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33"/>
  </p:notesMasterIdLst>
  <p:handoutMasterIdLst>
    <p:handoutMasterId r:id="rId134"/>
  </p:handoutMasterIdLst>
  <p:sldIdLst>
    <p:sldId id="260" r:id="rId5"/>
    <p:sldId id="301" r:id="rId6"/>
    <p:sldId id="311" r:id="rId7"/>
    <p:sldId id="312" r:id="rId8"/>
    <p:sldId id="327" r:id="rId9"/>
    <p:sldId id="334" r:id="rId10"/>
    <p:sldId id="927" r:id="rId11"/>
    <p:sldId id="947" r:id="rId12"/>
    <p:sldId id="306" r:id="rId13"/>
    <p:sldId id="948" r:id="rId14"/>
    <p:sldId id="928" r:id="rId15"/>
    <p:sldId id="302" r:id="rId16"/>
    <p:sldId id="318" r:id="rId17"/>
    <p:sldId id="949" r:id="rId18"/>
    <p:sldId id="929" r:id="rId19"/>
    <p:sldId id="303" r:id="rId20"/>
    <p:sldId id="950" r:id="rId21"/>
    <p:sldId id="930" r:id="rId22"/>
    <p:sldId id="320" r:id="rId23"/>
    <p:sldId id="332" r:id="rId24"/>
    <p:sldId id="951" r:id="rId25"/>
    <p:sldId id="931" r:id="rId26"/>
    <p:sldId id="307" r:id="rId27"/>
    <p:sldId id="952" r:id="rId28"/>
    <p:sldId id="932" r:id="rId29"/>
    <p:sldId id="304" r:id="rId30"/>
    <p:sldId id="315" r:id="rId31"/>
    <p:sldId id="314" r:id="rId32"/>
    <p:sldId id="953" r:id="rId33"/>
    <p:sldId id="933" r:id="rId34"/>
    <p:sldId id="305" r:id="rId35"/>
    <p:sldId id="316" r:id="rId36"/>
    <p:sldId id="317" r:id="rId37"/>
    <p:sldId id="326" r:id="rId38"/>
    <p:sldId id="954" r:id="rId39"/>
    <p:sldId id="934" r:id="rId40"/>
    <p:sldId id="308" r:id="rId41"/>
    <p:sldId id="328" r:id="rId42"/>
    <p:sldId id="329" r:id="rId43"/>
    <p:sldId id="330" r:id="rId44"/>
    <p:sldId id="956" r:id="rId45"/>
    <p:sldId id="935" r:id="rId46"/>
    <p:sldId id="310" r:id="rId47"/>
    <p:sldId id="957" r:id="rId48"/>
    <p:sldId id="936" r:id="rId49"/>
    <p:sldId id="333" r:id="rId50"/>
    <p:sldId id="958" r:id="rId51"/>
    <p:sldId id="937" r:id="rId52"/>
    <p:sldId id="321" r:id="rId53"/>
    <p:sldId id="322" r:id="rId54"/>
    <p:sldId id="323" r:id="rId55"/>
    <p:sldId id="959" r:id="rId56"/>
    <p:sldId id="938" r:id="rId57"/>
    <p:sldId id="324" r:id="rId58"/>
    <p:sldId id="335" r:id="rId59"/>
    <p:sldId id="288" r:id="rId60"/>
    <p:sldId id="960" r:id="rId61"/>
    <p:sldId id="939" r:id="rId62"/>
    <p:sldId id="864" r:id="rId63"/>
    <p:sldId id="873" r:id="rId64"/>
    <p:sldId id="877" r:id="rId65"/>
    <p:sldId id="878" r:id="rId66"/>
    <p:sldId id="879" r:id="rId67"/>
    <p:sldId id="884" r:id="rId68"/>
    <p:sldId id="874" r:id="rId69"/>
    <p:sldId id="875" r:id="rId70"/>
    <p:sldId id="940" r:id="rId71"/>
    <p:sldId id="272" r:id="rId72"/>
    <p:sldId id="270" r:id="rId73"/>
    <p:sldId id="736" r:id="rId74"/>
    <p:sldId id="738" r:id="rId75"/>
    <p:sldId id="754" r:id="rId76"/>
    <p:sldId id="727" r:id="rId77"/>
    <p:sldId id="861" r:id="rId78"/>
    <p:sldId id="888" r:id="rId79"/>
    <p:sldId id="893" r:id="rId80"/>
    <p:sldId id="896" r:id="rId81"/>
    <p:sldId id="894" r:id="rId82"/>
    <p:sldId id="897" r:id="rId83"/>
    <p:sldId id="898" r:id="rId84"/>
    <p:sldId id="899" r:id="rId85"/>
    <p:sldId id="900" r:id="rId86"/>
    <p:sldId id="901" r:id="rId87"/>
    <p:sldId id="902" r:id="rId88"/>
    <p:sldId id="941" r:id="rId89"/>
    <p:sldId id="705" r:id="rId90"/>
    <p:sldId id="706" r:id="rId91"/>
    <p:sldId id="835" r:id="rId92"/>
    <p:sldId id="865" r:id="rId93"/>
    <p:sldId id="942" r:id="rId94"/>
    <p:sldId id="723" r:id="rId95"/>
    <p:sldId id="724" r:id="rId96"/>
    <p:sldId id="868" r:id="rId97"/>
    <p:sldId id="872" r:id="rId98"/>
    <p:sldId id="842" r:id="rId99"/>
    <p:sldId id="869" r:id="rId100"/>
    <p:sldId id="943" r:id="rId101"/>
    <p:sldId id="637" r:id="rId102"/>
    <p:sldId id="903" r:id="rId103"/>
    <p:sldId id="908" r:id="rId104"/>
    <p:sldId id="909" r:id="rId105"/>
    <p:sldId id="904" r:id="rId106"/>
    <p:sldId id="910" r:id="rId107"/>
    <p:sldId id="911" r:id="rId108"/>
    <p:sldId id="871" r:id="rId109"/>
    <p:sldId id="918" r:id="rId110"/>
    <p:sldId id="919" r:id="rId111"/>
    <p:sldId id="917" r:id="rId112"/>
    <p:sldId id="944" r:id="rId113"/>
    <p:sldId id="920" r:id="rId114"/>
    <p:sldId id="810" r:id="rId115"/>
    <p:sldId id="912" r:id="rId116"/>
    <p:sldId id="281" r:id="rId117"/>
    <p:sldId id="913" r:id="rId118"/>
    <p:sldId id="921" r:id="rId119"/>
    <p:sldId id="914" r:id="rId120"/>
    <p:sldId id="945" r:id="rId121"/>
    <p:sldId id="925" r:id="rId122"/>
    <p:sldId id="922" r:id="rId123"/>
    <p:sldId id="926" r:id="rId124"/>
    <p:sldId id="916" r:id="rId125"/>
    <p:sldId id="946" r:id="rId126"/>
    <p:sldId id="765" r:id="rId127"/>
    <p:sldId id="767" r:id="rId128"/>
    <p:sldId id="768" r:id="rId129"/>
    <p:sldId id="313" r:id="rId130"/>
    <p:sldId id="300" r:id="rId131"/>
    <p:sldId id="331" r:id="rId132"/>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1E14"/>
    <a:srgbClr val="945DE8"/>
    <a:srgbClr val="B995EF"/>
    <a:srgbClr val="AE83ED"/>
    <a:srgbClr val="652EA3"/>
    <a:srgbClr val="522583"/>
    <a:srgbClr val="005A9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030" autoAdjust="0"/>
    <p:restoredTop sz="93914" autoAdjust="0"/>
  </p:normalViewPr>
  <p:slideViewPr>
    <p:cSldViewPr snapToGrid="0">
      <p:cViewPr varScale="1">
        <p:scale>
          <a:sx n="74" d="100"/>
          <a:sy n="74" d="100"/>
        </p:scale>
        <p:origin x="101" y="206"/>
      </p:cViewPr>
      <p:guideLst/>
    </p:cSldViewPr>
  </p:slideViewPr>
  <p:notesTextViewPr>
    <p:cViewPr>
      <p:scale>
        <a:sx n="3" d="2"/>
        <a:sy n="3" d="2"/>
      </p:scale>
      <p:origin x="0" y="0"/>
    </p:cViewPr>
  </p:notesTextViewPr>
  <p:sorterViewPr>
    <p:cViewPr>
      <p:scale>
        <a:sx n="150" d="100"/>
        <a:sy n="150" d="100"/>
      </p:scale>
      <p:origin x="0" y="-31932"/>
    </p:cViewPr>
  </p:sorterViewPr>
  <p:notesViewPr>
    <p:cSldViewPr snapToGrid="0">
      <p:cViewPr varScale="1">
        <p:scale>
          <a:sx n="62" d="100"/>
          <a:sy n="62" d="100"/>
        </p:scale>
        <p:origin x="3226" y="77"/>
      </p:cViewPr>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tableStyles" Target="tableStyles.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slide" Target="slides/slide124.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134" Type="http://schemas.openxmlformats.org/officeDocument/2006/relationships/handoutMaster" Target="handoutMasters/handoutMaster1.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presProps" Target="presProps.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viewProps" Target="viewProp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4" Type="http://schemas.openxmlformats.org/officeDocument/2006/relationships/slideMaster" Target="slideMasters/slideMaster1.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170500634021647E-2"/>
          <c:y val="3.6530793695556806E-2"/>
          <c:w val="0.91519741178442537"/>
          <c:h val="0.88680085099853667"/>
        </c:manualLayout>
      </c:layout>
      <c:scatterChart>
        <c:scatterStyle val="lineMarker"/>
        <c:varyColors val="0"/>
        <c:ser>
          <c:idx val="0"/>
          <c:order val="0"/>
          <c:tx>
            <c:strRef>
              <c:f>Sheet1!$B$1</c:f>
              <c:strCache>
                <c:ptCount val="1"/>
                <c:pt idx="0">
                  <c:v>Y-Values</c:v>
                </c:pt>
              </c:strCache>
            </c:strRef>
          </c:tx>
          <c:spPr>
            <a:ln w="28575" cap="rnd">
              <a:noFill/>
              <a:round/>
            </a:ln>
            <a:effectLst/>
          </c:spPr>
          <c:marker>
            <c:symbol val="circle"/>
            <c:size val="5"/>
            <c:spPr>
              <a:solidFill>
                <a:schemeClr val="accent1"/>
              </a:solidFill>
              <a:ln w="9525">
                <a:solidFill>
                  <a:schemeClr val="accent1"/>
                </a:solidFill>
              </a:ln>
              <a:effectLst/>
            </c:spPr>
          </c:marker>
          <c:xVal>
            <c:numRef>
              <c:f>Sheet1!$A$2:$A$13</c:f>
              <c:numCache>
                <c:formatCode>General</c:formatCode>
                <c:ptCount val="12"/>
              </c:numCache>
            </c:numRef>
          </c:xVal>
          <c:yVal>
            <c:numRef>
              <c:f>Sheet1!$B$2:$B$13</c:f>
              <c:numCache>
                <c:formatCode>General</c:formatCode>
                <c:ptCount val="12"/>
              </c:numCache>
            </c:numRef>
          </c:yVal>
          <c:smooth val="0"/>
          <c:extLst>
            <c:ext xmlns:c16="http://schemas.microsoft.com/office/drawing/2014/chart" uri="{C3380CC4-5D6E-409C-BE32-E72D297353CC}">
              <c16:uniqueId val="{00000000-0A1A-407C-AA64-28077BEC1776}"/>
            </c:ext>
          </c:extLst>
        </c:ser>
        <c:dLbls>
          <c:showLegendKey val="0"/>
          <c:showVal val="0"/>
          <c:showCatName val="0"/>
          <c:showSerName val="0"/>
          <c:showPercent val="0"/>
          <c:showBubbleSize val="0"/>
        </c:dLbls>
        <c:axId val="417388520"/>
        <c:axId val="417387208"/>
      </c:scatterChart>
      <c:valAx>
        <c:axId val="417388520"/>
        <c:scaling>
          <c:orientation val="minMax"/>
          <c:max val="30"/>
          <c:min val="0"/>
        </c:scaling>
        <c:delete val="1"/>
        <c:axPos val="b"/>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crossAx val="417387208"/>
        <c:crossesAt val="-4"/>
        <c:crossBetween val="midCat"/>
      </c:valAx>
      <c:valAx>
        <c:axId val="417387208"/>
        <c:scaling>
          <c:orientation val="minMax"/>
          <c:max val="24000"/>
          <c:min val="0"/>
        </c:scaling>
        <c:delete val="1"/>
        <c:axPos val="l"/>
        <c:majorGridlines>
          <c:spPr>
            <a:ln w="9525" cap="flat" cmpd="sng" algn="ctr">
              <a:solidFill>
                <a:schemeClr val="tx1">
                  <a:lumMod val="15000"/>
                  <a:lumOff val="85000"/>
                </a:schemeClr>
              </a:solidFill>
              <a:round/>
            </a:ln>
            <a:effectLst/>
          </c:spPr>
        </c:majorGridlines>
        <c:numFmt formatCode="General" sourceLinked="0"/>
        <c:majorTickMark val="out"/>
        <c:minorTickMark val="none"/>
        <c:tickLblPos val="nextTo"/>
        <c:crossAx val="417388520"/>
        <c:crosses val="autoZero"/>
        <c:crossBetween val="midCat"/>
        <c:majorUnit val="400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170500634021647E-2"/>
          <c:y val="3.6530793695556806E-2"/>
          <c:w val="0.91519741178442537"/>
          <c:h val="0.88680085099853667"/>
        </c:manualLayout>
      </c:layout>
      <c:scatterChart>
        <c:scatterStyle val="lineMarker"/>
        <c:varyColors val="0"/>
        <c:ser>
          <c:idx val="0"/>
          <c:order val="0"/>
          <c:tx>
            <c:strRef>
              <c:f>Sheet1!$B$1</c:f>
              <c:strCache>
                <c:ptCount val="1"/>
                <c:pt idx="0">
                  <c:v>Y-Values</c:v>
                </c:pt>
              </c:strCache>
            </c:strRef>
          </c:tx>
          <c:spPr>
            <a:ln w="28575" cap="rnd">
              <a:noFill/>
              <a:round/>
            </a:ln>
            <a:effectLst/>
          </c:spPr>
          <c:marker>
            <c:symbol val="circle"/>
            <c:size val="5"/>
            <c:spPr>
              <a:solidFill>
                <a:schemeClr val="accent1"/>
              </a:solidFill>
              <a:ln w="9525">
                <a:solidFill>
                  <a:schemeClr val="accent1"/>
                </a:solidFill>
              </a:ln>
              <a:effectLst/>
            </c:spPr>
          </c:marker>
          <c:xVal>
            <c:numRef>
              <c:f>Sheet1!$A$2:$A$13</c:f>
              <c:numCache>
                <c:formatCode>General</c:formatCode>
                <c:ptCount val="12"/>
              </c:numCache>
            </c:numRef>
          </c:xVal>
          <c:yVal>
            <c:numRef>
              <c:f>Sheet1!$B$2:$B$13</c:f>
              <c:numCache>
                <c:formatCode>General</c:formatCode>
                <c:ptCount val="12"/>
              </c:numCache>
            </c:numRef>
          </c:yVal>
          <c:smooth val="0"/>
          <c:extLst>
            <c:ext xmlns:c16="http://schemas.microsoft.com/office/drawing/2014/chart" uri="{C3380CC4-5D6E-409C-BE32-E72D297353CC}">
              <c16:uniqueId val="{00000000-AC78-4871-98A7-288A65EFA1B1}"/>
            </c:ext>
          </c:extLst>
        </c:ser>
        <c:dLbls>
          <c:showLegendKey val="0"/>
          <c:showVal val="0"/>
          <c:showCatName val="0"/>
          <c:showSerName val="0"/>
          <c:showPercent val="0"/>
          <c:showBubbleSize val="0"/>
        </c:dLbls>
        <c:axId val="417388520"/>
        <c:axId val="417387208"/>
      </c:scatterChart>
      <c:valAx>
        <c:axId val="417388520"/>
        <c:scaling>
          <c:orientation val="minMax"/>
          <c:max val="30"/>
          <c:min val="0"/>
        </c:scaling>
        <c:delete val="1"/>
        <c:axPos val="b"/>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crossAx val="417387208"/>
        <c:crossesAt val="-4"/>
        <c:crossBetween val="midCat"/>
      </c:valAx>
      <c:valAx>
        <c:axId val="417387208"/>
        <c:scaling>
          <c:orientation val="minMax"/>
          <c:max val="24000"/>
          <c:min val="0"/>
        </c:scaling>
        <c:delete val="1"/>
        <c:axPos val="l"/>
        <c:majorGridlines>
          <c:spPr>
            <a:ln w="9525" cap="flat" cmpd="sng" algn="ctr">
              <a:solidFill>
                <a:schemeClr val="tx1">
                  <a:lumMod val="15000"/>
                  <a:lumOff val="85000"/>
                </a:schemeClr>
              </a:solidFill>
              <a:round/>
            </a:ln>
            <a:effectLst/>
          </c:spPr>
        </c:majorGridlines>
        <c:numFmt formatCode="General" sourceLinked="0"/>
        <c:majorTickMark val="out"/>
        <c:minorTickMark val="none"/>
        <c:tickLblPos val="nextTo"/>
        <c:crossAx val="417388520"/>
        <c:crosses val="autoZero"/>
        <c:crossBetween val="midCat"/>
        <c:majorUnit val="4000"/>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243D87FA-A25F-F44F-AB4F-095F89F56C9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a:extLst>
              <a:ext uri="{FF2B5EF4-FFF2-40B4-BE49-F238E27FC236}">
                <a16:creationId xmlns:a16="http://schemas.microsoft.com/office/drawing/2014/main" id="{866976AC-C7A1-13A7-1154-D3463DC6882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AD794D7-8334-4A91-AF54-A2B076C7AD50}" type="datetimeFigureOut">
              <a:rPr lang="nl-NL" smtClean="0"/>
              <a:t>21-5-2025</a:t>
            </a:fld>
            <a:endParaRPr lang="nl-NL"/>
          </a:p>
        </p:txBody>
      </p:sp>
      <p:sp>
        <p:nvSpPr>
          <p:cNvPr id="4" name="Tijdelijke aanduiding voor voettekst 3">
            <a:extLst>
              <a:ext uri="{FF2B5EF4-FFF2-40B4-BE49-F238E27FC236}">
                <a16:creationId xmlns:a16="http://schemas.microsoft.com/office/drawing/2014/main" id="{2243638A-BE1B-A101-6A35-94442006BAD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a:extLst>
              <a:ext uri="{FF2B5EF4-FFF2-40B4-BE49-F238E27FC236}">
                <a16:creationId xmlns:a16="http://schemas.microsoft.com/office/drawing/2014/main" id="{A7CC11D7-18D2-C7E5-4F3C-2B946966407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A8B8B83-5392-4575-B574-F4C5D8863A7A}" type="slidenum">
              <a:rPr lang="nl-NL" smtClean="0"/>
              <a:t>‹nr.›</a:t>
            </a:fld>
            <a:endParaRPr lang="nl-NL"/>
          </a:p>
        </p:txBody>
      </p:sp>
    </p:spTree>
    <p:extLst>
      <p:ext uri="{BB962C8B-B14F-4D97-AF65-F5344CB8AC3E}">
        <p14:creationId xmlns:p14="http://schemas.microsoft.com/office/powerpoint/2010/main" val="14115187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D7031E-9A57-C448-850C-D3F274574048}" type="datetimeFigureOut">
              <a:rPr lang="nl-NL" smtClean="0"/>
              <a:t>21-5-2025</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652D38-649F-2742-B8D4-CEFE19811428}" type="slidenum">
              <a:rPr lang="nl-NL" smtClean="0"/>
              <a:t>‹nr.›</a:t>
            </a:fld>
            <a:endParaRPr lang="nl-NL"/>
          </a:p>
        </p:txBody>
      </p:sp>
    </p:spTree>
    <p:extLst>
      <p:ext uri="{BB962C8B-B14F-4D97-AF65-F5344CB8AC3E}">
        <p14:creationId xmlns:p14="http://schemas.microsoft.com/office/powerpoint/2010/main" val="13954577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8E652D38-649F-2742-B8D4-CEFE19811428}" type="slidenum">
              <a:rPr lang="nl-NL" smtClean="0"/>
              <a:t>3</a:t>
            </a:fld>
            <a:endParaRPr lang="nl-NL"/>
          </a:p>
        </p:txBody>
      </p:sp>
    </p:spTree>
    <p:extLst>
      <p:ext uri="{BB962C8B-B14F-4D97-AF65-F5344CB8AC3E}">
        <p14:creationId xmlns:p14="http://schemas.microsoft.com/office/powerpoint/2010/main" val="36934123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8E652D38-649F-2742-B8D4-CEFE19811428}" type="slidenum">
              <a:rPr lang="nl-NL" smtClean="0"/>
              <a:t>31</a:t>
            </a:fld>
            <a:endParaRPr lang="nl-NL"/>
          </a:p>
        </p:txBody>
      </p:sp>
    </p:spTree>
    <p:extLst>
      <p:ext uri="{BB962C8B-B14F-4D97-AF65-F5344CB8AC3E}">
        <p14:creationId xmlns:p14="http://schemas.microsoft.com/office/powerpoint/2010/main" val="25493194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8E652D38-649F-2742-B8D4-CEFE19811428}" type="slidenum">
              <a:rPr lang="nl-NL" smtClean="0"/>
              <a:t>34</a:t>
            </a:fld>
            <a:endParaRPr lang="nl-NL"/>
          </a:p>
        </p:txBody>
      </p:sp>
    </p:spTree>
    <p:extLst>
      <p:ext uri="{BB962C8B-B14F-4D97-AF65-F5344CB8AC3E}">
        <p14:creationId xmlns:p14="http://schemas.microsoft.com/office/powerpoint/2010/main" val="3075196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9995B5-1099-32F4-0994-F9380E9E8935}"/>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C2FCA299-97E4-C5A9-0ABF-8B692F6C494F}"/>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CE79E137-4503-77F6-D413-06ED01C3C46B}"/>
              </a:ext>
            </a:extLst>
          </p:cNvPr>
          <p:cNvSpPr>
            <a:spLocks noGrp="1"/>
          </p:cNvSpPr>
          <p:nvPr>
            <p:ph type="body" idx="1"/>
          </p:nvPr>
        </p:nvSpPr>
        <p:spPr/>
        <p:txBody>
          <a:bodyPr/>
          <a:lstStyle/>
          <a:p>
            <a:r>
              <a:rPr lang="nl-NL" dirty="0"/>
              <a:t>Om a te kunnen bepalen, kijken we even terug in de tijdlijn. We zien dat we de eindwaarde willen berekenen, een periode later dan de laatste storting. Dit betekent dat we over die periode nog interest ontvangen. a is dan niet gelijk aan 1, maar aan 1 + r, in dit geval 1,005.</a:t>
            </a:r>
          </a:p>
        </p:txBody>
      </p:sp>
      <p:sp>
        <p:nvSpPr>
          <p:cNvPr id="4" name="Tijdelijke aanduiding voor dianummer 3">
            <a:extLst>
              <a:ext uri="{FF2B5EF4-FFF2-40B4-BE49-F238E27FC236}">
                <a16:creationId xmlns:a16="http://schemas.microsoft.com/office/drawing/2014/main" id="{5D0CDE40-A8E9-C447-ED9B-B42C28D89F0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D6046E-7A32-4F89-97E2-D0C471B71A2B}"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35048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 is nu gelijk aan de contante waarde van de laatste aflossing. Dus de 12</a:t>
            </a:r>
            <a:r>
              <a:rPr lang="nl-NL" baseline="30000" dirty="0"/>
              <a:t>e</a:t>
            </a:r>
            <a:r>
              <a:rPr lang="nl-NL" dirty="0"/>
              <a:t> aflossing van het 35</a:t>
            </a:r>
            <a:r>
              <a:rPr lang="nl-NL" baseline="30000" dirty="0"/>
              <a:t>e</a:t>
            </a:r>
            <a:r>
              <a:rPr lang="nl-NL" dirty="0"/>
              <a:t> jaar, oftewel de 420</a:t>
            </a:r>
            <a:r>
              <a:rPr lang="nl-NL" baseline="30000" dirty="0"/>
              <a:t>e</a:t>
            </a:r>
            <a:r>
              <a:rPr lang="nl-NL" dirty="0"/>
              <a:t> aflossing. </a:t>
            </a: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D6046E-7A32-4F89-97E2-D0C471B71A2B}"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43438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i="0" dirty="0">
                <a:solidFill>
                  <a:srgbClr val="242F51"/>
                </a:solidFill>
                <a:effectLst/>
                <a:latin typeface="ProximaNova"/>
              </a:rPr>
              <a:t>In een bepaalde periode kunnen kosten en uitgaven precies aan elkaar gelijk zijn (met uitzondering van aflossing en afschrijving). Echter, als er per kwartaal, halfjaar of jaar vooruit of achteraf wordt betaald, ontstaan er (grote) verschillen tussen maandelijkse uitgaven en kosten</a:t>
            </a:r>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652D38-649F-2742-B8D4-CEFE19811428}"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40652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Weten jullie nog dat we aan het begin van dit spreekuur vertelde dat je de opgaven niet persé in de gegeven volgorde hoeft te maken? Dit is nu een mooi voorbeeld van een opgave waarvoor iedereen punten kan scoren! Dit was de laatste opgave van het CE van 2023 tweede tijdvak. Het loont dus echt om voor je begint even door het examen heen te bladeren om te zien of er een opgave bij zit die je sowieso goed kunt maken.</a:t>
            </a: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D6046E-7A32-4F89-97E2-D0C471B71A2B}"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115</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74081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44CF61-5E50-8377-96A2-38AFA5C8326F}"/>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F2C679C0-3F4B-3423-C83B-F728CEEFBB7A}"/>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3FDB2C00-326C-BF37-F96B-BE6E72C862E7}"/>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FEC9CF37-11C1-11CD-E03C-112BA02EFAC7}"/>
              </a:ext>
            </a:extLst>
          </p:cNvPr>
          <p:cNvSpPr>
            <a:spLocks noGrp="1"/>
          </p:cNvSpPr>
          <p:nvPr>
            <p:ph type="sldNum" sz="quarter" idx="5"/>
          </p:nvPr>
        </p:nvSpPr>
        <p:spPr/>
        <p:txBody>
          <a:bodyPr/>
          <a:lstStyle/>
          <a:p>
            <a:fld id="{8E652D38-649F-2742-B8D4-CEFE19811428}" type="slidenum">
              <a:rPr lang="nl-NL" smtClean="0"/>
              <a:t>126</a:t>
            </a:fld>
            <a:endParaRPr lang="nl-NL"/>
          </a:p>
        </p:txBody>
      </p:sp>
    </p:spTree>
    <p:extLst>
      <p:ext uri="{BB962C8B-B14F-4D97-AF65-F5344CB8AC3E}">
        <p14:creationId xmlns:p14="http://schemas.microsoft.com/office/powerpoint/2010/main" val="7381251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147FD1-C310-F383-A01E-906858F48BAD}"/>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ADB475D4-8EE5-FC0A-A7A1-C6F1840DDD26}"/>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0C466DB2-30F6-B9CF-D3CF-B0FFA9D49A08}"/>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7ACEF67A-2084-632B-E1AA-04E51E9B940B}"/>
              </a:ext>
            </a:extLst>
          </p:cNvPr>
          <p:cNvSpPr>
            <a:spLocks noGrp="1"/>
          </p:cNvSpPr>
          <p:nvPr>
            <p:ph type="sldNum" sz="quarter" idx="5"/>
          </p:nvPr>
        </p:nvSpPr>
        <p:spPr/>
        <p:txBody>
          <a:bodyPr/>
          <a:lstStyle/>
          <a:p>
            <a:fld id="{8E652D38-649F-2742-B8D4-CEFE19811428}" type="slidenum">
              <a:rPr lang="nl-NL" smtClean="0"/>
              <a:t>4</a:t>
            </a:fld>
            <a:endParaRPr lang="nl-NL"/>
          </a:p>
        </p:txBody>
      </p:sp>
    </p:spTree>
    <p:extLst>
      <p:ext uri="{BB962C8B-B14F-4D97-AF65-F5344CB8AC3E}">
        <p14:creationId xmlns:p14="http://schemas.microsoft.com/office/powerpoint/2010/main" val="10656373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AD57D8-A5C4-846B-FFA3-354AE252D4C1}"/>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8F4CDFD1-0AA6-5B9C-D918-11F63EA7DFBE}"/>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E44200EE-4149-7907-FCB8-24B671FCF390}"/>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8BDF6730-2CE5-B226-0FDA-9A6D9F991954}"/>
              </a:ext>
            </a:extLst>
          </p:cNvPr>
          <p:cNvSpPr>
            <a:spLocks noGrp="1"/>
          </p:cNvSpPr>
          <p:nvPr>
            <p:ph type="sldNum" sz="quarter" idx="5"/>
          </p:nvPr>
        </p:nvSpPr>
        <p:spPr/>
        <p:txBody>
          <a:bodyPr/>
          <a:lstStyle/>
          <a:p>
            <a:fld id="{8E652D38-649F-2742-B8D4-CEFE19811428}" type="slidenum">
              <a:rPr lang="nl-NL" smtClean="0"/>
              <a:t>5</a:t>
            </a:fld>
            <a:endParaRPr lang="nl-NL"/>
          </a:p>
        </p:txBody>
      </p:sp>
    </p:spTree>
    <p:extLst>
      <p:ext uri="{BB962C8B-B14F-4D97-AF65-F5344CB8AC3E}">
        <p14:creationId xmlns:p14="http://schemas.microsoft.com/office/powerpoint/2010/main" val="1288850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B6045D-35C7-AA6B-18BA-6F2A73DD48C4}"/>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FD27008B-DE10-E585-E8A5-71020E850C26}"/>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7C58D49D-821A-AA4B-BF08-595D2C1A955D}"/>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8693F9E4-B6A6-0022-7239-42F55CD7CAF0}"/>
              </a:ext>
            </a:extLst>
          </p:cNvPr>
          <p:cNvSpPr>
            <a:spLocks noGrp="1"/>
          </p:cNvSpPr>
          <p:nvPr>
            <p:ph type="sldNum" sz="quarter" idx="5"/>
          </p:nvPr>
        </p:nvSpPr>
        <p:spPr/>
        <p:txBody>
          <a:bodyPr/>
          <a:lstStyle/>
          <a:p>
            <a:fld id="{8E652D38-649F-2742-B8D4-CEFE19811428}" type="slidenum">
              <a:rPr lang="nl-NL" smtClean="0"/>
              <a:t>6</a:t>
            </a:fld>
            <a:endParaRPr lang="nl-NL"/>
          </a:p>
        </p:txBody>
      </p:sp>
    </p:spTree>
    <p:extLst>
      <p:ext uri="{BB962C8B-B14F-4D97-AF65-F5344CB8AC3E}">
        <p14:creationId xmlns:p14="http://schemas.microsoft.com/office/powerpoint/2010/main" val="12406289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8E652D38-649F-2742-B8D4-CEFE19811428}" type="slidenum">
              <a:rPr lang="nl-NL" smtClean="0"/>
              <a:t>16</a:t>
            </a:fld>
            <a:endParaRPr lang="nl-NL"/>
          </a:p>
        </p:txBody>
      </p:sp>
    </p:spTree>
    <p:extLst>
      <p:ext uri="{BB962C8B-B14F-4D97-AF65-F5344CB8AC3E}">
        <p14:creationId xmlns:p14="http://schemas.microsoft.com/office/powerpoint/2010/main" val="3474850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0C9943-06A5-73AC-AA13-81B830CC9F37}"/>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556E044C-B7FB-7E23-06AE-75E10399C1FD}"/>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CABEBF90-6A7C-35F3-93B3-B30077855C93}"/>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A9038FE8-E0A6-A332-9627-CA3E773A981B}"/>
              </a:ext>
            </a:extLst>
          </p:cNvPr>
          <p:cNvSpPr>
            <a:spLocks noGrp="1"/>
          </p:cNvSpPr>
          <p:nvPr>
            <p:ph type="sldNum" sz="quarter" idx="5"/>
          </p:nvPr>
        </p:nvSpPr>
        <p:spPr/>
        <p:txBody>
          <a:bodyPr/>
          <a:lstStyle/>
          <a:p>
            <a:fld id="{8E652D38-649F-2742-B8D4-CEFE19811428}" type="slidenum">
              <a:rPr lang="nl-NL" smtClean="0"/>
              <a:t>19</a:t>
            </a:fld>
            <a:endParaRPr lang="nl-NL"/>
          </a:p>
        </p:txBody>
      </p:sp>
    </p:spTree>
    <p:extLst>
      <p:ext uri="{BB962C8B-B14F-4D97-AF65-F5344CB8AC3E}">
        <p14:creationId xmlns:p14="http://schemas.microsoft.com/office/powerpoint/2010/main" val="41943957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15B636-E92C-59FF-F869-B79C4F824AA8}"/>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A62BE3C3-04D3-CD96-60E8-B256F31701D0}"/>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7ED2ABE0-419B-2DC9-1D92-D4DE50771D7E}"/>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9B5704EA-3D0B-DA34-51AE-9D72894327E4}"/>
              </a:ext>
            </a:extLst>
          </p:cNvPr>
          <p:cNvSpPr>
            <a:spLocks noGrp="1"/>
          </p:cNvSpPr>
          <p:nvPr>
            <p:ph type="sldNum" sz="quarter" idx="5"/>
          </p:nvPr>
        </p:nvSpPr>
        <p:spPr/>
        <p:txBody>
          <a:bodyPr/>
          <a:lstStyle/>
          <a:p>
            <a:fld id="{8E652D38-649F-2742-B8D4-CEFE19811428}" type="slidenum">
              <a:rPr lang="nl-NL" smtClean="0"/>
              <a:t>20</a:t>
            </a:fld>
            <a:endParaRPr lang="nl-NL"/>
          </a:p>
        </p:txBody>
      </p:sp>
    </p:spTree>
    <p:extLst>
      <p:ext uri="{BB962C8B-B14F-4D97-AF65-F5344CB8AC3E}">
        <p14:creationId xmlns:p14="http://schemas.microsoft.com/office/powerpoint/2010/main" val="16492147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8E652D38-649F-2742-B8D4-CEFE19811428}" type="slidenum">
              <a:rPr lang="nl-NL" smtClean="0"/>
              <a:t>23</a:t>
            </a:fld>
            <a:endParaRPr lang="nl-NL"/>
          </a:p>
        </p:txBody>
      </p:sp>
    </p:spTree>
    <p:extLst>
      <p:ext uri="{BB962C8B-B14F-4D97-AF65-F5344CB8AC3E}">
        <p14:creationId xmlns:p14="http://schemas.microsoft.com/office/powerpoint/2010/main" val="40511775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8E652D38-649F-2742-B8D4-CEFE19811428}" type="slidenum">
              <a:rPr lang="nl-NL" smtClean="0"/>
              <a:t>26</a:t>
            </a:fld>
            <a:endParaRPr lang="nl-NL"/>
          </a:p>
        </p:txBody>
      </p:sp>
    </p:spTree>
    <p:extLst>
      <p:ext uri="{BB962C8B-B14F-4D97-AF65-F5344CB8AC3E}">
        <p14:creationId xmlns:p14="http://schemas.microsoft.com/office/powerpoint/2010/main" val="22411984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A16532-9818-449C-BBED-08526F6D39E4}"/>
              </a:ext>
            </a:extLst>
          </p:cNvPr>
          <p:cNvSpPr>
            <a:spLocks noGrp="1"/>
          </p:cNvSpPr>
          <p:nvPr>
            <p:ph type="ctrTitle"/>
          </p:nvPr>
        </p:nvSpPr>
        <p:spPr>
          <a:xfrm>
            <a:off x="1524000" y="1122363"/>
            <a:ext cx="9144000" cy="2387600"/>
          </a:xfrm>
        </p:spPr>
        <p:txBody>
          <a:bodyPr anchor="b"/>
          <a:lstStyle>
            <a:lvl1pPr algn="ctr">
              <a:defRPr sz="6000">
                <a:latin typeface="Effra" panose="02000506080000020004" pitchFamily="2" charset="0"/>
              </a:defRPr>
            </a:lvl1pPr>
          </a:lstStyle>
          <a:p>
            <a:r>
              <a:rPr lang="nl-NL" dirty="0"/>
              <a:t>Klik om stijl te bewerken</a:t>
            </a:r>
          </a:p>
        </p:txBody>
      </p:sp>
      <p:sp>
        <p:nvSpPr>
          <p:cNvPr id="3" name="Ondertitel 2">
            <a:extLst>
              <a:ext uri="{FF2B5EF4-FFF2-40B4-BE49-F238E27FC236}">
                <a16:creationId xmlns:a16="http://schemas.microsoft.com/office/drawing/2014/main" id="{9463242A-2615-4F97-A11E-94A966350A8E}"/>
              </a:ext>
            </a:extLst>
          </p:cNvPr>
          <p:cNvSpPr>
            <a:spLocks noGrp="1"/>
          </p:cNvSpPr>
          <p:nvPr>
            <p:ph type="subTitle" idx="1"/>
          </p:nvPr>
        </p:nvSpPr>
        <p:spPr>
          <a:xfrm>
            <a:off x="1524000" y="3602038"/>
            <a:ext cx="9144000" cy="1655762"/>
          </a:xfrm>
        </p:spPr>
        <p:txBody>
          <a:bodyPr/>
          <a:lstStyle>
            <a:lvl1pPr marL="0" indent="0" algn="ctr">
              <a:buNone/>
              <a:defRPr sz="2400">
                <a:latin typeface="Effra" panose="0200050608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p>
        </p:txBody>
      </p:sp>
      <p:sp>
        <p:nvSpPr>
          <p:cNvPr id="4" name="Tijdelijke aanduiding voor datum 3">
            <a:extLst>
              <a:ext uri="{FF2B5EF4-FFF2-40B4-BE49-F238E27FC236}">
                <a16:creationId xmlns:a16="http://schemas.microsoft.com/office/drawing/2014/main" id="{15E9F262-EB07-43B2-88DC-05B892E33AFC}"/>
              </a:ext>
            </a:extLst>
          </p:cNvPr>
          <p:cNvSpPr>
            <a:spLocks noGrp="1"/>
          </p:cNvSpPr>
          <p:nvPr>
            <p:ph type="dt" sz="half" idx="10"/>
          </p:nvPr>
        </p:nvSpPr>
        <p:spPr/>
        <p:txBody>
          <a:bodyPr/>
          <a:lstStyle/>
          <a:p>
            <a:fld id="{62F1A354-3FB0-4CC8-B645-49C2B3C12A52}" type="datetimeFigureOut">
              <a:rPr lang="nl-NL" smtClean="0"/>
              <a:t>21-5-2025</a:t>
            </a:fld>
            <a:endParaRPr lang="nl-NL"/>
          </a:p>
        </p:txBody>
      </p:sp>
      <p:sp>
        <p:nvSpPr>
          <p:cNvPr id="5" name="Tijdelijke aanduiding voor voettekst 4">
            <a:extLst>
              <a:ext uri="{FF2B5EF4-FFF2-40B4-BE49-F238E27FC236}">
                <a16:creationId xmlns:a16="http://schemas.microsoft.com/office/drawing/2014/main" id="{02D8B6FF-B399-4E0B-8ED4-26E5D0DB877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0C3B986-4732-4AEA-80AF-896F199945E2}"/>
              </a:ext>
            </a:extLst>
          </p:cNvPr>
          <p:cNvSpPr>
            <a:spLocks noGrp="1"/>
          </p:cNvSpPr>
          <p:nvPr>
            <p:ph type="sldNum" sz="quarter" idx="12"/>
          </p:nvPr>
        </p:nvSpPr>
        <p:spPr/>
        <p:txBody>
          <a:bodyPr/>
          <a:lstStyle/>
          <a:p>
            <a:fld id="{092F62AD-E3BE-4C56-9B59-A1D972D61210}" type="slidenum">
              <a:rPr lang="nl-NL" smtClean="0"/>
              <a:t>‹nr.›</a:t>
            </a:fld>
            <a:endParaRPr lang="nl-NL"/>
          </a:p>
        </p:txBody>
      </p:sp>
    </p:spTree>
    <p:extLst>
      <p:ext uri="{BB962C8B-B14F-4D97-AF65-F5344CB8AC3E}">
        <p14:creationId xmlns:p14="http://schemas.microsoft.com/office/powerpoint/2010/main" val="21934805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88A08F-AB43-4BF9-ABCB-DF7281450347}"/>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C54D7517-DEA0-4D82-8F5B-C554F4BA1D90}"/>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29AA1E5-D26E-4914-8646-464C46527DFF}"/>
              </a:ext>
            </a:extLst>
          </p:cNvPr>
          <p:cNvSpPr>
            <a:spLocks noGrp="1"/>
          </p:cNvSpPr>
          <p:nvPr>
            <p:ph type="dt" sz="half" idx="10"/>
          </p:nvPr>
        </p:nvSpPr>
        <p:spPr/>
        <p:txBody>
          <a:bodyPr/>
          <a:lstStyle/>
          <a:p>
            <a:fld id="{62F1A354-3FB0-4CC8-B645-49C2B3C12A52}" type="datetimeFigureOut">
              <a:rPr lang="nl-NL" smtClean="0"/>
              <a:t>21-5-2025</a:t>
            </a:fld>
            <a:endParaRPr lang="nl-NL"/>
          </a:p>
        </p:txBody>
      </p:sp>
      <p:sp>
        <p:nvSpPr>
          <p:cNvPr id="5" name="Tijdelijke aanduiding voor voettekst 4">
            <a:extLst>
              <a:ext uri="{FF2B5EF4-FFF2-40B4-BE49-F238E27FC236}">
                <a16:creationId xmlns:a16="http://schemas.microsoft.com/office/drawing/2014/main" id="{CADCE312-5144-4421-865F-22EC8FA7210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171D65C-570E-40AE-844D-07BD851AA43B}"/>
              </a:ext>
            </a:extLst>
          </p:cNvPr>
          <p:cNvSpPr>
            <a:spLocks noGrp="1"/>
          </p:cNvSpPr>
          <p:nvPr>
            <p:ph type="sldNum" sz="quarter" idx="12"/>
          </p:nvPr>
        </p:nvSpPr>
        <p:spPr/>
        <p:txBody>
          <a:bodyPr/>
          <a:lstStyle/>
          <a:p>
            <a:fld id="{092F62AD-E3BE-4C56-9B59-A1D972D61210}" type="slidenum">
              <a:rPr lang="nl-NL" smtClean="0"/>
              <a:t>‹nr.›</a:t>
            </a:fld>
            <a:endParaRPr lang="nl-NL"/>
          </a:p>
        </p:txBody>
      </p:sp>
    </p:spTree>
    <p:extLst>
      <p:ext uri="{BB962C8B-B14F-4D97-AF65-F5344CB8AC3E}">
        <p14:creationId xmlns:p14="http://schemas.microsoft.com/office/powerpoint/2010/main" val="25121281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8C5DC912-268B-443F-B9BC-CF4D0BC94F6C}"/>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256E0DDD-8AEF-43CB-82CF-69189EB37A5E}"/>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87E25A30-79F0-44B1-9228-A1CBA9740BE8}"/>
              </a:ext>
            </a:extLst>
          </p:cNvPr>
          <p:cNvSpPr>
            <a:spLocks noGrp="1"/>
          </p:cNvSpPr>
          <p:nvPr>
            <p:ph type="dt" sz="half" idx="10"/>
          </p:nvPr>
        </p:nvSpPr>
        <p:spPr/>
        <p:txBody>
          <a:bodyPr/>
          <a:lstStyle/>
          <a:p>
            <a:fld id="{62F1A354-3FB0-4CC8-B645-49C2B3C12A52}" type="datetimeFigureOut">
              <a:rPr lang="nl-NL" smtClean="0"/>
              <a:t>21-5-2025</a:t>
            </a:fld>
            <a:endParaRPr lang="nl-NL"/>
          </a:p>
        </p:txBody>
      </p:sp>
      <p:sp>
        <p:nvSpPr>
          <p:cNvPr id="5" name="Tijdelijke aanduiding voor voettekst 4">
            <a:extLst>
              <a:ext uri="{FF2B5EF4-FFF2-40B4-BE49-F238E27FC236}">
                <a16:creationId xmlns:a16="http://schemas.microsoft.com/office/drawing/2014/main" id="{564B8293-F539-4212-8950-B07F9BEA3BC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3D65D48-E244-438B-9FDD-B6053753560B}"/>
              </a:ext>
            </a:extLst>
          </p:cNvPr>
          <p:cNvSpPr>
            <a:spLocks noGrp="1"/>
          </p:cNvSpPr>
          <p:nvPr>
            <p:ph type="sldNum" sz="quarter" idx="12"/>
          </p:nvPr>
        </p:nvSpPr>
        <p:spPr/>
        <p:txBody>
          <a:bodyPr/>
          <a:lstStyle/>
          <a:p>
            <a:fld id="{092F62AD-E3BE-4C56-9B59-A1D972D61210}" type="slidenum">
              <a:rPr lang="nl-NL" smtClean="0"/>
              <a:t>‹nr.›</a:t>
            </a:fld>
            <a:endParaRPr lang="nl-NL"/>
          </a:p>
        </p:txBody>
      </p:sp>
    </p:spTree>
    <p:extLst>
      <p:ext uri="{BB962C8B-B14F-4D97-AF65-F5344CB8AC3E}">
        <p14:creationId xmlns:p14="http://schemas.microsoft.com/office/powerpoint/2010/main" val="1786759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FA6E03-AFFA-425F-B098-FB39FD93D95E}"/>
              </a:ext>
            </a:extLst>
          </p:cNvPr>
          <p:cNvSpPr>
            <a:spLocks noGrp="1"/>
          </p:cNvSpPr>
          <p:nvPr>
            <p:ph type="title"/>
          </p:nvPr>
        </p:nvSpPr>
        <p:spPr/>
        <p:txBody>
          <a:bodyPr/>
          <a:lstStyle>
            <a:lvl1pPr>
              <a:defRPr>
                <a:latin typeface="Effra" panose="02000506080000020004" pitchFamily="2" charset="0"/>
              </a:defRPr>
            </a:lvl1pPr>
          </a:lstStyle>
          <a:p>
            <a:r>
              <a:rPr lang="nl-NL" dirty="0"/>
              <a:t>Klik om stijl te bewerken</a:t>
            </a:r>
          </a:p>
        </p:txBody>
      </p:sp>
      <p:sp>
        <p:nvSpPr>
          <p:cNvPr id="3" name="Tijdelijke aanduiding voor inhoud 2">
            <a:extLst>
              <a:ext uri="{FF2B5EF4-FFF2-40B4-BE49-F238E27FC236}">
                <a16:creationId xmlns:a16="http://schemas.microsoft.com/office/drawing/2014/main" id="{F4FF8226-A94B-48C7-8AF1-4AC47F024929}"/>
              </a:ext>
            </a:extLst>
          </p:cNvPr>
          <p:cNvSpPr>
            <a:spLocks noGrp="1"/>
          </p:cNvSpPr>
          <p:nvPr>
            <p:ph idx="1"/>
          </p:nvPr>
        </p:nvSpPr>
        <p:spPr/>
        <p:txBody>
          <a:bodyPr/>
          <a:lstStyle>
            <a:lvl1pPr>
              <a:defRPr>
                <a:latin typeface="Effra" panose="02000506080000020004" pitchFamily="2" charset="0"/>
              </a:defRPr>
            </a:lvl1pPr>
            <a:lvl2pPr>
              <a:defRPr>
                <a:latin typeface="Effra" panose="02000506080000020004" pitchFamily="2" charset="0"/>
              </a:defRPr>
            </a:lvl2pPr>
            <a:lvl3pPr>
              <a:defRPr>
                <a:latin typeface="Effra" panose="02000506080000020004" pitchFamily="2" charset="0"/>
              </a:defRPr>
            </a:lvl3pPr>
            <a:lvl4pPr>
              <a:defRPr>
                <a:latin typeface="Effra" panose="02000506080000020004" pitchFamily="2" charset="0"/>
              </a:defRPr>
            </a:lvl4pPr>
            <a:lvl5pPr>
              <a:defRPr>
                <a:latin typeface="Effra" panose="02000506080000020004" pitchFamily="2" charset="0"/>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a:extLst>
              <a:ext uri="{FF2B5EF4-FFF2-40B4-BE49-F238E27FC236}">
                <a16:creationId xmlns:a16="http://schemas.microsoft.com/office/drawing/2014/main" id="{B71A6391-A82D-4E67-B394-7F606DBCF29B}"/>
              </a:ext>
            </a:extLst>
          </p:cNvPr>
          <p:cNvSpPr>
            <a:spLocks noGrp="1"/>
          </p:cNvSpPr>
          <p:nvPr>
            <p:ph type="dt" sz="half" idx="10"/>
          </p:nvPr>
        </p:nvSpPr>
        <p:spPr/>
        <p:txBody>
          <a:bodyPr/>
          <a:lstStyle/>
          <a:p>
            <a:fld id="{62F1A354-3FB0-4CC8-B645-49C2B3C12A52}" type="datetimeFigureOut">
              <a:rPr lang="nl-NL" smtClean="0"/>
              <a:t>21-5-2025</a:t>
            </a:fld>
            <a:endParaRPr lang="nl-NL"/>
          </a:p>
        </p:txBody>
      </p:sp>
      <p:sp>
        <p:nvSpPr>
          <p:cNvPr id="5" name="Tijdelijke aanduiding voor voettekst 4">
            <a:extLst>
              <a:ext uri="{FF2B5EF4-FFF2-40B4-BE49-F238E27FC236}">
                <a16:creationId xmlns:a16="http://schemas.microsoft.com/office/drawing/2014/main" id="{BD4E7E76-91FC-48CD-9CF9-AEC6DFF8722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37FE3BF-0F76-43E2-B69A-C702BD8945FA}"/>
              </a:ext>
            </a:extLst>
          </p:cNvPr>
          <p:cNvSpPr>
            <a:spLocks noGrp="1"/>
          </p:cNvSpPr>
          <p:nvPr>
            <p:ph type="sldNum" sz="quarter" idx="12"/>
          </p:nvPr>
        </p:nvSpPr>
        <p:spPr/>
        <p:txBody>
          <a:bodyPr/>
          <a:lstStyle/>
          <a:p>
            <a:fld id="{092F62AD-E3BE-4C56-9B59-A1D972D61210}" type="slidenum">
              <a:rPr lang="nl-NL" smtClean="0"/>
              <a:t>‹nr.›</a:t>
            </a:fld>
            <a:endParaRPr lang="nl-NL"/>
          </a:p>
        </p:txBody>
      </p:sp>
    </p:spTree>
    <p:extLst>
      <p:ext uri="{BB962C8B-B14F-4D97-AF65-F5344CB8AC3E}">
        <p14:creationId xmlns:p14="http://schemas.microsoft.com/office/powerpoint/2010/main" val="32706639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5EAD74-2CDD-40DF-8F72-C4AC0AE0E195}"/>
              </a:ext>
            </a:extLst>
          </p:cNvPr>
          <p:cNvSpPr>
            <a:spLocks noGrp="1"/>
          </p:cNvSpPr>
          <p:nvPr>
            <p:ph type="title"/>
          </p:nvPr>
        </p:nvSpPr>
        <p:spPr>
          <a:xfrm>
            <a:off x="831850" y="1709738"/>
            <a:ext cx="10515600" cy="2852737"/>
          </a:xfrm>
        </p:spPr>
        <p:txBody>
          <a:bodyPr anchor="b"/>
          <a:lstStyle>
            <a:lvl1pPr>
              <a:defRPr sz="6000">
                <a:latin typeface="Effra" panose="02000506080000020004" pitchFamily="2" charset="0"/>
              </a:defRPr>
            </a:lvl1pPr>
          </a:lstStyle>
          <a:p>
            <a:r>
              <a:rPr lang="nl-NL" dirty="0"/>
              <a:t>Klik om stijl te bewerken</a:t>
            </a:r>
          </a:p>
        </p:txBody>
      </p:sp>
      <p:sp>
        <p:nvSpPr>
          <p:cNvPr id="3" name="Tijdelijke aanduiding voor tekst 2">
            <a:extLst>
              <a:ext uri="{FF2B5EF4-FFF2-40B4-BE49-F238E27FC236}">
                <a16:creationId xmlns:a16="http://schemas.microsoft.com/office/drawing/2014/main" id="{62587472-0929-4D17-9131-B70CAFCFA6D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Effra" panose="02000506080000020004"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dirty="0"/>
              <a:t>Klikken om de tekststijl van het model te bewerken</a:t>
            </a:r>
          </a:p>
        </p:txBody>
      </p:sp>
      <p:sp>
        <p:nvSpPr>
          <p:cNvPr id="4" name="Tijdelijke aanduiding voor datum 3">
            <a:extLst>
              <a:ext uri="{FF2B5EF4-FFF2-40B4-BE49-F238E27FC236}">
                <a16:creationId xmlns:a16="http://schemas.microsoft.com/office/drawing/2014/main" id="{74B91DB2-2E4D-407A-8504-0B1EB58A4881}"/>
              </a:ext>
            </a:extLst>
          </p:cNvPr>
          <p:cNvSpPr>
            <a:spLocks noGrp="1"/>
          </p:cNvSpPr>
          <p:nvPr>
            <p:ph type="dt" sz="half" idx="10"/>
          </p:nvPr>
        </p:nvSpPr>
        <p:spPr/>
        <p:txBody>
          <a:bodyPr/>
          <a:lstStyle/>
          <a:p>
            <a:fld id="{62F1A354-3FB0-4CC8-B645-49C2B3C12A52}" type="datetimeFigureOut">
              <a:rPr lang="nl-NL" smtClean="0"/>
              <a:t>21-5-2025</a:t>
            </a:fld>
            <a:endParaRPr lang="nl-NL"/>
          </a:p>
        </p:txBody>
      </p:sp>
      <p:sp>
        <p:nvSpPr>
          <p:cNvPr id="5" name="Tijdelijke aanduiding voor voettekst 4">
            <a:extLst>
              <a:ext uri="{FF2B5EF4-FFF2-40B4-BE49-F238E27FC236}">
                <a16:creationId xmlns:a16="http://schemas.microsoft.com/office/drawing/2014/main" id="{4EFC3C07-E487-4540-A5AD-44E4EFE9DF2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24D2E6F-378F-42BF-9704-54E14330BB21}"/>
              </a:ext>
            </a:extLst>
          </p:cNvPr>
          <p:cNvSpPr>
            <a:spLocks noGrp="1"/>
          </p:cNvSpPr>
          <p:nvPr>
            <p:ph type="sldNum" sz="quarter" idx="12"/>
          </p:nvPr>
        </p:nvSpPr>
        <p:spPr/>
        <p:txBody>
          <a:bodyPr/>
          <a:lstStyle/>
          <a:p>
            <a:fld id="{092F62AD-E3BE-4C56-9B59-A1D972D61210}" type="slidenum">
              <a:rPr lang="nl-NL" smtClean="0"/>
              <a:t>‹nr.›</a:t>
            </a:fld>
            <a:endParaRPr lang="nl-NL"/>
          </a:p>
        </p:txBody>
      </p:sp>
    </p:spTree>
    <p:extLst>
      <p:ext uri="{BB962C8B-B14F-4D97-AF65-F5344CB8AC3E}">
        <p14:creationId xmlns:p14="http://schemas.microsoft.com/office/powerpoint/2010/main" val="24886764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043E02-C82F-41CD-BAE9-5C223CEC271F}"/>
              </a:ext>
            </a:extLst>
          </p:cNvPr>
          <p:cNvSpPr>
            <a:spLocks noGrp="1"/>
          </p:cNvSpPr>
          <p:nvPr>
            <p:ph type="title"/>
          </p:nvPr>
        </p:nvSpPr>
        <p:spPr/>
        <p:txBody>
          <a:bodyPr/>
          <a:lstStyle>
            <a:lvl1pPr>
              <a:defRPr>
                <a:latin typeface="Effra" panose="02000506080000020004" pitchFamily="2" charset="0"/>
              </a:defRPr>
            </a:lvl1pPr>
          </a:lstStyle>
          <a:p>
            <a:r>
              <a:rPr lang="nl-NL" dirty="0"/>
              <a:t>Klik om stijl te bewerken</a:t>
            </a:r>
          </a:p>
        </p:txBody>
      </p:sp>
      <p:sp>
        <p:nvSpPr>
          <p:cNvPr id="3" name="Tijdelijke aanduiding voor inhoud 2">
            <a:extLst>
              <a:ext uri="{FF2B5EF4-FFF2-40B4-BE49-F238E27FC236}">
                <a16:creationId xmlns:a16="http://schemas.microsoft.com/office/drawing/2014/main" id="{5B6D60E5-ACB5-416B-A731-E8CE59B3D01E}"/>
              </a:ext>
            </a:extLst>
          </p:cNvPr>
          <p:cNvSpPr>
            <a:spLocks noGrp="1"/>
          </p:cNvSpPr>
          <p:nvPr>
            <p:ph sz="half" idx="1"/>
          </p:nvPr>
        </p:nvSpPr>
        <p:spPr>
          <a:xfrm>
            <a:off x="838200" y="1825625"/>
            <a:ext cx="5181600" cy="4351338"/>
          </a:xfrm>
        </p:spPr>
        <p:txBody>
          <a:bodyPr/>
          <a:lstStyle>
            <a:lvl1pPr>
              <a:defRPr>
                <a:latin typeface="Effra" panose="02000506080000020004" pitchFamily="2" charset="0"/>
              </a:defRPr>
            </a:lvl1pPr>
            <a:lvl2pPr>
              <a:defRPr>
                <a:latin typeface="Effra" panose="02000506080000020004" pitchFamily="2" charset="0"/>
              </a:defRPr>
            </a:lvl2pPr>
            <a:lvl3pPr>
              <a:defRPr>
                <a:latin typeface="Effra" panose="02000506080000020004" pitchFamily="2" charset="0"/>
              </a:defRPr>
            </a:lvl3pPr>
            <a:lvl4pPr>
              <a:defRPr>
                <a:latin typeface="Effra" panose="02000506080000020004" pitchFamily="2" charset="0"/>
              </a:defRPr>
            </a:lvl4pPr>
            <a:lvl5pPr>
              <a:defRPr>
                <a:latin typeface="Effra" panose="02000506080000020004" pitchFamily="2" charset="0"/>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inhoud 3">
            <a:extLst>
              <a:ext uri="{FF2B5EF4-FFF2-40B4-BE49-F238E27FC236}">
                <a16:creationId xmlns:a16="http://schemas.microsoft.com/office/drawing/2014/main" id="{BB093461-9CE4-41B0-918C-FDF23FE09891}"/>
              </a:ext>
            </a:extLst>
          </p:cNvPr>
          <p:cNvSpPr>
            <a:spLocks noGrp="1"/>
          </p:cNvSpPr>
          <p:nvPr>
            <p:ph sz="half" idx="2"/>
          </p:nvPr>
        </p:nvSpPr>
        <p:spPr>
          <a:xfrm>
            <a:off x="6172200" y="1825625"/>
            <a:ext cx="5181600" cy="4351338"/>
          </a:xfrm>
        </p:spPr>
        <p:txBody>
          <a:bodyPr/>
          <a:lstStyle>
            <a:lvl1pPr>
              <a:defRPr>
                <a:latin typeface="Effra" panose="02000506080000020004" pitchFamily="2" charset="0"/>
              </a:defRPr>
            </a:lvl1pPr>
            <a:lvl2pPr>
              <a:defRPr>
                <a:latin typeface="Effra" panose="02000506080000020004" pitchFamily="2" charset="0"/>
              </a:defRPr>
            </a:lvl2pPr>
            <a:lvl3pPr>
              <a:defRPr>
                <a:latin typeface="Effra" panose="02000506080000020004" pitchFamily="2" charset="0"/>
              </a:defRPr>
            </a:lvl3pPr>
            <a:lvl4pPr>
              <a:defRPr>
                <a:latin typeface="Effra" panose="02000506080000020004" pitchFamily="2" charset="0"/>
              </a:defRPr>
            </a:lvl4pPr>
            <a:lvl5pPr>
              <a:defRPr>
                <a:latin typeface="Effra" panose="02000506080000020004" pitchFamily="2" charset="0"/>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jdelijke aanduiding voor datum 4">
            <a:extLst>
              <a:ext uri="{FF2B5EF4-FFF2-40B4-BE49-F238E27FC236}">
                <a16:creationId xmlns:a16="http://schemas.microsoft.com/office/drawing/2014/main" id="{B0B89E1E-F0DD-406E-9EB8-4D940AB94AFD}"/>
              </a:ext>
            </a:extLst>
          </p:cNvPr>
          <p:cNvSpPr>
            <a:spLocks noGrp="1"/>
          </p:cNvSpPr>
          <p:nvPr>
            <p:ph type="dt" sz="half" idx="10"/>
          </p:nvPr>
        </p:nvSpPr>
        <p:spPr/>
        <p:txBody>
          <a:bodyPr/>
          <a:lstStyle/>
          <a:p>
            <a:fld id="{62F1A354-3FB0-4CC8-B645-49C2B3C12A52}" type="datetimeFigureOut">
              <a:rPr lang="nl-NL" smtClean="0"/>
              <a:t>21-5-2025</a:t>
            </a:fld>
            <a:endParaRPr lang="nl-NL"/>
          </a:p>
        </p:txBody>
      </p:sp>
      <p:sp>
        <p:nvSpPr>
          <p:cNvPr id="6" name="Tijdelijke aanduiding voor voettekst 5">
            <a:extLst>
              <a:ext uri="{FF2B5EF4-FFF2-40B4-BE49-F238E27FC236}">
                <a16:creationId xmlns:a16="http://schemas.microsoft.com/office/drawing/2014/main" id="{1C72E9F9-4F52-447E-AA38-9875ED6F40C5}"/>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2E4285A2-C79D-47EA-85DB-0F023340D7DC}"/>
              </a:ext>
            </a:extLst>
          </p:cNvPr>
          <p:cNvSpPr>
            <a:spLocks noGrp="1"/>
          </p:cNvSpPr>
          <p:nvPr>
            <p:ph type="sldNum" sz="quarter" idx="12"/>
          </p:nvPr>
        </p:nvSpPr>
        <p:spPr/>
        <p:txBody>
          <a:bodyPr/>
          <a:lstStyle/>
          <a:p>
            <a:fld id="{092F62AD-E3BE-4C56-9B59-A1D972D61210}" type="slidenum">
              <a:rPr lang="nl-NL" smtClean="0"/>
              <a:t>‹nr.›</a:t>
            </a:fld>
            <a:endParaRPr lang="nl-NL"/>
          </a:p>
        </p:txBody>
      </p:sp>
    </p:spTree>
    <p:extLst>
      <p:ext uri="{BB962C8B-B14F-4D97-AF65-F5344CB8AC3E}">
        <p14:creationId xmlns:p14="http://schemas.microsoft.com/office/powerpoint/2010/main" val="2943136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9EA1EB-721B-400E-B08B-7D893270D33C}"/>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CA50D914-35D0-4489-9795-CB4436BB5B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C589AC21-009F-4592-8910-B01CEB399DA9}"/>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D8A7AB2D-1827-447E-B676-9A6C4B6D373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2DC2F668-681E-4E87-989B-4AA975ED1BE6}"/>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183E1523-49C2-490E-8422-677462869AFD}"/>
              </a:ext>
            </a:extLst>
          </p:cNvPr>
          <p:cNvSpPr>
            <a:spLocks noGrp="1"/>
          </p:cNvSpPr>
          <p:nvPr>
            <p:ph type="dt" sz="half" idx="10"/>
          </p:nvPr>
        </p:nvSpPr>
        <p:spPr/>
        <p:txBody>
          <a:bodyPr/>
          <a:lstStyle/>
          <a:p>
            <a:fld id="{62F1A354-3FB0-4CC8-B645-49C2B3C12A52}" type="datetimeFigureOut">
              <a:rPr lang="nl-NL" smtClean="0"/>
              <a:t>21-5-2025</a:t>
            </a:fld>
            <a:endParaRPr lang="nl-NL"/>
          </a:p>
        </p:txBody>
      </p:sp>
      <p:sp>
        <p:nvSpPr>
          <p:cNvPr id="8" name="Tijdelijke aanduiding voor voettekst 7">
            <a:extLst>
              <a:ext uri="{FF2B5EF4-FFF2-40B4-BE49-F238E27FC236}">
                <a16:creationId xmlns:a16="http://schemas.microsoft.com/office/drawing/2014/main" id="{B7F313EA-A5EE-45CD-9584-E4A6F00168F4}"/>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366FC7E7-2703-4ED7-930F-C183914BCB16}"/>
              </a:ext>
            </a:extLst>
          </p:cNvPr>
          <p:cNvSpPr>
            <a:spLocks noGrp="1"/>
          </p:cNvSpPr>
          <p:nvPr>
            <p:ph type="sldNum" sz="quarter" idx="12"/>
          </p:nvPr>
        </p:nvSpPr>
        <p:spPr/>
        <p:txBody>
          <a:bodyPr/>
          <a:lstStyle/>
          <a:p>
            <a:fld id="{092F62AD-E3BE-4C56-9B59-A1D972D61210}" type="slidenum">
              <a:rPr lang="nl-NL" smtClean="0"/>
              <a:t>‹nr.›</a:t>
            </a:fld>
            <a:endParaRPr lang="nl-NL"/>
          </a:p>
        </p:txBody>
      </p:sp>
    </p:spTree>
    <p:extLst>
      <p:ext uri="{BB962C8B-B14F-4D97-AF65-F5344CB8AC3E}">
        <p14:creationId xmlns:p14="http://schemas.microsoft.com/office/powerpoint/2010/main" val="32175465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DB9EC8-E329-49B0-96C5-15C780C9F55C}"/>
              </a:ext>
            </a:extLst>
          </p:cNvPr>
          <p:cNvSpPr>
            <a:spLocks noGrp="1"/>
          </p:cNvSpPr>
          <p:nvPr>
            <p:ph type="title"/>
          </p:nvPr>
        </p:nvSpPr>
        <p:spPr/>
        <p:txBody>
          <a:bodyPr/>
          <a:lstStyle>
            <a:lvl1pPr>
              <a:defRPr>
                <a:latin typeface="Effra" panose="02000506080000020004" pitchFamily="2" charset="0"/>
              </a:defRPr>
            </a:lvl1pPr>
          </a:lstStyle>
          <a:p>
            <a:r>
              <a:rPr lang="nl-NL" dirty="0"/>
              <a:t>Klik om stijl te bewerken</a:t>
            </a:r>
          </a:p>
        </p:txBody>
      </p:sp>
      <p:sp>
        <p:nvSpPr>
          <p:cNvPr id="3" name="Tijdelijke aanduiding voor datum 2">
            <a:extLst>
              <a:ext uri="{FF2B5EF4-FFF2-40B4-BE49-F238E27FC236}">
                <a16:creationId xmlns:a16="http://schemas.microsoft.com/office/drawing/2014/main" id="{2AC0B8A5-B9F4-41D2-9F15-91132771BAEE}"/>
              </a:ext>
            </a:extLst>
          </p:cNvPr>
          <p:cNvSpPr>
            <a:spLocks noGrp="1"/>
          </p:cNvSpPr>
          <p:nvPr>
            <p:ph type="dt" sz="half" idx="10"/>
          </p:nvPr>
        </p:nvSpPr>
        <p:spPr/>
        <p:txBody>
          <a:bodyPr/>
          <a:lstStyle/>
          <a:p>
            <a:fld id="{62F1A354-3FB0-4CC8-B645-49C2B3C12A52}" type="datetimeFigureOut">
              <a:rPr lang="nl-NL" smtClean="0"/>
              <a:t>21-5-2025</a:t>
            </a:fld>
            <a:endParaRPr lang="nl-NL"/>
          </a:p>
        </p:txBody>
      </p:sp>
      <p:sp>
        <p:nvSpPr>
          <p:cNvPr id="4" name="Tijdelijke aanduiding voor voettekst 3">
            <a:extLst>
              <a:ext uri="{FF2B5EF4-FFF2-40B4-BE49-F238E27FC236}">
                <a16:creationId xmlns:a16="http://schemas.microsoft.com/office/drawing/2014/main" id="{58CD471B-B34B-4B87-8D11-D9E79E75E21C}"/>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F58913C3-42D3-4DD9-BCD8-EA9B39476E03}"/>
              </a:ext>
            </a:extLst>
          </p:cNvPr>
          <p:cNvSpPr>
            <a:spLocks noGrp="1"/>
          </p:cNvSpPr>
          <p:nvPr>
            <p:ph type="sldNum" sz="quarter" idx="12"/>
          </p:nvPr>
        </p:nvSpPr>
        <p:spPr/>
        <p:txBody>
          <a:bodyPr/>
          <a:lstStyle/>
          <a:p>
            <a:fld id="{092F62AD-E3BE-4C56-9B59-A1D972D61210}" type="slidenum">
              <a:rPr lang="nl-NL" smtClean="0"/>
              <a:t>‹nr.›</a:t>
            </a:fld>
            <a:endParaRPr lang="nl-NL"/>
          </a:p>
        </p:txBody>
      </p:sp>
    </p:spTree>
    <p:extLst>
      <p:ext uri="{BB962C8B-B14F-4D97-AF65-F5344CB8AC3E}">
        <p14:creationId xmlns:p14="http://schemas.microsoft.com/office/powerpoint/2010/main" val="29369448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2BA6AF2-1E6B-4E7D-838B-9F727C46A529}"/>
              </a:ext>
            </a:extLst>
          </p:cNvPr>
          <p:cNvSpPr>
            <a:spLocks noGrp="1"/>
          </p:cNvSpPr>
          <p:nvPr>
            <p:ph type="dt" sz="half" idx="10"/>
          </p:nvPr>
        </p:nvSpPr>
        <p:spPr/>
        <p:txBody>
          <a:bodyPr/>
          <a:lstStyle/>
          <a:p>
            <a:fld id="{62F1A354-3FB0-4CC8-B645-49C2B3C12A52}" type="datetimeFigureOut">
              <a:rPr lang="nl-NL" smtClean="0"/>
              <a:t>21-5-2025</a:t>
            </a:fld>
            <a:endParaRPr lang="nl-NL"/>
          </a:p>
        </p:txBody>
      </p:sp>
      <p:sp>
        <p:nvSpPr>
          <p:cNvPr id="3" name="Tijdelijke aanduiding voor voettekst 2">
            <a:extLst>
              <a:ext uri="{FF2B5EF4-FFF2-40B4-BE49-F238E27FC236}">
                <a16:creationId xmlns:a16="http://schemas.microsoft.com/office/drawing/2014/main" id="{A2D9A554-7E04-4CC9-BC8D-E4FCBE087AF9}"/>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872587F0-B060-4089-BC0C-38B7F4ED2D6F}"/>
              </a:ext>
            </a:extLst>
          </p:cNvPr>
          <p:cNvSpPr>
            <a:spLocks noGrp="1"/>
          </p:cNvSpPr>
          <p:nvPr>
            <p:ph type="sldNum" sz="quarter" idx="12"/>
          </p:nvPr>
        </p:nvSpPr>
        <p:spPr/>
        <p:txBody>
          <a:bodyPr/>
          <a:lstStyle/>
          <a:p>
            <a:fld id="{092F62AD-E3BE-4C56-9B59-A1D972D61210}" type="slidenum">
              <a:rPr lang="nl-NL" smtClean="0"/>
              <a:t>‹nr.›</a:t>
            </a:fld>
            <a:endParaRPr lang="nl-NL"/>
          </a:p>
        </p:txBody>
      </p:sp>
    </p:spTree>
    <p:extLst>
      <p:ext uri="{BB962C8B-B14F-4D97-AF65-F5344CB8AC3E}">
        <p14:creationId xmlns:p14="http://schemas.microsoft.com/office/powerpoint/2010/main" val="14485890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73D095-28D1-4082-9343-982A787C44FC}"/>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39E2AF4C-6BC3-408A-BFF2-40FAB6D47BC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6B1FFA66-174F-435A-B03E-65596F4D87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03A7C9ED-7211-4CC3-893A-1F4846496191}"/>
              </a:ext>
            </a:extLst>
          </p:cNvPr>
          <p:cNvSpPr>
            <a:spLocks noGrp="1"/>
          </p:cNvSpPr>
          <p:nvPr>
            <p:ph type="dt" sz="half" idx="10"/>
          </p:nvPr>
        </p:nvSpPr>
        <p:spPr/>
        <p:txBody>
          <a:bodyPr/>
          <a:lstStyle/>
          <a:p>
            <a:fld id="{62F1A354-3FB0-4CC8-B645-49C2B3C12A52}" type="datetimeFigureOut">
              <a:rPr lang="nl-NL" smtClean="0"/>
              <a:t>21-5-2025</a:t>
            </a:fld>
            <a:endParaRPr lang="nl-NL"/>
          </a:p>
        </p:txBody>
      </p:sp>
      <p:sp>
        <p:nvSpPr>
          <p:cNvPr id="6" name="Tijdelijke aanduiding voor voettekst 5">
            <a:extLst>
              <a:ext uri="{FF2B5EF4-FFF2-40B4-BE49-F238E27FC236}">
                <a16:creationId xmlns:a16="http://schemas.microsoft.com/office/drawing/2014/main" id="{96C2FC4F-FFD1-4CBD-B998-4E116A3325C9}"/>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277A224E-FDE5-4965-96F4-99B33E96CB0F}"/>
              </a:ext>
            </a:extLst>
          </p:cNvPr>
          <p:cNvSpPr>
            <a:spLocks noGrp="1"/>
          </p:cNvSpPr>
          <p:nvPr>
            <p:ph type="sldNum" sz="quarter" idx="12"/>
          </p:nvPr>
        </p:nvSpPr>
        <p:spPr/>
        <p:txBody>
          <a:bodyPr/>
          <a:lstStyle/>
          <a:p>
            <a:fld id="{092F62AD-E3BE-4C56-9B59-A1D972D61210}" type="slidenum">
              <a:rPr lang="nl-NL" smtClean="0"/>
              <a:t>‹nr.›</a:t>
            </a:fld>
            <a:endParaRPr lang="nl-NL"/>
          </a:p>
        </p:txBody>
      </p:sp>
    </p:spTree>
    <p:extLst>
      <p:ext uri="{BB962C8B-B14F-4D97-AF65-F5344CB8AC3E}">
        <p14:creationId xmlns:p14="http://schemas.microsoft.com/office/powerpoint/2010/main" val="33483665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86E5F3-161B-49B4-97B0-6B58F942C769}"/>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427190D5-4E8C-4C83-81D5-12BC427841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970DCF37-7B0B-4111-AA33-65BE4E98DB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F54AF457-ACD4-47DA-9E73-F79C09BEA664}"/>
              </a:ext>
            </a:extLst>
          </p:cNvPr>
          <p:cNvSpPr>
            <a:spLocks noGrp="1"/>
          </p:cNvSpPr>
          <p:nvPr>
            <p:ph type="dt" sz="half" idx="10"/>
          </p:nvPr>
        </p:nvSpPr>
        <p:spPr/>
        <p:txBody>
          <a:bodyPr/>
          <a:lstStyle/>
          <a:p>
            <a:fld id="{62F1A354-3FB0-4CC8-B645-49C2B3C12A52}" type="datetimeFigureOut">
              <a:rPr lang="nl-NL" smtClean="0"/>
              <a:t>21-5-2025</a:t>
            </a:fld>
            <a:endParaRPr lang="nl-NL"/>
          </a:p>
        </p:txBody>
      </p:sp>
      <p:sp>
        <p:nvSpPr>
          <p:cNvPr id="6" name="Tijdelijke aanduiding voor voettekst 5">
            <a:extLst>
              <a:ext uri="{FF2B5EF4-FFF2-40B4-BE49-F238E27FC236}">
                <a16:creationId xmlns:a16="http://schemas.microsoft.com/office/drawing/2014/main" id="{F0E12D56-340A-4350-89C5-63E925C43D4D}"/>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54E4CB6C-2295-4554-8CA6-FA36B9FF400E}"/>
              </a:ext>
            </a:extLst>
          </p:cNvPr>
          <p:cNvSpPr>
            <a:spLocks noGrp="1"/>
          </p:cNvSpPr>
          <p:nvPr>
            <p:ph type="sldNum" sz="quarter" idx="12"/>
          </p:nvPr>
        </p:nvSpPr>
        <p:spPr/>
        <p:txBody>
          <a:bodyPr/>
          <a:lstStyle/>
          <a:p>
            <a:fld id="{092F62AD-E3BE-4C56-9B59-A1D972D61210}" type="slidenum">
              <a:rPr lang="nl-NL" smtClean="0"/>
              <a:t>‹nr.›</a:t>
            </a:fld>
            <a:endParaRPr lang="nl-NL"/>
          </a:p>
        </p:txBody>
      </p:sp>
    </p:spTree>
    <p:extLst>
      <p:ext uri="{BB962C8B-B14F-4D97-AF65-F5344CB8AC3E}">
        <p14:creationId xmlns:p14="http://schemas.microsoft.com/office/powerpoint/2010/main" val="35711850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2718C4AF-DD18-4A12-916C-5ED63ED615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dirty="0"/>
              <a:t>Klik om stijl te bewerken</a:t>
            </a:r>
          </a:p>
        </p:txBody>
      </p:sp>
      <p:sp>
        <p:nvSpPr>
          <p:cNvPr id="3" name="Tijdelijke aanduiding voor tekst 2">
            <a:extLst>
              <a:ext uri="{FF2B5EF4-FFF2-40B4-BE49-F238E27FC236}">
                <a16:creationId xmlns:a16="http://schemas.microsoft.com/office/drawing/2014/main" id="{2BBC2A1E-63F8-4124-A497-7B88D04A176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D83F31BF-F0B9-402C-A678-2D7704664D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F1A354-3FB0-4CC8-B645-49C2B3C12A52}" type="datetimeFigureOut">
              <a:rPr lang="nl-NL" smtClean="0"/>
              <a:t>21-5-2025</a:t>
            </a:fld>
            <a:endParaRPr lang="nl-NL"/>
          </a:p>
        </p:txBody>
      </p:sp>
      <p:sp>
        <p:nvSpPr>
          <p:cNvPr id="5" name="Tijdelijke aanduiding voor voettekst 4">
            <a:extLst>
              <a:ext uri="{FF2B5EF4-FFF2-40B4-BE49-F238E27FC236}">
                <a16:creationId xmlns:a16="http://schemas.microsoft.com/office/drawing/2014/main" id="{606F4D29-E45D-49C6-83C4-03E91840FE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31471D48-F875-42C4-BC33-FD546999281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2F62AD-E3BE-4C56-9B59-A1D972D61210}" type="slidenum">
              <a:rPr lang="nl-NL" smtClean="0"/>
              <a:t>‹nr.›</a:t>
            </a:fld>
            <a:endParaRPr lang="nl-NL"/>
          </a:p>
        </p:txBody>
      </p:sp>
    </p:spTree>
    <p:extLst>
      <p:ext uri="{BB962C8B-B14F-4D97-AF65-F5344CB8AC3E}">
        <p14:creationId xmlns:p14="http://schemas.microsoft.com/office/powerpoint/2010/main" val="24093408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4.xml"/></Relationships>
</file>

<file path=ppt/slides/_rels/slide10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4.xml"/></Relationships>
</file>

<file path=ppt/slides/_rels/slide107.xml.rels><?xml version="1.0" encoding="UTF-8" standalone="yes"?>
<Relationships xmlns="http://schemas.openxmlformats.org/package/2006/relationships"><Relationship Id="rId2" Type="http://schemas.openxmlformats.org/officeDocument/2006/relationships/image" Target="../media/image470.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2" Type="http://schemas.openxmlformats.org/officeDocument/2006/relationships/image" Target="../media/image93.jpeg"/><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png"/><Relationship Id="rId1" Type="http://schemas.openxmlformats.org/officeDocument/2006/relationships/slideLayout" Target="../slideLayouts/slideLayout5.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3.xml.rels><?xml version="1.0" encoding="UTF-8" standalone="yes"?>
<Relationships xmlns="http://schemas.openxmlformats.org/package/2006/relationships"><Relationship Id="rId3" Type="http://schemas.openxmlformats.org/officeDocument/2006/relationships/image" Target="../media/image97.svg"/><Relationship Id="rId7" Type="http://schemas.openxmlformats.org/officeDocument/2006/relationships/image" Target="../media/image101.svg"/><Relationship Id="rId2" Type="http://schemas.openxmlformats.org/officeDocument/2006/relationships/image" Target="../media/image96.png"/><Relationship Id="rId1" Type="http://schemas.openxmlformats.org/officeDocument/2006/relationships/slideLayout" Target="../slideLayouts/slideLayout2.xml"/><Relationship Id="rId6" Type="http://schemas.openxmlformats.org/officeDocument/2006/relationships/image" Target="../media/image100.png"/><Relationship Id="rId5" Type="http://schemas.openxmlformats.org/officeDocument/2006/relationships/image" Target="../media/image99.svg"/><Relationship Id="rId4" Type="http://schemas.openxmlformats.org/officeDocument/2006/relationships/image" Target="../media/image98.png"/></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7.svg"/><Relationship Id="rId7" Type="http://schemas.openxmlformats.org/officeDocument/2006/relationships/image" Target="../media/image31.svg"/><Relationship Id="rId2" Type="http://schemas.openxmlformats.org/officeDocument/2006/relationships/image" Target="../media/image26.png"/><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9.svg"/><Relationship Id="rId4" Type="http://schemas.openxmlformats.org/officeDocument/2006/relationships/image" Target="../media/image28.png"/></Relationships>
</file>

<file path=ppt/slides/_rels/slide120.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4.xml"/></Relationships>
</file>

<file path=ppt/slides/_rels/slide124.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slideLayout" Target="../slideLayouts/slideLayout4.xml"/></Relationships>
</file>

<file path=ppt/slides/_rels/slide125.xml.rels><?xml version="1.0" encoding="UTF-8" standalone="yes"?>
<Relationships xmlns="http://schemas.openxmlformats.org/package/2006/relationships"><Relationship Id="rId2" Type="http://schemas.openxmlformats.org/officeDocument/2006/relationships/image" Target="../media/image105.pn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8" Type="http://schemas.openxmlformats.org/officeDocument/2006/relationships/image" Target="../media/image108.png"/><Relationship Id="rId13" Type="http://schemas.openxmlformats.org/officeDocument/2006/relationships/image" Target="../media/image31.png"/><Relationship Id="rId3" Type="http://schemas.openxmlformats.org/officeDocument/2006/relationships/image" Target="../media/image230.png"/><Relationship Id="rId7" Type="http://schemas.openxmlformats.org/officeDocument/2006/relationships/image" Target="../media/image107.svg"/><Relationship Id="rId12" Type="http://schemas.openxmlformats.org/officeDocument/2006/relationships/image" Target="../media/image300.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106.png"/><Relationship Id="rId11" Type="http://schemas.openxmlformats.org/officeDocument/2006/relationships/image" Target="../media/image111.svg"/><Relationship Id="rId5" Type="http://schemas.openxmlformats.org/officeDocument/2006/relationships/image" Target="../media/image15.svg"/><Relationship Id="rId10" Type="http://schemas.openxmlformats.org/officeDocument/2006/relationships/image" Target="../media/image110.png"/><Relationship Id="rId4" Type="http://schemas.openxmlformats.org/officeDocument/2006/relationships/image" Target="../media/image14.png"/><Relationship Id="rId9" Type="http://schemas.openxmlformats.org/officeDocument/2006/relationships/image" Target="../media/image109.svg"/></Relationships>
</file>

<file path=ppt/slides/_rels/slide127.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1.xml"/><Relationship Id="rId5" Type="http://schemas.openxmlformats.org/officeDocument/2006/relationships/image" Target="../media/image113.svg"/><Relationship Id="rId4" Type="http://schemas.openxmlformats.org/officeDocument/2006/relationships/image" Target="../media/image112.png"/></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png"/><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s://www.examenblad.nl/system/files/2022/ex2022/VW-0400-a-22-2-o.pdf"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svg"/><Relationship Id="rId3" Type="http://schemas.openxmlformats.org/officeDocument/2006/relationships/image" Target="../media/image3.svg"/><Relationship Id="rId7" Type="http://schemas.openxmlformats.org/officeDocument/2006/relationships/image" Target="../media/image7.svg"/><Relationship Id="rId12"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svg"/><Relationship Id="rId15" Type="http://schemas.openxmlformats.org/officeDocument/2006/relationships/image" Target="../media/image15.sv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svg"/><Relationship Id="rId14" Type="http://schemas.openxmlformats.org/officeDocument/2006/relationships/image" Target="../media/image14.png"/></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5.sv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20.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340.png"/><Relationship Id="rId4" Type="http://schemas.openxmlformats.org/officeDocument/2006/relationships/image" Target="../media/image330.png"/></Relationships>
</file>

<file path=ppt/slides/_rels/slide27.xml.rels><?xml version="1.0" encoding="UTF-8" standalone="yes"?>
<Relationships xmlns="http://schemas.openxmlformats.org/package/2006/relationships"><Relationship Id="rId3" Type="http://schemas.openxmlformats.org/officeDocument/2006/relationships/image" Target="../media/image360.png"/><Relationship Id="rId2" Type="http://schemas.openxmlformats.org/officeDocument/2006/relationships/image" Target="../media/image350.png"/><Relationship Id="rId1" Type="http://schemas.openxmlformats.org/officeDocument/2006/relationships/slideLayout" Target="../slideLayouts/slideLayout1.xml"/><Relationship Id="rId4" Type="http://schemas.openxmlformats.org/officeDocument/2006/relationships/image" Target="../media/image370.png"/></Relationships>
</file>

<file path=ppt/slides/_rels/slide28.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41.png"/><Relationship Id="rId7" Type="http://schemas.openxmlformats.org/officeDocument/2006/relationships/image" Target="../media/image14.png"/><Relationship Id="rId2" Type="http://schemas.openxmlformats.org/officeDocument/2006/relationships/image" Target="../media/image40.png"/><Relationship Id="rId1" Type="http://schemas.openxmlformats.org/officeDocument/2006/relationships/slideLayout" Target="../slideLayouts/slideLayout1.xml"/><Relationship Id="rId6" Type="http://schemas.openxmlformats.org/officeDocument/2006/relationships/image" Target="../media/image390.png"/><Relationship Id="rId5" Type="http://schemas.openxmlformats.org/officeDocument/2006/relationships/image" Target="../media/image43.png"/><Relationship Id="rId4" Type="http://schemas.openxmlformats.org/officeDocument/2006/relationships/image" Target="../media/image42.sv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8" Type="http://schemas.openxmlformats.org/officeDocument/2006/relationships/image" Target="../media/image540.png"/><Relationship Id="rId3" Type="http://schemas.openxmlformats.org/officeDocument/2006/relationships/image" Target="../media/image490.png"/><Relationship Id="rId7" Type="http://schemas.openxmlformats.org/officeDocument/2006/relationships/image" Target="../media/image530.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520.png"/><Relationship Id="rId5" Type="http://schemas.openxmlformats.org/officeDocument/2006/relationships/image" Target="../media/image510.png"/><Relationship Id="rId4" Type="http://schemas.openxmlformats.org/officeDocument/2006/relationships/image" Target="../media/image500.png"/></Relationships>
</file>

<file path=ppt/slides/_rels/slide32.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560.png"/><Relationship Id="rId7" Type="http://schemas.openxmlformats.org/officeDocument/2006/relationships/image" Target="../media/image600.png"/><Relationship Id="rId2" Type="http://schemas.openxmlformats.org/officeDocument/2006/relationships/image" Target="../media/image550.png"/><Relationship Id="rId1" Type="http://schemas.openxmlformats.org/officeDocument/2006/relationships/slideLayout" Target="../slideLayouts/slideLayout1.xml"/><Relationship Id="rId6" Type="http://schemas.openxmlformats.org/officeDocument/2006/relationships/image" Target="../media/image590.png"/><Relationship Id="rId5" Type="http://schemas.openxmlformats.org/officeDocument/2006/relationships/image" Target="../media/image580.png"/><Relationship Id="rId4" Type="http://schemas.openxmlformats.org/officeDocument/2006/relationships/image" Target="../media/image570.png"/><Relationship Id="rId9" Type="http://schemas.openxmlformats.org/officeDocument/2006/relationships/image" Target="../media/image25.svg"/></Relationships>
</file>

<file path=ppt/slides/_rels/slide3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4.png"/><Relationship Id="rId1" Type="http://schemas.openxmlformats.org/officeDocument/2006/relationships/slideLayout" Target="../slideLayouts/slideLayout1.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42.svg"/></Relationships>
</file>

<file path=ppt/slides/_rels/slide3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25.svg"/><Relationship Id="rId4" Type="http://schemas.openxmlformats.org/officeDocument/2006/relationships/image" Target="../media/image2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6.svg"/><Relationship Id="rId7" Type="http://schemas.openxmlformats.org/officeDocument/2006/relationships/image" Target="../media/image48.svg"/><Relationship Id="rId2" Type="http://schemas.openxmlformats.org/officeDocument/2006/relationships/image" Target="../media/image45.png"/><Relationship Id="rId1" Type="http://schemas.openxmlformats.org/officeDocument/2006/relationships/slideLayout" Target="../slideLayouts/slideLayout1.xml"/><Relationship Id="rId6" Type="http://schemas.openxmlformats.org/officeDocument/2006/relationships/image" Target="../media/image47.png"/><Relationship Id="rId5" Type="http://schemas.openxmlformats.org/officeDocument/2006/relationships/image" Target="../media/image15.svg"/><Relationship Id="rId4" Type="http://schemas.openxmlformats.org/officeDocument/2006/relationships/image" Target="../media/image14.png"/></Relationships>
</file>

<file path=ppt/slides/_rels/slide3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xml"/><Relationship Id="rId5" Type="http://schemas.openxmlformats.org/officeDocument/2006/relationships/image" Target="../media/image15.svg"/><Relationship Id="rId4" Type="http://schemas.openxmlformats.org/officeDocument/2006/relationships/image" Target="../media/image14.png"/></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49.png"/><Relationship Id="rId1" Type="http://schemas.openxmlformats.org/officeDocument/2006/relationships/slideLayout" Target="../slideLayouts/slideLayout1.xml"/><Relationship Id="rId4" Type="http://schemas.openxmlformats.org/officeDocument/2006/relationships/image" Target="../media/image25.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49.png"/><Relationship Id="rId1" Type="http://schemas.openxmlformats.org/officeDocument/2006/relationships/slideLayout" Target="../slideLayouts/slideLayout1.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70.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8" Type="http://schemas.openxmlformats.org/officeDocument/2006/relationships/image" Target="../media/image56.png"/><Relationship Id="rId13" Type="http://schemas.openxmlformats.org/officeDocument/2006/relationships/image" Target="../media/image61.svg"/><Relationship Id="rId3" Type="http://schemas.openxmlformats.org/officeDocument/2006/relationships/image" Target="../media/image51.svg"/><Relationship Id="rId7" Type="http://schemas.openxmlformats.org/officeDocument/2006/relationships/image" Target="../media/image55.svg"/><Relationship Id="rId12" Type="http://schemas.openxmlformats.org/officeDocument/2006/relationships/image" Target="../media/image60.png"/><Relationship Id="rId2" Type="http://schemas.openxmlformats.org/officeDocument/2006/relationships/image" Target="../media/image50.png"/><Relationship Id="rId1" Type="http://schemas.openxmlformats.org/officeDocument/2006/relationships/slideLayout" Target="../slideLayouts/slideLayout1.xml"/><Relationship Id="rId6" Type="http://schemas.openxmlformats.org/officeDocument/2006/relationships/image" Target="../media/image54.png"/><Relationship Id="rId11" Type="http://schemas.openxmlformats.org/officeDocument/2006/relationships/image" Target="../media/image59.svg"/><Relationship Id="rId5" Type="http://schemas.openxmlformats.org/officeDocument/2006/relationships/image" Target="../media/image53.svg"/><Relationship Id="rId10" Type="http://schemas.openxmlformats.org/officeDocument/2006/relationships/image" Target="../media/image58.png"/><Relationship Id="rId4" Type="http://schemas.openxmlformats.org/officeDocument/2006/relationships/image" Target="../media/image52.png"/><Relationship Id="rId9" Type="http://schemas.openxmlformats.org/officeDocument/2006/relationships/image" Target="../media/image57.svg"/></Relationships>
</file>

<file path=ppt/slides/_rels/slide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6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xml"/><Relationship Id="rId4" Type="http://schemas.openxmlformats.org/officeDocument/2006/relationships/image" Target="../media/image6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74.svg"/><Relationship Id="rId2" Type="http://schemas.openxmlformats.org/officeDocument/2006/relationships/image" Target="../media/image73.png"/><Relationship Id="rId1" Type="http://schemas.openxmlformats.org/officeDocument/2006/relationships/slideLayout" Target="../slideLayouts/slideLayout2.xml"/><Relationship Id="rId5" Type="http://schemas.openxmlformats.org/officeDocument/2006/relationships/image" Target="../media/image76.svg"/><Relationship Id="rId4" Type="http://schemas.openxmlformats.org/officeDocument/2006/relationships/image" Target="../media/image75.png"/></Relationships>
</file>

<file path=ppt/slides/_rels/slide71.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76.svg"/><Relationship Id="rId5" Type="http://schemas.openxmlformats.org/officeDocument/2006/relationships/image" Target="../media/image75.png"/><Relationship Id="rId4" Type="http://schemas.openxmlformats.org/officeDocument/2006/relationships/image" Target="../media/image78.sv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491.png"/><Relationship Id="rId1" Type="http://schemas.openxmlformats.org/officeDocument/2006/relationships/slideLayout" Target="../slideLayouts/slideLayout2.xml"/><Relationship Id="rId4" Type="http://schemas.openxmlformats.org/officeDocument/2006/relationships/image" Target="../media/image83.pn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70.png"/><Relationship Id="rId7" Type="http://schemas.openxmlformats.org/officeDocument/2006/relationships/image" Target="../media/image25.svg"/><Relationship Id="rId2" Type="http://schemas.openxmlformats.org/officeDocument/2006/relationships/image" Target="../media/image260.png"/><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80.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361.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371.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3" Type="http://schemas.openxmlformats.org/officeDocument/2006/relationships/image" Target="../media/image87.svg"/><Relationship Id="rId7" Type="http://schemas.openxmlformats.org/officeDocument/2006/relationships/image" Target="../media/image91.svg"/><Relationship Id="rId2" Type="http://schemas.openxmlformats.org/officeDocument/2006/relationships/image" Target="../media/image86.png"/><Relationship Id="rId1" Type="http://schemas.openxmlformats.org/officeDocument/2006/relationships/slideLayout" Target="../slideLayouts/slideLayout2.xml"/><Relationship Id="rId6" Type="http://schemas.openxmlformats.org/officeDocument/2006/relationships/image" Target="../media/image90.png"/><Relationship Id="rId5" Type="http://schemas.openxmlformats.org/officeDocument/2006/relationships/image" Target="../media/image89.svg"/><Relationship Id="rId4" Type="http://schemas.openxmlformats.org/officeDocument/2006/relationships/image" Target="../media/image88.png"/></Relationships>
</file>

<file path=ppt/slides/_rels/slide99.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34">
            <a:extLst>
              <a:ext uri="{FF2B5EF4-FFF2-40B4-BE49-F238E27FC236}">
                <a16:creationId xmlns:a16="http://schemas.microsoft.com/office/drawing/2014/main" id="{76F95DA1-D90B-AA75-E61E-3A37E5373CD1}"/>
              </a:ext>
            </a:extLst>
          </p:cNvPr>
          <p:cNvSpPr/>
          <p:nvPr/>
        </p:nvSpPr>
        <p:spPr>
          <a:xfrm rot="420000">
            <a:off x="9734437" y="4948411"/>
            <a:ext cx="920280" cy="920280"/>
          </a:xfrm>
          <a:custGeom>
            <a:avLst/>
            <a:gdLst>
              <a:gd name="connsiteX0" fmla="*/ 2141245 w 4452323"/>
              <a:gd name="connsiteY0" fmla="*/ 1129857 h 4452323"/>
              <a:gd name="connsiteX1" fmla="*/ 2106640 w 4452323"/>
              <a:gd name="connsiteY1" fmla="*/ 1268277 h 4452323"/>
              <a:gd name="connsiteX2" fmla="*/ 2095716 w 4452323"/>
              <a:gd name="connsiteY2" fmla="*/ 1270183 h 4452323"/>
              <a:gd name="connsiteX3" fmla="*/ 2082301 w 4452323"/>
              <a:gd name="connsiteY3" fmla="*/ 1271527 h 4452323"/>
              <a:gd name="connsiteX4" fmla="*/ 2065578 w 4452323"/>
              <a:gd name="connsiteY4" fmla="*/ 1274861 h 4452323"/>
              <a:gd name="connsiteX5" fmla="*/ 2042011 w 4452323"/>
              <a:gd name="connsiteY5" fmla="*/ 1278290 h 4452323"/>
              <a:gd name="connsiteX6" fmla="*/ 2024340 w 4452323"/>
              <a:gd name="connsiteY6" fmla="*/ 1282627 h 4452323"/>
              <a:gd name="connsiteX7" fmla="*/ 2011322 w 4452323"/>
              <a:gd name="connsiteY7" fmla="*/ 1284896 h 4452323"/>
              <a:gd name="connsiteX8" fmla="*/ 2006223 w 4452323"/>
              <a:gd name="connsiteY8" fmla="*/ 1286570 h 4452323"/>
              <a:gd name="connsiteX9" fmla="*/ 2004652 w 4452323"/>
              <a:gd name="connsiteY9" fmla="*/ 1287011 h 4452323"/>
              <a:gd name="connsiteX10" fmla="*/ 1990370 w 4452323"/>
              <a:gd name="connsiteY10" fmla="*/ 1289861 h 4452323"/>
              <a:gd name="connsiteX11" fmla="*/ 1971456 w 4452323"/>
              <a:gd name="connsiteY11" fmla="*/ 1295606 h 4452323"/>
              <a:gd name="connsiteX12" fmla="*/ 1951818 w 4452323"/>
              <a:gd name="connsiteY12" fmla="*/ 1300426 h 4452323"/>
              <a:gd name="connsiteX13" fmla="*/ 1931270 w 4452323"/>
              <a:gd name="connsiteY13" fmla="*/ 1307607 h 4452323"/>
              <a:gd name="connsiteX14" fmla="*/ 1916842 w 4452323"/>
              <a:gd name="connsiteY14" fmla="*/ 1311656 h 4452323"/>
              <a:gd name="connsiteX15" fmla="*/ 1910755 w 4452323"/>
              <a:gd name="connsiteY15" fmla="*/ 1314045 h 4452323"/>
              <a:gd name="connsiteX16" fmla="*/ 1899929 w 4452323"/>
              <a:gd name="connsiteY16" fmla="*/ 1317334 h 4452323"/>
              <a:gd name="connsiteX17" fmla="*/ 1881395 w 4452323"/>
              <a:gd name="connsiteY17" fmla="*/ 1325041 h 4452323"/>
              <a:gd name="connsiteX18" fmla="*/ 1864300 w 4452323"/>
              <a:gd name="connsiteY18" fmla="*/ 1331017 h 4452323"/>
              <a:gd name="connsiteX19" fmla="*/ 1860344 w 4452323"/>
              <a:gd name="connsiteY19" fmla="*/ 1332838 h 4452323"/>
              <a:gd name="connsiteX20" fmla="*/ 1761280 w 4452323"/>
              <a:gd name="connsiteY20" fmla="*/ 1230385 h 4452323"/>
              <a:gd name="connsiteX21" fmla="*/ 1603298 w 4452323"/>
              <a:gd name="connsiteY21" fmla="*/ 1321595 h 4452323"/>
              <a:gd name="connsiteX22" fmla="*/ 1642188 w 4452323"/>
              <a:gd name="connsiteY22" fmla="*/ 1457538 h 4452323"/>
              <a:gd name="connsiteX23" fmla="*/ 1640966 w 4452323"/>
              <a:gd name="connsiteY23" fmla="*/ 1458669 h 4452323"/>
              <a:gd name="connsiteX24" fmla="*/ 1638147 w 4452323"/>
              <a:gd name="connsiteY24" fmla="*/ 1461026 h 4452323"/>
              <a:gd name="connsiteX25" fmla="*/ 1623221 w 4452323"/>
              <a:gd name="connsiteY25" fmla="*/ 1471758 h 4452323"/>
              <a:gd name="connsiteX26" fmla="*/ 1607555 w 4452323"/>
              <a:gd name="connsiteY26" fmla="*/ 1485512 h 4452323"/>
              <a:gd name="connsiteX27" fmla="*/ 1591674 w 4452323"/>
              <a:gd name="connsiteY27" fmla="*/ 1498044 h 4452323"/>
              <a:gd name="connsiteX28" fmla="*/ 1583708 w 4452323"/>
              <a:gd name="connsiteY28" fmla="*/ 1506446 h 4452323"/>
              <a:gd name="connsiteX29" fmla="*/ 1581747 w 4452323"/>
              <a:gd name="connsiteY29" fmla="*/ 1508167 h 4452323"/>
              <a:gd name="connsiteX30" fmla="*/ 1567914 w 4452323"/>
              <a:gd name="connsiteY30" fmla="*/ 1519729 h 4452323"/>
              <a:gd name="connsiteX31" fmla="*/ 1563935 w 4452323"/>
              <a:gd name="connsiteY31" fmla="*/ 1523804 h 4452323"/>
              <a:gd name="connsiteX32" fmla="*/ 1552776 w 4452323"/>
              <a:gd name="connsiteY32" fmla="*/ 1533600 h 4452323"/>
              <a:gd name="connsiteX33" fmla="*/ 1516216 w 4452323"/>
              <a:gd name="connsiteY33" fmla="*/ 1572665 h 4452323"/>
              <a:gd name="connsiteX34" fmla="*/ 1502651 w 4452323"/>
              <a:gd name="connsiteY34" fmla="*/ 1586554 h 4452323"/>
              <a:gd name="connsiteX35" fmla="*/ 1500658 w 4452323"/>
              <a:gd name="connsiteY35" fmla="*/ 1588396 h 4452323"/>
              <a:gd name="connsiteX36" fmla="*/ 1495842 w 4452323"/>
              <a:gd name="connsiteY36" fmla="*/ 1594434 h 4452323"/>
              <a:gd name="connsiteX37" fmla="*/ 1488188 w 4452323"/>
              <a:gd name="connsiteY37" fmla="*/ 1602614 h 4452323"/>
              <a:gd name="connsiteX38" fmla="*/ 1470040 w 4452323"/>
              <a:gd name="connsiteY38" fmla="*/ 1626331 h 4452323"/>
              <a:gd name="connsiteX39" fmla="*/ 1464133 w 4452323"/>
              <a:gd name="connsiteY39" fmla="*/ 1632561 h 4452323"/>
              <a:gd name="connsiteX40" fmla="*/ 1462500 w 4452323"/>
              <a:gd name="connsiteY40" fmla="*/ 1635122 h 4452323"/>
              <a:gd name="connsiteX41" fmla="*/ 1324734 w 4452323"/>
              <a:gd name="connsiteY41" fmla="*/ 1595712 h 4452323"/>
              <a:gd name="connsiteX42" fmla="*/ 1233524 w 4452323"/>
              <a:gd name="connsiteY42" fmla="*/ 1753693 h 4452323"/>
              <a:gd name="connsiteX43" fmla="*/ 1335239 w 4452323"/>
              <a:gd name="connsiteY43" fmla="*/ 1852044 h 4452323"/>
              <a:gd name="connsiteX44" fmla="*/ 1332113 w 4452323"/>
              <a:gd name="connsiteY44" fmla="*/ 1860581 h 4452323"/>
              <a:gd name="connsiteX45" fmla="*/ 1326142 w 4452323"/>
              <a:gd name="connsiteY45" fmla="*/ 1873816 h 4452323"/>
              <a:gd name="connsiteX46" fmla="*/ 1319122 w 4452323"/>
              <a:gd name="connsiteY46" fmla="*/ 1894529 h 4452323"/>
              <a:gd name="connsiteX47" fmla="*/ 1311704 w 4452323"/>
              <a:gd name="connsiteY47" fmla="*/ 1913150 h 4452323"/>
              <a:gd name="connsiteX48" fmla="*/ 1307230 w 4452323"/>
              <a:gd name="connsiteY48" fmla="*/ 1928543 h 4452323"/>
              <a:gd name="connsiteX49" fmla="*/ 1301945 w 4452323"/>
              <a:gd name="connsiteY49" fmla="*/ 1942975 h 4452323"/>
              <a:gd name="connsiteX50" fmla="*/ 1299627 w 4452323"/>
              <a:gd name="connsiteY50" fmla="*/ 1952057 h 4452323"/>
              <a:gd name="connsiteX51" fmla="*/ 1296055 w 4452323"/>
              <a:gd name="connsiteY51" fmla="*/ 1962597 h 4452323"/>
              <a:gd name="connsiteX52" fmla="*/ 1290942 w 4452323"/>
              <a:gd name="connsiteY52" fmla="*/ 1984564 h 4452323"/>
              <a:gd name="connsiteX53" fmla="*/ 1285776 w 4452323"/>
              <a:gd name="connsiteY53" fmla="*/ 2002329 h 4452323"/>
              <a:gd name="connsiteX54" fmla="*/ 1282850 w 4452323"/>
              <a:gd name="connsiteY54" fmla="*/ 2017763 h 4452323"/>
              <a:gd name="connsiteX55" fmla="*/ 1277941 w 4452323"/>
              <a:gd name="connsiteY55" fmla="*/ 2036995 h 4452323"/>
              <a:gd name="connsiteX56" fmla="*/ 1276471 w 4452323"/>
              <a:gd name="connsiteY56" fmla="*/ 2046733 h 4452323"/>
              <a:gd name="connsiteX57" fmla="*/ 1274627 w 4452323"/>
              <a:gd name="connsiteY57" fmla="*/ 2054659 h 4452323"/>
              <a:gd name="connsiteX58" fmla="*/ 1271925 w 4452323"/>
              <a:gd name="connsiteY58" fmla="*/ 2075399 h 4452323"/>
              <a:gd name="connsiteX59" fmla="*/ 1268510 w 4452323"/>
              <a:gd name="connsiteY59" fmla="*/ 2093416 h 4452323"/>
              <a:gd name="connsiteX60" fmla="*/ 1268295 w 4452323"/>
              <a:gd name="connsiteY60" fmla="*/ 2095741 h 4452323"/>
              <a:gd name="connsiteX61" fmla="*/ 1129621 w 4452323"/>
              <a:gd name="connsiteY61" fmla="*/ 2130409 h 4452323"/>
              <a:gd name="connsiteX62" fmla="*/ 1129622 w 4452323"/>
              <a:gd name="connsiteY62" fmla="*/ 2312831 h 4452323"/>
              <a:gd name="connsiteX63" fmla="*/ 1266883 w 4452323"/>
              <a:gd name="connsiteY63" fmla="*/ 2347147 h 4452323"/>
              <a:gd name="connsiteX64" fmla="*/ 1267650 w 4452323"/>
              <a:gd name="connsiteY64" fmla="*/ 2351536 h 4452323"/>
              <a:gd name="connsiteX65" fmla="*/ 1269634 w 4452323"/>
              <a:gd name="connsiteY65" fmla="*/ 2371346 h 4452323"/>
              <a:gd name="connsiteX66" fmla="*/ 1274266 w 4452323"/>
              <a:gd name="connsiteY66" fmla="*/ 2394575 h 4452323"/>
              <a:gd name="connsiteX67" fmla="*/ 1276772 w 4452323"/>
              <a:gd name="connsiteY67" fmla="*/ 2411793 h 4452323"/>
              <a:gd name="connsiteX68" fmla="*/ 1281551 w 4452323"/>
              <a:gd name="connsiteY68" fmla="*/ 2431268 h 4452323"/>
              <a:gd name="connsiteX69" fmla="*/ 1283517 w 4452323"/>
              <a:gd name="connsiteY69" fmla="*/ 2442540 h 4452323"/>
              <a:gd name="connsiteX70" fmla="*/ 1284606 w 4452323"/>
              <a:gd name="connsiteY70" fmla="*/ 2446424 h 4452323"/>
              <a:gd name="connsiteX71" fmla="*/ 1287968 w 4452323"/>
              <a:gd name="connsiteY71" fmla="*/ 2463276 h 4452323"/>
              <a:gd name="connsiteX72" fmla="*/ 1295459 w 4452323"/>
              <a:gd name="connsiteY72" fmla="*/ 2487933 h 4452323"/>
              <a:gd name="connsiteX73" fmla="*/ 1298906 w 4452323"/>
              <a:gd name="connsiteY73" fmla="*/ 2501986 h 4452323"/>
              <a:gd name="connsiteX74" fmla="*/ 1305168 w 4452323"/>
              <a:gd name="connsiteY74" fmla="*/ 2519902 h 4452323"/>
              <a:gd name="connsiteX75" fmla="*/ 1305964 w 4452323"/>
              <a:gd name="connsiteY75" fmla="*/ 2522520 h 4452323"/>
              <a:gd name="connsiteX76" fmla="*/ 1309738 w 4452323"/>
              <a:gd name="connsiteY76" fmla="*/ 2535967 h 4452323"/>
              <a:gd name="connsiteX77" fmla="*/ 1311116 w 4452323"/>
              <a:gd name="connsiteY77" fmla="*/ 2539481 h 4452323"/>
              <a:gd name="connsiteX78" fmla="*/ 1315441 w 4452323"/>
              <a:gd name="connsiteY78" fmla="*/ 2553717 h 4452323"/>
              <a:gd name="connsiteX79" fmla="*/ 1325145 w 4452323"/>
              <a:gd name="connsiteY79" fmla="*/ 2577050 h 4452323"/>
              <a:gd name="connsiteX80" fmla="*/ 1329498 w 4452323"/>
              <a:gd name="connsiteY80" fmla="*/ 2589504 h 4452323"/>
              <a:gd name="connsiteX81" fmla="*/ 1330675 w 4452323"/>
              <a:gd name="connsiteY81" fmla="*/ 2592061 h 4452323"/>
              <a:gd name="connsiteX82" fmla="*/ 1228282 w 4452323"/>
              <a:gd name="connsiteY82" fmla="*/ 2691066 h 4452323"/>
              <a:gd name="connsiteX83" fmla="*/ 1319492 w 4452323"/>
              <a:gd name="connsiteY83" fmla="*/ 2849047 h 4452323"/>
              <a:gd name="connsiteX84" fmla="*/ 1454575 w 4452323"/>
              <a:gd name="connsiteY84" fmla="*/ 2810406 h 4452323"/>
              <a:gd name="connsiteX85" fmla="*/ 1461955 w 4452323"/>
              <a:gd name="connsiteY85" fmla="*/ 2819234 h 4452323"/>
              <a:gd name="connsiteX86" fmla="*/ 1469435 w 4452323"/>
              <a:gd name="connsiteY86" fmla="*/ 2829636 h 4452323"/>
              <a:gd name="connsiteX87" fmla="*/ 1487569 w 4452323"/>
              <a:gd name="connsiteY87" fmla="*/ 2850293 h 4452323"/>
              <a:gd name="connsiteX88" fmla="*/ 1496125 w 4452323"/>
              <a:gd name="connsiteY88" fmla="*/ 2861136 h 4452323"/>
              <a:gd name="connsiteX89" fmla="*/ 1500236 w 4452323"/>
              <a:gd name="connsiteY89" fmla="*/ 2865032 h 4452323"/>
              <a:gd name="connsiteX90" fmla="*/ 1517082 w 4452323"/>
              <a:gd name="connsiteY90" fmla="*/ 2885187 h 4452323"/>
              <a:gd name="connsiteX91" fmla="*/ 1524927 w 4452323"/>
              <a:gd name="connsiteY91" fmla="*/ 2892851 h 4452323"/>
              <a:gd name="connsiteX92" fmla="*/ 1531278 w 4452323"/>
              <a:gd name="connsiteY92" fmla="*/ 2900083 h 4452323"/>
              <a:gd name="connsiteX93" fmla="*/ 1556594 w 4452323"/>
              <a:gd name="connsiteY93" fmla="*/ 2923778 h 4452323"/>
              <a:gd name="connsiteX94" fmla="*/ 1586504 w 4452323"/>
              <a:gd name="connsiteY94" fmla="*/ 2952986 h 4452323"/>
              <a:gd name="connsiteX95" fmla="*/ 1595326 w 4452323"/>
              <a:gd name="connsiteY95" fmla="*/ 2960025 h 4452323"/>
              <a:gd name="connsiteX96" fmla="*/ 1600290 w 4452323"/>
              <a:gd name="connsiteY96" fmla="*/ 2964670 h 4452323"/>
              <a:gd name="connsiteX97" fmla="*/ 1621321 w 4452323"/>
              <a:gd name="connsiteY97" fmla="*/ 2980761 h 4452323"/>
              <a:gd name="connsiteX98" fmla="*/ 1627462 w 4452323"/>
              <a:gd name="connsiteY98" fmla="*/ 2985659 h 4452323"/>
              <a:gd name="connsiteX99" fmla="*/ 1630643 w 4452323"/>
              <a:gd name="connsiteY99" fmla="*/ 2988676 h 4452323"/>
              <a:gd name="connsiteX100" fmla="*/ 1633481 w 4452323"/>
              <a:gd name="connsiteY100" fmla="*/ 2990486 h 4452323"/>
              <a:gd name="connsiteX101" fmla="*/ 1594336 w 4452323"/>
              <a:gd name="connsiteY101" fmla="*/ 3127320 h 4452323"/>
              <a:gd name="connsiteX102" fmla="*/ 1752317 w 4452323"/>
              <a:gd name="connsiteY102" fmla="*/ 3218530 h 4452323"/>
              <a:gd name="connsiteX103" fmla="*/ 1849845 w 4452323"/>
              <a:gd name="connsiteY103" fmla="*/ 3117666 h 4452323"/>
              <a:gd name="connsiteX104" fmla="*/ 1860977 w 4452323"/>
              <a:gd name="connsiteY104" fmla="*/ 3121740 h 4452323"/>
              <a:gd name="connsiteX105" fmla="*/ 1871897 w 4452323"/>
              <a:gd name="connsiteY105" fmla="*/ 3126667 h 4452323"/>
              <a:gd name="connsiteX106" fmla="*/ 1882820 w 4452323"/>
              <a:gd name="connsiteY106" fmla="*/ 3130369 h 4452323"/>
              <a:gd name="connsiteX107" fmla="*/ 1910503 w 4452323"/>
              <a:gd name="connsiteY107" fmla="*/ 3141397 h 4452323"/>
              <a:gd name="connsiteX108" fmla="*/ 1930704 w 4452323"/>
              <a:gd name="connsiteY108" fmla="*/ 3147270 h 4452323"/>
              <a:gd name="connsiteX109" fmla="*/ 1940652 w 4452323"/>
              <a:gd name="connsiteY109" fmla="*/ 3150913 h 4452323"/>
              <a:gd name="connsiteX110" fmla="*/ 1951957 w 4452323"/>
              <a:gd name="connsiteY110" fmla="*/ 3153799 h 4452323"/>
              <a:gd name="connsiteX111" fmla="*/ 1960680 w 4452323"/>
              <a:gd name="connsiteY111" fmla="*/ 3156755 h 4452323"/>
              <a:gd name="connsiteX112" fmla="*/ 1973951 w 4452323"/>
              <a:gd name="connsiteY112" fmla="*/ 3159844 h 4452323"/>
              <a:gd name="connsiteX113" fmla="*/ 1999682 w 4452323"/>
              <a:gd name="connsiteY113" fmla="*/ 3167325 h 4452323"/>
              <a:gd name="connsiteX114" fmla="*/ 2020076 w 4452323"/>
              <a:gd name="connsiteY114" fmla="*/ 3171192 h 4452323"/>
              <a:gd name="connsiteX115" fmla="*/ 2034673 w 4452323"/>
              <a:gd name="connsiteY115" fmla="*/ 3174918 h 4452323"/>
              <a:gd name="connsiteX116" fmla="*/ 2046154 w 4452323"/>
              <a:gd name="connsiteY116" fmla="*/ 3176649 h 4452323"/>
              <a:gd name="connsiteX117" fmla="*/ 2052740 w 4452323"/>
              <a:gd name="connsiteY117" fmla="*/ 3178182 h 4452323"/>
              <a:gd name="connsiteX118" fmla="*/ 2066228 w 4452323"/>
              <a:gd name="connsiteY118" fmla="*/ 3179939 h 4452323"/>
              <a:gd name="connsiteX119" fmla="*/ 2090769 w 4452323"/>
              <a:gd name="connsiteY119" fmla="*/ 3184591 h 4452323"/>
              <a:gd name="connsiteX120" fmla="*/ 2095130 w 4452323"/>
              <a:gd name="connsiteY120" fmla="*/ 3184994 h 4452323"/>
              <a:gd name="connsiteX121" fmla="*/ 2129543 w 4452323"/>
              <a:gd name="connsiteY121" fmla="*/ 3322651 h 4452323"/>
              <a:gd name="connsiteX122" fmla="*/ 2311964 w 4452323"/>
              <a:gd name="connsiteY122" fmla="*/ 3322651 h 4452323"/>
              <a:gd name="connsiteX123" fmla="*/ 2346187 w 4452323"/>
              <a:gd name="connsiteY123" fmla="*/ 3185758 h 4452323"/>
              <a:gd name="connsiteX124" fmla="*/ 2346666 w 4452323"/>
              <a:gd name="connsiteY124" fmla="*/ 3185675 h 4452323"/>
              <a:gd name="connsiteX125" fmla="*/ 2368698 w 4452323"/>
              <a:gd name="connsiteY125" fmla="*/ 3183469 h 4452323"/>
              <a:gd name="connsiteX126" fmla="*/ 2395567 w 4452323"/>
              <a:gd name="connsiteY126" fmla="*/ 3178109 h 4452323"/>
              <a:gd name="connsiteX127" fmla="*/ 2409470 w 4452323"/>
              <a:gd name="connsiteY127" fmla="*/ 3176087 h 4452323"/>
              <a:gd name="connsiteX128" fmla="*/ 2425776 w 4452323"/>
              <a:gd name="connsiteY128" fmla="*/ 3172084 h 4452323"/>
              <a:gd name="connsiteX129" fmla="*/ 2433889 w 4452323"/>
              <a:gd name="connsiteY129" fmla="*/ 3170466 h 4452323"/>
              <a:gd name="connsiteX130" fmla="*/ 2440621 w 4452323"/>
              <a:gd name="connsiteY130" fmla="*/ 3169293 h 4452323"/>
              <a:gd name="connsiteX131" fmla="*/ 2442700 w 4452323"/>
              <a:gd name="connsiteY131" fmla="*/ 3168709 h 4452323"/>
              <a:gd name="connsiteX132" fmla="*/ 2460629 w 4452323"/>
              <a:gd name="connsiteY132" fmla="*/ 3165135 h 4452323"/>
              <a:gd name="connsiteX133" fmla="*/ 2488090 w 4452323"/>
              <a:gd name="connsiteY133" fmla="*/ 3156793 h 4452323"/>
              <a:gd name="connsiteX134" fmla="*/ 2499665 w 4452323"/>
              <a:gd name="connsiteY134" fmla="*/ 3153951 h 4452323"/>
              <a:gd name="connsiteX135" fmla="*/ 2514423 w 4452323"/>
              <a:gd name="connsiteY135" fmla="*/ 3148793 h 4452323"/>
              <a:gd name="connsiteX136" fmla="*/ 2523642 w 4452323"/>
              <a:gd name="connsiteY136" fmla="*/ 3145993 h 4452323"/>
              <a:gd name="connsiteX137" fmla="*/ 2534049 w 4452323"/>
              <a:gd name="connsiteY137" fmla="*/ 3143072 h 4452323"/>
              <a:gd name="connsiteX138" fmla="*/ 2536766 w 4452323"/>
              <a:gd name="connsiteY138" fmla="*/ 3142006 h 4452323"/>
              <a:gd name="connsiteX139" fmla="*/ 2551070 w 4452323"/>
              <a:gd name="connsiteY139" fmla="*/ 3137661 h 4452323"/>
              <a:gd name="connsiteX140" fmla="*/ 2576360 w 4452323"/>
              <a:gd name="connsiteY140" fmla="*/ 3127144 h 4452323"/>
              <a:gd name="connsiteX141" fmla="*/ 2587182 w 4452323"/>
              <a:gd name="connsiteY141" fmla="*/ 3123360 h 4452323"/>
              <a:gd name="connsiteX142" fmla="*/ 2589044 w 4452323"/>
              <a:gd name="connsiteY142" fmla="*/ 3122503 h 4452323"/>
              <a:gd name="connsiteX143" fmla="*/ 2689561 w 4452323"/>
              <a:gd name="connsiteY143" fmla="*/ 3226460 h 4452323"/>
              <a:gd name="connsiteX144" fmla="*/ 2847543 w 4452323"/>
              <a:gd name="connsiteY144" fmla="*/ 3135251 h 4452323"/>
              <a:gd name="connsiteX145" fmla="*/ 2808301 w 4452323"/>
              <a:gd name="connsiteY145" fmla="*/ 2998074 h 4452323"/>
              <a:gd name="connsiteX146" fmla="*/ 2816671 w 4452323"/>
              <a:gd name="connsiteY146" fmla="*/ 2991078 h 4452323"/>
              <a:gd name="connsiteX147" fmla="*/ 2827314 w 4452323"/>
              <a:gd name="connsiteY147" fmla="*/ 2983424 h 4452323"/>
              <a:gd name="connsiteX148" fmla="*/ 2844924 w 4452323"/>
              <a:gd name="connsiteY148" fmla="*/ 2967963 h 4452323"/>
              <a:gd name="connsiteX149" fmla="*/ 2859218 w 4452323"/>
              <a:gd name="connsiteY149" fmla="*/ 2956683 h 4452323"/>
              <a:gd name="connsiteX150" fmla="*/ 2864563 w 4452323"/>
              <a:gd name="connsiteY150" fmla="*/ 2951047 h 4452323"/>
              <a:gd name="connsiteX151" fmla="*/ 2882540 w 4452323"/>
              <a:gd name="connsiteY151" fmla="*/ 2936021 h 4452323"/>
              <a:gd name="connsiteX152" fmla="*/ 2889919 w 4452323"/>
              <a:gd name="connsiteY152" fmla="*/ 2928464 h 4452323"/>
              <a:gd name="connsiteX153" fmla="*/ 2897760 w 4452323"/>
              <a:gd name="connsiteY153" fmla="*/ 2921580 h 4452323"/>
              <a:gd name="connsiteX154" fmla="*/ 2897948 w 4452323"/>
              <a:gd name="connsiteY154" fmla="*/ 2921381 h 4452323"/>
              <a:gd name="connsiteX155" fmla="*/ 2898707 w 4452323"/>
              <a:gd name="connsiteY155" fmla="*/ 2920777 h 4452323"/>
              <a:gd name="connsiteX156" fmla="*/ 2900419 w 4452323"/>
              <a:gd name="connsiteY156" fmla="*/ 2918755 h 4452323"/>
              <a:gd name="connsiteX157" fmla="*/ 2902917 w 4452323"/>
              <a:gd name="connsiteY157" fmla="*/ 2916710 h 4452323"/>
              <a:gd name="connsiteX158" fmla="*/ 2908901 w 4452323"/>
              <a:gd name="connsiteY158" fmla="*/ 2909678 h 4452323"/>
              <a:gd name="connsiteX159" fmla="*/ 2923457 w 4452323"/>
              <a:gd name="connsiteY159" fmla="*/ 2894124 h 4452323"/>
              <a:gd name="connsiteX160" fmla="*/ 2950340 w 4452323"/>
              <a:gd name="connsiteY160" fmla="*/ 2866598 h 4452323"/>
              <a:gd name="connsiteX161" fmla="*/ 2956816 w 4452323"/>
              <a:gd name="connsiteY161" fmla="*/ 2858480 h 4452323"/>
              <a:gd name="connsiteX162" fmla="*/ 2962348 w 4452323"/>
              <a:gd name="connsiteY162" fmla="*/ 2852568 h 4452323"/>
              <a:gd name="connsiteX163" fmla="*/ 2980803 w 4452323"/>
              <a:gd name="connsiteY163" fmla="*/ 2828447 h 4452323"/>
              <a:gd name="connsiteX164" fmla="*/ 2986758 w 4452323"/>
              <a:gd name="connsiteY164" fmla="*/ 2822166 h 4452323"/>
              <a:gd name="connsiteX165" fmla="*/ 2987820 w 4452323"/>
              <a:gd name="connsiteY165" fmla="*/ 2820500 h 4452323"/>
              <a:gd name="connsiteX166" fmla="*/ 3126686 w 4452323"/>
              <a:gd name="connsiteY166" fmla="*/ 2860225 h 4452323"/>
              <a:gd name="connsiteX167" fmla="*/ 3217896 w 4452323"/>
              <a:gd name="connsiteY167" fmla="*/ 2702244 h 4452323"/>
              <a:gd name="connsiteX168" fmla="*/ 3115805 w 4452323"/>
              <a:gd name="connsiteY168" fmla="*/ 2603531 h 4452323"/>
              <a:gd name="connsiteX169" fmla="*/ 3121236 w 4452323"/>
              <a:gd name="connsiteY169" fmla="*/ 2588699 h 4452323"/>
              <a:gd name="connsiteX170" fmla="*/ 3124749 w 4452323"/>
              <a:gd name="connsiteY170" fmla="*/ 2580911 h 4452323"/>
              <a:gd name="connsiteX171" fmla="*/ 3130553 w 4452323"/>
              <a:gd name="connsiteY171" fmla="*/ 2563784 h 4452323"/>
              <a:gd name="connsiteX172" fmla="*/ 3139294 w 4452323"/>
              <a:gd name="connsiteY172" fmla="*/ 2541842 h 4452323"/>
              <a:gd name="connsiteX173" fmla="*/ 3142774 w 4452323"/>
              <a:gd name="connsiteY173" fmla="*/ 2529875 h 4452323"/>
              <a:gd name="connsiteX174" fmla="*/ 3149538 w 4452323"/>
              <a:gd name="connsiteY174" fmla="*/ 2511402 h 4452323"/>
              <a:gd name="connsiteX175" fmla="*/ 3153299 w 4452323"/>
              <a:gd name="connsiteY175" fmla="*/ 2496668 h 4452323"/>
              <a:gd name="connsiteX176" fmla="*/ 3154837 w 4452323"/>
              <a:gd name="connsiteY176" fmla="*/ 2492131 h 4452323"/>
              <a:gd name="connsiteX177" fmla="*/ 3156895 w 4452323"/>
              <a:gd name="connsiteY177" fmla="*/ 2483290 h 4452323"/>
              <a:gd name="connsiteX178" fmla="*/ 3162075 w 4452323"/>
              <a:gd name="connsiteY178" fmla="*/ 2468863 h 4452323"/>
              <a:gd name="connsiteX179" fmla="*/ 3169871 w 4452323"/>
              <a:gd name="connsiteY179" fmla="*/ 2431756 h 4452323"/>
              <a:gd name="connsiteX180" fmla="*/ 3173543 w 4452323"/>
              <a:gd name="connsiteY180" fmla="*/ 2417381 h 4452323"/>
              <a:gd name="connsiteX181" fmla="*/ 3175198 w 4452323"/>
              <a:gd name="connsiteY181" fmla="*/ 2406411 h 4452323"/>
              <a:gd name="connsiteX182" fmla="*/ 3180337 w 4452323"/>
              <a:gd name="connsiteY182" fmla="*/ 2381950 h 4452323"/>
              <a:gd name="connsiteX183" fmla="*/ 3182916 w 4452323"/>
              <a:gd name="connsiteY183" fmla="*/ 2359406 h 4452323"/>
              <a:gd name="connsiteX184" fmla="*/ 3322414 w 4452323"/>
              <a:gd name="connsiteY184" fmla="*/ 2324533 h 4452323"/>
              <a:gd name="connsiteX185" fmla="*/ 3322413 w 4452323"/>
              <a:gd name="connsiteY185" fmla="*/ 2142111 h 4452323"/>
              <a:gd name="connsiteX186" fmla="*/ 3185149 w 4452323"/>
              <a:gd name="connsiteY186" fmla="*/ 2107796 h 4452323"/>
              <a:gd name="connsiteX187" fmla="*/ 3182500 w 4452323"/>
              <a:gd name="connsiteY187" fmla="*/ 2094985 h 4452323"/>
              <a:gd name="connsiteX188" fmla="*/ 3181364 w 4452323"/>
              <a:gd name="connsiteY188" fmla="*/ 2083649 h 4452323"/>
              <a:gd name="connsiteX189" fmla="*/ 3178856 w 4452323"/>
              <a:gd name="connsiteY189" fmla="*/ 2071066 h 4452323"/>
              <a:gd name="connsiteX190" fmla="*/ 3174711 w 4452323"/>
              <a:gd name="connsiteY190" fmla="*/ 2042584 h 4452323"/>
              <a:gd name="connsiteX191" fmla="*/ 3167676 w 4452323"/>
              <a:gd name="connsiteY191" fmla="*/ 2013917 h 4452323"/>
              <a:gd name="connsiteX192" fmla="*/ 3167375 w 4452323"/>
              <a:gd name="connsiteY192" fmla="*/ 2012187 h 4452323"/>
              <a:gd name="connsiteX193" fmla="*/ 3166472 w 4452323"/>
              <a:gd name="connsiteY193" fmla="*/ 2008972 h 4452323"/>
              <a:gd name="connsiteX194" fmla="*/ 3163031 w 4452323"/>
              <a:gd name="connsiteY194" fmla="*/ 1991718 h 4452323"/>
              <a:gd name="connsiteX195" fmla="*/ 3158851 w 4452323"/>
              <a:gd name="connsiteY195" fmla="*/ 1977962 h 4452323"/>
              <a:gd name="connsiteX196" fmla="*/ 3155336 w 4452323"/>
              <a:gd name="connsiteY196" fmla="*/ 1963631 h 4452323"/>
              <a:gd name="connsiteX197" fmla="*/ 3153086 w 4452323"/>
              <a:gd name="connsiteY197" fmla="*/ 1952760 h 4452323"/>
              <a:gd name="connsiteX198" fmla="*/ 3148933 w 4452323"/>
              <a:gd name="connsiteY198" fmla="*/ 1941966 h 4452323"/>
              <a:gd name="connsiteX199" fmla="*/ 3142504 w 4452323"/>
              <a:gd name="connsiteY199" fmla="*/ 1923576 h 4452323"/>
              <a:gd name="connsiteX200" fmla="*/ 3141153 w 4452323"/>
              <a:gd name="connsiteY200" fmla="*/ 1918760 h 4452323"/>
              <a:gd name="connsiteX201" fmla="*/ 3139891 w 4452323"/>
              <a:gd name="connsiteY201" fmla="*/ 1915546 h 4452323"/>
              <a:gd name="connsiteX202" fmla="*/ 3135557 w 4452323"/>
              <a:gd name="connsiteY202" fmla="*/ 1901277 h 4452323"/>
              <a:gd name="connsiteX203" fmla="*/ 3130246 w 4452323"/>
              <a:gd name="connsiteY203" fmla="*/ 1888502 h 4452323"/>
              <a:gd name="connsiteX204" fmla="*/ 3121985 w 4452323"/>
              <a:gd name="connsiteY204" fmla="*/ 1864872 h 4452323"/>
              <a:gd name="connsiteX205" fmla="*/ 3120996 w 4452323"/>
              <a:gd name="connsiteY205" fmla="*/ 1862725 h 4452323"/>
              <a:gd name="connsiteX206" fmla="*/ 3224357 w 4452323"/>
              <a:gd name="connsiteY206" fmla="*/ 1762785 h 4452323"/>
              <a:gd name="connsiteX207" fmla="*/ 3133147 w 4452323"/>
              <a:gd name="connsiteY207" fmla="*/ 1604804 h 4452323"/>
              <a:gd name="connsiteX208" fmla="*/ 2995970 w 4452323"/>
              <a:gd name="connsiteY208" fmla="*/ 1644045 h 4452323"/>
              <a:gd name="connsiteX209" fmla="*/ 2995691 w 4452323"/>
              <a:gd name="connsiteY209" fmla="*/ 1643712 h 4452323"/>
              <a:gd name="connsiteX210" fmla="*/ 2982048 w 4452323"/>
              <a:gd name="connsiteY210" fmla="*/ 1624741 h 4452323"/>
              <a:gd name="connsiteX211" fmla="*/ 2955313 w 4452323"/>
              <a:gd name="connsiteY211" fmla="*/ 1594284 h 4452323"/>
              <a:gd name="connsiteX212" fmla="*/ 2954765 w 4452323"/>
              <a:gd name="connsiteY212" fmla="*/ 1593592 h 4452323"/>
              <a:gd name="connsiteX213" fmla="*/ 2954398 w 4452323"/>
              <a:gd name="connsiteY213" fmla="*/ 1593245 h 4452323"/>
              <a:gd name="connsiteX214" fmla="*/ 2935763 w 4452323"/>
              <a:gd name="connsiteY214" fmla="*/ 1572015 h 4452323"/>
              <a:gd name="connsiteX215" fmla="*/ 2933917 w 4452323"/>
              <a:gd name="connsiteY215" fmla="*/ 1569807 h 4452323"/>
              <a:gd name="connsiteX216" fmla="*/ 2933268 w 4452323"/>
              <a:gd name="connsiteY216" fmla="*/ 1569172 h 4452323"/>
              <a:gd name="connsiteX217" fmla="*/ 2929435 w 4452323"/>
              <a:gd name="connsiteY217" fmla="*/ 1564807 h 4452323"/>
              <a:gd name="connsiteX218" fmla="*/ 2924468 w 4452323"/>
              <a:gd name="connsiteY218" fmla="*/ 1558740 h 4452323"/>
              <a:gd name="connsiteX219" fmla="*/ 2922808 w 4452323"/>
              <a:gd name="connsiteY219" fmla="*/ 1557259 h 4452323"/>
              <a:gd name="connsiteX220" fmla="*/ 2920205 w 4452323"/>
              <a:gd name="connsiteY220" fmla="*/ 1554292 h 4452323"/>
              <a:gd name="connsiteX221" fmla="*/ 2868122 w 4452323"/>
              <a:gd name="connsiteY221" fmla="*/ 1505548 h 4452323"/>
              <a:gd name="connsiteX222" fmla="*/ 2864495 w 4452323"/>
              <a:gd name="connsiteY222" fmla="*/ 1502007 h 4452323"/>
              <a:gd name="connsiteX223" fmla="*/ 2863811 w 4452323"/>
              <a:gd name="connsiteY223" fmla="*/ 1501515 h 4452323"/>
              <a:gd name="connsiteX224" fmla="*/ 2851193 w 4452323"/>
              <a:gd name="connsiteY224" fmla="*/ 1489706 h 4452323"/>
              <a:gd name="connsiteX225" fmla="*/ 2822952 w 4452323"/>
              <a:gd name="connsiteY225" fmla="*/ 1468097 h 4452323"/>
              <a:gd name="connsiteX226" fmla="*/ 2819023 w 4452323"/>
              <a:gd name="connsiteY226" fmla="*/ 1464591 h 4452323"/>
              <a:gd name="connsiteX227" fmla="*/ 2858850 w 4452323"/>
              <a:gd name="connsiteY227" fmla="*/ 1325366 h 4452323"/>
              <a:gd name="connsiteX228" fmla="*/ 2700868 w 4452323"/>
              <a:gd name="connsiteY228" fmla="*/ 1234157 h 4452323"/>
              <a:gd name="connsiteX229" fmla="*/ 2601690 w 4452323"/>
              <a:gd name="connsiteY229" fmla="*/ 1336729 h 4452323"/>
              <a:gd name="connsiteX230" fmla="*/ 2583225 w 4452323"/>
              <a:gd name="connsiteY230" fmla="*/ 1329970 h 4452323"/>
              <a:gd name="connsiteX231" fmla="*/ 2578993 w 4452323"/>
              <a:gd name="connsiteY231" fmla="*/ 1328060 h 4452323"/>
              <a:gd name="connsiteX232" fmla="*/ 2566497 w 4452323"/>
              <a:gd name="connsiteY232" fmla="*/ 1323826 h 4452323"/>
              <a:gd name="connsiteX233" fmla="*/ 2547173 w 4452323"/>
              <a:gd name="connsiteY233" fmla="*/ 1315251 h 4452323"/>
              <a:gd name="connsiteX234" fmla="*/ 2535935 w 4452323"/>
              <a:gd name="connsiteY234" fmla="*/ 1312270 h 4452323"/>
              <a:gd name="connsiteX235" fmla="*/ 2530840 w 4452323"/>
              <a:gd name="connsiteY235" fmla="*/ 1310789 h 4452323"/>
              <a:gd name="connsiteX236" fmla="*/ 2510831 w 4452323"/>
              <a:gd name="connsiteY236" fmla="*/ 1303463 h 4452323"/>
              <a:gd name="connsiteX237" fmla="*/ 2492923 w 4452323"/>
              <a:gd name="connsiteY237" fmla="*/ 1298891 h 4452323"/>
              <a:gd name="connsiteX238" fmla="*/ 2490212 w 4452323"/>
              <a:gd name="connsiteY238" fmla="*/ 1297973 h 4452323"/>
              <a:gd name="connsiteX239" fmla="*/ 2480173 w 4452323"/>
              <a:gd name="connsiteY239" fmla="*/ 1295636 h 4452323"/>
              <a:gd name="connsiteX240" fmla="*/ 2468249 w 4452323"/>
              <a:gd name="connsiteY240" fmla="*/ 1292591 h 4452323"/>
              <a:gd name="connsiteX241" fmla="*/ 2451318 w 4452323"/>
              <a:gd name="connsiteY241" fmla="*/ 1287669 h 4452323"/>
              <a:gd name="connsiteX242" fmla="*/ 2442196 w 4452323"/>
              <a:gd name="connsiteY242" fmla="*/ 1285941 h 4452323"/>
              <a:gd name="connsiteX243" fmla="*/ 2416809 w 4452323"/>
              <a:gd name="connsiteY243" fmla="*/ 1279458 h 4452323"/>
              <a:gd name="connsiteX244" fmla="*/ 2406165 w 4452323"/>
              <a:gd name="connsiteY244" fmla="*/ 1277853 h 4452323"/>
              <a:gd name="connsiteX245" fmla="*/ 2399205 w 4452323"/>
              <a:gd name="connsiteY245" fmla="*/ 1276006 h 4452323"/>
              <a:gd name="connsiteX246" fmla="*/ 2369134 w 4452323"/>
              <a:gd name="connsiteY246" fmla="*/ 1272091 h 4452323"/>
              <a:gd name="connsiteX247" fmla="*/ 2360230 w 4452323"/>
              <a:gd name="connsiteY247" fmla="*/ 1270402 h 4452323"/>
              <a:gd name="connsiteX248" fmla="*/ 2358768 w 4452323"/>
              <a:gd name="connsiteY248" fmla="*/ 1270268 h 4452323"/>
              <a:gd name="connsiteX249" fmla="*/ 2323667 w 4452323"/>
              <a:gd name="connsiteY249" fmla="*/ 1129857 h 4452323"/>
              <a:gd name="connsiteX250" fmla="*/ 2054038 w 4452323"/>
              <a:gd name="connsiteY250" fmla="*/ 0 h 4452323"/>
              <a:gd name="connsiteX251" fmla="*/ 2424432 w 4452323"/>
              <a:gd name="connsiteY251" fmla="*/ 0 h 4452323"/>
              <a:gd name="connsiteX252" fmla="*/ 2495705 w 4452323"/>
              <a:gd name="connsiteY252" fmla="*/ 285094 h 4452323"/>
              <a:gd name="connsiteX253" fmla="*/ 2498668 w 4452323"/>
              <a:gd name="connsiteY253" fmla="*/ 285367 h 4452323"/>
              <a:gd name="connsiteX254" fmla="*/ 2516748 w 4452323"/>
              <a:gd name="connsiteY254" fmla="*/ 288794 h 4452323"/>
              <a:gd name="connsiteX255" fmla="*/ 2577807 w 4452323"/>
              <a:gd name="connsiteY255" fmla="*/ 296746 h 4452323"/>
              <a:gd name="connsiteX256" fmla="*/ 2600170 w 4452323"/>
              <a:gd name="connsiteY256" fmla="*/ 301735 h 4452323"/>
              <a:gd name="connsiteX257" fmla="*/ 2613553 w 4452323"/>
              <a:gd name="connsiteY257" fmla="*/ 303754 h 4452323"/>
              <a:gd name="connsiteX258" fmla="*/ 2643519 w 4452323"/>
              <a:gd name="connsiteY258" fmla="*/ 311405 h 4452323"/>
              <a:gd name="connsiteX259" fmla="*/ 2730155 w 4452323"/>
              <a:gd name="connsiteY259" fmla="*/ 330731 h 4452323"/>
              <a:gd name="connsiteX260" fmla="*/ 2782590 w 4452323"/>
              <a:gd name="connsiteY260" fmla="*/ 346912 h 4452323"/>
              <a:gd name="connsiteX261" fmla="*/ 2804457 w 4452323"/>
              <a:gd name="connsiteY261" fmla="*/ 352495 h 4452323"/>
              <a:gd name="connsiteX262" fmla="*/ 2824700 w 4452323"/>
              <a:gd name="connsiteY262" fmla="*/ 359907 h 4452323"/>
              <a:gd name="connsiteX263" fmla="*/ 2878245 w 4452323"/>
              <a:gd name="connsiteY263" fmla="*/ 376430 h 4452323"/>
              <a:gd name="connsiteX264" fmla="*/ 2976158 w 4452323"/>
              <a:gd name="connsiteY264" fmla="*/ 415360 h 4452323"/>
              <a:gd name="connsiteX265" fmla="*/ 2988938 w 4452323"/>
              <a:gd name="connsiteY265" fmla="*/ 420040 h 4452323"/>
              <a:gd name="connsiteX266" fmla="*/ 3190315 w 4452323"/>
              <a:gd name="connsiteY266" fmla="*/ 211773 h 4452323"/>
              <a:gd name="connsiteX267" fmla="*/ 3511084 w 4452323"/>
              <a:gd name="connsiteY267" fmla="*/ 396970 h 4452323"/>
              <a:gd name="connsiteX268" fmla="*/ 3430439 w 4452323"/>
              <a:gd name="connsiteY268" fmla="*/ 678889 h 4452323"/>
              <a:gd name="connsiteX269" fmla="*/ 3462759 w 4452323"/>
              <a:gd name="connsiteY269" fmla="*/ 705568 h 4452323"/>
              <a:gd name="connsiteX270" fmla="*/ 3495537 w 4452323"/>
              <a:gd name="connsiteY270" fmla="*/ 730647 h 4452323"/>
              <a:gd name="connsiteX271" fmla="*/ 3513440 w 4452323"/>
              <a:gd name="connsiteY271" fmla="*/ 747401 h 4452323"/>
              <a:gd name="connsiteX272" fmla="*/ 3534166 w 4452323"/>
              <a:gd name="connsiteY272" fmla="*/ 764509 h 4452323"/>
              <a:gd name="connsiteX273" fmla="*/ 3593371 w 4452323"/>
              <a:gd name="connsiteY273" fmla="*/ 822207 h 4452323"/>
              <a:gd name="connsiteX274" fmla="*/ 3635663 w 4452323"/>
              <a:gd name="connsiteY274" fmla="*/ 861787 h 4452323"/>
              <a:gd name="connsiteX275" fmla="*/ 3645598 w 4452323"/>
              <a:gd name="connsiteY275" fmla="*/ 873104 h 4452323"/>
              <a:gd name="connsiteX276" fmla="*/ 3657510 w 4452323"/>
              <a:gd name="connsiteY276" fmla="*/ 884714 h 4452323"/>
              <a:gd name="connsiteX277" fmla="*/ 3743554 w 4452323"/>
              <a:gd name="connsiteY277" fmla="*/ 984689 h 4452323"/>
              <a:gd name="connsiteX278" fmla="*/ 3761231 w 4452323"/>
              <a:gd name="connsiteY278" fmla="*/ 1004825 h 4452323"/>
              <a:gd name="connsiteX279" fmla="*/ 3762994 w 4452323"/>
              <a:gd name="connsiteY279" fmla="*/ 1007275 h 4452323"/>
              <a:gd name="connsiteX280" fmla="*/ 3770150 w 4452323"/>
              <a:gd name="connsiteY280" fmla="*/ 1015591 h 4452323"/>
              <a:gd name="connsiteX281" fmla="*/ 3790767 w 4452323"/>
              <a:gd name="connsiteY281" fmla="*/ 1043662 h 4452323"/>
              <a:gd name="connsiteX282" fmla="*/ 4068028 w 4452323"/>
              <a:gd name="connsiteY282" fmla="*/ 964348 h 4452323"/>
              <a:gd name="connsiteX283" fmla="*/ 4253225 w 4452323"/>
              <a:gd name="connsiteY283" fmla="*/ 1285119 h 4452323"/>
              <a:gd name="connsiteX284" fmla="*/ 4043576 w 4452323"/>
              <a:gd name="connsiteY284" fmla="*/ 1487830 h 4452323"/>
              <a:gd name="connsiteX285" fmla="*/ 4044826 w 4452323"/>
              <a:gd name="connsiteY285" fmla="*/ 1491227 h 4452323"/>
              <a:gd name="connsiteX286" fmla="*/ 4045364 w 4452323"/>
              <a:gd name="connsiteY286" fmla="*/ 1492397 h 4452323"/>
              <a:gd name="connsiteX287" fmla="*/ 4047447 w 4452323"/>
              <a:gd name="connsiteY287" fmla="*/ 1498357 h 4452323"/>
              <a:gd name="connsiteX288" fmla="*/ 4068765 w 4452323"/>
              <a:gd name="connsiteY288" fmla="*/ 1556319 h 4452323"/>
              <a:gd name="connsiteX289" fmla="*/ 4072922 w 4452323"/>
              <a:gd name="connsiteY289" fmla="*/ 1566318 h 4452323"/>
              <a:gd name="connsiteX290" fmla="*/ 4075204 w 4452323"/>
              <a:gd name="connsiteY290" fmla="*/ 1573827 h 4452323"/>
              <a:gd name="connsiteX291" fmla="*/ 4096861 w 4452323"/>
              <a:gd name="connsiteY291" fmla="*/ 1632711 h 4452323"/>
              <a:gd name="connsiteX292" fmla="*/ 4104753 w 4452323"/>
              <a:gd name="connsiteY292" fmla="*/ 1662301 h 4452323"/>
              <a:gd name="connsiteX293" fmla="*/ 4107477 w 4452323"/>
              <a:gd name="connsiteY293" fmla="*/ 1670096 h 4452323"/>
              <a:gd name="connsiteX294" fmla="*/ 4114906 w 4452323"/>
              <a:gd name="connsiteY294" fmla="*/ 1700366 h 4452323"/>
              <a:gd name="connsiteX295" fmla="*/ 4124004 w 4452323"/>
              <a:gd name="connsiteY295" fmla="*/ 1734476 h 4452323"/>
              <a:gd name="connsiteX296" fmla="*/ 4128705 w 4452323"/>
              <a:gd name="connsiteY296" fmla="*/ 1749952 h 4452323"/>
              <a:gd name="connsiteX297" fmla="*/ 4130404 w 4452323"/>
              <a:gd name="connsiteY297" fmla="*/ 1758468 h 4452323"/>
              <a:gd name="connsiteX298" fmla="*/ 4143379 w 4452323"/>
              <a:gd name="connsiteY298" fmla="*/ 1807115 h 4452323"/>
              <a:gd name="connsiteX299" fmla="*/ 4148503 w 4452323"/>
              <a:gd name="connsiteY299" fmla="*/ 1837265 h 4452323"/>
              <a:gd name="connsiteX300" fmla="*/ 4152421 w 4452323"/>
              <a:gd name="connsiteY300" fmla="*/ 1853229 h 4452323"/>
              <a:gd name="connsiteX301" fmla="*/ 4159608 w 4452323"/>
              <a:gd name="connsiteY301" fmla="*/ 1902626 h 4452323"/>
              <a:gd name="connsiteX302" fmla="*/ 4162226 w 4452323"/>
              <a:gd name="connsiteY302" fmla="*/ 1918033 h 4452323"/>
              <a:gd name="connsiteX303" fmla="*/ 4165932 w 4452323"/>
              <a:gd name="connsiteY303" fmla="*/ 1936611 h 4452323"/>
              <a:gd name="connsiteX304" fmla="*/ 4166720 w 4452323"/>
              <a:gd name="connsiteY304" fmla="*/ 1944473 h 4452323"/>
              <a:gd name="connsiteX305" fmla="*/ 4173718 w 4452323"/>
              <a:gd name="connsiteY305" fmla="*/ 1985664 h 4452323"/>
              <a:gd name="connsiteX306" fmla="*/ 4452323 w 4452323"/>
              <a:gd name="connsiteY306" fmla="*/ 2055315 h 4452323"/>
              <a:gd name="connsiteX307" fmla="*/ 4452323 w 4452323"/>
              <a:gd name="connsiteY307" fmla="*/ 2425709 h 4452323"/>
              <a:gd name="connsiteX308" fmla="*/ 4169082 w 4452323"/>
              <a:gd name="connsiteY308" fmla="*/ 2496519 h 4452323"/>
              <a:gd name="connsiteX309" fmla="*/ 4163845 w 4452323"/>
              <a:gd name="connsiteY309" fmla="*/ 2542290 h 4452323"/>
              <a:gd name="connsiteX310" fmla="*/ 4153409 w 4452323"/>
              <a:gd name="connsiteY310" fmla="*/ 2591963 h 4452323"/>
              <a:gd name="connsiteX311" fmla="*/ 4150049 w 4452323"/>
              <a:gd name="connsiteY311" fmla="*/ 2614232 h 4452323"/>
              <a:gd name="connsiteX312" fmla="*/ 4142598 w 4452323"/>
              <a:gd name="connsiteY312" fmla="*/ 2643413 h 4452323"/>
              <a:gd name="connsiteX313" fmla="*/ 4126766 w 4452323"/>
              <a:gd name="connsiteY313" fmla="*/ 2718764 h 4452323"/>
              <a:gd name="connsiteX314" fmla="*/ 4107028 w 4452323"/>
              <a:gd name="connsiteY314" fmla="*/ 2782729 h 4452323"/>
              <a:gd name="connsiteX315" fmla="*/ 4101307 w 4452323"/>
              <a:gd name="connsiteY315" fmla="*/ 2805136 h 4452323"/>
              <a:gd name="connsiteX316" fmla="*/ 4093720 w 4452323"/>
              <a:gd name="connsiteY316" fmla="*/ 2825861 h 4452323"/>
              <a:gd name="connsiteX317" fmla="*/ 4074044 w 4452323"/>
              <a:gd name="connsiteY317" fmla="*/ 2889626 h 4452323"/>
              <a:gd name="connsiteX318" fmla="*/ 4052156 w 4452323"/>
              <a:gd name="connsiteY318" fmla="*/ 2942796 h 4452323"/>
              <a:gd name="connsiteX319" fmla="*/ 4050978 w 4452323"/>
              <a:gd name="connsiteY319" fmla="*/ 2946270 h 4452323"/>
              <a:gd name="connsiteX320" fmla="*/ 4048086 w 4452323"/>
              <a:gd name="connsiteY320" fmla="*/ 2952683 h 4452323"/>
              <a:gd name="connsiteX321" fmla="*/ 4040860 w 4452323"/>
              <a:gd name="connsiteY321" fmla="*/ 2970237 h 4452323"/>
              <a:gd name="connsiteX322" fmla="*/ 4032818 w 4452323"/>
              <a:gd name="connsiteY322" fmla="*/ 2992196 h 4452323"/>
              <a:gd name="connsiteX323" fmla="*/ 4240108 w 4452323"/>
              <a:gd name="connsiteY323" fmla="*/ 3192626 h 4452323"/>
              <a:gd name="connsiteX324" fmla="*/ 4054910 w 4452323"/>
              <a:gd name="connsiteY324" fmla="*/ 3513397 h 4452323"/>
              <a:gd name="connsiteX325" fmla="*/ 3773148 w 4452323"/>
              <a:gd name="connsiteY325" fmla="*/ 3432795 h 4452323"/>
              <a:gd name="connsiteX326" fmla="*/ 3770795 w 4452323"/>
              <a:gd name="connsiteY326" fmla="*/ 3436123 h 4452323"/>
              <a:gd name="connsiteX327" fmla="*/ 3758618 w 4452323"/>
              <a:gd name="connsiteY327" fmla="*/ 3450263 h 4452323"/>
              <a:gd name="connsiteX328" fmla="*/ 3737935 w 4452323"/>
              <a:gd name="connsiteY328" fmla="*/ 3476900 h 4452323"/>
              <a:gd name="connsiteX329" fmla="*/ 3723156 w 4452323"/>
              <a:gd name="connsiteY329" fmla="*/ 3496216 h 4452323"/>
              <a:gd name="connsiteX330" fmla="*/ 3721864 w 4452323"/>
              <a:gd name="connsiteY330" fmla="*/ 3497596 h 4452323"/>
              <a:gd name="connsiteX331" fmla="*/ 3720883 w 4452323"/>
              <a:gd name="connsiteY331" fmla="*/ 3498860 h 4452323"/>
              <a:gd name="connsiteX332" fmla="*/ 3706138 w 4452323"/>
              <a:gd name="connsiteY332" fmla="*/ 3514697 h 4452323"/>
              <a:gd name="connsiteX333" fmla="*/ 3696850 w 4452323"/>
              <a:gd name="connsiteY333" fmla="*/ 3526340 h 4452323"/>
              <a:gd name="connsiteX334" fmla="*/ 3665175 w 4452323"/>
              <a:gd name="connsiteY334" fmla="*/ 3558772 h 4452323"/>
              <a:gd name="connsiteX335" fmla="*/ 3647960 w 4452323"/>
              <a:gd name="connsiteY335" fmla="*/ 3578764 h 4452323"/>
              <a:gd name="connsiteX336" fmla="*/ 3634248 w 4452323"/>
              <a:gd name="connsiteY336" fmla="*/ 3591909 h 4452323"/>
              <a:gd name="connsiteX337" fmla="*/ 3600561 w 4452323"/>
              <a:gd name="connsiteY337" fmla="*/ 3628087 h 4452323"/>
              <a:gd name="connsiteX338" fmla="*/ 3595442 w 4452323"/>
              <a:gd name="connsiteY338" fmla="*/ 3632680 h 4452323"/>
              <a:gd name="connsiteX339" fmla="*/ 3592015 w 4452323"/>
              <a:gd name="connsiteY339" fmla="*/ 3636342 h 4452323"/>
              <a:gd name="connsiteX340" fmla="*/ 3573813 w 4452323"/>
              <a:gd name="connsiteY340" fmla="*/ 3652321 h 4452323"/>
              <a:gd name="connsiteX341" fmla="*/ 3559188 w 4452323"/>
              <a:gd name="connsiteY341" fmla="*/ 3667297 h 4452323"/>
              <a:gd name="connsiteX342" fmla="*/ 3531181 w 4452323"/>
              <a:gd name="connsiteY342" fmla="*/ 3690706 h 4452323"/>
              <a:gd name="connsiteX343" fmla="*/ 3511835 w 4452323"/>
              <a:gd name="connsiteY343" fmla="*/ 3709252 h 4452323"/>
              <a:gd name="connsiteX344" fmla="*/ 3497447 w 4452323"/>
              <a:gd name="connsiteY344" fmla="*/ 3720606 h 4452323"/>
              <a:gd name="connsiteX345" fmla="*/ 3468843 w 4452323"/>
              <a:gd name="connsiteY345" fmla="*/ 3746271 h 4452323"/>
              <a:gd name="connsiteX346" fmla="*/ 3455198 w 4452323"/>
              <a:gd name="connsiteY346" fmla="*/ 3756449 h 4452323"/>
              <a:gd name="connsiteX347" fmla="*/ 3448977 w 4452323"/>
              <a:gd name="connsiteY347" fmla="*/ 3761910 h 4452323"/>
              <a:gd name="connsiteX348" fmla="*/ 3448643 w 4452323"/>
              <a:gd name="connsiteY348" fmla="*/ 3762151 h 4452323"/>
              <a:gd name="connsiteX349" fmla="*/ 3447055 w 4452323"/>
              <a:gd name="connsiteY349" fmla="*/ 3763544 h 4452323"/>
              <a:gd name="connsiteX350" fmla="*/ 3425460 w 4452323"/>
              <a:gd name="connsiteY350" fmla="*/ 3779073 h 4452323"/>
              <a:gd name="connsiteX351" fmla="*/ 3408450 w 4452323"/>
              <a:gd name="connsiteY351" fmla="*/ 3793291 h 4452323"/>
              <a:gd name="connsiteX352" fmla="*/ 3488127 w 4452323"/>
              <a:gd name="connsiteY352" fmla="*/ 4071819 h 4452323"/>
              <a:gd name="connsiteX353" fmla="*/ 3167356 w 4452323"/>
              <a:gd name="connsiteY353" fmla="*/ 4257017 h 4452323"/>
              <a:gd name="connsiteX354" fmla="*/ 2963261 w 4452323"/>
              <a:gd name="connsiteY354" fmla="*/ 4045937 h 4452323"/>
              <a:gd name="connsiteX355" fmla="*/ 2959484 w 4452323"/>
              <a:gd name="connsiteY355" fmla="*/ 4047677 h 4452323"/>
              <a:gd name="connsiteX356" fmla="*/ 2937534 w 4452323"/>
              <a:gd name="connsiteY356" fmla="*/ 4055350 h 4452323"/>
              <a:gd name="connsiteX357" fmla="*/ 2886158 w 4452323"/>
              <a:gd name="connsiteY357" fmla="*/ 4076715 h 4452323"/>
              <a:gd name="connsiteX358" fmla="*/ 2857099 w 4452323"/>
              <a:gd name="connsiteY358" fmla="*/ 4085542 h 4452323"/>
              <a:gd name="connsiteX359" fmla="*/ 2851600 w 4452323"/>
              <a:gd name="connsiteY359" fmla="*/ 4087699 h 4452323"/>
              <a:gd name="connsiteX360" fmla="*/ 2843201 w 4452323"/>
              <a:gd name="connsiteY360" fmla="*/ 4090056 h 4452323"/>
              <a:gd name="connsiteX361" fmla="*/ 2842137 w 4452323"/>
              <a:gd name="connsiteY361" fmla="*/ 4090462 h 4452323"/>
              <a:gd name="connsiteX362" fmla="*/ 2827947 w 4452323"/>
              <a:gd name="connsiteY362" fmla="*/ 4094397 h 4452323"/>
              <a:gd name="connsiteX363" fmla="*/ 2811724 w 4452323"/>
              <a:gd name="connsiteY363" fmla="*/ 4099325 h 4452323"/>
              <a:gd name="connsiteX364" fmla="*/ 2781784 w 4452323"/>
              <a:gd name="connsiteY364" fmla="*/ 4109790 h 4452323"/>
              <a:gd name="connsiteX365" fmla="*/ 2758307 w 4452323"/>
              <a:gd name="connsiteY365" fmla="*/ 4115552 h 4452323"/>
              <a:gd name="connsiteX366" fmla="*/ 2702524 w 4452323"/>
              <a:gd name="connsiteY366" fmla="*/ 4132497 h 4452323"/>
              <a:gd name="connsiteX367" fmla="*/ 2666111 w 4452323"/>
              <a:gd name="connsiteY367" fmla="*/ 4139759 h 4452323"/>
              <a:gd name="connsiteX368" fmla="*/ 2661902 w 4452323"/>
              <a:gd name="connsiteY368" fmla="*/ 4140940 h 4452323"/>
              <a:gd name="connsiteX369" fmla="*/ 2648270 w 4452323"/>
              <a:gd name="connsiteY369" fmla="*/ 4143317 h 4452323"/>
              <a:gd name="connsiteX370" fmla="*/ 2631726 w 4452323"/>
              <a:gd name="connsiteY370" fmla="*/ 4146617 h 4452323"/>
              <a:gd name="connsiteX371" fmla="*/ 2598652 w 4452323"/>
              <a:gd name="connsiteY371" fmla="*/ 4154733 h 4452323"/>
              <a:gd name="connsiteX372" fmla="*/ 2570443 w 4452323"/>
              <a:gd name="connsiteY372" fmla="*/ 4158838 h 4452323"/>
              <a:gd name="connsiteX373" fmla="*/ 2515865 w 4452323"/>
              <a:gd name="connsiteY373" fmla="*/ 4169723 h 4452323"/>
              <a:gd name="connsiteX374" fmla="*/ 2471114 w 4452323"/>
              <a:gd name="connsiteY374" fmla="*/ 4174206 h 4452323"/>
              <a:gd name="connsiteX375" fmla="*/ 2470159 w 4452323"/>
              <a:gd name="connsiteY375" fmla="*/ 4174372 h 4452323"/>
              <a:gd name="connsiteX376" fmla="*/ 2400672 w 4452323"/>
              <a:gd name="connsiteY376" fmla="*/ 4452323 h 4452323"/>
              <a:gd name="connsiteX377" fmla="*/ 2030278 w 4452323"/>
              <a:gd name="connsiteY377" fmla="*/ 4452323 h 4452323"/>
              <a:gd name="connsiteX378" fmla="*/ 1960403 w 4452323"/>
              <a:gd name="connsiteY378" fmla="*/ 4172820 h 4452323"/>
              <a:gd name="connsiteX379" fmla="*/ 1951549 w 4452323"/>
              <a:gd name="connsiteY379" fmla="*/ 4172004 h 4452323"/>
              <a:gd name="connsiteX380" fmla="*/ 1901713 w 4452323"/>
              <a:gd name="connsiteY380" fmla="*/ 4162557 h 4452323"/>
              <a:gd name="connsiteX381" fmla="*/ 1874332 w 4452323"/>
              <a:gd name="connsiteY381" fmla="*/ 4158991 h 4452323"/>
              <a:gd name="connsiteX382" fmla="*/ 1860958 w 4452323"/>
              <a:gd name="connsiteY382" fmla="*/ 4155878 h 4452323"/>
              <a:gd name="connsiteX383" fmla="*/ 1837649 w 4452323"/>
              <a:gd name="connsiteY383" fmla="*/ 4152362 h 4452323"/>
              <a:gd name="connsiteX384" fmla="*/ 1808019 w 4452323"/>
              <a:gd name="connsiteY384" fmla="*/ 4144797 h 4452323"/>
              <a:gd name="connsiteX385" fmla="*/ 1766600 w 4452323"/>
              <a:gd name="connsiteY385" fmla="*/ 4136945 h 4452323"/>
              <a:gd name="connsiteX386" fmla="*/ 1714347 w 4452323"/>
              <a:gd name="connsiteY386" fmla="*/ 4121753 h 4452323"/>
              <a:gd name="connsiteX387" fmla="*/ 1687410 w 4452323"/>
              <a:gd name="connsiteY387" fmla="*/ 4115483 h 4452323"/>
              <a:gd name="connsiteX388" fmla="*/ 1669697 w 4452323"/>
              <a:gd name="connsiteY388" fmla="*/ 4109481 h 4452323"/>
              <a:gd name="connsiteX389" fmla="*/ 1646745 w 4452323"/>
              <a:gd name="connsiteY389" fmla="*/ 4103621 h 4452323"/>
              <a:gd name="connsiteX390" fmla="*/ 1626553 w 4452323"/>
              <a:gd name="connsiteY390" fmla="*/ 4096228 h 4452323"/>
              <a:gd name="connsiteX391" fmla="*/ 1585531 w 4452323"/>
              <a:gd name="connsiteY391" fmla="*/ 4084301 h 4452323"/>
              <a:gd name="connsiteX392" fmla="*/ 1529307 w 4452323"/>
              <a:gd name="connsiteY392" fmla="*/ 4061903 h 4452323"/>
              <a:gd name="connsiteX393" fmla="*/ 1507145 w 4452323"/>
              <a:gd name="connsiteY393" fmla="*/ 4054393 h 4452323"/>
              <a:gd name="connsiteX394" fmla="*/ 1484968 w 4452323"/>
              <a:gd name="connsiteY394" fmla="*/ 4044389 h 4452323"/>
              <a:gd name="connsiteX395" fmla="*/ 1462370 w 4452323"/>
              <a:gd name="connsiteY395" fmla="*/ 4036115 h 4452323"/>
              <a:gd name="connsiteX396" fmla="*/ 1264345 w 4452323"/>
              <a:gd name="connsiteY396" fmla="*/ 4240915 h 4452323"/>
              <a:gd name="connsiteX397" fmla="*/ 943575 w 4452323"/>
              <a:gd name="connsiteY397" fmla="*/ 4055718 h 4452323"/>
              <a:gd name="connsiteX398" fmla="*/ 1022958 w 4452323"/>
              <a:gd name="connsiteY398" fmla="*/ 3778216 h 4452323"/>
              <a:gd name="connsiteX399" fmla="*/ 1017293 w 4452323"/>
              <a:gd name="connsiteY399" fmla="*/ 3774210 h 4452323"/>
              <a:gd name="connsiteX400" fmla="*/ 1002001 w 4452323"/>
              <a:gd name="connsiteY400" fmla="*/ 3761041 h 4452323"/>
              <a:gd name="connsiteX401" fmla="*/ 998323 w 4452323"/>
              <a:gd name="connsiteY401" fmla="*/ 3758107 h 4452323"/>
              <a:gd name="connsiteX402" fmla="*/ 955664 w 4452323"/>
              <a:gd name="connsiteY402" fmla="*/ 3725468 h 4452323"/>
              <a:gd name="connsiteX403" fmla="*/ 945597 w 4452323"/>
              <a:gd name="connsiteY403" fmla="*/ 3716046 h 4452323"/>
              <a:gd name="connsiteX404" fmla="*/ 927670 w 4452323"/>
              <a:gd name="connsiteY404" fmla="*/ 3701745 h 4452323"/>
              <a:gd name="connsiteX405" fmla="*/ 886838 w 4452323"/>
              <a:gd name="connsiteY405" fmla="*/ 3661868 h 4452323"/>
              <a:gd name="connsiteX406" fmla="*/ 874652 w 4452323"/>
              <a:gd name="connsiteY406" fmla="*/ 3651374 h 4452323"/>
              <a:gd name="connsiteX407" fmla="*/ 858597 w 4452323"/>
              <a:gd name="connsiteY407" fmla="*/ 3634625 h 4452323"/>
              <a:gd name="connsiteX408" fmla="*/ 815538 w 4452323"/>
              <a:gd name="connsiteY408" fmla="*/ 3594328 h 4452323"/>
              <a:gd name="connsiteX409" fmla="*/ 802658 w 4452323"/>
              <a:gd name="connsiteY409" fmla="*/ 3579656 h 4452323"/>
              <a:gd name="connsiteX410" fmla="*/ 786712 w 4452323"/>
              <a:gd name="connsiteY410" fmla="*/ 3564083 h 4452323"/>
              <a:gd name="connsiteX411" fmla="*/ 757675 w 4452323"/>
              <a:gd name="connsiteY411" fmla="*/ 3529343 h 4452323"/>
              <a:gd name="connsiteX412" fmla="*/ 744163 w 4452323"/>
              <a:gd name="connsiteY412" fmla="*/ 3515248 h 4452323"/>
              <a:gd name="connsiteX413" fmla="*/ 726784 w 4452323"/>
              <a:gd name="connsiteY413" fmla="*/ 3493225 h 4452323"/>
              <a:gd name="connsiteX414" fmla="*/ 689970 w 4452323"/>
              <a:gd name="connsiteY414" fmla="*/ 3451290 h 4452323"/>
              <a:gd name="connsiteX415" fmla="*/ 674796 w 4452323"/>
              <a:gd name="connsiteY415" fmla="*/ 3430187 h 4452323"/>
              <a:gd name="connsiteX416" fmla="*/ 659796 w 4452323"/>
              <a:gd name="connsiteY416" fmla="*/ 3412243 h 4452323"/>
              <a:gd name="connsiteX417" fmla="*/ 385519 w 4452323"/>
              <a:gd name="connsiteY417" fmla="*/ 3490703 h 4452323"/>
              <a:gd name="connsiteX418" fmla="*/ 200322 w 4452323"/>
              <a:gd name="connsiteY418" fmla="*/ 3169933 h 4452323"/>
              <a:gd name="connsiteX419" fmla="*/ 408227 w 4452323"/>
              <a:gd name="connsiteY419" fmla="*/ 2968907 h 4452323"/>
              <a:gd name="connsiteX420" fmla="*/ 405837 w 4452323"/>
              <a:gd name="connsiteY420" fmla="*/ 2963719 h 4452323"/>
              <a:gd name="connsiteX421" fmla="*/ 397005 w 4452323"/>
              <a:gd name="connsiteY421" fmla="*/ 2938451 h 4452323"/>
              <a:gd name="connsiteX422" fmla="*/ 377295 w 4452323"/>
              <a:gd name="connsiteY422" fmla="*/ 2891053 h 4452323"/>
              <a:gd name="connsiteX423" fmla="*/ 368512 w 4452323"/>
              <a:gd name="connsiteY423" fmla="*/ 2862140 h 4452323"/>
              <a:gd name="connsiteX424" fmla="*/ 365716 w 4452323"/>
              <a:gd name="connsiteY424" fmla="*/ 2855015 h 4452323"/>
              <a:gd name="connsiteX425" fmla="*/ 358056 w 4452323"/>
              <a:gd name="connsiteY425" fmla="*/ 2827720 h 4452323"/>
              <a:gd name="connsiteX426" fmla="*/ 356432 w 4452323"/>
              <a:gd name="connsiteY426" fmla="*/ 2822374 h 4452323"/>
              <a:gd name="connsiteX427" fmla="*/ 343725 w 4452323"/>
              <a:gd name="connsiteY427" fmla="*/ 2786019 h 4452323"/>
              <a:gd name="connsiteX428" fmla="*/ 336726 w 4452323"/>
              <a:gd name="connsiteY428" fmla="*/ 2757501 h 4452323"/>
              <a:gd name="connsiteX429" fmla="*/ 321513 w 4452323"/>
              <a:gd name="connsiteY429" fmla="*/ 2707419 h 4452323"/>
              <a:gd name="connsiteX430" fmla="*/ 314687 w 4452323"/>
              <a:gd name="connsiteY430" fmla="*/ 2673196 h 4452323"/>
              <a:gd name="connsiteX431" fmla="*/ 312476 w 4452323"/>
              <a:gd name="connsiteY431" fmla="*/ 2665316 h 4452323"/>
              <a:gd name="connsiteX432" fmla="*/ 308484 w 4452323"/>
              <a:gd name="connsiteY432" fmla="*/ 2642422 h 4452323"/>
              <a:gd name="connsiteX433" fmla="*/ 298781 w 4452323"/>
              <a:gd name="connsiteY433" fmla="*/ 2602886 h 4452323"/>
              <a:gd name="connsiteX434" fmla="*/ 293697 w 4452323"/>
              <a:gd name="connsiteY434" fmla="*/ 2567946 h 4452323"/>
              <a:gd name="connsiteX435" fmla="*/ 284287 w 4452323"/>
              <a:gd name="connsiteY435" fmla="*/ 2520760 h 4452323"/>
              <a:gd name="connsiteX436" fmla="*/ 280256 w 4452323"/>
              <a:gd name="connsiteY436" fmla="*/ 2480532 h 4452323"/>
              <a:gd name="connsiteX437" fmla="*/ 278703 w 4452323"/>
              <a:gd name="connsiteY437" fmla="*/ 2471625 h 4452323"/>
              <a:gd name="connsiteX438" fmla="*/ 0 w 4452323"/>
              <a:gd name="connsiteY438" fmla="*/ 2401949 h 4452323"/>
              <a:gd name="connsiteX439" fmla="*/ 0 w 4452323"/>
              <a:gd name="connsiteY439" fmla="*/ 2031555 h 4452323"/>
              <a:gd name="connsiteX440" fmla="*/ 281571 w 4452323"/>
              <a:gd name="connsiteY440" fmla="*/ 1961163 h 4452323"/>
              <a:gd name="connsiteX441" fmla="*/ 282005 w 4452323"/>
              <a:gd name="connsiteY441" fmla="*/ 1956445 h 4452323"/>
              <a:gd name="connsiteX442" fmla="*/ 288939 w 4452323"/>
              <a:gd name="connsiteY442" fmla="*/ 1919866 h 4452323"/>
              <a:gd name="connsiteX443" fmla="*/ 294424 w 4452323"/>
              <a:gd name="connsiteY443" fmla="*/ 1877747 h 4452323"/>
              <a:gd name="connsiteX444" fmla="*/ 298171 w 4452323"/>
              <a:gd name="connsiteY444" fmla="*/ 1861650 h 4452323"/>
              <a:gd name="connsiteX445" fmla="*/ 301153 w 4452323"/>
              <a:gd name="connsiteY445" fmla="*/ 1841884 h 4452323"/>
              <a:gd name="connsiteX446" fmla="*/ 311125 w 4452323"/>
              <a:gd name="connsiteY446" fmla="*/ 1802828 h 4452323"/>
              <a:gd name="connsiteX447" fmla="*/ 317064 w 4452323"/>
              <a:gd name="connsiteY447" fmla="*/ 1771496 h 4452323"/>
              <a:gd name="connsiteX448" fmla="*/ 327550 w 4452323"/>
              <a:gd name="connsiteY448" fmla="*/ 1735428 h 4452323"/>
              <a:gd name="connsiteX449" fmla="*/ 337932 w 4452323"/>
              <a:gd name="connsiteY449" fmla="*/ 1690824 h 4452323"/>
              <a:gd name="connsiteX450" fmla="*/ 345186 w 4452323"/>
              <a:gd name="connsiteY450" fmla="*/ 1669420 h 4452323"/>
              <a:gd name="connsiteX451" fmla="*/ 349894 w 4452323"/>
              <a:gd name="connsiteY451" fmla="*/ 1650980 h 4452323"/>
              <a:gd name="connsiteX452" fmla="*/ 360621 w 4452323"/>
              <a:gd name="connsiteY452" fmla="*/ 1621682 h 4452323"/>
              <a:gd name="connsiteX453" fmla="*/ 369708 w 4452323"/>
              <a:gd name="connsiteY453" fmla="*/ 1590427 h 4452323"/>
              <a:gd name="connsiteX454" fmla="*/ 384767 w 4452323"/>
              <a:gd name="connsiteY454" fmla="*/ 1552624 h 4452323"/>
              <a:gd name="connsiteX455" fmla="*/ 399023 w 4452323"/>
              <a:gd name="connsiteY455" fmla="*/ 1510560 h 4452323"/>
              <a:gd name="connsiteX456" fmla="*/ 411147 w 4452323"/>
              <a:gd name="connsiteY456" fmla="*/ 1483683 h 4452323"/>
              <a:gd name="connsiteX457" fmla="*/ 417492 w 4452323"/>
              <a:gd name="connsiteY457" fmla="*/ 1466351 h 4452323"/>
              <a:gd name="connsiteX458" fmla="*/ 210966 w 4452323"/>
              <a:gd name="connsiteY458" fmla="*/ 1266658 h 4452323"/>
              <a:gd name="connsiteX459" fmla="*/ 396163 w 4452323"/>
              <a:gd name="connsiteY459" fmla="*/ 945887 h 4452323"/>
              <a:gd name="connsiteX460" fmla="*/ 675590 w 4452323"/>
              <a:gd name="connsiteY460" fmla="*/ 1025821 h 4452323"/>
              <a:gd name="connsiteX461" fmla="*/ 679205 w 4452323"/>
              <a:gd name="connsiteY461" fmla="*/ 1020708 h 4452323"/>
              <a:gd name="connsiteX462" fmla="*/ 699965 w 4452323"/>
              <a:gd name="connsiteY462" fmla="*/ 996600 h 4452323"/>
              <a:gd name="connsiteX463" fmla="*/ 728046 w 4452323"/>
              <a:gd name="connsiteY463" fmla="*/ 959899 h 4452323"/>
              <a:gd name="connsiteX464" fmla="*/ 743581 w 4452323"/>
              <a:gd name="connsiteY464" fmla="*/ 943299 h 4452323"/>
              <a:gd name="connsiteX465" fmla="*/ 753367 w 4452323"/>
              <a:gd name="connsiteY465" fmla="*/ 931031 h 4452323"/>
              <a:gd name="connsiteX466" fmla="*/ 779270 w 4452323"/>
              <a:gd name="connsiteY466" fmla="*/ 904509 h 4452323"/>
              <a:gd name="connsiteX467" fmla="*/ 802041 w 4452323"/>
              <a:gd name="connsiteY467" fmla="*/ 878067 h 4452323"/>
              <a:gd name="connsiteX468" fmla="*/ 827210 w 4452323"/>
              <a:gd name="connsiteY468" fmla="*/ 853941 h 4452323"/>
              <a:gd name="connsiteX469" fmla="*/ 859187 w 4452323"/>
              <a:gd name="connsiteY469" fmla="*/ 819773 h 4452323"/>
              <a:gd name="connsiteX470" fmla="*/ 879087 w 4452323"/>
              <a:gd name="connsiteY470" fmla="*/ 802303 h 4452323"/>
              <a:gd name="connsiteX471" fmla="*/ 891031 w 4452323"/>
              <a:gd name="connsiteY471" fmla="*/ 790074 h 4452323"/>
              <a:gd name="connsiteX472" fmla="*/ 912938 w 4452323"/>
              <a:gd name="connsiteY472" fmla="*/ 771762 h 4452323"/>
              <a:gd name="connsiteX473" fmla="*/ 938167 w 4452323"/>
              <a:gd name="connsiteY473" fmla="*/ 747578 h 4452323"/>
              <a:gd name="connsiteX474" fmla="*/ 967831 w 4452323"/>
              <a:gd name="connsiteY474" fmla="*/ 724169 h 4452323"/>
              <a:gd name="connsiteX475" fmla="*/ 985434 w 4452323"/>
              <a:gd name="connsiteY475" fmla="*/ 708374 h 4452323"/>
              <a:gd name="connsiteX476" fmla="*/ 989758 w 4452323"/>
              <a:gd name="connsiteY476" fmla="*/ 705149 h 4452323"/>
              <a:gd name="connsiteX477" fmla="*/ 1002225 w 4452323"/>
              <a:gd name="connsiteY477" fmla="*/ 694205 h 4452323"/>
              <a:gd name="connsiteX478" fmla="*/ 1002560 w 4452323"/>
              <a:gd name="connsiteY478" fmla="*/ 693964 h 4452323"/>
              <a:gd name="connsiteX479" fmla="*/ 1004146 w 4452323"/>
              <a:gd name="connsiteY479" fmla="*/ 692571 h 4452323"/>
              <a:gd name="connsiteX480" fmla="*/ 1029453 w 4452323"/>
              <a:gd name="connsiteY480" fmla="*/ 674373 h 4452323"/>
              <a:gd name="connsiteX481" fmla="*/ 1040642 w 4452323"/>
              <a:gd name="connsiteY481" fmla="*/ 665021 h 4452323"/>
              <a:gd name="connsiteX482" fmla="*/ 961772 w 4452323"/>
              <a:gd name="connsiteY482" fmla="*/ 389312 h 4452323"/>
              <a:gd name="connsiteX483" fmla="*/ 1282542 w 4452323"/>
              <a:gd name="connsiteY483" fmla="*/ 204115 h 4452323"/>
              <a:gd name="connsiteX484" fmla="*/ 1483684 w 4452323"/>
              <a:gd name="connsiteY484" fmla="*/ 412139 h 4452323"/>
              <a:gd name="connsiteX485" fmla="*/ 1491717 w 4452323"/>
              <a:gd name="connsiteY485" fmla="*/ 408438 h 4452323"/>
              <a:gd name="connsiteX486" fmla="*/ 1526428 w 4452323"/>
              <a:gd name="connsiteY486" fmla="*/ 396305 h 4452323"/>
              <a:gd name="connsiteX487" fmla="*/ 1564060 w 4452323"/>
              <a:gd name="connsiteY487" fmla="*/ 380657 h 4452323"/>
              <a:gd name="connsiteX488" fmla="*/ 1586044 w 4452323"/>
              <a:gd name="connsiteY488" fmla="*/ 373979 h 4452323"/>
              <a:gd name="connsiteX489" fmla="*/ 1598401 w 4452323"/>
              <a:gd name="connsiteY489" fmla="*/ 369131 h 4452323"/>
              <a:gd name="connsiteX490" fmla="*/ 1601321 w 4452323"/>
              <a:gd name="connsiteY490" fmla="*/ 368312 h 4452323"/>
              <a:gd name="connsiteX491" fmla="*/ 1612140 w 4452323"/>
              <a:gd name="connsiteY491" fmla="*/ 364183 h 4452323"/>
              <a:gd name="connsiteX492" fmla="*/ 1642078 w 4452323"/>
              <a:gd name="connsiteY492" fmla="*/ 355881 h 4452323"/>
              <a:gd name="connsiteX493" fmla="*/ 1669417 w 4452323"/>
              <a:gd name="connsiteY493" fmla="*/ 346325 h 4452323"/>
              <a:gd name="connsiteX494" fmla="*/ 1709291 w 4452323"/>
              <a:gd name="connsiteY494" fmla="*/ 336540 h 4452323"/>
              <a:gd name="connsiteX495" fmla="*/ 1747694 w 4452323"/>
              <a:gd name="connsiteY495" fmla="*/ 324874 h 4452323"/>
              <a:gd name="connsiteX496" fmla="*/ 1769791 w 4452323"/>
              <a:gd name="connsiteY496" fmla="*/ 320468 h 4452323"/>
              <a:gd name="connsiteX497" fmla="*/ 1790237 w 4452323"/>
              <a:gd name="connsiteY497" fmla="*/ 314797 h 4452323"/>
              <a:gd name="connsiteX498" fmla="*/ 1816650 w 4452323"/>
              <a:gd name="connsiteY498" fmla="*/ 310192 h 4452323"/>
              <a:gd name="connsiteX499" fmla="*/ 1852550 w 4452323"/>
              <a:gd name="connsiteY499" fmla="*/ 301382 h 4452323"/>
              <a:gd name="connsiteX500" fmla="*/ 1900405 w 4452323"/>
              <a:gd name="connsiteY500" fmla="*/ 294419 h 4452323"/>
              <a:gd name="connsiteX501" fmla="*/ 1934353 w 4452323"/>
              <a:gd name="connsiteY501" fmla="*/ 287648 h 4452323"/>
              <a:gd name="connsiteX502" fmla="*/ 1961598 w 4452323"/>
              <a:gd name="connsiteY502" fmla="*/ 284919 h 4452323"/>
              <a:gd name="connsiteX503" fmla="*/ 1983776 w 4452323"/>
              <a:gd name="connsiteY503" fmla="*/ 281052 h 4452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Lst>
            <a:rect l="l" t="t" r="r" b="b"/>
            <a:pathLst>
              <a:path w="4452323" h="4452323">
                <a:moveTo>
                  <a:pt x="2141245" y="1129857"/>
                </a:moveTo>
                <a:lnTo>
                  <a:pt x="2106640" y="1268277"/>
                </a:lnTo>
                <a:lnTo>
                  <a:pt x="2095716" y="1270183"/>
                </a:lnTo>
                <a:lnTo>
                  <a:pt x="2082301" y="1271527"/>
                </a:lnTo>
                <a:lnTo>
                  <a:pt x="2065578" y="1274861"/>
                </a:lnTo>
                <a:lnTo>
                  <a:pt x="2042011" y="1278290"/>
                </a:lnTo>
                <a:lnTo>
                  <a:pt x="2024340" y="1282627"/>
                </a:lnTo>
                <a:lnTo>
                  <a:pt x="2011322" y="1284896"/>
                </a:lnTo>
                <a:lnTo>
                  <a:pt x="2006223" y="1286570"/>
                </a:lnTo>
                <a:lnTo>
                  <a:pt x="2004652" y="1287011"/>
                </a:lnTo>
                <a:lnTo>
                  <a:pt x="1990370" y="1289861"/>
                </a:lnTo>
                <a:lnTo>
                  <a:pt x="1971456" y="1295606"/>
                </a:lnTo>
                <a:lnTo>
                  <a:pt x="1951818" y="1300426"/>
                </a:lnTo>
                <a:lnTo>
                  <a:pt x="1931270" y="1307607"/>
                </a:lnTo>
                <a:lnTo>
                  <a:pt x="1916842" y="1311656"/>
                </a:lnTo>
                <a:lnTo>
                  <a:pt x="1910755" y="1314045"/>
                </a:lnTo>
                <a:lnTo>
                  <a:pt x="1899929" y="1317334"/>
                </a:lnTo>
                <a:lnTo>
                  <a:pt x="1881395" y="1325041"/>
                </a:lnTo>
                <a:lnTo>
                  <a:pt x="1864300" y="1331017"/>
                </a:lnTo>
                <a:lnTo>
                  <a:pt x="1860344" y="1332838"/>
                </a:lnTo>
                <a:lnTo>
                  <a:pt x="1761280" y="1230385"/>
                </a:lnTo>
                <a:lnTo>
                  <a:pt x="1603298" y="1321595"/>
                </a:lnTo>
                <a:lnTo>
                  <a:pt x="1642188" y="1457538"/>
                </a:lnTo>
                <a:lnTo>
                  <a:pt x="1640966" y="1458669"/>
                </a:lnTo>
                <a:lnTo>
                  <a:pt x="1638147" y="1461026"/>
                </a:lnTo>
                <a:lnTo>
                  <a:pt x="1623221" y="1471758"/>
                </a:lnTo>
                <a:lnTo>
                  <a:pt x="1607555" y="1485512"/>
                </a:lnTo>
                <a:lnTo>
                  <a:pt x="1591674" y="1498044"/>
                </a:lnTo>
                <a:lnTo>
                  <a:pt x="1583708" y="1506446"/>
                </a:lnTo>
                <a:lnTo>
                  <a:pt x="1581747" y="1508167"/>
                </a:lnTo>
                <a:lnTo>
                  <a:pt x="1567914" y="1519729"/>
                </a:lnTo>
                <a:lnTo>
                  <a:pt x="1563935" y="1523804"/>
                </a:lnTo>
                <a:lnTo>
                  <a:pt x="1552776" y="1533600"/>
                </a:lnTo>
                <a:lnTo>
                  <a:pt x="1516216" y="1572665"/>
                </a:lnTo>
                <a:lnTo>
                  <a:pt x="1502651" y="1586554"/>
                </a:lnTo>
                <a:lnTo>
                  <a:pt x="1500658" y="1588396"/>
                </a:lnTo>
                <a:lnTo>
                  <a:pt x="1495842" y="1594434"/>
                </a:lnTo>
                <a:lnTo>
                  <a:pt x="1488188" y="1602614"/>
                </a:lnTo>
                <a:lnTo>
                  <a:pt x="1470040" y="1626331"/>
                </a:lnTo>
                <a:lnTo>
                  <a:pt x="1464133" y="1632561"/>
                </a:lnTo>
                <a:lnTo>
                  <a:pt x="1462500" y="1635122"/>
                </a:lnTo>
                <a:lnTo>
                  <a:pt x="1324734" y="1595712"/>
                </a:lnTo>
                <a:lnTo>
                  <a:pt x="1233524" y="1753693"/>
                </a:lnTo>
                <a:lnTo>
                  <a:pt x="1335239" y="1852044"/>
                </a:lnTo>
                <a:lnTo>
                  <a:pt x="1332113" y="1860581"/>
                </a:lnTo>
                <a:lnTo>
                  <a:pt x="1326142" y="1873816"/>
                </a:lnTo>
                <a:lnTo>
                  <a:pt x="1319122" y="1894529"/>
                </a:lnTo>
                <a:lnTo>
                  <a:pt x="1311704" y="1913150"/>
                </a:lnTo>
                <a:lnTo>
                  <a:pt x="1307230" y="1928543"/>
                </a:lnTo>
                <a:lnTo>
                  <a:pt x="1301945" y="1942975"/>
                </a:lnTo>
                <a:lnTo>
                  <a:pt x="1299627" y="1952057"/>
                </a:lnTo>
                <a:lnTo>
                  <a:pt x="1296055" y="1962597"/>
                </a:lnTo>
                <a:lnTo>
                  <a:pt x="1290942" y="1984564"/>
                </a:lnTo>
                <a:lnTo>
                  <a:pt x="1285776" y="2002329"/>
                </a:lnTo>
                <a:lnTo>
                  <a:pt x="1282850" y="2017763"/>
                </a:lnTo>
                <a:lnTo>
                  <a:pt x="1277941" y="2036995"/>
                </a:lnTo>
                <a:lnTo>
                  <a:pt x="1276471" y="2046733"/>
                </a:lnTo>
                <a:lnTo>
                  <a:pt x="1274627" y="2054659"/>
                </a:lnTo>
                <a:lnTo>
                  <a:pt x="1271925" y="2075399"/>
                </a:lnTo>
                <a:lnTo>
                  <a:pt x="1268510" y="2093416"/>
                </a:lnTo>
                <a:lnTo>
                  <a:pt x="1268295" y="2095741"/>
                </a:lnTo>
                <a:lnTo>
                  <a:pt x="1129621" y="2130409"/>
                </a:lnTo>
                <a:lnTo>
                  <a:pt x="1129622" y="2312831"/>
                </a:lnTo>
                <a:lnTo>
                  <a:pt x="1266883" y="2347147"/>
                </a:lnTo>
                <a:lnTo>
                  <a:pt x="1267650" y="2351536"/>
                </a:lnTo>
                <a:lnTo>
                  <a:pt x="1269634" y="2371346"/>
                </a:lnTo>
                <a:lnTo>
                  <a:pt x="1274266" y="2394575"/>
                </a:lnTo>
                <a:lnTo>
                  <a:pt x="1276772" y="2411793"/>
                </a:lnTo>
                <a:lnTo>
                  <a:pt x="1281551" y="2431268"/>
                </a:lnTo>
                <a:lnTo>
                  <a:pt x="1283517" y="2442540"/>
                </a:lnTo>
                <a:lnTo>
                  <a:pt x="1284606" y="2446424"/>
                </a:lnTo>
                <a:lnTo>
                  <a:pt x="1287968" y="2463276"/>
                </a:lnTo>
                <a:lnTo>
                  <a:pt x="1295459" y="2487933"/>
                </a:lnTo>
                <a:lnTo>
                  <a:pt x="1298906" y="2501986"/>
                </a:lnTo>
                <a:lnTo>
                  <a:pt x="1305168" y="2519902"/>
                </a:lnTo>
                <a:lnTo>
                  <a:pt x="1305964" y="2522520"/>
                </a:lnTo>
                <a:lnTo>
                  <a:pt x="1309738" y="2535967"/>
                </a:lnTo>
                <a:lnTo>
                  <a:pt x="1311116" y="2539481"/>
                </a:lnTo>
                <a:lnTo>
                  <a:pt x="1315441" y="2553717"/>
                </a:lnTo>
                <a:lnTo>
                  <a:pt x="1325145" y="2577050"/>
                </a:lnTo>
                <a:lnTo>
                  <a:pt x="1329498" y="2589504"/>
                </a:lnTo>
                <a:lnTo>
                  <a:pt x="1330675" y="2592061"/>
                </a:lnTo>
                <a:lnTo>
                  <a:pt x="1228282" y="2691066"/>
                </a:lnTo>
                <a:lnTo>
                  <a:pt x="1319492" y="2849047"/>
                </a:lnTo>
                <a:lnTo>
                  <a:pt x="1454575" y="2810406"/>
                </a:lnTo>
                <a:lnTo>
                  <a:pt x="1461955" y="2819234"/>
                </a:lnTo>
                <a:lnTo>
                  <a:pt x="1469435" y="2829636"/>
                </a:lnTo>
                <a:lnTo>
                  <a:pt x="1487569" y="2850293"/>
                </a:lnTo>
                <a:lnTo>
                  <a:pt x="1496125" y="2861136"/>
                </a:lnTo>
                <a:lnTo>
                  <a:pt x="1500236" y="2865032"/>
                </a:lnTo>
                <a:lnTo>
                  <a:pt x="1517082" y="2885187"/>
                </a:lnTo>
                <a:lnTo>
                  <a:pt x="1524927" y="2892851"/>
                </a:lnTo>
                <a:lnTo>
                  <a:pt x="1531278" y="2900083"/>
                </a:lnTo>
                <a:lnTo>
                  <a:pt x="1556594" y="2923778"/>
                </a:lnTo>
                <a:lnTo>
                  <a:pt x="1586504" y="2952986"/>
                </a:lnTo>
                <a:lnTo>
                  <a:pt x="1595326" y="2960025"/>
                </a:lnTo>
                <a:lnTo>
                  <a:pt x="1600290" y="2964670"/>
                </a:lnTo>
                <a:lnTo>
                  <a:pt x="1621321" y="2980761"/>
                </a:lnTo>
                <a:lnTo>
                  <a:pt x="1627462" y="2985659"/>
                </a:lnTo>
                <a:lnTo>
                  <a:pt x="1630643" y="2988676"/>
                </a:lnTo>
                <a:lnTo>
                  <a:pt x="1633481" y="2990486"/>
                </a:lnTo>
                <a:lnTo>
                  <a:pt x="1594336" y="3127320"/>
                </a:lnTo>
                <a:lnTo>
                  <a:pt x="1752317" y="3218530"/>
                </a:lnTo>
                <a:lnTo>
                  <a:pt x="1849845" y="3117666"/>
                </a:lnTo>
                <a:lnTo>
                  <a:pt x="1860977" y="3121740"/>
                </a:lnTo>
                <a:lnTo>
                  <a:pt x="1871897" y="3126667"/>
                </a:lnTo>
                <a:lnTo>
                  <a:pt x="1882820" y="3130369"/>
                </a:lnTo>
                <a:lnTo>
                  <a:pt x="1910503" y="3141397"/>
                </a:lnTo>
                <a:lnTo>
                  <a:pt x="1930704" y="3147270"/>
                </a:lnTo>
                <a:lnTo>
                  <a:pt x="1940652" y="3150913"/>
                </a:lnTo>
                <a:lnTo>
                  <a:pt x="1951957" y="3153799"/>
                </a:lnTo>
                <a:lnTo>
                  <a:pt x="1960680" y="3156755"/>
                </a:lnTo>
                <a:lnTo>
                  <a:pt x="1973951" y="3159844"/>
                </a:lnTo>
                <a:lnTo>
                  <a:pt x="1999682" y="3167325"/>
                </a:lnTo>
                <a:lnTo>
                  <a:pt x="2020076" y="3171192"/>
                </a:lnTo>
                <a:lnTo>
                  <a:pt x="2034673" y="3174918"/>
                </a:lnTo>
                <a:lnTo>
                  <a:pt x="2046154" y="3176649"/>
                </a:lnTo>
                <a:lnTo>
                  <a:pt x="2052740" y="3178182"/>
                </a:lnTo>
                <a:lnTo>
                  <a:pt x="2066228" y="3179939"/>
                </a:lnTo>
                <a:lnTo>
                  <a:pt x="2090769" y="3184591"/>
                </a:lnTo>
                <a:lnTo>
                  <a:pt x="2095130" y="3184994"/>
                </a:lnTo>
                <a:lnTo>
                  <a:pt x="2129543" y="3322651"/>
                </a:lnTo>
                <a:lnTo>
                  <a:pt x="2311964" y="3322651"/>
                </a:lnTo>
                <a:lnTo>
                  <a:pt x="2346187" y="3185758"/>
                </a:lnTo>
                <a:lnTo>
                  <a:pt x="2346666" y="3185675"/>
                </a:lnTo>
                <a:lnTo>
                  <a:pt x="2368698" y="3183469"/>
                </a:lnTo>
                <a:lnTo>
                  <a:pt x="2395567" y="3178109"/>
                </a:lnTo>
                <a:lnTo>
                  <a:pt x="2409470" y="3176087"/>
                </a:lnTo>
                <a:lnTo>
                  <a:pt x="2425776" y="3172084"/>
                </a:lnTo>
                <a:lnTo>
                  <a:pt x="2433889" y="3170466"/>
                </a:lnTo>
                <a:lnTo>
                  <a:pt x="2440621" y="3169293"/>
                </a:lnTo>
                <a:lnTo>
                  <a:pt x="2442700" y="3168709"/>
                </a:lnTo>
                <a:lnTo>
                  <a:pt x="2460629" y="3165135"/>
                </a:lnTo>
                <a:lnTo>
                  <a:pt x="2488090" y="3156793"/>
                </a:lnTo>
                <a:lnTo>
                  <a:pt x="2499665" y="3153951"/>
                </a:lnTo>
                <a:lnTo>
                  <a:pt x="2514423" y="3148793"/>
                </a:lnTo>
                <a:lnTo>
                  <a:pt x="2523642" y="3145993"/>
                </a:lnTo>
                <a:lnTo>
                  <a:pt x="2534049" y="3143072"/>
                </a:lnTo>
                <a:lnTo>
                  <a:pt x="2536766" y="3142006"/>
                </a:lnTo>
                <a:lnTo>
                  <a:pt x="2551070" y="3137661"/>
                </a:lnTo>
                <a:lnTo>
                  <a:pt x="2576360" y="3127144"/>
                </a:lnTo>
                <a:lnTo>
                  <a:pt x="2587182" y="3123360"/>
                </a:lnTo>
                <a:lnTo>
                  <a:pt x="2589044" y="3122503"/>
                </a:lnTo>
                <a:lnTo>
                  <a:pt x="2689561" y="3226460"/>
                </a:lnTo>
                <a:lnTo>
                  <a:pt x="2847543" y="3135251"/>
                </a:lnTo>
                <a:lnTo>
                  <a:pt x="2808301" y="2998074"/>
                </a:lnTo>
                <a:lnTo>
                  <a:pt x="2816671" y="2991078"/>
                </a:lnTo>
                <a:lnTo>
                  <a:pt x="2827314" y="2983424"/>
                </a:lnTo>
                <a:lnTo>
                  <a:pt x="2844924" y="2967963"/>
                </a:lnTo>
                <a:lnTo>
                  <a:pt x="2859218" y="2956683"/>
                </a:lnTo>
                <a:lnTo>
                  <a:pt x="2864563" y="2951047"/>
                </a:lnTo>
                <a:lnTo>
                  <a:pt x="2882540" y="2936021"/>
                </a:lnTo>
                <a:lnTo>
                  <a:pt x="2889919" y="2928464"/>
                </a:lnTo>
                <a:lnTo>
                  <a:pt x="2897760" y="2921580"/>
                </a:lnTo>
                <a:lnTo>
                  <a:pt x="2897948" y="2921381"/>
                </a:lnTo>
                <a:lnTo>
                  <a:pt x="2898707" y="2920777"/>
                </a:lnTo>
                <a:lnTo>
                  <a:pt x="2900419" y="2918755"/>
                </a:lnTo>
                <a:lnTo>
                  <a:pt x="2902917" y="2916710"/>
                </a:lnTo>
                <a:lnTo>
                  <a:pt x="2908901" y="2909678"/>
                </a:lnTo>
                <a:lnTo>
                  <a:pt x="2923457" y="2894124"/>
                </a:lnTo>
                <a:lnTo>
                  <a:pt x="2950340" y="2866598"/>
                </a:lnTo>
                <a:lnTo>
                  <a:pt x="2956816" y="2858480"/>
                </a:lnTo>
                <a:lnTo>
                  <a:pt x="2962348" y="2852568"/>
                </a:lnTo>
                <a:lnTo>
                  <a:pt x="2980803" y="2828447"/>
                </a:lnTo>
                <a:lnTo>
                  <a:pt x="2986758" y="2822166"/>
                </a:lnTo>
                <a:lnTo>
                  <a:pt x="2987820" y="2820500"/>
                </a:lnTo>
                <a:lnTo>
                  <a:pt x="3126686" y="2860225"/>
                </a:lnTo>
                <a:lnTo>
                  <a:pt x="3217896" y="2702244"/>
                </a:lnTo>
                <a:lnTo>
                  <a:pt x="3115805" y="2603531"/>
                </a:lnTo>
                <a:lnTo>
                  <a:pt x="3121236" y="2588699"/>
                </a:lnTo>
                <a:lnTo>
                  <a:pt x="3124749" y="2580911"/>
                </a:lnTo>
                <a:lnTo>
                  <a:pt x="3130553" y="2563784"/>
                </a:lnTo>
                <a:lnTo>
                  <a:pt x="3139294" y="2541842"/>
                </a:lnTo>
                <a:lnTo>
                  <a:pt x="3142774" y="2529875"/>
                </a:lnTo>
                <a:lnTo>
                  <a:pt x="3149538" y="2511402"/>
                </a:lnTo>
                <a:lnTo>
                  <a:pt x="3153299" y="2496668"/>
                </a:lnTo>
                <a:lnTo>
                  <a:pt x="3154837" y="2492131"/>
                </a:lnTo>
                <a:lnTo>
                  <a:pt x="3156895" y="2483290"/>
                </a:lnTo>
                <a:lnTo>
                  <a:pt x="3162075" y="2468863"/>
                </a:lnTo>
                <a:lnTo>
                  <a:pt x="3169871" y="2431756"/>
                </a:lnTo>
                <a:lnTo>
                  <a:pt x="3173543" y="2417381"/>
                </a:lnTo>
                <a:lnTo>
                  <a:pt x="3175198" y="2406411"/>
                </a:lnTo>
                <a:lnTo>
                  <a:pt x="3180337" y="2381950"/>
                </a:lnTo>
                <a:lnTo>
                  <a:pt x="3182916" y="2359406"/>
                </a:lnTo>
                <a:lnTo>
                  <a:pt x="3322414" y="2324533"/>
                </a:lnTo>
                <a:lnTo>
                  <a:pt x="3322413" y="2142111"/>
                </a:lnTo>
                <a:lnTo>
                  <a:pt x="3185149" y="2107796"/>
                </a:lnTo>
                <a:lnTo>
                  <a:pt x="3182500" y="2094985"/>
                </a:lnTo>
                <a:lnTo>
                  <a:pt x="3181364" y="2083649"/>
                </a:lnTo>
                <a:lnTo>
                  <a:pt x="3178856" y="2071066"/>
                </a:lnTo>
                <a:lnTo>
                  <a:pt x="3174711" y="2042584"/>
                </a:lnTo>
                <a:lnTo>
                  <a:pt x="3167676" y="2013917"/>
                </a:lnTo>
                <a:lnTo>
                  <a:pt x="3167375" y="2012187"/>
                </a:lnTo>
                <a:lnTo>
                  <a:pt x="3166472" y="2008972"/>
                </a:lnTo>
                <a:lnTo>
                  <a:pt x="3163031" y="1991718"/>
                </a:lnTo>
                <a:lnTo>
                  <a:pt x="3158851" y="1977962"/>
                </a:lnTo>
                <a:lnTo>
                  <a:pt x="3155336" y="1963631"/>
                </a:lnTo>
                <a:lnTo>
                  <a:pt x="3153086" y="1952760"/>
                </a:lnTo>
                <a:lnTo>
                  <a:pt x="3148933" y="1941966"/>
                </a:lnTo>
                <a:lnTo>
                  <a:pt x="3142504" y="1923576"/>
                </a:lnTo>
                <a:lnTo>
                  <a:pt x="3141153" y="1918760"/>
                </a:lnTo>
                <a:lnTo>
                  <a:pt x="3139891" y="1915546"/>
                </a:lnTo>
                <a:lnTo>
                  <a:pt x="3135557" y="1901277"/>
                </a:lnTo>
                <a:lnTo>
                  <a:pt x="3130246" y="1888502"/>
                </a:lnTo>
                <a:lnTo>
                  <a:pt x="3121985" y="1864872"/>
                </a:lnTo>
                <a:lnTo>
                  <a:pt x="3120996" y="1862725"/>
                </a:lnTo>
                <a:lnTo>
                  <a:pt x="3224357" y="1762785"/>
                </a:lnTo>
                <a:lnTo>
                  <a:pt x="3133147" y="1604804"/>
                </a:lnTo>
                <a:lnTo>
                  <a:pt x="2995970" y="1644045"/>
                </a:lnTo>
                <a:lnTo>
                  <a:pt x="2995691" y="1643712"/>
                </a:lnTo>
                <a:lnTo>
                  <a:pt x="2982048" y="1624741"/>
                </a:lnTo>
                <a:lnTo>
                  <a:pt x="2955313" y="1594284"/>
                </a:lnTo>
                <a:lnTo>
                  <a:pt x="2954765" y="1593592"/>
                </a:lnTo>
                <a:lnTo>
                  <a:pt x="2954398" y="1593245"/>
                </a:lnTo>
                <a:lnTo>
                  <a:pt x="2935763" y="1572015"/>
                </a:lnTo>
                <a:lnTo>
                  <a:pt x="2933917" y="1569807"/>
                </a:lnTo>
                <a:lnTo>
                  <a:pt x="2933268" y="1569172"/>
                </a:lnTo>
                <a:lnTo>
                  <a:pt x="2929435" y="1564807"/>
                </a:lnTo>
                <a:lnTo>
                  <a:pt x="2924468" y="1558740"/>
                </a:lnTo>
                <a:lnTo>
                  <a:pt x="2922808" y="1557259"/>
                </a:lnTo>
                <a:lnTo>
                  <a:pt x="2920205" y="1554292"/>
                </a:lnTo>
                <a:lnTo>
                  <a:pt x="2868122" y="1505548"/>
                </a:lnTo>
                <a:lnTo>
                  <a:pt x="2864495" y="1502007"/>
                </a:lnTo>
                <a:lnTo>
                  <a:pt x="2863811" y="1501515"/>
                </a:lnTo>
                <a:lnTo>
                  <a:pt x="2851193" y="1489706"/>
                </a:lnTo>
                <a:lnTo>
                  <a:pt x="2822952" y="1468097"/>
                </a:lnTo>
                <a:lnTo>
                  <a:pt x="2819023" y="1464591"/>
                </a:lnTo>
                <a:lnTo>
                  <a:pt x="2858850" y="1325366"/>
                </a:lnTo>
                <a:lnTo>
                  <a:pt x="2700868" y="1234157"/>
                </a:lnTo>
                <a:lnTo>
                  <a:pt x="2601690" y="1336729"/>
                </a:lnTo>
                <a:lnTo>
                  <a:pt x="2583225" y="1329970"/>
                </a:lnTo>
                <a:lnTo>
                  <a:pt x="2578993" y="1328060"/>
                </a:lnTo>
                <a:lnTo>
                  <a:pt x="2566497" y="1323826"/>
                </a:lnTo>
                <a:lnTo>
                  <a:pt x="2547173" y="1315251"/>
                </a:lnTo>
                <a:lnTo>
                  <a:pt x="2535935" y="1312270"/>
                </a:lnTo>
                <a:lnTo>
                  <a:pt x="2530840" y="1310789"/>
                </a:lnTo>
                <a:lnTo>
                  <a:pt x="2510831" y="1303463"/>
                </a:lnTo>
                <a:lnTo>
                  <a:pt x="2492923" y="1298891"/>
                </a:lnTo>
                <a:lnTo>
                  <a:pt x="2490212" y="1297973"/>
                </a:lnTo>
                <a:lnTo>
                  <a:pt x="2480173" y="1295636"/>
                </a:lnTo>
                <a:lnTo>
                  <a:pt x="2468249" y="1292591"/>
                </a:lnTo>
                <a:lnTo>
                  <a:pt x="2451318" y="1287669"/>
                </a:lnTo>
                <a:lnTo>
                  <a:pt x="2442196" y="1285941"/>
                </a:lnTo>
                <a:lnTo>
                  <a:pt x="2416809" y="1279458"/>
                </a:lnTo>
                <a:lnTo>
                  <a:pt x="2406165" y="1277853"/>
                </a:lnTo>
                <a:lnTo>
                  <a:pt x="2399205" y="1276006"/>
                </a:lnTo>
                <a:lnTo>
                  <a:pt x="2369134" y="1272091"/>
                </a:lnTo>
                <a:lnTo>
                  <a:pt x="2360230" y="1270402"/>
                </a:lnTo>
                <a:lnTo>
                  <a:pt x="2358768" y="1270268"/>
                </a:lnTo>
                <a:lnTo>
                  <a:pt x="2323667" y="1129857"/>
                </a:lnTo>
                <a:close/>
                <a:moveTo>
                  <a:pt x="2054038" y="0"/>
                </a:moveTo>
                <a:lnTo>
                  <a:pt x="2424432" y="0"/>
                </a:lnTo>
                <a:lnTo>
                  <a:pt x="2495705" y="285094"/>
                </a:lnTo>
                <a:lnTo>
                  <a:pt x="2498668" y="285367"/>
                </a:lnTo>
                <a:lnTo>
                  <a:pt x="2516748" y="288794"/>
                </a:lnTo>
                <a:lnTo>
                  <a:pt x="2577807" y="296746"/>
                </a:lnTo>
                <a:lnTo>
                  <a:pt x="2600170" y="301735"/>
                </a:lnTo>
                <a:lnTo>
                  <a:pt x="2613553" y="303754"/>
                </a:lnTo>
                <a:lnTo>
                  <a:pt x="2643519" y="311405"/>
                </a:lnTo>
                <a:lnTo>
                  <a:pt x="2730155" y="330731"/>
                </a:lnTo>
                <a:lnTo>
                  <a:pt x="2782590" y="346912"/>
                </a:lnTo>
                <a:lnTo>
                  <a:pt x="2804457" y="352495"/>
                </a:lnTo>
                <a:lnTo>
                  <a:pt x="2824700" y="359907"/>
                </a:lnTo>
                <a:lnTo>
                  <a:pt x="2878245" y="376430"/>
                </a:lnTo>
                <a:lnTo>
                  <a:pt x="2976158" y="415360"/>
                </a:lnTo>
                <a:lnTo>
                  <a:pt x="2988938" y="420040"/>
                </a:lnTo>
                <a:lnTo>
                  <a:pt x="3190315" y="211773"/>
                </a:lnTo>
                <a:lnTo>
                  <a:pt x="3511084" y="396970"/>
                </a:lnTo>
                <a:lnTo>
                  <a:pt x="3430439" y="678889"/>
                </a:lnTo>
                <a:lnTo>
                  <a:pt x="3462759" y="705568"/>
                </a:lnTo>
                <a:lnTo>
                  <a:pt x="3495537" y="730647"/>
                </a:lnTo>
                <a:lnTo>
                  <a:pt x="3513440" y="747401"/>
                </a:lnTo>
                <a:lnTo>
                  <a:pt x="3534166" y="764509"/>
                </a:lnTo>
                <a:lnTo>
                  <a:pt x="3593371" y="822207"/>
                </a:lnTo>
                <a:lnTo>
                  <a:pt x="3635663" y="861787"/>
                </a:lnTo>
                <a:lnTo>
                  <a:pt x="3645598" y="873104"/>
                </a:lnTo>
                <a:lnTo>
                  <a:pt x="3657510" y="884714"/>
                </a:lnTo>
                <a:lnTo>
                  <a:pt x="3743554" y="984689"/>
                </a:lnTo>
                <a:lnTo>
                  <a:pt x="3761231" y="1004825"/>
                </a:lnTo>
                <a:lnTo>
                  <a:pt x="3762994" y="1007275"/>
                </a:lnTo>
                <a:lnTo>
                  <a:pt x="3770150" y="1015591"/>
                </a:lnTo>
                <a:lnTo>
                  <a:pt x="3790767" y="1043662"/>
                </a:lnTo>
                <a:lnTo>
                  <a:pt x="4068028" y="964348"/>
                </a:lnTo>
                <a:lnTo>
                  <a:pt x="4253225" y="1285119"/>
                </a:lnTo>
                <a:lnTo>
                  <a:pt x="4043576" y="1487830"/>
                </a:lnTo>
                <a:lnTo>
                  <a:pt x="4044826" y="1491227"/>
                </a:lnTo>
                <a:lnTo>
                  <a:pt x="4045364" y="1492397"/>
                </a:lnTo>
                <a:lnTo>
                  <a:pt x="4047447" y="1498357"/>
                </a:lnTo>
                <a:lnTo>
                  <a:pt x="4068765" y="1556319"/>
                </a:lnTo>
                <a:lnTo>
                  <a:pt x="4072922" y="1566318"/>
                </a:lnTo>
                <a:lnTo>
                  <a:pt x="4075204" y="1573827"/>
                </a:lnTo>
                <a:lnTo>
                  <a:pt x="4096861" y="1632711"/>
                </a:lnTo>
                <a:lnTo>
                  <a:pt x="4104753" y="1662301"/>
                </a:lnTo>
                <a:lnTo>
                  <a:pt x="4107477" y="1670096"/>
                </a:lnTo>
                <a:lnTo>
                  <a:pt x="4114906" y="1700366"/>
                </a:lnTo>
                <a:lnTo>
                  <a:pt x="4124004" y="1734476"/>
                </a:lnTo>
                <a:lnTo>
                  <a:pt x="4128705" y="1749952"/>
                </a:lnTo>
                <a:lnTo>
                  <a:pt x="4130404" y="1758468"/>
                </a:lnTo>
                <a:lnTo>
                  <a:pt x="4143379" y="1807115"/>
                </a:lnTo>
                <a:lnTo>
                  <a:pt x="4148503" y="1837265"/>
                </a:lnTo>
                <a:lnTo>
                  <a:pt x="4152421" y="1853229"/>
                </a:lnTo>
                <a:lnTo>
                  <a:pt x="4159608" y="1902626"/>
                </a:lnTo>
                <a:lnTo>
                  <a:pt x="4162226" y="1918033"/>
                </a:lnTo>
                <a:lnTo>
                  <a:pt x="4165932" y="1936611"/>
                </a:lnTo>
                <a:lnTo>
                  <a:pt x="4166720" y="1944473"/>
                </a:lnTo>
                <a:lnTo>
                  <a:pt x="4173718" y="1985664"/>
                </a:lnTo>
                <a:lnTo>
                  <a:pt x="4452323" y="2055315"/>
                </a:lnTo>
                <a:lnTo>
                  <a:pt x="4452323" y="2425709"/>
                </a:lnTo>
                <a:lnTo>
                  <a:pt x="4169082" y="2496519"/>
                </a:lnTo>
                <a:lnTo>
                  <a:pt x="4163845" y="2542290"/>
                </a:lnTo>
                <a:lnTo>
                  <a:pt x="4153409" y="2591963"/>
                </a:lnTo>
                <a:lnTo>
                  <a:pt x="4150049" y="2614232"/>
                </a:lnTo>
                <a:lnTo>
                  <a:pt x="4142598" y="2643413"/>
                </a:lnTo>
                <a:lnTo>
                  <a:pt x="4126766" y="2718764"/>
                </a:lnTo>
                <a:lnTo>
                  <a:pt x="4107028" y="2782729"/>
                </a:lnTo>
                <a:lnTo>
                  <a:pt x="4101307" y="2805136"/>
                </a:lnTo>
                <a:lnTo>
                  <a:pt x="4093720" y="2825861"/>
                </a:lnTo>
                <a:lnTo>
                  <a:pt x="4074044" y="2889626"/>
                </a:lnTo>
                <a:lnTo>
                  <a:pt x="4052156" y="2942796"/>
                </a:lnTo>
                <a:lnTo>
                  <a:pt x="4050978" y="2946270"/>
                </a:lnTo>
                <a:lnTo>
                  <a:pt x="4048086" y="2952683"/>
                </a:lnTo>
                <a:lnTo>
                  <a:pt x="4040860" y="2970237"/>
                </a:lnTo>
                <a:lnTo>
                  <a:pt x="4032818" y="2992196"/>
                </a:lnTo>
                <a:lnTo>
                  <a:pt x="4240108" y="3192626"/>
                </a:lnTo>
                <a:lnTo>
                  <a:pt x="4054910" y="3513397"/>
                </a:lnTo>
                <a:lnTo>
                  <a:pt x="3773148" y="3432795"/>
                </a:lnTo>
                <a:lnTo>
                  <a:pt x="3770795" y="3436123"/>
                </a:lnTo>
                <a:lnTo>
                  <a:pt x="3758618" y="3450263"/>
                </a:lnTo>
                <a:lnTo>
                  <a:pt x="3737935" y="3476900"/>
                </a:lnTo>
                <a:lnTo>
                  <a:pt x="3723156" y="3496216"/>
                </a:lnTo>
                <a:lnTo>
                  <a:pt x="3721864" y="3497596"/>
                </a:lnTo>
                <a:lnTo>
                  <a:pt x="3720883" y="3498860"/>
                </a:lnTo>
                <a:lnTo>
                  <a:pt x="3706138" y="3514697"/>
                </a:lnTo>
                <a:lnTo>
                  <a:pt x="3696850" y="3526340"/>
                </a:lnTo>
                <a:lnTo>
                  <a:pt x="3665175" y="3558772"/>
                </a:lnTo>
                <a:lnTo>
                  <a:pt x="3647960" y="3578764"/>
                </a:lnTo>
                <a:lnTo>
                  <a:pt x="3634248" y="3591909"/>
                </a:lnTo>
                <a:lnTo>
                  <a:pt x="3600561" y="3628087"/>
                </a:lnTo>
                <a:lnTo>
                  <a:pt x="3595442" y="3632680"/>
                </a:lnTo>
                <a:lnTo>
                  <a:pt x="3592015" y="3636342"/>
                </a:lnTo>
                <a:lnTo>
                  <a:pt x="3573813" y="3652321"/>
                </a:lnTo>
                <a:lnTo>
                  <a:pt x="3559188" y="3667297"/>
                </a:lnTo>
                <a:lnTo>
                  <a:pt x="3531181" y="3690706"/>
                </a:lnTo>
                <a:lnTo>
                  <a:pt x="3511835" y="3709252"/>
                </a:lnTo>
                <a:lnTo>
                  <a:pt x="3497447" y="3720606"/>
                </a:lnTo>
                <a:lnTo>
                  <a:pt x="3468843" y="3746271"/>
                </a:lnTo>
                <a:lnTo>
                  <a:pt x="3455198" y="3756449"/>
                </a:lnTo>
                <a:lnTo>
                  <a:pt x="3448977" y="3761910"/>
                </a:lnTo>
                <a:lnTo>
                  <a:pt x="3448643" y="3762151"/>
                </a:lnTo>
                <a:lnTo>
                  <a:pt x="3447055" y="3763544"/>
                </a:lnTo>
                <a:lnTo>
                  <a:pt x="3425460" y="3779073"/>
                </a:lnTo>
                <a:lnTo>
                  <a:pt x="3408450" y="3793291"/>
                </a:lnTo>
                <a:lnTo>
                  <a:pt x="3488127" y="4071819"/>
                </a:lnTo>
                <a:lnTo>
                  <a:pt x="3167356" y="4257017"/>
                </a:lnTo>
                <a:lnTo>
                  <a:pt x="2963261" y="4045937"/>
                </a:lnTo>
                <a:lnTo>
                  <a:pt x="2959484" y="4047677"/>
                </a:lnTo>
                <a:lnTo>
                  <a:pt x="2937534" y="4055350"/>
                </a:lnTo>
                <a:lnTo>
                  <a:pt x="2886158" y="4076715"/>
                </a:lnTo>
                <a:lnTo>
                  <a:pt x="2857099" y="4085542"/>
                </a:lnTo>
                <a:lnTo>
                  <a:pt x="2851600" y="4087699"/>
                </a:lnTo>
                <a:lnTo>
                  <a:pt x="2843201" y="4090056"/>
                </a:lnTo>
                <a:lnTo>
                  <a:pt x="2842137" y="4090462"/>
                </a:lnTo>
                <a:lnTo>
                  <a:pt x="2827947" y="4094397"/>
                </a:lnTo>
                <a:lnTo>
                  <a:pt x="2811724" y="4099325"/>
                </a:lnTo>
                <a:lnTo>
                  <a:pt x="2781784" y="4109790"/>
                </a:lnTo>
                <a:lnTo>
                  <a:pt x="2758307" y="4115552"/>
                </a:lnTo>
                <a:lnTo>
                  <a:pt x="2702524" y="4132497"/>
                </a:lnTo>
                <a:lnTo>
                  <a:pt x="2666111" y="4139759"/>
                </a:lnTo>
                <a:lnTo>
                  <a:pt x="2661902" y="4140940"/>
                </a:lnTo>
                <a:lnTo>
                  <a:pt x="2648270" y="4143317"/>
                </a:lnTo>
                <a:lnTo>
                  <a:pt x="2631726" y="4146617"/>
                </a:lnTo>
                <a:lnTo>
                  <a:pt x="2598652" y="4154733"/>
                </a:lnTo>
                <a:lnTo>
                  <a:pt x="2570443" y="4158838"/>
                </a:lnTo>
                <a:lnTo>
                  <a:pt x="2515865" y="4169723"/>
                </a:lnTo>
                <a:lnTo>
                  <a:pt x="2471114" y="4174206"/>
                </a:lnTo>
                <a:lnTo>
                  <a:pt x="2470159" y="4174372"/>
                </a:lnTo>
                <a:lnTo>
                  <a:pt x="2400672" y="4452323"/>
                </a:lnTo>
                <a:lnTo>
                  <a:pt x="2030278" y="4452323"/>
                </a:lnTo>
                <a:lnTo>
                  <a:pt x="1960403" y="4172820"/>
                </a:lnTo>
                <a:lnTo>
                  <a:pt x="1951549" y="4172004"/>
                </a:lnTo>
                <a:lnTo>
                  <a:pt x="1901713" y="4162557"/>
                </a:lnTo>
                <a:lnTo>
                  <a:pt x="1874332" y="4158991"/>
                </a:lnTo>
                <a:lnTo>
                  <a:pt x="1860958" y="4155878"/>
                </a:lnTo>
                <a:lnTo>
                  <a:pt x="1837649" y="4152362"/>
                </a:lnTo>
                <a:lnTo>
                  <a:pt x="1808019" y="4144797"/>
                </a:lnTo>
                <a:lnTo>
                  <a:pt x="1766600" y="4136945"/>
                </a:lnTo>
                <a:lnTo>
                  <a:pt x="1714347" y="4121753"/>
                </a:lnTo>
                <a:lnTo>
                  <a:pt x="1687410" y="4115483"/>
                </a:lnTo>
                <a:lnTo>
                  <a:pt x="1669697" y="4109481"/>
                </a:lnTo>
                <a:lnTo>
                  <a:pt x="1646745" y="4103621"/>
                </a:lnTo>
                <a:lnTo>
                  <a:pt x="1626553" y="4096228"/>
                </a:lnTo>
                <a:lnTo>
                  <a:pt x="1585531" y="4084301"/>
                </a:lnTo>
                <a:lnTo>
                  <a:pt x="1529307" y="4061903"/>
                </a:lnTo>
                <a:lnTo>
                  <a:pt x="1507145" y="4054393"/>
                </a:lnTo>
                <a:lnTo>
                  <a:pt x="1484968" y="4044389"/>
                </a:lnTo>
                <a:lnTo>
                  <a:pt x="1462370" y="4036115"/>
                </a:lnTo>
                <a:lnTo>
                  <a:pt x="1264345" y="4240915"/>
                </a:lnTo>
                <a:lnTo>
                  <a:pt x="943575" y="4055718"/>
                </a:lnTo>
                <a:lnTo>
                  <a:pt x="1022958" y="3778216"/>
                </a:lnTo>
                <a:lnTo>
                  <a:pt x="1017293" y="3774210"/>
                </a:lnTo>
                <a:lnTo>
                  <a:pt x="1002001" y="3761041"/>
                </a:lnTo>
                <a:lnTo>
                  <a:pt x="998323" y="3758107"/>
                </a:lnTo>
                <a:lnTo>
                  <a:pt x="955664" y="3725468"/>
                </a:lnTo>
                <a:lnTo>
                  <a:pt x="945597" y="3716046"/>
                </a:lnTo>
                <a:lnTo>
                  <a:pt x="927670" y="3701745"/>
                </a:lnTo>
                <a:lnTo>
                  <a:pt x="886838" y="3661868"/>
                </a:lnTo>
                <a:lnTo>
                  <a:pt x="874652" y="3651374"/>
                </a:lnTo>
                <a:lnTo>
                  <a:pt x="858597" y="3634625"/>
                </a:lnTo>
                <a:lnTo>
                  <a:pt x="815538" y="3594328"/>
                </a:lnTo>
                <a:lnTo>
                  <a:pt x="802658" y="3579656"/>
                </a:lnTo>
                <a:lnTo>
                  <a:pt x="786712" y="3564083"/>
                </a:lnTo>
                <a:lnTo>
                  <a:pt x="757675" y="3529343"/>
                </a:lnTo>
                <a:lnTo>
                  <a:pt x="744163" y="3515248"/>
                </a:lnTo>
                <a:lnTo>
                  <a:pt x="726784" y="3493225"/>
                </a:lnTo>
                <a:lnTo>
                  <a:pt x="689970" y="3451290"/>
                </a:lnTo>
                <a:lnTo>
                  <a:pt x="674796" y="3430187"/>
                </a:lnTo>
                <a:lnTo>
                  <a:pt x="659796" y="3412243"/>
                </a:lnTo>
                <a:lnTo>
                  <a:pt x="385519" y="3490703"/>
                </a:lnTo>
                <a:lnTo>
                  <a:pt x="200322" y="3169933"/>
                </a:lnTo>
                <a:lnTo>
                  <a:pt x="408227" y="2968907"/>
                </a:lnTo>
                <a:lnTo>
                  <a:pt x="405837" y="2963719"/>
                </a:lnTo>
                <a:lnTo>
                  <a:pt x="397005" y="2938451"/>
                </a:lnTo>
                <a:lnTo>
                  <a:pt x="377295" y="2891053"/>
                </a:lnTo>
                <a:lnTo>
                  <a:pt x="368512" y="2862140"/>
                </a:lnTo>
                <a:lnTo>
                  <a:pt x="365716" y="2855015"/>
                </a:lnTo>
                <a:lnTo>
                  <a:pt x="358056" y="2827720"/>
                </a:lnTo>
                <a:lnTo>
                  <a:pt x="356432" y="2822374"/>
                </a:lnTo>
                <a:lnTo>
                  <a:pt x="343725" y="2786019"/>
                </a:lnTo>
                <a:lnTo>
                  <a:pt x="336726" y="2757501"/>
                </a:lnTo>
                <a:lnTo>
                  <a:pt x="321513" y="2707419"/>
                </a:lnTo>
                <a:lnTo>
                  <a:pt x="314687" y="2673196"/>
                </a:lnTo>
                <a:lnTo>
                  <a:pt x="312476" y="2665316"/>
                </a:lnTo>
                <a:lnTo>
                  <a:pt x="308484" y="2642422"/>
                </a:lnTo>
                <a:lnTo>
                  <a:pt x="298781" y="2602886"/>
                </a:lnTo>
                <a:lnTo>
                  <a:pt x="293697" y="2567946"/>
                </a:lnTo>
                <a:lnTo>
                  <a:pt x="284287" y="2520760"/>
                </a:lnTo>
                <a:lnTo>
                  <a:pt x="280256" y="2480532"/>
                </a:lnTo>
                <a:lnTo>
                  <a:pt x="278703" y="2471625"/>
                </a:lnTo>
                <a:lnTo>
                  <a:pt x="0" y="2401949"/>
                </a:lnTo>
                <a:lnTo>
                  <a:pt x="0" y="2031555"/>
                </a:lnTo>
                <a:lnTo>
                  <a:pt x="281571" y="1961163"/>
                </a:lnTo>
                <a:lnTo>
                  <a:pt x="282005" y="1956445"/>
                </a:lnTo>
                <a:lnTo>
                  <a:pt x="288939" y="1919866"/>
                </a:lnTo>
                <a:lnTo>
                  <a:pt x="294424" y="1877747"/>
                </a:lnTo>
                <a:lnTo>
                  <a:pt x="298171" y="1861650"/>
                </a:lnTo>
                <a:lnTo>
                  <a:pt x="301153" y="1841884"/>
                </a:lnTo>
                <a:lnTo>
                  <a:pt x="311125" y="1802828"/>
                </a:lnTo>
                <a:lnTo>
                  <a:pt x="317064" y="1771496"/>
                </a:lnTo>
                <a:lnTo>
                  <a:pt x="327550" y="1735428"/>
                </a:lnTo>
                <a:lnTo>
                  <a:pt x="337932" y="1690824"/>
                </a:lnTo>
                <a:lnTo>
                  <a:pt x="345186" y="1669420"/>
                </a:lnTo>
                <a:lnTo>
                  <a:pt x="349894" y="1650980"/>
                </a:lnTo>
                <a:lnTo>
                  <a:pt x="360621" y="1621682"/>
                </a:lnTo>
                <a:lnTo>
                  <a:pt x="369708" y="1590427"/>
                </a:lnTo>
                <a:lnTo>
                  <a:pt x="384767" y="1552624"/>
                </a:lnTo>
                <a:lnTo>
                  <a:pt x="399023" y="1510560"/>
                </a:lnTo>
                <a:lnTo>
                  <a:pt x="411147" y="1483683"/>
                </a:lnTo>
                <a:lnTo>
                  <a:pt x="417492" y="1466351"/>
                </a:lnTo>
                <a:lnTo>
                  <a:pt x="210966" y="1266658"/>
                </a:lnTo>
                <a:lnTo>
                  <a:pt x="396163" y="945887"/>
                </a:lnTo>
                <a:lnTo>
                  <a:pt x="675590" y="1025821"/>
                </a:lnTo>
                <a:lnTo>
                  <a:pt x="679205" y="1020708"/>
                </a:lnTo>
                <a:lnTo>
                  <a:pt x="699965" y="996600"/>
                </a:lnTo>
                <a:lnTo>
                  <a:pt x="728046" y="959899"/>
                </a:lnTo>
                <a:lnTo>
                  <a:pt x="743581" y="943299"/>
                </a:lnTo>
                <a:lnTo>
                  <a:pt x="753367" y="931031"/>
                </a:lnTo>
                <a:lnTo>
                  <a:pt x="779270" y="904509"/>
                </a:lnTo>
                <a:lnTo>
                  <a:pt x="802041" y="878067"/>
                </a:lnTo>
                <a:lnTo>
                  <a:pt x="827210" y="853941"/>
                </a:lnTo>
                <a:lnTo>
                  <a:pt x="859187" y="819773"/>
                </a:lnTo>
                <a:lnTo>
                  <a:pt x="879087" y="802303"/>
                </a:lnTo>
                <a:lnTo>
                  <a:pt x="891031" y="790074"/>
                </a:lnTo>
                <a:lnTo>
                  <a:pt x="912938" y="771762"/>
                </a:lnTo>
                <a:lnTo>
                  <a:pt x="938167" y="747578"/>
                </a:lnTo>
                <a:lnTo>
                  <a:pt x="967831" y="724169"/>
                </a:lnTo>
                <a:lnTo>
                  <a:pt x="985434" y="708374"/>
                </a:lnTo>
                <a:lnTo>
                  <a:pt x="989758" y="705149"/>
                </a:lnTo>
                <a:lnTo>
                  <a:pt x="1002225" y="694205"/>
                </a:lnTo>
                <a:lnTo>
                  <a:pt x="1002560" y="693964"/>
                </a:lnTo>
                <a:lnTo>
                  <a:pt x="1004146" y="692571"/>
                </a:lnTo>
                <a:lnTo>
                  <a:pt x="1029453" y="674373"/>
                </a:lnTo>
                <a:lnTo>
                  <a:pt x="1040642" y="665021"/>
                </a:lnTo>
                <a:lnTo>
                  <a:pt x="961772" y="389312"/>
                </a:lnTo>
                <a:lnTo>
                  <a:pt x="1282542" y="204115"/>
                </a:lnTo>
                <a:lnTo>
                  <a:pt x="1483684" y="412139"/>
                </a:lnTo>
                <a:lnTo>
                  <a:pt x="1491717" y="408438"/>
                </a:lnTo>
                <a:lnTo>
                  <a:pt x="1526428" y="396305"/>
                </a:lnTo>
                <a:lnTo>
                  <a:pt x="1564060" y="380657"/>
                </a:lnTo>
                <a:lnTo>
                  <a:pt x="1586044" y="373979"/>
                </a:lnTo>
                <a:lnTo>
                  <a:pt x="1598401" y="369131"/>
                </a:lnTo>
                <a:lnTo>
                  <a:pt x="1601321" y="368312"/>
                </a:lnTo>
                <a:lnTo>
                  <a:pt x="1612140" y="364183"/>
                </a:lnTo>
                <a:lnTo>
                  <a:pt x="1642078" y="355881"/>
                </a:lnTo>
                <a:lnTo>
                  <a:pt x="1669417" y="346325"/>
                </a:lnTo>
                <a:lnTo>
                  <a:pt x="1709291" y="336540"/>
                </a:lnTo>
                <a:lnTo>
                  <a:pt x="1747694" y="324874"/>
                </a:lnTo>
                <a:lnTo>
                  <a:pt x="1769791" y="320468"/>
                </a:lnTo>
                <a:lnTo>
                  <a:pt x="1790237" y="314797"/>
                </a:lnTo>
                <a:lnTo>
                  <a:pt x="1816650" y="310192"/>
                </a:lnTo>
                <a:lnTo>
                  <a:pt x="1852550" y="301382"/>
                </a:lnTo>
                <a:lnTo>
                  <a:pt x="1900405" y="294419"/>
                </a:lnTo>
                <a:lnTo>
                  <a:pt x="1934353" y="287648"/>
                </a:lnTo>
                <a:lnTo>
                  <a:pt x="1961598" y="284919"/>
                </a:lnTo>
                <a:lnTo>
                  <a:pt x="1983776" y="281052"/>
                </a:lnTo>
                <a:close/>
              </a:path>
            </a:pathLst>
          </a:custGeom>
          <a:solidFill>
            <a:schemeClr val="tx1">
              <a:alpha val="25000"/>
            </a:scheme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35">
            <a:extLst>
              <a:ext uri="{FF2B5EF4-FFF2-40B4-BE49-F238E27FC236}">
                <a16:creationId xmlns:a16="http://schemas.microsoft.com/office/drawing/2014/main" id="{A5FC2F95-896F-87C7-8A6D-80A1743D30E6}"/>
              </a:ext>
            </a:extLst>
          </p:cNvPr>
          <p:cNvSpPr/>
          <p:nvPr/>
        </p:nvSpPr>
        <p:spPr>
          <a:xfrm rot="420000">
            <a:off x="9273004" y="5707258"/>
            <a:ext cx="920280" cy="920280"/>
          </a:xfrm>
          <a:custGeom>
            <a:avLst/>
            <a:gdLst>
              <a:gd name="connsiteX0" fmla="*/ 2141245 w 4452323"/>
              <a:gd name="connsiteY0" fmla="*/ 1129857 h 4452323"/>
              <a:gd name="connsiteX1" fmla="*/ 2106640 w 4452323"/>
              <a:gd name="connsiteY1" fmla="*/ 1268277 h 4452323"/>
              <a:gd name="connsiteX2" fmla="*/ 2095716 w 4452323"/>
              <a:gd name="connsiteY2" fmla="*/ 1270183 h 4452323"/>
              <a:gd name="connsiteX3" fmla="*/ 2082301 w 4452323"/>
              <a:gd name="connsiteY3" fmla="*/ 1271527 h 4452323"/>
              <a:gd name="connsiteX4" fmla="*/ 2065578 w 4452323"/>
              <a:gd name="connsiteY4" fmla="*/ 1274861 h 4452323"/>
              <a:gd name="connsiteX5" fmla="*/ 2042011 w 4452323"/>
              <a:gd name="connsiteY5" fmla="*/ 1278290 h 4452323"/>
              <a:gd name="connsiteX6" fmla="*/ 2024340 w 4452323"/>
              <a:gd name="connsiteY6" fmla="*/ 1282627 h 4452323"/>
              <a:gd name="connsiteX7" fmla="*/ 2011322 w 4452323"/>
              <a:gd name="connsiteY7" fmla="*/ 1284896 h 4452323"/>
              <a:gd name="connsiteX8" fmla="*/ 2006223 w 4452323"/>
              <a:gd name="connsiteY8" fmla="*/ 1286570 h 4452323"/>
              <a:gd name="connsiteX9" fmla="*/ 2004652 w 4452323"/>
              <a:gd name="connsiteY9" fmla="*/ 1287011 h 4452323"/>
              <a:gd name="connsiteX10" fmla="*/ 1990370 w 4452323"/>
              <a:gd name="connsiteY10" fmla="*/ 1289861 h 4452323"/>
              <a:gd name="connsiteX11" fmla="*/ 1971456 w 4452323"/>
              <a:gd name="connsiteY11" fmla="*/ 1295606 h 4452323"/>
              <a:gd name="connsiteX12" fmla="*/ 1951818 w 4452323"/>
              <a:gd name="connsiteY12" fmla="*/ 1300426 h 4452323"/>
              <a:gd name="connsiteX13" fmla="*/ 1931270 w 4452323"/>
              <a:gd name="connsiteY13" fmla="*/ 1307607 h 4452323"/>
              <a:gd name="connsiteX14" fmla="*/ 1916842 w 4452323"/>
              <a:gd name="connsiteY14" fmla="*/ 1311656 h 4452323"/>
              <a:gd name="connsiteX15" fmla="*/ 1910755 w 4452323"/>
              <a:gd name="connsiteY15" fmla="*/ 1314045 h 4452323"/>
              <a:gd name="connsiteX16" fmla="*/ 1899929 w 4452323"/>
              <a:gd name="connsiteY16" fmla="*/ 1317334 h 4452323"/>
              <a:gd name="connsiteX17" fmla="*/ 1881395 w 4452323"/>
              <a:gd name="connsiteY17" fmla="*/ 1325041 h 4452323"/>
              <a:gd name="connsiteX18" fmla="*/ 1864300 w 4452323"/>
              <a:gd name="connsiteY18" fmla="*/ 1331017 h 4452323"/>
              <a:gd name="connsiteX19" fmla="*/ 1860344 w 4452323"/>
              <a:gd name="connsiteY19" fmla="*/ 1332838 h 4452323"/>
              <a:gd name="connsiteX20" fmla="*/ 1761280 w 4452323"/>
              <a:gd name="connsiteY20" fmla="*/ 1230385 h 4452323"/>
              <a:gd name="connsiteX21" fmla="*/ 1603298 w 4452323"/>
              <a:gd name="connsiteY21" fmla="*/ 1321595 h 4452323"/>
              <a:gd name="connsiteX22" fmla="*/ 1642188 w 4452323"/>
              <a:gd name="connsiteY22" fmla="*/ 1457538 h 4452323"/>
              <a:gd name="connsiteX23" fmla="*/ 1640966 w 4452323"/>
              <a:gd name="connsiteY23" fmla="*/ 1458669 h 4452323"/>
              <a:gd name="connsiteX24" fmla="*/ 1638147 w 4452323"/>
              <a:gd name="connsiteY24" fmla="*/ 1461026 h 4452323"/>
              <a:gd name="connsiteX25" fmla="*/ 1623221 w 4452323"/>
              <a:gd name="connsiteY25" fmla="*/ 1471758 h 4452323"/>
              <a:gd name="connsiteX26" fmla="*/ 1607555 w 4452323"/>
              <a:gd name="connsiteY26" fmla="*/ 1485512 h 4452323"/>
              <a:gd name="connsiteX27" fmla="*/ 1591674 w 4452323"/>
              <a:gd name="connsiteY27" fmla="*/ 1498044 h 4452323"/>
              <a:gd name="connsiteX28" fmla="*/ 1583708 w 4452323"/>
              <a:gd name="connsiteY28" fmla="*/ 1506446 h 4452323"/>
              <a:gd name="connsiteX29" fmla="*/ 1581747 w 4452323"/>
              <a:gd name="connsiteY29" fmla="*/ 1508167 h 4452323"/>
              <a:gd name="connsiteX30" fmla="*/ 1567914 w 4452323"/>
              <a:gd name="connsiteY30" fmla="*/ 1519729 h 4452323"/>
              <a:gd name="connsiteX31" fmla="*/ 1563935 w 4452323"/>
              <a:gd name="connsiteY31" fmla="*/ 1523804 h 4452323"/>
              <a:gd name="connsiteX32" fmla="*/ 1552776 w 4452323"/>
              <a:gd name="connsiteY32" fmla="*/ 1533600 h 4452323"/>
              <a:gd name="connsiteX33" fmla="*/ 1516216 w 4452323"/>
              <a:gd name="connsiteY33" fmla="*/ 1572665 h 4452323"/>
              <a:gd name="connsiteX34" fmla="*/ 1502651 w 4452323"/>
              <a:gd name="connsiteY34" fmla="*/ 1586554 h 4452323"/>
              <a:gd name="connsiteX35" fmla="*/ 1500658 w 4452323"/>
              <a:gd name="connsiteY35" fmla="*/ 1588396 h 4452323"/>
              <a:gd name="connsiteX36" fmla="*/ 1495842 w 4452323"/>
              <a:gd name="connsiteY36" fmla="*/ 1594434 h 4452323"/>
              <a:gd name="connsiteX37" fmla="*/ 1488188 w 4452323"/>
              <a:gd name="connsiteY37" fmla="*/ 1602614 h 4452323"/>
              <a:gd name="connsiteX38" fmla="*/ 1470040 w 4452323"/>
              <a:gd name="connsiteY38" fmla="*/ 1626331 h 4452323"/>
              <a:gd name="connsiteX39" fmla="*/ 1464133 w 4452323"/>
              <a:gd name="connsiteY39" fmla="*/ 1632561 h 4452323"/>
              <a:gd name="connsiteX40" fmla="*/ 1462500 w 4452323"/>
              <a:gd name="connsiteY40" fmla="*/ 1635122 h 4452323"/>
              <a:gd name="connsiteX41" fmla="*/ 1324734 w 4452323"/>
              <a:gd name="connsiteY41" fmla="*/ 1595712 h 4452323"/>
              <a:gd name="connsiteX42" fmla="*/ 1233524 w 4452323"/>
              <a:gd name="connsiteY42" fmla="*/ 1753693 h 4452323"/>
              <a:gd name="connsiteX43" fmla="*/ 1335239 w 4452323"/>
              <a:gd name="connsiteY43" fmla="*/ 1852044 h 4452323"/>
              <a:gd name="connsiteX44" fmla="*/ 1332113 w 4452323"/>
              <a:gd name="connsiteY44" fmla="*/ 1860581 h 4452323"/>
              <a:gd name="connsiteX45" fmla="*/ 1326142 w 4452323"/>
              <a:gd name="connsiteY45" fmla="*/ 1873816 h 4452323"/>
              <a:gd name="connsiteX46" fmla="*/ 1319122 w 4452323"/>
              <a:gd name="connsiteY46" fmla="*/ 1894529 h 4452323"/>
              <a:gd name="connsiteX47" fmla="*/ 1311704 w 4452323"/>
              <a:gd name="connsiteY47" fmla="*/ 1913150 h 4452323"/>
              <a:gd name="connsiteX48" fmla="*/ 1307230 w 4452323"/>
              <a:gd name="connsiteY48" fmla="*/ 1928543 h 4452323"/>
              <a:gd name="connsiteX49" fmla="*/ 1301945 w 4452323"/>
              <a:gd name="connsiteY49" fmla="*/ 1942975 h 4452323"/>
              <a:gd name="connsiteX50" fmla="*/ 1299627 w 4452323"/>
              <a:gd name="connsiteY50" fmla="*/ 1952057 h 4452323"/>
              <a:gd name="connsiteX51" fmla="*/ 1296055 w 4452323"/>
              <a:gd name="connsiteY51" fmla="*/ 1962597 h 4452323"/>
              <a:gd name="connsiteX52" fmla="*/ 1290942 w 4452323"/>
              <a:gd name="connsiteY52" fmla="*/ 1984564 h 4452323"/>
              <a:gd name="connsiteX53" fmla="*/ 1285776 w 4452323"/>
              <a:gd name="connsiteY53" fmla="*/ 2002329 h 4452323"/>
              <a:gd name="connsiteX54" fmla="*/ 1282850 w 4452323"/>
              <a:gd name="connsiteY54" fmla="*/ 2017763 h 4452323"/>
              <a:gd name="connsiteX55" fmla="*/ 1277941 w 4452323"/>
              <a:gd name="connsiteY55" fmla="*/ 2036995 h 4452323"/>
              <a:gd name="connsiteX56" fmla="*/ 1276471 w 4452323"/>
              <a:gd name="connsiteY56" fmla="*/ 2046733 h 4452323"/>
              <a:gd name="connsiteX57" fmla="*/ 1274627 w 4452323"/>
              <a:gd name="connsiteY57" fmla="*/ 2054659 h 4452323"/>
              <a:gd name="connsiteX58" fmla="*/ 1271925 w 4452323"/>
              <a:gd name="connsiteY58" fmla="*/ 2075399 h 4452323"/>
              <a:gd name="connsiteX59" fmla="*/ 1268510 w 4452323"/>
              <a:gd name="connsiteY59" fmla="*/ 2093416 h 4452323"/>
              <a:gd name="connsiteX60" fmla="*/ 1268295 w 4452323"/>
              <a:gd name="connsiteY60" fmla="*/ 2095741 h 4452323"/>
              <a:gd name="connsiteX61" fmla="*/ 1129621 w 4452323"/>
              <a:gd name="connsiteY61" fmla="*/ 2130409 h 4452323"/>
              <a:gd name="connsiteX62" fmla="*/ 1129622 w 4452323"/>
              <a:gd name="connsiteY62" fmla="*/ 2312831 h 4452323"/>
              <a:gd name="connsiteX63" fmla="*/ 1266883 w 4452323"/>
              <a:gd name="connsiteY63" fmla="*/ 2347147 h 4452323"/>
              <a:gd name="connsiteX64" fmla="*/ 1267650 w 4452323"/>
              <a:gd name="connsiteY64" fmla="*/ 2351536 h 4452323"/>
              <a:gd name="connsiteX65" fmla="*/ 1269634 w 4452323"/>
              <a:gd name="connsiteY65" fmla="*/ 2371346 h 4452323"/>
              <a:gd name="connsiteX66" fmla="*/ 1274266 w 4452323"/>
              <a:gd name="connsiteY66" fmla="*/ 2394575 h 4452323"/>
              <a:gd name="connsiteX67" fmla="*/ 1276772 w 4452323"/>
              <a:gd name="connsiteY67" fmla="*/ 2411793 h 4452323"/>
              <a:gd name="connsiteX68" fmla="*/ 1281551 w 4452323"/>
              <a:gd name="connsiteY68" fmla="*/ 2431268 h 4452323"/>
              <a:gd name="connsiteX69" fmla="*/ 1283517 w 4452323"/>
              <a:gd name="connsiteY69" fmla="*/ 2442540 h 4452323"/>
              <a:gd name="connsiteX70" fmla="*/ 1284606 w 4452323"/>
              <a:gd name="connsiteY70" fmla="*/ 2446424 h 4452323"/>
              <a:gd name="connsiteX71" fmla="*/ 1287968 w 4452323"/>
              <a:gd name="connsiteY71" fmla="*/ 2463276 h 4452323"/>
              <a:gd name="connsiteX72" fmla="*/ 1295459 w 4452323"/>
              <a:gd name="connsiteY72" fmla="*/ 2487933 h 4452323"/>
              <a:gd name="connsiteX73" fmla="*/ 1298906 w 4452323"/>
              <a:gd name="connsiteY73" fmla="*/ 2501986 h 4452323"/>
              <a:gd name="connsiteX74" fmla="*/ 1305168 w 4452323"/>
              <a:gd name="connsiteY74" fmla="*/ 2519902 h 4452323"/>
              <a:gd name="connsiteX75" fmla="*/ 1305964 w 4452323"/>
              <a:gd name="connsiteY75" fmla="*/ 2522520 h 4452323"/>
              <a:gd name="connsiteX76" fmla="*/ 1309738 w 4452323"/>
              <a:gd name="connsiteY76" fmla="*/ 2535967 h 4452323"/>
              <a:gd name="connsiteX77" fmla="*/ 1311116 w 4452323"/>
              <a:gd name="connsiteY77" fmla="*/ 2539481 h 4452323"/>
              <a:gd name="connsiteX78" fmla="*/ 1315441 w 4452323"/>
              <a:gd name="connsiteY78" fmla="*/ 2553717 h 4452323"/>
              <a:gd name="connsiteX79" fmla="*/ 1325145 w 4452323"/>
              <a:gd name="connsiteY79" fmla="*/ 2577050 h 4452323"/>
              <a:gd name="connsiteX80" fmla="*/ 1329498 w 4452323"/>
              <a:gd name="connsiteY80" fmla="*/ 2589504 h 4452323"/>
              <a:gd name="connsiteX81" fmla="*/ 1330675 w 4452323"/>
              <a:gd name="connsiteY81" fmla="*/ 2592061 h 4452323"/>
              <a:gd name="connsiteX82" fmla="*/ 1228282 w 4452323"/>
              <a:gd name="connsiteY82" fmla="*/ 2691066 h 4452323"/>
              <a:gd name="connsiteX83" fmla="*/ 1319492 w 4452323"/>
              <a:gd name="connsiteY83" fmla="*/ 2849047 h 4452323"/>
              <a:gd name="connsiteX84" fmla="*/ 1454575 w 4452323"/>
              <a:gd name="connsiteY84" fmla="*/ 2810406 h 4452323"/>
              <a:gd name="connsiteX85" fmla="*/ 1461955 w 4452323"/>
              <a:gd name="connsiteY85" fmla="*/ 2819234 h 4452323"/>
              <a:gd name="connsiteX86" fmla="*/ 1469435 w 4452323"/>
              <a:gd name="connsiteY86" fmla="*/ 2829636 h 4452323"/>
              <a:gd name="connsiteX87" fmla="*/ 1487569 w 4452323"/>
              <a:gd name="connsiteY87" fmla="*/ 2850293 h 4452323"/>
              <a:gd name="connsiteX88" fmla="*/ 1496125 w 4452323"/>
              <a:gd name="connsiteY88" fmla="*/ 2861136 h 4452323"/>
              <a:gd name="connsiteX89" fmla="*/ 1500236 w 4452323"/>
              <a:gd name="connsiteY89" fmla="*/ 2865032 h 4452323"/>
              <a:gd name="connsiteX90" fmla="*/ 1517082 w 4452323"/>
              <a:gd name="connsiteY90" fmla="*/ 2885187 h 4452323"/>
              <a:gd name="connsiteX91" fmla="*/ 1524927 w 4452323"/>
              <a:gd name="connsiteY91" fmla="*/ 2892851 h 4452323"/>
              <a:gd name="connsiteX92" fmla="*/ 1531278 w 4452323"/>
              <a:gd name="connsiteY92" fmla="*/ 2900083 h 4452323"/>
              <a:gd name="connsiteX93" fmla="*/ 1556594 w 4452323"/>
              <a:gd name="connsiteY93" fmla="*/ 2923778 h 4452323"/>
              <a:gd name="connsiteX94" fmla="*/ 1586504 w 4452323"/>
              <a:gd name="connsiteY94" fmla="*/ 2952986 h 4452323"/>
              <a:gd name="connsiteX95" fmla="*/ 1595326 w 4452323"/>
              <a:gd name="connsiteY95" fmla="*/ 2960025 h 4452323"/>
              <a:gd name="connsiteX96" fmla="*/ 1600290 w 4452323"/>
              <a:gd name="connsiteY96" fmla="*/ 2964670 h 4452323"/>
              <a:gd name="connsiteX97" fmla="*/ 1621321 w 4452323"/>
              <a:gd name="connsiteY97" fmla="*/ 2980761 h 4452323"/>
              <a:gd name="connsiteX98" fmla="*/ 1627462 w 4452323"/>
              <a:gd name="connsiteY98" fmla="*/ 2985659 h 4452323"/>
              <a:gd name="connsiteX99" fmla="*/ 1630643 w 4452323"/>
              <a:gd name="connsiteY99" fmla="*/ 2988676 h 4452323"/>
              <a:gd name="connsiteX100" fmla="*/ 1633481 w 4452323"/>
              <a:gd name="connsiteY100" fmla="*/ 2990486 h 4452323"/>
              <a:gd name="connsiteX101" fmla="*/ 1594336 w 4452323"/>
              <a:gd name="connsiteY101" fmla="*/ 3127320 h 4452323"/>
              <a:gd name="connsiteX102" fmla="*/ 1752317 w 4452323"/>
              <a:gd name="connsiteY102" fmla="*/ 3218530 h 4452323"/>
              <a:gd name="connsiteX103" fmla="*/ 1849845 w 4452323"/>
              <a:gd name="connsiteY103" fmla="*/ 3117666 h 4452323"/>
              <a:gd name="connsiteX104" fmla="*/ 1860977 w 4452323"/>
              <a:gd name="connsiteY104" fmla="*/ 3121740 h 4452323"/>
              <a:gd name="connsiteX105" fmla="*/ 1871897 w 4452323"/>
              <a:gd name="connsiteY105" fmla="*/ 3126667 h 4452323"/>
              <a:gd name="connsiteX106" fmla="*/ 1882820 w 4452323"/>
              <a:gd name="connsiteY106" fmla="*/ 3130369 h 4452323"/>
              <a:gd name="connsiteX107" fmla="*/ 1910503 w 4452323"/>
              <a:gd name="connsiteY107" fmla="*/ 3141397 h 4452323"/>
              <a:gd name="connsiteX108" fmla="*/ 1930704 w 4452323"/>
              <a:gd name="connsiteY108" fmla="*/ 3147270 h 4452323"/>
              <a:gd name="connsiteX109" fmla="*/ 1940652 w 4452323"/>
              <a:gd name="connsiteY109" fmla="*/ 3150913 h 4452323"/>
              <a:gd name="connsiteX110" fmla="*/ 1951957 w 4452323"/>
              <a:gd name="connsiteY110" fmla="*/ 3153799 h 4452323"/>
              <a:gd name="connsiteX111" fmla="*/ 1960680 w 4452323"/>
              <a:gd name="connsiteY111" fmla="*/ 3156755 h 4452323"/>
              <a:gd name="connsiteX112" fmla="*/ 1973951 w 4452323"/>
              <a:gd name="connsiteY112" fmla="*/ 3159844 h 4452323"/>
              <a:gd name="connsiteX113" fmla="*/ 1999682 w 4452323"/>
              <a:gd name="connsiteY113" fmla="*/ 3167325 h 4452323"/>
              <a:gd name="connsiteX114" fmla="*/ 2020076 w 4452323"/>
              <a:gd name="connsiteY114" fmla="*/ 3171192 h 4452323"/>
              <a:gd name="connsiteX115" fmla="*/ 2034673 w 4452323"/>
              <a:gd name="connsiteY115" fmla="*/ 3174918 h 4452323"/>
              <a:gd name="connsiteX116" fmla="*/ 2046154 w 4452323"/>
              <a:gd name="connsiteY116" fmla="*/ 3176649 h 4452323"/>
              <a:gd name="connsiteX117" fmla="*/ 2052740 w 4452323"/>
              <a:gd name="connsiteY117" fmla="*/ 3178182 h 4452323"/>
              <a:gd name="connsiteX118" fmla="*/ 2066228 w 4452323"/>
              <a:gd name="connsiteY118" fmla="*/ 3179939 h 4452323"/>
              <a:gd name="connsiteX119" fmla="*/ 2090769 w 4452323"/>
              <a:gd name="connsiteY119" fmla="*/ 3184591 h 4452323"/>
              <a:gd name="connsiteX120" fmla="*/ 2095130 w 4452323"/>
              <a:gd name="connsiteY120" fmla="*/ 3184994 h 4452323"/>
              <a:gd name="connsiteX121" fmla="*/ 2129543 w 4452323"/>
              <a:gd name="connsiteY121" fmla="*/ 3322651 h 4452323"/>
              <a:gd name="connsiteX122" fmla="*/ 2311964 w 4452323"/>
              <a:gd name="connsiteY122" fmla="*/ 3322651 h 4452323"/>
              <a:gd name="connsiteX123" fmla="*/ 2346187 w 4452323"/>
              <a:gd name="connsiteY123" fmla="*/ 3185758 h 4452323"/>
              <a:gd name="connsiteX124" fmla="*/ 2346666 w 4452323"/>
              <a:gd name="connsiteY124" fmla="*/ 3185675 h 4452323"/>
              <a:gd name="connsiteX125" fmla="*/ 2368698 w 4452323"/>
              <a:gd name="connsiteY125" fmla="*/ 3183469 h 4452323"/>
              <a:gd name="connsiteX126" fmla="*/ 2395567 w 4452323"/>
              <a:gd name="connsiteY126" fmla="*/ 3178109 h 4452323"/>
              <a:gd name="connsiteX127" fmla="*/ 2409470 w 4452323"/>
              <a:gd name="connsiteY127" fmla="*/ 3176087 h 4452323"/>
              <a:gd name="connsiteX128" fmla="*/ 2425776 w 4452323"/>
              <a:gd name="connsiteY128" fmla="*/ 3172084 h 4452323"/>
              <a:gd name="connsiteX129" fmla="*/ 2433889 w 4452323"/>
              <a:gd name="connsiteY129" fmla="*/ 3170466 h 4452323"/>
              <a:gd name="connsiteX130" fmla="*/ 2440621 w 4452323"/>
              <a:gd name="connsiteY130" fmla="*/ 3169293 h 4452323"/>
              <a:gd name="connsiteX131" fmla="*/ 2442700 w 4452323"/>
              <a:gd name="connsiteY131" fmla="*/ 3168709 h 4452323"/>
              <a:gd name="connsiteX132" fmla="*/ 2460629 w 4452323"/>
              <a:gd name="connsiteY132" fmla="*/ 3165135 h 4452323"/>
              <a:gd name="connsiteX133" fmla="*/ 2488090 w 4452323"/>
              <a:gd name="connsiteY133" fmla="*/ 3156793 h 4452323"/>
              <a:gd name="connsiteX134" fmla="*/ 2499665 w 4452323"/>
              <a:gd name="connsiteY134" fmla="*/ 3153951 h 4452323"/>
              <a:gd name="connsiteX135" fmla="*/ 2514423 w 4452323"/>
              <a:gd name="connsiteY135" fmla="*/ 3148793 h 4452323"/>
              <a:gd name="connsiteX136" fmla="*/ 2523642 w 4452323"/>
              <a:gd name="connsiteY136" fmla="*/ 3145993 h 4452323"/>
              <a:gd name="connsiteX137" fmla="*/ 2534049 w 4452323"/>
              <a:gd name="connsiteY137" fmla="*/ 3143072 h 4452323"/>
              <a:gd name="connsiteX138" fmla="*/ 2536766 w 4452323"/>
              <a:gd name="connsiteY138" fmla="*/ 3142006 h 4452323"/>
              <a:gd name="connsiteX139" fmla="*/ 2551070 w 4452323"/>
              <a:gd name="connsiteY139" fmla="*/ 3137661 h 4452323"/>
              <a:gd name="connsiteX140" fmla="*/ 2576360 w 4452323"/>
              <a:gd name="connsiteY140" fmla="*/ 3127144 h 4452323"/>
              <a:gd name="connsiteX141" fmla="*/ 2587182 w 4452323"/>
              <a:gd name="connsiteY141" fmla="*/ 3123360 h 4452323"/>
              <a:gd name="connsiteX142" fmla="*/ 2589044 w 4452323"/>
              <a:gd name="connsiteY142" fmla="*/ 3122503 h 4452323"/>
              <a:gd name="connsiteX143" fmla="*/ 2689561 w 4452323"/>
              <a:gd name="connsiteY143" fmla="*/ 3226460 h 4452323"/>
              <a:gd name="connsiteX144" fmla="*/ 2847543 w 4452323"/>
              <a:gd name="connsiteY144" fmla="*/ 3135251 h 4452323"/>
              <a:gd name="connsiteX145" fmla="*/ 2808301 w 4452323"/>
              <a:gd name="connsiteY145" fmla="*/ 2998074 h 4452323"/>
              <a:gd name="connsiteX146" fmla="*/ 2816671 w 4452323"/>
              <a:gd name="connsiteY146" fmla="*/ 2991078 h 4452323"/>
              <a:gd name="connsiteX147" fmla="*/ 2827314 w 4452323"/>
              <a:gd name="connsiteY147" fmla="*/ 2983424 h 4452323"/>
              <a:gd name="connsiteX148" fmla="*/ 2844924 w 4452323"/>
              <a:gd name="connsiteY148" fmla="*/ 2967963 h 4452323"/>
              <a:gd name="connsiteX149" fmla="*/ 2859218 w 4452323"/>
              <a:gd name="connsiteY149" fmla="*/ 2956683 h 4452323"/>
              <a:gd name="connsiteX150" fmla="*/ 2864563 w 4452323"/>
              <a:gd name="connsiteY150" fmla="*/ 2951047 h 4452323"/>
              <a:gd name="connsiteX151" fmla="*/ 2882540 w 4452323"/>
              <a:gd name="connsiteY151" fmla="*/ 2936021 h 4452323"/>
              <a:gd name="connsiteX152" fmla="*/ 2889919 w 4452323"/>
              <a:gd name="connsiteY152" fmla="*/ 2928464 h 4452323"/>
              <a:gd name="connsiteX153" fmla="*/ 2897760 w 4452323"/>
              <a:gd name="connsiteY153" fmla="*/ 2921580 h 4452323"/>
              <a:gd name="connsiteX154" fmla="*/ 2897948 w 4452323"/>
              <a:gd name="connsiteY154" fmla="*/ 2921381 h 4452323"/>
              <a:gd name="connsiteX155" fmla="*/ 2898707 w 4452323"/>
              <a:gd name="connsiteY155" fmla="*/ 2920777 h 4452323"/>
              <a:gd name="connsiteX156" fmla="*/ 2900419 w 4452323"/>
              <a:gd name="connsiteY156" fmla="*/ 2918755 h 4452323"/>
              <a:gd name="connsiteX157" fmla="*/ 2902917 w 4452323"/>
              <a:gd name="connsiteY157" fmla="*/ 2916710 h 4452323"/>
              <a:gd name="connsiteX158" fmla="*/ 2908901 w 4452323"/>
              <a:gd name="connsiteY158" fmla="*/ 2909678 h 4452323"/>
              <a:gd name="connsiteX159" fmla="*/ 2923457 w 4452323"/>
              <a:gd name="connsiteY159" fmla="*/ 2894124 h 4452323"/>
              <a:gd name="connsiteX160" fmla="*/ 2950340 w 4452323"/>
              <a:gd name="connsiteY160" fmla="*/ 2866598 h 4452323"/>
              <a:gd name="connsiteX161" fmla="*/ 2956816 w 4452323"/>
              <a:gd name="connsiteY161" fmla="*/ 2858480 h 4452323"/>
              <a:gd name="connsiteX162" fmla="*/ 2962348 w 4452323"/>
              <a:gd name="connsiteY162" fmla="*/ 2852568 h 4452323"/>
              <a:gd name="connsiteX163" fmla="*/ 2980803 w 4452323"/>
              <a:gd name="connsiteY163" fmla="*/ 2828447 h 4452323"/>
              <a:gd name="connsiteX164" fmla="*/ 2986758 w 4452323"/>
              <a:gd name="connsiteY164" fmla="*/ 2822166 h 4452323"/>
              <a:gd name="connsiteX165" fmla="*/ 2987820 w 4452323"/>
              <a:gd name="connsiteY165" fmla="*/ 2820500 h 4452323"/>
              <a:gd name="connsiteX166" fmla="*/ 3126686 w 4452323"/>
              <a:gd name="connsiteY166" fmla="*/ 2860225 h 4452323"/>
              <a:gd name="connsiteX167" fmla="*/ 3217896 w 4452323"/>
              <a:gd name="connsiteY167" fmla="*/ 2702244 h 4452323"/>
              <a:gd name="connsiteX168" fmla="*/ 3115805 w 4452323"/>
              <a:gd name="connsiteY168" fmla="*/ 2603531 h 4452323"/>
              <a:gd name="connsiteX169" fmla="*/ 3121236 w 4452323"/>
              <a:gd name="connsiteY169" fmla="*/ 2588699 h 4452323"/>
              <a:gd name="connsiteX170" fmla="*/ 3124749 w 4452323"/>
              <a:gd name="connsiteY170" fmla="*/ 2580911 h 4452323"/>
              <a:gd name="connsiteX171" fmla="*/ 3130553 w 4452323"/>
              <a:gd name="connsiteY171" fmla="*/ 2563784 h 4452323"/>
              <a:gd name="connsiteX172" fmla="*/ 3139294 w 4452323"/>
              <a:gd name="connsiteY172" fmla="*/ 2541842 h 4452323"/>
              <a:gd name="connsiteX173" fmla="*/ 3142774 w 4452323"/>
              <a:gd name="connsiteY173" fmla="*/ 2529875 h 4452323"/>
              <a:gd name="connsiteX174" fmla="*/ 3149538 w 4452323"/>
              <a:gd name="connsiteY174" fmla="*/ 2511402 h 4452323"/>
              <a:gd name="connsiteX175" fmla="*/ 3153299 w 4452323"/>
              <a:gd name="connsiteY175" fmla="*/ 2496668 h 4452323"/>
              <a:gd name="connsiteX176" fmla="*/ 3154837 w 4452323"/>
              <a:gd name="connsiteY176" fmla="*/ 2492131 h 4452323"/>
              <a:gd name="connsiteX177" fmla="*/ 3156895 w 4452323"/>
              <a:gd name="connsiteY177" fmla="*/ 2483290 h 4452323"/>
              <a:gd name="connsiteX178" fmla="*/ 3162075 w 4452323"/>
              <a:gd name="connsiteY178" fmla="*/ 2468863 h 4452323"/>
              <a:gd name="connsiteX179" fmla="*/ 3169871 w 4452323"/>
              <a:gd name="connsiteY179" fmla="*/ 2431756 h 4452323"/>
              <a:gd name="connsiteX180" fmla="*/ 3173543 w 4452323"/>
              <a:gd name="connsiteY180" fmla="*/ 2417381 h 4452323"/>
              <a:gd name="connsiteX181" fmla="*/ 3175198 w 4452323"/>
              <a:gd name="connsiteY181" fmla="*/ 2406411 h 4452323"/>
              <a:gd name="connsiteX182" fmla="*/ 3180337 w 4452323"/>
              <a:gd name="connsiteY182" fmla="*/ 2381950 h 4452323"/>
              <a:gd name="connsiteX183" fmla="*/ 3182916 w 4452323"/>
              <a:gd name="connsiteY183" fmla="*/ 2359406 h 4452323"/>
              <a:gd name="connsiteX184" fmla="*/ 3322414 w 4452323"/>
              <a:gd name="connsiteY184" fmla="*/ 2324533 h 4452323"/>
              <a:gd name="connsiteX185" fmla="*/ 3322413 w 4452323"/>
              <a:gd name="connsiteY185" fmla="*/ 2142111 h 4452323"/>
              <a:gd name="connsiteX186" fmla="*/ 3185149 w 4452323"/>
              <a:gd name="connsiteY186" fmla="*/ 2107796 h 4452323"/>
              <a:gd name="connsiteX187" fmla="*/ 3182500 w 4452323"/>
              <a:gd name="connsiteY187" fmla="*/ 2094985 h 4452323"/>
              <a:gd name="connsiteX188" fmla="*/ 3181364 w 4452323"/>
              <a:gd name="connsiteY188" fmla="*/ 2083649 h 4452323"/>
              <a:gd name="connsiteX189" fmla="*/ 3178856 w 4452323"/>
              <a:gd name="connsiteY189" fmla="*/ 2071066 h 4452323"/>
              <a:gd name="connsiteX190" fmla="*/ 3174711 w 4452323"/>
              <a:gd name="connsiteY190" fmla="*/ 2042584 h 4452323"/>
              <a:gd name="connsiteX191" fmla="*/ 3167676 w 4452323"/>
              <a:gd name="connsiteY191" fmla="*/ 2013917 h 4452323"/>
              <a:gd name="connsiteX192" fmla="*/ 3167375 w 4452323"/>
              <a:gd name="connsiteY192" fmla="*/ 2012187 h 4452323"/>
              <a:gd name="connsiteX193" fmla="*/ 3166472 w 4452323"/>
              <a:gd name="connsiteY193" fmla="*/ 2008972 h 4452323"/>
              <a:gd name="connsiteX194" fmla="*/ 3163031 w 4452323"/>
              <a:gd name="connsiteY194" fmla="*/ 1991718 h 4452323"/>
              <a:gd name="connsiteX195" fmla="*/ 3158851 w 4452323"/>
              <a:gd name="connsiteY195" fmla="*/ 1977962 h 4452323"/>
              <a:gd name="connsiteX196" fmla="*/ 3155336 w 4452323"/>
              <a:gd name="connsiteY196" fmla="*/ 1963631 h 4452323"/>
              <a:gd name="connsiteX197" fmla="*/ 3153086 w 4452323"/>
              <a:gd name="connsiteY197" fmla="*/ 1952760 h 4452323"/>
              <a:gd name="connsiteX198" fmla="*/ 3148933 w 4452323"/>
              <a:gd name="connsiteY198" fmla="*/ 1941966 h 4452323"/>
              <a:gd name="connsiteX199" fmla="*/ 3142504 w 4452323"/>
              <a:gd name="connsiteY199" fmla="*/ 1923576 h 4452323"/>
              <a:gd name="connsiteX200" fmla="*/ 3141153 w 4452323"/>
              <a:gd name="connsiteY200" fmla="*/ 1918760 h 4452323"/>
              <a:gd name="connsiteX201" fmla="*/ 3139891 w 4452323"/>
              <a:gd name="connsiteY201" fmla="*/ 1915546 h 4452323"/>
              <a:gd name="connsiteX202" fmla="*/ 3135557 w 4452323"/>
              <a:gd name="connsiteY202" fmla="*/ 1901277 h 4452323"/>
              <a:gd name="connsiteX203" fmla="*/ 3130246 w 4452323"/>
              <a:gd name="connsiteY203" fmla="*/ 1888502 h 4452323"/>
              <a:gd name="connsiteX204" fmla="*/ 3121985 w 4452323"/>
              <a:gd name="connsiteY204" fmla="*/ 1864872 h 4452323"/>
              <a:gd name="connsiteX205" fmla="*/ 3120996 w 4452323"/>
              <a:gd name="connsiteY205" fmla="*/ 1862725 h 4452323"/>
              <a:gd name="connsiteX206" fmla="*/ 3224357 w 4452323"/>
              <a:gd name="connsiteY206" fmla="*/ 1762785 h 4452323"/>
              <a:gd name="connsiteX207" fmla="*/ 3133147 w 4452323"/>
              <a:gd name="connsiteY207" fmla="*/ 1604804 h 4452323"/>
              <a:gd name="connsiteX208" fmla="*/ 2995970 w 4452323"/>
              <a:gd name="connsiteY208" fmla="*/ 1644045 h 4452323"/>
              <a:gd name="connsiteX209" fmla="*/ 2995691 w 4452323"/>
              <a:gd name="connsiteY209" fmla="*/ 1643712 h 4452323"/>
              <a:gd name="connsiteX210" fmla="*/ 2982048 w 4452323"/>
              <a:gd name="connsiteY210" fmla="*/ 1624741 h 4452323"/>
              <a:gd name="connsiteX211" fmla="*/ 2955313 w 4452323"/>
              <a:gd name="connsiteY211" fmla="*/ 1594284 h 4452323"/>
              <a:gd name="connsiteX212" fmla="*/ 2954765 w 4452323"/>
              <a:gd name="connsiteY212" fmla="*/ 1593592 h 4452323"/>
              <a:gd name="connsiteX213" fmla="*/ 2954398 w 4452323"/>
              <a:gd name="connsiteY213" fmla="*/ 1593245 h 4452323"/>
              <a:gd name="connsiteX214" fmla="*/ 2935763 w 4452323"/>
              <a:gd name="connsiteY214" fmla="*/ 1572015 h 4452323"/>
              <a:gd name="connsiteX215" fmla="*/ 2933917 w 4452323"/>
              <a:gd name="connsiteY215" fmla="*/ 1569807 h 4452323"/>
              <a:gd name="connsiteX216" fmla="*/ 2933268 w 4452323"/>
              <a:gd name="connsiteY216" fmla="*/ 1569172 h 4452323"/>
              <a:gd name="connsiteX217" fmla="*/ 2929435 w 4452323"/>
              <a:gd name="connsiteY217" fmla="*/ 1564807 h 4452323"/>
              <a:gd name="connsiteX218" fmla="*/ 2924468 w 4452323"/>
              <a:gd name="connsiteY218" fmla="*/ 1558740 h 4452323"/>
              <a:gd name="connsiteX219" fmla="*/ 2922808 w 4452323"/>
              <a:gd name="connsiteY219" fmla="*/ 1557259 h 4452323"/>
              <a:gd name="connsiteX220" fmla="*/ 2920205 w 4452323"/>
              <a:gd name="connsiteY220" fmla="*/ 1554292 h 4452323"/>
              <a:gd name="connsiteX221" fmla="*/ 2868122 w 4452323"/>
              <a:gd name="connsiteY221" fmla="*/ 1505548 h 4452323"/>
              <a:gd name="connsiteX222" fmla="*/ 2864495 w 4452323"/>
              <a:gd name="connsiteY222" fmla="*/ 1502007 h 4452323"/>
              <a:gd name="connsiteX223" fmla="*/ 2863811 w 4452323"/>
              <a:gd name="connsiteY223" fmla="*/ 1501515 h 4452323"/>
              <a:gd name="connsiteX224" fmla="*/ 2851193 w 4452323"/>
              <a:gd name="connsiteY224" fmla="*/ 1489706 h 4452323"/>
              <a:gd name="connsiteX225" fmla="*/ 2822952 w 4452323"/>
              <a:gd name="connsiteY225" fmla="*/ 1468097 h 4452323"/>
              <a:gd name="connsiteX226" fmla="*/ 2819023 w 4452323"/>
              <a:gd name="connsiteY226" fmla="*/ 1464591 h 4452323"/>
              <a:gd name="connsiteX227" fmla="*/ 2858850 w 4452323"/>
              <a:gd name="connsiteY227" fmla="*/ 1325366 h 4452323"/>
              <a:gd name="connsiteX228" fmla="*/ 2700868 w 4452323"/>
              <a:gd name="connsiteY228" fmla="*/ 1234157 h 4452323"/>
              <a:gd name="connsiteX229" fmla="*/ 2601690 w 4452323"/>
              <a:gd name="connsiteY229" fmla="*/ 1336729 h 4452323"/>
              <a:gd name="connsiteX230" fmla="*/ 2583225 w 4452323"/>
              <a:gd name="connsiteY230" fmla="*/ 1329970 h 4452323"/>
              <a:gd name="connsiteX231" fmla="*/ 2578993 w 4452323"/>
              <a:gd name="connsiteY231" fmla="*/ 1328060 h 4452323"/>
              <a:gd name="connsiteX232" fmla="*/ 2566497 w 4452323"/>
              <a:gd name="connsiteY232" fmla="*/ 1323826 h 4452323"/>
              <a:gd name="connsiteX233" fmla="*/ 2547173 w 4452323"/>
              <a:gd name="connsiteY233" fmla="*/ 1315251 h 4452323"/>
              <a:gd name="connsiteX234" fmla="*/ 2535935 w 4452323"/>
              <a:gd name="connsiteY234" fmla="*/ 1312270 h 4452323"/>
              <a:gd name="connsiteX235" fmla="*/ 2530840 w 4452323"/>
              <a:gd name="connsiteY235" fmla="*/ 1310789 h 4452323"/>
              <a:gd name="connsiteX236" fmla="*/ 2510831 w 4452323"/>
              <a:gd name="connsiteY236" fmla="*/ 1303463 h 4452323"/>
              <a:gd name="connsiteX237" fmla="*/ 2492923 w 4452323"/>
              <a:gd name="connsiteY237" fmla="*/ 1298891 h 4452323"/>
              <a:gd name="connsiteX238" fmla="*/ 2490212 w 4452323"/>
              <a:gd name="connsiteY238" fmla="*/ 1297973 h 4452323"/>
              <a:gd name="connsiteX239" fmla="*/ 2480173 w 4452323"/>
              <a:gd name="connsiteY239" fmla="*/ 1295636 h 4452323"/>
              <a:gd name="connsiteX240" fmla="*/ 2468249 w 4452323"/>
              <a:gd name="connsiteY240" fmla="*/ 1292591 h 4452323"/>
              <a:gd name="connsiteX241" fmla="*/ 2451318 w 4452323"/>
              <a:gd name="connsiteY241" fmla="*/ 1287669 h 4452323"/>
              <a:gd name="connsiteX242" fmla="*/ 2442196 w 4452323"/>
              <a:gd name="connsiteY242" fmla="*/ 1285941 h 4452323"/>
              <a:gd name="connsiteX243" fmla="*/ 2416809 w 4452323"/>
              <a:gd name="connsiteY243" fmla="*/ 1279458 h 4452323"/>
              <a:gd name="connsiteX244" fmla="*/ 2406165 w 4452323"/>
              <a:gd name="connsiteY244" fmla="*/ 1277853 h 4452323"/>
              <a:gd name="connsiteX245" fmla="*/ 2399205 w 4452323"/>
              <a:gd name="connsiteY245" fmla="*/ 1276006 h 4452323"/>
              <a:gd name="connsiteX246" fmla="*/ 2369134 w 4452323"/>
              <a:gd name="connsiteY246" fmla="*/ 1272091 h 4452323"/>
              <a:gd name="connsiteX247" fmla="*/ 2360230 w 4452323"/>
              <a:gd name="connsiteY247" fmla="*/ 1270402 h 4452323"/>
              <a:gd name="connsiteX248" fmla="*/ 2358768 w 4452323"/>
              <a:gd name="connsiteY248" fmla="*/ 1270268 h 4452323"/>
              <a:gd name="connsiteX249" fmla="*/ 2323667 w 4452323"/>
              <a:gd name="connsiteY249" fmla="*/ 1129857 h 4452323"/>
              <a:gd name="connsiteX250" fmla="*/ 2054038 w 4452323"/>
              <a:gd name="connsiteY250" fmla="*/ 0 h 4452323"/>
              <a:gd name="connsiteX251" fmla="*/ 2424432 w 4452323"/>
              <a:gd name="connsiteY251" fmla="*/ 0 h 4452323"/>
              <a:gd name="connsiteX252" fmla="*/ 2495705 w 4452323"/>
              <a:gd name="connsiteY252" fmla="*/ 285094 h 4452323"/>
              <a:gd name="connsiteX253" fmla="*/ 2498668 w 4452323"/>
              <a:gd name="connsiteY253" fmla="*/ 285367 h 4452323"/>
              <a:gd name="connsiteX254" fmla="*/ 2516748 w 4452323"/>
              <a:gd name="connsiteY254" fmla="*/ 288794 h 4452323"/>
              <a:gd name="connsiteX255" fmla="*/ 2577807 w 4452323"/>
              <a:gd name="connsiteY255" fmla="*/ 296746 h 4452323"/>
              <a:gd name="connsiteX256" fmla="*/ 2600170 w 4452323"/>
              <a:gd name="connsiteY256" fmla="*/ 301735 h 4452323"/>
              <a:gd name="connsiteX257" fmla="*/ 2613553 w 4452323"/>
              <a:gd name="connsiteY257" fmla="*/ 303754 h 4452323"/>
              <a:gd name="connsiteX258" fmla="*/ 2643519 w 4452323"/>
              <a:gd name="connsiteY258" fmla="*/ 311405 h 4452323"/>
              <a:gd name="connsiteX259" fmla="*/ 2730155 w 4452323"/>
              <a:gd name="connsiteY259" fmla="*/ 330731 h 4452323"/>
              <a:gd name="connsiteX260" fmla="*/ 2782590 w 4452323"/>
              <a:gd name="connsiteY260" fmla="*/ 346912 h 4452323"/>
              <a:gd name="connsiteX261" fmla="*/ 2804457 w 4452323"/>
              <a:gd name="connsiteY261" fmla="*/ 352495 h 4452323"/>
              <a:gd name="connsiteX262" fmla="*/ 2824700 w 4452323"/>
              <a:gd name="connsiteY262" fmla="*/ 359907 h 4452323"/>
              <a:gd name="connsiteX263" fmla="*/ 2878245 w 4452323"/>
              <a:gd name="connsiteY263" fmla="*/ 376430 h 4452323"/>
              <a:gd name="connsiteX264" fmla="*/ 2976158 w 4452323"/>
              <a:gd name="connsiteY264" fmla="*/ 415360 h 4452323"/>
              <a:gd name="connsiteX265" fmla="*/ 2988938 w 4452323"/>
              <a:gd name="connsiteY265" fmla="*/ 420040 h 4452323"/>
              <a:gd name="connsiteX266" fmla="*/ 3190315 w 4452323"/>
              <a:gd name="connsiteY266" fmla="*/ 211773 h 4452323"/>
              <a:gd name="connsiteX267" fmla="*/ 3511084 w 4452323"/>
              <a:gd name="connsiteY267" fmla="*/ 396970 h 4452323"/>
              <a:gd name="connsiteX268" fmla="*/ 3430439 w 4452323"/>
              <a:gd name="connsiteY268" fmla="*/ 678889 h 4452323"/>
              <a:gd name="connsiteX269" fmla="*/ 3462759 w 4452323"/>
              <a:gd name="connsiteY269" fmla="*/ 705568 h 4452323"/>
              <a:gd name="connsiteX270" fmla="*/ 3495537 w 4452323"/>
              <a:gd name="connsiteY270" fmla="*/ 730647 h 4452323"/>
              <a:gd name="connsiteX271" fmla="*/ 3513440 w 4452323"/>
              <a:gd name="connsiteY271" fmla="*/ 747401 h 4452323"/>
              <a:gd name="connsiteX272" fmla="*/ 3534166 w 4452323"/>
              <a:gd name="connsiteY272" fmla="*/ 764509 h 4452323"/>
              <a:gd name="connsiteX273" fmla="*/ 3593371 w 4452323"/>
              <a:gd name="connsiteY273" fmla="*/ 822207 h 4452323"/>
              <a:gd name="connsiteX274" fmla="*/ 3635663 w 4452323"/>
              <a:gd name="connsiteY274" fmla="*/ 861787 h 4452323"/>
              <a:gd name="connsiteX275" fmla="*/ 3645598 w 4452323"/>
              <a:gd name="connsiteY275" fmla="*/ 873104 h 4452323"/>
              <a:gd name="connsiteX276" fmla="*/ 3657510 w 4452323"/>
              <a:gd name="connsiteY276" fmla="*/ 884714 h 4452323"/>
              <a:gd name="connsiteX277" fmla="*/ 3743554 w 4452323"/>
              <a:gd name="connsiteY277" fmla="*/ 984689 h 4452323"/>
              <a:gd name="connsiteX278" fmla="*/ 3761231 w 4452323"/>
              <a:gd name="connsiteY278" fmla="*/ 1004825 h 4452323"/>
              <a:gd name="connsiteX279" fmla="*/ 3762994 w 4452323"/>
              <a:gd name="connsiteY279" fmla="*/ 1007275 h 4452323"/>
              <a:gd name="connsiteX280" fmla="*/ 3770150 w 4452323"/>
              <a:gd name="connsiteY280" fmla="*/ 1015591 h 4452323"/>
              <a:gd name="connsiteX281" fmla="*/ 3790767 w 4452323"/>
              <a:gd name="connsiteY281" fmla="*/ 1043662 h 4452323"/>
              <a:gd name="connsiteX282" fmla="*/ 4068028 w 4452323"/>
              <a:gd name="connsiteY282" fmla="*/ 964348 h 4452323"/>
              <a:gd name="connsiteX283" fmla="*/ 4253225 w 4452323"/>
              <a:gd name="connsiteY283" fmla="*/ 1285119 h 4452323"/>
              <a:gd name="connsiteX284" fmla="*/ 4043576 w 4452323"/>
              <a:gd name="connsiteY284" fmla="*/ 1487830 h 4452323"/>
              <a:gd name="connsiteX285" fmla="*/ 4044826 w 4452323"/>
              <a:gd name="connsiteY285" fmla="*/ 1491227 h 4452323"/>
              <a:gd name="connsiteX286" fmla="*/ 4045364 w 4452323"/>
              <a:gd name="connsiteY286" fmla="*/ 1492397 h 4452323"/>
              <a:gd name="connsiteX287" fmla="*/ 4047447 w 4452323"/>
              <a:gd name="connsiteY287" fmla="*/ 1498357 h 4452323"/>
              <a:gd name="connsiteX288" fmla="*/ 4068765 w 4452323"/>
              <a:gd name="connsiteY288" fmla="*/ 1556319 h 4452323"/>
              <a:gd name="connsiteX289" fmla="*/ 4072922 w 4452323"/>
              <a:gd name="connsiteY289" fmla="*/ 1566318 h 4452323"/>
              <a:gd name="connsiteX290" fmla="*/ 4075204 w 4452323"/>
              <a:gd name="connsiteY290" fmla="*/ 1573827 h 4452323"/>
              <a:gd name="connsiteX291" fmla="*/ 4096861 w 4452323"/>
              <a:gd name="connsiteY291" fmla="*/ 1632711 h 4452323"/>
              <a:gd name="connsiteX292" fmla="*/ 4104753 w 4452323"/>
              <a:gd name="connsiteY292" fmla="*/ 1662301 h 4452323"/>
              <a:gd name="connsiteX293" fmla="*/ 4107477 w 4452323"/>
              <a:gd name="connsiteY293" fmla="*/ 1670096 h 4452323"/>
              <a:gd name="connsiteX294" fmla="*/ 4114906 w 4452323"/>
              <a:gd name="connsiteY294" fmla="*/ 1700366 h 4452323"/>
              <a:gd name="connsiteX295" fmla="*/ 4124004 w 4452323"/>
              <a:gd name="connsiteY295" fmla="*/ 1734476 h 4452323"/>
              <a:gd name="connsiteX296" fmla="*/ 4128705 w 4452323"/>
              <a:gd name="connsiteY296" fmla="*/ 1749952 h 4452323"/>
              <a:gd name="connsiteX297" fmla="*/ 4130404 w 4452323"/>
              <a:gd name="connsiteY297" fmla="*/ 1758468 h 4452323"/>
              <a:gd name="connsiteX298" fmla="*/ 4143379 w 4452323"/>
              <a:gd name="connsiteY298" fmla="*/ 1807115 h 4452323"/>
              <a:gd name="connsiteX299" fmla="*/ 4148503 w 4452323"/>
              <a:gd name="connsiteY299" fmla="*/ 1837265 h 4452323"/>
              <a:gd name="connsiteX300" fmla="*/ 4152421 w 4452323"/>
              <a:gd name="connsiteY300" fmla="*/ 1853229 h 4452323"/>
              <a:gd name="connsiteX301" fmla="*/ 4159608 w 4452323"/>
              <a:gd name="connsiteY301" fmla="*/ 1902626 h 4452323"/>
              <a:gd name="connsiteX302" fmla="*/ 4162226 w 4452323"/>
              <a:gd name="connsiteY302" fmla="*/ 1918033 h 4452323"/>
              <a:gd name="connsiteX303" fmla="*/ 4165932 w 4452323"/>
              <a:gd name="connsiteY303" fmla="*/ 1936611 h 4452323"/>
              <a:gd name="connsiteX304" fmla="*/ 4166720 w 4452323"/>
              <a:gd name="connsiteY304" fmla="*/ 1944473 h 4452323"/>
              <a:gd name="connsiteX305" fmla="*/ 4173718 w 4452323"/>
              <a:gd name="connsiteY305" fmla="*/ 1985664 h 4452323"/>
              <a:gd name="connsiteX306" fmla="*/ 4452323 w 4452323"/>
              <a:gd name="connsiteY306" fmla="*/ 2055315 h 4452323"/>
              <a:gd name="connsiteX307" fmla="*/ 4452323 w 4452323"/>
              <a:gd name="connsiteY307" fmla="*/ 2425709 h 4452323"/>
              <a:gd name="connsiteX308" fmla="*/ 4169082 w 4452323"/>
              <a:gd name="connsiteY308" fmla="*/ 2496519 h 4452323"/>
              <a:gd name="connsiteX309" fmla="*/ 4163845 w 4452323"/>
              <a:gd name="connsiteY309" fmla="*/ 2542290 h 4452323"/>
              <a:gd name="connsiteX310" fmla="*/ 4153409 w 4452323"/>
              <a:gd name="connsiteY310" fmla="*/ 2591963 h 4452323"/>
              <a:gd name="connsiteX311" fmla="*/ 4150049 w 4452323"/>
              <a:gd name="connsiteY311" fmla="*/ 2614232 h 4452323"/>
              <a:gd name="connsiteX312" fmla="*/ 4142598 w 4452323"/>
              <a:gd name="connsiteY312" fmla="*/ 2643413 h 4452323"/>
              <a:gd name="connsiteX313" fmla="*/ 4126766 w 4452323"/>
              <a:gd name="connsiteY313" fmla="*/ 2718764 h 4452323"/>
              <a:gd name="connsiteX314" fmla="*/ 4107028 w 4452323"/>
              <a:gd name="connsiteY314" fmla="*/ 2782729 h 4452323"/>
              <a:gd name="connsiteX315" fmla="*/ 4101307 w 4452323"/>
              <a:gd name="connsiteY315" fmla="*/ 2805136 h 4452323"/>
              <a:gd name="connsiteX316" fmla="*/ 4093720 w 4452323"/>
              <a:gd name="connsiteY316" fmla="*/ 2825861 h 4452323"/>
              <a:gd name="connsiteX317" fmla="*/ 4074044 w 4452323"/>
              <a:gd name="connsiteY317" fmla="*/ 2889626 h 4452323"/>
              <a:gd name="connsiteX318" fmla="*/ 4052156 w 4452323"/>
              <a:gd name="connsiteY318" fmla="*/ 2942796 h 4452323"/>
              <a:gd name="connsiteX319" fmla="*/ 4050978 w 4452323"/>
              <a:gd name="connsiteY319" fmla="*/ 2946270 h 4452323"/>
              <a:gd name="connsiteX320" fmla="*/ 4048086 w 4452323"/>
              <a:gd name="connsiteY320" fmla="*/ 2952683 h 4452323"/>
              <a:gd name="connsiteX321" fmla="*/ 4040860 w 4452323"/>
              <a:gd name="connsiteY321" fmla="*/ 2970237 h 4452323"/>
              <a:gd name="connsiteX322" fmla="*/ 4032818 w 4452323"/>
              <a:gd name="connsiteY322" fmla="*/ 2992196 h 4452323"/>
              <a:gd name="connsiteX323" fmla="*/ 4240108 w 4452323"/>
              <a:gd name="connsiteY323" fmla="*/ 3192626 h 4452323"/>
              <a:gd name="connsiteX324" fmla="*/ 4054910 w 4452323"/>
              <a:gd name="connsiteY324" fmla="*/ 3513397 h 4452323"/>
              <a:gd name="connsiteX325" fmla="*/ 3773148 w 4452323"/>
              <a:gd name="connsiteY325" fmla="*/ 3432795 h 4452323"/>
              <a:gd name="connsiteX326" fmla="*/ 3770795 w 4452323"/>
              <a:gd name="connsiteY326" fmla="*/ 3436123 h 4452323"/>
              <a:gd name="connsiteX327" fmla="*/ 3758618 w 4452323"/>
              <a:gd name="connsiteY327" fmla="*/ 3450263 h 4452323"/>
              <a:gd name="connsiteX328" fmla="*/ 3737935 w 4452323"/>
              <a:gd name="connsiteY328" fmla="*/ 3476900 h 4452323"/>
              <a:gd name="connsiteX329" fmla="*/ 3723156 w 4452323"/>
              <a:gd name="connsiteY329" fmla="*/ 3496216 h 4452323"/>
              <a:gd name="connsiteX330" fmla="*/ 3721864 w 4452323"/>
              <a:gd name="connsiteY330" fmla="*/ 3497596 h 4452323"/>
              <a:gd name="connsiteX331" fmla="*/ 3720883 w 4452323"/>
              <a:gd name="connsiteY331" fmla="*/ 3498860 h 4452323"/>
              <a:gd name="connsiteX332" fmla="*/ 3706138 w 4452323"/>
              <a:gd name="connsiteY332" fmla="*/ 3514697 h 4452323"/>
              <a:gd name="connsiteX333" fmla="*/ 3696850 w 4452323"/>
              <a:gd name="connsiteY333" fmla="*/ 3526340 h 4452323"/>
              <a:gd name="connsiteX334" fmla="*/ 3665175 w 4452323"/>
              <a:gd name="connsiteY334" fmla="*/ 3558772 h 4452323"/>
              <a:gd name="connsiteX335" fmla="*/ 3647960 w 4452323"/>
              <a:gd name="connsiteY335" fmla="*/ 3578764 h 4452323"/>
              <a:gd name="connsiteX336" fmla="*/ 3634248 w 4452323"/>
              <a:gd name="connsiteY336" fmla="*/ 3591909 h 4452323"/>
              <a:gd name="connsiteX337" fmla="*/ 3600561 w 4452323"/>
              <a:gd name="connsiteY337" fmla="*/ 3628087 h 4452323"/>
              <a:gd name="connsiteX338" fmla="*/ 3595442 w 4452323"/>
              <a:gd name="connsiteY338" fmla="*/ 3632680 h 4452323"/>
              <a:gd name="connsiteX339" fmla="*/ 3592015 w 4452323"/>
              <a:gd name="connsiteY339" fmla="*/ 3636342 h 4452323"/>
              <a:gd name="connsiteX340" fmla="*/ 3573813 w 4452323"/>
              <a:gd name="connsiteY340" fmla="*/ 3652321 h 4452323"/>
              <a:gd name="connsiteX341" fmla="*/ 3559188 w 4452323"/>
              <a:gd name="connsiteY341" fmla="*/ 3667297 h 4452323"/>
              <a:gd name="connsiteX342" fmla="*/ 3531181 w 4452323"/>
              <a:gd name="connsiteY342" fmla="*/ 3690706 h 4452323"/>
              <a:gd name="connsiteX343" fmla="*/ 3511835 w 4452323"/>
              <a:gd name="connsiteY343" fmla="*/ 3709252 h 4452323"/>
              <a:gd name="connsiteX344" fmla="*/ 3497447 w 4452323"/>
              <a:gd name="connsiteY344" fmla="*/ 3720606 h 4452323"/>
              <a:gd name="connsiteX345" fmla="*/ 3468843 w 4452323"/>
              <a:gd name="connsiteY345" fmla="*/ 3746271 h 4452323"/>
              <a:gd name="connsiteX346" fmla="*/ 3455198 w 4452323"/>
              <a:gd name="connsiteY346" fmla="*/ 3756449 h 4452323"/>
              <a:gd name="connsiteX347" fmla="*/ 3448977 w 4452323"/>
              <a:gd name="connsiteY347" fmla="*/ 3761910 h 4452323"/>
              <a:gd name="connsiteX348" fmla="*/ 3448643 w 4452323"/>
              <a:gd name="connsiteY348" fmla="*/ 3762151 h 4452323"/>
              <a:gd name="connsiteX349" fmla="*/ 3447055 w 4452323"/>
              <a:gd name="connsiteY349" fmla="*/ 3763544 h 4452323"/>
              <a:gd name="connsiteX350" fmla="*/ 3425460 w 4452323"/>
              <a:gd name="connsiteY350" fmla="*/ 3779073 h 4452323"/>
              <a:gd name="connsiteX351" fmla="*/ 3408450 w 4452323"/>
              <a:gd name="connsiteY351" fmla="*/ 3793291 h 4452323"/>
              <a:gd name="connsiteX352" fmla="*/ 3488127 w 4452323"/>
              <a:gd name="connsiteY352" fmla="*/ 4071819 h 4452323"/>
              <a:gd name="connsiteX353" fmla="*/ 3167356 w 4452323"/>
              <a:gd name="connsiteY353" fmla="*/ 4257017 h 4452323"/>
              <a:gd name="connsiteX354" fmla="*/ 2963261 w 4452323"/>
              <a:gd name="connsiteY354" fmla="*/ 4045937 h 4452323"/>
              <a:gd name="connsiteX355" fmla="*/ 2959484 w 4452323"/>
              <a:gd name="connsiteY355" fmla="*/ 4047677 h 4452323"/>
              <a:gd name="connsiteX356" fmla="*/ 2937534 w 4452323"/>
              <a:gd name="connsiteY356" fmla="*/ 4055350 h 4452323"/>
              <a:gd name="connsiteX357" fmla="*/ 2886158 w 4452323"/>
              <a:gd name="connsiteY357" fmla="*/ 4076715 h 4452323"/>
              <a:gd name="connsiteX358" fmla="*/ 2857099 w 4452323"/>
              <a:gd name="connsiteY358" fmla="*/ 4085542 h 4452323"/>
              <a:gd name="connsiteX359" fmla="*/ 2851600 w 4452323"/>
              <a:gd name="connsiteY359" fmla="*/ 4087699 h 4452323"/>
              <a:gd name="connsiteX360" fmla="*/ 2843201 w 4452323"/>
              <a:gd name="connsiteY360" fmla="*/ 4090056 h 4452323"/>
              <a:gd name="connsiteX361" fmla="*/ 2842137 w 4452323"/>
              <a:gd name="connsiteY361" fmla="*/ 4090462 h 4452323"/>
              <a:gd name="connsiteX362" fmla="*/ 2827947 w 4452323"/>
              <a:gd name="connsiteY362" fmla="*/ 4094397 h 4452323"/>
              <a:gd name="connsiteX363" fmla="*/ 2811724 w 4452323"/>
              <a:gd name="connsiteY363" fmla="*/ 4099325 h 4452323"/>
              <a:gd name="connsiteX364" fmla="*/ 2781784 w 4452323"/>
              <a:gd name="connsiteY364" fmla="*/ 4109790 h 4452323"/>
              <a:gd name="connsiteX365" fmla="*/ 2758307 w 4452323"/>
              <a:gd name="connsiteY365" fmla="*/ 4115552 h 4452323"/>
              <a:gd name="connsiteX366" fmla="*/ 2702524 w 4452323"/>
              <a:gd name="connsiteY366" fmla="*/ 4132497 h 4452323"/>
              <a:gd name="connsiteX367" fmla="*/ 2666111 w 4452323"/>
              <a:gd name="connsiteY367" fmla="*/ 4139759 h 4452323"/>
              <a:gd name="connsiteX368" fmla="*/ 2661902 w 4452323"/>
              <a:gd name="connsiteY368" fmla="*/ 4140940 h 4452323"/>
              <a:gd name="connsiteX369" fmla="*/ 2648270 w 4452323"/>
              <a:gd name="connsiteY369" fmla="*/ 4143317 h 4452323"/>
              <a:gd name="connsiteX370" fmla="*/ 2631726 w 4452323"/>
              <a:gd name="connsiteY370" fmla="*/ 4146617 h 4452323"/>
              <a:gd name="connsiteX371" fmla="*/ 2598652 w 4452323"/>
              <a:gd name="connsiteY371" fmla="*/ 4154733 h 4452323"/>
              <a:gd name="connsiteX372" fmla="*/ 2570443 w 4452323"/>
              <a:gd name="connsiteY372" fmla="*/ 4158838 h 4452323"/>
              <a:gd name="connsiteX373" fmla="*/ 2515865 w 4452323"/>
              <a:gd name="connsiteY373" fmla="*/ 4169723 h 4452323"/>
              <a:gd name="connsiteX374" fmla="*/ 2471114 w 4452323"/>
              <a:gd name="connsiteY374" fmla="*/ 4174206 h 4452323"/>
              <a:gd name="connsiteX375" fmla="*/ 2470159 w 4452323"/>
              <a:gd name="connsiteY375" fmla="*/ 4174372 h 4452323"/>
              <a:gd name="connsiteX376" fmla="*/ 2400672 w 4452323"/>
              <a:gd name="connsiteY376" fmla="*/ 4452323 h 4452323"/>
              <a:gd name="connsiteX377" fmla="*/ 2030278 w 4452323"/>
              <a:gd name="connsiteY377" fmla="*/ 4452323 h 4452323"/>
              <a:gd name="connsiteX378" fmla="*/ 1960403 w 4452323"/>
              <a:gd name="connsiteY378" fmla="*/ 4172820 h 4452323"/>
              <a:gd name="connsiteX379" fmla="*/ 1951549 w 4452323"/>
              <a:gd name="connsiteY379" fmla="*/ 4172004 h 4452323"/>
              <a:gd name="connsiteX380" fmla="*/ 1901713 w 4452323"/>
              <a:gd name="connsiteY380" fmla="*/ 4162557 h 4452323"/>
              <a:gd name="connsiteX381" fmla="*/ 1874332 w 4452323"/>
              <a:gd name="connsiteY381" fmla="*/ 4158991 h 4452323"/>
              <a:gd name="connsiteX382" fmla="*/ 1860958 w 4452323"/>
              <a:gd name="connsiteY382" fmla="*/ 4155878 h 4452323"/>
              <a:gd name="connsiteX383" fmla="*/ 1837649 w 4452323"/>
              <a:gd name="connsiteY383" fmla="*/ 4152362 h 4452323"/>
              <a:gd name="connsiteX384" fmla="*/ 1808019 w 4452323"/>
              <a:gd name="connsiteY384" fmla="*/ 4144797 h 4452323"/>
              <a:gd name="connsiteX385" fmla="*/ 1766600 w 4452323"/>
              <a:gd name="connsiteY385" fmla="*/ 4136945 h 4452323"/>
              <a:gd name="connsiteX386" fmla="*/ 1714347 w 4452323"/>
              <a:gd name="connsiteY386" fmla="*/ 4121753 h 4452323"/>
              <a:gd name="connsiteX387" fmla="*/ 1687410 w 4452323"/>
              <a:gd name="connsiteY387" fmla="*/ 4115483 h 4452323"/>
              <a:gd name="connsiteX388" fmla="*/ 1669697 w 4452323"/>
              <a:gd name="connsiteY388" fmla="*/ 4109481 h 4452323"/>
              <a:gd name="connsiteX389" fmla="*/ 1646745 w 4452323"/>
              <a:gd name="connsiteY389" fmla="*/ 4103621 h 4452323"/>
              <a:gd name="connsiteX390" fmla="*/ 1626553 w 4452323"/>
              <a:gd name="connsiteY390" fmla="*/ 4096228 h 4452323"/>
              <a:gd name="connsiteX391" fmla="*/ 1585531 w 4452323"/>
              <a:gd name="connsiteY391" fmla="*/ 4084301 h 4452323"/>
              <a:gd name="connsiteX392" fmla="*/ 1529307 w 4452323"/>
              <a:gd name="connsiteY392" fmla="*/ 4061903 h 4452323"/>
              <a:gd name="connsiteX393" fmla="*/ 1507145 w 4452323"/>
              <a:gd name="connsiteY393" fmla="*/ 4054393 h 4452323"/>
              <a:gd name="connsiteX394" fmla="*/ 1484968 w 4452323"/>
              <a:gd name="connsiteY394" fmla="*/ 4044389 h 4452323"/>
              <a:gd name="connsiteX395" fmla="*/ 1462370 w 4452323"/>
              <a:gd name="connsiteY395" fmla="*/ 4036115 h 4452323"/>
              <a:gd name="connsiteX396" fmla="*/ 1264345 w 4452323"/>
              <a:gd name="connsiteY396" fmla="*/ 4240915 h 4452323"/>
              <a:gd name="connsiteX397" fmla="*/ 943575 w 4452323"/>
              <a:gd name="connsiteY397" fmla="*/ 4055718 h 4452323"/>
              <a:gd name="connsiteX398" fmla="*/ 1022958 w 4452323"/>
              <a:gd name="connsiteY398" fmla="*/ 3778216 h 4452323"/>
              <a:gd name="connsiteX399" fmla="*/ 1017293 w 4452323"/>
              <a:gd name="connsiteY399" fmla="*/ 3774210 h 4452323"/>
              <a:gd name="connsiteX400" fmla="*/ 1002001 w 4452323"/>
              <a:gd name="connsiteY400" fmla="*/ 3761041 h 4452323"/>
              <a:gd name="connsiteX401" fmla="*/ 998323 w 4452323"/>
              <a:gd name="connsiteY401" fmla="*/ 3758107 h 4452323"/>
              <a:gd name="connsiteX402" fmla="*/ 955664 w 4452323"/>
              <a:gd name="connsiteY402" fmla="*/ 3725468 h 4452323"/>
              <a:gd name="connsiteX403" fmla="*/ 945597 w 4452323"/>
              <a:gd name="connsiteY403" fmla="*/ 3716046 h 4452323"/>
              <a:gd name="connsiteX404" fmla="*/ 927670 w 4452323"/>
              <a:gd name="connsiteY404" fmla="*/ 3701745 h 4452323"/>
              <a:gd name="connsiteX405" fmla="*/ 886838 w 4452323"/>
              <a:gd name="connsiteY405" fmla="*/ 3661868 h 4452323"/>
              <a:gd name="connsiteX406" fmla="*/ 874652 w 4452323"/>
              <a:gd name="connsiteY406" fmla="*/ 3651374 h 4452323"/>
              <a:gd name="connsiteX407" fmla="*/ 858597 w 4452323"/>
              <a:gd name="connsiteY407" fmla="*/ 3634625 h 4452323"/>
              <a:gd name="connsiteX408" fmla="*/ 815538 w 4452323"/>
              <a:gd name="connsiteY408" fmla="*/ 3594328 h 4452323"/>
              <a:gd name="connsiteX409" fmla="*/ 802658 w 4452323"/>
              <a:gd name="connsiteY409" fmla="*/ 3579656 h 4452323"/>
              <a:gd name="connsiteX410" fmla="*/ 786712 w 4452323"/>
              <a:gd name="connsiteY410" fmla="*/ 3564083 h 4452323"/>
              <a:gd name="connsiteX411" fmla="*/ 757675 w 4452323"/>
              <a:gd name="connsiteY411" fmla="*/ 3529343 h 4452323"/>
              <a:gd name="connsiteX412" fmla="*/ 744163 w 4452323"/>
              <a:gd name="connsiteY412" fmla="*/ 3515248 h 4452323"/>
              <a:gd name="connsiteX413" fmla="*/ 726784 w 4452323"/>
              <a:gd name="connsiteY413" fmla="*/ 3493225 h 4452323"/>
              <a:gd name="connsiteX414" fmla="*/ 689970 w 4452323"/>
              <a:gd name="connsiteY414" fmla="*/ 3451290 h 4452323"/>
              <a:gd name="connsiteX415" fmla="*/ 674796 w 4452323"/>
              <a:gd name="connsiteY415" fmla="*/ 3430187 h 4452323"/>
              <a:gd name="connsiteX416" fmla="*/ 659796 w 4452323"/>
              <a:gd name="connsiteY416" fmla="*/ 3412243 h 4452323"/>
              <a:gd name="connsiteX417" fmla="*/ 385519 w 4452323"/>
              <a:gd name="connsiteY417" fmla="*/ 3490703 h 4452323"/>
              <a:gd name="connsiteX418" fmla="*/ 200322 w 4452323"/>
              <a:gd name="connsiteY418" fmla="*/ 3169933 h 4452323"/>
              <a:gd name="connsiteX419" fmla="*/ 408227 w 4452323"/>
              <a:gd name="connsiteY419" fmla="*/ 2968907 h 4452323"/>
              <a:gd name="connsiteX420" fmla="*/ 405837 w 4452323"/>
              <a:gd name="connsiteY420" fmla="*/ 2963719 h 4452323"/>
              <a:gd name="connsiteX421" fmla="*/ 397005 w 4452323"/>
              <a:gd name="connsiteY421" fmla="*/ 2938451 h 4452323"/>
              <a:gd name="connsiteX422" fmla="*/ 377295 w 4452323"/>
              <a:gd name="connsiteY422" fmla="*/ 2891053 h 4452323"/>
              <a:gd name="connsiteX423" fmla="*/ 368512 w 4452323"/>
              <a:gd name="connsiteY423" fmla="*/ 2862140 h 4452323"/>
              <a:gd name="connsiteX424" fmla="*/ 365716 w 4452323"/>
              <a:gd name="connsiteY424" fmla="*/ 2855015 h 4452323"/>
              <a:gd name="connsiteX425" fmla="*/ 358056 w 4452323"/>
              <a:gd name="connsiteY425" fmla="*/ 2827720 h 4452323"/>
              <a:gd name="connsiteX426" fmla="*/ 356432 w 4452323"/>
              <a:gd name="connsiteY426" fmla="*/ 2822374 h 4452323"/>
              <a:gd name="connsiteX427" fmla="*/ 343725 w 4452323"/>
              <a:gd name="connsiteY427" fmla="*/ 2786019 h 4452323"/>
              <a:gd name="connsiteX428" fmla="*/ 336726 w 4452323"/>
              <a:gd name="connsiteY428" fmla="*/ 2757501 h 4452323"/>
              <a:gd name="connsiteX429" fmla="*/ 321513 w 4452323"/>
              <a:gd name="connsiteY429" fmla="*/ 2707419 h 4452323"/>
              <a:gd name="connsiteX430" fmla="*/ 314687 w 4452323"/>
              <a:gd name="connsiteY430" fmla="*/ 2673196 h 4452323"/>
              <a:gd name="connsiteX431" fmla="*/ 312476 w 4452323"/>
              <a:gd name="connsiteY431" fmla="*/ 2665316 h 4452323"/>
              <a:gd name="connsiteX432" fmla="*/ 308484 w 4452323"/>
              <a:gd name="connsiteY432" fmla="*/ 2642422 h 4452323"/>
              <a:gd name="connsiteX433" fmla="*/ 298781 w 4452323"/>
              <a:gd name="connsiteY433" fmla="*/ 2602886 h 4452323"/>
              <a:gd name="connsiteX434" fmla="*/ 293697 w 4452323"/>
              <a:gd name="connsiteY434" fmla="*/ 2567946 h 4452323"/>
              <a:gd name="connsiteX435" fmla="*/ 284287 w 4452323"/>
              <a:gd name="connsiteY435" fmla="*/ 2520760 h 4452323"/>
              <a:gd name="connsiteX436" fmla="*/ 280256 w 4452323"/>
              <a:gd name="connsiteY436" fmla="*/ 2480532 h 4452323"/>
              <a:gd name="connsiteX437" fmla="*/ 278703 w 4452323"/>
              <a:gd name="connsiteY437" fmla="*/ 2471625 h 4452323"/>
              <a:gd name="connsiteX438" fmla="*/ 0 w 4452323"/>
              <a:gd name="connsiteY438" fmla="*/ 2401949 h 4452323"/>
              <a:gd name="connsiteX439" fmla="*/ 0 w 4452323"/>
              <a:gd name="connsiteY439" fmla="*/ 2031555 h 4452323"/>
              <a:gd name="connsiteX440" fmla="*/ 281571 w 4452323"/>
              <a:gd name="connsiteY440" fmla="*/ 1961163 h 4452323"/>
              <a:gd name="connsiteX441" fmla="*/ 282005 w 4452323"/>
              <a:gd name="connsiteY441" fmla="*/ 1956445 h 4452323"/>
              <a:gd name="connsiteX442" fmla="*/ 288939 w 4452323"/>
              <a:gd name="connsiteY442" fmla="*/ 1919866 h 4452323"/>
              <a:gd name="connsiteX443" fmla="*/ 294424 w 4452323"/>
              <a:gd name="connsiteY443" fmla="*/ 1877747 h 4452323"/>
              <a:gd name="connsiteX444" fmla="*/ 298171 w 4452323"/>
              <a:gd name="connsiteY444" fmla="*/ 1861650 h 4452323"/>
              <a:gd name="connsiteX445" fmla="*/ 301153 w 4452323"/>
              <a:gd name="connsiteY445" fmla="*/ 1841884 h 4452323"/>
              <a:gd name="connsiteX446" fmla="*/ 311125 w 4452323"/>
              <a:gd name="connsiteY446" fmla="*/ 1802828 h 4452323"/>
              <a:gd name="connsiteX447" fmla="*/ 317064 w 4452323"/>
              <a:gd name="connsiteY447" fmla="*/ 1771496 h 4452323"/>
              <a:gd name="connsiteX448" fmla="*/ 327550 w 4452323"/>
              <a:gd name="connsiteY448" fmla="*/ 1735428 h 4452323"/>
              <a:gd name="connsiteX449" fmla="*/ 337932 w 4452323"/>
              <a:gd name="connsiteY449" fmla="*/ 1690824 h 4452323"/>
              <a:gd name="connsiteX450" fmla="*/ 345186 w 4452323"/>
              <a:gd name="connsiteY450" fmla="*/ 1669420 h 4452323"/>
              <a:gd name="connsiteX451" fmla="*/ 349894 w 4452323"/>
              <a:gd name="connsiteY451" fmla="*/ 1650980 h 4452323"/>
              <a:gd name="connsiteX452" fmla="*/ 360621 w 4452323"/>
              <a:gd name="connsiteY452" fmla="*/ 1621682 h 4452323"/>
              <a:gd name="connsiteX453" fmla="*/ 369708 w 4452323"/>
              <a:gd name="connsiteY453" fmla="*/ 1590427 h 4452323"/>
              <a:gd name="connsiteX454" fmla="*/ 384767 w 4452323"/>
              <a:gd name="connsiteY454" fmla="*/ 1552624 h 4452323"/>
              <a:gd name="connsiteX455" fmla="*/ 399023 w 4452323"/>
              <a:gd name="connsiteY455" fmla="*/ 1510560 h 4452323"/>
              <a:gd name="connsiteX456" fmla="*/ 411147 w 4452323"/>
              <a:gd name="connsiteY456" fmla="*/ 1483683 h 4452323"/>
              <a:gd name="connsiteX457" fmla="*/ 417492 w 4452323"/>
              <a:gd name="connsiteY457" fmla="*/ 1466351 h 4452323"/>
              <a:gd name="connsiteX458" fmla="*/ 210966 w 4452323"/>
              <a:gd name="connsiteY458" fmla="*/ 1266658 h 4452323"/>
              <a:gd name="connsiteX459" fmla="*/ 396163 w 4452323"/>
              <a:gd name="connsiteY459" fmla="*/ 945887 h 4452323"/>
              <a:gd name="connsiteX460" fmla="*/ 675590 w 4452323"/>
              <a:gd name="connsiteY460" fmla="*/ 1025821 h 4452323"/>
              <a:gd name="connsiteX461" fmla="*/ 679205 w 4452323"/>
              <a:gd name="connsiteY461" fmla="*/ 1020708 h 4452323"/>
              <a:gd name="connsiteX462" fmla="*/ 699965 w 4452323"/>
              <a:gd name="connsiteY462" fmla="*/ 996600 h 4452323"/>
              <a:gd name="connsiteX463" fmla="*/ 728046 w 4452323"/>
              <a:gd name="connsiteY463" fmla="*/ 959899 h 4452323"/>
              <a:gd name="connsiteX464" fmla="*/ 743581 w 4452323"/>
              <a:gd name="connsiteY464" fmla="*/ 943299 h 4452323"/>
              <a:gd name="connsiteX465" fmla="*/ 753367 w 4452323"/>
              <a:gd name="connsiteY465" fmla="*/ 931031 h 4452323"/>
              <a:gd name="connsiteX466" fmla="*/ 779270 w 4452323"/>
              <a:gd name="connsiteY466" fmla="*/ 904509 h 4452323"/>
              <a:gd name="connsiteX467" fmla="*/ 802041 w 4452323"/>
              <a:gd name="connsiteY467" fmla="*/ 878067 h 4452323"/>
              <a:gd name="connsiteX468" fmla="*/ 827210 w 4452323"/>
              <a:gd name="connsiteY468" fmla="*/ 853941 h 4452323"/>
              <a:gd name="connsiteX469" fmla="*/ 859187 w 4452323"/>
              <a:gd name="connsiteY469" fmla="*/ 819773 h 4452323"/>
              <a:gd name="connsiteX470" fmla="*/ 879087 w 4452323"/>
              <a:gd name="connsiteY470" fmla="*/ 802303 h 4452323"/>
              <a:gd name="connsiteX471" fmla="*/ 891031 w 4452323"/>
              <a:gd name="connsiteY471" fmla="*/ 790074 h 4452323"/>
              <a:gd name="connsiteX472" fmla="*/ 912938 w 4452323"/>
              <a:gd name="connsiteY472" fmla="*/ 771762 h 4452323"/>
              <a:gd name="connsiteX473" fmla="*/ 938167 w 4452323"/>
              <a:gd name="connsiteY473" fmla="*/ 747578 h 4452323"/>
              <a:gd name="connsiteX474" fmla="*/ 967831 w 4452323"/>
              <a:gd name="connsiteY474" fmla="*/ 724169 h 4452323"/>
              <a:gd name="connsiteX475" fmla="*/ 985434 w 4452323"/>
              <a:gd name="connsiteY475" fmla="*/ 708374 h 4452323"/>
              <a:gd name="connsiteX476" fmla="*/ 989758 w 4452323"/>
              <a:gd name="connsiteY476" fmla="*/ 705149 h 4452323"/>
              <a:gd name="connsiteX477" fmla="*/ 1002225 w 4452323"/>
              <a:gd name="connsiteY477" fmla="*/ 694205 h 4452323"/>
              <a:gd name="connsiteX478" fmla="*/ 1002560 w 4452323"/>
              <a:gd name="connsiteY478" fmla="*/ 693964 h 4452323"/>
              <a:gd name="connsiteX479" fmla="*/ 1004146 w 4452323"/>
              <a:gd name="connsiteY479" fmla="*/ 692571 h 4452323"/>
              <a:gd name="connsiteX480" fmla="*/ 1029453 w 4452323"/>
              <a:gd name="connsiteY480" fmla="*/ 674373 h 4452323"/>
              <a:gd name="connsiteX481" fmla="*/ 1040642 w 4452323"/>
              <a:gd name="connsiteY481" fmla="*/ 665021 h 4452323"/>
              <a:gd name="connsiteX482" fmla="*/ 961772 w 4452323"/>
              <a:gd name="connsiteY482" fmla="*/ 389312 h 4452323"/>
              <a:gd name="connsiteX483" fmla="*/ 1282542 w 4452323"/>
              <a:gd name="connsiteY483" fmla="*/ 204115 h 4452323"/>
              <a:gd name="connsiteX484" fmla="*/ 1483684 w 4452323"/>
              <a:gd name="connsiteY484" fmla="*/ 412139 h 4452323"/>
              <a:gd name="connsiteX485" fmla="*/ 1491717 w 4452323"/>
              <a:gd name="connsiteY485" fmla="*/ 408438 h 4452323"/>
              <a:gd name="connsiteX486" fmla="*/ 1526428 w 4452323"/>
              <a:gd name="connsiteY486" fmla="*/ 396305 h 4452323"/>
              <a:gd name="connsiteX487" fmla="*/ 1564060 w 4452323"/>
              <a:gd name="connsiteY487" fmla="*/ 380657 h 4452323"/>
              <a:gd name="connsiteX488" fmla="*/ 1586044 w 4452323"/>
              <a:gd name="connsiteY488" fmla="*/ 373979 h 4452323"/>
              <a:gd name="connsiteX489" fmla="*/ 1598401 w 4452323"/>
              <a:gd name="connsiteY489" fmla="*/ 369131 h 4452323"/>
              <a:gd name="connsiteX490" fmla="*/ 1601321 w 4452323"/>
              <a:gd name="connsiteY490" fmla="*/ 368312 h 4452323"/>
              <a:gd name="connsiteX491" fmla="*/ 1612140 w 4452323"/>
              <a:gd name="connsiteY491" fmla="*/ 364183 h 4452323"/>
              <a:gd name="connsiteX492" fmla="*/ 1642078 w 4452323"/>
              <a:gd name="connsiteY492" fmla="*/ 355881 h 4452323"/>
              <a:gd name="connsiteX493" fmla="*/ 1669417 w 4452323"/>
              <a:gd name="connsiteY493" fmla="*/ 346325 h 4452323"/>
              <a:gd name="connsiteX494" fmla="*/ 1709291 w 4452323"/>
              <a:gd name="connsiteY494" fmla="*/ 336540 h 4452323"/>
              <a:gd name="connsiteX495" fmla="*/ 1747694 w 4452323"/>
              <a:gd name="connsiteY495" fmla="*/ 324874 h 4452323"/>
              <a:gd name="connsiteX496" fmla="*/ 1769791 w 4452323"/>
              <a:gd name="connsiteY496" fmla="*/ 320468 h 4452323"/>
              <a:gd name="connsiteX497" fmla="*/ 1790237 w 4452323"/>
              <a:gd name="connsiteY497" fmla="*/ 314797 h 4452323"/>
              <a:gd name="connsiteX498" fmla="*/ 1816650 w 4452323"/>
              <a:gd name="connsiteY498" fmla="*/ 310192 h 4452323"/>
              <a:gd name="connsiteX499" fmla="*/ 1852550 w 4452323"/>
              <a:gd name="connsiteY499" fmla="*/ 301382 h 4452323"/>
              <a:gd name="connsiteX500" fmla="*/ 1900405 w 4452323"/>
              <a:gd name="connsiteY500" fmla="*/ 294419 h 4452323"/>
              <a:gd name="connsiteX501" fmla="*/ 1934353 w 4452323"/>
              <a:gd name="connsiteY501" fmla="*/ 287648 h 4452323"/>
              <a:gd name="connsiteX502" fmla="*/ 1961598 w 4452323"/>
              <a:gd name="connsiteY502" fmla="*/ 284919 h 4452323"/>
              <a:gd name="connsiteX503" fmla="*/ 1983776 w 4452323"/>
              <a:gd name="connsiteY503" fmla="*/ 281052 h 4452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Lst>
            <a:rect l="l" t="t" r="r" b="b"/>
            <a:pathLst>
              <a:path w="4452323" h="4452323">
                <a:moveTo>
                  <a:pt x="2141245" y="1129857"/>
                </a:moveTo>
                <a:lnTo>
                  <a:pt x="2106640" y="1268277"/>
                </a:lnTo>
                <a:lnTo>
                  <a:pt x="2095716" y="1270183"/>
                </a:lnTo>
                <a:lnTo>
                  <a:pt x="2082301" y="1271527"/>
                </a:lnTo>
                <a:lnTo>
                  <a:pt x="2065578" y="1274861"/>
                </a:lnTo>
                <a:lnTo>
                  <a:pt x="2042011" y="1278290"/>
                </a:lnTo>
                <a:lnTo>
                  <a:pt x="2024340" y="1282627"/>
                </a:lnTo>
                <a:lnTo>
                  <a:pt x="2011322" y="1284896"/>
                </a:lnTo>
                <a:lnTo>
                  <a:pt x="2006223" y="1286570"/>
                </a:lnTo>
                <a:lnTo>
                  <a:pt x="2004652" y="1287011"/>
                </a:lnTo>
                <a:lnTo>
                  <a:pt x="1990370" y="1289861"/>
                </a:lnTo>
                <a:lnTo>
                  <a:pt x="1971456" y="1295606"/>
                </a:lnTo>
                <a:lnTo>
                  <a:pt x="1951818" y="1300426"/>
                </a:lnTo>
                <a:lnTo>
                  <a:pt x="1931270" y="1307607"/>
                </a:lnTo>
                <a:lnTo>
                  <a:pt x="1916842" y="1311656"/>
                </a:lnTo>
                <a:lnTo>
                  <a:pt x="1910755" y="1314045"/>
                </a:lnTo>
                <a:lnTo>
                  <a:pt x="1899929" y="1317334"/>
                </a:lnTo>
                <a:lnTo>
                  <a:pt x="1881395" y="1325041"/>
                </a:lnTo>
                <a:lnTo>
                  <a:pt x="1864300" y="1331017"/>
                </a:lnTo>
                <a:lnTo>
                  <a:pt x="1860344" y="1332838"/>
                </a:lnTo>
                <a:lnTo>
                  <a:pt x="1761280" y="1230385"/>
                </a:lnTo>
                <a:lnTo>
                  <a:pt x="1603298" y="1321595"/>
                </a:lnTo>
                <a:lnTo>
                  <a:pt x="1642188" y="1457538"/>
                </a:lnTo>
                <a:lnTo>
                  <a:pt x="1640966" y="1458669"/>
                </a:lnTo>
                <a:lnTo>
                  <a:pt x="1638147" y="1461026"/>
                </a:lnTo>
                <a:lnTo>
                  <a:pt x="1623221" y="1471758"/>
                </a:lnTo>
                <a:lnTo>
                  <a:pt x="1607555" y="1485512"/>
                </a:lnTo>
                <a:lnTo>
                  <a:pt x="1591674" y="1498044"/>
                </a:lnTo>
                <a:lnTo>
                  <a:pt x="1583708" y="1506446"/>
                </a:lnTo>
                <a:lnTo>
                  <a:pt x="1581747" y="1508167"/>
                </a:lnTo>
                <a:lnTo>
                  <a:pt x="1567914" y="1519729"/>
                </a:lnTo>
                <a:lnTo>
                  <a:pt x="1563935" y="1523804"/>
                </a:lnTo>
                <a:lnTo>
                  <a:pt x="1552776" y="1533600"/>
                </a:lnTo>
                <a:lnTo>
                  <a:pt x="1516216" y="1572665"/>
                </a:lnTo>
                <a:lnTo>
                  <a:pt x="1502651" y="1586554"/>
                </a:lnTo>
                <a:lnTo>
                  <a:pt x="1500658" y="1588396"/>
                </a:lnTo>
                <a:lnTo>
                  <a:pt x="1495842" y="1594434"/>
                </a:lnTo>
                <a:lnTo>
                  <a:pt x="1488188" y="1602614"/>
                </a:lnTo>
                <a:lnTo>
                  <a:pt x="1470040" y="1626331"/>
                </a:lnTo>
                <a:lnTo>
                  <a:pt x="1464133" y="1632561"/>
                </a:lnTo>
                <a:lnTo>
                  <a:pt x="1462500" y="1635122"/>
                </a:lnTo>
                <a:lnTo>
                  <a:pt x="1324734" y="1595712"/>
                </a:lnTo>
                <a:lnTo>
                  <a:pt x="1233524" y="1753693"/>
                </a:lnTo>
                <a:lnTo>
                  <a:pt x="1335239" y="1852044"/>
                </a:lnTo>
                <a:lnTo>
                  <a:pt x="1332113" y="1860581"/>
                </a:lnTo>
                <a:lnTo>
                  <a:pt x="1326142" y="1873816"/>
                </a:lnTo>
                <a:lnTo>
                  <a:pt x="1319122" y="1894529"/>
                </a:lnTo>
                <a:lnTo>
                  <a:pt x="1311704" y="1913150"/>
                </a:lnTo>
                <a:lnTo>
                  <a:pt x="1307230" y="1928543"/>
                </a:lnTo>
                <a:lnTo>
                  <a:pt x="1301945" y="1942975"/>
                </a:lnTo>
                <a:lnTo>
                  <a:pt x="1299627" y="1952057"/>
                </a:lnTo>
                <a:lnTo>
                  <a:pt x="1296055" y="1962597"/>
                </a:lnTo>
                <a:lnTo>
                  <a:pt x="1290942" y="1984564"/>
                </a:lnTo>
                <a:lnTo>
                  <a:pt x="1285776" y="2002329"/>
                </a:lnTo>
                <a:lnTo>
                  <a:pt x="1282850" y="2017763"/>
                </a:lnTo>
                <a:lnTo>
                  <a:pt x="1277941" y="2036995"/>
                </a:lnTo>
                <a:lnTo>
                  <a:pt x="1276471" y="2046733"/>
                </a:lnTo>
                <a:lnTo>
                  <a:pt x="1274627" y="2054659"/>
                </a:lnTo>
                <a:lnTo>
                  <a:pt x="1271925" y="2075399"/>
                </a:lnTo>
                <a:lnTo>
                  <a:pt x="1268510" y="2093416"/>
                </a:lnTo>
                <a:lnTo>
                  <a:pt x="1268295" y="2095741"/>
                </a:lnTo>
                <a:lnTo>
                  <a:pt x="1129621" y="2130409"/>
                </a:lnTo>
                <a:lnTo>
                  <a:pt x="1129622" y="2312831"/>
                </a:lnTo>
                <a:lnTo>
                  <a:pt x="1266883" y="2347147"/>
                </a:lnTo>
                <a:lnTo>
                  <a:pt x="1267650" y="2351536"/>
                </a:lnTo>
                <a:lnTo>
                  <a:pt x="1269634" y="2371346"/>
                </a:lnTo>
                <a:lnTo>
                  <a:pt x="1274266" y="2394575"/>
                </a:lnTo>
                <a:lnTo>
                  <a:pt x="1276772" y="2411793"/>
                </a:lnTo>
                <a:lnTo>
                  <a:pt x="1281551" y="2431268"/>
                </a:lnTo>
                <a:lnTo>
                  <a:pt x="1283517" y="2442540"/>
                </a:lnTo>
                <a:lnTo>
                  <a:pt x="1284606" y="2446424"/>
                </a:lnTo>
                <a:lnTo>
                  <a:pt x="1287968" y="2463276"/>
                </a:lnTo>
                <a:lnTo>
                  <a:pt x="1295459" y="2487933"/>
                </a:lnTo>
                <a:lnTo>
                  <a:pt x="1298906" y="2501986"/>
                </a:lnTo>
                <a:lnTo>
                  <a:pt x="1305168" y="2519902"/>
                </a:lnTo>
                <a:lnTo>
                  <a:pt x="1305964" y="2522520"/>
                </a:lnTo>
                <a:lnTo>
                  <a:pt x="1309738" y="2535967"/>
                </a:lnTo>
                <a:lnTo>
                  <a:pt x="1311116" y="2539481"/>
                </a:lnTo>
                <a:lnTo>
                  <a:pt x="1315441" y="2553717"/>
                </a:lnTo>
                <a:lnTo>
                  <a:pt x="1325145" y="2577050"/>
                </a:lnTo>
                <a:lnTo>
                  <a:pt x="1329498" y="2589504"/>
                </a:lnTo>
                <a:lnTo>
                  <a:pt x="1330675" y="2592061"/>
                </a:lnTo>
                <a:lnTo>
                  <a:pt x="1228282" y="2691066"/>
                </a:lnTo>
                <a:lnTo>
                  <a:pt x="1319492" y="2849047"/>
                </a:lnTo>
                <a:lnTo>
                  <a:pt x="1454575" y="2810406"/>
                </a:lnTo>
                <a:lnTo>
                  <a:pt x="1461955" y="2819234"/>
                </a:lnTo>
                <a:lnTo>
                  <a:pt x="1469435" y="2829636"/>
                </a:lnTo>
                <a:lnTo>
                  <a:pt x="1487569" y="2850293"/>
                </a:lnTo>
                <a:lnTo>
                  <a:pt x="1496125" y="2861136"/>
                </a:lnTo>
                <a:lnTo>
                  <a:pt x="1500236" y="2865032"/>
                </a:lnTo>
                <a:lnTo>
                  <a:pt x="1517082" y="2885187"/>
                </a:lnTo>
                <a:lnTo>
                  <a:pt x="1524927" y="2892851"/>
                </a:lnTo>
                <a:lnTo>
                  <a:pt x="1531278" y="2900083"/>
                </a:lnTo>
                <a:lnTo>
                  <a:pt x="1556594" y="2923778"/>
                </a:lnTo>
                <a:lnTo>
                  <a:pt x="1586504" y="2952986"/>
                </a:lnTo>
                <a:lnTo>
                  <a:pt x="1595326" y="2960025"/>
                </a:lnTo>
                <a:lnTo>
                  <a:pt x="1600290" y="2964670"/>
                </a:lnTo>
                <a:lnTo>
                  <a:pt x="1621321" y="2980761"/>
                </a:lnTo>
                <a:lnTo>
                  <a:pt x="1627462" y="2985659"/>
                </a:lnTo>
                <a:lnTo>
                  <a:pt x="1630643" y="2988676"/>
                </a:lnTo>
                <a:lnTo>
                  <a:pt x="1633481" y="2990486"/>
                </a:lnTo>
                <a:lnTo>
                  <a:pt x="1594336" y="3127320"/>
                </a:lnTo>
                <a:lnTo>
                  <a:pt x="1752317" y="3218530"/>
                </a:lnTo>
                <a:lnTo>
                  <a:pt x="1849845" y="3117666"/>
                </a:lnTo>
                <a:lnTo>
                  <a:pt x="1860977" y="3121740"/>
                </a:lnTo>
                <a:lnTo>
                  <a:pt x="1871897" y="3126667"/>
                </a:lnTo>
                <a:lnTo>
                  <a:pt x="1882820" y="3130369"/>
                </a:lnTo>
                <a:lnTo>
                  <a:pt x="1910503" y="3141397"/>
                </a:lnTo>
                <a:lnTo>
                  <a:pt x="1930704" y="3147270"/>
                </a:lnTo>
                <a:lnTo>
                  <a:pt x="1940652" y="3150913"/>
                </a:lnTo>
                <a:lnTo>
                  <a:pt x="1951957" y="3153799"/>
                </a:lnTo>
                <a:lnTo>
                  <a:pt x="1960680" y="3156755"/>
                </a:lnTo>
                <a:lnTo>
                  <a:pt x="1973951" y="3159844"/>
                </a:lnTo>
                <a:lnTo>
                  <a:pt x="1999682" y="3167325"/>
                </a:lnTo>
                <a:lnTo>
                  <a:pt x="2020076" y="3171192"/>
                </a:lnTo>
                <a:lnTo>
                  <a:pt x="2034673" y="3174918"/>
                </a:lnTo>
                <a:lnTo>
                  <a:pt x="2046154" y="3176649"/>
                </a:lnTo>
                <a:lnTo>
                  <a:pt x="2052740" y="3178182"/>
                </a:lnTo>
                <a:lnTo>
                  <a:pt x="2066228" y="3179939"/>
                </a:lnTo>
                <a:lnTo>
                  <a:pt x="2090769" y="3184591"/>
                </a:lnTo>
                <a:lnTo>
                  <a:pt x="2095130" y="3184994"/>
                </a:lnTo>
                <a:lnTo>
                  <a:pt x="2129543" y="3322651"/>
                </a:lnTo>
                <a:lnTo>
                  <a:pt x="2311964" y="3322651"/>
                </a:lnTo>
                <a:lnTo>
                  <a:pt x="2346187" y="3185758"/>
                </a:lnTo>
                <a:lnTo>
                  <a:pt x="2346666" y="3185675"/>
                </a:lnTo>
                <a:lnTo>
                  <a:pt x="2368698" y="3183469"/>
                </a:lnTo>
                <a:lnTo>
                  <a:pt x="2395567" y="3178109"/>
                </a:lnTo>
                <a:lnTo>
                  <a:pt x="2409470" y="3176087"/>
                </a:lnTo>
                <a:lnTo>
                  <a:pt x="2425776" y="3172084"/>
                </a:lnTo>
                <a:lnTo>
                  <a:pt x="2433889" y="3170466"/>
                </a:lnTo>
                <a:lnTo>
                  <a:pt x="2440621" y="3169293"/>
                </a:lnTo>
                <a:lnTo>
                  <a:pt x="2442700" y="3168709"/>
                </a:lnTo>
                <a:lnTo>
                  <a:pt x="2460629" y="3165135"/>
                </a:lnTo>
                <a:lnTo>
                  <a:pt x="2488090" y="3156793"/>
                </a:lnTo>
                <a:lnTo>
                  <a:pt x="2499665" y="3153951"/>
                </a:lnTo>
                <a:lnTo>
                  <a:pt x="2514423" y="3148793"/>
                </a:lnTo>
                <a:lnTo>
                  <a:pt x="2523642" y="3145993"/>
                </a:lnTo>
                <a:lnTo>
                  <a:pt x="2534049" y="3143072"/>
                </a:lnTo>
                <a:lnTo>
                  <a:pt x="2536766" y="3142006"/>
                </a:lnTo>
                <a:lnTo>
                  <a:pt x="2551070" y="3137661"/>
                </a:lnTo>
                <a:lnTo>
                  <a:pt x="2576360" y="3127144"/>
                </a:lnTo>
                <a:lnTo>
                  <a:pt x="2587182" y="3123360"/>
                </a:lnTo>
                <a:lnTo>
                  <a:pt x="2589044" y="3122503"/>
                </a:lnTo>
                <a:lnTo>
                  <a:pt x="2689561" y="3226460"/>
                </a:lnTo>
                <a:lnTo>
                  <a:pt x="2847543" y="3135251"/>
                </a:lnTo>
                <a:lnTo>
                  <a:pt x="2808301" y="2998074"/>
                </a:lnTo>
                <a:lnTo>
                  <a:pt x="2816671" y="2991078"/>
                </a:lnTo>
                <a:lnTo>
                  <a:pt x="2827314" y="2983424"/>
                </a:lnTo>
                <a:lnTo>
                  <a:pt x="2844924" y="2967963"/>
                </a:lnTo>
                <a:lnTo>
                  <a:pt x="2859218" y="2956683"/>
                </a:lnTo>
                <a:lnTo>
                  <a:pt x="2864563" y="2951047"/>
                </a:lnTo>
                <a:lnTo>
                  <a:pt x="2882540" y="2936021"/>
                </a:lnTo>
                <a:lnTo>
                  <a:pt x="2889919" y="2928464"/>
                </a:lnTo>
                <a:lnTo>
                  <a:pt x="2897760" y="2921580"/>
                </a:lnTo>
                <a:lnTo>
                  <a:pt x="2897948" y="2921381"/>
                </a:lnTo>
                <a:lnTo>
                  <a:pt x="2898707" y="2920777"/>
                </a:lnTo>
                <a:lnTo>
                  <a:pt x="2900419" y="2918755"/>
                </a:lnTo>
                <a:lnTo>
                  <a:pt x="2902917" y="2916710"/>
                </a:lnTo>
                <a:lnTo>
                  <a:pt x="2908901" y="2909678"/>
                </a:lnTo>
                <a:lnTo>
                  <a:pt x="2923457" y="2894124"/>
                </a:lnTo>
                <a:lnTo>
                  <a:pt x="2950340" y="2866598"/>
                </a:lnTo>
                <a:lnTo>
                  <a:pt x="2956816" y="2858480"/>
                </a:lnTo>
                <a:lnTo>
                  <a:pt x="2962348" y="2852568"/>
                </a:lnTo>
                <a:lnTo>
                  <a:pt x="2980803" y="2828447"/>
                </a:lnTo>
                <a:lnTo>
                  <a:pt x="2986758" y="2822166"/>
                </a:lnTo>
                <a:lnTo>
                  <a:pt x="2987820" y="2820500"/>
                </a:lnTo>
                <a:lnTo>
                  <a:pt x="3126686" y="2860225"/>
                </a:lnTo>
                <a:lnTo>
                  <a:pt x="3217896" y="2702244"/>
                </a:lnTo>
                <a:lnTo>
                  <a:pt x="3115805" y="2603531"/>
                </a:lnTo>
                <a:lnTo>
                  <a:pt x="3121236" y="2588699"/>
                </a:lnTo>
                <a:lnTo>
                  <a:pt x="3124749" y="2580911"/>
                </a:lnTo>
                <a:lnTo>
                  <a:pt x="3130553" y="2563784"/>
                </a:lnTo>
                <a:lnTo>
                  <a:pt x="3139294" y="2541842"/>
                </a:lnTo>
                <a:lnTo>
                  <a:pt x="3142774" y="2529875"/>
                </a:lnTo>
                <a:lnTo>
                  <a:pt x="3149538" y="2511402"/>
                </a:lnTo>
                <a:lnTo>
                  <a:pt x="3153299" y="2496668"/>
                </a:lnTo>
                <a:lnTo>
                  <a:pt x="3154837" y="2492131"/>
                </a:lnTo>
                <a:lnTo>
                  <a:pt x="3156895" y="2483290"/>
                </a:lnTo>
                <a:lnTo>
                  <a:pt x="3162075" y="2468863"/>
                </a:lnTo>
                <a:lnTo>
                  <a:pt x="3169871" y="2431756"/>
                </a:lnTo>
                <a:lnTo>
                  <a:pt x="3173543" y="2417381"/>
                </a:lnTo>
                <a:lnTo>
                  <a:pt x="3175198" y="2406411"/>
                </a:lnTo>
                <a:lnTo>
                  <a:pt x="3180337" y="2381950"/>
                </a:lnTo>
                <a:lnTo>
                  <a:pt x="3182916" y="2359406"/>
                </a:lnTo>
                <a:lnTo>
                  <a:pt x="3322414" y="2324533"/>
                </a:lnTo>
                <a:lnTo>
                  <a:pt x="3322413" y="2142111"/>
                </a:lnTo>
                <a:lnTo>
                  <a:pt x="3185149" y="2107796"/>
                </a:lnTo>
                <a:lnTo>
                  <a:pt x="3182500" y="2094985"/>
                </a:lnTo>
                <a:lnTo>
                  <a:pt x="3181364" y="2083649"/>
                </a:lnTo>
                <a:lnTo>
                  <a:pt x="3178856" y="2071066"/>
                </a:lnTo>
                <a:lnTo>
                  <a:pt x="3174711" y="2042584"/>
                </a:lnTo>
                <a:lnTo>
                  <a:pt x="3167676" y="2013917"/>
                </a:lnTo>
                <a:lnTo>
                  <a:pt x="3167375" y="2012187"/>
                </a:lnTo>
                <a:lnTo>
                  <a:pt x="3166472" y="2008972"/>
                </a:lnTo>
                <a:lnTo>
                  <a:pt x="3163031" y="1991718"/>
                </a:lnTo>
                <a:lnTo>
                  <a:pt x="3158851" y="1977962"/>
                </a:lnTo>
                <a:lnTo>
                  <a:pt x="3155336" y="1963631"/>
                </a:lnTo>
                <a:lnTo>
                  <a:pt x="3153086" y="1952760"/>
                </a:lnTo>
                <a:lnTo>
                  <a:pt x="3148933" y="1941966"/>
                </a:lnTo>
                <a:lnTo>
                  <a:pt x="3142504" y="1923576"/>
                </a:lnTo>
                <a:lnTo>
                  <a:pt x="3141153" y="1918760"/>
                </a:lnTo>
                <a:lnTo>
                  <a:pt x="3139891" y="1915546"/>
                </a:lnTo>
                <a:lnTo>
                  <a:pt x="3135557" y="1901277"/>
                </a:lnTo>
                <a:lnTo>
                  <a:pt x="3130246" y="1888502"/>
                </a:lnTo>
                <a:lnTo>
                  <a:pt x="3121985" y="1864872"/>
                </a:lnTo>
                <a:lnTo>
                  <a:pt x="3120996" y="1862725"/>
                </a:lnTo>
                <a:lnTo>
                  <a:pt x="3224357" y="1762785"/>
                </a:lnTo>
                <a:lnTo>
                  <a:pt x="3133147" y="1604804"/>
                </a:lnTo>
                <a:lnTo>
                  <a:pt x="2995970" y="1644045"/>
                </a:lnTo>
                <a:lnTo>
                  <a:pt x="2995691" y="1643712"/>
                </a:lnTo>
                <a:lnTo>
                  <a:pt x="2982048" y="1624741"/>
                </a:lnTo>
                <a:lnTo>
                  <a:pt x="2955313" y="1594284"/>
                </a:lnTo>
                <a:lnTo>
                  <a:pt x="2954765" y="1593592"/>
                </a:lnTo>
                <a:lnTo>
                  <a:pt x="2954398" y="1593245"/>
                </a:lnTo>
                <a:lnTo>
                  <a:pt x="2935763" y="1572015"/>
                </a:lnTo>
                <a:lnTo>
                  <a:pt x="2933917" y="1569807"/>
                </a:lnTo>
                <a:lnTo>
                  <a:pt x="2933268" y="1569172"/>
                </a:lnTo>
                <a:lnTo>
                  <a:pt x="2929435" y="1564807"/>
                </a:lnTo>
                <a:lnTo>
                  <a:pt x="2924468" y="1558740"/>
                </a:lnTo>
                <a:lnTo>
                  <a:pt x="2922808" y="1557259"/>
                </a:lnTo>
                <a:lnTo>
                  <a:pt x="2920205" y="1554292"/>
                </a:lnTo>
                <a:lnTo>
                  <a:pt x="2868122" y="1505548"/>
                </a:lnTo>
                <a:lnTo>
                  <a:pt x="2864495" y="1502007"/>
                </a:lnTo>
                <a:lnTo>
                  <a:pt x="2863811" y="1501515"/>
                </a:lnTo>
                <a:lnTo>
                  <a:pt x="2851193" y="1489706"/>
                </a:lnTo>
                <a:lnTo>
                  <a:pt x="2822952" y="1468097"/>
                </a:lnTo>
                <a:lnTo>
                  <a:pt x="2819023" y="1464591"/>
                </a:lnTo>
                <a:lnTo>
                  <a:pt x="2858850" y="1325366"/>
                </a:lnTo>
                <a:lnTo>
                  <a:pt x="2700868" y="1234157"/>
                </a:lnTo>
                <a:lnTo>
                  <a:pt x="2601690" y="1336729"/>
                </a:lnTo>
                <a:lnTo>
                  <a:pt x="2583225" y="1329970"/>
                </a:lnTo>
                <a:lnTo>
                  <a:pt x="2578993" y="1328060"/>
                </a:lnTo>
                <a:lnTo>
                  <a:pt x="2566497" y="1323826"/>
                </a:lnTo>
                <a:lnTo>
                  <a:pt x="2547173" y="1315251"/>
                </a:lnTo>
                <a:lnTo>
                  <a:pt x="2535935" y="1312270"/>
                </a:lnTo>
                <a:lnTo>
                  <a:pt x="2530840" y="1310789"/>
                </a:lnTo>
                <a:lnTo>
                  <a:pt x="2510831" y="1303463"/>
                </a:lnTo>
                <a:lnTo>
                  <a:pt x="2492923" y="1298891"/>
                </a:lnTo>
                <a:lnTo>
                  <a:pt x="2490212" y="1297973"/>
                </a:lnTo>
                <a:lnTo>
                  <a:pt x="2480173" y="1295636"/>
                </a:lnTo>
                <a:lnTo>
                  <a:pt x="2468249" y="1292591"/>
                </a:lnTo>
                <a:lnTo>
                  <a:pt x="2451318" y="1287669"/>
                </a:lnTo>
                <a:lnTo>
                  <a:pt x="2442196" y="1285941"/>
                </a:lnTo>
                <a:lnTo>
                  <a:pt x="2416809" y="1279458"/>
                </a:lnTo>
                <a:lnTo>
                  <a:pt x="2406165" y="1277853"/>
                </a:lnTo>
                <a:lnTo>
                  <a:pt x="2399205" y="1276006"/>
                </a:lnTo>
                <a:lnTo>
                  <a:pt x="2369134" y="1272091"/>
                </a:lnTo>
                <a:lnTo>
                  <a:pt x="2360230" y="1270402"/>
                </a:lnTo>
                <a:lnTo>
                  <a:pt x="2358768" y="1270268"/>
                </a:lnTo>
                <a:lnTo>
                  <a:pt x="2323667" y="1129857"/>
                </a:lnTo>
                <a:close/>
                <a:moveTo>
                  <a:pt x="2054038" y="0"/>
                </a:moveTo>
                <a:lnTo>
                  <a:pt x="2424432" y="0"/>
                </a:lnTo>
                <a:lnTo>
                  <a:pt x="2495705" y="285094"/>
                </a:lnTo>
                <a:lnTo>
                  <a:pt x="2498668" y="285367"/>
                </a:lnTo>
                <a:lnTo>
                  <a:pt x="2516748" y="288794"/>
                </a:lnTo>
                <a:lnTo>
                  <a:pt x="2577807" y="296746"/>
                </a:lnTo>
                <a:lnTo>
                  <a:pt x="2600170" y="301735"/>
                </a:lnTo>
                <a:lnTo>
                  <a:pt x="2613553" y="303754"/>
                </a:lnTo>
                <a:lnTo>
                  <a:pt x="2643519" y="311405"/>
                </a:lnTo>
                <a:lnTo>
                  <a:pt x="2730155" y="330731"/>
                </a:lnTo>
                <a:lnTo>
                  <a:pt x="2782590" y="346912"/>
                </a:lnTo>
                <a:lnTo>
                  <a:pt x="2804457" y="352495"/>
                </a:lnTo>
                <a:lnTo>
                  <a:pt x="2824700" y="359907"/>
                </a:lnTo>
                <a:lnTo>
                  <a:pt x="2878245" y="376430"/>
                </a:lnTo>
                <a:lnTo>
                  <a:pt x="2976158" y="415360"/>
                </a:lnTo>
                <a:lnTo>
                  <a:pt x="2988938" y="420040"/>
                </a:lnTo>
                <a:lnTo>
                  <a:pt x="3190315" y="211773"/>
                </a:lnTo>
                <a:lnTo>
                  <a:pt x="3511084" y="396970"/>
                </a:lnTo>
                <a:lnTo>
                  <a:pt x="3430439" y="678889"/>
                </a:lnTo>
                <a:lnTo>
                  <a:pt x="3462759" y="705568"/>
                </a:lnTo>
                <a:lnTo>
                  <a:pt x="3495537" y="730647"/>
                </a:lnTo>
                <a:lnTo>
                  <a:pt x="3513440" y="747401"/>
                </a:lnTo>
                <a:lnTo>
                  <a:pt x="3534166" y="764509"/>
                </a:lnTo>
                <a:lnTo>
                  <a:pt x="3593371" y="822207"/>
                </a:lnTo>
                <a:lnTo>
                  <a:pt x="3635663" y="861787"/>
                </a:lnTo>
                <a:lnTo>
                  <a:pt x="3645598" y="873104"/>
                </a:lnTo>
                <a:lnTo>
                  <a:pt x="3657510" y="884714"/>
                </a:lnTo>
                <a:lnTo>
                  <a:pt x="3743554" y="984689"/>
                </a:lnTo>
                <a:lnTo>
                  <a:pt x="3761231" y="1004825"/>
                </a:lnTo>
                <a:lnTo>
                  <a:pt x="3762994" y="1007275"/>
                </a:lnTo>
                <a:lnTo>
                  <a:pt x="3770150" y="1015591"/>
                </a:lnTo>
                <a:lnTo>
                  <a:pt x="3790767" y="1043662"/>
                </a:lnTo>
                <a:lnTo>
                  <a:pt x="4068028" y="964348"/>
                </a:lnTo>
                <a:lnTo>
                  <a:pt x="4253225" y="1285119"/>
                </a:lnTo>
                <a:lnTo>
                  <a:pt x="4043576" y="1487830"/>
                </a:lnTo>
                <a:lnTo>
                  <a:pt x="4044826" y="1491227"/>
                </a:lnTo>
                <a:lnTo>
                  <a:pt x="4045364" y="1492397"/>
                </a:lnTo>
                <a:lnTo>
                  <a:pt x="4047447" y="1498357"/>
                </a:lnTo>
                <a:lnTo>
                  <a:pt x="4068765" y="1556319"/>
                </a:lnTo>
                <a:lnTo>
                  <a:pt x="4072922" y="1566318"/>
                </a:lnTo>
                <a:lnTo>
                  <a:pt x="4075204" y="1573827"/>
                </a:lnTo>
                <a:lnTo>
                  <a:pt x="4096861" y="1632711"/>
                </a:lnTo>
                <a:lnTo>
                  <a:pt x="4104753" y="1662301"/>
                </a:lnTo>
                <a:lnTo>
                  <a:pt x="4107477" y="1670096"/>
                </a:lnTo>
                <a:lnTo>
                  <a:pt x="4114906" y="1700366"/>
                </a:lnTo>
                <a:lnTo>
                  <a:pt x="4124004" y="1734476"/>
                </a:lnTo>
                <a:lnTo>
                  <a:pt x="4128705" y="1749952"/>
                </a:lnTo>
                <a:lnTo>
                  <a:pt x="4130404" y="1758468"/>
                </a:lnTo>
                <a:lnTo>
                  <a:pt x="4143379" y="1807115"/>
                </a:lnTo>
                <a:lnTo>
                  <a:pt x="4148503" y="1837265"/>
                </a:lnTo>
                <a:lnTo>
                  <a:pt x="4152421" y="1853229"/>
                </a:lnTo>
                <a:lnTo>
                  <a:pt x="4159608" y="1902626"/>
                </a:lnTo>
                <a:lnTo>
                  <a:pt x="4162226" y="1918033"/>
                </a:lnTo>
                <a:lnTo>
                  <a:pt x="4165932" y="1936611"/>
                </a:lnTo>
                <a:lnTo>
                  <a:pt x="4166720" y="1944473"/>
                </a:lnTo>
                <a:lnTo>
                  <a:pt x="4173718" y="1985664"/>
                </a:lnTo>
                <a:lnTo>
                  <a:pt x="4452323" y="2055315"/>
                </a:lnTo>
                <a:lnTo>
                  <a:pt x="4452323" y="2425709"/>
                </a:lnTo>
                <a:lnTo>
                  <a:pt x="4169082" y="2496519"/>
                </a:lnTo>
                <a:lnTo>
                  <a:pt x="4163845" y="2542290"/>
                </a:lnTo>
                <a:lnTo>
                  <a:pt x="4153409" y="2591963"/>
                </a:lnTo>
                <a:lnTo>
                  <a:pt x="4150049" y="2614232"/>
                </a:lnTo>
                <a:lnTo>
                  <a:pt x="4142598" y="2643413"/>
                </a:lnTo>
                <a:lnTo>
                  <a:pt x="4126766" y="2718764"/>
                </a:lnTo>
                <a:lnTo>
                  <a:pt x="4107028" y="2782729"/>
                </a:lnTo>
                <a:lnTo>
                  <a:pt x="4101307" y="2805136"/>
                </a:lnTo>
                <a:lnTo>
                  <a:pt x="4093720" y="2825861"/>
                </a:lnTo>
                <a:lnTo>
                  <a:pt x="4074044" y="2889626"/>
                </a:lnTo>
                <a:lnTo>
                  <a:pt x="4052156" y="2942796"/>
                </a:lnTo>
                <a:lnTo>
                  <a:pt x="4050978" y="2946270"/>
                </a:lnTo>
                <a:lnTo>
                  <a:pt x="4048086" y="2952683"/>
                </a:lnTo>
                <a:lnTo>
                  <a:pt x="4040860" y="2970237"/>
                </a:lnTo>
                <a:lnTo>
                  <a:pt x="4032818" y="2992196"/>
                </a:lnTo>
                <a:lnTo>
                  <a:pt x="4240108" y="3192626"/>
                </a:lnTo>
                <a:lnTo>
                  <a:pt x="4054910" y="3513397"/>
                </a:lnTo>
                <a:lnTo>
                  <a:pt x="3773148" y="3432795"/>
                </a:lnTo>
                <a:lnTo>
                  <a:pt x="3770795" y="3436123"/>
                </a:lnTo>
                <a:lnTo>
                  <a:pt x="3758618" y="3450263"/>
                </a:lnTo>
                <a:lnTo>
                  <a:pt x="3737935" y="3476900"/>
                </a:lnTo>
                <a:lnTo>
                  <a:pt x="3723156" y="3496216"/>
                </a:lnTo>
                <a:lnTo>
                  <a:pt x="3721864" y="3497596"/>
                </a:lnTo>
                <a:lnTo>
                  <a:pt x="3720883" y="3498860"/>
                </a:lnTo>
                <a:lnTo>
                  <a:pt x="3706138" y="3514697"/>
                </a:lnTo>
                <a:lnTo>
                  <a:pt x="3696850" y="3526340"/>
                </a:lnTo>
                <a:lnTo>
                  <a:pt x="3665175" y="3558772"/>
                </a:lnTo>
                <a:lnTo>
                  <a:pt x="3647960" y="3578764"/>
                </a:lnTo>
                <a:lnTo>
                  <a:pt x="3634248" y="3591909"/>
                </a:lnTo>
                <a:lnTo>
                  <a:pt x="3600561" y="3628087"/>
                </a:lnTo>
                <a:lnTo>
                  <a:pt x="3595442" y="3632680"/>
                </a:lnTo>
                <a:lnTo>
                  <a:pt x="3592015" y="3636342"/>
                </a:lnTo>
                <a:lnTo>
                  <a:pt x="3573813" y="3652321"/>
                </a:lnTo>
                <a:lnTo>
                  <a:pt x="3559188" y="3667297"/>
                </a:lnTo>
                <a:lnTo>
                  <a:pt x="3531181" y="3690706"/>
                </a:lnTo>
                <a:lnTo>
                  <a:pt x="3511835" y="3709252"/>
                </a:lnTo>
                <a:lnTo>
                  <a:pt x="3497447" y="3720606"/>
                </a:lnTo>
                <a:lnTo>
                  <a:pt x="3468843" y="3746271"/>
                </a:lnTo>
                <a:lnTo>
                  <a:pt x="3455198" y="3756449"/>
                </a:lnTo>
                <a:lnTo>
                  <a:pt x="3448977" y="3761910"/>
                </a:lnTo>
                <a:lnTo>
                  <a:pt x="3448643" y="3762151"/>
                </a:lnTo>
                <a:lnTo>
                  <a:pt x="3447055" y="3763544"/>
                </a:lnTo>
                <a:lnTo>
                  <a:pt x="3425460" y="3779073"/>
                </a:lnTo>
                <a:lnTo>
                  <a:pt x="3408450" y="3793291"/>
                </a:lnTo>
                <a:lnTo>
                  <a:pt x="3488127" y="4071819"/>
                </a:lnTo>
                <a:lnTo>
                  <a:pt x="3167356" y="4257017"/>
                </a:lnTo>
                <a:lnTo>
                  <a:pt x="2963261" y="4045937"/>
                </a:lnTo>
                <a:lnTo>
                  <a:pt x="2959484" y="4047677"/>
                </a:lnTo>
                <a:lnTo>
                  <a:pt x="2937534" y="4055350"/>
                </a:lnTo>
                <a:lnTo>
                  <a:pt x="2886158" y="4076715"/>
                </a:lnTo>
                <a:lnTo>
                  <a:pt x="2857099" y="4085542"/>
                </a:lnTo>
                <a:lnTo>
                  <a:pt x="2851600" y="4087699"/>
                </a:lnTo>
                <a:lnTo>
                  <a:pt x="2843201" y="4090056"/>
                </a:lnTo>
                <a:lnTo>
                  <a:pt x="2842137" y="4090462"/>
                </a:lnTo>
                <a:lnTo>
                  <a:pt x="2827947" y="4094397"/>
                </a:lnTo>
                <a:lnTo>
                  <a:pt x="2811724" y="4099325"/>
                </a:lnTo>
                <a:lnTo>
                  <a:pt x="2781784" y="4109790"/>
                </a:lnTo>
                <a:lnTo>
                  <a:pt x="2758307" y="4115552"/>
                </a:lnTo>
                <a:lnTo>
                  <a:pt x="2702524" y="4132497"/>
                </a:lnTo>
                <a:lnTo>
                  <a:pt x="2666111" y="4139759"/>
                </a:lnTo>
                <a:lnTo>
                  <a:pt x="2661902" y="4140940"/>
                </a:lnTo>
                <a:lnTo>
                  <a:pt x="2648270" y="4143317"/>
                </a:lnTo>
                <a:lnTo>
                  <a:pt x="2631726" y="4146617"/>
                </a:lnTo>
                <a:lnTo>
                  <a:pt x="2598652" y="4154733"/>
                </a:lnTo>
                <a:lnTo>
                  <a:pt x="2570443" y="4158838"/>
                </a:lnTo>
                <a:lnTo>
                  <a:pt x="2515865" y="4169723"/>
                </a:lnTo>
                <a:lnTo>
                  <a:pt x="2471114" y="4174206"/>
                </a:lnTo>
                <a:lnTo>
                  <a:pt x="2470159" y="4174372"/>
                </a:lnTo>
                <a:lnTo>
                  <a:pt x="2400672" y="4452323"/>
                </a:lnTo>
                <a:lnTo>
                  <a:pt x="2030278" y="4452323"/>
                </a:lnTo>
                <a:lnTo>
                  <a:pt x="1960403" y="4172820"/>
                </a:lnTo>
                <a:lnTo>
                  <a:pt x="1951549" y="4172004"/>
                </a:lnTo>
                <a:lnTo>
                  <a:pt x="1901713" y="4162557"/>
                </a:lnTo>
                <a:lnTo>
                  <a:pt x="1874332" y="4158991"/>
                </a:lnTo>
                <a:lnTo>
                  <a:pt x="1860958" y="4155878"/>
                </a:lnTo>
                <a:lnTo>
                  <a:pt x="1837649" y="4152362"/>
                </a:lnTo>
                <a:lnTo>
                  <a:pt x="1808019" y="4144797"/>
                </a:lnTo>
                <a:lnTo>
                  <a:pt x="1766600" y="4136945"/>
                </a:lnTo>
                <a:lnTo>
                  <a:pt x="1714347" y="4121753"/>
                </a:lnTo>
                <a:lnTo>
                  <a:pt x="1687410" y="4115483"/>
                </a:lnTo>
                <a:lnTo>
                  <a:pt x="1669697" y="4109481"/>
                </a:lnTo>
                <a:lnTo>
                  <a:pt x="1646745" y="4103621"/>
                </a:lnTo>
                <a:lnTo>
                  <a:pt x="1626553" y="4096228"/>
                </a:lnTo>
                <a:lnTo>
                  <a:pt x="1585531" y="4084301"/>
                </a:lnTo>
                <a:lnTo>
                  <a:pt x="1529307" y="4061903"/>
                </a:lnTo>
                <a:lnTo>
                  <a:pt x="1507145" y="4054393"/>
                </a:lnTo>
                <a:lnTo>
                  <a:pt x="1484968" y="4044389"/>
                </a:lnTo>
                <a:lnTo>
                  <a:pt x="1462370" y="4036115"/>
                </a:lnTo>
                <a:lnTo>
                  <a:pt x="1264345" y="4240915"/>
                </a:lnTo>
                <a:lnTo>
                  <a:pt x="943575" y="4055718"/>
                </a:lnTo>
                <a:lnTo>
                  <a:pt x="1022958" y="3778216"/>
                </a:lnTo>
                <a:lnTo>
                  <a:pt x="1017293" y="3774210"/>
                </a:lnTo>
                <a:lnTo>
                  <a:pt x="1002001" y="3761041"/>
                </a:lnTo>
                <a:lnTo>
                  <a:pt x="998323" y="3758107"/>
                </a:lnTo>
                <a:lnTo>
                  <a:pt x="955664" y="3725468"/>
                </a:lnTo>
                <a:lnTo>
                  <a:pt x="945597" y="3716046"/>
                </a:lnTo>
                <a:lnTo>
                  <a:pt x="927670" y="3701745"/>
                </a:lnTo>
                <a:lnTo>
                  <a:pt x="886838" y="3661868"/>
                </a:lnTo>
                <a:lnTo>
                  <a:pt x="874652" y="3651374"/>
                </a:lnTo>
                <a:lnTo>
                  <a:pt x="858597" y="3634625"/>
                </a:lnTo>
                <a:lnTo>
                  <a:pt x="815538" y="3594328"/>
                </a:lnTo>
                <a:lnTo>
                  <a:pt x="802658" y="3579656"/>
                </a:lnTo>
                <a:lnTo>
                  <a:pt x="786712" y="3564083"/>
                </a:lnTo>
                <a:lnTo>
                  <a:pt x="757675" y="3529343"/>
                </a:lnTo>
                <a:lnTo>
                  <a:pt x="744163" y="3515248"/>
                </a:lnTo>
                <a:lnTo>
                  <a:pt x="726784" y="3493225"/>
                </a:lnTo>
                <a:lnTo>
                  <a:pt x="689970" y="3451290"/>
                </a:lnTo>
                <a:lnTo>
                  <a:pt x="674796" y="3430187"/>
                </a:lnTo>
                <a:lnTo>
                  <a:pt x="659796" y="3412243"/>
                </a:lnTo>
                <a:lnTo>
                  <a:pt x="385519" y="3490703"/>
                </a:lnTo>
                <a:lnTo>
                  <a:pt x="200322" y="3169933"/>
                </a:lnTo>
                <a:lnTo>
                  <a:pt x="408227" y="2968907"/>
                </a:lnTo>
                <a:lnTo>
                  <a:pt x="405837" y="2963719"/>
                </a:lnTo>
                <a:lnTo>
                  <a:pt x="397005" y="2938451"/>
                </a:lnTo>
                <a:lnTo>
                  <a:pt x="377295" y="2891053"/>
                </a:lnTo>
                <a:lnTo>
                  <a:pt x="368512" y="2862140"/>
                </a:lnTo>
                <a:lnTo>
                  <a:pt x="365716" y="2855015"/>
                </a:lnTo>
                <a:lnTo>
                  <a:pt x="358056" y="2827720"/>
                </a:lnTo>
                <a:lnTo>
                  <a:pt x="356432" y="2822374"/>
                </a:lnTo>
                <a:lnTo>
                  <a:pt x="343725" y="2786019"/>
                </a:lnTo>
                <a:lnTo>
                  <a:pt x="336726" y="2757501"/>
                </a:lnTo>
                <a:lnTo>
                  <a:pt x="321513" y="2707419"/>
                </a:lnTo>
                <a:lnTo>
                  <a:pt x="314687" y="2673196"/>
                </a:lnTo>
                <a:lnTo>
                  <a:pt x="312476" y="2665316"/>
                </a:lnTo>
                <a:lnTo>
                  <a:pt x="308484" y="2642422"/>
                </a:lnTo>
                <a:lnTo>
                  <a:pt x="298781" y="2602886"/>
                </a:lnTo>
                <a:lnTo>
                  <a:pt x="293697" y="2567946"/>
                </a:lnTo>
                <a:lnTo>
                  <a:pt x="284287" y="2520760"/>
                </a:lnTo>
                <a:lnTo>
                  <a:pt x="280256" y="2480532"/>
                </a:lnTo>
                <a:lnTo>
                  <a:pt x="278703" y="2471625"/>
                </a:lnTo>
                <a:lnTo>
                  <a:pt x="0" y="2401949"/>
                </a:lnTo>
                <a:lnTo>
                  <a:pt x="0" y="2031555"/>
                </a:lnTo>
                <a:lnTo>
                  <a:pt x="281571" y="1961163"/>
                </a:lnTo>
                <a:lnTo>
                  <a:pt x="282005" y="1956445"/>
                </a:lnTo>
                <a:lnTo>
                  <a:pt x="288939" y="1919866"/>
                </a:lnTo>
                <a:lnTo>
                  <a:pt x="294424" y="1877747"/>
                </a:lnTo>
                <a:lnTo>
                  <a:pt x="298171" y="1861650"/>
                </a:lnTo>
                <a:lnTo>
                  <a:pt x="301153" y="1841884"/>
                </a:lnTo>
                <a:lnTo>
                  <a:pt x="311125" y="1802828"/>
                </a:lnTo>
                <a:lnTo>
                  <a:pt x="317064" y="1771496"/>
                </a:lnTo>
                <a:lnTo>
                  <a:pt x="327550" y="1735428"/>
                </a:lnTo>
                <a:lnTo>
                  <a:pt x="337932" y="1690824"/>
                </a:lnTo>
                <a:lnTo>
                  <a:pt x="345186" y="1669420"/>
                </a:lnTo>
                <a:lnTo>
                  <a:pt x="349894" y="1650980"/>
                </a:lnTo>
                <a:lnTo>
                  <a:pt x="360621" y="1621682"/>
                </a:lnTo>
                <a:lnTo>
                  <a:pt x="369708" y="1590427"/>
                </a:lnTo>
                <a:lnTo>
                  <a:pt x="384767" y="1552624"/>
                </a:lnTo>
                <a:lnTo>
                  <a:pt x="399023" y="1510560"/>
                </a:lnTo>
                <a:lnTo>
                  <a:pt x="411147" y="1483683"/>
                </a:lnTo>
                <a:lnTo>
                  <a:pt x="417492" y="1466351"/>
                </a:lnTo>
                <a:lnTo>
                  <a:pt x="210966" y="1266658"/>
                </a:lnTo>
                <a:lnTo>
                  <a:pt x="396163" y="945887"/>
                </a:lnTo>
                <a:lnTo>
                  <a:pt x="675590" y="1025821"/>
                </a:lnTo>
                <a:lnTo>
                  <a:pt x="679205" y="1020708"/>
                </a:lnTo>
                <a:lnTo>
                  <a:pt x="699965" y="996600"/>
                </a:lnTo>
                <a:lnTo>
                  <a:pt x="728046" y="959899"/>
                </a:lnTo>
                <a:lnTo>
                  <a:pt x="743581" y="943299"/>
                </a:lnTo>
                <a:lnTo>
                  <a:pt x="753367" y="931031"/>
                </a:lnTo>
                <a:lnTo>
                  <a:pt x="779270" y="904509"/>
                </a:lnTo>
                <a:lnTo>
                  <a:pt x="802041" y="878067"/>
                </a:lnTo>
                <a:lnTo>
                  <a:pt x="827210" y="853941"/>
                </a:lnTo>
                <a:lnTo>
                  <a:pt x="859187" y="819773"/>
                </a:lnTo>
                <a:lnTo>
                  <a:pt x="879087" y="802303"/>
                </a:lnTo>
                <a:lnTo>
                  <a:pt x="891031" y="790074"/>
                </a:lnTo>
                <a:lnTo>
                  <a:pt x="912938" y="771762"/>
                </a:lnTo>
                <a:lnTo>
                  <a:pt x="938167" y="747578"/>
                </a:lnTo>
                <a:lnTo>
                  <a:pt x="967831" y="724169"/>
                </a:lnTo>
                <a:lnTo>
                  <a:pt x="985434" y="708374"/>
                </a:lnTo>
                <a:lnTo>
                  <a:pt x="989758" y="705149"/>
                </a:lnTo>
                <a:lnTo>
                  <a:pt x="1002225" y="694205"/>
                </a:lnTo>
                <a:lnTo>
                  <a:pt x="1002560" y="693964"/>
                </a:lnTo>
                <a:lnTo>
                  <a:pt x="1004146" y="692571"/>
                </a:lnTo>
                <a:lnTo>
                  <a:pt x="1029453" y="674373"/>
                </a:lnTo>
                <a:lnTo>
                  <a:pt x="1040642" y="665021"/>
                </a:lnTo>
                <a:lnTo>
                  <a:pt x="961772" y="389312"/>
                </a:lnTo>
                <a:lnTo>
                  <a:pt x="1282542" y="204115"/>
                </a:lnTo>
                <a:lnTo>
                  <a:pt x="1483684" y="412139"/>
                </a:lnTo>
                <a:lnTo>
                  <a:pt x="1491717" y="408438"/>
                </a:lnTo>
                <a:lnTo>
                  <a:pt x="1526428" y="396305"/>
                </a:lnTo>
                <a:lnTo>
                  <a:pt x="1564060" y="380657"/>
                </a:lnTo>
                <a:lnTo>
                  <a:pt x="1586044" y="373979"/>
                </a:lnTo>
                <a:lnTo>
                  <a:pt x="1598401" y="369131"/>
                </a:lnTo>
                <a:lnTo>
                  <a:pt x="1601321" y="368312"/>
                </a:lnTo>
                <a:lnTo>
                  <a:pt x="1612140" y="364183"/>
                </a:lnTo>
                <a:lnTo>
                  <a:pt x="1642078" y="355881"/>
                </a:lnTo>
                <a:lnTo>
                  <a:pt x="1669417" y="346325"/>
                </a:lnTo>
                <a:lnTo>
                  <a:pt x="1709291" y="336540"/>
                </a:lnTo>
                <a:lnTo>
                  <a:pt x="1747694" y="324874"/>
                </a:lnTo>
                <a:lnTo>
                  <a:pt x="1769791" y="320468"/>
                </a:lnTo>
                <a:lnTo>
                  <a:pt x="1790237" y="314797"/>
                </a:lnTo>
                <a:lnTo>
                  <a:pt x="1816650" y="310192"/>
                </a:lnTo>
                <a:lnTo>
                  <a:pt x="1852550" y="301382"/>
                </a:lnTo>
                <a:lnTo>
                  <a:pt x="1900405" y="294419"/>
                </a:lnTo>
                <a:lnTo>
                  <a:pt x="1934353" y="287648"/>
                </a:lnTo>
                <a:lnTo>
                  <a:pt x="1961598" y="284919"/>
                </a:lnTo>
                <a:lnTo>
                  <a:pt x="1983776" y="281052"/>
                </a:lnTo>
                <a:close/>
              </a:path>
            </a:pathLst>
          </a:custGeom>
          <a:solidFill>
            <a:schemeClr val="tx1">
              <a:alpha val="25000"/>
            </a:scheme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32">
            <a:extLst>
              <a:ext uri="{FF2B5EF4-FFF2-40B4-BE49-F238E27FC236}">
                <a16:creationId xmlns:a16="http://schemas.microsoft.com/office/drawing/2014/main" id="{D9BF4229-07B8-F242-22C4-C8E48BF908DA}"/>
              </a:ext>
            </a:extLst>
          </p:cNvPr>
          <p:cNvSpPr/>
          <p:nvPr/>
        </p:nvSpPr>
        <p:spPr>
          <a:xfrm rot="420000">
            <a:off x="6943464" y="3388993"/>
            <a:ext cx="2641789" cy="2641789"/>
          </a:xfrm>
          <a:custGeom>
            <a:avLst/>
            <a:gdLst>
              <a:gd name="connsiteX0" fmla="*/ 2141245 w 4452323"/>
              <a:gd name="connsiteY0" fmla="*/ 1129857 h 4452323"/>
              <a:gd name="connsiteX1" fmla="*/ 2106640 w 4452323"/>
              <a:gd name="connsiteY1" fmla="*/ 1268277 h 4452323"/>
              <a:gd name="connsiteX2" fmla="*/ 2095716 w 4452323"/>
              <a:gd name="connsiteY2" fmla="*/ 1270183 h 4452323"/>
              <a:gd name="connsiteX3" fmla="*/ 2082301 w 4452323"/>
              <a:gd name="connsiteY3" fmla="*/ 1271527 h 4452323"/>
              <a:gd name="connsiteX4" fmla="*/ 2065578 w 4452323"/>
              <a:gd name="connsiteY4" fmla="*/ 1274861 h 4452323"/>
              <a:gd name="connsiteX5" fmla="*/ 2042011 w 4452323"/>
              <a:gd name="connsiteY5" fmla="*/ 1278290 h 4452323"/>
              <a:gd name="connsiteX6" fmla="*/ 2024340 w 4452323"/>
              <a:gd name="connsiteY6" fmla="*/ 1282627 h 4452323"/>
              <a:gd name="connsiteX7" fmla="*/ 2011322 w 4452323"/>
              <a:gd name="connsiteY7" fmla="*/ 1284896 h 4452323"/>
              <a:gd name="connsiteX8" fmla="*/ 2006223 w 4452323"/>
              <a:gd name="connsiteY8" fmla="*/ 1286570 h 4452323"/>
              <a:gd name="connsiteX9" fmla="*/ 2004652 w 4452323"/>
              <a:gd name="connsiteY9" fmla="*/ 1287011 h 4452323"/>
              <a:gd name="connsiteX10" fmla="*/ 1990370 w 4452323"/>
              <a:gd name="connsiteY10" fmla="*/ 1289861 h 4452323"/>
              <a:gd name="connsiteX11" fmla="*/ 1971456 w 4452323"/>
              <a:gd name="connsiteY11" fmla="*/ 1295606 h 4452323"/>
              <a:gd name="connsiteX12" fmla="*/ 1951818 w 4452323"/>
              <a:gd name="connsiteY12" fmla="*/ 1300426 h 4452323"/>
              <a:gd name="connsiteX13" fmla="*/ 1931270 w 4452323"/>
              <a:gd name="connsiteY13" fmla="*/ 1307607 h 4452323"/>
              <a:gd name="connsiteX14" fmla="*/ 1916842 w 4452323"/>
              <a:gd name="connsiteY14" fmla="*/ 1311656 h 4452323"/>
              <a:gd name="connsiteX15" fmla="*/ 1910755 w 4452323"/>
              <a:gd name="connsiteY15" fmla="*/ 1314045 h 4452323"/>
              <a:gd name="connsiteX16" fmla="*/ 1899929 w 4452323"/>
              <a:gd name="connsiteY16" fmla="*/ 1317334 h 4452323"/>
              <a:gd name="connsiteX17" fmla="*/ 1881395 w 4452323"/>
              <a:gd name="connsiteY17" fmla="*/ 1325041 h 4452323"/>
              <a:gd name="connsiteX18" fmla="*/ 1864300 w 4452323"/>
              <a:gd name="connsiteY18" fmla="*/ 1331017 h 4452323"/>
              <a:gd name="connsiteX19" fmla="*/ 1860344 w 4452323"/>
              <a:gd name="connsiteY19" fmla="*/ 1332838 h 4452323"/>
              <a:gd name="connsiteX20" fmla="*/ 1761280 w 4452323"/>
              <a:gd name="connsiteY20" fmla="*/ 1230385 h 4452323"/>
              <a:gd name="connsiteX21" fmla="*/ 1603298 w 4452323"/>
              <a:gd name="connsiteY21" fmla="*/ 1321595 h 4452323"/>
              <a:gd name="connsiteX22" fmla="*/ 1642188 w 4452323"/>
              <a:gd name="connsiteY22" fmla="*/ 1457538 h 4452323"/>
              <a:gd name="connsiteX23" fmla="*/ 1640966 w 4452323"/>
              <a:gd name="connsiteY23" fmla="*/ 1458669 h 4452323"/>
              <a:gd name="connsiteX24" fmla="*/ 1638147 w 4452323"/>
              <a:gd name="connsiteY24" fmla="*/ 1461026 h 4452323"/>
              <a:gd name="connsiteX25" fmla="*/ 1623221 w 4452323"/>
              <a:gd name="connsiteY25" fmla="*/ 1471758 h 4452323"/>
              <a:gd name="connsiteX26" fmla="*/ 1607555 w 4452323"/>
              <a:gd name="connsiteY26" fmla="*/ 1485512 h 4452323"/>
              <a:gd name="connsiteX27" fmla="*/ 1591674 w 4452323"/>
              <a:gd name="connsiteY27" fmla="*/ 1498044 h 4452323"/>
              <a:gd name="connsiteX28" fmla="*/ 1583708 w 4452323"/>
              <a:gd name="connsiteY28" fmla="*/ 1506446 h 4452323"/>
              <a:gd name="connsiteX29" fmla="*/ 1581747 w 4452323"/>
              <a:gd name="connsiteY29" fmla="*/ 1508167 h 4452323"/>
              <a:gd name="connsiteX30" fmla="*/ 1567914 w 4452323"/>
              <a:gd name="connsiteY30" fmla="*/ 1519729 h 4452323"/>
              <a:gd name="connsiteX31" fmla="*/ 1563935 w 4452323"/>
              <a:gd name="connsiteY31" fmla="*/ 1523804 h 4452323"/>
              <a:gd name="connsiteX32" fmla="*/ 1552776 w 4452323"/>
              <a:gd name="connsiteY32" fmla="*/ 1533600 h 4452323"/>
              <a:gd name="connsiteX33" fmla="*/ 1516216 w 4452323"/>
              <a:gd name="connsiteY33" fmla="*/ 1572665 h 4452323"/>
              <a:gd name="connsiteX34" fmla="*/ 1502651 w 4452323"/>
              <a:gd name="connsiteY34" fmla="*/ 1586554 h 4452323"/>
              <a:gd name="connsiteX35" fmla="*/ 1500658 w 4452323"/>
              <a:gd name="connsiteY35" fmla="*/ 1588396 h 4452323"/>
              <a:gd name="connsiteX36" fmla="*/ 1495842 w 4452323"/>
              <a:gd name="connsiteY36" fmla="*/ 1594434 h 4452323"/>
              <a:gd name="connsiteX37" fmla="*/ 1488188 w 4452323"/>
              <a:gd name="connsiteY37" fmla="*/ 1602614 h 4452323"/>
              <a:gd name="connsiteX38" fmla="*/ 1470040 w 4452323"/>
              <a:gd name="connsiteY38" fmla="*/ 1626331 h 4452323"/>
              <a:gd name="connsiteX39" fmla="*/ 1464133 w 4452323"/>
              <a:gd name="connsiteY39" fmla="*/ 1632561 h 4452323"/>
              <a:gd name="connsiteX40" fmla="*/ 1462500 w 4452323"/>
              <a:gd name="connsiteY40" fmla="*/ 1635122 h 4452323"/>
              <a:gd name="connsiteX41" fmla="*/ 1324734 w 4452323"/>
              <a:gd name="connsiteY41" fmla="*/ 1595712 h 4452323"/>
              <a:gd name="connsiteX42" fmla="*/ 1233524 w 4452323"/>
              <a:gd name="connsiteY42" fmla="*/ 1753693 h 4452323"/>
              <a:gd name="connsiteX43" fmla="*/ 1335239 w 4452323"/>
              <a:gd name="connsiteY43" fmla="*/ 1852044 h 4452323"/>
              <a:gd name="connsiteX44" fmla="*/ 1332113 w 4452323"/>
              <a:gd name="connsiteY44" fmla="*/ 1860581 h 4452323"/>
              <a:gd name="connsiteX45" fmla="*/ 1326142 w 4452323"/>
              <a:gd name="connsiteY45" fmla="*/ 1873816 h 4452323"/>
              <a:gd name="connsiteX46" fmla="*/ 1319122 w 4452323"/>
              <a:gd name="connsiteY46" fmla="*/ 1894529 h 4452323"/>
              <a:gd name="connsiteX47" fmla="*/ 1311704 w 4452323"/>
              <a:gd name="connsiteY47" fmla="*/ 1913150 h 4452323"/>
              <a:gd name="connsiteX48" fmla="*/ 1307230 w 4452323"/>
              <a:gd name="connsiteY48" fmla="*/ 1928543 h 4452323"/>
              <a:gd name="connsiteX49" fmla="*/ 1301945 w 4452323"/>
              <a:gd name="connsiteY49" fmla="*/ 1942975 h 4452323"/>
              <a:gd name="connsiteX50" fmla="*/ 1299627 w 4452323"/>
              <a:gd name="connsiteY50" fmla="*/ 1952057 h 4452323"/>
              <a:gd name="connsiteX51" fmla="*/ 1296055 w 4452323"/>
              <a:gd name="connsiteY51" fmla="*/ 1962597 h 4452323"/>
              <a:gd name="connsiteX52" fmla="*/ 1290942 w 4452323"/>
              <a:gd name="connsiteY52" fmla="*/ 1984564 h 4452323"/>
              <a:gd name="connsiteX53" fmla="*/ 1285776 w 4452323"/>
              <a:gd name="connsiteY53" fmla="*/ 2002329 h 4452323"/>
              <a:gd name="connsiteX54" fmla="*/ 1282850 w 4452323"/>
              <a:gd name="connsiteY54" fmla="*/ 2017763 h 4452323"/>
              <a:gd name="connsiteX55" fmla="*/ 1277941 w 4452323"/>
              <a:gd name="connsiteY55" fmla="*/ 2036995 h 4452323"/>
              <a:gd name="connsiteX56" fmla="*/ 1276471 w 4452323"/>
              <a:gd name="connsiteY56" fmla="*/ 2046733 h 4452323"/>
              <a:gd name="connsiteX57" fmla="*/ 1274627 w 4452323"/>
              <a:gd name="connsiteY57" fmla="*/ 2054659 h 4452323"/>
              <a:gd name="connsiteX58" fmla="*/ 1271925 w 4452323"/>
              <a:gd name="connsiteY58" fmla="*/ 2075399 h 4452323"/>
              <a:gd name="connsiteX59" fmla="*/ 1268510 w 4452323"/>
              <a:gd name="connsiteY59" fmla="*/ 2093416 h 4452323"/>
              <a:gd name="connsiteX60" fmla="*/ 1268295 w 4452323"/>
              <a:gd name="connsiteY60" fmla="*/ 2095741 h 4452323"/>
              <a:gd name="connsiteX61" fmla="*/ 1129621 w 4452323"/>
              <a:gd name="connsiteY61" fmla="*/ 2130409 h 4452323"/>
              <a:gd name="connsiteX62" fmla="*/ 1129622 w 4452323"/>
              <a:gd name="connsiteY62" fmla="*/ 2312831 h 4452323"/>
              <a:gd name="connsiteX63" fmla="*/ 1266883 w 4452323"/>
              <a:gd name="connsiteY63" fmla="*/ 2347147 h 4452323"/>
              <a:gd name="connsiteX64" fmla="*/ 1267650 w 4452323"/>
              <a:gd name="connsiteY64" fmla="*/ 2351536 h 4452323"/>
              <a:gd name="connsiteX65" fmla="*/ 1269634 w 4452323"/>
              <a:gd name="connsiteY65" fmla="*/ 2371346 h 4452323"/>
              <a:gd name="connsiteX66" fmla="*/ 1274266 w 4452323"/>
              <a:gd name="connsiteY66" fmla="*/ 2394575 h 4452323"/>
              <a:gd name="connsiteX67" fmla="*/ 1276772 w 4452323"/>
              <a:gd name="connsiteY67" fmla="*/ 2411793 h 4452323"/>
              <a:gd name="connsiteX68" fmla="*/ 1281551 w 4452323"/>
              <a:gd name="connsiteY68" fmla="*/ 2431268 h 4452323"/>
              <a:gd name="connsiteX69" fmla="*/ 1283517 w 4452323"/>
              <a:gd name="connsiteY69" fmla="*/ 2442540 h 4452323"/>
              <a:gd name="connsiteX70" fmla="*/ 1284606 w 4452323"/>
              <a:gd name="connsiteY70" fmla="*/ 2446424 h 4452323"/>
              <a:gd name="connsiteX71" fmla="*/ 1287968 w 4452323"/>
              <a:gd name="connsiteY71" fmla="*/ 2463276 h 4452323"/>
              <a:gd name="connsiteX72" fmla="*/ 1295459 w 4452323"/>
              <a:gd name="connsiteY72" fmla="*/ 2487933 h 4452323"/>
              <a:gd name="connsiteX73" fmla="*/ 1298906 w 4452323"/>
              <a:gd name="connsiteY73" fmla="*/ 2501986 h 4452323"/>
              <a:gd name="connsiteX74" fmla="*/ 1305168 w 4452323"/>
              <a:gd name="connsiteY74" fmla="*/ 2519902 h 4452323"/>
              <a:gd name="connsiteX75" fmla="*/ 1305964 w 4452323"/>
              <a:gd name="connsiteY75" fmla="*/ 2522520 h 4452323"/>
              <a:gd name="connsiteX76" fmla="*/ 1309738 w 4452323"/>
              <a:gd name="connsiteY76" fmla="*/ 2535967 h 4452323"/>
              <a:gd name="connsiteX77" fmla="*/ 1311116 w 4452323"/>
              <a:gd name="connsiteY77" fmla="*/ 2539481 h 4452323"/>
              <a:gd name="connsiteX78" fmla="*/ 1315441 w 4452323"/>
              <a:gd name="connsiteY78" fmla="*/ 2553717 h 4452323"/>
              <a:gd name="connsiteX79" fmla="*/ 1325145 w 4452323"/>
              <a:gd name="connsiteY79" fmla="*/ 2577050 h 4452323"/>
              <a:gd name="connsiteX80" fmla="*/ 1329498 w 4452323"/>
              <a:gd name="connsiteY80" fmla="*/ 2589504 h 4452323"/>
              <a:gd name="connsiteX81" fmla="*/ 1330675 w 4452323"/>
              <a:gd name="connsiteY81" fmla="*/ 2592061 h 4452323"/>
              <a:gd name="connsiteX82" fmla="*/ 1228282 w 4452323"/>
              <a:gd name="connsiteY82" fmla="*/ 2691066 h 4452323"/>
              <a:gd name="connsiteX83" fmla="*/ 1319492 w 4452323"/>
              <a:gd name="connsiteY83" fmla="*/ 2849047 h 4452323"/>
              <a:gd name="connsiteX84" fmla="*/ 1454575 w 4452323"/>
              <a:gd name="connsiteY84" fmla="*/ 2810406 h 4452323"/>
              <a:gd name="connsiteX85" fmla="*/ 1461955 w 4452323"/>
              <a:gd name="connsiteY85" fmla="*/ 2819234 h 4452323"/>
              <a:gd name="connsiteX86" fmla="*/ 1469435 w 4452323"/>
              <a:gd name="connsiteY86" fmla="*/ 2829636 h 4452323"/>
              <a:gd name="connsiteX87" fmla="*/ 1487569 w 4452323"/>
              <a:gd name="connsiteY87" fmla="*/ 2850293 h 4452323"/>
              <a:gd name="connsiteX88" fmla="*/ 1496125 w 4452323"/>
              <a:gd name="connsiteY88" fmla="*/ 2861136 h 4452323"/>
              <a:gd name="connsiteX89" fmla="*/ 1500236 w 4452323"/>
              <a:gd name="connsiteY89" fmla="*/ 2865032 h 4452323"/>
              <a:gd name="connsiteX90" fmla="*/ 1517082 w 4452323"/>
              <a:gd name="connsiteY90" fmla="*/ 2885187 h 4452323"/>
              <a:gd name="connsiteX91" fmla="*/ 1524927 w 4452323"/>
              <a:gd name="connsiteY91" fmla="*/ 2892851 h 4452323"/>
              <a:gd name="connsiteX92" fmla="*/ 1531278 w 4452323"/>
              <a:gd name="connsiteY92" fmla="*/ 2900083 h 4452323"/>
              <a:gd name="connsiteX93" fmla="*/ 1556594 w 4452323"/>
              <a:gd name="connsiteY93" fmla="*/ 2923778 h 4452323"/>
              <a:gd name="connsiteX94" fmla="*/ 1586504 w 4452323"/>
              <a:gd name="connsiteY94" fmla="*/ 2952986 h 4452323"/>
              <a:gd name="connsiteX95" fmla="*/ 1595326 w 4452323"/>
              <a:gd name="connsiteY95" fmla="*/ 2960025 h 4452323"/>
              <a:gd name="connsiteX96" fmla="*/ 1600290 w 4452323"/>
              <a:gd name="connsiteY96" fmla="*/ 2964670 h 4452323"/>
              <a:gd name="connsiteX97" fmla="*/ 1621321 w 4452323"/>
              <a:gd name="connsiteY97" fmla="*/ 2980761 h 4452323"/>
              <a:gd name="connsiteX98" fmla="*/ 1627462 w 4452323"/>
              <a:gd name="connsiteY98" fmla="*/ 2985659 h 4452323"/>
              <a:gd name="connsiteX99" fmla="*/ 1630643 w 4452323"/>
              <a:gd name="connsiteY99" fmla="*/ 2988676 h 4452323"/>
              <a:gd name="connsiteX100" fmla="*/ 1633481 w 4452323"/>
              <a:gd name="connsiteY100" fmla="*/ 2990486 h 4452323"/>
              <a:gd name="connsiteX101" fmla="*/ 1594336 w 4452323"/>
              <a:gd name="connsiteY101" fmla="*/ 3127320 h 4452323"/>
              <a:gd name="connsiteX102" fmla="*/ 1752317 w 4452323"/>
              <a:gd name="connsiteY102" fmla="*/ 3218530 h 4452323"/>
              <a:gd name="connsiteX103" fmla="*/ 1849845 w 4452323"/>
              <a:gd name="connsiteY103" fmla="*/ 3117666 h 4452323"/>
              <a:gd name="connsiteX104" fmla="*/ 1860977 w 4452323"/>
              <a:gd name="connsiteY104" fmla="*/ 3121740 h 4452323"/>
              <a:gd name="connsiteX105" fmla="*/ 1871897 w 4452323"/>
              <a:gd name="connsiteY105" fmla="*/ 3126667 h 4452323"/>
              <a:gd name="connsiteX106" fmla="*/ 1882820 w 4452323"/>
              <a:gd name="connsiteY106" fmla="*/ 3130369 h 4452323"/>
              <a:gd name="connsiteX107" fmla="*/ 1910503 w 4452323"/>
              <a:gd name="connsiteY107" fmla="*/ 3141397 h 4452323"/>
              <a:gd name="connsiteX108" fmla="*/ 1930704 w 4452323"/>
              <a:gd name="connsiteY108" fmla="*/ 3147270 h 4452323"/>
              <a:gd name="connsiteX109" fmla="*/ 1940652 w 4452323"/>
              <a:gd name="connsiteY109" fmla="*/ 3150913 h 4452323"/>
              <a:gd name="connsiteX110" fmla="*/ 1951957 w 4452323"/>
              <a:gd name="connsiteY110" fmla="*/ 3153799 h 4452323"/>
              <a:gd name="connsiteX111" fmla="*/ 1960680 w 4452323"/>
              <a:gd name="connsiteY111" fmla="*/ 3156755 h 4452323"/>
              <a:gd name="connsiteX112" fmla="*/ 1973951 w 4452323"/>
              <a:gd name="connsiteY112" fmla="*/ 3159844 h 4452323"/>
              <a:gd name="connsiteX113" fmla="*/ 1999682 w 4452323"/>
              <a:gd name="connsiteY113" fmla="*/ 3167325 h 4452323"/>
              <a:gd name="connsiteX114" fmla="*/ 2020076 w 4452323"/>
              <a:gd name="connsiteY114" fmla="*/ 3171192 h 4452323"/>
              <a:gd name="connsiteX115" fmla="*/ 2034673 w 4452323"/>
              <a:gd name="connsiteY115" fmla="*/ 3174918 h 4452323"/>
              <a:gd name="connsiteX116" fmla="*/ 2046154 w 4452323"/>
              <a:gd name="connsiteY116" fmla="*/ 3176649 h 4452323"/>
              <a:gd name="connsiteX117" fmla="*/ 2052740 w 4452323"/>
              <a:gd name="connsiteY117" fmla="*/ 3178182 h 4452323"/>
              <a:gd name="connsiteX118" fmla="*/ 2066228 w 4452323"/>
              <a:gd name="connsiteY118" fmla="*/ 3179939 h 4452323"/>
              <a:gd name="connsiteX119" fmla="*/ 2090769 w 4452323"/>
              <a:gd name="connsiteY119" fmla="*/ 3184591 h 4452323"/>
              <a:gd name="connsiteX120" fmla="*/ 2095130 w 4452323"/>
              <a:gd name="connsiteY120" fmla="*/ 3184994 h 4452323"/>
              <a:gd name="connsiteX121" fmla="*/ 2129543 w 4452323"/>
              <a:gd name="connsiteY121" fmla="*/ 3322651 h 4452323"/>
              <a:gd name="connsiteX122" fmla="*/ 2311964 w 4452323"/>
              <a:gd name="connsiteY122" fmla="*/ 3322651 h 4452323"/>
              <a:gd name="connsiteX123" fmla="*/ 2346187 w 4452323"/>
              <a:gd name="connsiteY123" fmla="*/ 3185758 h 4452323"/>
              <a:gd name="connsiteX124" fmla="*/ 2346666 w 4452323"/>
              <a:gd name="connsiteY124" fmla="*/ 3185675 h 4452323"/>
              <a:gd name="connsiteX125" fmla="*/ 2368698 w 4452323"/>
              <a:gd name="connsiteY125" fmla="*/ 3183469 h 4452323"/>
              <a:gd name="connsiteX126" fmla="*/ 2395567 w 4452323"/>
              <a:gd name="connsiteY126" fmla="*/ 3178109 h 4452323"/>
              <a:gd name="connsiteX127" fmla="*/ 2409470 w 4452323"/>
              <a:gd name="connsiteY127" fmla="*/ 3176087 h 4452323"/>
              <a:gd name="connsiteX128" fmla="*/ 2425776 w 4452323"/>
              <a:gd name="connsiteY128" fmla="*/ 3172084 h 4452323"/>
              <a:gd name="connsiteX129" fmla="*/ 2433889 w 4452323"/>
              <a:gd name="connsiteY129" fmla="*/ 3170466 h 4452323"/>
              <a:gd name="connsiteX130" fmla="*/ 2440621 w 4452323"/>
              <a:gd name="connsiteY130" fmla="*/ 3169293 h 4452323"/>
              <a:gd name="connsiteX131" fmla="*/ 2442700 w 4452323"/>
              <a:gd name="connsiteY131" fmla="*/ 3168709 h 4452323"/>
              <a:gd name="connsiteX132" fmla="*/ 2460629 w 4452323"/>
              <a:gd name="connsiteY132" fmla="*/ 3165135 h 4452323"/>
              <a:gd name="connsiteX133" fmla="*/ 2488090 w 4452323"/>
              <a:gd name="connsiteY133" fmla="*/ 3156793 h 4452323"/>
              <a:gd name="connsiteX134" fmla="*/ 2499665 w 4452323"/>
              <a:gd name="connsiteY134" fmla="*/ 3153951 h 4452323"/>
              <a:gd name="connsiteX135" fmla="*/ 2514423 w 4452323"/>
              <a:gd name="connsiteY135" fmla="*/ 3148793 h 4452323"/>
              <a:gd name="connsiteX136" fmla="*/ 2523642 w 4452323"/>
              <a:gd name="connsiteY136" fmla="*/ 3145993 h 4452323"/>
              <a:gd name="connsiteX137" fmla="*/ 2534049 w 4452323"/>
              <a:gd name="connsiteY137" fmla="*/ 3143072 h 4452323"/>
              <a:gd name="connsiteX138" fmla="*/ 2536766 w 4452323"/>
              <a:gd name="connsiteY138" fmla="*/ 3142006 h 4452323"/>
              <a:gd name="connsiteX139" fmla="*/ 2551070 w 4452323"/>
              <a:gd name="connsiteY139" fmla="*/ 3137661 h 4452323"/>
              <a:gd name="connsiteX140" fmla="*/ 2576360 w 4452323"/>
              <a:gd name="connsiteY140" fmla="*/ 3127144 h 4452323"/>
              <a:gd name="connsiteX141" fmla="*/ 2587182 w 4452323"/>
              <a:gd name="connsiteY141" fmla="*/ 3123360 h 4452323"/>
              <a:gd name="connsiteX142" fmla="*/ 2589044 w 4452323"/>
              <a:gd name="connsiteY142" fmla="*/ 3122503 h 4452323"/>
              <a:gd name="connsiteX143" fmla="*/ 2689561 w 4452323"/>
              <a:gd name="connsiteY143" fmla="*/ 3226460 h 4452323"/>
              <a:gd name="connsiteX144" fmla="*/ 2847543 w 4452323"/>
              <a:gd name="connsiteY144" fmla="*/ 3135251 h 4452323"/>
              <a:gd name="connsiteX145" fmla="*/ 2808301 w 4452323"/>
              <a:gd name="connsiteY145" fmla="*/ 2998074 h 4452323"/>
              <a:gd name="connsiteX146" fmla="*/ 2816671 w 4452323"/>
              <a:gd name="connsiteY146" fmla="*/ 2991078 h 4452323"/>
              <a:gd name="connsiteX147" fmla="*/ 2827314 w 4452323"/>
              <a:gd name="connsiteY147" fmla="*/ 2983424 h 4452323"/>
              <a:gd name="connsiteX148" fmla="*/ 2844924 w 4452323"/>
              <a:gd name="connsiteY148" fmla="*/ 2967963 h 4452323"/>
              <a:gd name="connsiteX149" fmla="*/ 2859218 w 4452323"/>
              <a:gd name="connsiteY149" fmla="*/ 2956683 h 4452323"/>
              <a:gd name="connsiteX150" fmla="*/ 2864563 w 4452323"/>
              <a:gd name="connsiteY150" fmla="*/ 2951047 h 4452323"/>
              <a:gd name="connsiteX151" fmla="*/ 2882540 w 4452323"/>
              <a:gd name="connsiteY151" fmla="*/ 2936021 h 4452323"/>
              <a:gd name="connsiteX152" fmla="*/ 2889919 w 4452323"/>
              <a:gd name="connsiteY152" fmla="*/ 2928464 h 4452323"/>
              <a:gd name="connsiteX153" fmla="*/ 2897760 w 4452323"/>
              <a:gd name="connsiteY153" fmla="*/ 2921580 h 4452323"/>
              <a:gd name="connsiteX154" fmla="*/ 2897948 w 4452323"/>
              <a:gd name="connsiteY154" fmla="*/ 2921381 h 4452323"/>
              <a:gd name="connsiteX155" fmla="*/ 2898707 w 4452323"/>
              <a:gd name="connsiteY155" fmla="*/ 2920777 h 4452323"/>
              <a:gd name="connsiteX156" fmla="*/ 2900419 w 4452323"/>
              <a:gd name="connsiteY156" fmla="*/ 2918755 h 4452323"/>
              <a:gd name="connsiteX157" fmla="*/ 2902917 w 4452323"/>
              <a:gd name="connsiteY157" fmla="*/ 2916710 h 4452323"/>
              <a:gd name="connsiteX158" fmla="*/ 2908901 w 4452323"/>
              <a:gd name="connsiteY158" fmla="*/ 2909678 h 4452323"/>
              <a:gd name="connsiteX159" fmla="*/ 2923457 w 4452323"/>
              <a:gd name="connsiteY159" fmla="*/ 2894124 h 4452323"/>
              <a:gd name="connsiteX160" fmla="*/ 2950340 w 4452323"/>
              <a:gd name="connsiteY160" fmla="*/ 2866598 h 4452323"/>
              <a:gd name="connsiteX161" fmla="*/ 2956816 w 4452323"/>
              <a:gd name="connsiteY161" fmla="*/ 2858480 h 4452323"/>
              <a:gd name="connsiteX162" fmla="*/ 2962348 w 4452323"/>
              <a:gd name="connsiteY162" fmla="*/ 2852568 h 4452323"/>
              <a:gd name="connsiteX163" fmla="*/ 2980803 w 4452323"/>
              <a:gd name="connsiteY163" fmla="*/ 2828447 h 4452323"/>
              <a:gd name="connsiteX164" fmla="*/ 2986758 w 4452323"/>
              <a:gd name="connsiteY164" fmla="*/ 2822166 h 4452323"/>
              <a:gd name="connsiteX165" fmla="*/ 2987820 w 4452323"/>
              <a:gd name="connsiteY165" fmla="*/ 2820500 h 4452323"/>
              <a:gd name="connsiteX166" fmla="*/ 3126686 w 4452323"/>
              <a:gd name="connsiteY166" fmla="*/ 2860225 h 4452323"/>
              <a:gd name="connsiteX167" fmla="*/ 3217896 w 4452323"/>
              <a:gd name="connsiteY167" fmla="*/ 2702244 h 4452323"/>
              <a:gd name="connsiteX168" fmla="*/ 3115805 w 4452323"/>
              <a:gd name="connsiteY168" fmla="*/ 2603531 h 4452323"/>
              <a:gd name="connsiteX169" fmla="*/ 3121236 w 4452323"/>
              <a:gd name="connsiteY169" fmla="*/ 2588699 h 4452323"/>
              <a:gd name="connsiteX170" fmla="*/ 3124749 w 4452323"/>
              <a:gd name="connsiteY170" fmla="*/ 2580911 h 4452323"/>
              <a:gd name="connsiteX171" fmla="*/ 3130553 w 4452323"/>
              <a:gd name="connsiteY171" fmla="*/ 2563784 h 4452323"/>
              <a:gd name="connsiteX172" fmla="*/ 3139294 w 4452323"/>
              <a:gd name="connsiteY172" fmla="*/ 2541842 h 4452323"/>
              <a:gd name="connsiteX173" fmla="*/ 3142774 w 4452323"/>
              <a:gd name="connsiteY173" fmla="*/ 2529875 h 4452323"/>
              <a:gd name="connsiteX174" fmla="*/ 3149538 w 4452323"/>
              <a:gd name="connsiteY174" fmla="*/ 2511402 h 4452323"/>
              <a:gd name="connsiteX175" fmla="*/ 3153299 w 4452323"/>
              <a:gd name="connsiteY175" fmla="*/ 2496668 h 4452323"/>
              <a:gd name="connsiteX176" fmla="*/ 3154837 w 4452323"/>
              <a:gd name="connsiteY176" fmla="*/ 2492131 h 4452323"/>
              <a:gd name="connsiteX177" fmla="*/ 3156895 w 4452323"/>
              <a:gd name="connsiteY177" fmla="*/ 2483290 h 4452323"/>
              <a:gd name="connsiteX178" fmla="*/ 3162075 w 4452323"/>
              <a:gd name="connsiteY178" fmla="*/ 2468863 h 4452323"/>
              <a:gd name="connsiteX179" fmla="*/ 3169871 w 4452323"/>
              <a:gd name="connsiteY179" fmla="*/ 2431756 h 4452323"/>
              <a:gd name="connsiteX180" fmla="*/ 3173543 w 4452323"/>
              <a:gd name="connsiteY180" fmla="*/ 2417381 h 4452323"/>
              <a:gd name="connsiteX181" fmla="*/ 3175198 w 4452323"/>
              <a:gd name="connsiteY181" fmla="*/ 2406411 h 4452323"/>
              <a:gd name="connsiteX182" fmla="*/ 3180337 w 4452323"/>
              <a:gd name="connsiteY182" fmla="*/ 2381950 h 4452323"/>
              <a:gd name="connsiteX183" fmla="*/ 3182916 w 4452323"/>
              <a:gd name="connsiteY183" fmla="*/ 2359406 h 4452323"/>
              <a:gd name="connsiteX184" fmla="*/ 3322414 w 4452323"/>
              <a:gd name="connsiteY184" fmla="*/ 2324533 h 4452323"/>
              <a:gd name="connsiteX185" fmla="*/ 3322413 w 4452323"/>
              <a:gd name="connsiteY185" fmla="*/ 2142111 h 4452323"/>
              <a:gd name="connsiteX186" fmla="*/ 3185149 w 4452323"/>
              <a:gd name="connsiteY186" fmla="*/ 2107796 h 4452323"/>
              <a:gd name="connsiteX187" fmla="*/ 3182500 w 4452323"/>
              <a:gd name="connsiteY187" fmla="*/ 2094985 h 4452323"/>
              <a:gd name="connsiteX188" fmla="*/ 3181364 w 4452323"/>
              <a:gd name="connsiteY188" fmla="*/ 2083649 h 4452323"/>
              <a:gd name="connsiteX189" fmla="*/ 3178856 w 4452323"/>
              <a:gd name="connsiteY189" fmla="*/ 2071066 h 4452323"/>
              <a:gd name="connsiteX190" fmla="*/ 3174711 w 4452323"/>
              <a:gd name="connsiteY190" fmla="*/ 2042584 h 4452323"/>
              <a:gd name="connsiteX191" fmla="*/ 3167676 w 4452323"/>
              <a:gd name="connsiteY191" fmla="*/ 2013917 h 4452323"/>
              <a:gd name="connsiteX192" fmla="*/ 3167375 w 4452323"/>
              <a:gd name="connsiteY192" fmla="*/ 2012187 h 4452323"/>
              <a:gd name="connsiteX193" fmla="*/ 3166472 w 4452323"/>
              <a:gd name="connsiteY193" fmla="*/ 2008972 h 4452323"/>
              <a:gd name="connsiteX194" fmla="*/ 3163031 w 4452323"/>
              <a:gd name="connsiteY194" fmla="*/ 1991718 h 4452323"/>
              <a:gd name="connsiteX195" fmla="*/ 3158851 w 4452323"/>
              <a:gd name="connsiteY195" fmla="*/ 1977962 h 4452323"/>
              <a:gd name="connsiteX196" fmla="*/ 3155336 w 4452323"/>
              <a:gd name="connsiteY196" fmla="*/ 1963631 h 4452323"/>
              <a:gd name="connsiteX197" fmla="*/ 3153086 w 4452323"/>
              <a:gd name="connsiteY197" fmla="*/ 1952760 h 4452323"/>
              <a:gd name="connsiteX198" fmla="*/ 3148933 w 4452323"/>
              <a:gd name="connsiteY198" fmla="*/ 1941966 h 4452323"/>
              <a:gd name="connsiteX199" fmla="*/ 3142504 w 4452323"/>
              <a:gd name="connsiteY199" fmla="*/ 1923576 h 4452323"/>
              <a:gd name="connsiteX200" fmla="*/ 3141153 w 4452323"/>
              <a:gd name="connsiteY200" fmla="*/ 1918760 h 4452323"/>
              <a:gd name="connsiteX201" fmla="*/ 3139891 w 4452323"/>
              <a:gd name="connsiteY201" fmla="*/ 1915546 h 4452323"/>
              <a:gd name="connsiteX202" fmla="*/ 3135557 w 4452323"/>
              <a:gd name="connsiteY202" fmla="*/ 1901277 h 4452323"/>
              <a:gd name="connsiteX203" fmla="*/ 3130246 w 4452323"/>
              <a:gd name="connsiteY203" fmla="*/ 1888502 h 4452323"/>
              <a:gd name="connsiteX204" fmla="*/ 3121985 w 4452323"/>
              <a:gd name="connsiteY204" fmla="*/ 1864872 h 4452323"/>
              <a:gd name="connsiteX205" fmla="*/ 3120996 w 4452323"/>
              <a:gd name="connsiteY205" fmla="*/ 1862725 h 4452323"/>
              <a:gd name="connsiteX206" fmla="*/ 3224357 w 4452323"/>
              <a:gd name="connsiteY206" fmla="*/ 1762785 h 4452323"/>
              <a:gd name="connsiteX207" fmla="*/ 3133147 w 4452323"/>
              <a:gd name="connsiteY207" fmla="*/ 1604804 h 4452323"/>
              <a:gd name="connsiteX208" fmla="*/ 2995970 w 4452323"/>
              <a:gd name="connsiteY208" fmla="*/ 1644045 h 4452323"/>
              <a:gd name="connsiteX209" fmla="*/ 2995691 w 4452323"/>
              <a:gd name="connsiteY209" fmla="*/ 1643712 h 4452323"/>
              <a:gd name="connsiteX210" fmla="*/ 2982048 w 4452323"/>
              <a:gd name="connsiteY210" fmla="*/ 1624741 h 4452323"/>
              <a:gd name="connsiteX211" fmla="*/ 2955313 w 4452323"/>
              <a:gd name="connsiteY211" fmla="*/ 1594284 h 4452323"/>
              <a:gd name="connsiteX212" fmla="*/ 2954765 w 4452323"/>
              <a:gd name="connsiteY212" fmla="*/ 1593592 h 4452323"/>
              <a:gd name="connsiteX213" fmla="*/ 2954398 w 4452323"/>
              <a:gd name="connsiteY213" fmla="*/ 1593245 h 4452323"/>
              <a:gd name="connsiteX214" fmla="*/ 2935763 w 4452323"/>
              <a:gd name="connsiteY214" fmla="*/ 1572015 h 4452323"/>
              <a:gd name="connsiteX215" fmla="*/ 2933917 w 4452323"/>
              <a:gd name="connsiteY215" fmla="*/ 1569807 h 4452323"/>
              <a:gd name="connsiteX216" fmla="*/ 2933268 w 4452323"/>
              <a:gd name="connsiteY216" fmla="*/ 1569172 h 4452323"/>
              <a:gd name="connsiteX217" fmla="*/ 2929435 w 4452323"/>
              <a:gd name="connsiteY217" fmla="*/ 1564807 h 4452323"/>
              <a:gd name="connsiteX218" fmla="*/ 2924468 w 4452323"/>
              <a:gd name="connsiteY218" fmla="*/ 1558740 h 4452323"/>
              <a:gd name="connsiteX219" fmla="*/ 2922808 w 4452323"/>
              <a:gd name="connsiteY219" fmla="*/ 1557259 h 4452323"/>
              <a:gd name="connsiteX220" fmla="*/ 2920205 w 4452323"/>
              <a:gd name="connsiteY220" fmla="*/ 1554292 h 4452323"/>
              <a:gd name="connsiteX221" fmla="*/ 2868122 w 4452323"/>
              <a:gd name="connsiteY221" fmla="*/ 1505548 h 4452323"/>
              <a:gd name="connsiteX222" fmla="*/ 2864495 w 4452323"/>
              <a:gd name="connsiteY222" fmla="*/ 1502007 h 4452323"/>
              <a:gd name="connsiteX223" fmla="*/ 2863811 w 4452323"/>
              <a:gd name="connsiteY223" fmla="*/ 1501515 h 4452323"/>
              <a:gd name="connsiteX224" fmla="*/ 2851193 w 4452323"/>
              <a:gd name="connsiteY224" fmla="*/ 1489706 h 4452323"/>
              <a:gd name="connsiteX225" fmla="*/ 2822952 w 4452323"/>
              <a:gd name="connsiteY225" fmla="*/ 1468097 h 4452323"/>
              <a:gd name="connsiteX226" fmla="*/ 2819023 w 4452323"/>
              <a:gd name="connsiteY226" fmla="*/ 1464591 h 4452323"/>
              <a:gd name="connsiteX227" fmla="*/ 2858850 w 4452323"/>
              <a:gd name="connsiteY227" fmla="*/ 1325366 h 4452323"/>
              <a:gd name="connsiteX228" fmla="*/ 2700868 w 4452323"/>
              <a:gd name="connsiteY228" fmla="*/ 1234157 h 4452323"/>
              <a:gd name="connsiteX229" fmla="*/ 2601690 w 4452323"/>
              <a:gd name="connsiteY229" fmla="*/ 1336729 h 4452323"/>
              <a:gd name="connsiteX230" fmla="*/ 2583225 w 4452323"/>
              <a:gd name="connsiteY230" fmla="*/ 1329970 h 4452323"/>
              <a:gd name="connsiteX231" fmla="*/ 2578993 w 4452323"/>
              <a:gd name="connsiteY231" fmla="*/ 1328060 h 4452323"/>
              <a:gd name="connsiteX232" fmla="*/ 2566497 w 4452323"/>
              <a:gd name="connsiteY232" fmla="*/ 1323826 h 4452323"/>
              <a:gd name="connsiteX233" fmla="*/ 2547173 w 4452323"/>
              <a:gd name="connsiteY233" fmla="*/ 1315251 h 4452323"/>
              <a:gd name="connsiteX234" fmla="*/ 2535935 w 4452323"/>
              <a:gd name="connsiteY234" fmla="*/ 1312270 h 4452323"/>
              <a:gd name="connsiteX235" fmla="*/ 2530840 w 4452323"/>
              <a:gd name="connsiteY235" fmla="*/ 1310789 h 4452323"/>
              <a:gd name="connsiteX236" fmla="*/ 2510831 w 4452323"/>
              <a:gd name="connsiteY236" fmla="*/ 1303463 h 4452323"/>
              <a:gd name="connsiteX237" fmla="*/ 2492923 w 4452323"/>
              <a:gd name="connsiteY237" fmla="*/ 1298891 h 4452323"/>
              <a:gd name="connsiteX238" fmla="*/ 2490212 w 4452323"/>
              <a:gd name="connsiteY238" fmla="*/ 1297973 h 4452323"/>
              <a:gd name="connsiteX239" fmla="*/ 2480173 w 4452323"/>
              <a:gd name="connsiteY239" fmla="*/ 1295636 h 4452323"/>
              <a:gd name="connsiteX240" fmla="*/ 2468249 w 4452323"/>
              <a:gd name="connsiteY240" fmla="*/ 1292591 h 4452323"/>
              <a:gd name="connsiteX241" fmla="*/ 2451318 w 4452323"/>
              <a:gd name="connsiteY241" fmla="*/ 1287669 h 4452323"/>
              <a:gd name="connsiteX242" fmla="*/ 2442196 w 4452323"/>
              <a:gd name="connsiteY242" fmla="*/ 1285941 h 4452323"/>
              <a:gd name="connsiteX243" fmla="*/ 2416809 w 4452323"/>
              <a:gd name="connsiteY243" fmla="*/ 1279458 h 4452323"/>
              <a:gd name="connsiteX244" fmla="*/ 2406165 w 4452323"/>
              <a:gd name="connsiteY244" fmla="*/ 1277853 h 4452323"/>
              <a:gd name="connsiteX245" fmla="*/ 2399205 w 4452323"/>
              <a:gd name="connsiteY245" fmla="*/ 1276006 h 4452323"/>
              <a:gd name="connsiteX246" fmla="*/ 2369134 w 4452323"/>
              <a:gd name="connsiteY246" fmla="*/ 1272091 h 4452323"/>
              <a:gd name="connsiteX247" fmla="*/ 2360230 w 4452323"/>
              <a:gd name="connsiteY247" fmla="*/ 1270402 h 4452323"/>
              <a:gd name="connsiteX248" fmla="*/ 2358768 w 4452323"/>
              <a:gd name="connsiteY248" fmla="*/ 1270268 h 4452323"/>
              <a:gd name="connsiteX249" fmla="*/ 2323667 w 4452323"/>
              <a:gd name="connsiteY249" fmla="*/ 1129857 h 4452323"/>
              <a:gd name="connsiteX250" fmla="*/ 2054038 w 4452323"/>
              <a:gd name="connsiteY250" fmla="*/ 0 h 4452323"/>
              <a:gd name="connsiteX251" fmla="*/ 2424432 w 4452323"/>
              <a:gd name="connsiteY251" fmla="*/ 0 h 4452323"/>
              <a:gd name="connsiteX252" fmla="*/ 2495705 w 4452323"/>
              <a:gd name="connsiteY252" fmla="*/ 285094 h 4452323"/>
              <a:gd name="connsiteX253" fmla="*/ 2498668 w 4452323"/>
              <a:gd name="connsiteY253" fmla="*/ 285367 h 4452323"/>
              <a:gd name="connsiteX254" fmla="*/ 2516748 w 4452323"/>
              <a:gd name="connsiteY254" fmla="*/ 288794 h 4452323"/>
              <a:gd name="connsiteX255" fmla="*/ 2577807 w 4452323"/>
              <a:gd name="connsiteY255" fmla="*/ 296746 h 4452323"/>
              <a:gd name="connsiteX256" fmla="*/ 2600170 w 4452323"/>
              <a:gd name="connsiteY256" fmla="*/ 301735 h 4452323"/>
              <a:gd name="connsiteX257" fmla="*/ 2613553 w 4452323"/>
              <a:gd name="connsiteY257" fmla="*/ 303754 h 4452323"/>
              <a:gd name="connsiteX258" fmla="*/ 2643519 w 4452323"/>
              <a:gd name="connsiteY258" fmla="*/ 311405 h 4452323"/>
              <a:gd name="connsiteX259" fmla="*/ 2730155 w 4452323"/>
              <a:gd name="connsiteY259" fmla="*/ 330731 h 4452323"/>
              <a:gd name="connsiteX260" fmla="*/ 2782590 w 4452323"/>
              <a:gd name="connsiteY260" fmla="*/ 346912 h 4452323"/>
              <a:gd name="connsiteX261" fmla="*/ 2804457 w 4452323"/>
              <a:gd name="connsiteY261" fmla="*/ 352495 h 4452323"/>
              <a:gd name="connsiteX262" fmla="*/ 2824700 w 4452323"/>
              <a:gd name="connsiteY262" fmla="*/ 359907 h 4452323"/>
              <a:gd name="connsiteX263" fmla="*/ 2878245 w 4452323"/>
              <a:gd name="connsiteY263" fmla="*/ 376430 h 4452323"/>
              <a:gd name="connsiteX264" fmla="*/ 2976158 w 4452323"/>
              <a:gd name="connsiteY264" fmla="*/ 415360 h 4452323"/>
              <a:gd name="connsiteX265" fmla="*/ 2988938 w 4452323"/>
              <a:gd name="connsiteY265" fmla="*/ 420040 h 4452323"/>
              <a:gd name="connsiteX266" fmla="*/ 3190315 w 4452323"/>
              <a:gd name="connsiteY266" fmla="*/ 211773 h 4452323"/>
              <a:gd name="connsiteX267" fmla="*/ 3511084 w 4452323"/>
              <a:gd name="connsiteY267" fmla="*/ 396970 h 4452323"/>
              <a:gd name="connsiteX268" fmla="*/ 3430439 w 4452323"/>
              <a:gd name="connsiteY268" fmla="*/ 678889 h 4452323"/>
              <a:gd name="connsiteX269" fmla="*/ 3462759 w 4452323"/>
              <a:gd name="connsiteY269" fmla="*/ 705568 h 4452323"/>
              <a:gd name="connsiteX270" fmla="*/ 3495537 w 4452323"/>
              <a:gd name="connsiteY270" fmla="*/ 730647 h 4452323"/>
              <a:gd name="connsiteX271" fmla="*/ 3513440 w 4452323"/>
              <a:gd name="connsiteY271" fmla="*/ 747401 h 4452323"/>
              <a:gd name="connsiteX272" fmla="*/ 3534166 w 4452323"/>
              <a:gd name="connsiteY272" fmla="*/ 764509 h 4452323"/>
              <a:gd name="connsiteX273" fmla="*/ 3593371 w 4452323"/>
              <a:gd name="connsiteY273" fmla="*/ 822207 h 4452323"/>
              <a:gd name="connsiteX274" fmla="*/ 3635663 w 4452323"/>
              <a:gd name="connsiteY274" fmla="*/ 861787 h 4452323"/>
              <a:gd name="connsiteX275" fmla="*/ 3645598 w 4452323"/>
              <a:gd name="connsiteY275" fmla="*/ 873104 h 4452323"/>
              <a:gd name="connsiteX276" fmla="*/ 3657510 w 4452323"/>
              <a:gd name="connsiteY276" fmla="*/ 884714 h 4452323"/>
              <a:gd name="connsiteX277" fmla="*/ 3743554 w 4452323"/>
              <a:gd name="connsiteY277" fmla="*/ 984689 h 4452323"/>
              <a:gd name="connsiteX278" fmla="*/ 3761231 w 4452323"/>
              <a:gd name="connsiteY278" fmla="*/ 1004825 h 4452323"/>
              <a:gd name="connsiteX279" fmla="*/ 3762994 w 4452323"/>
              <a:gd name="connsiteY279" fmla="*/ 1007275 h 4452323"/>
              <a:gd name="connsiteX280" fmla="*/ 3770150 w 4452323"/>
              <a:gd name="connsiteY280" fmla="*/ 1015591 h 4452323"/>
              <a:gd name="connsiteX281" fmla="*/ 3790767 w 4452323"/>
              <a:gd name="connsiteY281" fmla="*/ 1043662 h 4452323"/>
              <a:gd name="connsiteX282" fmla="*/ 4068028 w 4452323"/>
              <a:gd name="connsiteY282" fmla="*/ 964348 h 4452323"/>
              <a:gd name="connsiteX283" fmla="*/ 4253225 w 4452323"/>
              <a:gd name="connsiteY283" fmla="*/ 1285119 h 4452323"/>
              <a:gd name="connsiteX284" fmla="*/ 4043576 w 4452323"/>
              <a:gd name="connsiteY284" fmla="*/ 1487830 h 4452323"/>
              <a:gd name="connsiteX285" fmla="*/ 4044826 w 4452323"/>
              <a:gd name="connsiteY285" fmla="*/ 1491227 h 4452323"/>
              <a:gd name="connsiteX286" fmla="*/ 4045364 w 4452323"/>
              <a:gd name="connsiteY286" fmla="*/ 1492397 h 4452323"/>
              <a:gd name="connsiteX287" fmla="*/ 4047447 w 4452323"/>
              <a:gd name="connsiteY287" fmla="*/ 1498357 h 4452323"/>
              <a:gd name="connsiteX288" fmla="*/ 4068765 w 4452323"/>
              <a:gd name="connsiteY288" fmla="*/ 1556319 h 4452323"/>
              <a:gd name="connsiteX289" fmla="*/ 4072922 w 4452323"/>
              <a:gd name="connsiteY289" fmla="*/ 1566318 h 4452323"/>
              <a:gd name="connsiteX290" fmla="*/ 4075204 w 4452323"/>
              <a:gd name="connsiteY290" fmla="*/ 1573827 h 4452323"/>
              <a:gd name="connsiteX291" fmla="*/ 4096861 w 4452323"/>
              <a:gd name="connsiteY291" fmla="*/ 1632711 h 4452323"/>
              <a:gd name="connsiteX292" fmla="*/ 4104753 w 4452323"/>
              <a:gd name="connsiteY292" fmla="*/ 1662301 h 4452323"/>
              <a:gd name="connsiteX293" fmla="*/ 4107477 w 4452323"/>
              <a:gd name="connsiteY293" fmla="*/ 1670096 h 4452323"/>
              <a:gd name="connsiteX294" fmla="*/ 4114906 w 4452323"/>
              <a:gd name="connsiteY294" fmla="*/ 1700366 h 4452323"/>
              <a:gd name="connsiteX295" fmla="*/ 4124004 w 4452323"/>
              <a:gd name="connsiteY295" fmla="*/ 1734476 h 4452323"/>
              <a:gd name="connsiteX296" fmla="*/ 4128705 w 4452323"/>
              <a:gd name="connsiteY296" fmla="*/ 1749952 h 4452323"/>
              <a:gd name="connsiteX297" fmla="*/ 4130404 w 4452323"/>
              <a:gd name="connsiteY297" fmla="*/ 1758468 h 4452323"/>
              <a:gd name="connsiteX298" fmla="*/ 4143379 w 4452323"/>
              <a:gd name="connsiteY298" fmla="*/ 1807115 h 4452323"/>
              <a:gd name="connsiteX299" fmla="*/ 4148503 w 4452323"/>
              <a:gd name="connsiteY299" fmla="*/ 1837265 h 4452323"/>
              <a:gd name="connsiteX300" fmla="*/ 4152421 w 4452323"/>
              <a:gd name="connsiteY300" fmla="*/ 1853229 h 4452323"/>
              <a:gd name="connsiteX301" fmla="*/ 4159608 w 4452323"/>
              <a:gd name="connsiteY301" fmla="*/ 1902626 h 4452323"/>
              <a:gd name="connsiteX302" fmla="*/ 4162226 w 4452323"/>
              <a:gd name="connsiteY302" fmla="*/ 1918033 h 4452323"/>
              <a:gd name="connsiteX303" fmla="*/ 4165932 w 4452323"/>
              <a:gd name="connsiteY303" fmla="*/ 1936611 h 4452323"/>
              <a:gd name="connsiteX304" fmla="*/ 4166720 w 4452323"/>
              <a:gd name="connsiteY304" fmla="*/ 1944473 h 4452323"/>
              <a:gd name="connsiteX305" fmla="*/ 4173718 w 4452323"/>
              <a:gd name="connsiteY305" fmla="*/ 1985664 h 4452323"/>
              <a:gd name="connsiteX306" fmla="*/ 4452323 w 4452323"/>
              <a:gd name="connsiteY306" fmla="*/ 2055315 h 4452323"/>
              <a:gd name="connsiteX307" fmla="*/ 4452323 w 4452323"/>
              <a:gd name="connsiteY307" fmla="*/ 2425709 h 4452323"/>
              <a:gd name="connsiteX308" fmla="*/ 4169082 w 4452323"/>
              <a:gd name="connsiteY308" fmla="*/ 2496519 h 4452323"/>
              <a:gd name="connsiteX309" fmla="*/ 4163845 w 4452323"/>
              <a:gd name="connsiteY309" fmla="*/ 2542290 h 4452323"/>
              <a:gd name="connsiteX310" fmla="*/ 4153409 w 4452323"/>
              <a:gd name="connsiteY310" fmla="*/ 2591963 h 4452323"/>
              <a:gd name="connsiteX311" fmla="*/ 4150049 w 4452323"/>
              <a:gd name="connsiteY311" fmla="*/ 2614232 h 4452323"/>
              <a:gd name="connsiteX312" fmla="*/ 4142598 w 4452323"/>
              <a:gd name="connsiteY312" fmla="*/ 2643413 h 4452323"/>
              <a:gd name="connsiteX313" fmla="*/ 4126766 w 4452323"/>
              <a:gd name="connsiteY313" fmla="*/ 2718764 h 4452323"/>
              <a:gd name="connsiteX314" fmla="*/ 4107028 w 4452323"/>
              <a:gd name="connsiteY314" fmla="*/ 2782729 h 4452323"/>
              <a:gd name="connsiteX315" fmla="*/ 4101307 w 4452323"/>
              <a:gd name="connsiteY315" fmla="*/ 2805136 h 4452323"/>
              <a:gd name="connsiteX316" fmla="*/ 4093720 w 4452323"/>
              <a:gd name="connsiteY316" fmla="*/ 2825861 h 4452323"/>
              <a:gd name="connsiteX317" fmla="*/ 4074044 w 4452323"/>
              <a:gd name="connsiteY317" fmla="*/ 2889626 h 4452323"/>
              <a:gd name="connsiteX318" fmla="*/ 4052156 w 4452323"/>
              <a:gd name="connsiteY318" fmla="*/ 2942796 h 4452323"/>
              <a:gd name="connsiteX319" fmla="*/ 4050978 w 4452323"/>
              <a:gd name="connsiteY319" fmla="*/ 2946270 h 4452323"/>
              <a:gd name="connsiteX320" fmla="*/ 4048086 w 4452323"/>
              <a:gd name="connsiteY320" fmla="*/ 2952683 h 4452323"/>
              <a:gd name="connsiteX321" fmla="*/ 4040860 w 4452323"/>
              <a:gd name="connsiteY321" fmla="*/ 2970237 h 4452323"/>
              <a:gd name="connsiteX322" fmla="*/ 4032818 w 4452323"/>
              <a:gd name="connsiteY322" fmla="*/ 2992196 h 4452323"/>
              <a:gd name="connsiteX323" fmla="*/ 4240108 w 4452323"/>
              <a:gd name="connsiteY323" fmla="*/ 3192626 h 4452323"/>
              <a:gd name="connsiteX324" fmla="*/ 4054910 w 4452323"/>
              <a:gd name="connsiteY324" fmla="*/ 3513397 h 4452323"/>
              <a:gd name="connsiteX325" fmla="*/ 3773148 w 4452323"/>
              <a:gd name="connsiteY325" fmla="*/ 3432795 h 4452323"/>
              <a:gd name="connsiteX326" fmla="*/ 3770795 w 4452323"/>
              <a:gd name="connsiteY326" fmla="*/ 3436123 h 4452323"/>
              <a:gd name="connsiteX327" fmla="*/ 3758618 w 4452323"/>
              <a:gd name="connsiteY327" fmla="*/ 3450263 h 4452323"/>
              <a:gd name="connsiteX328" fmla="*/ 3737935 w 4452323"/>
              <a:gd name="connsiteY328" fmla="*/ 3476900 h 4452323"/>
              <a:gd name="connsiteX329" fmla="*/ 3723156 w 4452323"/>
              <a:gd name="connsiteY329" fmla="*/ 3496216 h 4452323"/>
              <a:gd name="connsiteX330" fmla="*/ 3721864 w 4452323"/>
              <a:gd name="connsiteY330" fmla="*/ 3497596 h 4452323"/>
              <a:gd name="connsiteX331" fmla="*/ 3720883 w 4452323"/>
              <a:gd name="connsiteY331" fmla="*/ 3498860 h 4452323"/>
              <a:gd name="connsiteX332" fmla="*/ 3706138 w 4452323"/>
              <a:gd name="connsiteY332" fmla="*/ 3514697 h 4452323"/>
              <a:gd name="connsiteX333" fmla="*/ 3696850 w 4452323"/>
              <a:gd name="connsiteY333" fmla="*/ 3526340 h 4452323"/>
              <a:gd name="connsiteX334" fmla="*/ 3665175 w 4452323"/>
              <a:gd name="connsiteY334" fmla="*/ 3558772 h 4452323"/>
              <a:gd name="connsiteX335" fmla="*/ 3647960 w 4452323"/>
              <a:gd name="connsiteY335" fmla="*/ 3578764 h 4452323"/>
              <a:gd name="connsiteX336" fmla="*/ 3634248 w 4452323"/>
              <a:gd name="connsiteY336" fmla="*/ 3591909 h 4452323"/>
              <a:gd name="connsiteX337" fmla="*/ 3600561 w 4452323"/>
              <a:gd name="connsiteY337" fmla="*/ 3628087 h 4452323"/>
              <a:gd name="connsiteX338" fmla="*/ 3595442 w 4452323"/>
              <a:gd name="connsiteY338" fmla="*/ 3632680 h 4452323"/>
              <a:gd name="connsiteX339" fmla="*/ 3592015 w 4452323"/>
              <a:gd name="connsiteY339" fmla="*/ 3636342 h 4452323"/>
              <a:gd name="connsiteX340" fmla="*/ 3573813 w 4452323"/>
              <a:gd name="connsiteY340" fmla="*/ 3652321 h 4452323"/>
              <a:gd name="connsiteX341" fmla="*/ 3559188 w 4452323"/>
              <a:gd name="connsiteY341" fmla="*/ 3667297 h 4452323"/>
              <a:gd name="connsiteX342" fmla="*/ 3531181 w 4452323"/>
              <a:gd name="connsiteY342" fmla="*/ 3690706 h 4452323"/>
              <a:gd name="connsiteX343" fmla="*/ 3511835 w 4452323"/>
              <a:gd name="connsiteY343" fmla="*/ 3709252 h 4452323"/>
              <a:gd name="connsiteX344" fmla="*/ 3497447 w 4452323"/>
              <a:gd name="connsiteY344" fmla="*/ 3720606 h 4452323"/>
              <a:gd name="connsiteX345" fmla="*/ 3468843 w 4452323"/>
              <a:gd name="connsiteY345" fmla="*/ 3746271 h 4452323"/>
              <a:gd name="connsiteX346" fmla="*/ 3455198 w 4452323"/>
              <a:gd name="connsiteY346" fmla="*/ 3756449 h 4452323"/>
              <a:gd name="connsiteX347" fmla="*/ 3448977 w 4452323"/>
              <a:gd name="connsiteY347" fmla="*/ 3761910 h 4452323"/>
              <a:gd name="connsiteX348" fmla="*/ 3448643 w 4452323"/>
              <a:gd name="connsiteY348" fmla="*/ 3762151 h 4452323"/>
              <a:gd name="connsiteX349" fmla="*/ 3447055 w 4452323"/>
              <a:gd name="connsiteY349" fmla="*/ 3763544 h 4452323"/>
              <a:gd name="connsiteX350" fmla="*/ 3425460 w 4452323"/>
              <a:gd name="connsiteY350" fmla="*/ 3779073 h 4452323"/>
              <a:gd name="connsiteX351" fmla="*/ 3408450 w 4452323"/>
              <a:gd name="connsiteY351" fmla="*/ 3793291 h 4452323"/>
              <a:gd name="connsiteX352" fmla="*/ 3488127 w 4452323"/>
              <a:gd name="connsiteY352" fmla="*/ 4071819 h 4452323"/>
              <a:gd name="connsiteX353" fmla="*/ 3167356 w 4452323"/>
              <a:gd name="connsiteY353" fmla="*/ 4257017 h 4452323"/>
              <a:gd name="connsiteX354" fmla="*/ 2963261 w 4452323"/>
              <a:gd name="connsiteY354" fmla="*/ 4045937 h 4452323"/>
              <a:gd name="connsiteX355" fmla="*/ 2959484 w 4452323"/>
              <a:gd name="connsiteY355" fmla="*/ 4047677 h 4452323"/>
              <a:gd name="connsiteX356" fmla="*/ 2937534 w 4452323"/>
              <a:gd name="connsiteY356" fmla="*/ 4055350 h 4452323"/>
              <a:gd name="connsiteX357" fmla="*/ 2886158 w 4452323"/>
              <a:gd name="connsiteY357" fmla="*/ 4076715 h 4452323"/>
              <a:gd name="connsiteX358" fmla="*/ 2857099 w 4452323"/>
              <a:gd name="connsiteY358" fmla="*/ 4085542 h 4452323"/>
              <a:gd name="connsiteX359" fmla="*/ 2851600 w 4452323"/>
              <a:gd name="connsiteY359" fmla="*/ 4087699 h 4452323"/>
              <a:gd name="connsiteX360" fmla="*/ 2843201 w 4452323"/>
              <a:gd name="connsiteY360" fmla="*/ 4090056 h 4452323"/>
              <a:gd name="connsiteX361" fmla="*/ 2842137 w 4452323"/>
              <a:gd name="connsiteY361" fmla="*/ 4090462 h 4452323"/>
              <a:gd name="connsiteX362" fmla="*/ 2827947 w 4452323"/>
              <a:gd name="connsiteY362" fmla="*/ 4094397 h 4452323"/>
              <a:gd name="connsiteX363" fmla="*/ 2811724 w 4452323"/>
              <a:gd name="connsiteY363" fmla="*/ 4099325 h 4452323"/>
              <a:gd name="connsiteX364" fmla="*/ 2781784 w 4452323"/>
              <a:gd name="connsiteY364" fmla="*/ 4109790 h 4452323"/>
              <a:gd name="connsiteX365" fmla="*/ 2758307 w 4452323"/>
              <a:gd name="connsiteY365" fmla="*/ 4115552 h 4452323"/>
              <a:gd name="connsiteX366" fmla="*/ 2702524 w 4452323"/>
              <a:gd name="connsiteY366" fmla="*/ 4132497 h 4452323"/>
              <a:gd name="connsiteX367" fmla="*/ 2666111 w 4452323"/>
              <a:gd name="connsiteY367" fmla="*/ 4139759 h 4452323"/>
              <a:gd name="connsiteX368" fmla="*/ 2661902 w 4452323"/>
              <a:gd name="connsiteY368" fmla="*/ 4140940 h 4452323"/>
              <a:gd name="connsiteX369" fmla="*/ 2648270 w 4452323"/>
              <a:gd name="connsiteY369" fmla="*/ 4143317 h 4452323"/>
              <a:gd name="connsiteX370" fmla="*/ 2631726 w 4452323"/>
              <a:gd name="connsiteY370" fmla="*/ 4146617 h 4452323"/>
              <a:gd name="connsiteX371" fmla="*/ 2598652 w 4452323"/>
              <a:gd name="connsiteY371" fmla="*/ 4154733 h 4452323"/>
              <a:gd name="connsiteX372" fmla="*/ 2570443 w 4452323"/>
              <a:gd name="connsiteY372" fmla="*/ 4158838 h 4452323"/>
              <a:gd name="connsiteX373" fmla="*/ 2515865 w 4452323"/>
              <a:gd name="connsiteY373" fmla="*/ 4169723 h 4452323"/>
              <a:gd name="connsiteX374" fmla="*/ 2471114 w 4452323"/>
              <a:gd name="connsiteY374" fmla="*/ 4174206 h 4452323"/>
              <a:gd name="connsiteX375" fmla="*/ 2470159 w 4452323"/>
              <a:gd name="connsiteY375" fmla="*/ 4174372 h 4452323"/>
              <a:gd name="connsiteX376" fmla="*/ 2400672 w 4452323"/>
              <a:gd name="connsiteY376" fmla="*/ 4452323 h 4452323"/>
              <a:gd name="connsiteX377" fmla="*/ 2030278 w 4452323"/>
              <a:gd name="connsiteY377" fmla="*/ 4452323 h 4452323"/>
              <a:gd name="connsiteX378" fmla="*/ 1960403 w 4452323"/>
              <a:gd name="connsiteY378" fmla="*/ 4172820 h 4452323"/>
              <a:gd name="connsiteX379" fmla="*/ 1951549 w 4452323"/>
              <a:gd name="connsiteY379" fmla="*/ 4172004 h 4452323"/>
              <a:gd name="connsiteX380" fmla="*/ 1901713 w 4452323"/>
              <a:gd name="connsiteY380" fmla="*/ 4162557 h 4452323"/>
              <a:gd name="connsiteX381" fmla="*/ 1874332 w 4452323"/>
              <a:gd name="connsiteY381" fmla="*/ 4158991 h 4452323"/>
              <a:gd name="connsiteX382" fmla="*/ 1860958 w 4452323"/>
              <a:gd name="connsiteY382" fmla="*/ 4155878 h 4452323"/>
              <a:gd name="connsiteX383" fmla="*/ 1837649 w 4452323"/>
              <a:gd name="connsiteY383" fmla="*/ 4152362 h 4452323"/>
              <a:gd name="connsiteX384" fmla="*/ 1808019 w 4452323"/>
              <a:gd name="connsiteY384" fmla="*/ 4144797 h 4452323"/>
              <a:gd name="connsiteX385" fmla="*/ 1766600 w 4452323"/>
              <a:gd name="connsiteY385" fmla="*/ 4136945 h 4452323"/>
              <a:gd name="connsiteX386" fmla="*/ 1714347 w 4452323"/>
              <a:gd name="connsiteY386" fmla="*/ 4121753 h 4452323"/>
              <a:gd name="connsiteX387" fmla="*/ 1687410 w 4452323"/>
              <a:gd name="connsiteY387" fmla="*/ 4115483 h 4452323"/>
              <a:gd name="connsiteX388" fmla="*/ 1669697 w 4452323"/>
              <a:gd name="connsiteY388" fmla="*/ 4109481 h 4452323"/>
              <a:gd name="connsiteX389" fmla="*/ 1646745 w 4452323"/>
              <a:gd name="connsiteY389" fmla="*/ 4103621 h 4452323"/>
              <a:gd name="connsiteX390" fmla="*/ 1626553 w 4452323"/>
              <a:gd name="connsiteY390" fmla="*/ 4096228 h 4452323"/>
              <a:gd name="connsiteX391" fmla="*/ 1585531 w 4452323"/>
              <a:gd name="connsiteY391" fmla="*/ 4084301 h 4452323"/>
              <a:gd name="connsiteX392" fmla="*/ 1529307 w 4452323"/>
              <a:gd name="connsiteY392" fmla="*/ 4061903 h 4452323"/>
              <a:gd name="connsiteX393" fmla="*/ 1507145 w 4452323"/>
              <a:gd name="connsiteY393" fmla="*/ 4054393 h 4452323"/>
              <a:gd name="connsiteX394" fmla="*/ 1484968 w 4452323"/>
              <a:gd name="connsiteY394" fmla="*/ 4044389 h 4452323"/>
              <a:gd name="connsiteX395" fmla="*/ 1462370 w 4452323"/>
              <a:gd name="connsiteY395" fmla="*/ 4036115 h 4452323"/>
              <a:gd name="connsiteX396" fmla="*/ 1264345 w 4452323"/>
              <a:gd name="connsiteY396" fmla="*/ 4240915 h 4452323"/>
              <a:gd name="connsiteX397" fmla="*/ 943575 w 4452323"/>
              <a:gd name="connsiteY397" fmla="*/ 4055718 h 4452323"/>
              <a:gd name="connsiteX398" fmla="*/ 1022958 w 4452323"/>
              <a:gd name="connsiteY398" fmla="*/ 3778216 h 4452323"/>
              <a:gd name="connsiteX399" fmla="*/ 1017293 w 4452323"/>
              <a:gd name="connsiteY399" fmla="*/ 3774210 h 4452323"/>
              <a:gd name="connsiteX400" fmla="*/ 1002001 w 4452323"/>
              <a:gd name="connsiteY400" fmla="*/ 3761041 h 4452323"/>
              <a:gd name="connsiteX401" fmla="*/ 998323 w 4452323"/>
              <a:gd name="connsiteY401" fmla="*/ 3758107 h 4452323"/>
              <a:gd name="connsiteX402" fmla="*/ 955664 w 4452323"/>
              <a:gd name="connsiteY402" fmla="*/ 3725468 h 4452323"/>
              <a:gd name="connsiteX403" fmla="*/ 945597 w 4452323"/>
              <a:gd name="connsiteY403" fmla="*/ 3716046 h 4452323"/>
              <a:gd name="connsiteX404" fmla="*/ 927670 w 4452323"/>
              <a:gd name="connsiteY404" fmla="*/ 3701745 h 4452323"/>
              <a:gd name="connsiteX405" fmla="*/ 886838 w 4452323"/>
              <a:gd name="connsiteY405" fmla="*/ 3661868 h 4452323"/>
              <a:gd name="connsiteX406" fmla="*/ 874652 w 4452323"/>
              <a:gd name="connsiteY406" fmla="*/ 3651374 h 4452323"/>
              <a:gd name="connsiteX407" fmla="*/ 858597 w 4452323"/>
              <a:gd name="connsiteY407" fmla="*/ 3634625 h 4452323"/>
              <a:gd name="connsiteX408" fmla="*/ 815538 w 4452323"/>
              <a:gd name="connsiteY408" fmla="*/ 3594328 h 4452323"/>
              <a:gd name="connsiteX409" fmla="*/ 802658 w 4452323"/>
              <a:gd name="connsiteY409" fmla="*/ 3579656 h 4452323"/>
              <a:gd name="connsiteX410" fmla="*/ 786712 w 4452323"/>
              <a:gd name="connsiteY410" fmla="*/ 3564083 h 4452323"/>
              <a:gd name="connsiteX411" fmla="*/ 757675 w 4452323"/>
              <a:gd name="connsiteY411" fmla="*/ 3529343 h 4452323"/>
              <a:gd name="connsiteX412" fmla="*/ 744163 w 4452323"/>
              <a:gd name="connsiteY412" fmla="*/ 3515248 h 4452323"/>
              <a:gd name="connsiteX413" fmla="*/ 726784 w 4452323"/>
              <a:gd name="connsiteY413" fmla="*/ 3493225 h 4452323"/>
              <a:gd name="connsiteX414" fmla="*/ 689970 w 4452323"/>
              <a:gd name="connsiteY414" fmla="*/ 3451290 h 4452323"/>
              <a:gd name="connsiteX415" fmla="*/ 674796 w 4452323"/>
              <a:gd name="connsiteY415" fmla="*/ 3430187 h 4452323"/>
              <a:gd name="connsiteX416" fmla="*/ 659796 w 4452323"/>
              <a:gd name="connsiteY416" fmla="*/ 3412243 h 4452323"/>
              <a:gd name="connsiteX417" fmla="*/ 385519 w 4452323"/>
              <a:gd name="connsiteY417" fmla="*/ 3490703 h 4452323"/>
              <a:gd name="connsiteX418" fmla="*/ 200322 w 4452323"/>
              <a:gd name="connsiteY418" fmla="*/ 3169933 h 4452323"/>
              <a:gd name="connsiteX419" fmla="*/ 408227 w 4452323"/>
              <a:gd name="connsiteY419" fmla="*/ 2968907 h 4452323"/>
              <a:gd name="connsiteX420" fmla="*/ 405837 w 4452323"/>
              <a:gd name="connsiteY420" fmla="*/ 2963719 h 4452323"/>
              <a:gd name="connsiteX421" fmla="*/ 397005 w 4452323"/>
              <a:gd name="connsiteY421" fmla="*/ 2938451 h 4452323"/>
              <a:gd name="connsiteX422" fmla="*/ 377295 w 4452323"/>
              <a:gd name="connsiteY422" fmla="*/ 2891053 h 4452323"/>
              <a:gd name="connsiteX423" fmla="*/ 368512 w 4452323"/>
              <a:gd name="connsiteY423" fmla="*/ 2862140 h 4452323"/>
              <a:gd name="connsiteX424" fmla="*/ 365716 w 4452323"/>
              <a:gd name="connsiteY424" fmla="*/ 2855015 h 4452323"/>
              <a:gd name="connsiteX425" fmla="*/ 358056 w 4452323"/>
              <a:gd name="connsiteY425" fmla="*/ 2827720 h 4452323"/>
              <a:gd name="connsiteX426" fmla="*/ 356432 w 4452323"/>
              <a:gd name="connsiteY426" fmla="*/ 2822374 h 4452323"/>
              <a:gd name="connsiteX427" fmla="*/ 343725 w 4452323"/>
              <a:gd name="connsiteY427" fmla="*/ 2786019 h 4452323"/>
              <a:gd name="connsiteX428" fmla="*/ 336726 w 4452323"/>
              <a:gd name="connsiteY428" fmla="*/ 2757501 h 4452323"/>
              <a:gd name="connsiteX429" fmla="*/ 321513 w 4452323"/>
              <a:gd name="connsiteY429" fmla="*/ 2707419 h 4452323"/>
              <a:gd name="connsiteX430" fmla="*/ 314687 w 4452323"/>
              <a:gd name="connsiteY430" fmla="*/ 2673196 h 4452323"/>
              <a:gd name="connsiteX431" fmla="*/ 312476 w 4452323"/>
              <a:gd name="connsiteY431" fmla="*/ 2665316 h 4452323"/>
              <a:gd name="connsiteX432" fmla="*/ 308484 w 4452323"/>
              <a:gd name="connsiteY432" fmla="*/ 2642422 h 4452323"/>
              <a:gd name="connsiteX433" fmla="*/ 298781 w 4452323"/>
              <a:gd name="connsiteY433" fmla="*/ 2602886 h 4452323"/>
              <a:gd name="connsiteX434" fmla="*/ 293697 w 4452323"/>
              <a:gd name="connsiteY434" fmla="*/ 2567946 h 4452323"/>
              <a:gd name="connsiteX435" fmla="*/ 284287 w 4452323"/>
              <a:gd name="connsiteY435" fmla="*/ 2520760 h 4452323"/>
              <a:gd name="connsiteX436" fmla="*/ 280256 w 4452323"/>
              <a:gd name="connsiteY436" fmla="*/ 2480532 h 4452323"/>
              <a:gd name="connsiteX437" fmla="*/ 278703 w 4452323"/>
              <a:gd name="connsiteY437" fmla="*/ 2471625 h 4452323"/>
              <a:gd name="connsiteX438" fmla="*/ 0 w 4452323"/>
              <a:gd name="connsiteY438" fmla="*/ 2401949 h 4452323"/>
              <a:gd name="connsiteX439" fmla="*/ 0 w 4452323"/>
              <a:gd name="connsiteY439" fmla="*/ 2031555 h 4452323"/>
              <a:gd name="connsiteX440" fmla="*/ 281571 w 4452323"/>
              <a:gd name="connsiteY440" fmla="*/ 1961163 h 4452323"/>
              <a:gd name="connsiteX441" fmla="*/ 282005 w 4452323"/>
              <a:gd name="connsiteY441" fmla="*/ 1956445 h 4452323"/>
              <a:gd name="connsiteX442" fmla="*/ 288939 w 4452323"/>
              <a:gd name="connsiteY442" fmla="*/ 1919866 h 4452323"/>
              <a:gd name="connsiteX443" fmla="*/ 294424 w 4452323"/>
              <a:gd name="connsiteY443" fmla="*/ 1877747 h 4452323"/>
              <a:gd name="connsiteX444" fmla="*/ 298171 w 4452323"/>
              <a:gd name="connsiteY444" fmla="*/ 1861650 h 4452323"/>
              <a:gd name="connsiteX445" fmla="*/ 301153 w 4452323"/>
              <a:gd name="connsiteY445" fmla="*/ 1841884 h 4452323"/>
              <a:gd name="connsiteX446" fmla="*/ 311125 w 4452323"/>
              <a:gd name="connsiteY446" fmla="*/ 1802828 h 4452323"/>
              <a:gd name="connsiteX447" fmla="*/ 317064 w 4452323"/>
              <a:gd name="connsiteY447" fmla="*/ 1771496 h 4452323"/>
              <a:gd name="connsiteX448" fmla="*/ 327550 w 4452323"/>
              <a:gd name="connsiteY448" fmla="*/ 1735428 h 4452323"/>
              <a:gd name="connsiteX449" fmla="*/ 337932 w 4452323"/>
              <a:gd name="connsiteY449" fmla="*/ 1690824 h 4452323"/>
              <a:gd name="connsiteX450" fmla="*/ 345186 w 4452323"/>
              <a:gd name="connsiteY450" fmla="*/ 1669420 h 4452323"/>
              <a:gd name="connsiteX451" fmla="*/ 349894 w 4452323"/>
              <a:gd name="connsiteY451" fmla="*/ 1650980 h 4452323"/>
              <a:gd name="connsiteX452" fmla="*/ 360621 w 4452323"/>
              <a:gd name="connsiteY452" fmla="*/ 1621682 h 4452323"/>
              <a:gd name="connsiteX453" fmla="*/ 369708 w 4452323"/>
              <a:gd name="connsiteY453" fmla="*/ 1590427 h 4452323"/>
              <a:gd name="connsiteX454" fmla="*/ 384767 w 4452323"/>
              <a:gd name="connsiteY454" fmla="*/ 1552624 h 4452323"/>
              <a:gd name="connsiteX455" fmla="*/ 399023 w 4452323"/>
              <a:gd name="connsiteY455" fmla="*/ 1510560 h 4452323"/>
              <a:gd name="connsiteX456" fmla="*/ 411147 w 4452323"/>
              <a:gd name="connsiteY456" fmla="*/ 1483683 h 4452323"/>
              <a:gd name="connsiteX457" fmla="*/ 417492 w 4452323"/>
              <a:gd name="connsiteY457" fmla="*/ 1466351 h 4452323"/>
              <a:gd name="connsiteX458" fmla="*/ 210966 w 4452323"/>
              <a:gd name="connsiteY458" fmla="*/ 1266658 h 4452323"/>
              <a:gd name="connsiteX459" fmla="*/ 396163 w 4452323"/>
              <a:gd name="connsiteY459" fmla="*/ 945887 h 4452323"/>
              <a:gd name="connsiteX460" fmla="*/ 675590 w 4452323"/>
              <a:gd name="connsiteY460" fmla="*/ 1025821 h 4452323"/>
              <a:gd name="connsiteX461" fmla="*/ 679205 w 4452323"/>
              <a:gd name="connsiteY461" fmla="*/ 1020708 h 4452323"/>
              <a:gd name="connsiteX462" fmla="*/ 699965 w 4452323"/>
              <a:gd name="connsiteY462" fmla="*/ 996600 h 4452323"/>
              <a:gd name="connsiteX463" fmla="*/ 728046 w 4452323"/>
              <a:gd name="connsiteY463" fmla="*/ 959899 h 4452323"/>
              <a:gd name="connsiteX464" fmla="*/ 743581 w 4452323"/>
              <a:gd name="connsiteY464" fmla="*/ 943299 h 4452323"/>
              <a:gd name="connsiteX465" fmla="*/ 753367 w 4452323"/>
              <a:gd name="connsiteY465" fmla="*/ 931031 h 4452323"/>
              <a:gd name="connsiteX466" fmla="*/ 779270 w 4452323"/>
              <a:gd name="connsiteY466" fmla="*/ 904509 h 4452323"/>
              <a:gd name="connsiteX467" fmla="*/ 802041 w 4452323"/>
              <a:gd name="connsiteY467" fmla="*/ 878067 h 4452323"/>
              <a:gd name="connsiteX468" fmla="*/ 827210 w 4452323"/>
              <a:gd name="connsiteY468" fmla="*/ 853941 h 4452323"/>
              <a:gd name="connsiteX469" fmla="*/ 859187 w 4452323"/>
              <a:gd name="connsiteY469" fmla="*/ 819773 h 4452323"/>
              <a:gd name="connsiteX470" fmla="*/ 879087 w 4452323"/>
              <a:gd name="connsiteY470" fmla="*/ 802303 h 4452323"/>
              <a:gd name="connsiteX471" fmla="*/ 891031 w 4452323"/>
              <a:gd name="connsiteY471" fmla="*/ 790074 h 4452323"/>
              <a:gd name="connsiteX472" fmla="*/ 912938 w 4452323"/>
              <a:gd name="connsiteY472" fmla="*/ 771762 h 4452323"/>
              <a:gd name="connsiteX473" fmla="*/ 938167 w 4452323"/>
              <a:gd name="connsiteY473" fmla="*/ 747578 h 4452323"/>
              <a:gd name="connsiteX474" fmla="*/ 967831 w 4452323"/>
              <a:gd name="connsiteY474" fmla="*/ 724169 h 4452323"/>
              <a:gd name="connsiteX475" fmla="*/ 985434 w 4452323"/>
              <a:gd name="connsiteY475" fmla="*/ 708374 h 4452323"/>
              <a:gd name="connsiteX476" fmla="*/ 989758 w 4452323"/>
              <a:gd name="connsiteY476" fmla="*/ 705149 h 4452323"/>
              <a:gd name="connsiteX477" fmla="*/ 1002225 w 4452323"/>
              <a:gd name="connsiteY477" fmla="*/ 694205 h 4452323"/>
              <a:gd name="connsiteX478" fmla="*/ 1002560 w 4452323"/>
              <a:gd name="connsiteY478" fmla="*/ 693964 h 4452323"/>
              <a:gd name="connsiteX479" fmla="*/ 1004146 w 4452323"/>
              <a:gd name="connsiteY479" fmla="*/ 692571 h 4452323"/>
              <a:gd name="connsiteX480" fmla="*/ 1029453 w 4452323"/>
              <a:gd name="connsiteY480" fmla="*/ 674373 h 4452323"/>
              <a:gd name="connsiteX481" fmla="*/ 1040642 w 4452323"/>
              <a:gd name="connsiteY481" fmla="*/ 665021 h 4452323"/>
              <a:gd name="connsiteX482" fmla="*/ 961772 w 4452323"/>
              <a:gd name="connsiteY482" fmla="*/ 389312 h 4452323"/>
              <a:gd name="connsiteX483" fmla="*/ 1282542 w 4452323"/>
              <a:gd name="connsiteY483" fmla="*/ 204115 h 4452323"/>
              <a:gd name="connsiteX484" fmla="*/ 1483684 w 4452323"/>
              <a:gd name="connsiteY484" fmla="*/ 412139 h 4452323"/>
              <a:gd name="connsiteX485" fmla="*/ 1491717 w 4452323"/>
              <a:gd name="connsiteY485" fmla="*/ 408438 h 4452323"/>
              <a:gd name="connsiteX486" fmla="*/ 1526428 w 4452323"/>
              <a:gd name="connsiteY486" fmla="*/ 396305 h 4452323"/>
              <a:gd name="connsiteX487" fmla="*/ 1564060 w 4452323"/>
              <a:gd name="connsiteY487" fmla="*/ 380657 h 4452323"/>
              <a:gd name="connsiteX488" fmla="*/ 1586044 w 4452323"/>
              <a:gd name="connsiteY488" fmla="*/ 373979 h 4452323"/>
              <a:gd name="connsiteX489" fmla="*/ 1598401 w 4452323"/>
              <a:gd name="connsiteY489" fmla="*/ 369131 h 4452323"/>
              <a:gd name="connsiteX490" fmla="*/ 1601321 w 4452323"/>
              <a:gd name="connsiteY490" fmla="*/ 368312 h 4452323"/>
              <a:gd name="connsiteX491" fmla="*/ 1612140 w 4452323"/>
              <a:gd name="connsiteY491" fmla="*/ 364183 h 4452323"/>
              <a:gd name="connsiteX492" fmla="*/ 1642078 w 4452323"/>
              <a:gd name="connsiteY492" fmla="*/ 355881 h 4452323"/>
              <a:gd name="connsiteX493" fmla="*/ 1669417 w 4452323"/>
              <a:gd name="connsiteY493" fmla="*/ 346325 h 4452323"/>
              <a:gd name="connsiteX494" fmla="*/ 1709291 w 4452323"/>
              <a:gd name="connsiteY494" fmla="*/ 336540 h 4452323"/>
              <a:gd name="connsiteX495" fmla="*/ 1747694 w 4452323"/>
              <a:gd name="connsiteY495" fmla="*/ 324874 h 4452323"/>
              <a:gd name="connsiteX496" fmla="*/ 1769791 w 4452323"/>
              <a:gd name="connsiteY496" fmla="*/ 320468 h 4452323"/>
              <a:gd name="connsiteX497" fmla="*/ 1790237 w 4452323"/>
              <a:gd name="connsiteY497" fmla="*/ 314797 h 4452323"/>
              <a:gd name="connsiteX498" fmla="*/ 1816650 w 4452323"/>
              <a:gd name="connsiteY498" fmla="*/ 310192 h 4452323"/>
              <a:gd name="connsiteX499" fmla="*/ 1852550 w 4452323"/>
              <a:gd name="connsiteY499" fmla="*/ 301382 h 4452323"/>
              <a:gd name="connsiteX500" fmla="*/ 1900405 w 4452323"/>
              <a:gd name="connsiteY500" fmla="*/ 294419 h 4452323"/>
              <a:gd name="connsiteX501" fmla="*/ 1934353 w 4452323"/>
              <a:gd name="connsiteY501" fmla="*/ 287648 h 4452323"/>
              <a:gd name="connsiteX502" fmla="*/ 1961598 w 4452323"/>
              <a:gd name="connsiteY502" fmla="*/ 284919 h 4452323"/>
              <a:gd name="connsiteX503" fmla="*/ 1983776 w 4452323"/>
              <a:gd name="connsiteY503" fmla="*/ 281052 h 4452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Lst>
            <a:rect l="l" t="t" r="r" b="b"/>
            <a:pathLst>
              <a:path w="4452323" h="4452323">
                <a:moveTo>
                  <a:pt x="2141245" y="1129857"/>
                </a:moveTo>
                <a:lnTo>
                  <a:pt x="2106640" y="1268277"/>
                </a:lnTo>
                <a:lnTo>
                  <a:pt x="2095716" y="1270183"/>
                </a:lnTo>
                <a:lnTo>
                  <a:pt x="2082301" y="1271527"/>
                </a:lnTo>
                <a:lnTo>
                  <a:pt x="2065578" y="1274861"/>
                </a:lnTo>
                <a:lnTo>
                  <a:pt x="2042011" y="1278290"/>
                </a:lnTo>
                <a:lnTo>
                  <a:pt x="2024340" y="1282627"/>
                </a:lnTo>
                <a:lnTo>
                  <a:pt x="2011322" y="1284896"/>
                </a:lnTo>
                <a:lnTo>
                  <a:pt x="2006223" y="1286570"/>
                </a:lnTo>
                <a:lnTo>
                  <a:pt x="2004652" y="1287011"/>
                </a:lnTo>
                <a:lnTo>
                  <a:pt x="1990370" y="1289861"/>
                </a:lnTo>
                <a:lnTo>
                  <a:pt x="1971456" y="1295606"/>
                </a:lnTo>
                <a:lnTo>
                  <a:pt x="1951818" y="1300426"/>
                </a:lnTo>
                <a:lnTo>
                  <a:pt x="1931270" y="1307607"/>
                </a:lnTo>
                <a:lnTo>
                  <a:pt x="1916842" y="1311656"/>
                </a:lnTo>
                <a:lnTo>
                  <a:pt x="1910755" y="1314045"/>
                </a:lnTo>
                <a:lnTo>
                  <a:pt x="1899929" y="1317334"/>
                </a:lnTo>
                <a:lnTo>
                  <a:pt x="1881395" y="1325041"/>
                </a:lnTo>
                <a:lnTo>
                  <a:pt x="1864300" y="1331017"/>
                </a:lnTo>
                <a:lnTo>
                  <a:pt x="1860344" y="1332838"/>
                </a:lnTo>
                <a:lnTo>
                  <a:pt x="1761280" y="1230385"/>
                </a:lnTo>
                <a:lnTo>
                  <a:pt x="1603298" y="1321595"/>
                </a:lnTo>
                <a:lnTo>
                  <a:pt x="1642188" y="1457538"/>
                </a:lnTo>
                <a:lnTo>
                  <a:pt x="1640966" y="1458669"/>
                </a:lnTo>
                <a:lnTo>
                  <a:pt x="1638147" y="1461026"/>
                </a:lnTo>
                <a:lnTo>
                  <a:pt x="1623221" y="1471758"/>
                </a:lnTo>
                <a:lnTo>
                  <a:pt x="1607555" y="1485512"/>
                </a:lnTo>
                <a:lnTo>
                  <a:pt x="1591674" y="1498044"/>
                </a:lnTo>
                <a:lnTo>
                  <a:pt x="1583708" y="1506446"/>
                </a:lnTo>
                <a:lnTo>
                  <a:pt x="1581747" y="1508167"/>
                </a:lnTo>
                <a:lnTo>
                  <a:pt x="1567914" y="1519729"/>
                </a:lnTo>
                <a:lnTo>
                  <a:pt x="1563935" y="1523804"/>
                </a:lnTo>
                <a:lnTo>
                  <a:pt x="1552776" y="1533600"/>
                </a:lnTo>
                <a:lnTo>
                  <a:pt x="1516216" y="1572665"/>
                </a:lnTo>
                <a:lnTo>
                  <a:pt x="1502651" y="1586554"/>
                </a:lnTo>
                <a:lnTo>
                  <a:pt x="1500658" y="1588396"/>
                </a:lnTo>
                <a:lnTo>
                  <a:pt x="1495842" y="1594434"/>
                </a:lnTo>
                <a:lnTo>
                  <a:pt x="1488188" y="1602614"/>
                </a:lnTo>
                <a:lnTo>
                  <a:pt x="1470040" y="1626331"/>
                </a:lnTo>
                <a:lnTo>
                  <a:pt x="1464133" y="1632561"/>
                </a:lnTo>
                <a:lnTo>
                  <a:pt x="1462500" y="1635122"/>
                </a:lnTo>
                <a:lnTo>
                  <a:pt x="1324734" y="1595712"/>
                </a:lnTo>
                <a:lnTo>
                  <a:pt x="1233524" y="1753693"/>
                </a:lnTo>
                <a:lnTo>
                  <a:pt x="1335239" y="1852044"/>
                </a:lnTo>
                <a:lnTo>
                  <a:pt x="1332113" y="1860581"/>
                </a:lnTo>
                <a:lnTo>
                  <a:pt x="1326142" y="1873816"/>
                </a:lnTo>
                <a:lnTo>
                  <a:pt x="1319122" y="1894529"/>
                </a:lnTo>
                <a:lnTo>
                  <a:pt x="1311704" y="1913150"/>
                </a:lnTo>
                <a:lnTo>
                  <a:pt x="1307230" y="1928543"/>
                </a:lnTo>
                <a:lnTo>
                  <a:pt x="1301945" y="1942975"/>
                </a:lnTo>
                <a:lnTo>
                  <a:pt x="1299627" y="1952057"/>
                </a:lnTo>
                <a:lnTo>
                  <a:pt x="1296055" y="1962597"/>
                </a:lnTo>
                <a:lnTo>
                  <a:pt x="1290942" y="1984564"/>
                </a:lnTo>
                <a:lnTo>
                  <a:pt x="1285776" y="2002329"/>
                </a:lnTo>
                <a:lnTo>
                  <a:pt x="1282850" y="2017763"/>
                </a:lnTo>
                <a:lnTo>
                  <a:pt x="1277941" y="2036995"/>
                </a:lnTo>
                <a:lnTo>
                  <a:pt x="1276471" y="2046733"/>
                </a:lnTo>
                <a:lnTo>
                  <a:pt x="1274627" y="2054659"/>
                </a:lnTo>
                <a:lnTo>
                  <a:pt x="1271925" y="2075399"/>
                </a:lnTo>
                <a:lnTo>
                  <a:pt x="1268510" y="2093416"/>
                </a:lnTo>
                <a:lnTo>
                  <a:pt x="1268295" y="2095741"/>
                </a:lnTo>
                <a:lnTo>
                  <a:pt x="1129621" y="2130409"/>
                </a:lnTo>
                <a:lnTo>
                  <a:pt x="1129622" y="2312831"/>
                </a:lnTo>
                <a:lnTo>
                  <a:pt x="1266883" y="2347147"/>
                </a:lnTo>
                <a:lnTo>
                  <a:pt x="1267650" y="2351536"/>
                </a:lnTo>
                <a:lnTo>
                  <a:pt x="1269634" y="2371346"/>
                </a:lnTo>
                <a:lnTo>
                  <a:pt x="1274266" y="2394575"/>
                </a:lnTo>
                <a:lnTo>
                  <a:pt x="1276772" y="2411793"/>
                </a:lnTo>
                <a:lnTo>
                  <a:pt x="1281551" y="2431268"/>
                </a:lnTo>
                <a:lnTo>
                  <a:pt x="1283517" y="2442540"/>
                </a:lnTo>
                <a:lnTo>
                  <a:pt x="1284606" y="2446424"/>
                </a:lnTo>
                <a:lnTo>
                  <a:pt x="1287968" y="2463276"/>
                </a:lnTo>
                <a:lnTo>
                  <a:pt x="1295459" y="2487933"/>
                </a:lnTo>
                <a:lnTo>
                  <a:pt x="1298906" y="2501986"/>
                </a:lnTo>
                <a:lnTo>
                  <a:pt x="1305168" y="2519902"/>
                </a:lnTo>
                <a:lnTo>
                  <a:pt x="1305964" y="2522520"/>
                </a:lnTo>
                <a:lnTo>
                  <a:pt x="1309738" y="2535967"/>
                </a:lnTo>
                <a:lnTo>
                  <a:pt x="1311116" y="2539481"/>
                </a:lnTo>
                <a:lnTo>
                  <a:pt x="1315441" y="2553717"/>
                </a:lnTo>
                <a:lnTo>
                  <a:pt x="1325145" y="2577050"/>
                </a:lnTo>
                <a:lnTo>
                  <a:pt x="1329498" y="2589504"/>
                </a:lnTo>
                <a:lnTo>
                  <a:pt x="1330675" y="2592061"/>
                </a:lnTo>
                <a:lnTo>
                  <a:pt x="1228282" y="2691066"/>
                </a:lnTo>
                <a:lnTo>
                  <a:pt x="1319492" y="2849047"/>
                </a:lnTo>
                <a:lnTo>
                  <a:pt x="1454575" y="2810406"/>
                </a:lnTo>
                <a:lnTo>
                  <a:pt x="1461955" y="2819234"/>
                </a:lnTo>
                <a:lnTo>
                  <a:pt x="1469435" y="2829636"/>
                </a:lnTo>
                <a:lnTo>
                  <a:pt x="1487569" y="2850293"/>
                </a:lnTo>
                <a:lnTo>
                  <a:pt x="1496125" y="2861136"/>
                </a:lnTo>
                <a:lnTo>
                  <a:pt x="1500236" y="2865032"/>
                </a:lnTo>
                <a:lnTo>
                  <a:pt x="1517082" y="2885187"/>
                </a:lnTo>
                <a:lnTo>
                  <a:pt x="1524927" y="2892851"/>
                </a:lnTo>
                <a:lnTo>
                  <a:pt x="1531278" y="2900083"/>
                </a:lnTo>
                <a:lnTo>
                  <a:pt x="1556594" y="2923778"/>
                </a:lnTo>
                <a:lnTo>
                  <a:pt x="1586504" y="2952986"/>
                </a:lnTo>
                <a:lnTo>
                  <a:pt x="1595326" y="2960025"/>
                </a:lnTo>
                <a:lnTo>
                  <a:pt x="1600290" y="2964670"/>
                </a:lnTo>
                <a:lnTo>
                  <a:pt x="1621321" y="2980761"/>
                </a:lnTo>
                <a:lnTo>
                  <a:pt x="1627462" y="2985659"/>
                </a:lnTo>
                <a:lnTo>
                  <a:pt x="1630643" y="2988676"/>
                </a:lnTo>
                <a:lnTo>
                  <a:pt x="1633481" y="2990486"/>
                </a:lnTo>
                <a:lnTo>
                  <a:pt x="1594336" y="3127320"/>
                </a:lnTo>
                <a:lnTo>
                  <a:pt x="1752317" y="3218530"/>
                </a:lnTo>
                <a:lnTo>
                  <a:pt x="1849845" y="3117666"/>
                </a:lnTo>
                <a:lnTo>
                  <a:pt x="1860977" y="3121740"/>
                </a:lnTo>
                <a:lnTo>
                  <a:pt x="1871897" y="3126667"/>
                </a:lnTo>
                <a:lnTo>
                  <a:pt x="1882820" y="3130369"/>
                </a:lnTo>
                <a:lnTo>
                  <a:pt x="1910503" y="3141397"/>
                </a:lnTo>
                <a:lnTo>
                  <a:pt x="1930704" y="3147270"/>
                </a:lnTo>
                <a:lnTo>
                  <a:pt x="1940652" y="3150913"/>
                </a:lnTo>
                <a:lnTo>
                  <a:pt x="1951957" y="3153799"/>
                </a:lnTo>
                <a:lnTo>
                  <a:pt x="1960680" y="3156755"/>
                </a:lnTo>
                <a:lnTo>
                  <a:pt x="1973951" y="3159844"/>
                </a:lnTo>
                <a:lnTo>
                  <a:pt x="1999682" y="3167325"/>
                </a:lnTo>
                <a:lnTo>
                  <a:pt x="2020076" y="3171192"/>
                </a:lnTo>
                <a:lnTo>
                  <a:pt x="2034673" y="3174918"/>
                </a:lnTo>
                <a:lnTo>
                  <a:pt x="2046154" y="3176649"/>
                </a:lnTo>
                <a:lnTo>
                  <a:pt x="2052740" y="3178182"/>
                </a:lnTo>
                <a:lnTo>
                  <a:pt x="2066228" y="3179939"/>
                </a:lnTo>
                <a:lnTo>
                  <a:pt x="2090769" y="3184591"/>
                </a:lnTo>
                <a:lnTo>
                  <a:pt x="2095130" y="3184994"/>
                </a:lnTo>
                <a:lnTo>
                  <a:pt x="2129543" y="3322651"/>
                </a:lnTo>
                <a:lnTo>
                  <a:pt x="2311964" y="3322651"/>
                </a:lnTo>
                <a:lnTo>
                  <a:pt x="2346187" y="3185758"/>
                </a:lnTo>
                <a:lnTo>
                  <a:pt x="2346666" y="3185675"/>
                </a:lnTo>
                <a:lnTo>
                  <a:pt x="2368698" y="3183469"/>
                </a:lnTo>
                <a:lnTo>
                  <a:pt x="2395567" y="3178109"/>
                </a:lnTo>
                <a:lnTo>
                  <a:pt x="2409470" y="3176087"/>
                </a:lnTo>
                <a:lnTo>
                  <a:pt x="2425776" y="3172084"/>
                </a:lnTo>
                <a:lnTo>
                  <a:pt x="2433889" y="3170466"/>
                </a:lnTo>
                <a:lnTo>
                  <a:pt x="2440621" y="3169293"/>
                </a:lnTo>
                <a:lnTo>
                  <a:pt x="2442700" y="3168709"/>
                </a:lnTo>
                <a:lnTo>
                  <a:pt x="2460629" y="3165135"/>
                </a:lnTo>
                <a:lnTo>
                  <a:pt x="2488090" y="3156793"/>
                </a:lnTo>
                <a:lnTo>
                  <a:pt x="2499665" y="3153951"/>
                </a:lnTo>
                <a:lnTo>
                  <a:pt x="2514423" y="3148793"/>
                </a:lnTo>
                <a:lnTo>
                  <a:pt x="2523642" y="3145993"/>
                </a:lnTo>
                <a:lnTo>
                  <a:pt x="2534049" y="3143072"/>
                </a:lnTo>
                <a:lnTo>
                  <a:pt x="2536766" y="3142006"/>
                </a:lnTo>
                <a:lnTo>
                  <a:pt x="2551070" y="3137661"/>
                </a:lnTo>
                <a:lnTo>
                  <a:pt x="2576360" y="3127144"/>
                </a:lnTo>
                <a:lnTo>
                  <a:pt x="2587182" y="3123360"/>
                </a:lnTo>
                <a:lnTo>
                  <a:pt x="2589044" y="3122503"/>
                </a:lnTo>
                <a:lnTo>
                  <a:pt x="2689561" y="3226460"/>
                </a:lnTo>
                <a:lnTo>
                  <a:pt x="2847543" y="3135251"/>
                </a:lnTo>
                <a:lnTo>
                  <a:pt x="2808301" y="2998074"/>
                </a:lnTo>
                <a:lnTo>
                  <a:pt x="2816671" y="2991078"/>
                </a:lnTo>
                <a:lnTo>
                  <a:pt x="2827314" y="2983424"/>
                </a:lnTo>
                <a:lnTo>
                  <a:pt x="2844924" y="2967963"/>
                </a:lnTo>
                <a:lnTo>
                  <a:pt x="2859218" y="2956683"/>
                </a:lnTo>
                <a:lnTo>
                  <a:pt x="2864563" y="2951047"/>
                </a:lnTo>
                <a:lnTo>
                  <a:pt x="2882540" y="2936021"/>
                </a:lnTo>
                <a:lnTo>
                  <a:pt x="2889919" y="2928464"/>
                </a:lnTo>
                <a:lnTo>
                  <a:pt x="2897760" y="2921580"/>
                </a:lnTo>
                <a:lnTo>
                  <a:pt x="2897948" y="2921381"/>
                </a:lnTo>
                <a:lnTo>
                  <a:pt x="2898707" y="2920777"/>
                </a:lnTo>
                <a:lnTo>
                  <a:pt x="2900419" y="2918755"/>
                </a:lnTo>
                <a:lnTo>
                  <a:pt x="2902917" y="2916710"/>
                </a:lnTo>
                <a:lnTo>
                  <a:pt x="2908901" y="2909678"/>
                </a:lnTo>
                <a:lnTo>
                  <a:pt x="2923457" y="2894124"/>
                </a:lnTo>
                <a:lnTo>
                  <a:pt x="2950340" y="2866598"/>
                </a:lnTo>
                <a:lnTo>
                  <a:pt x="2956816" y="2858480"/>
                </a:lnTo>
                <a:lnTo>
                  <a:pt x="2962348" y="2852568"/>
                </a:lnTo>
                <a:lnTo>
                  <a:pt x="2980803" y="2828447"/>
                </a:lnTo>
                <a:lnTo>
                  <a:pt x="2986758" y="2822166"/>
                </a:lnTo>
                <a:lnTo>
                  <a:pt x="2987820" y="2820500"/>
                </a:lnTo>
                <a:lnTo>
                  <a:pt x="3126686" y="2860225"/>
                </a:lnTo>
                <a:lnTo>
                  <a:pt x="3217896" y="2702244"/>
                </a:lnTo>
                <a:lnTo>
                  <a:pt x="3115805" y="2603531"/>
                </a:lnTo>
                <a:lnTo>
                  <a:pt x="3121236" y="2588699"/>
                </a:lnTo>
                <a:lnTo>
                  <a:pt x="3124749" y="2580911"/>
                </a:lnTo>
                <a:lnTo>
                  <a:pt x="3130553" y="2563784"/>
                </a:lnTo>
                <a:lnTo>
                  <a:pt x="3139294" y="2541842"/>
                </a:lnTo>
                <a:lnTo>
                  <a:pt x="3142774" y="2529875"/>
                </a:lnTo>
                <a:lnTo>
                  <a:pt x="3149538" y="2511402"/>
                </a:lnTo>
                <a:lnTo>
                  <a:pt x="3153299" y="2496668"/>
                </a:lnTo>
                <a:lnTo>
                  <a:pt x="3154837" y="2492131"/>
                </a:lnTo>
                <a:lnTo>
                  <a:pt x="3156895" y="2483290"/>
                </a:lnTo>
                <a:lnTo>
                  <a:pt x="3162075" y="2468863"/>
                </a:lnTo>
                <a:lnTo>
                  <a:pt x="3169871" y="2431756"/>
                </a:lnTo>
                <a:lnTo>
                  <a:pt x="3173543" y="2417381"/>
                </a:lnTo>
                <a:lnTo>
                  <a:pt x="3175198" y="2406411"/>
                </a:lnTo>
                <a:lnTo>
                  <a:pt x="3180337" y="2381950"/>
                </a:lnTo>
                <a:lnTo>
                  <a:pt x="3182916" y="2359406"/>
                </a:lnTo>
                <a:lnTo>
                  <a:pt x="3322414" y="2324533"/>
                </a:lnTo>
                <a:lnTo>
                  <a:pt x="3322413" y="2142111"/>
                </a:lnTo>
                <a:lnTo>
                  <a:pt x="3185149" y="2107796"/>
                </a:lnTo>
                <a:lnTo>
                  <a:pt x="3182500" y="2094985"/>
                </a:lnTo>
                <a:lnTo>
                  <a:pt x="3181364" y="2083649"/>
                </a:lnTo>
                <a:lnTo>
                  <a:pt x="3178856" y="2071066"/>
                </a:lnTo>
                <a:lnTo>
                  <a:pt x="3174711" y="2042584"/>
                </a:lnTo>
                <a:lnTo>
                  <a:pt x="3167676" y="2013917"/>
                </a:lnTo>
                <a:lnTo>
                  <a:pt x="3167375" y="2012187"/>
                </a:lnTo>
                <a:lnTo>
                  <a:pt x="3166472" y="2008972"/>
                </a:lnTo>
                <a:lnTo>
                  <a:pt x="3163031" y="1991718"/>
                </a:lnTo>
                <a:lnTo>
                  <a:pt x="3158851" y="1977962"/>
                </a:lnTo>
                <a:lnTo>
                  <a:pt x="3155336" y="1963631"/>
                </a:lnTo>
                <a:lnTo>
                  <a:pt x="3153086" y="1952760"/>
                </a:lnTo>
                <a:lnTo>
                  <a:pt x="3148933" y="1941966"/>
                </a:lnTo>
                <a:lnTo>
                  <a:pt x="3142504" y="1923576"/>
                </a:lnTo>
                <a:lnTo>
                  <a:pt x="3141153" y="1918760"/>
                </a:lnTo>
                <a:lnTo>
                  <a:pt x="3139891" y="1915546"/>
                </a:lnTo>
                <a:lnTo>
                  <a:pt x="3135557" y="1901277"/>
                </a:lnTo>
                <a:lnTo>
                  <a:pt x="3130246" y="1888502"/>
                </a:lnTo>
                <a:lnTo>
                  <a:pt x="3121985" y="1864872"/>
                </a:lnTo>
                <a:lnTo>
                  <a:pt x="3120996" y="1862725"/>
                </a:lnTo>
                <a:lnTo>
                  <a:pt x="3224357" y="1762785"/>
                </a:lnTo>
                <a:lnTo>
                  <a:pt x="3133147" y="1604804"/>
                </a:lnTo>
                <a:lnTo>
                  <a:pt x="2995970" y="1644045"/>
                </a:lnTo>
                <a:lnTo>
                  <a:pt x="2995691" y="1643712"/>
                </a:lnTo>
                <a:lnTo>
                  <a:pt x="2982048" y="1624741"/>
                </a:lnTo>
                <a:lnTo>
                  <a:pt x="2955313" y="1594284"/>
                </a:lnTo>
                <a:lnTo>
                  <a:pt x="2954765" y="1593592"/>
                </a:lnTo>
                <a:lnTo>
                  <a:pt x="2954398" y="1593245"/>
                </a:lnTo>
                <a:lnTo>
                  <a:pt x="2935763" y="1572015"/>
                </a:lnTo>
                <a:lnTo>
                  <a:pt x="2933917" y="1569807"/>
                </a:lnTo>
                <a:lnTo>
                  <a:pt x="2933268" y="1569172"/>
                </a:lnTo>
                <a:lnTo>
                  <a:pt x="2929435" y="1564807"/>
                </a:lnTo>
                <a:lnTo>
                  <a:pt x="2924468" y="1558740"/>
                </a:lnTo>
                <a:lnTo>
                  <a:pt x="2922808" y="1557259"/>
                </a:lnTo>
                <a:lnTo>
                  <a:pt x="2920205" y="1554292"/>
                </a:lnTo>
                <a:lnTo>
                  <a:pt x="2868122" y="1505548"/>
                </a:lnTo>
                <a:lnTo>
                  <a:pt x="2864495" y="1502007"/>
                </a:lnTo>
                <a:lnTo>
                  <a:pt x="2863811" y="1501515"/>
                </a:lnTo>
                <a:lnTo>
                  <a:pt x="2851193" y="1489706"/>
                </a:lnTo>
                <a:lnTo>
                  <a:pt x="2822952" y="1468097"/>
                </a:lnTo>
                <a:lnTo>
                  <a:pt x="2819023" y="1464591"/>
                </a:lnTo>
                <a:lnTo>
                  <a:pt x="2858850" y="1325366"/>
                </a:lnTo>
                <a:lnTo>
                  <a:pt x="2700868" y="1234157"/>
                </a:lnTo>
                <a:lnTo>
                  <a:pt x="2601690" y="1336729"/>
                </a:lnTo>
                <a:lnTo>
                  <a:pt x="2583225" y="1329970"/>
                </a:lnTo>
                <a:lnTo>
                  <a:pt x="2578993" y="1328060"/>
                </a:lnTo>
                <a:lnTo>
                  <a:pt x="2566497" y="1323826"/>
                </a:lnTo>
                <a:lnTo>
                  <a:pt x="2547173" y="1315251"/>
                </a:lnTo>
                <a:lnTo>
                  <a:pt x="2535935" y="1312270"/>
                </a:lnTo>
                <a:lnTo>
                  <a:pt x="2530840" y="1310789"/>
                </a:lnTo>
                <a:lnTo>
                  <a:pt x="2510831" y="1303463"/>
                </a:lnTo>
                <a:lnTo>
                  <a:pt x="2492923" y="1298891"/>
                </a:lnTo>
                <a:lnTo>
                  <a:pt x="2490212" y="1297973"/>
                </a:lnTo>
                <a:lnTo>
                  <a:pt x="2480173" y="1295636"/>
                </a:lnTo>
                <a:lnTo>
                  <a:pt x="2468249" y="1292591"/>
                </a:lnTo>
                <a:lnTo>
                  <a:pt x="2451318" y="1287669"/>
                </a:lnTo>
                <a:lnTo>
                  <a:pt x="2442196" y="1285941"/>
                </a:lnTo>
                <a:lnTo>
                  <a:pt x="2416809" y="1279458"/>
                </a:lnTo>
                <a:lnTo>
                  <a:pt x="2406165" y="1277853"/>
                </a:lnTo>
                <a:lnTo>
                  <a:pt x="2399205" y="1276006"/>
                </a:lnTo>
                <a:lnTo>
                  <a:pt x="2369134" y="1272091"/>
                </a:lnTo>
                <a:lnTo>
                  <a:pt x="2360230" y="1270402"/>
                </a:lnTo>
                <a:lnTo>
                  <a:pt x="2358768" y="1270268"/>
                </a:lnTo>
                <a:lnTo>
                  <a:pt x="2323667" y="1129857"/>
                </a:lnTo>
                <a:close/>
                <a:moveTo>
                  <a:pt x="2054038" y="0"/>
                </a:moveTo>
                <a:lnTo>
                  <a:pt x="2424432" y="0"/>
                </a:lnTo>
                <a:lnTo>
                  <a:pt x="2495705" y="285094"/>
                </a:lnTo>
                <a:lnTo>
                  <a:pt x="2498668" y="285367"/>
                </a:lnTo>
                <a:lnTo>
                  <a:pt x="2516748" y="288794"/>
                </a:lnTo>
                <a:lnTo>
                  <a:pt x="2577807" y="296746"/>
                </a:lnTo>
                <a:lnTo>
                  <a:pt x="2600170" y="301735"/>
                </a:lnTo>
                <a:lnTo>
                  <a:pt x="2613553" y="303754"/>
                </a:lnTo>
                <a:lnTo>
                  <a:pt x="2643519" y="311405"/>
                </a:lnTo>
                <a:lnTo>
                  <a:pt x="2730155" y="330731"/>
                </a:lnTo>
                <a:lnTo>
                  <a:pt x="2782590" y="346912"/>
                </a:lnTo>
                <a:lnTo>
                  <a:pt x="2804457" y="352495"/>
                </a:lnTo>
                <a:lnTo>
                  <a:pt x="2824700" y="359907"/>
                </a:lnTo>
                <a:lnTo>
                  <a:pt x="2878245" y="376430"/>
                </a:lnTo>
                <a:lnTo>
                  <a:pt x="2976158" y="415360"/>
                </a:lnTo>
                <a:lnTo>
                  <a:pt x="2988938" y="420040"/>
                </a:lnTo>
                <a:lnTo>
                  <a:pt x="3190315" y="211773"/>
                </a:lnTo>
                <a:lnTo>
                  <a:pt x="3511084" y="396970"/>
                </a:lnTo>
                <a:lnTo>
                  <a:pt x="3430439" y="678889"/>
                </a:lnTo>
                <a:lnTo>
                  <a:pt x="3462759" y="705568"/>
                </a:lnTo>
                <a:lnTo>
                  <a:pt x="3495537" y="730647"/>
                </a:lnTo>
                <a:lnTo>
                  <a:pt x="3513440" y="747401"/>
                </a:lnTo>
                <a:lnTo>
                  <a:pt x="3534166" y="764509"/>
                </a:lnTo>
                <a:lnTo>
                  <a:pt x="3593371" y="822207"/>
                </a:lnTo>
                <a:lnTo>
                  <a:pt x="3635663" y="861787"/>
                </a:lnTo>
                <a:lnTo>
                  <a:pt x="3645598" y="873104"/>
                </a:lnTo>
                <a:lnTo>
                  <a:pt x="3657510" y="884714"/>
                </a:lnTo>
                <a:lnTo>
                  <a:pt x="3743554" y="984689"/>
                </a:lnTo>
                <a:lnTo>
                  <a:pt x="3761231" y="1004825"/>
                </a:lnTo>
                <a:lnTo>
                  <a:pt x="3762994" y="1007275"/>
                </a:lnTo>
                <a:lnTo>
                  <a:pt x="3770150" y="1015591"/>
                </a:lnTo>
                <a:lnTo>
                  <a:pt x="3790767" y="1043662"/>
                </a:lnTo>
                <a:lnTo>
                  <a:pt x="4068028" y="964348"/>
                </a:lnTo>
                <a:lnTo>
                  <a:pt x="4253225" y="1285119"/>
                </a:lnTo>
                <a:lnTo>
                  <a:pt x="4043576" y="1487830"/>
                </a:lnTo>
                <a:lnTo>
                  <a:pt x="4044826" y="1491227"/>
                </a:lnTo>
                <a:lnTo>
                  <a:pt x="4045364" y="1492397"/>
                </a:lnTo>
                <a:lnTo>
                  <a:pt x="4047447" y="1498357"/>
                </a:lnTo>
                <a:lnTo>
                  <a:pt x="4068765" y="1556319"/>
                </a:lnTo>
                <a:lnTo>
                  <a:pt x="4072922" y="1566318"/>
                </a:lnTo>
                <a:lnTo>
                  <a:pt x="4075204" y="1573827"/>
                </a:lnTo>
                <a:lnTo>
                  <a:pt x="4096861" y="1632711"/>
                </a:lnTo>
                <a:lnTo>
                  <a:pt x="4104753" y="1662301"/>
                </a:lnTo>
                <a:lnTo>
                  <a:pt x="4107477" y="1670096"/>
                </a:lnTo>
                <a:lnTo>
                  <a:pt x="4114906" y="1700366"/>
                </a:lnTo>
                <a:lnTo>
                  <a:pt x="4124004" y="1734476"/>
                </a:lnTo>
                <a:lnTo>
                  <a:pt x="4128705" y="1749952"/>
                </a:lnTo>
                <a:lnTo>
                  <a:pt x="4130404" y="1758468"/>
                </a:lnTo>
                <a:lnTo>
                  <a:pt x="4143379" y="1807115"/>
                </a:lnTo>
                <a:lnTo>
                  <a:pt x="4148503" y="1837265"/>
                </a:lnTo>
                <a:lnTo>
                  <a:pt x="4152421" y="1853229"/>
                </a:lnTo>
                <a:lnTo>
                  <a:pt x="4159608" y="1902626"/>
                </a:lnTo>
                <a:lnTo>
                  <a:pt x="4162226" y="1918033"/>
                </a:lnTo>
                <a:lnTo>
                  <a:pt x="4165932" y="1936611"/>
                </a:lnTo>
                <a:lnTo>
                  <a:pt x="4166720" y="1944473"/>
                </a:lnTo>
                <a:lnTo>
                  <a:pt x="4173718" y="1985664"/>
                </a:lnTo>
                <a:lnTo>
                  <a:pt x="4452323" y="2055315"/>
                </a:lnTo>
                <a:lnTo>
                  <a:pt x="4452323" y="2425709"/>
                </a:lnTo>
                <a:lnTo>
                  <a:pt x="4169082" y="2496519"/>
                </a:lnTo>
                <a:lnTo>
                  <a:pt x="4163845" y="2542290"/>
                </a:lnTo>
                <a:lnTo>
                  <a:pt x="4153409" y="2591963"/>
                </a:lnTo>
                <a:lnTo>
                  <a:pt x="4150049" y="2614232"/>
                </a:lnTo>
                <a:lnTo>
                  <a:pt x="4142598" y="2643413"/>
                </a:lnTo>
                <a:lnTo>
                  <a:pt x="4126766" y="2718764"/>
                </a:lnTo>
                <a:lnTo>
                  <a:pt x="4107028" y="2782729"/>
                </a:lnTo>
                <a:lnTo>
                  <a:pt x="4101307" y="2805136"/>
                </a:lnTo>
                <a:lnTo>
                  <a:pt x="4093720" y="2825861"/>
                </a:lnTo>
                <a:lnTo>
                  <a:pt x="4074044" y="2889626"/>
                </a:lnTo>
                <a:lnTo>
                  <a:pt x="4052156" y="2942796"/>
                </a:lnTo>
                <a:lnTo>
                  <a:pt x="4050978" y="2946270"/>
                </a:lnTo>
                <a:lnTo>
                  <a:pt x="4048086" y="2952683"/>
                </a:lnTo>
                <a:lnTo>
                  <a:pt x="4040860" y="2970237"/>
                </a:lnTo>
                <a:lnTo>
                  <a:pt x="4032818" y="2992196"/>
                </a:lnTo>
                <a:lnTo>
                  <a:pt x="4240108" y="3192626"/>
                </a:lnTo>
                <a:lnTo>
                  <a:pt x="4054910" y="3513397"/>
                </a:lnTo>
                <a:lnTo>
                  <a:pt x="3773148" y="3432795"/>
                </a:lnTo>
                <a:lnTo>
                  <a:pt x="3770795" y="3436123"/>
                </a:lnTo>
                <a:lnTo>
                  <a:pt x="3758618" y="3450263"/>
                </a:lnTo>
                <a:lnTo>
                  <a:pt x="3737935" y="3476900"/>
                </a:lnTo>
                <a:lnTo>
                  <a:pt x="3723156" y="3496216"/>
                </a:lnTo>
                <a:lnTo>
                  <a:pt x="3721864" y="3497596"/>
                </a:lnTo>
                <a:lnTo>
                  <a:pt x="3720883" y="3498860"/>
                </a:lnTo>
                <a:lnTo>
                  <a:pt x="3706138" y="3514697"/>
                </a:lnTo>
                <a:lnTo>
                  <a:pt x="3696850" y="3526340"/>
                </a:lnTo>
                <a:lnTo>
                  <a:pt x="3665175" y="3558772"/>
                </a:lnTo>
                <a:lnTo>
                  <a:pt x="3647960" y="3578764"/>
                </a:lnTo>
                <a:lnTo>
                  <a:pt x="3634248" y="3591909"/>
                </a:lnTo>
                <a:lnTo>
                  <a:pt x="3600561" y="3628087"/>
                </a:lnTo>
                <a:lnTo>
                  <a:pt x="3595442" y="3632680"/>
                </a:lnTo>
                <a:lnTo>
                  <a:pt x="3592015" y="3636342"/>
                </a:lnTo>
                <a:lnTo>
                  <a:pt x="3573813" y="3652321"/>
                </a:lnTo>
                <a:lnTo>
                  <a:pt x="3559188" y="3667297"/>
                </a:lnTo>
                <a:lnTo>
                  <a:pt x="3531181" y="3690706"/>
                </a:lnTo>
                <a:lnTo>
                  <a:pt x="3511835" y="3709252"/>
                </a:lnTo>
                <a:lnTo>
                  <a:pt x="3497447" y="3720606"/>
                </a:lnTo>
                <a:lnTo>
                  <a:pt x="3468843" y="3746271"/>
                </a:lnTo>
                <a:lnTo>
                  <a:pt x="3455198" y="3756449"/>
                </a:lnTo>
                <a:lnTo>
                  <a:pt x="3448977" y="3761910"/>
                </a:lnTo>
                <a:lnTo>
                  <a:pt x="3448643" y="3762151"/>
                </a:lnTo>
                <a:lnTo>
                  <a:pt x="3447055" y="3763544"/>
                </a:lnTo>
                <a:lnTo>
                  <a:pt x="3425460" y="3779073"/>
                </a:lnTo>
                <a:lnTo>
                  <a:pt x="3408450" y="3793291"/>
                </a:lnTo>
                <a:lnTo>
                  <a:pt x="3488127" y="4071819"/>
                </a:lnTo>
                <a:lnTo>
                  <a:pt x="3167356" y="4257017"/>
                </a:lnTo>
                <a:lnTo>
                  <a:pt x="2963261" y="4045937"/>
                </a:lnTo>
                <a:lnTo>
                  <a:pt x="2959484" y="4047677"/>
                </a:lnTo>
                <a:lnTo>
                  <a:pt x="2937534" y="4055350"/>
                </a:lnTo>
                <a:lnTo>
                  <a:pt x="2886158" y="4076715"/>
                </a:lnTo>
                <a:lnTo>
                  <a:pt x="2857099" y="4085542"/>
                </a:lnTo>
                <a:lnTo>
                  <a:pt x="2851600" y="4087699"/>
                </a:lnTo>
                <a:lnTo>
                  <a:pt x="2843201" y="4090056"/>
                </a:lnTo>
                <a:lnTo>
                  <a:pt x="2842137" y="4090462"/>
                </a:lnTo>
                <a:lnTo>
                  <a:pt x="2827947" y="4094397"/>
                </a:lnTo>
                <a:lnTo>
                  <a:pt x="2811724" y="4099325"/>
                </a:lnTo>
                <a:lnTo>
                  <a:pt x="2781784" y="4109790"/>
                </a:lnTo>
                <a:lnTo>
                  <a:pt x="2758307" y="4115552"/>
                </a:lnTo>
                <a:lnTo>
                  <a:pt x="2702524" y="4132497"/>
                </a:lnTo>
                <a:lnTo>
                  <a:pt x="2666111" y="4139759"/>
                </a:lnTo>
                <a:lnTo>
                  <a:pt x="2661902" y="4140940"/>
                </a:lnTo>
                <a:lnTo>
                  <a:pt x="2648270" y="4143317"/>
                </a:lnTo>
                <a:lnTo>
                  <a:pt x="2631726" y="4146617"/>
                </a:lnTo>
                <a:lnTo>
                  <a:pt x="2598652" y="4154733"/>
                </a:lnTo>
                <a:lnTo>
                  <a:pt x="2570443" y="4158838"/>
                </a:lnTo>
                <a:lnTo>
                  <a:pt x="2515865" y="4169723"/>
                </a:lnTo>
                <a:lnTo>
                  <a:pt x="2471114" y="4174206"/>
                </a:lnTo>
                <a:lnTo>
                  <a:pt x="2470159" y="4174372"/>
                </a:lnTo>
                <a:lnTo>
                  <a:pt x="2400672" y="4452323"/>
                </a:lnTo>
                <a:lnTo>
                  <a:pt x="2030278" y="4452323"/>
                </a:lnTo>
                <a:lnTo>
                  <a:pt x="1960403" y="4172820"/>
                </a:lnTo>
                <a:lnTo>
                  <a:pt x="1951549" y="4172004"/>
                </a:lnTo>
                <a:lnTo>
                  <a:pt x="1901713" y="4162557"/>
                </a:lnTo>
                <a:lnTo>
                  <a:pt x="1874332" y="4158991"/>
                </a:lnTo>
                <a:lnTo>
                  <a:pt x="1860958" y="4155878"/>
                </a:lnTo>
                <a:lnTo>
                  <a:pt x="1837649" y="4152362"/>
                </a:lnTo>
                <a:lnTo>
                  <a:pt x="1808019" y="4144797"/>
                </a:lnTo>
                <a:lnTo>
                  <a:pt x="1766600" y="4136945"/>
                </a:lnTo>
                <a:lnTo>
                  <a:pt x="1714347" y="4121753"/>
                </a:lnTo>
                <a:lnTo>
                  <a:pt x="1687410" y="4115483"/>
                </a:lnTo>
                <a:lnTo>
                  <a:pt x="1669697" y="4109481"/>
                </a:lnTo>
                <a:lnTo>
                  <a:pt x="1646745" y="4103621"/>
                </a:lnTo>
                <a:lnTo>
                  <a:pt x="1626553" y="4096228"/>
                </a:lnTo>
                <a:lnTo>
                  <a:pt x="1585531" y="4084301"/>
                </a:lnTo>
                <a:lnTo>
                  <a:pt x="1529307" y="4061903"/>
                </a:lnTo>
                <a:lnTo>
                  <a:pt x="1507145" y="4054393"/>
                </a:lnTo>
                <a:lnTo>
                  <a:pt x="1484968" y="4044389"/>
                </a:lnTo>
                <a:lnTo>
                  <a:pt x="1462370" y="4036115"/>
                </a:lnTo>
                <a:lnTo>
                  <a:pt x="1264345" y="4240915"/>
                </a:lnTo>
                <a:lnTo>
                  <a:pt x="943575" y="4055718"/>
                </a:lnTo>
                <a:lnTo>
                  <a:pt x="1022958" y="3778216"/>
                </a:lnTo>
                <a:lnTo>
                  <a:pt x="1017293" y="3774210"/>
                </a:lnTo>
                <a:lnTo>
                  <a:pt x="1002001" y="3761041"/>
                </a:lnTo>
                <a:lnTo>
                  <a:pt x="998323" y="3758107"/>
                </a:lnTo>
                <a:lnTo>
                  <a:pt x="955664" y="3725468"/>
                </a:lnTo>
                <a:lnTo>
                  <a:pt x="945597" y="3716046"/>
                </a:lnTo>
                <a:lnTo>
                  <a:pt x="927670" y="3701745"/>
                </a:lnTo>
                <a:lnTo>
                  <a:pt x="886838" y="3661868"/>
                </a:lnTo>
                <a:lnTo>
                  <a:pt x="874652" y="3651374"/>
                </a:lnTo>
                <a:lnTo>
                  <a:pt x="858597" y="3634625"/>
                </a:lnTo>
                <a:lnTo>
                  <a:pt x="815538" y="3594328"/>
                </a:lnTo>
                <a:lnTo>
                  <a:pt x="802658" y="3579656"/>
                </a:lnTo>
                <a:lnTo>
                  <a:pt x="786712" y="3564083"/>
                </a:lnTo>
                <a:lnTo>
                  <a:pt x="757675" y="3529343"/>
                </a:lnTo>
                <a:lnTo>
                  <a:pt x="744163" y="3515248"/>
                </a:lnTo>
                <a:lnTo>
                  <a:pt x="726784" y="3493225"/>
                </a:lnTo>
                <a:lnTo>
                  <a:pt x="689970" y="3451290"/>
                </a:lnTo>
                <a:lnTo>
                  <a:pt x="674796" y="3430187"/>
                </a:lnTo>
                <a:lnTo>
                  <a:pt x="659796" y="3412243"/>
                </a:lnTo>
                <a:lnTo>
                  <a:pt x="385519" y="3490703"/>
                </a:lnTo>
                <a:lnTo>
                  <a:pt x="200322" y="3169933"/>
                </a:lnTo>
                <a:lnTo>
                  <a:pt x="408227" y="2968907"/>
                </a:lnTo>
                <a:lnTo>
                  <a:pt x="405837" y="2963719"/>
                </a:lnTo>
                <a:lnTo>
                  <a:pt x="397005" y="2938451"/>
                </a:lnTo>
                <a:lnTo>
                  <a:pt x="377295" y="2891053"/>
                </a:lnTo>
                <a:lnTo>
                  <a:pt x="368512" y="2862140"/>
                </a:lnTo>
                <a:lnTo>
                  <a:pt x="365716" y="2855015"/>
                </a:lnTo>
                <a:lnTo>
                  <a:pt x="358056" y="2827720"/>
                </a:lnTo>
                <a:lnTo>
                  <a:pt x="356432" y="2822374"/>
                </a:lnTo>
                <a:lnTo>
                  <a:pt x="343725" y="2786019"/>
                </a:lnTo>
                <a:lnTo>
                  <a:pt x="336726" y="2757501"/>
                </a:lnTo>
                <a:lnTo>
                  <a:pt x="321513" y="2707419"/>
                </a:lnTo>
                <a:lnTo>
                  <a:pt x="314687" y="2673196"/>
                </a:lnTo>
                <a:lnTo>
                  <a:pt x="312476" y="2665316"/>
                </a:lnTo>
                <a:lnTo>
                  <a:pt x="308484" y="2642422"/>
                </a:lnTo>
                <a:lnTo>
                  <a:pt x="298781" y="2602886"/>
                </a:lnTo>
                <a:lnTo>
                  <a:pt x="293697" y="2567946"/>
                </a:lnTo>
                <a:lnTo>
                  <a:pt x="284287" y="2520760"/>
                </a:lnTo>
                <a:lnTo>
                  <a:pt x="280256" y="2480532"/>
                </a:lnTo>
                <a:lnTo>
                  <a:pt x="278703" y="2471625"/>
                </a:lnTo>
                <a:lnTo>
                  <a:pt x="0" y="2401949"/>
                </a:lnTo>
                <a:lnTo>
                  <a:pt x="0" y="2031555"/>
                </a:lnTo>
                <a:lnTo>
                  <a:pt x="281571" y="1961163"/>
                </a:lnTo>
                <a:lnTo>
                  <a:pt x="282005" y="1956445"/>
                </a:lnTo>
                <a:lnTo>
                  <a:pt x="288939" y="1919866"/>
                </a:lnTo>
                <a:lnTo>
                  <a:pt x="294424" y="1877747"/>
                </a:lnTo>
                <a:lnTo>
                  <a:pt x="298171" y="1861650"/>
                </a:lnTo>
                <a:lnTo>
                  <a:pt x="301153" y="1841884"/>
                </a:lnTo>
                <a:lnTo>
                  <a:pt x="311125" y="1802828"/>
                </a:lnTo>
                <a:lnTo>
                  <a:pt x="317064" y="1771496"/>
                </a:lnTo>
                <a:lnTo>
                  <a:pt x="327550" y="1735428"/>
                </a:lnTo>
                <a:lnTo>
                  <a:pt x="337932" y="1690824"/>
                </a:lnTo>
                <a:lnTo>
                  <a:pt x="345186" y="1669420"/>
                </a:lnTo>
                <a:lnTo>
                  <a:pt x="349894" y="1650980"/>
                </a:lnTo>
                <a:lnTo>
                  <a:pt x="360621" y="1621682"/>
                </a:lnTo>
                <a:lnTo>
                  <a:pt x="369708" y="1590427"/>
                </a:lnTo>
                <a:lnTo>
                  <a:pt x="384767" y="1552624"/>
                </a:lnTo>
                <a:lnTo>
                  <a:pt x="399023" y="1510560"/>
                </a:lnTo>
                <a:lnTo>
                  <a:pt x="411147" y="1483683"/>
                </a:lnTo>
                <a:lnTo>
                  <a:pt x="417492" y="1466351"/>
                </a:lnTo>
                <a:lnTo>
                  <a:pt x="210966" y="1266658"/>
                </a:lnTo>
                <a:lnTo>
                  <a:pt x="396163" y="945887"/>
                </a:lnTo>
                <a:lnTo>
                  <a:pt x="675590" y="1025821"/>
                </a:lnTo>
                <a:lnTo>
                  <a:pt x="679205" y="1020708"/>
                </a:lnTo>
                <a:lnTo>
                  <a:pt x="699965" y="996600"/>
                </a:lnTo>
                <a:lnTo>
                  <a:pt x="728046" y="959899"/>
                </a:lnTo>
                <a:lnTo>
                  <a:pt x="743581" y="943299"/>
                </a:lnTo>
                <a:lnTo>
                  <a:pt x="753367" y="931031"/>
                </a:lnTo>
                <a:lnTo>
                  <a:pt x="779270" y="904509"/>
                </a:lnTo>
                <a:lnTo>
                  <a:pt x="802041" y="878067"/>
                </a:lnTo>
                <a:lnTo>
                  <a:pt x="827210" y="853941"/>
                </a:lnTo>
                <a:lnTo>
                  <a:pt x="859187" y="819773"/>
                </a:lnTo>
                <a:lnTo>
                  <a:pt x="879087" y="802303"/>
                </a:lnTo>
                <a:lnTo>
                  <a:pt x="891031" y="790074"/>
                </a:lnTo>
                <a:lnTo>
                  <a:pt x="912938" y="771762"/>
                </a:lnTo>
                <a:lnTo>
                  <a:pt x="938167" y="747578"/>
                </a:lnTo>
                <a:lnTo>
                  <a:pt x="967831" y="724169"/>
                </a:lnTo>
                <a:lnTo>
                  <a:pt x="985434" y="708374"/>
                </a:lnTo>
                <a:lnTo>
                  <a:pt x="989758" y="705149"/>
                </a:lnTo>
                <a:lnTo>
                  <a:pt x="1002225" y="694205"/>
                </a:lnTo>
                <a:lnTo>
                  <a:pt x="1002560" y="693964"/>
                </a:lnTo>
                <a:lnTo>
                  <a:pt x="1004146" y="692571"/>
                </a:lnTo>
                <a:lnTo>
                  <a:pt x="1029453" y="674373"/>
                </a:lnTo>
                <a:lnTo>
                  <a:pt x="1040642" y="665021"/>
                </a:lnTo>
                <a:lnTo>
                  <a:pt x="961772" y="389312"/>
                </a:lnTo>
                <a:lnTo>
                  <a:pt x="1282542" y="204115"/>
                </a:lnTo>
                <a:lnTo>
                  <a:pt x="1483684" y="412139"/>
                </a:lnTo>
                <a:lnTo>
                  <a:pt x="1491717" y="408438"/>
                </a:lnTo>
                <a:lnTo>
                  <a:pt x="1526428" y="396305"/>
                </a:lnTo>
                <a:lnTo>
                  <a:pt x="1564060" y="380657"/>
                </a:lnTo>
                <a:lnTo>
                  <a:pt x="1586044" y="373979"/>
                </a:lnTo>
                <a:lnTo>
                  <a:pt x="1598401" y="369131"/>
                </a:lnTo>
                <a:lnTo>
                  <a:pt x="1601321" y="368312"/>
                </a:lnTo>
                <a:lnTo>
                  <a:pt x="1612140" y="364183"/>
                </a:lnTo>
                <a:lnTo>
                  <a:pt x="1642078" y="355881"/>
                </a:lnTo>
                <a:lnTo>
                  <a:pt x="1669417" y="346325"/>
                </a:lnTo>
                <a:lnTo>
                  <a:pt x="1709291" y="336540"/>
                </a:lnTo>
                <a:lnTo>
                  <a:pt x="1747694" y="324874"/>
                </a:lnTo>
                <a:lnTo>
                  <a:pt x="1769791" y="320468"/>
                </a:lnTo>
                <a:lnTo>
                  <a:pt x="1790237" y="314797"/>
                </a:lnTo>
                <a:lnTo>
                  <a:pt x="1816650" y="310192"/>
                </a:lnTo>
                <a:lnTo>
                  <a:pt x="1852550" y="301382"/>
                </a:lnTo>
                <a:lnTo>
                  <a:pt x="1900405" y="294419"/>
                </a:lnTo>
                <a:lnTo>
                  <a:pt x="1934353" y="287648"/>
                </a:lnTo>
                <a:lnTo>
                  <a:pt x="1961598" y="284919"/>
                </a:lnTo>
                <a:lnTo>
                  <a:pt x="1983776" y="281052"/>
                </a:lnTo>
                <a:close/>
              </a:path>
            </a:pathLst>
          </a:custGeom>
          <a:solidFill>
            <a:schemeClr val="tx1">
              <a:alpha val="25000"/>
            </a:scheme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33">
            <a:extLst>
              <a:ext uri="{FF2B5EF4-FFF2-40B4-BE49-F238E27FC236}">
                <a16:creationId xmlns:a16="http://schemas.microsoft.com/office/drawing/2014/main" id="{A0FE8A59-87E8-7FF7-286C-CCC48C127031}"/>
              </a:ext>
            </a:extLst>
          </p:cNvPr>
          <p:cNvSpPr/>
          <p:nvPr/>
        </p:nvSpPr>
        <p:spPr>
          <a:xfrm rot="420000">
            <a:off x="9147141" y="2189068"/>
            <a:ext cx="2641789" cy="2641789"/>
          </a:xfrm>
          <a:custGeom>
            <a:avLst/>
            <a:gdLst>
              <a:gd name="connsiteX0" fmla="*/ 2141245 w 4452323"/>
              <a:gd name="connsiteY0" fmla="*/ 1129857 h 4452323"/>
              <a:gd name="connsiteX1" fmla="*/ 2106640 w 4452323"/>
              <a:gd name="connsiteY1" fmla="*/ 1268277 h 4452323"/>
              <a:gd name="connsiteX2" fmla="*/ 2095716 w 4452323"/>
              <a:gd name="connsiteY2" fmla="*/ 1270183 h 4452323"/>
              <a:gd name="connsiteX3" fmla="*/ 2082301 w 4452323"/>
              <a:gd name="connsiteY3" fmla="*/ 1271527 h 4452323"/>
              <a:gd name="connsiteX4" fmla="*/ 2065578 w 4452323"/>
              <a:gd name="connsiteY4" fmla="*/ 1274861 h 4452323"/>
              <a:gd name="connsiteX5" fmla="*/ 2042011 w 4452323"/>
              <a:gd name="connsiteY5" fmla="*/ 1278290 h 4452323"/>
              <a:gd name="connsiteX6" fmla="*/ 2024340 w 4452323"/>
              <a:gd name="connsiteY6" fmla="*/ 1282627 h 4452323"/>
              <a:gd name="connsiteX7" fmla="*/ 2011322 w 4452323"/>
              <a:gd name="connsiteY7" fmla="*/ 1284896 h 4452323"/>
              <a:gd name="connsiteX8" fmla="*/ 2006223 w 4452323"/>
              <a:gd name="connsiteY8" fmla="*/ 1286570 h 4452323"/>
              <a:gd name="connsiteX9" fmla="*/ 2004652 w 4452323"/>
              <a:gd name="connsiteY9" fmla="*/ 1287011 h 4452323"/>
              <a:gd name="connsiteX10" fmla="*/ 1990370 w 4452323"/>
              <a:gd name="connsiteY10" fmla="*/ 1289861 h 4452323"/>
              <a:gd name="connsiteX11" fmla="*/ 1971456 w 4452323"/>
              <a:gd name="connsiteY11" fmla="*/ 1295606 h 4452323"/>
              <a:gd name="connsiteX12" fmla="*/ 1951818 w 4452323"/>
              <a:gd name="connsiteY12" fmla="*/ 1300426 h 4452323"/>
              <a:gd name="connsiteX13" fmla="*/ 1931270 w 4452323"/>
              <a:gd name="connsiteY13" fmla="*/ 1307607 h 4452323"/>
              <a:gd name="connsiteX14" fmla="*/ 1916842 w 4452323"/>
              <a:gd name="connsiteY14" fmla="*/ 1311656 h 4452323"/>
              <a:gd name="connsiteX15" fmla="*/ 1910755 w 4452323"/>
              <a:gd name="connsiteY15" fmla="*/ 1314045 h 4452323"/>
              <a:gd name="connsiteX16" fmla="*/ 1899929 w 4452323"/>
              <a:gd name="connsiteY16" fmla="*/ 1317334 h 4452323"/>
              <a:gd name="connsiteX17" fmla="*/ 1881395 w 4452323"/>
              <a:gd name="connsiteY17" fmla="*/ 1325041 h 4452323"/>
              <a:gd name="connsiteX18" fmla="*/ 1864300 w 4452323"/>
              <a:gd name="connsiteY18" fmla="*/ 1331017 h 4452323"/>
              <a:gd name="connsiteX19" fmla="*/ 1860344 w 4452323"/>
              <a:gd name="connsiteY19" fmla="*/ 1332838 h 4452323"/>
              <a:gd name="connsiteX20" fmla="*/ 1761280 w 4452323"/>
              <a:gd name="connsiteY20" fmla="*/ 1230385 h 4452323"/>
              <a:gd name="connsiteX21" fmla="*/ 1603298 w 4452323"/>
              <a:gd name="connsiteY21" fmla="*/ 1321595 h 4452323"/>
              <a:gd name="connsiteX22" fmla="*/ 1642188 w 4452323"/>
              <a:gd name="connsiteY22" fmla="*/ 1457538 h 4452323"/>
              <a:gd name="connsiteX23" fmla="*/ 1640966 w 4452323"/>
              <a:gd name="connsiteY23" fmla="*/ 1458669 h 4452323"/>
              <a:gd name="connsiteX24" fmla="*/ 1638147 w 4452323"/>
              <a:gd name="connsiteY24" fmla="*/ 1461026 h 4452323"/>
              <a:gd name="connsiteX25" fmla="*/ 1623221 w 4452323"/>
              <a:gd name="connsiteY25" fmla="*/ 1471758 h 4452323"/>
              <a:gd name="connsiteX26" fmla="*/ 1607555 w 4452323"/>
              <a:gd name="connsiteY26" fmla="*/ 1485512 h 4452323"/>
              <a:gd name="connsiteX27" fmla="*/ 1591674 w 4452323"/>
              <a:gd name="connsiteY27" fmla="*/ 1498044 h 4452323"/>
              <a:gd name="connsiteX28" fmla="*/ 1583708 w 4452323"/>
              <a:gd name="connsiteY28" fmla="*/ 1506446 h 4452323"/>
              <a:gd name="connsiteX29" fmla="*/ 1581747 w 4452323"/>
              <a:gd name="connsiteY29" fmla="*/ 1508167 h 4452323"/>
              <a:gd name="connsiteX30" fmla="*/ 1567914 w 4452323"/>
              <a:gd name="connsiteY30" fmla="*/ 1519729 h 4452323"/>
              <a:gd name="connsiteX31" fmla="*/ 1563935 w 4452323"/>
              <a:gd name="connsiteY31" fmla="*/ 1523804 h 4452323"/>
              <a:gd name="connsiteX32" fmla="*/ 1552776 w 4452323"/>
              <a:gd name="connsiteY32" fmla="*/ 1533600 h 4452323"/>
              <a:gd name="connsiteX33" fmla="*/ 1516216 w 4452323"/>
              <a:gd name="connsiteY33" fmla="*/ 1572665 h 4452323"/>
              <a:gd name="connsiteX34" fmla="*/ 1502651 w 4452323"/>
              <a:gd name="connsiteY34" fmla="*/ 1586554 h 4452323"/>
              <a:gd name="connsiteX35" fmla="*/ 1500658 w 4452323"/>
              <a:gd name="connsiteY35" fmla="*/ 1588396 h 4452323"/>
              <a:gd name="connsiteX36" fmla="*/ 1495842 w 4452323"/>
              <a:gd name="connsiteY36" fmla="*/ 1594434 h 4452323"/>
              <a:gd name="connsiteX37" fmla="*/ 1488188 w 4452323"/>
              <a:gd name="connsiteY37" fmla="*/ 1602614 h 4452323"/>
              <a:gd name="connsiteX38" fmla="*/ 1470040 w 4452323"/>
              <a:gd name="connsiteY38" fmla="*/ 1626331 h 4452323"/>
              <a:gd name="connsiteX39" fmla="*/ 1464133 w 4452323"/>
              <a:gd name="connsiteY39" fmla="*/ 1632561 h 4452323"/>
              <a:gd name="connsiteX40" fmla="*/ 1462500 w 4452323"/>
              <a:gd name="connsiteY40" fmla="*/ 1635122 h 4452323"/>
              <a:gd name="connsiteX41" fmla="*/ 1324734 w 4452323"/>
              <a:gd name="connsiteY41" fmla="*/ 1595712 h 4452323"/>
              <a:gd name="connsiteX42" fmla="*/ 1233524 w 4452323"/>
              <a:gd name="connsiteY42" fmla="*/ 1753693 h 4452323"/>
              <a:gd name="connsiteX43" fmla="*/ 1335239 w 4452323"/>
              <a:gd name="connsiteY43" fmla="*/ 1852044 h 4452323"/>
              <a:gd name="connsiteX44" fmla="*/ 1332113 w 4452323"/>
              <a:gd name="connsiteY44" fmla="*/ 1860581 h 4452323"/>
              <a:gd name="connsiteX45" fmla="*/ 1326142 w 4452323"/>
              <a:gd name="connsiteY45" fmla="*/ 1873816 h 4452323"/>
              <a:gd name="connsiteX46" fmla="*/ 1319122 w 4452323"/>
              <a:gd name="connsiteY46" fmla="*/ 1894529 h 4452323"/>
              <a:gd name="connsiteX47" fmla="*/ 1311704 w 4452323"/>
              <a:gd name="connsiteY47" fmla="*/ 1913150 h 4452323"/>
              <a:gd name="connsiteX48" fmla="*/ 1307230 w 4452323"/>
              <a:gd name="connsiteY48" fmla="*/ 1928543 h 4452323"/>
              <a:gd name="connsiteX49" fmla="*/ 1301945 w 4452323"/>
              <a:gd name="connsiteY49" fmla="*/ 1942975 h 4452323"/>
              <a:gd name="connsiteX50" fmla="*/ 1299627 w 4452323"/>
              <a:gd name="connsiteY50" fmla="*/ 1952057 h 4452323"/>
              <a:gd name="connsiteX51" fmla="*/ 1296055 w 4452323"/>
              <a:gd name="connsiteY51" fmla="*/ 1962597 h 4452323"/>
              <a:gd name="connsiteX52" fmla="*/ 1290942 w 4452323"/>
              <a:gd name="connsiteY52" fmla="*/ 1984564 h 4452323"/>
              <a:gd name="connsiteX53" fmla="*/ 1285776 w 4452323"/>
              <a:gd name="connsiteY53" fmla="*/ 2002329 h 4452323"/>
              <a:gd name="connsiteX54" fmla="*/ 1282850 w 4452323"/>
              <a:gd name="connsiteY54" fmla="*/ 2017763 h 4452323"/>
              <a:gd name="connsiteX55" fmla="*/ 1277941 w 4452323"/>
              <a:gd name="connsiteY55" fmla="*/ 2036995 h 4452323"/>
              <a:gd name="connsiteX56" fmla="*/ 1276471 w 4452323"/>
              <a:gd name="connsiteY56" fmla="*/ 2046733 h 4452323"/>
              <a:gd name="connsiteX57" fmla="*/ 1274627 w 4452323"/>
              <a:gd name="connsiteY57" fmla="*/ 2054659 h 4452323"/>
              <a:gd name="connsiteX58" fmla="*/ 1271925 w 4452323"/>
              <a:gd name="connsiteY58" fmla="*/ 2075399 h 4452323"/>
              <a:gd name="connsiteX59" fmla="*/ 1268510 w 4452323"/>
              <a:gd name="connsiteY59" fmla="*/ 2093416 h 4452323"/>
              <a:gd name="connsiteX60" fmla="*/ 1268295 w 4452323"/>
              <a:gd name="connsiteY60" fmla="*/ 2095741 h 4452323"/>
              <a:gd name="connsiteX61" fmla="*/ 1129621 w 4452323"/>
              <a:gd name="connsiteY61" fmla="*/ 2130409 h 4452323"/>
              <a:gd name="connsiteX62" fmla="*/ 1129622 w 4452323"/>
              <a:gd name="connsiteY62" fmla="*/ 2312831 h 4452323"/>
              <a:gd name="connsiteX63" fmla="*/ 1266883 w 4452323"/>
              <a:gd name="connsiteY63" fmla="*/ 2347147 h 4452323"/>
              <a:gd name="connsiteX64" fmla="*/ 1267650 w 4452323"/>
              <a:gd name="connsiteY64" fmla="*/ 2351536 h 4452323"/>
              <a:gd name="connsiteX65" fmla="*/ 1269634 w 4452323"/>
              <a:gd name="connsiteY65" fmla="*/ 2371346 h 4452323"/>
              <a:gd name="connsiteX66" fmla="*/ 1274266 w 4452323"/>
              <a:gd name="connsiteY66" fmla="*/ 2394575 h 4452323"/>
              <a:gd name="connsiteX67" fmla="*/ 1276772 w 4452323"/>
              <a:gd name="connsiteY67" fmla="*/ 2411793 h 4452323"/>
              <a:gd name="connsiteX68" fmla="*/ 1281551 w 4452323"/>
              <a:gd name="connsiteY68" fmla="*/ 2431268 h 4452323"/>
              <a:gd name="connsiteX69" fmla="*/ 1283517 w 4452323"/>
              <a:gd name="connsiteY69" fmla="*/ 2442540 h 4452323"/>
              <a:gd name="connsiteX70" fmla="*/ 1284606 w 4452323"/>
              <a:gd name="connsiteY70" fmla="*/ 2446424 h 4452323"/>
              <a:gd name="connsiteX71" fmla="*/ 1287968 w 4452323"/>
              <a:gd name="connsiteY71" fmla="*/ 2463276 h 4452323"/>
              <a:gd name="connsiteX72" fmla="*/ 1295459 w 4452323"/>
              <a:gd name="connsiteY72" fmla="*/ 2487933 h 4452323"/>
              <a:gd name="connsiteX73" fmla="*/ 1298906 w 4452323"/>
              <a:gd name="connsiteY73" fmla="*/ 2501986 h 4452323"/>
              <a:gd name="connsiteX74" fmla="*/ 1305168 w 4452323"/>
              <a:gd name="connsiteY74" fmla="*/ 2519902 h 4452323"/>
              <a:gd name="connsiteX75" fmla="*/ 1305964 w 4452323"/>
              <a:gd name="connsiteY75" fmla="*/ 2522520 h 4452323"/>
              <a:gd name="connsiteX76" fmla="*/ 1309738 w 4452323"/>
              <a:gd name="connsiteY76" fmla="*/ 2535967 h 4452323"/>
              <a:gd name="connsiteX77" fmla="*/ 1311116 w 4452323"/>
              <a:gd name="connsiteY77" fmla="*/ 2539481 h 4452323"/>
              <a:gd name="connsiteX78" fmla="*/ 1315441 w 4452323"/>
              <a:gd name="connsiteY78" fmla="*/ 2553717 h 4452323"/>
              <a:gd name="connsiteX79" fmla="*/ 1325145 w 4452323"/>
              <a:gd name="connsiteY79" fmla="*/ 2577050 h 4452323"/>
              <a:gd name="connsiteX80" fmla="*/ 1329498 w 4452323"/>
              <a:gd name="connsiteY80" fmla="*/ 2589504 h 4452323"/>
              <a:gd name="connsiteX81" fmla="*/ 1330675 w 4452323"/>
              <a:gd name="connsiteY81" fmla="*/ 2592061 h 4452323"/>
              <a:gd name="connsiteX82" fmla="*/ 1228282 w 4452323"/>
              <a:gd name="connsiteY82" fmla="*/ 2691066 h 4452323"/>
              <a:gd name="connsiteX83" fmla="*/ 1319492 w 4452323"/>
              <a:gd name="connsiteY83" fmla="*/ 2849047 h 4452323"/>
              <a:gd name="connsiteX84" fmla="*/ 1454575 w 4452323"/>
              <a:gd name="connsiteY84" fmla="*/ 2810406 h 4452323"/>
              <a:gd name="connsiteX85" fmla="*/ 1461955 w 4452323"/>
              <a:gd name="connsiteY85" fmla="*/ 2819234 h 4452323"/>
              <a:gd name="connsiteX86" fmla="*/ 1469435 w 4452323"/>
              <a:gd name="connsiteY86" fmla="*/ 2829636 h 4452323"/>
              <a:gd name="connsiteX87" fmla="*/ 1487569 w 4452323"/>
              <a:gd name="connsiteY87" fmla="*/ 2850293 h 4452323"/>
              <a:gd name="connsiteX88" fmla="*/ 1496125 w 4452323"/>
              <a:gd name="connsiteY88" fmla="*/ 2861136 h 4452323"/>
              <a:gd name="connsiteX89" fmla="*/ 1500236 w 4452323"/>
              <a:gd name="connsiteY89" fmla="*/ 2865032 h 4452323"/>
              <a:gd name="connsiteX90" fmla="*/ 1517082 w 4452323"/>
              <a:gd name="connsiteY90" fmla="*/ 2885187 h 4452323"/>
              <a:gd name="connsiteX91" fmla="*/ 1524927 w 4452323"/>
              <a:gd name="connsiteY91" fmla="*/ 2892851 h 4452323"/>
              <a:gd name="connsiteX92" fmla="*/ 1531278 w 4452323"/>
              <a:gd name="connsiteY92" fmla="*/ 2900083 h 4452323"/>
              <a:gd name="connsiteX93" fmla="*/ 1556594 w 4452323"/>
              <a:gd name="connsiteY93" fmla="*/ 2923778 h 4452323"/>
              <a:gd name="connsiteX94" fmla="*/ 1586504 w 4452323"/>
              <a:gd name="connsiteY94" fmla="*/ 2952986 h 4452323"/>
              <a:gd name="connsiteX95" fmla="*/ 1595326 w 4452323"/>
              <a:gd name="connsiteY95" fmla="*/ 2960025 h 4452323"/>
              <a:gd name="connsiteX96" fmla="*/ 1600290 w 4452323"/>
              <a:gd name="connsiteY96" fmla="*/ 2964670 h 4452323"/>
              <a:gd name="connsiteX97" fmla="*/ 1621321 w 4452323"/>
              <a:gd name="connsiteY97" fmla="*/ 2980761 h 4452323"/>
              <a:gd name="connsiteX98" fmla="*/ 1627462 w 4452323"/>
              <a:gd name="connsiteY98" fmla="*/ 2985659 h 4452323"/>
              <a:gd name="connsiteX99" fmla="*/ 1630643 w 4452323"/>
              <a:gd name="connsiteY99" fmla="*/ 2988676 h 4452323"/>
              <a:gd name="connsiteX100" fmla="*/ 1633481 w 4452323"/>
              <a:gd name="connsiteY100" fmla="*/ 2990486 h 4452323"/>
              <a:gd name="connsiteX101" fmla="*/ 1594336 w 4452323"/>
              <a:gd name="connsiteY101" fmla="*/ 3127320 h 4452323"/>
              <a:gd name="connsiteX102" fmla="*/ 1752317 w 4452323"/>
              <a:gd name="connsiteY102" fmla="*/ 3218530 h 4452323"/>
              <a:gd name="connsiteX103" fmla="*/ 1849845 w 4452323"/>
              <a:gd name="connsiteY103" fmla="*/ 3117666 h 4452323"/>
              <a:gd name="connsiteX104" fmla="*/ 1860977 w 4452323"/>
              <a:gd name="connsiteY104" fmla="*/ 3121740 h 4452323"/>
              <a:gd name="connsiteX105" fmla="*/ 1871897 w 4452323"/>
              <a:gd name="connsiteY105" fmla="*/ 3126667 h 4452323"/>
              <a:gd name="connsiteX106" fmla="*/ 1882820 w 4452323"/>
              <a:gd name="connsiteY106" fmla="*/ 3130369 h 4452323"/>
              <a:gd name="connsiteX107" fmla="*/ 1910503 w 4452323"/>
              <a:gd name="connsiteY107" fmla="*/ 3141397 h 4452323"/>
              <a:gd name="connsiteX108" fmla="*/ 1930704 w 4452323"/>
              <a:gd name="connsiteY108" fmla="*/ 3147270 h 4452323"/>
              <a:gd name="connsiteX109" fmla="*/ 1940652 w 4452323"/>
              <a:gd name="connsiteY109" fmla="*/ 3150913 h 4452323"/>
              <a:gd name="connsiteX110" fmla="*/ 1951957 w 4452323"/>
              <a:gd name="connsiteY110" fmla="*/ 3153799 h 4452323"/>
              <a:gd name="connsiteX111" fmla="*/ 1960680 w 4452323"/>
              <a:gd name="connsiteY111" fmla="*/ 3156755 h 4452323"/>
              <a:gd name="connsiteX112" fmla="*/ 1973951 w 4452323"/>
              <a:gd name="connsiteY112" fmla="*/ 3159844 h 4452323"/>
              <a:gd name="connsiteX113" fmla="*/ 1999682 w 4452323"/>
              <a:gd name="connsiteY113" fmla="*/ 3167325 h 4452323"/>
              <a:gd name="connsiteX114" fmla="*/ 2020076 w 4452323"/>
              <a:gd name="connsiteY114" fmla="*/ 3171192 h 4452323"/>
              <a:gd name="connsiteX115" fmla="*/ 2034673 w 4452323"/>
              <a:gd name="connsiteY115" fmla="*/ 3174918 h 4452323"/>
              <a:gd name="connsiteX116" fmla="*/ 2046154 w 4452323"/>
              <a:gd name="connsiteY116" fmla="*/ 3176649 h 4452323"/>
              <a:gd name="connsiteX117" fmla="*/ 2052740 w 4452323"/>
              <a:gd name="connsiteY117" fmla="*/ 3178182 h 4452323"/>
              <a:gd name="connsiteX118" fmla="*/ 2066228 w 4452323"/>
              <a:gd name="connsiteY118" fmla="*/ 3179939 h 4452323"/>
              <a:gd name="connsiteX119" fmla="*/ 2090769 w 4452323"/>
              <a:gd name="connsiteY119" fmla="*/ 3184591 h 4452323"/>
              <a:gd name="connsiteX120" fmla="*/ 2095130 w 4452323"/>
              <a:gd name="connsiteY120" fmla="*/ 3184994 h 4452323"/>
              <a:gd name="connsiteX121" fmla="*/ 2129543 w 4452323"/>
              <a:gd name="connsiteY121" fmla="*/ 3322651 h 4452323"/>
              <a:gd name="connsiteX122" fmla="*/ 2311964 w 4452323"/>
              <a:gd name="connsiteY122" fmla="*/ 3322651 h 4452323"/>
              <a:gd name="connsiteX123" fmla="*/ 2346187 w 4452323"/>
              <a:gd name="connsiteY123" fmla="*/ 3185758 h 4452323"/>
              <a:gd name="connsiteX124" fmla="*/ 2346666 w 4452323"/>
              <a:gd name="connsiteY124" fmla="*/ 3185675 h 4452323"/>
              <a:gd name="connsiteX125" fmla="*/ 2368698 w 4452323"/>
              <a:gd name="connsiteY125" fmla="*/ 3183469 h 4452323"/>
              <a:gd name="connsiteX126" fmla="*/ 2395567 w 4452323"/>
              <a:gd name="connsiteY126" fmla="*/ 3178109 h 4452323"/>
              <a:gd name="connsiteX127" fmla="*/ 2409470 w 4452323"/>
              <a:gd name="connsiteY127" fmla="*/ 3176087 h 4452323"/>
              <a:gd name="connsiteX128" fmla="*/ 2425776 w 4452323"/>
              <a:gd name="connsiteY128" fmla="*/ 3172084 h 4452323"/>
              <a:gd name="connsiteX129" fmla="*/ 2433889 w 4452323"/>
              <a:gd name="connsiteY129" fmla="*/ 3170466 h 4452323"/>
              <a:gd name="connsiteX130" fmla="*/ 2440621 w 4452323"/>
              <a:gd name="connsiteY130" fmla="*/ 3169293 h 4452323"/>
              <a:gd name="connsiteX131" fmla="*/ 2442700 w 4452323"/>
              <a:gd name="connsiteY131" fmla="*/ 3168709 h 4452323"/>
              <a:gd name="connsiteX132" fmla="*/ 2460629 w 4452323"/>
              <a:gd name="connsiteY132" fmla="*/ 3165135 h 4452323"/>
              <a:gd name="connsiteX133" fmla="*/ 2488090 w 4452323"/>
              <a:gd name="connsiteY133" fmla="*/ 3156793 h 4452323"/>
              <a:gd name="connsiteX134" fmla="*/ 2499665 w 4452323"/>
              <a:gd name="connsiteY134" fmla="*/ 3153951 h 4452323"/>
              <a:gd name="connsiteX135" fmla="*/ 2514423 w 4452323"/>
              <a:gd name="connsiteY135" fmla="*/ 3148793 h 4452323"/>
              <a:gd name="connsiteX136" fmla="*/ 2523642 w 4452323"/>
              <a:gd name="connsiteY136" fmla="*/ 3145993 h 4452323"/>
              <a:gd name="connsiteX137" fmla="*/ 2534049 w 4452323"/>
              <a:gd name="connsiteY137" fmla="*/ 3143072 h 4452323"/>
              <a:gd name="connsiteX138" fmla="*/ 2536766 w 4452323"/>
              <a:gd name="connsiteY138" fmla="*/ 3142006 h 4452323"/>
              <a:gd name="connsiteX139" fmla="*/ 2551070 w 4452323"/>
              <a:gd name="connsiteY139" fmla="*/ 3137661 h 4452323"/>
              <a:gd name="connsiteX140" fmla="*/ 2576360 w 4452323"/>
              <a:gd name="connsiteY140" fmla="*/ 3127144 h 4452323"/>
              <a:gd name="connsiteX141" fmla="*/ 2587182 w 4452323"/>
              <a:gd name="connsiteY141" fmla="*/ 3123360 h 4452323"/>
              <a:gd name="connsiteX142" fmla="*/ 2589044 w 4452323"/>
              <a:gd name="connsiteY142" fmla="*/ 3122503 h 4452323"/>
              <a:gd name="connsiteX143" fmla="*/ 2689561 w 4452323"/>
              <a:gd name="connsiteY143" fmla="*/ 3226460 h 4452323"/>
              <a:gd name="connsiteX144" fmla="*/ 2847543 w 4452323"/>
              <a:gd name="connsiteY144" fmla="*/ 3135251 h 4452323"/>
              <a:gd name="connsiteX145" fmla="*/ 2808301 w 4452323"/>
              <a:gd name="connsiteY145" fmla="*/ 2998074 h 4452323"/>
              <a:gd name="connsiteX146" fmla="*/ 2816671 w 4452323"/>
              <a:gd name="connsiteY146" fmla="*/ 2991078 h 4452323"/>
              <a:gd name="connsiteX147" fmla="*/ 2827314 w 4452323"/>
              <a:gd name="connsiteY147" fmla="*/ 2983424 h 4452323"/>
              <a:gd name="connsiteX148" fmla="*/ 2844924 w 4452323"/>
              <a:gd name="connsiteY148" fmla="*/ 2967963 h 4452323"/>
              <a:gd name="connsiteX149" fmla="*/ 2859218 w 4452323"/>
              <a:gd name="connsiteY149" fmla="*/ 2956683 h 4452323"/>
              <a:gd name="connsiteX150" fmla="*/ 2864563 w 4452323"/>
              <a:gd name="connsiteY150" fmla="*/ 2951047 h 4452323"/>
              <a:gd name="connsiteX151" fmla="*/ 2882540 w 4452323"/>
              <a:gd name="connsiteY151" fmla="*/ 2936021 h 4452323"/>
              <a:gd name="connsiteX152" fmla="*/ 2889919 w 4452323"/>
              <a:gd name="connsiteY152" fmla="*/ 2928464 h 4452323"/>
              <a:gd name="connsiteX153" fmla="*/ 2897760 w 4452323"/>
              <a:gd name="connsiteY153" fmla="*/ 2921580 h 4452323"/>
              <a:gd name="connsiteX154" fmla="*/ 2897948 w 4452323"/>
              <a:gd name="connsiteY154" fmla="*/ 2921381 h 4452323"/>
              <a:gd name="connsiteX155" fmla="*/ 2898707 w 4452323"/>
              <a:gd name="connsiteY155" fmla="*/ 2920777 h 4452323"/>
              <a:gd name="connsiteX156" fmla="*/ 2900419 w 4452323"/>
              <a:gd name="connsiteY156" fmla="*/ 2918755 h 4452323"/>
              <a:gd name="connsiteX157" fmla="*/ 2902917 w 4452323"/>
              <a:gd name="connsiteY157" fmla="*/ 2916710 h 4452323"/>
              <a:gd name="connsiteX158" fmla="*/ 2908901 w 4452323"/>
              <a:gd name="connsiteY158" fmla="*/ 2909678 h 4452323"/>
              <a:gd name="connsiteX159" fmla="*/ 2923457 w 4452323"/>
              <a:gd name="connsiteY159" fmla="*/ 2894124 h 4452323"/>
              <a:gd name="connsiteX160" fmla="*/ 2950340 w 4452323"/>
              <a:gd name="connsiteY160" fmla="*/ 2866598 h 4452323"/>
              <a:gd name="connsiteX161" fmla="*/ 2956816 w 4452323"/>
              <a:gd name="connsiteY161" fmla="*/ 2858480 h 4452323"/>
              <a:gd name="connsiteX162" fmla="*/ 2962348 w 4452323"/>
              <a:gd name="connsiteY162" fmla="*/ 2852568 h 4452323"/>
              <a:gd name="connsiteX163" fmla="*/ 2980803 w 4452323"/>
              <a:gd name="connsiteY163" fmla="*/ 2828447 h 4452323"/>
              <a:gd name="connsiteX164" fmla="*/ 2986758 w 4452323"/>
              <a:gd name="connsiteY164" fmla="*/ 2822166 h 4452323"/>
              <a:gd name="connsiteX165" fmla="*/ 2987820 w 4452323"/>
              <a:gd name="connsiteY165" fmla="*/ 2820500 h 4452323"/>
              <a:gd name="connsiteX166" fmla="*/ 3126686 w 4452323"/>
              <a:gd name="connsiteY166" fmla="*/ 2860225 h 4452323"/>
              <a:gd name="connsiteX167" fmla="*/ 3217896 w 4452323"/>
              <a:gd name="connsiteY167" fmla="*/ 2702244 h 4452323"/>
              <a:gd name="connsiteX168" fmla="*/ 3115805 w 4452323"/>
              <a:gd name="connsiteY168" fmla="*/ 2603531 h 4452323"/>
              <a:gd name="connsiteX169" fmla="*/ 3121236 w 4452323"/>
              <a:gd name="connsiteY169" fmla="*/ 2588699 h 4452323"/>
              <a:gd name="connsiteX170" fmla="*/ 3124749 w 4452323"/>
              <a:gd name="connsiteY170" fmla="*/ 2580911 h 4452323"/>
              <a:gd name="connsiteX171" fmla="*/ 3130553 w 4452323"/>
              <a:gd name="connsiteY171" fmla="*/ 2563784 h 4452323"/>
              <a:gd name="connsiteX172" fmla="*/ 3139294 w 4452323"/>
              <a:gd name="connsiteY172" fmla="*/ 2541842 h 4452323"/>
              <a:gd name="connsiteX173" fmla="*/ 3142774 w 4452323"/>
              <a:gd name="connsiteY173" fmla="*/ 2529875 h 4452323"/>
              <a:gd name="connsiteX174" fmla="*/ 3149538 w 4452323"/>
              <a:gd name="connsiteY174" fmla="*/ 2511402 h 4452323"/>
              <a:gd name="connsiteX175" fmla="*/ 3153299 w 4452323"/>
              <a:gd name="connsiteY175" fmla="*/ 2496668 h 4452323"/>
              <a:gd name="connsiteX176" fmla="*/ 3154837 w 4452323"/>
              <a:gd name="connsiteY176" fmla="*/ 2492131 h 4452323"/>
              <a:gd name="connsiteX177" fmla="*/ 3156895 w 4452323"/>
              <a:gd name="connsiteY177" fmla="*/ 2483290 h 4452323"/>
              <a:gd name="connsiteX178" fmla="*/ 3162075 w 4452323"/>
              <a:gd name="connsiteY178" fmla="*/ 2468863 h 4452323"/>
              <a:gd name="connsiteX179" fmla="*/ 3169871 w 4452323"/>
              <a:gd name="connsiteY179" fmla="*/ 2431756 h 4452323"/>
              <a:gd name="connsiteX180" fmla="*/ 3173543 w 4452323"/>
              <a:gd name="connsiteY180" fmla="*/ 2417381 h 4452323"/>
              <a:gd name="connsiteX181" fmla="*/ 3175198 w 4452323"/>
              <a:gd name="connsiteY181" fmla="*/ 2406411 h 4452323"/>
              <a:gd name="connsiteX182" fmla="*/ 3180337 w 4452323"/>
              <a:gd name="connsiteY182" fmla="*/ 2381950 h 4452323"/>
              <a:gd name="connsiteX183" fmla="*/ 3182916 w 4452323"/>
              <a:gd name="connsiteY183" fmla="*/ 2359406 h 4452323"/>
              <a:gd name="connsiteX184" fmla="*/ 3322414 w 4452323"/>
              <a:gd name="connsiteY184" fmla="*/ 2324533 h 4452323"/>
              <a:gd name="connsiteX185" fmla="*/ 3322413 w 4452323"/>
              <a:gd name="connsiteY185" fmla="*/ 2142111 h 4452323"/>
              <a:gd name="connsiteX186" fmla="*/ 3185149 w 4452323"/>
              <a:gd name="connsiteY186" fmla="*/ 2107796 h 4452323"/>
              <a:gd name="connsiteX187" fmla="*/ 3182500 w 4452323"/>
              <a:gd name="connsiteY187" fmla="*/ 2094985 h 4452323"/>
              <a:gd name="connsiteX188" fmla="*/ 3181364 w 4452323"/>
              <a:gd name="connsiteY188" fmla="*/ 2083649 h 4452323"/>
              <a:gd name="connsiteX189" fmla="*/ 3178856 w 4452323"/>
              <a:gd name="connsiteY189" fmla="*/ 2071066 h 4452323"/>
              <a:gd name="connsiteX190" fmla="*/ 3174711 w 4452323"/>
              <a:gd name="connsiteY190" fmla="*/ 2042584 h 4452323"/>
              <a:gd name="connsiteX191" fmla="*/ 3167676 w 4452323"/>
              <a:gd name="connsiteY191" fmla="*/ 2013917 h 4452323"/>
              <a:gd name="connsiteX192" fmla="*/ 3167375 w 4452323"/>
              <a:gd name="connsiteY192" fmla="*/ 2012187 h 4452323"/>
              <a:gd name="connsiteX193" fmla="*/ 3166472 w 4452323"/>
              <a:gd name="connsiteY193" fmla="*/ 2008972 h 4452323"/>
              <a:gd name="connsiteX194" fmla="*/ 3163031 w 4452323"/>
              <a:gd name="connsiteY194" fmla="*/ 1991718 h 4452323"/>
              <a:gd name="connsiteX195" fmla="*/ 3158851 w 4452323"/>
              <a:gd name="connsiteY195" fmla="*/ 1977962 h 4452323"/>
              <a:gd name="connsiteX196" fmla="*/ 3155336 w 4452323"/>
              <a:gd name="connsiteY196" fmla="*/ 1963631 h 4452323"/>
              <a:gd name="connsiteX197" fmla="*/ 3153086 w 4452323"/>
              <a:gd name="connsiteY197" fmla="*/ 1952760 h 4452323"/>
              <a:gd name="connsiteX198" fmla="*/ 3148933 w 4452323"/>
              <a:gd name="connsiteY198" fmla="*/ 1941966 h 4452323"/>
              <a:gd name="connsiteX199" fmla="*/ 3142504 w 4452323"/>
              <a:gd name="connsiteY199" fmla="*/ 1923576 h 4452323"/>
              <a:gd name="connsiteX200" fmla="*/ 3141153 w 4452323"/>
              <a:gd name="connsiteY200" fmla="*/ 1918760 h 4452323"/>
              <a:gd name="connsiteX201" fmla="*/ 3139891 w 4452323"/>
              <a:gd name="connsiteY201" fmla="*/ 1915546 h 4452323"/>
              <a:gd name="connsiteX202" fmla="*/ 3135557 w 4452323"/>
              <a:gd name="connsiteY202" fmla="*/ 1901277 h 4452323"/>
              <a:gd name="connsiteX203" fmla="*/ 3130246 w 4452323"/>
              <a:gd name="connsiteY203" fmla="*/ 1888502 h 4452323"/>
              <a:gd name="connsiteX204" fmla="*/ 3121985 w 4452323"/>
              <a:gd name="connsiteY204" fmla="*/ 1864872 h 4452323"/>
              <a:gd name="connsiteX205" fmla="*/ 3120996 w 4452323"/>
              <a:gd name="connsiteY205" fmla="*/ 1862725 h 4452323"/>
              <a:gd name="connsiteX206" fmla="*/ 3224357 w 4452323"/>
              <a:gd name="connsiteY206" fmla="*/ 1762785 h 4452323"/>
              <a:gd name="connsiteX207" fmla="*/ 3133147 w 4452323"/>
              <a:gd name="connsiteY207" fmla="*/ 1604804 h 4452323"/>
              <a:gd name="connsiteX208" fmla="*/ 2995970 w 4452323"/>
              <a:gd name="connsiteY208" fmla="*/ 1644045 h 4452323"/>
              <a:gd name="connsiteX209" fmla="*/ 2995691 w 4452323"/>
              <a:gd name="connsiteY209" fmla="*/ 1643712 h 4452323"/>
              <a:gd name="connsiteX210" fmla="*/ 2982048 w 4452323"/>
              <a:gd name="connsiteY210" fmla="*/ 1624741 h 4452323"/>
              <a:gd name="connsiteX211" fmla="*/ 2955313 w 4452323"/>
              <a:gd name="connsiteY211" fmla="*/ 1594284 h 4452323"/>
              <a:gd name="connsiteX212" fmla="*/ 2954765 w 4452323"/>
              <a:gd name="connsiteY212" fmla="*/ 1593592 h 4452323"/>
              <a:gd name="connsiteX213" fmla="*/ 2954398 w 4452323"/>
              <a:gd name="connsiteY213" fmla="*/ 1593245 h 4452323"/>
              <a:gd name="connsiteX214" fmla="*/ 2935763 w 4452323"/>
              <a:gd name="connsiteY214" fmla="*/ 1572015 h 4452323"/>
              <a:gd name="connsiteX215" fmla="*/ 2933917 w 4452323"/>
              <a:gd name="connsiteY215" fmla="*/ 1569807 h 4452323"/>
              <a:gd name="connsiteX216" fmla="*/ 2933268 w 4452323"/>
              <a:gd name="connsiteY216" fmla="*/ 1569172 h 4452323"/>
              <a:gd name="connsiteX217" fmla="*/ 2929435 w 4452323"/>
              <a:gd name="connsiteY217" fmla="*/ 1564807 h 4452323"/>
              <a:gd name="connsiteX218" fmla="*/ 2924468 w 4452323"/>
              <a:gd name="connsiteY218" fmla="*/ 1558740 h 4452323"/>
              <a:gd name="connsiteX219" fmla="*/ 2922808 w 4452323"/>
              <a:gd name="connsiteY219" fmla="*/ 1557259 h 4452323"/>
              <a:gd name="connsiteX220" fmla="*/ 2920205 w 4452323"/>
              <a:gd name="connsiteY220" fmla="*/ 1554292 h 4452323"/>
              <a:gd name="connsiteX221" fmla="*/ 2868122 w 4452323"/>
              <a:gd name="connsiteY221" fmla="*/ 1505548 h 4452323"/>
              <a:gd name="connsiteX222" fmla="*/ 2864495 w 4452323"/>
              <a:gd name="connsiteY222" fmla="*/ 1502007 h 4452323"/>
              <a:gd name="connsiteX223" fmla="*/ 2863811 w 4452323"/>
              <a:gd name="connsiteY223" fmla="*/ 1501515 h 4452323"/>
              <a:gd name="connsiteX224" fmla="*/ 2851193 w 4452323"/>
              <a:gd name="connsiteY224" fmla="*/ 1489706 h 4452323"/>
              <a:gd name="connsiteX225" fmla="*/ 2822952 w 4452323"/>
              <a:gd name="connsiteY225" fmla="*/ 1468097 h 4452323"/>
              <a:gd name="connsiteX226" fmla="*/ 2819023 w 4452323"/>
              <a:gd name="connsiteY226" fmla="*/ 1464591 h 4452323"/>
              <a:gd name="connsiteX227" fmla="*/ 2858850 w 4452323"/>
              <a:gd name="connsiteY227" fmla="*/ 1325366 h 4452323"/>
              <a:gd name="connsiteX228" fmla="*/ 2700868 w 4452323"/>
              <a:gd name="connsiteY228" fmla="*/ 1234157 h 4452323"/>
              <a:gd name="connsiteX229" fmla="*/ 2601690 w 4452323"/>
              <a:gd name="connsiteY229" fmla="*/ 1336729 h 4452323"/>
              <a:gd name="connsiteX230" fmla="*/ 2583225 w 4452323"/>
              <a:gd name="connsiteY230" fmla="*/ 1329970 h 4452323"/>
              <a:gd name="connsiteX231" fmla="*/ 2578993 w 4452323"/>
              <a:gd name="connsiteY231" fmla="*/ 1328060 h 4452323"/>
              <a:gd name="connsiteX232" fmla="*/ 2566497 w 4452323"/>
              <a:gd name="connsiteY232" fmla="*/ 1323826 h 4452323"/>
              <a:gd name="connsiteX233" fmla="*/ 2547173 w 4452323"/>
              <a:gd name="connsiteY233" fmla="*/ 1315251 h 4452323"/>
              <a:gd name="connsiteX234" fmla="*/ 2535935 w 4452323"/>
              <a:gd name="connsiteY234" fmla="*/ 1312270 h 4452323"/>
              <a:gd name="connsiteX235" fmla="*/ 2530840 w 4452323"/>
              <a:gd name="connsiteY235" fmla="*/ 1310789 h 4452323"/>
              <a:gd name="connsiteX236" fmla="*/ 2510831 w 4452323"/>
              <a:gd name="connsiteY236" fmla="*/ 1303463 h 4452323"/>
              <a:gd name="connsiteX237" fmla="*/ 2492923 w 4452323"/>
              <a:gd name="connsiteY237" fmla="*/ 1298891 h 4452323"/>
              <a:gd name="connsiteX238" fmla="*/ 2490212 w 4452323"/>
              <a:gd name="connsiteY238" fmla="*/ 1297973 h 4452323"/>
              <a:gd name="connsiteX239" fmla="*/ 2480173 w 4452323"/>
              <a:gd name="connsiteY239" fmla="*/ 1295636 h 4452323"/>
              <a:gd name="connsiteX240" fmla="*/ 2468249 w 4452323"/>
              <a:gd name="connsiteY240" fmla="*/ 1292591 h 4452323"/>
              <a:gd name="connsiteX241" fmla="*/ 2451318 w 4452323"/>
              <a:gd name="connsiteY241" fmla="*/ 1287669 h 4452323"/>
              <a:gd name="connsiteX242" fmla="*/ 2442196 w 4452323"/>
              <a:gd name="connsiteY242" fmla="*/ 1285941 h 4452323"/>
              <a:gd name="connsiteX243" fmla="*/ 2416809 w 4452323"/>
              <a:gd name="connsiteY243" fmla="*/ 1279458 h 4452323"/>
              <a:gd name="connsiteX244" fmla="*/ 2406165 w 4452323"/>
              <a:gd name="connsiteY244" fmla="*/ 1277853 h 4452323"/>
              <a:gd name="connsiteX245" fmla="*/ 2399205 w 4452323"/>
              <a:gd name="connsiteY245" fmla="*/ 1276006 h 4452323"/>
              <a:gd name="connsiteX246" fmla="*/ 2369134 w 4452323"/>
              <a:gd name="connsiteY246" fmla="*/ 1272091 h 4452323"/>
              <a:gd name="connsiteX247" fmla="*/ 2360230 w 4452323"/>
              <a:gd name="connsiteY247" fmla="*/ 1270402 h 4452323"/>
              <a:gd name="connsiteX248" fmla="*/ 2358768 w 4452323"/>
              <a:gd name="connsiteY248" fmla="*/ 1270268 h 4452323"/>
              <a:gd name="connsiteX249" fmla="*/ 2323667 w 4452323"/>
              <a:gd name="connsiteY249" fmla="*/ 1129857 h 4452323"/>
              <a:gd name="connsiteX250" fmla="*/ 2054038 w 4452323"/>
              <a:gd name="connsiteY250" fmla="*/ 0 h 4452323"/>
              <a:gd name="connsiteX251" fmla="*/ 2424432 w 4452323"/>
              <a:gd name="connsiteY251" fmla="*/ 0 h 4452323"/>
              <a:gd name="connsiteX252" fmla="*/ 2495705 w 4452323"/>
              <a:gd name="connsiteY252" fmla="*/ 285094 h 4452323"/>
              <a:gd name="connsiteX253" fmla="*/ 2498668 w 4452323"/>
              <a:gd name="connsiteY253" fmla="*/ 285367 h 4452323"/>
              <a:gd name="connsiteX254" fmla="*/ 2516748 w 4452323"/>
              <a:gd name="connsiteY254" fmla="*/ 288794 h 4452323"/>
              <a:gd name="connsiteX255" fmla="*/ 2577807 w 4452323"/>
              <a:gd name="connsiteY255" fmla="*/ 296746 h 4452323"/>
              <a:gd name="connsiteX256" fmla="*/ 2600170 w 4452323"/>
              <a:gd name="connsiteY256" fmla="*/ 301735 h 4452323"/>
              <a:gd name="connsiteX257" fmla="*/ 2613553 w 4452323"/>
              <a:gd name="connsiteY257" fmla="*/ 303754 h 4452323"/>
              <a:gd name="connsiteX258" fmla="*/ 2643519 w 4452323"/>
              <a:gd name="connsiteY258" fmla="*/ 311405 h 4452323"/>
              <a:gd name="connsiteX259" fmla="*/ 2730155 w 4452323"/>
              <a:gd name="connsiteY259" fmla="*/ 330731 h 4452323"/>
              <a:gd name="connsiteX260" fmla="*/ 2782590 w 4452323"/>
              <a:gd name="connsiteY260" fmla="*/ 346912 h 4452323"/>
              <a:gd name="connsiteX261" fmla="*/ 2804457 w 4452323"/>
              <a:gd name="connsiteY261" fmla="*/ 352495 h 4452323"/>
              <a:gd name="connsiteX262" fmla="*/ 2824700 w 4452323"/>
              <a:gd name="connsiteY262" fmla="*/ 359907 h 4452323"/>
              <a:gd name="connsiteX263" fmla="*/ 2878245 w 4452323"/>
              <a:gd name="connsiteY263" fmla="*/ 376430 h 4452323"/>
              <a:gd name="connsiteX264" fmla="*/ 2976158 w 4452323"/>
              <a:gd name="connsiteY264" fmla="*/ 415360 h 4452323"/>
              <a:gd name="connsiteX265" fmla="*/ 2988938 w 4452323"/>
              <a:gd name="connsiteY265" fmla="*/ 420040 h 4452323"/>
              <a:gd name="connsiteX266" fmla="*/ 3190315 w 4452323"/>
              <a:gd name="connsiteY266" fmla="*/ 211773 h 4452323"/>
              <a:gd name="connsiteX267" fmla="*/ 3511084 w 4452323"/>
              <a:gd name="connsiteY267" fmla="*/ 396970 h 4452323"/>
              <a:gd name="connsiteX268" fmla="*/ 3430439 w 4452323"/>
              <a:gd name="connsiteY268" fmla="*/ 678889 h 4452323"/>
              <a:gd name="connsiteX269" fmla="*/ 3462759 w 4452323"/>
              <a:gd name="connsiteY269" fmla="*/ 705568 h 4452323"/>
              <a:gd name="connsiteX270" fmla="*/ 3495537 w 4452323"/>
              <a:gd name="connsiteY270" fmla="*/ 730647 h 4452323"/>
              <a:gd name="connsiteX271" fmla="*/ 3513440 w 4452323"/>
              <a:gd name="connsiteY271" fmla="*/ 747401 h 4452323"/>
              <a:gd name="connsiteX272" fmla="*/ 3534166 w 4452323"/>
              <a:gd name="connsiteY272" fmla="*/ 764509 h 4452323"/>
              <a:gd name="connsiteX273" fmla="*/ 3593371 w 4452323"/>
              <a:gd name="connsiteY273" fmla="*/ 822207 h 4452323"/>
              <a:gd name="connsiteX274" fmla="*/ 3635663 w 4452323"/>
              <a:gd name="connsiteY274" fmla="*/ 861787 h 4452323"/>
              <a:gd name="connsiteX275" fmla="*/ 3645598 w 4452323"/>
              <a:gd name="connsiteY275" fmla="*/ 873104 h 4452323"/>
              <a:gd name="connsiteX276" fmla="*/ 3657510 w 4452323"/>
              <a:gd name="connsiteY276" fmla="*/ 884714 h 4452323"/>
              <a:gd name="connsiteX277" fmla="*/ 3743554 w 4452323"/>
              <a:gd name="connsiteY277" fmla="*/ 984689 h 4452323"/>
              <a:gd name="connsiteX278" fmla="*/ 3761231 w 4452323"/>
              <a:gd name="connsiteY278" fmla="*/ 1004825 h 4452323"/>
              <a:gd name="connsiteX279" fmla="*/ 3762994 w 4452323"/>
              <a:gd name="connsiteY279" fmla="*/ 1007275 h 4452323"/>
              <a:gd name="connsiteX280" fmla="*/ 3770150 w 4452323"/>
              <a:gd name="connsiteY280" fmla="*/ 1015591 h 4452323"/>
              <a:gd name="connsiteX281" fmla="*/ 3790767 w 4452323"/>
              <a:gd name="connsiteY281" fmla="*/ 1043662 h 4452323"/>
              <a:gd name="connsiteX282" fmla="*/ 4068028 w 4452323"/>
              <a:gd name="connsiteY282" fmla="*/ 964348 h 4452323"/>
              <a:gd name="connsiteX283" fmla="*/ 4253225 w 4452323"/>
              <a:gd name="connsiteY283" fmla="*/ 1285119 h 4452323"/>
              <a:gd name="connsiteX284" fmla="*/ 4043576 w 4452323"/>
              <a:gd name="connsiteY284" fmla="*/ 1487830 h 4452323"/>
              <a:gd name="connsiteX285" fmla="*/ 4044826 w 4452323"/>
              <a:gd name="connsiteY285" fmla="*/ 1491227 h 4452323"/>
              <a:gd name="connsiteX286" fmla="*/ 4045364 w 4452323"/>
              <a:gd name="connsiteY286" fmla="*/ 1492397 h 4452323"/>
              <a:gd name="connsiteX287" fmla="*/ 4047447 w 4452323"/>
              <a:gd name="connsiteY287" fmla="*/ 1498357 h 4452323"/>
              <a:gd name="connsiteX288" fmla="*/ 4068765 w 4452323"/>
              <a:gd name="connsiteY288" fmla="*/ 1556319 h 4452323"/>
              <a:gd name="connsiteX289" fmla="*/ 4072922 w 4452323"/>
              <a:gd name="connsiteY289" fmla="*/ 1566318 h 4452323"/>
              <a:gd name="connsiteX290" fmla="*/ 4075204 w 4452323"/>
              <a:gd name="connsiteY290" fmla="*/ 1573827 h 4452323"/>
              <a:gd name="connsiteX291" fmla="*/ 4096861 w 4452323"/>
              <a:gd name="connsiteY291" fmla="*/ 1632711 h 4452323"/>
              <a:gd name="connsiteX292" fmla="*/ 4104753 w 4452323"/>
              <a:gd name="connsiteY292" fmla="*/ 1662301 h 4452323"/>
              <a:gd name="connsiteX293" fmla="*/ 4107477 w 4452323"/>
              <a:gd name="connsiteY293" fmla="*/ 1670096 h 4452323"/>
              <a:gd name="connsiteX294" fmla="*/ 4114906 w 4452323"/>
              <a:gd name="connsiteY294" fmla="*/ 1700366 h 4452323"/>
              <a:gd name="connsiteX295" fmla="*/ 4124004 w 4452323"/>
              <a:gd name="connsiteY295" fmla="*/ 1734476 h 4452323"/>
              <a:gd name="connsiteX296" fmla="*/ 4128705 w 4452323"/>
              <a:gd name="connsiteY296" fmla="*/ 1749952 h 4452323"/>
              <a:gd name="connsiteX297" fmla="*/ 4130404 w 4452323"/>
              <a:gd name="connsiteY297" fmla="*/ 1758468 h 4452323"/>
              <a:gd name="connsiteX298" fmla="*/ 4143379 w 4452323"/>
              <a:gd name="connsiteY298" fmla="*/ 1807115 h 4452323"/>
              <a:gd name="connsiteX299" fmla="*/ 4148503 w 4452323"/>
              <a:gd name="connsiteY299" fmla="*/ 1837265 h 4452323"/>
              <a:gd name="connsiteX300" fmla="*/ 4152421 w 4452323"/>
              <a:gd name="connsiteY300" fmla="*/ 1853229 h 4452323"/>
              <a:gd name="connsiteX301" fmla="*/ 4159608 w 4452323"/>
              <a:gd name="connsiteY301" fmla="*/ 1902626 h 4452323"/>
              <a:gd name="connsiteX302" fmla="*/ 4162226 w 4452323"/>
              <a:gd name="connsiteY302" fmla="*/ 1918033 h 4452323"/>
              <a:gd name="connsiteX303" fmla="*/ 4165932 w 4452323"/>
              <a:gd name="connsiteY303" fmla="*/ 1936611 h 4452323"/>
              <a:gd name="connsiteX304" fmla="*/ 4166720 w 4452323"/>
              <a:gd name="connsiteY304" fmla="*/ 1944473 h 4452323"/>
              <a:gd name="connsiteX305" fmla="*/ 4173718 w 4452323"/>
              <a:gd name="connsiteY305" fmla="*/ 1985664 h 4452323"/>
              <a:gd name="connsiteX306" fmla="*/ 4452323 w 4452323"/>
              <a:gd name="connsiteY306" fmla="*/ 2055315 h 4452323"/>
              <a:gd name="connsiteX307" fmla="*/ 4452323 w 4452323"/>
              <a:gd name="connsiteY307" fmla="*/ 2425709 h 4452323"/>
              <a:gd name="connsiteX308" fmla="*/ 4169082 w 4452323"/>
              <a:gd name="connsiteY308" fmla="*/ 2496519 h 4452323"/>
              <a:gd name="connsiteX309" fmla="*/ 4163845 w 4452323"/>
              <a:gd name="connsiteY309" fmla="*/ 2542290 h 4452323"/>
              <a:gd name="connsiteX310" fmla="*/ 4153409 w 4452323"/>
              <a:gd name="connsiteY310" fmla="*/ 2591963 h 4452323"/>
              <a:gd name="connsiteX311" fmla="*/ 4150049 w 4452323"/>
              <a:gd name="connsiteY311" fmla="*/ 2614232 h 4452323"/>
              <a:gd name="connsiteX312" fmla="*/ 4142598 w 4452323"/>
              <a:gd name="connsiteY312" fmla="*/ 2643413 h 4452323"/>
              <a:gd name="connsiteX313" fmla="*/ 4126766 w 4452323"/>
              <a:gd name="connsiteY313" fmla="*/ 2718764 h 4452323"/>
              <a:gd name="connsiteX314" fmla="*/ 4107028 w 4452323"/>
              <a:gd name="connsiteY314" fmla="*/ 2782729 h 4452323"/>
              <a:gd name="connsiteX315" fmla="*/ 4101307 w 4452323"/>
              <a:gd name="connsiteY315" fmla="*/ 2805136 h 4452323"/>
              <a:gd name="connsiteX316" fmla="*/ 4093720 w 4452323"/>
              <a:gd name="connsiteY316" fmla="*/ 2825861 h 4452323"/>
              <a:gd name="connsiteX317" fmla="*/ 4074044 w 4452323"/>
              <a:gd name="connsiteY317" fmla="*/ 2889626 h 4452323"/>
              <a:gd name="connsiteX318" fmla="*/ 4052156 w 4452323"/>
              <a:gd name="connsiteY318" fmla="*/ 2942796 h 4452323"/>
              <a:gd name="connsiteX319" fmla="*/ 4050978 w 4452323"/>
              <a:gd name="connsiteY319" fmla="*/ 2946270 h 4452323"/>
              <a:gd name="connsiteX320" fmla="*/ 4048086 w 4452323"/>
              <a:gd name="connsiteY320" fmla="*/ 2952683 h 4452323"/>
              <a:gd name="connsiteX321" fmla="*/ 4040860 w 4452323"/>
              <a:gd name="connsiteY321" fmla="*/ 2970237 h 4452323"/>
              <a:gd name="connsiteX322" fmla="*/ 4032818 w 4452323"/>
              <a:gd name="connsiteY322" fmla="*/ 2992196 h 4452323"/>
              <a:gd name="connsiteX323" fmla="*/ 4240108 w 4452323"/>
              <a:gd name="connsiteY323" fmla="*/ 3192626 h 4452323"/>
              <a:gd name="connsiteX324" fmla="*/ 4054910 w 4452323"/>
              <a:gd name="connsiteY324" fmla="*/ 3513397 h 4452323"/>
              <a:gd name="connsiteX325" fmla="*/ 3773148 w 4452323"/>
              <a:gd name="connsiteY325" fmla="*/ 3432795 h 4452323"/>
              <a:gd name="connsiteX326" fmla="*/ 3770795 w 4452323"/>
              <a:gd name="connsiteY326" fmla="*/ 3436123 h 4452323"/>
              <a:gd name="connsiteX327" fmla="*/ 3758618 w 4452323"/>
              <a:gd name="connsiteY327" fmla="*/ 3450263 h 4452323"/>
              <a:gd name="connsiteX328" fmla="*/ 3737935 w 4452323"/>
              <a:gd name="connsiteY328" fmla="*/ 3476900 h 4452323"/>
              <a:gd name="connsiteX329" fmla="*/ 3723156 w 4452323"/>
              <a:gd name="connsiteY329" fmla="*/ 3496216 h 4452323"/>
              <a:gd name="connsiteX330" fmla="*/ 3721864 w 4452323"/>
              <a:gd name="connsiteY330" fmla="*/ 3497596 h 4452323"/>
              <a:gd name="connsiteX331" fmla="*/ 3720883 w 4452323"/>
              <a:gd name="connsiteY331" fmla="*/ 3498860 h 4452323"/>
              <a:gd name="connsiteX332" fmla="*/ 3706138 w 4452323"/>
              <a:gd name="connsiteY332" fmla="*/ 3514697 h 4452323"/>
              <a:gd name="connsiteX333" fmla="*/ 3696850 w 4452323"/>
              <a:gd name="connsiteY333" fmla="*/ 3526340 h 4452323"/>
              <a:gd name="connsiteX334" fmla="*/ 3665175 w 4452323"/>
              <a:gd name="connsiteY334" fmla="*/ 3558772 h 4452323"/>
              <a:gd name="connsiteX335" fmla="*/ 3647960 w 4452323"/>
              <a:gd name="connsiteY335" fmla="*/ 3578764 h 4452323"/>
              <a:gd name="connsiteX336" fmla="*/ 3634248 w 4452323"/>
              <a:gd name="connsiteY336" fmla="*/ 3591909 h 4452323"/>
              <a:gd name="connsiteX337" fmla="*/ 3600561 w 4452323"/>
              <a:gd name="connsiteY337" fmla="*/ 3628087 h 4452323"/>
              <a:gd name="connsiteX338" fmla="*/ 3595442 w 4452323"/>
              <a:gd name="connsiteY338" fmla="*/ 3632680 h 4452323"/>
              <a:gd name="connsiteX339" fmla="*/ 3592015 w 4452323"/>
              <a:gd name="connsiteY339" fmla="*/ 3636342 h 4452323"/>
              <a:gd name="connsiteX340" fmla="*/ 3573813 w 4452323"/>
              <a:gd name="connsiteY340" fmla="*/ 3652321 h 4452323"/>
              <a:gd name="connsiteX341" fmla="*/ 3559188 w 4452323"/>
              <a:gd name="connsiteY341" fmla="*/ 3667297 h 4452323"/>
              <a:gd name="connsiteX342" fmla="*/ 3531181 w 4452323"/>
              <a:gd name="connsiteY342" fmla="*/ 3690706 h 4452323"/>
              <a:gd name="connsiteX343" fmla="*/ 3511835 w 4452323"/>
              <a:gd name="connsiteY343" fmla="*/ 3709252 h 4452323"/>
              <a:gd name="connsiteX344" fmla="*/ 3497447 w 4452323"/>
              <a:gd name="connsiteY344" fmla="*/ 3720606 h 4452323"/>
              <a:gd name="connsiteX345" fmla="*/ 3468843 w 4452323"/>
              <a:gd name="connsiteY345" fmla="*/ 3746271 h 4452323"/>
              <a:gd name="connsiteX346" fmla="*/ 3455198 w 4452323"/>
              <a:gd name="connsiteY346" fmla="*/ 3756449 h 4452323"/>
              <a:gd name="connsiteX347" fmla="*/ 3448977 w 4452323"/>
              <a:gd name="connsiteY347" fmla="*/ 3761910 h 4452323"/>
              <a:gd name="connsiteX348" fmla="*/ 3448643 w 4452323"/>
              <a:gd name="connsiteY348" fmla="*/ 3762151 h 4452323"/>
              <a:gd name="connsiteX349" fmla="*/ 3447055 w 4452323"/>
              <a:gd name="connsiteY349" fmla="*/ 3763544 h 4452323"/>
              <a:gd name="connsiteX350" fmla="*/ 3425460 w 4452323"/>
              <a:gd name="connsiteY350" fmla="*/ 3779073 h 4452323"/>
              <a:gd name="connsiteX351" fmla="*/ 3408450 w 4452323"/>
              <a:gd name="connsiteY351" fmla="*/ 3793291 h 4452323"/>
              <a:gd name="connsiteX352" fmla="*/ 3488127 w 4452323"/>
              <a:gd name="connsiteY352" fmla="*/ 4071819 h 4452323"/>
              <a:gd name="connsiteX353" fmla="*/ 3167356 w 4452323"/>
              <a:gd name="connsiteY353" fmla="*/ 4257017 h 4452323"/>
              <a:gd name="connsiteX354" fmla="*/ 2963261 w 4452323"/>
              <a:gd name="connsiteY354" fmla="*/ 4045937 h 4452323"/>
              <a:gd name="connsiteX355" fmla="*/ 2959484 w 4452323"/>
              <a:gd name="connsiteY355" fmla="*/ 4047677 h 4452323"/>
              <a:gd name="connsiteX356" fmla="*/ 2937534 w 4452323"/>
              <a:gd name="connsiteY356" fmla="*/ 4055350 h 4452323"/>
              <a:gd name="connsiteX357" fmla="*/ 2886158 w 4452323"/>
              <a:gd name="connsiteY357" fmla="*/ 4076715 h 4452323"/>
              <a:gd name="connsiteX358" fmla="*/ 2857099 w 4452323"/>
              <a:gd name="connsiteY358" fmla="*/ 4085542 h 4452323"/>
              <a:gd name="connsiteX359" fmla="*/ 2851600 w 4452323"/>
              <a:gd name="connsiteY359" fmla="*/ 4087699 h 4452323"/>
              <a:gd name="connsiteX360" fmla="*/ 2843201 w 4452323"/>
              <a:gd name="connsiteY360" fmla="*/ 4090056 h 4452323"/>
              <a:gd name="connsiteX361" fmla="*/ 2842137 w 4452323"/>
              <a:gd name="connsiteY361" fmla="*/ 4090462 h 4452323"/>
              <a:gd name="connsiteX362" fmla="*/ 2827947 w 4452323"/>
              <a:gd name="connsiteY362" fmla="*/ 4094397 h 4452323"/>
              <a:gd name="connsiteX363" fmla="*/ 2811724 w 4452323"/>
              <a:gd name="connsiteY363" fmla="*/ 4099325 h 4452323"/>
              <a:gd name="connsiteX364" fmla="*/ 2781784 w 4452323"/>
              <a:gd name="connsiteY364" fmla="*/ 4109790 h 4452323"/>
              <a:gd name="connsiteX365" fmla="*/ 2758307 w 4452323"/>
              <a:gd name="connsiteY365" fmla="*/ 4115552 h 4452323"/>
              <a:gd name="connsiteX366" fmla="*/ 2702524 w 4452323"/>
              <a:gd name="connsiteY366" fmla="*/ 4132497 h 4452323"/>
              <a:gd name="connsiteX367" fmla="*/ 2666111 w 4452323"/>
              <a:gd name="connsiteY367" fmla="*/ 4139759 h 4452323"/>
              <a:gd name="connsiteX368" fmla="*/ 2661902 w 4452323"/>
              <a:gd name="connsiteY368" fmla="*/ 4140940 h 4452323"/>
              <a:gd name="connsiteX369" fmla="*/ 2648270 w 4452323"/>
              <a:gd name="connsiteY369" fmla="*/ 4143317 h 4452323"/>
              <a:gd name="connsiteX370" fmla="*/ 2631726 w 4452323"/>
              <a:gd name="connsiteY370" fmla="*/ 4146617 h 4452323"/>
              <a:gd name="connsiteX371" fmla="*/ 2598652 w 4452323"/>
              <a:gd name="connsiteY371" fmla="*/ 4154733 h 4452323"/>
              <a:gd name="connsiteX372" fmla="*/ 2570443 w 4452323"/>
              <a:gd name="connsiteY372" fmla="*/ 4158838 h 4452323"/>
              <a:gd name="connsiteX373" fmla="*/ 2515865 w 4452323"/>
              <a:gd name="connsiteY373" fmla="*/ 4169723 h 4452323"/>
              <a:gd name="connsiteX374" fmla="*/ 2471114 w 4452323"/>
              <a:gd name="connsiteY374" fmla="*/ 4174206 h 4452323"/>
              <a:gd name="connsiteX375" fmla="*/ 2470159 w 4452323"/>
              <a:gd name="connsiteY375" fmla="*/ 4174372 h 4452323"/>
              <a:gd name="connsiteX376" fmla="*/ 2400672 w 4452323"/>
              <a:gd name="connsiteY376" fmla="*/ 4452323 h 4452323"/>
              <a:gd name="connsiteX377" fmla="*/ 2030278 w 4452323"/>
              <a:gd name="connsiteY377" fmla="*/ 4452323 h 4452323"/>
              <a:gd name="connsiteX378" fmla="*/ 1960403 w 4452323"/>
              <a:gd name="connsiteY378" fmla="*/ 4172820 h 4452323"/>
              <a:gd name="connsiteX379" fmla="*/ 1951549 w 4452323"/>
              <a:gd name="connsiteY379" fmla="*/ 4172004 h 4452323"/>
              <a:gd name="connsiteX380" fmla="*/ 1901713 w 4452323"/>
              <a:gd name="connsiteY380" fmla="*/ 4162557 h 4452323"/>
              <a:gd name="connsiteX381" fmla="*/ 1874332 w 4452323"/>
              <a:gd name="connsiteY381" fmla="*/ 4158991 h 4452323"/>
              <a:gd name="connsiteX382" fmla="*/ 1860958 w 4452323"/>
              <a:gd name="connsiteY382" fmla="*/ 4155878 h 4452323"/>
              <a:gd name="connsiteX383" fmla="*/ 1837649 w 4452323"/>
              <a:gd name="connsiteY383" fmla="*/ 4152362 h 4452323"/>
              <a:gd name="connsiteX384" fmla="*/ 1808019 w 4452323"/>
              <a:gd name="connsiteY384" fmla="*/ 4144797 h 4452323"/>
              <a:gd name="connsiteX385" fmla="*/ 1766600 w 4452323"/>
              <a:gd name="connsiteY385" fmla="*/ 4136945 h 4452323"/>
              <a:gd name="connsiteX386" fmla="*/ 1714347 w 4452323"/>
              <a:gd name="connsiteY386" fmla="*/ 4121753 h 4452323"/>
              <a:gd name="connsiteX387" fmla="*/ 1687410 w 4452323"/>
              <a:gd name="connsiteY387" fmla="*/ 4115483 h 4452323"/>
              <a:gd name="connsiteX388" fmla="*/ 1669697 w 4452323"/>
              <a:gd name="connsiteY388" fmla="*/ 4109481 h 4452323"/>
              <a:gd name="connsiteX389" fmla="*/ 1646745 w 4452323"/>
              <a:gd name="connsiteY389" fmla="*/ 4103621 h 4452323"/>
              <a:gd name="connsiteX390" fmla="*/ 1626553 w 4452323"/>
              <a:gd name="connsiteY390" fmla="*/ 4096228 h 4452323"/>
              <a:gd name="connsiteX391" fmla="*/ 1585531 w 4452323"/>
              <a:gd name="connsiteY391" fmla="*/ 4084301 h 4452323"/>
              <a:gd name="connsiteX392" fmla="*/ 1529307 w 4452323"/>
              <a:gd name="connsiteY392" fmla="*/ 4061903 h 4452323"/>
              <a:gd name="connsiteX393" fmla="*/ 1507145 w 4452323"/>
              <a:gd name="connsiteY393" fmla="*/ 4054393 h 4452323"/>
              <a:gd name="connsiteX394" fmla="*/ 1484968 w 4452323"/>
              <a:gd name="connsiteY394" fmla="*/ 4044389 h 4452323"/>
              <a:gd name="connsiteX395" fmla="*/ 1462370 w 4452323"/>
              <a:gd name="connsiteY395" fmla="*/ 4036115 h 4452323"/>
              <a:gd name="connsiteX396" fmla="*/ 1264345 w 4452323"/>
              <a:gd name="connsiteY396" fmla="*/ 4240915 h 4452323"/>
              <a:gd name="connsiteX397" fmla="*/ 943575 w 4452323"/>
              <a:gd name="connsiteY397" fmla="*/ 4055718 h 4452323"/>
              <a:gd name="connsiteX398" fmla="*/ 1022958 w 4452323"/>
              <a:gd name="connsiteY398" fmla="*/ 3778216 h 4452323"/>
              <a:gd name="connsiteX399" fmla="*/ 1017293 w 4452323"/>
              <a:gd name="connsiteY399" fmla="*/ 3774210 h 4452323"/>
              <a:gd name="connsiteX400" fmla="*/ 1002001 w 4452323"/>
              <a:gd name="connsiteY400" fmla="*/ 3761041 h 4452323"/>
              <a:gd name="connsiteX401" fmla="*/ 998323 w 4452323"/>
              <a:gd name="connsiteY401" fmla="*/ 3758107 h 4452323"/>
              <a:gd name="connsiteX402" fmla="*/ 955664 w 4452323"/>
              <a:gd name="connsiteY402" fmla="*/ 3725468 h 4452323"/>
              <a:gd name="connsiteX403" fmla="*/ 945597 w 4452323"/>
              <a:gd name="connsiteY403" fmla="*/ 3716046 h 4452323"/>
              <a:gd name="connsiteX404" fmla="*/ 927670 w 4452323"/>
              <a:gd name="connsiteY404" fmla="*/ 3701745 h 4452323"/>
              <a:gd name="connsiteX405" fmla="*/ 886838 w 4452323"/>
              <a:gd name="connsiteY405" fmla="*/ 3661868 h 4452323"/>
              <a:gd name="connsiteX406" fmla="*/ 874652 w 4452323"/>
              <a:gd name="connsiteY406" fmla="*/ 3651374 h 4452323"/>
              <a:gd name="connsiteX407" fmla="*/ 858597 w 4452323"/>
              <a:gd name="connsiteY407" fmla="*/ 3634625 h 4452323"/>
              <a:gd name="connsiteX408" fmla="*/ 815538 w 4452323"/>
              <a:gd name="connsiteY408" fmla="*/ 3594328 h 4452323"/>
              <a:gd name="connsiteX409" fmla="*/ 802658 w 4452323"/>
              <a:gd name="connsiteY409" fmla="*/ 3579656 h 4452323"/>
              <a:gd name="connsiteX410" fmla="*/ 786712 w 4452323"/>
              <a:gd name="connsiteY410" fmla="*/ 3564083 h 4452323"/>
              <a:gd name="connsiteX411" fmla="*/ 757675 w 4452323"/>
              <a:gd name="connsiteY411" fmla="*/ 3529343 h 4452323"/>
              <a:gd name="connsiteX412" fmla="*/ 744163 w 4452323"/>
              <a:gd name="connsiteY412" fmla="*/ 3515248 h 4452323"/>
              <a:gd name="connsiteX413" fmla="*/ 726784 w 4452323"/>
              <a:gd name="connsiteY413" fmla="*/ 3493225 h 4452323"/>
              <a:gd name="connsiteX414" fmla="*/ 689970 w 4452323"/>
              <a:gd name="connsiteY414" fmla="*/ 3451290 h 4452323"/>
              <a:gd name="connsiteX415" fmla="*/ 674796 w 4452323"/>
              <a:gd name="connsiteY415" fmla="*/ 3430187 h 4452323"/>
              <a:gd name="connsiteX416" fmla="*/ 659796 w 4452323"/>
              <a:gd name="connsiteY416" fmla="*/ 3412243 h 4452323"/>
              <a:gd name="connsiteX417" fmla="*/ 385519 w 4452323"/>
              <a:gd name="connsiteY417" fmla="*/ 3490703 h 4452323"/>
              <a:gd name="connsiteX418" fmla="*/ 200322 w 4452323"/>
              <a:gd name="connsiteY418" fmla="*/ 3169933 h 4452323"/>
              <a:gd name="connsiteX419" fmla="*/ 408227 w 4452323"/>
              <a:gd name="connsiteY419" fmla="*/ 2968907 h 4452323"/>
              <a:gd name="connsiteX420" fmla="*/ 405837 w 4452323"/>
              <a:gd name="connsiteY420" fmla="*/ 2963719 h 4452323"/>
              <a:gd name="connsiteX421" fmla="*/ 397005 w 4452323"/>
              <a:gd name="connsiteY421" fmla="*/ 2938451 h 4452323"/>
              <a:gd name="connsiteX422" fmla="*/ 377295 w 4452323"/>
              <a:gd name="connsiteY422" fmla="*/ 2891053 h 4452323"/>
              <a:gd name="connsiteX423" fmla="*/ 368512 w 4452323"/>
              <a:gd name="connsiteY423" fmla="*/ 2862140 h 4452323"/>
              <a:gd name="connsiteX424" fmla="*/ 365716 w 4452323"/>
              <a:gd name="connsiteY424" fmla="*/ 2855015 h 4452323"/>
              <a:gd name="connsiteX425" fmla="*/ 358056 w 4452323"/>
              <a:gd name="connsiteY425" fmla="*/ 2827720 h 4452323"/>
              <a:gd name="connsiteX426" fmla="*/ 356432 w 4452323"/>
              <a:gd name="connsiteY426" fmla="*/ 2822374 h 4452323"/>
              <a:gd name="connsiteX427" fmla="*/ 343725 w 4452323"/>
              <a:gd name="connsiteY427" fmla="*/ 2786019 h 4452323"/>
              <a:gd name="connsiteX428" fmla="*/ 336726 w 4452323"/>
              <a:gd name="connsiteY428" fmla="*/ 2757501 h 4452323"/>
              <a:gd name="connsiteX429" fmla="*/ 321513 w 4452323"/>
              <a:gd name="connsiteY429" fmla="*/ 2707419 h 4452323"/>
              <a:gd name="connsiteX430" fmla="*/ 314687 w 4452323"/>
              <a:gd name="connsiteY430" fmla="*/ 2673196 h 4452323"/>
              <a:gd name="connsiteX431" fmla="*/ 312476 w 4452323"/>
              <a:gd name="connsiteY431" fmla="*/ 2665316 h 4452323"/>
              <a:gd name="connsiteX432" fmla="*/ 308484 w 4452323"/>
              <a:gd name="connsiteY432" fmla="*/ 2642422 h 4452323"/>
              <a:gd name="connsiteX433" fmla="*/ 298781 w 4452323"/>
              <a:gd name="connsiteY433" fmla="*/ 2602886 h 4452323"/>
              <a:gd name="connsiteX434" fmla="*/ 293697 w 4452323"/>
              <a:gd name="connsiteY434" fmla="*/ 2567946 h 4452323"/>
              <a:gd name="connsiteX435" fmla="*/ 284287 w 4452323"/>
              <a:gd name="connsiteY435" fmla="*/ 2520760 h 4452323"/>
              <a:gd name="connsiteX436" fmla="*/ 280256 w 4452323"/>
              <a:gd name="connsiteY436" fmla="*/ 2480532 h 4452323"/>
              <a:gd name="connsiteX437" fmla="*/ 278703 w 4452323"/>
              <a:gd name="connsiteY437" fmla="*/ 2471625 h 4452323"/>
              <a:gd name="connsiteX438" fmla="*/ 0 w 4452323"/>
              <a:gd name="connsiteY438" fmla="*/ 2401949 h 4452323"/>
              <a:gd name="connsiteX439" fmla="*/ 0 w 4452323"/>
              <a:gd name="connsiteY439" fmla="*/ 2031555 h 4452323"/>
              <a:gd name="connsiteX440" fmla="*/ 281571 w 4452323"/>
              <a:gd name="connsiteY440" fmla="*/ 1961163 h 4452323"/>
              <a:gd name="connsiteX441" fmla="*/ 282005 w 4452323"/>
              <a:gd name="connsiteY441" fmla="*/ 1956445 h 4452323"/>
              <a:gd name="connsiteX442" fmla="*/ 288939 w 4452323"/>
              <a:gd name="connsiteY442" fmla="*/ 1919866 h 4452323"/>
              <a:gd name="connsiteX443" fmla="*/ 294424 w 4452323"/>
              <a:gd name="connsiteY443" fmla="*/ 1877747 h 4452323"/>
              <a:gd name="connsiteX444" fmla="*/ 298171 w 4452323"/>
              <a:gd name="connsiteY444" fmla="*/ 1861650 h 4452323"/>
              <a:gd name="connsiteX445" fmla="*/ 301153 w 4452323"/>
              <a:gd name="connsiteY445" fmla="*/ 1841884 h 4452323"/>
              <a:gd name="connsiteX446" fmla="*/ 311125 w 4452323"/>
              <a:gd name="connsiteY446" fmla="*/ 1802828 h 4452323"/>
              <a:gd name="connsiteX447" fmla="*/ 317064 w 4452323"/>
              <a:gd name="connsiteY447" fmla="*/ 1771496 h 4452323"/>
              <a:gd name="connsiteX448" fmla="*/ 327550 w 4452323"/>
              <a:gd name="connsiteY448" fmla="*/ 1735428 h 4452323"/>
              <a:gd name="connsiteX449" fmla="*/ 337932 w 4452323"/>
              <a:gd name="connsiteY449" fmla="*/ 1690824 h 4452323"/>
              <a:gd name="connsiteX450" fmla="*/ 345186 w 4452323"/>
              <a:gd name="connsiteY450" fmla="*/ 1669420 h 4452323"/>
              <a:gd name="connsiteX451" fmla="*/ 349894 w 4452323"/>
              <a:gd name="connsiteY451" fmla="*/ 1650980 h 4452323"/>
              <a:gd name="connsiteX452" fmla="*/ 360621 w 4452323"/>
              <a:gd name="connsiteY452" fmla="*/ 1621682 h 4452323"/>
              <a:gd name="connsiteX453" fmla="*/ 369708 w 4452323"/>
              <a:gd name="connsiteY453" fmla="*/ 1590427 h 4452323"/>
              <a:gd name="connsiteX454" fmla="*/ 384767 w 4452323"/>
              <a:gd name="connsiteY454" fmla="*/ 1552624 h 4452323"/>
              <a:gd name="connsiteX455" fmla="*/ 399023 w 4452323"/>
              <a:gd name="connsiteY455" fmla="*/ 1510560 h 4452323"/>
              <a:gd name="connsiteX456" fmla="*/ 411147 w 4452323"/>
              <a:gd name="connsiteY456" fmla="*/ 1483683 h 4452323"/>
              <a:gd name="connsiteX457" fmla="*/ 417492 w 4452323"/>
              <a:gd name="connsiteY457" fmla="*/ 1466351 h 4452323"/>
              <a:gd name="connsiteX458" fmla="*/ 210966 w 4452323"/>
              <a:gd name="connsiteY458" fmla="*/ 1266658 h 4452323"/>
              <a:gd name="connsiteX459" fmla="*/ 396163 w 4452323"/>
              <a:gd name="connsiteY459" fmla="*/ 945887 h 4452323"/>
              <a:gd name="connsiteX460" fmla="*/ 675590 w 4452323"/>
              <a:gd name="connsiteY460" fmla="*/ 1025821 h 4452323"/>
              <a:gd name="connsiteX461" fmla="*/ 679205 w 4452323"/>
              <a:gd name="connsiteY461" fmla="*/ 1020708 h 4452323"/>
              <a:gd name="connsiteX462" fmla="*/ 699965 w 4452323"/>
              <a:gd name="connsiteY462" fmla="*/ 996600 h 4452323"/>
              <a:gd name="connsiteX463" fmla="*/ 728046 w 4452323"/>
              <a:gd name="connsiteY463" fmla="*/ 959899 h 4452323"/>
              <a:gd name="connsiteX464" fmla="*/ 743581 w 4452323"/>
              <a:gd name="connsiteY464" fmla="*/ 943299 h 4452323"/>
              <a:gd name="connsiteX465" fmla="*/ 753367 w 4452323"/>
              <a:gd name="connsiteY465" fmla="*/ 931031 h 4452323"/>
              <a:gd name="connsiteX466" fmla="*/ 779270 w 4452323"/>
              <a:gd name="connsiteY466" fmla="*/ 904509 h 4452323"/>
              <a:gd name="connsiteX467" fmla="*/ 802041 w 4452323"/>
              <a:gd name="connsiteY467" fmla="*/ 878067 h 4452323"/>
              <a:gd name="connsiteX468" fmla="*/ 827210 w 4452323"/>
              <a:gd name="connsiteY468" fmla="*/ 853941 h 4452323"/>
              <a:gd name="connsiteX469" fmla="*/ 859187 w 4452323"/>
              <a:gd name="connsiteY469" fmla="*/ 819773 h 4452323"/>
              <a:gd name="connsiteX470" fmla="*/ 879087 w 4452323"/>
              <a:gd name="connsiteY470" fmla="*/ 802303 h 4452323"/>
              <a:gd name="connsiteX471" fmla="*/ 891031 w 4452323"/>
              <a:gd name="connsiteY471" fmla="*/ 790074 h 4452323"/>
              <a:gd name="connsiteX472" fmla="*/ 912938 w 4452323"/>
              <a:gd name="connsiteY472" fmla="*/ 771762 h 4452323"/>
              <a:gd name="connsiteX473" fmla="*/ 938167 w 4452323"/>
              <a:gd name="connsiteY473" fmla="*/ 747578 h 4452323"/>
              <a:gd name="connsiteX474" fmla="*/ 967831 w 4452323"/>
              <a:gd name="connsiteY474" fmla="*/ 724169 h 4452323"/>
              <a:gd name="connsiteX475" fmla="*/ 985434 w 4452323"/>
              <a:gd name="connsiteY475" fmla="*/ 708374 h 4452323"/>
              <a:gd name="connsiteX476" fmla="*/ 989758 w 4452323"/>
              <a:gd name="connsiteY476" fmla="*/ 705149 h 4452323"/>
              <a:gd name="connsiteX477" fmla="*/ 1002225 w 4452323"/>
              <a:gd name="connsiteY477" fmla="*/ 694205 h 4452323"/>
              <a:gd name="connsiteX478" fmla="*/ 1002560 w 4452323"/>
              <a:gd name="connsiteY478" fmla="*/ 693964 h 4452323"/>
              <a:gd name="connsiteX479" fmla="*/ 1004146 w 4452323"/>
              <a:gd name="connsiteY479" fmla="*/ 692571 h 4452323"/>
              <a:gd name="connsiteX480" fmla="*/ 1029453 w 4452323"/>
              <a:gd name="connsiteY480" fmla="*/ 674373 h 4452323"/>
              <a:gd name="connsiteX481" fmla="*/ 1040642 w 4452323"/>
              <a:gd name="connsiteY481" fmla="*/ 665021 h 4452323"/>
              <a:gd name="connsiteX482" fmla="*/ 961772 w 4452323"/>
              <a:gd name="connsiteY482" fmla="*/ 389312 h 4452323"/>
              <a:gd name="connsiteX483" fmla="*/ 1282542 w 4452323"/>
              <a:gd name="connsiteY483" fmla="*/ 204115 h 4452323"/>
              <a:gd name="connsiteX484" fmla="*/ 1483684 w 4452323"/>
              <a:gd name="connsiteY484" fmla="*/ 412139 h 4452323"/>
              <a:gd name="connsiteX485" fmla="*/ 1491717 w 4452323"/>
              <a:gd name="connsiteY485" fmla="*/ 408438 h 4452323"/>
              <a:gd name="connsiteX486" fmla="*/ 1526428 w 4452323"/>
              <a:gd name="connsiteY486" fmla="*/ 396305 h 4452323"/>
              <a:gd name="connsiteX487" fmla="*/ 1564060 w 4452323"/>
              <a:gd name="connsiteY487" fmla="*/ 380657 h 4452323"/>
              <a:gd name="connsiteX488" fmla="*/ 1586044 w 4452323"/>
              <a:gd name="connsiteY488" fmla="*/ 373979 h 4452323"/>
              <a:gd name="connsiteX489" fmla="*/ 1598401 w 4452323"/>
              <a:gd name="connsiteY489" fmla="*/ 369131 h 4452323"/>
              <a:gd name="connsiteX490" fmla="*/ 1601321 w 4452323"/>
              <a:gd name="connsiteY490" fmla="*/ 368312 h 4452323"/>
              <a:gd name="connsiteX491" fmla="*/ 1612140 w 4452323"/>
              <a:gd name="connsiteY491" fmla="*/ 364183 h 4452323"/>
              <a:gd name="connsiteX492" fmla="*/ 1642078 w 4452323"/>
              <a:gd name="connsiteY492" fmla="*/ 355881 h 4452323"/>
              <a:gd name="connsiteX493" fmla="*/ 1669417 w 4452323"/>
              <a:gd name="connsiteY493" fmla="*/ 346325 h 4452323"/>
              <a:gd name="connsiteX494" fmla="*/ 1709291 w 4452323"/>
              <a:gd name="connsiteY494" fmla="*/ 336540 h 4452323"/>
              <a:gd name="connsiteX495" fmla="*/ 1747694 w 4452323"/>
              <a:gd name="connsiteY495" fmla="*/ 324874 h 4452323"/>
              <a:gd name="connsiteX496" fmla="*/ 1769791 w 4452323"/>
              <a:gd name="connsiteY496" fmla="*/ 320468 h 4452323"/>
              <a:gd name="connsiteX497" fmla="*/ 1790237 w 4452323"/>
              <a:gd name="connsiteY497" fmla="*/ 314797 h 4452323"/>
              <a:gd name="connsiteX498" fmla="*/ 1816650 w 4452323"/>
              <a:gd name="connsiteY498" fmla="*/ 310192 h 4452323"/>
              <a:gd name="connsiteX499" fmla="*/ 1852550 w 4452323"/>
              <a:gd name="connsiteY499" fmla="*/ 301382 h 4452323"/>
              <a:gd name="connsiteX500" fmla="*/ 1900405 w 4452323"/>
              <a:gd name="connsiteY500" fmla="*/ 294419 h 4452323"/>
              <a:gd name="connsiteX501" fmla="*/ 1934353 w 4452323"/>
              <a:gd name="connsiteY501" fmla="*/ 287648 h 4452323"/>
              <a:gd name="connsiteX502" fmla="*/ 1961598 w 4452323"/>
              <a:gd name="connsiteY502" fmla="*/ 284919 h 4452323"/>
              <a:gd name="connsiteX503" fmla="*/ 1983776 w 4452323"/>
              <a:gd name="connsiteY503" fmla="*/ 281052 h 4452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Lst>
            <a:rect l="l" t="t" r="r" b="b"/>
            <a:pathLst>
              <a:path w="4452323" h="4452323">
                <a:moveTo>
                  <a:pt x="2141245" y="1129857"/>
                </a:moveTo>
                <a:lnTo>
                  <a:pt x="2106640" y="1268277"/>
                </a:lnTo>
                <a:lnTo>
                  <a:pt x="2095716" y="1270183"/>
                </a:lnTo>
                <a:lnTo>
                  <a:pt x="2082301" y="1271527"/>
                </a:lnTo>
                <a:lnTo>
                  <a:pt x="2065578" y="1274861"/>
                </a:lnTo>
                <a:lnTo>
                  <a:pt x="2042011" y="1278290"/>
                </a:lnTo>
                <a:lnTo>
                  <a:pt x="2024340" y="1282627"/>
                </a:lnTo>
                <a:lnTo>
                  <a:pt x="2011322" y="1284896"/>
                </a:lnTo>
                <a:lnTo>
                  <a:pt x="2006223" y="1286570"/>
                </a:lnTo>
                <a:lnTo>
                  <a:pt x="2004652" y="1287011"/>
                </a:lnTo>
                <a:lnTo>
                  <a:pt x="1990370" y="1289861"/>
                </a:lnTo>
                <a:lnTo>
                  <a:pt x="1971456" y="1295606"/>
                </a:lnTo>
                <a:lnTo>
                  <a:pt x="1951818" y="1300426"/>
                </a:lnTo>
                <a:lnTo>
                  <a:pt x="1931270" y="1307607"/>
                </a:lnTo>
                <a:lnTo>
                  <a:pt x="1916842" y="1311656"/>
                </a:lnTo>
                <a:lnTo>
                  <a:pt x="1910755" y="1314045"/>
                </a:lnTo>
                <a:lnTo>
                  <a:pt x="1899929" y="1317334"/>
                </a:lnTo>
                <a:lnTo>
                  <a:pt x="1881395" y="1325041"/>
                </a:lnTo>
                <a:lnTo>
                  <a:pt x="1864300" y="1331017"/>
                </a:lnTo>
                <a:lnTo>
                  <a:pt x="1860344" y="1332838"/>
                </a:lnTo>
                <a:lnTo>
                  <a:pt x="1761280" y="1230385"/>
                </a:lnTo>
                <a:lnTo>
                  <a:pt x="1603298" y="1321595"/>
                </a:lnTo>
                <a:lnTo>
                  <a:pt x="1642188" y="1457538"/>
                </a:lnTo>
                <a:lnTo>
                  <a:pt x="1640966" y="1458669"/>
                </a:lnTo>
                <a:lnTo>
                  <a:pt x="1638147" y="1461026"/>
                </a:lnTo>
                <a:lnTo>
                  <a:pt x="1623221" y="1471758"/>
                </a:lnTo>
                <a:lnTo>
                  <a:pt x="1607555" y="1485512"/>
                </a:lnTo>
                <a:lnTo>
                  <a:pt x="1591674" y="1498044"/>
                </a:lnTo>
                <a:lnTo>
                  <a:pt x="1583708" y="1506446"/>
                </a:lnTo>
                <a:lnTo>
                  <a:pt x="1581747" y="1508167"/>
                </a:lnTo>
                <a:lnTo>
                  <a:pt x="1567914" y="1519729"/>
                </a:lnTo>
                <a:lnTo>
                  <a:pt x="1563935" y="1523804"/>
                </a:lnTo>
                <a:lnTo>
                  <a:pt x="1552776" y="1533600"/>
                </a:lnTo>
                <a:lnTo>
                  <a:pt x="1516216" y="1572665"/>
                </a:lnTo>
                <a:lnTo>
                  <a:pt x="1502651" y="1586554"/>
                </a:lnTo>
                <a:lnTo>
                  <a:pt x="1500658" y="1588396"/>
                </a:lnTo>
                <a:lnTo>
                  <a:pt x="1495842" y="1594434"/>
                </a:lnTo>
                <a:lnTo>
                  <a:pt x="1488188" y="1602614"/>
                </a:lnTo>
                <a:lnTo>
                  <a:pt x="1470040" y="1626331"/>
                </a:lnTo>
                <a:lnTo>
                  <a:pt x="1464133" y="1632561"/>
                </a:lnTo>
                <a:lnTo>
                  <a:pt x="1462500" y="1635122"/>
                </a:lnTo>
                <a:lnTo>
                  <a:pt x="1324734" y="1595712"/>
                </a:lnTo>
                <a:lnTo>
                  <a:pt x="1233524" y="1753693"/>
                </a:lnTo>
                <a:lnTo>
                  <a:pt x="1335239" y="1852044"/>
                </a:lnTo>
                <a:lnTo>
                  <a:pt x="1332113" y="1860581"/>
                </a:lnTo>
                <a:lnTo>
                  <a:pt x="1326142" y="1873816"/>
                </a:lnTo>
                <a:lnTo>
                  <a:pt x="1319122" y="1894529"/>
                </a:lnTo>
                <a:lnTo>
                  <a:pt x="1311704" y="1913150"/>
                </a:lnTo>
                <a:lnTo>
                  <a:pt x="1307230" y="1928543"/>
                </a:lnTo>
                <a:lnTo>
                  <a:pt x="1301945" y="1942975"/>
                </a:lnTo>
                <a:lnTo>
                  <a:pt x="1299627" y="1952057"/>
                </a:lnTo>
                <a:lnTo>
                  <a:pt x="1296055" y="1962597"/>
                </a:lnTo>
                <a:lnTo>
                  <a:pt x="1290942" y="1984564"/>
                </a:lnTo>
                <a:lnTo>
                  <a:pt x="1285776" y="2002329"/>
                </a:lnTo>
                <a:lnTo>
                  <a:pt x="1282850" y="2017763"/>
                </a:lnTo>
                <a:lnTo>
                  <a:pt x="1277941" y="2036995"/>
                </a:lnTo>
                <a:lnTo>
                  <a:pt x="1276471" y="2046733"/>
                </a:lnTo>
                <a:lnTo>
                  <a:pt x="1274627" y="2054659"/>
                </a:lnTo>
                <a:lnTo>
                  <a:pt x="1271925" y="2075399"/>
                </a:lnTo>
                <a:lnTo>
                  <a:pt x="1268510" y="2093416"/>
                </a:lnTo>
                <a:lnTo>
                  <a:pt x="1268295" y="2095741"/>
                </a:lnTo>
                <a:lnTo>
                  <a:pt x="1129621" y="2130409"/>
                </a:lnTo>
                <a:lnTo>
                  <a:pt x="1129622" y="2312831"/>
                </a:lnTo>
                <a:lnTo>
                  <a:pt x="1266883" y="2347147"/>
                </a:lnTo>
                <a:lnTo>
                  <a:pt x="1267650" y="2351536"/>
                </a:lnTo>
                <a:lnTo>
                  <a:pt x="1269634" y="2371346"/>
                </a:lnTo>
                <a:lnTo>
                  <a:pt x="1274266" y="2394575"/>
                </a:lnTo>
                <a:lnTo>
                  <a:pt x="1276772" y="2411793"/>
                </a:lnTo>
                <a:lnTo>
                  <a:pt x="1281551" y="2431268"/>
                </a:lnTo>
                <a:lnTo>
                  <a:pt x="1283517" y="2442540"/>
                </a:lnTo>
                <a:lnTo>
                  <a:pt x="1284606" y="2446424"/>
                </a:lnTo>
                <a:lnTo>
                  <a:pt x="1287968" y="2463276"/>
                </a:lnTo>
                <a:lnTo>
                  <a:pt x="1295459" y="2487933"/>
                </a:lnTo>
                <a:lnTo>
                  <a:pt x="1298906" y="2501986"/>
                </a:lnTo>
                <a:lnTo>
                  <a:pt x="1305168" y="2519902"/>
                </a:lnTo>
                <a:lnTo>
                  <a:pt x="1305964" y="2522520"/>
                </a:lnTo>
                <a:lnTo>
                  <a:pt x="1309738" y="2535967"/>
                </a:lnTo>
                <a:lnTo>
                  <a:pt x="1311116" y="2539481"/>
                </a:lnTo>
                <a:lnTo>
                  <a:pt x="1315441" y="2553717"/>
                </a:lnTo>
                <a:lnTo>
                  <a:pt x="1325145" y="2577050"/>
                </a:lnTo>
                <a:lnTo>
                  <a:pt x="1329498" y="2589504"/>
                </a:lnTo>
                <a:lnTo>
                  <a:pt x="1330675" y="2592061"/>
                </a:lnTo>
                <a:lnTo>
                  <a:pt x="1228282" y="2691066"/>
                </a:lnTo>
                <a:lnTo>
                  <a:pt x="1319492" y="2849047"/>
                </a:lnTo>
                <a:lnTo>
                  <a:pt x="1454575" y="2810406"/>
                </a:lnTo>
                <a:lnTo>
                  <a:pt x="1461955" y="2819234"/>
                </a:lnTo>
                <a:lnTo>
                  <a:pt x="1469435" y="2829636"/>
                </a:lnTo>
                <a:lnTo>
                  <a:pt x="1487569" y="2850293"/>
                </a:lnTo>
                <a:lnTo>
                  <a:pt x="1496125" y="2861136"/>
                </a:lnTo>
                <a:lnTo>
                  <a:pt x="1500236" y="2865032"/>
                </a:lnTo>
                <a:lnTo>
                  <a:pt x="1517082" y="2885187"/>
                </a:lnTo>
                <a:lnTo>
                  <a:pt x="1524927" y="2892851"/>
                </a:lnTo>
                <a:lnTo>
                  <a:pt x="1531278" y="2900083"/>
                </a:lnTo>
                <a:lnTo>
                  <a:pt x="1556594" y="2923778"/>
                </a:lnTo>
                <a:lnTo>
                  <a:pt x="1586504" y="2952986"/>
                </a:lnTo>
                <a:lnTo>
                  <a:pt x="1595326" y="2960025"/>
                </a:lnTo>
                <a:lnTo>
                  <a:pt x="1600290" y="2964670"/>
                </a:lnTo>
                <a:lnTo>
                  <a:pt x="1621321" y="2980761"/>
                </a:lnTo>
                <a:lnTo>
                  <a:pt x="1627462" y="2985659"/>
                </a:lnTo>
                <a:lnTo>
                  <a:pt x="1630643" y="2988676"/>
                </a:lnTo>
                <a:lnTo>
                  <a:pt x="1633481" y="2990486"/>
                </a:lnTo>
                <a:lnTo>
                  <a:pt x="1594336" y="3127320"/>
                </a:lnTo>
                <a:lnTo>
                  <a:pt x="1752317" y="3218530"/>
                </a:lnTo>
                <a:lnTo>
                  <a:pt x="1849845" y="3117666"/>
                </a:lnTo>
                <a:lnTo>
                  <a:pt x="1860977" y="3121740"/>
                </a:lnTo>
                <a:lnTo>
                  <a:pt x="1871897" y="3126667"/>
                </a:lnTo>
                <a:lnTo>
                  <a:pt x="1882820" y="3130369"/>
                </a:lnTo>
                <a:lnTo>
                  <a:pt x="1910503" y="3141397"/>
                </a:lnTo>
                <a:lnTo>
                  <a:pt x="1930704" y="3147270"/>
                </a:lnTo>
                <a:lnTo>
                  <a:pt x="1940652" y="3150913"/>
                </a:lnTo>
                <a:lnTo>
                  <a:pt x="1951957" y="3153799"/>
                </a:lnTo>
                <a:lnTo>
                  <a:pt x="1960680" y="3156755"/>
                </a:lnTo>
                <a:lnTo>
                  <a:pt x="1973951" y="3159844"/>
                </a:lnTo>
                <a:lnTo>
                  <a:pt x="1999682" y="3167325"/>
                </a:lnTo>
                <a:lnTo>
                  <a:pt x="2020076" y="3171192"/>
                </a:lnTo>
                <a:lnTo>
                  <a:pt x="2034673" y="3174918"/>
                </a:lnTo>
                <a:lnTo>
                  <a:pt x="2046154" y="3176649"/>
                </a:lnTo>
                <a:lnTo>
                  <a:pt x="2052740" y="3178182"/>
                </a:lnTo>
                <a:lnTo>
                  <a:pt x="2066228" y="3179939"/>
                </a:lnTo>
                <a:lnTo>
                  <a:pt x="2090769" y="3184591"/>
                </a:lnTo>
                <a:lnTo>
                  <a:pt x="2095130" y="3184994"/>
                </a:lnTo>
                <a:lnTo>
                  <a:pt x="2129543" y="3322651"/>
                </a:lnTo>
                <a:lnTo>
                  <a:pt x="2311964" y="3322651"/>
                </a:lnTo>
                <a:lnTo>
                  <a:pt x="2346187" y="3185758"/>
                </a:lnTo>
                <a:lnTo>
                  <a:pt x="2346666" y="3185675"/>
                </a:lnTo>
                <a:lnTo>
                  <a:pt x="2368698" y="3183469"/>
                </a:lnTo>
                <a:lnTo>
                  <a:pt x="2395567" y="3178109"/>
                </a:lnTo>
                <a:lnTo>
                  <a:pt x="2409470" y="3176087"/>
                </a:lnTo>
                <a:lnTo>
                  <a:pt x="2425776" y="3172084"/>
                </a:lnTo>
                <a:lnTo>
                  <a:pt x="2433889" y="3170466"/>
                </a:lnTo>
                <a:lnTo>
                  <a:pt x="2440621" y="3169293"/>
                </a:lnTo>
                <a:lnTo>
                  <a:pt x="2442700" y="3168709"/>
                </a:lnTo>
                <a:lnTo>
                  <a:pt x="2460629" y="3165135"/>
                </a:lnTo>
                <a:lnTo>
                  <a:pt x="2488090" y="3156793"/>
                </a:lnTo>
                <a:lnTo>
                  <a:pt x="2499665" y="3153951"/>
                </a:lnTo>
                <a:lnTo>
                  <a:pt x="2514423" y="3148793"/>
                </a:lnTo>
                <a:lnTo>
                  <a:pt x="2523642" y="3145993"/>
                </a:lnTo>
                <a:lnTo>
                  <a:pt x="2534049" y="3143072"/>
                </a:lnTo>
                <a:lnTo>
                  <a:pt x="2536766" y="3142006"/>
                </a:lnTo>
                <a:lnTo>
                  <a:pt x="2551070" y="3137661"/>
                </a:lnTo>
                <a:lnTo>
                  <a:pt x="2576360" y="3127144"/>
                </a:lnTo>
                <a:lnTo>
                  <a:pt x="2587182" y="3123360"/>
                </a:lnTo>
                <a:lnTo>
                  <a:pt x="2589044" y="3122503"/>
                </a:lnTo>
                <a:lnTo>
                  <a:pt x="2689561" y="3226460"/>
                </a:lnTo>
                <a:lnTo>
                  <a:pt x="2847543" y="3135251"/>
                </a:lnTo>
                <a:lnTo>
                  <a:pt x="2808301" y="2998074"/>
                </a:lnTo>
                <a:lnTo>
                  <a:pt x="2816671" y="2991078"/>
                </a:lnTo>
                <a:lnTo>
                  <a:pt x="2827314" y="2983424"/>
                </a:lnTo>
                <a:lnTo>
                  <a:pt x="2844924" y="2967963"/>
                </a:lnTo>
                <a:lnTo>
                  <a:pt x="2859218" y="2956683"/>
                </a:lnTo>
                <a:lnTo>
                  <a:pt x="2864563" y="2951047"/>
                </a:lnTo>
                <a:lnTo>
                  <a:pt x="2882540" y="2936021"/>
                </a:lnTo>
                <a:lnTo>
                  <a:pt x="2889919" y="2928464"/>
                </a:lnTo>
                <a:lnTo>
                  <a:pt x="2897760" y="2921580"/>
                </a:lnTo>
                <a:lnTo>
                  <a:pt x="2897948" y="2921381"/>
                </a:lnTo>
                <a:lnTo>
                  <a:pt x="2898707" y="2920777"/>
                </a:lnTo>
                <a:lnTo>
                  <a:pt x="2900419" y="2918755"/>
                </a:lnTo>
                <a:lnTo>
                  <a:pt x="2902917" y="2916710"/>
                </a:lnTo>
                <a:lnTo>
                  <a:pt x="2908901" y="2909678"/>
                </a:lnTo>
                <a:lnTo>
                  <a:pt x="2923457" y="2894124"/>
                </a:lnTo>
                <a:lnTo>
                  <a:pt x="2950340" y="2866598"/>
                </a:lnTo>
                <a:lnTo>
                  <a:pt x="2956816" y="2858480"/>
                </a:lnTo>
                <a:lnTo>
                  <a:pt x="2962348" y="2852568"/>
                </a:lnTo>
                <a:lnTo>
                  <a:pt x="2980803" y="2828447"/>
                </a:lnTo>
                <a:lnTo>
                  <a:pt x="2986758" y="2822166"/>
                </a:lnTo>
                <a:lnTo>
                  <a:pt x="2987820" y="2820500"/>
                </a:lnTo>
                <a:lnTo>
                  <a:pt x="3126686" y="2860225"/>
                </a:lnTo>
                <a:lnTo>
                  <a:pt x="3217896" y="2702244"/>
                </a:lnTo>
                <a:lnTo>
                  <a:pt x="3115805" y="2603531"/>
                </a:lnTo>
                <a:lnTo>
                  <a:pt x="3121236" y="2588699"/>
                </a:lnTo>
                <a:lnTo>
                  <a:pt x="3124749" y="2580911"/>
                </a:lnTo>
                <a:lnTo>
                  <a:pt x="3130553" y="2563784"/>
                </a:lnTo>
                <a:lnTo>
                  <a:pt x="3139294" y="2541842"/>
                </a:lnTo>
                <a:lnTo>
                  <a:pt x="3142774" y="2529875"/>
                </a:lnTo>
                <a:lnTo>
                  <a:pt x="3149538" y="2511402"/>
                </a:lnTo>
                <a:lnTo>
                  <a:pt x="3153299" y="2496668"/>
                </a:lnTo>
                <a:lnTo>
                  <a:pt x="3154837" y="2492131"/>
                </a:lnTo>
                <a:lnTo>
                  <a:pt x="3156895" y="2483290"/>
                </a:lnTo>
                <a:lnTo>
                  <a:pt x="3162075" y="2468863"/>
                </a:lnTo>
                <a:lnTo>
                  <a:pt x="3169871" y="2431756"/>
                </a:lnTo>
                <a:lnTo>
                  <a:pt x="3173543" y="2417381"/>
                </a:lnTo>
                <a:lnTo>
                  <a:pt x="3175198" y="2406411"/>
                </a:lnTo>
                <a:lnTo>
                  <a:pt x="3180337" y="2381950"/>
                </a:lnTo>
                <a:lnTo>
                  <a:pt x="3182916" y="2359406"/>
                </a:lnTo>
                <a:lnTo>
                  <a:pt x="3322414" y="2324533"/>
                </a:lnTo>
                <a:lnTo>
                  <a:pt x="3322413" y="2142111"/>
                </a:lnTo>
                <a:lnTo>
                  <a:pt x="3185149" y="2107796"/>
                </a:lnTo>
                <a:lnTo>
                  <a:pt x="3182500" y="2094985"/>
                </a:lnTo>
                <a:lnTo>
                  <a:pt x="3181364" y="2083649"/>
                </a:lnTo>
                <a:lnTo>
                  <a:pt x="3178856" y="2071066"/>
                </a:lnTo>
                <a:lnTo>
                  <a:pt x="3174711" y="2042584"/>
                </a:lnTo>
                <a:lnTo>
                  <a:pt x="3167676" y="2013917"/>
                </a:lnTo>
                <a:lnTo>
                  <a:pt x="3167375" y="2012187"/>
                </a:lnTo>
                <a:lnTo>
                  <a:pt x="3166472" y="2008972"/>
                </a:lnTo>
                <a:lnTo>
                  <a:pt x="3163031" y="1991718"/>
                </a:lnTo>
                <a:lnTo>
                  <a:pt x="3158851" y="1977962"/>
                </a:lnTo>
                <a:lnTo>
                  <a:pt x="3155336" y="1963631"/>
                </a:lnTo>
                <a:lnTo>
                  <a:pt x="3153086" y="1952760"/>
                </a:lnTo>
                <a:lnTo>
                  <a:pt x="3148933" y="1941966"/>
                </a:lnTo>
                <a:lnTo>
                  <a:pt x="3142504" y="1923576"/>
                </a:lnTo>
                <a:lnTo>
                  <a:pt x="3141153" y="1918760"/>
                </a:lnTo>
                <a:lnTo>
                  <a:pt x="3139891" y="1915546"/>
                </a:lnTo>
                <a:lnTo>
                  <a:pt x="3135557" y="1901277"/>
                </a:lnTo>
                <a:lnTo>
                  <a:pt x="3130246" y="1888502"/>
                </a:lnTo>
                <a:lnTo>
                  <a:pt x="3121985" y="1864872"/>
                </a:lnTo>
                <a:lnTo>
                  <a:pt x="3120996" y="1862725"/>
                </a:lnTo>
                <a:lnTo>
                  <a:pt x="3224357" y="1762785"/>
                </a:lnTo>
                <a:lnTo>
                  <a:pt x="3133147" y="1604804"/>
                </a:lnTo>
                <a:lnTo>
                  <a:pt x="2995970" y="1644045"/>
                </a:lnTo>
                <a:lnTo>
                  <a:pt x="2995691" y="1643712"/>
                </a:lnTo>
                <a:lnTo>
                  <a:pt x="2982048" y="1624741"/>
                </a:lnTo>
                <a:lnTo>
                  <a:pt x="2955313" y="1594284"/>
                </a:lnTo>
                <a:lnTo>
                  <a:pt x="2954765" y="1593592"/>
                </a:lnTo>
                <a:lnTo>
                  <a:pt x="2954398" y="1593245"/>
                </a:lnTo>
                <a:lnTo>
                  <a:pt x="2935763" y="1572015"/>
                </a:lnTo>
                <a:lnTo>
                  <a:pt x="2933917" y="1569807"/>
                </a:lnTo>
                <a:lnTo>
                  <a:pt x="2933268" y="1569172"/>
                </a:lnTo>
                <a:lnTo>
                  <a:pt x="2929435" y="1564807"/>
                </a:lnTo>
                <a:lnTo>
                  <a:pt x="2924468" y="1558740"/>
                </a:lnTo>
                <a:lnTo>
                  <a:pt x="2922808" y="1557259"/>
                </a:lnTo>
                <a:lnTo>
                  <a:pt x="2920205" y="1554292"/>
                </a:lnTo>
                <a:lnTo>
                  <a:pt x="2868122" y="1505548"/>
                </a:lnTo>
                <a:lnTo>
                  <a:pt x="2864495" y="1502007"/>
                </a:lnTo>
                <a:lnTo>
                  <a:pt x="2863811" y="1501515"/>
                </a:lnTo>
                <a:lnTo>
                  <a:pt x="2851193" y="1489706"/>
                </a:lnTo>
                <a:lnTo>
                  <a:pt x="2822952" y="1468097"/>
                </a:lnTo>
                <a:lnTo>
                  <a:pt x="2819023" y="1464591"/>
                </a:lnTo>
                <a:lnTo>
                  <a:pt x="2858850" y="1325366"/>
                </a:lnTo>
                <a:lnTo>
                  <a:pt x="2700868" y="1234157"/>
                </a:lnTo>
                <a:lnTo>
                  <a:pt x="2601690" y="1336729"/>
                </a:lnTo>
                <a:lnTo>
                  <a:pt x="2583225" y="1329970"/>
                </a:lnTo>
                <a:lnTo>
                  <a:pt x="2578993" y="1328060"/>
                </a:lnTo>
                <a:lnTo>
                  <a:pt x="2566497" y="1323826"/>
                </a:lnTo>
                <a:lnTo>
                  <a:pt x="2547173" y="1315251"/>
                </a:lnTo>
                <a:lnTo>
                  <a:pt x="2535935" y="1312270"/>
                </a:lnTo>
                <a:lnTo>
                  <a:pt x="2530840" y="1310789"/>
                </a:lnTo>
                <a:lnTo>
                  <a:pt x="2510831" y="1303463"/>
                </a:lnTo>
                <a:lnTo>
                  <a:pt x="2492923" y="1298891"/>
                </a:lnTo>
                <a:lnTo>
                  <a:pt x="2490212" y="1297973"/>
                </a:lnTo>
                <a:lnTo>
                  <a:pt x="2480173" y="1295636"/>
                </a:lnTo>
                <a:lnTo>
                  <a:pt x="2468249" y="1292591"/>
                </a:lnTo>
                <a:lnTo>
                  <a:pt x="2451318" y="1287669"/>
                </a:lnTo>
                <a:lnTo>
                  <a:pt x="2442196" y="1285941"/>
                </a:lnTo>
                <a:lnTo>
                  <a:pt x="2416809" y="1279458"/>
                </a:lnTo>
                <a:lnTo>
                  <a:pt x="2406165" y="1277853"/>
                </a:lnTo>
                <a:lnTo>
                  <a:pt x="2399205" y="1276006"/>
                </a:lnTo>
                <a:lnTo>
                  <a:pt x="2369134" y="1272091"/>
                </a:lnTo>
                <a:lnTo>
                  <a:pt x="2360230" y="1270402"/>
                </a:lnTo>
                <a:lnTo>
                  <a:pt x="2358768" y="1270268"/>
                </a:lnTo>
                <a:lnTo>
                  <a:pt x="2323667" y="1129857"/>
                </a:lnTo>
                <a:close/>
                <a:moveTo>
                  <a:pt x="2054038" y="0"/>
                </a:moveTo>
                <a:lnTo>
                  <a:pt x="2424432" y="0"/>
                </a:lnTo>
                <a:lnTo>
                  <a:pt x="2495705" y="285094"/>
                </a:lnTo>
                <a:lnTo>
                  <a:pt x="2498668" y="285367"/>
                </a:lnTo>
                <a:lnTo>
                  <a:pt x="2516748" y="288794"/>
                </a:lnTo>
                <a:lnTo>
                  <a:pt x="2577807" y="296746"/>
                </a:lnTo>
                <a:lnTo>
                  <a:pt x="2600170" y="301735"/>
                </a:lnTo>
                <a:lnTo>
                  <a:pt x="2613553" y="303754"/>
                </a:lnTo>
                <a:lnTo>
                  <a:pt x="2643519" y="311405"/>
                </a:lnTo>
                <a:lnTo>
                  <a:pt x="2730155" y="330731"/>
                </a:lnTo>
                <a:lnTo>
                  <a:pt x="2782590" y="346912"/>
                </a:lnTo>
                <a:lnTo>
                  <a:pt x="2804457" y="352495"/>
                </a:lnTo>
                <a:lnTo>
                  <a:pt x="2824700" y="359907"/>
                </a:lnTo>
                <a:lnTo>
                  <a:pt x="2878245" y="376430"/>
                </a:lnTo>
                <a:lnTo>
                  <a:pt x="2976158" y="415360"/>
                </a:lnTo>
                <a:lnTo>
                  <a:pt x="2988938" y="420040"/>
                </a:lnTo>
                <a:lnTo>
                  <a:pt x="3190315" y="211773"/>
                </a:lnTo>
                <a:lnTo>
                  <a:pt x="3511084" y="396970"/>
                </a:lnTo>
                <a:lnTo>
                  <a:pt x="3430439" y="678889"/>
                </a:lnTo>
                <a:lnTo>
                  <a:pt x="3462759" y="705568"/>
                </a:lnTo>
                <a:lnTo>
                  <a:pt x="3495537" y="730647"/>
                </a:lnTo>
                <a:lnTo>
                  <a:pt x="3513440" y="747401"/>
                </a:lnTo>
                <a:lnTo>
                  <a:pt x="3534166" y="764509"/>
                </a:lnTo>
                <a:lnTo>
                  <a:pt x="3593371" y="822207"/>
                </a:lnTo>
                <a:lnTo>
                  <a:pt x="3635663" y="861787"/>
                </a:lnTo>
                <a:lnTo>
                  <a:pt x="3645598" y="873104"/>
                </a:lnTo>
                <a:lnTo>
                  <a:pt x="3657510" y="884714"/>
                </a:lnTo>
                <a:lnTo>
                  <a:pt x="3743554" y="984689"/>
                </a:lnTo>
                <a:lnTo>
                  <a:pt x="3761231" y="1004825"/>
                </a:lnTo>
                <a:lnTo>
                  <a:pt x="3762994" y="1007275"/>
                </a:lnTo>
                <a:lnTo>
                  <a:pt x="3770150" y="1015591"/>
                </a:lnTo>
                <a:lnTo>
                  <a:pt x="3790767" y="1043662"/>
                </a:lnTo>
                <a:lnTo>
                  <a:pt x="4068028" y="964348"/>
                </a:lnTo>
                <a:lnTo>
                  <a:pt x="4253225" y="1285119"/>
                </a:lnTo>
                <a:lnTo>
                  <a:pt x="4043576" y="1487830"/>
                </a:lnTo>
                <a:lnTo>
                  <a:pt x="4044826" y="1491227"/>
                </a:lnTo>
                <a:lnTo>
                  <a:pt x="4045364" y="1492397"/>
                </a:lnTo>
                <a:lnTo>
                  <a:pt x="4047447" y="1498357"/>
                </a:lnTo>
                <a:lnTo>
                  <a:pt x="4068765" y="1556319"/>
                </a:lnTo>
                <a:lnTo>
                  <a:pt x="4072922" y="1566318"/>
                </a:lnTo>
                <a:lnTo>
                  <a:pt x="4075204" y="1573827"/>
                </a:lnTo>
                <a:lnTo>
                  <a:pt x="4096861" y="1632711"/>
                </a:lnTo>
                <a:lnTo>
                  <a:pt x="4104753" y="1662301"/>
                </a:lnTo>
                <a:lnTo>
                  <a:pt x="4107477" y="1670096"/>
                </a:lnTo>
                <a:lnTo>
                  <a:pt x="4114906" y="1700366"/>
                </a:lnTo>
                <a:lnTo>
                  <a:pt x="4124004" y="1734476"/>
                </a:lnTo>
                <a:lnTo>
                  <a:pt x="4128705" y="1749952"/>
                </a:lnTo>
                <a:lnTo>
                  <a:pt x="4130404" y="1758468"/>
                </a:lnTo>
                <a:lnTo>
                  <a:pt x="4143379" y="1807115"/>
                </a:lnTo>
                <a:lnTo>
                  <a:pt x="4148503" y="1837265"/>
                </a:lnTo>
                <a:lnTo>
                  <a:pt x="4152421" y="1853229"/>
                </a:lnTo>
                <a:lnTo>
                  <a:pt x="4159608" y="1902626"/>
                </a:lnTo>
                <a:lnTo>
                  <a:pt x="4162226" y="1918033"/>
                </a:lnTo>
                <a:lnTo>
                  <a:pt x="4165932" y="1936611"/>
                </a:lnTo>
                <a:lnTo>
                  <a:pt x="4166720" y="1944473"/>
                </a:lnTo>
                <a:lnTo>
                  <a:pt x="4173718" y="1985664"/>
                </a:lnTo>
                <a:lnTo>
                  <a:pt x="4452323" y="2055315"/>
                </a:lnTo>
                <a:lnTo>
                  <a:pt x="4452323" y="2425709"/>
                </a:lnTo>
                <a:lnTo>
                  <a:pt x="4169082" y="2496519"/>
                </a:lnTo>
                <a:lnTo>
                  <a:pt x="4163845" y="2542290"/>
                </a:lnTo>
                <a:lnTo>
                  <a:pt x="4153409" y="2591963"/>
                </a:lnTo>
                <a:lnTo>
                  <a:pt x="4150049" y="2614232"/>
                </a:lnTo>
                <a:lnTo>
                  <a:pt x="4142598" y="2643413"/>
                </a:lnTo>
                <a:lnTo>
                  <a:pt x="4126766" y="2718764"/>
                </a:lnTo>
                <a:lnTo>
                  <a:pt x="4107028" y="2782729"/>
                </a:lnTo>
                <a:lnTo>
                  <a:pt x="4101307" y="2805136"/>
                </a:lnTo>
                <a:lnTo>
                  <a:pt x="4093720" y="2825861"/>
                </a:lnTo>
                <a:lnTo>
                  <a:pt x="4074044" y="2889626"/>
                </a:lnTo>
                <a:lnTo>
                  <a:pt x="4052156" y="2942796"/>
                </a:lnTo>
                <a:lnTo>
                  <a:pt x="4050978" y="2946270"/>
                </a:lnTo>
                <a:lnTo>
                  <a:pt x="4048086" y="2952683"/>
                </a:lnTo>
                <a:lnTo>
                  <a:pt x="4040860" y="2970237"/>
                </a:lnTo>
                <a:lnTo>
                  <a:pt x="4032818" y="2992196"/>
                </a:lnTo>
                <a:lnTo>
                  <a:pt x="4240108" y="3192626"/>
                </a:lnTo>
                <a:lnTo>
                  <a:pt x="4054910" y="3513397"/>
                </a:lnTo>
                <a:lnTo>
                  <a:pt x="3773148" y="3432795"/>
                </a:lnTo>
                <a:lnTo>
                  <a:pt x="3770795" y="3436123"/>
                </a:lnTo>
                <a:lnTo>
                  <a:pt x="3758618" y="3450263"/>
                </a:lnTo>
                <a:lnTo>
                  <a:pt x="3737935" y="3476900"/>
                </a:lnTo>
                <a:lnTo>
                  <a:pt x="3723156" y="3496216"/>
                </a:lnTo>
                <a:lnTo>
                  <a:pt x="3721864" y="3497596"/>
                </a:lnTo>
                <a:lnTo>
                  <a:pt x="3720883" y="3498860"/>
                </a:lnTo>
                <a:lnTo>
                  <a:pt x="3706138" y="3514697"/>
                </a:lnTo>
                <a:lnTo>
                  <a:pt x="3696850" y="3526340"/>
                </a:lnTo>
                <a:lnTo>
                  <a:pt x="3665175" y="3558772"/>
                </a:lnTo>
                <a:lnTo>
                  <a:pt x="3647960" y="3578764"/>
                </a:lnTo>
                <a:lnTo>
                  <a:pt x="3634248" y="3591909"/>
                </a:lnTo>
                <a:lnTo>
                  <a:pt x="3600561" y="3628087"/>
                </a:lnTo>
                <a:lnTo>
                  <a:pt x="3595442" y="3632680"/>
                </a:lnTo>
                <a:lnTo>
                  <a:pt x="3592015" y="3636342"/>
                </a:lnTo>
                <a:lnTo>
                  <a:pt x="3573813" y="3652321"/>
                </a:lnTo>
                <a:lnTo>
                  <a:pt x="3559188" y="3667297"/>
                </a:lnTo>
                <a:lnTo>
                  <a:pt x="3531181" y="3690706"/>
                </a:lnTo>
                <a:lnTo>
                  <a:pt x="3511835" y="3709252"/>
                </a:lnTo>
                <a:lnTo>
                  <a:pt x="3497447" y="3720606"/>
                </a:lnTo>
                <a:lnTo>
                  <a:pt x="3468843" y="3746271"/>
                </a:lnTo>
                <a:lnTo>
                  <a:pt x="3455198" y="3756449"/>
                </a:lnTo>
                <a:lnTo>
                  <a:pt x="3448977" y="3761910"/>
                </a:lnTo>
                <a:lnTo>
                  <a:pt x="3448643" y="3762151"/>
                </a:lnTo>
                <a:lnTo>
                  <a:pt x="3447055" y="3763544"/>
                </a:lnTo>
                <a:lnTo>
                  <a:pt x="3425460" y="3779073"/>
                </a:lnTo>
                <a:lnTo>
                  <a:pt x="3408450" y="3793291"/>
                </a:lnTo>
                <a:lnTo>
                  <a:pt x="3488127" y="4071819"/>
                </a:lnTo>
                <a:lnTo>
                  <a:pt x="3167356" y="4257017"/>
                </a:lnTo>
                <a:lnTo>
                  <a:pt x="2963261" y="4045937"/>
                </a:lnTo>
                <a:lnTo>
                  <a:pt x="2959484" y="4047677"/>
                </a:lnTo>
                <a:lnTo>
                  <a:pt x="2937534" y="4055350"/>
                </a:lnTo>
                <a:lnTo>
                  <a:pt x="2886158" y="4076715"/>
                </a:lnTo>
                <a:lnTo>
                  <a:pt x="2857099" y="4085542"/>
                </a:lnTo>
                <a:lnTo>
                  <a:pt x="2851600" y="4087699"/>
                </a:lnTo>
                <a:lnTo>
                  <a:pt x="2843201" y="4090056"/>
                </a:lnTo>
                <a:lnTo>
                  <a:pt x="2842137" y="4090462"/>
                </a:lnTo>
                <a:lnTo>
                  <a:pt x="2827947" y="4094397"/>
                </a:lnTo>
                <a:lnTo>
                  <a:pt x="2811724" y="4099325"/>
                </a:lnTo>
                <a:lnTo>
                  <a:pt x="2781784" y="4109790"/>
                </a:lnTo>
                <a:lnTo>
                  <a:pt x="2758307" y="4115552"/>
                </a:lnTo>
                <a:lnTo>
                  <a:pt x="2702524" y="4132497"/>
                </a:lnTo>
                <a:lnTo>
                  <a:pt x="2666111" y="4139759"/>
                </a:lnTo>
                <a:lnTo>
                  <a:pt x="2661902" y="4140940"/>
                </a:lnTo>
                <a:lnTo>
                  <a:pt x="2648270" y="4143317"/>
                </a:lnTo>
                <a:lnTo>
                  <a:pt x="2631726" y="4146617"/>
                </a:lnTo>
                <a:lnTo>
                  <a:pt x="2598652" y="4154733"/>
                </a:lnTo>
                <a:lnTo>
                  <a:pt x="2570443" y="4158838"/>
                </a:lnTo>
                <a:lnTo>
                  <a:pt x="2515865" y="4169723"/>
                </a:lnTo>
                <a:lnTo>
                  <a:pt x="2471114" y="4174206"/>
                </a:lnTo>
                <a:lnTo>
                  <a:pt x="2470159" y="4174372"/>
                </a:lnTo>
                <a:lnTo>
                  <a:pt x="2400672" y="4452323"/>
                </a:lnTo>
                <a:lnTo>
                  <a:pt x="2030278" y="4452323"/>
                </a:lnTo>
                <a:lnTo>
                  <a:pt x="1960403" y="4172820"/>
                </a:lnTo>
                <a:lnTo>
                  <a:pt x="1951549" y="4172004"/>
                </a:lnTo>
                <a:lnTo>
                  <a:pt x="1901713" y="4162557"/>
                </a:lnTo>
                <a:lnTo>
                  <a:pt x="1874332" y="4158991"/>
                </a:lnTo>
                <a:lnTo>
                  <a:pt x="1860958" y="4155878"/>
                </a:lnTo>
                <a:lnTo>
                  <a:pt x="1837649" y="4152362"/>
                </a:lnTo>
                <a:lnTo>
                  <a:pt x="1808019" y="4144797"/>
                </a:lnTo>
                <a:lnTo>
                  <a:pt x="1766600" y="4136945"/>
                </a:lnTo>
                <a:lnTo>
                  <a:pt x="1714347" y="4121753"/>
                </a:lnTo>
                <a:lnTo>
                  <a:pt x="1687410" y="4115483"/>
                </a:lnTo>
                <a:lnTo>
                  <a:pt x="1669697" y="4109481"/>
                </a:lnTo>
                <a:lnTo>
                  <a:pt x="1646745" y="4103621"/>
                </a:lnTo>
                <a:lnTo>
                  <a:pt x="1626553" y="4096228"/>
                </a:lnTo>
                <a:lnTo>
                  <a:pt x="1585531" y="4084301"/>
                </a:lnTo>
                <a:lnTo>
                  <a:pt x="1529307" y="4061903"/>
                </a:lnTo>
                <a:lnTo>
                  <a:pt x="1507145" y="4054393"/>
                </a:lnTo>
                <a:lnTo>
                  <a:pt x="1484968" y="4044389"/>
                </a:lnTo>
                <a:lnTo>
                  <a:pt x="1462370" y="4036115"/>
                </a:lnTo>
                <a:lnTo>
                  <a:pt x="1264345" y="4240915"/>
                </a:lnTo>
                <a:lnTo>
                  <a:pt x="943575" y="4055718"/>
                </a:lnTo>
                <a:lnTo>
                  <a:pt x="1022958" y="3778216"/>
                </a:lnTo>
                <a:lnTo>
                  <a:pt x="1017293" y="3774210"/>
                </a:lnTo>
                <a:lnTo>
                  <a:pt x="1002001" y="3761041"/>
                </a:lnTo>
                <a:lnTo>
                  <a:pt x="998323" y="3758107"/>
                </a:lnTo>
                <a:lnTo>
                  <a:pt x="955664" y="3725468"/>
                </a:lnTo>
                <a:lnTo>
                  <a:pt x="945597" y="3716046"/>
                </a:lnTo>
                <a:lnTo>
                  <a:pt x="927670" y="3701745"/>
                </a:lnTo>
                <a:lnTo>
                  <a:pt x="886838" y="3661868"/>
                </a:lnTo>
                <a:lnTo>
                  <a:pt x="874652" y="3651374"/>
                </a:lnTo>
                <a:lnTo>
                  <a:pt x="858597" y="3634625"/>
                </a:lnTo>
                <a:lnTo>
                  <a:pt x="815538" y="3594328"/>
                </a:lnTo>
                <a:lnTo>
                  <a:pt x="802658" y="3579656"/>
                </a:lnTo>
                <a:lnTo>
                  <a:pt x="786712" y="3564083"/>
                </a:lnTo>
                <a:lnTo>
                  <a:pt x="757675" y="3529343"/>
                </a:lnTo>
                <a:lnTo>
                  <a:pt x="744163" y="3515248"/>
                </a:lnTo>
                <a:lnTo>
                  <a:pt x="726784" y="3493225"/>
                </a:lnTo>
                <a:lnTo>
                  <a:pt x="689970" y="3451290"/>
                </a:lnTo>
                <a:lnTo>
                  <a:pt x="674796" y="3430187"/>
                </a:lnTo>
                <a:lnTo>
                  <a:pt x="659796" y="3412243"/>
                </a:lnTo>
                <a:lnTo>
                  <a:pt x="385519" y="3490703"/>
                </a:lnTo>
                <a:lnTo>
                  <a:pt x="200322" y="3169933"/>
                </a:lnTo>
                <a:lnTo>
                  <a:pt x="408227" y="2968907"/>
                </a:lnTo>
                <a:lnTo>
                  <a:pt x="405837" y="2963719"/>
                </a:lnTo>
                <a:lnTo>
                  <a:pt x="397005" y="2938451"/>
                </a:lnTo>
                <a:lnTo>
                  <a:pt x="377295" y="2891053"/>
                </a:lnTo>
                <a:lnTo>
                  <a:pt x="368512" y="2862140"/>
                </a:lnTo>
                <a:lnTo>
                  <a:pt x="365716" y="2855015"/>
                </a:lnTo>
                <a:lnTo>
                  <a:pt x="358056" y="2827720"/>
                </a:lnTo>
                <a:lnTo>
                  <a:pt x="356432" y="2822374"/>
                </a:lnTo>
                <a:lnTo>
                  <a:pt x="343725" y="2786019"/>
                </a:lnTo>
                <a:lnTo>
                  <a:pt x="336726" y="2757501"/>
                </a:lnTo>
                <a:lnTo>
                  <a:pt x="321513" y="2707419"/>
                </a:lnTo>
                <a:lnTo>
                  <a:pt x="314687" y="2673196"/>
                </a:lnTo>
                <a:lnTo>
                  <a:pt x="312476" y="2665316"/>
                </a:lnTo>
                <a:lnTo>
                  <a:pt x="308484" y="2642422"/>
                </a:lnTo>
                <a:lnTo>
                  <a:pt x="298781" y="2602886"/>
                </a:lnTo>
                <a:lnTo>
                  <a:pt x="293697" y="2567946"/>
                </a:lnTo>
                <a:lnTo>
                  <a:pt x="284287" y="2520760"/>
                </a:lnTo>
                <a:lnTo>
                  <a:pt x="280256" y="2480532"/>
                </a:lnTo>
                <a:lnTo>
                  <a:pt x="278703" y="2471625"/>
                </a:lnTo>
                <a:lnTo>
                  <a:pt x="0" y="2401949"/>
                </a:lnTo>
                <a:lnTo>
                  <a:pt x="0" y="2031555"/>
                </a:lnTo>
                <a:lnTo>
                  <a:pt x="281571" y="1961163"/>
                </a:lnTo>
                <a:lnTo>
                  <a:pt x="282005" y="1956445"/>
                </a:lnTo>
                <a:lnTo>
                  <a:pt x="288939" y="1919866"/>
                </a:lnTo>
                <a:lnTo>
                  <a:pt x="294424" y="1877747"/>
                </a:lnTo>
                <a:lnTo>
                  <a:pt x="298171" y="1861650"/>
                </a:lnTo>
                <a:lnTo>
                  <a:pt x="301153" y="1841884"/>
                </a:lnTo>
                <a:lnTo>
                  <a:pt x="311125" y="1802828"/>
                </a:lnTo>
                <a:lnTo>
                  <a:pt x="317064" y="1771496"/>
                </a:lnTo>
                <a:lnTo>
                  <a:pt x="327550" y="1735428"/>
                </a:lnTo>
                <a:lnTo>
                  <a:pt x="337932" y="1690824"/>
                </a:lnTo>
                <a:lnTo>
                  <a:pt x="345186" y="1669420"/>
                </a:lnTo>
                <a:lnTo>
                  <a:pt x="349894" y="1650980"/>
                </a:lnTo>
                <a:lnTo>
                  <a:pt x="360621" y="1621682"/>
                </a:lnTo>
                <a:lnTo>
                  <a:pt x="369708" y="1590427"/>
                </a:lnTo>
                <a:lnTo>
                  <a:pt x="384767" y="1552624"/>
                </a:lnTo>
                <a:lnTo>
                  <a:pt x="399023" y="1510560"/>
                </a:lnTo>
                <a:lnTo>
                  <a:pt x="411147" y="1483683"/>
                </a:lnTo>
                <a:lnTo>
                  <a:pt x="417492" y="1466351"/>
                </a:lnTo>
                <a:lnTo>
                  <a:pt x="210966" y="1266658"/>
                </a:lnTo>
                <a:lnTo>
                  <a:pt x="396163" y="945887"/>
                </a:lnTo>
                <a:lnTo>
                  <a:pt x="675590" y="1025821"/>
                </a:lnTo>
                <a:lnTo>
                  <a:pt x="679205" y="1020708"/>
                </a:lnTo>
                <a:lnTo>
                  <a:pt x="699965" y="996600"/>
                </a:lnTo>
                <a:lnTo>
                  <a:pt x="728046" y="959899"/>
                </a:lnTo>
                <a:lnTo>
                  <a:pt x="743581" y="943299"/>
                </a:lnTo>
                <a:lnTo>
                  <a:pt x="753367" y="931031"/>
                </a:lnTo>
                <a:lnTo>
                  <a:pt x="779270" y="904509"/>
                </a:lnTo>
                <a:lnTo>
                  <a:pt x="802041" y="878067"/>
                </a:lnTo>
                <a:lnTo>
                  <a:pt x="827210" y="853941"/>
                </a:lnTo>
                <a:lnTo>
                  <a:pt x="859187" y="819773"/>
                </a:lnTo>
                <a:lnTo>
                  <a:pt x="879087" y="802303"/>
                </a:lnTo>
                <a:lnTo>
                  <a:pt x="891031" y="790074"/>
                </a:lnTo>
                <a:lnTo>
                  <a:pt x="912938" y="771762"/>
                </a:lnTo>
                <a:lnTo>
                  <a:pt x="938167" y="747578"/>
                </a:lnTo>
                <a:lnTo>
                  <a:pt x="967831" y="724169"/>
                </a:lnTo>
                <a:lnTo>
                  <a:pt x="985434" y="708374"/>
                </a:lnTo>
                <a:lnTo>
                  <a:pt x="989758" y="705149"/>
                </a:lnTo>
                <a:lnTo>
                  <a:pt x="1002225" y="694205"/>
                </a:lnTo>
                <a:lnTo>
                  <a:pt x="1002560" y="693964"/>
                </a:lnTo>
                <a:lnTo>
                  <a:pt x="1004146" y="692571"/>
                </a:lnTo>
                <a:lnTo>
                  <a:pt x="1029453" y="674373"/>
                </a:lnTo>
                <a:lnTo>
                  <a:pt x="1040642" y="665021"/>
                </a:lnTo>
                <a:lnTo>
                  <a:pt x="961772" y="389312"/>
                </a:lnTo>
                <a:lnTo>
                  <a:pt x="1282542" y="204115"/>
                </a:lnTo>
                <a:lnTo>
                  <a:pt x="1483684" y="412139"/>
                </a:lnTo>
                <a:lnTo>
                  <a:pt x="1491717" y="408438"/>
                </a:lnTo>
                <a:lnTo>
                  <a:pt x="1526428" y="396305"/>
                </a:lnTo>
                <a:lnTo>
                  <a:pt x="1564060" y="380657"/>
                </a:lnTo>
                <a:lnTo>
                  <a:pt x="1586044" y="373979"/>
                </a:lnTo>
                <a:lnTo>
                  <a:pt x="1598401" y="369131"/>
                </a:lnTo>
                <a:lnTo>
                  <a:pt x="1601321" y="368312"/>
                </a:lnTo>
                <a:lnTo>
                  <a:pt x="1612140" y="364183"/>
                </a:lnTo>
                <a:lnTo>
                  <a:pt x="1642078" y="355881"/>
                </a:lnTo>
                <a:lnTo>
                  <a:pt x="1669417" y="346325"/>
                </a:lnTo>
                <a:lnTo>
                  <a:pt x="1709291" y="336540"/>
                </a:lnTo>
                <a:lnTo>
                  <a:pt x="1747694" y="324874"/>
                </a:lnTo>
                <a:lnTo>
                  <a:pt x="1769791" y="320468"/>
                </a:lnTo>
                <a:lnTo>
                  <a:pt x="1790237" y="314797"/>
                </a:lnTo>
                <a:lnTo>
                  <a:pt x="1816650" y="310192"/>
                </a:lnTo>
                <a:lnTo>
                  <a:pt x="1852550" y="301382"/>
                </a:lnTo>
                <a:lnTo>
                  <a:pt x="1900405" y="294419"/>
                </a:lnTo>
                <a:lnTo>
                  <a:pt x="1934353" y="287648"/>
                </a:lnTo>
                <a:lnTo>
                  <a:pt x="1961598" y="284919"/>
                </a:lnTo>
                <a:lnTo>
                  <a:pt x="1983776" y="281052"/>
                </a:lnTo>
                <a:close/>
              </a:path>
            </a:pathLst>
          </a:custGeom>
          <a:solidFill>
            <a:schemeClr val="tx1">
              <a:alpha val="25000"/>
            </a:scheme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kstvak 2">
            <a:extLst>
              <a:ext uri="{FF2B5EF4-FFF2-40B4-BE49-F238E27FC236}">
                <a16:creationId xmlns:a16="http://schemas.microsoft.com/office/drawing/2014/main" id="{2CE95E8F-6566-0F3F-5C18-72FE56C47B1A}"/>
              </a:ext>
            </a:extLst>
          </p:cNvPr>
          <p:cNvSpPr txBox="1"/>
          <p:nvPr/>
        </p:nvSpPr>
        <p:spPr>
          <a:xfrm>
            <a:off x="3759200" y="2945461"/>
            <a:ext cx="4673600" cy="1862048"/>
          </a:xfrm>
          <a:prstGeom prst="rect">
            <a:avLst/>
          </a:prstGeom>
          <a:noFill/>
        </p:spPr>
        <p:txBody>
          <a:bodyPr wrap="square" rtlCol="0">
            <a:spAutoFit/>
          </a:bodyPr>
          <a:lstStyle/>
          <a:p>
            <a:pPr algn="ctr"/>
            <a:r>
              <a:rPr lang="nl-NL" sz="11500" b="1" dirty="0">
                <a:solidFill>
                  <a:srgbClr val="945DE8"/>
                </a:solidFill>
                <a:effectLst>
                  <a:outerShdw blurRad="25400" dist="25400" dir="2700000" algn="tl" rotWithShape="0">
                    <a:prstClr val="black">
                      <a:alpha val="40000"/>
                    </a:prstClr>
                  </a:outerShdw>
                </a:effectLst>
                <a:latin typeface="Effra" panose="02000506080000020004" pitchFamily="2" charset="0"/>
              </a:rPr>
              <a:t>VWO</a:t>
            </a:r>
          </a:p>
        </p:txBody>
      </p:sp>
      <p:cxnSp>
        <p:nvCxnSpPr>
          <p:cNvPr id="6" name="Rechte verbindingslijn 5">
            <a:extLst>
              <a:ext uri="{FF2B5EF4-FFF2-40B4-BE49-F238E27FC236}">
                <a16:creationId xmlns:a16="http://schemas.microsoft.com/office/drawing/2014/main" id="{AD0C9852-0118-ACF6-D2C6-E7BA49FD051E}"/>
              </a:ext>
            </a:extLst>
          </p:cNvPr>
          <p:cNvCxnSpPr>
            <a:cxnSpLocks/>
          </p:cNvCxnSpPr>
          <p:nvPr/>
        </p:nvCxnSpPr>
        <p:spPr>
          <a:xfrm flipH="1">
            <a:off x="1168400" y="4592864"/>
            <a:ext cx="9855200" cy="0"/>
          </a:xfrm>
          <a:prstGeom prst="line">
            <a:avLst/>
          </a:prstGeom>
          <a:ln w="111125">
            <a:solidFill>
              <a:schemeClr val="bg1">
                <a:lumMod val="65000"/>
              </a:schemeClr>
            </a:solidFill>
          </a:ln>
          <a:effectLst>
            <a:outerShdw blurRad="25400" dist="254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Tekstvak 9">
            <a:extLst>
              <a:ext uri="{FF2B5EF4-FFF2-40B4-BE49-F238E27FC236}">
                <a16:creationId xmlns:a16="http://schemas.microsoft.com/office/drawing/2014/main" id="{71D1AE46-3358-FCC4-3E28-25D817C231D4}"/>
              </a:ext>
            </a:extLst>
          </p:cNvPr>
          <p:cNvSpPr txBox="1"/>
          <p:nvPr/>
        </p:nvSpPr>
        <p:spPr>
          <a:xfrm>
            <a:off x="948164" y="4585846"/>
            <a:ext cx="3075195" cy="523220"/>
          </a:xfrm>
          <a:prstGeom prst="rect">
            <a:avLst/>
          </a:prstGeom>
          <a:noFill/>
        </p:spPr>
        <p:txBody>
          <a:bodyPr wrap="square" rtlCol="0">
            <a:spAutoFit/>
          </a:bodyPr>
          <a:lstStyle/>
          <a:p>
            <a:pPr algn="ctr"/>
            <a:r>
              <a:rPr lang="nl-NL" sz="2800" b="1" dirty="0">
                <a:solidFill>
                  <a:srgbClr val="652EA3"/>
                </a:solidFill>
                <a:latin typeface="Effra" panose="02000506080000020004" pitchFamily="2" charset="0"/>
              </a:rPr>
              <a:t>Quirine &amp; Patrick</a:t>
            </a:r>
          </a:p>
        </p:txBody>
      </p:sp>
      <p:sp>
        <p:nvSpPr>
          <p:cNvPr id="11" name="Tekstvak 10">
            <a:extLst>
              <a:ext uri="{FF2B5EF4-FFF2-40B4-BE49-F238E27FC236}">
                <a16:creationId xmlns:a16="http://schemas.microsoft.com/office/drawing/2014/main" id="{0E6D0531-5C08-7863-7474-175C110262DB}"/>
              </a:ext>
            </a:extLst>
          </p:cNvPr>
          <p:cNvSpPr txBox="1"/>
          <p:nvPr/>
        </p:nvSpPr>
        <p:spPr>
          <a:xfrm>
            <a:off x="8922618" y="4585846"/>
            <a:ext cx="2177983" cy="523220"/>
          </a:xfrm>
          <a:prstGeom prst="rect">
            <a:avLst/>
          </a:prstGeom>
          <a:noFill/>
        </p:spPr>
        <p:txBody>
          <a:bodyPr wrap="square" rtlCol="0">
            <a:spAutoFit/>
          </a:bodyPr>
          <a:lstStyle/>
          <a:p>
            <a:pPr algn="r"/>
            <a:r>
              <a:rPr lang="nl-NL" sz="2800" b="1" dirty="0">
                <a:solidFill>
                  <a:srgbClr val="652EA3"/>
                </a:solidFill>
                <a:latin typeface="Effra" panose="02000506080000020004" pitchFamily="2" charset="0"/>
              </a:rPr>
              <a:t>21-05-2025</a:t>
            </a:r>
          </a:p>
        </p:txBody>
      </p:sp>
      <p:sp>
        <p:nvSpPr>
          <p:cNvPr id="5" name="Tekstvak 4">
            <a:extLst>
              <a:ext uri="{FF2B5EF4-FFF2-40B4-BE49-F238E27FC236}">
                <a16:creationId xmlns:a16="http://schemas.microsoft.com/office/drawing/2014/main" id="{0A09B88C-5669-A388-8F43-1641CFF941A8}"/>
              </a:ext>
            </a:extLst>
          </p:cNvPr>
          <p:cNvSpPr txBox="1"/>
          <p:nvPr/>
        </p:nvSpPr>
        <p:spPr>
          <a:xfrm>
            <a:off x="319314" y="1566952"/>
            <a:ext cx="11553372" cy="1862048"/>
          </a:xfrm>
          <a:prstGeom prst="rect">
            <a:avLst/>
          </a:prstGeom>
          <a:noFill/>
        </p:spPr>
        <p:txBody>
          <a:bodyPr wrap="square" rtlCol="0">
            <a:spAutoFit/>
          </a:bodyPr>
          <a:lstStyle/>
          <a:p>
            <a:pPr algn="ctr"/>
            <a:r>
              <a:rPr lang="nl-NL" sz="11500" b="1" i="1" dirty="0">
                <a:solidFill>
                  <a:srgbClr val="652EA3"/>
                </a:solidFill>
                <a:effectLst>
                  <a:outerShdw blurRad="25400" dist="25400" dir="2700000" algn="tl" rotWithShape="0">
                    <a:prstClr val="black">
                      <a:alpha val="40000"/>
                    </a:prstClr>
                  </a:outerShdw>
                </a:effectLst>
                <a:latin typeface="Effra" panose="02000506080000020004" pitchFamily="2" charset="0"/>
              </a:rPr>
              <a:t>Bedrijfseconomie</a:t>
            </a:r>
          </a:p>
        </p:txBody>
      </p:sp>
    </p:spTree>
    <p:extLst>
      <p:ext uri="{BB962C8B-B14F-4D97-AF65-F5344CB8AC3E}">
        <p14:creationId xmlns:p14="http://schemas.microsoft.com/office/powerpoint/2010/main" val="3927746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250"/>
                                        <p:tgtEl>
                                          <p:spTgt spid="6"/>
                                        </p:tgtEl>
                                      </p:cBhvr>
                                    </p:animEffect>
                                  </p:childTnLst>
                                </p:cTn>
                              </p:par>
                              <p:par>
                                <p:cTn id="8" presetID="8" presetClass="emph" presetSubtype="0" repeatCount="indefinite" accel="100" fill="hold" grpId="0" nodeType="withEffect">
                                  <p:stCondLst>
                                    <p:cond delay="0"/>
                                  </p:stCondLst>
                                  <p:childTnLst>
                                    <p:animRot by="21600000">
                                      <p:cBhvr>
                                        <p:cTn id="9" dur="20000" fill="hold"/>
                                        <p:tgtEl>
                                          <p:spTgt spid="15"/>
                                        </p:tgtEl>
                                        <p:attrNameLst>
                                          <p:attrName>r</p:attrName>
                                        </p:attrNameLst>
                                      </p:cBhvr>
                                    </p:animRot>
                                  </p:childTnLst>
                                </p:cTn>
                              </p:par>
                              <p:par>
                                <p:cTn id="10" presetID="8" presetClass="emph" presetSubtype="0" repeatCount="indefinite" accel="100" fill="hold" grpId="0" nodeType="withEffect">
                                  <p:stCondLst>
                                    <p:cond delay="0"/>
                                  </p:stCondLst>
                                  <p:childTnLst>
                                    <p:animRot by="-21600000">
                                      <p:cBhvr>
                                        <p:cTn id="11" dur="20000" fill="hold"/>
                                        <p:tgtEl>
                                          <p:spTgt spid="16"/>
                                        </p:tgtEl>
                                        <p:attrNameLst>
                                          <p:attrName>r</p:attrName>
                                        </p:attrNameLst>
                                      </p:cBhvr>
                                    </p:animRot>
                                  </p:childTnLst>
                                </p:cTn>
                              </p:par>
                              <p:par>
                                <p:cTn id="12" presetID="8" presetClass="emph" presetSubtype="0" repeatCount="indefinite" accel="100" fill="hold" grpId="0" nodeType="withEffect">
                                  <p:stCondLst>
                                    <p:cond delay="0"/>
                                  </p:stCondLst>
                                  <p:childTnLst>
                                    <p:animRot by="21600000">
                                      <p:cBhvr>
                                        <p:cTn id="13" dur="10000" fill="hold"/>
                                        <p:tgtEl>
                                          <p:spTgt spid="13"/>
                                        </p:tgtEl>
                                        <p:attrNameLst>
                                          <p:attrName>r</p:attrName>
                                        </p:attrNameLst>
                                      </p:cBhvr>
                                    </p:animRot>
                                  </p:childTnLst>
                                </p:cTn>
                              </p:par>
                              <p:par>
                                <p:cTn id="14" presetID="8" presetClass="emph" presetSubtype="0" repeatCount="indefinite" accel="100" fill="hold" grpId="0" nodeType="withEffect">
                                  <p:stCondLst>
                                    <p:cond delay="0"/>
                                  </p:stCondLst>
                                  <p:childTnLst>
                                    <p:animRot by="-21600000">
                                      <p:cBhvr>
                                        <p:cTn id="15" dur="10000" fill="hold"/>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41AFCD-F93C-7865-3C70-2ECFD46EF13B}"/>
            </a:ext>
          </a:extLst>
        </p:cNvPr>
        <p:cNvGrpSpPr/>
        <p:nvPr/>
      </p:nvGrpSpPr>
      <p:grpSpPr>
        <a:xfrm>
          <a:off x="0" y="0"/>
          <a:ext cx="0" cy="0"/>
          <a:chOff x="0" y="0"/>
          <a:chExt cx="0" cy="0"/>
        </a:xfrm>
      </p:grpSpPr>
    </p:spTree>
    <p:extLst>
      <p:ext uri="{BB962C8B-B14F-4D97-AF65-F5344CB8AC3E}">
        <p14:creationId xmlns:p14="http://schemas.microsoft.com/office/powerpoint/2010/main" val="371502451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6FDE0C-7AEF-0BFB-AD07-6602AC341CBA}"/>
            </a:ext>
          </a:extLst>
        </p:cNvPr>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0F61BD4B-9140-F83F-BE88-EC684450205A}"/>
              </a:ext>
            </a:extLst>
          </p:cNvPr>
          <p:cNvSpPr>
            <a:spLocks noGrp="1"/>
          </p:cNvSpPr>
          <p:nvPr>
            <p:ph idx="1"/>
          </p:nvPr>
        </p:nvSpPr>
        <p:spPr/>
        <p:txBody>
          <a:bodyPr>
            <a:normAutofit/>
          </a:bodyPr>
          <a:lstStyle/>
          <a:p>
            <a:pPr marL="0" indent="0">
              <a:buNone/>
            </a:pPr>
            <a:r>
              <a:rPr lang="nl-NL" sz="1800" b="1" dirty="0"/>
              <a:t>Vraag 18 (2p):</a:t>
            </a:r>
          </a:p>
          <a:p>
            <a:pPr marL="0" indent="0">
              <a:buNone/>
            </a:pPr>
            <a:r>
              <a:rPr lang="nl-NL" sz="1800" i="1" dirty="0"/>
              <a:t>Bereken de toename van de reserves van Verdonk als gevolg van de verdeling van het resultaat van 2022. </a:t>
            </a:r>
          </a:p>
          <a:p>
            <a:pPr marL="0" indent="0">
              <a:buNone/>
            </a:pPr>
            <a:endParaRPr lang="nl-NL" sz="1800" dirty="0">
              <a:latin typeface="Effra" panose="02000506080000020004"/>
            </a:endParaRPr>
          </a:p>
          <a:p>
            <a:pPr marL="0" indent="0">
              <a:buNone/>
            </a:pPr>
            <a:endParaRPr lang="nl-NL" sz="1800" dirty="0"/>
          </a:p>
        </p:txBody>
      </p:sp>
      <p:sp>
        <p:nvSpPr>
          <p:cNvPr id="4" name="Tekstvak 3">
            <a:extLst>
              <a:ext uri="{FF2B5EF4-FFF2-40B4-BE49-F238E27FC236}">
                <a16:creationId xmlns:a16="http://schemas.microsoft.com/office/drawing/2014/main" id="{B444BF98-B0A3-838A-F677-26C6D74BE37E}"/>
              </a:ext>
            </a:extLst>
          </p:cNvPr>
          <p:cNvSpPr txBox="1"/>
          <p:nvPr/>
        </p:nvSpPr>
        <p:spPr>
          <a:xfrm>
            <a:off x="2140299" y="194009"/>
            <a:ext cx="791140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2800" dirty="0">
                <a:solidFill>
                  <a:prstClr val="black"/>
                </a:solidFill>
                <a:latin typeface="Effra Heavy" panose="02000906080000020004" pitchFamily="2" charset="0"/>
              </a:rPr>
              <a:t>Winstverdeling </a:t>
            </a:r>
            <a:r>
              <a:rPr lang="nl-NL" sz="2800" dirty="0">
                <a:solidFill>
                  <a:prstClr val="black"/>
                </a:solidFill>
                <a:latin typeface="Effra" panose="02000506080000020004" pitchFamily="2" charset="0"/>
              </a:rPr>
              <a:t>(examenvraag)</a:t>
            </a:r>
            <a:endParaRPr kumimoji="0" lang="nl-NL" sz="2800" b="0" i="0" u="none" strike="noStrike" kern="1200" cap="none" spc="0" normalizeH="0" baseline="0" noProof="0" dirty="0">
              <a:ln>
                <a:noFill/>
              </a:ln>
              <a:solidFill>
                <a:prstClr val="black"/>
              </a:solidFill>
              <a:effectLst/>
              <a:uLnTx/>
              <a:uFillTx/>
              <a:latin typeface="Effra" panose="02000506080000020004" pitchFamily="2" charset="0"/>
            </a:endParaRPr>
          </a:p>
        </p:txBody>
      </p:sp>
      <p:sp>
        <p:nvSpPr>
          <p:cNvPr id="7" name="Tekstvak 6">
            <a:extLst>
              <a:ext uri="{FF2B5EF4-FFF2-40B4-BE49-F238E27FC236}">
                <a16:creationId xmlns:a16="http://schemas.microsoft.com/office/drawing/2014/main" id="{03DF5D40-48B0-9368-8A03-C22A8C58D55C}"/>
              </a:ext>
            </a:extLst>
          </p:cNvPr>
          <p:cNvSpPr txBox="1"/>
          <p:nvPr/>
        </p:nvSpPr>
        <p:spPr>
          <a:xfrm>
            <a:off x="7960660" y="6445479"/>
            <a:ext cx="4082404"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prstClr val="black">
                    <a:alpha val="40000"/>
                  </a:prstClr>
                </a:solidFill>
                <a:effectLst/>
                <a:uLnTx/>
                <a:uFillTx/>
                <a:latin typeface="Effra" panose="02000506080000020004" pitchFamily="2" charset="0"/>
                <a:ea typeface="+mn-ea"/>
                <a:cs typeface="+mn-cs"/>
              </a:rPr>
              <a:t>Bron: eindexamen bedrijfseconomie vwo 2023-I</a:t>
            </a:r>
          </a:p>
        </p:txBody>
      </p:sp>
    </p:spTree>
    <p:extLst>
      <p:ext uri="{BB962C8B-B14F-4D97-AF65-F5344CB8AC3E}">
        <p14:creationId xmlns:p14="http://schemas.microsoft.com/office/powerpoint/2010/main" val="706667820"/>
      </p:ext>
    </p:extLst>
  </p:cSld>
  <p:clrMapOvr>
    <a:masterClrMapping/>
  </p:clrMapOvr>
  <p:transition spd="med">
    <p:pull/>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1ADA2C-5458-28B7-74D0-A61831362431}"/>
            </a:ext>
          </a:extLst>
        </p:cNvPr>
        <p:cNvGrpSpPr/>
        <p:nvPr/>
      </p:nvGrpSpPr>
      <p:grpSpPr>
        <a:xfrm>
          <a:off x="0" y="0"/>
          <a:ext cx="0" cy="0"/>
          <a:chOff x="0" y="0"/>
          <a:chExt cx="0" cy="0"/>
        </a:xfrm>
      </p:grpSpPr>
      <p:sp>
        <p:nvSpPr>
          <p:cNvPr id="5" name="Tijdelijke aanduiding voor inhoud 4">
            <a:extLst>
              <a:ext uri="{FF2B5EF4-FFF2-40B4-BE49-F238E27FC236}">
                <a16:creationId xmlns:a16="http://schemas.microsoft.com/office/drawing/2014/main" id="{2F3941D9-6B8B-57DB-3EE9-53BC50F04DBB}"/>
              </a:ext>
            </a:extLst>
          </p:cNvPr>
          <p:cNvSpPr>
            <a:spLocks noGrp="1"/>
          </p:cNvSpPr>
          <p:nvPr>
            <p:ph sz="half" idx="1"/>
          </p:nvPr>
        </p:nvSpPr>
        <p:spPr>
          <a:xfrm>
            <a:off x="838200" y="1405685"/>
            <a:ext cx="5181600" cy="4351338"/>
          </a:xfrm>
        </p:spPr>
        <p:txBody>
          <a:bodyPr>
            <a:normAutofit/>
          </a:bodyPr>
          <a:lstStyle/>
          <a:p>
            <a:pPr marL="0" indent="0">
              <a:buNone/>
            </a:pPr>
            <a:r>
              <a:rPr lang="nl-NL" sz="1800" dirty="0"/>
              <a:t>De heer H. Vrieling heeft op aanraden van een beleggingsadviesbureau een gewoon aandeel Verdonk nv gekocht. Hij heeft de volgende gegevens van Verdonk nv gevonden:</a:t>
            </a:r>
          </a:p>
          <a:p>
            <a:pPr marL="0" indent="0">
              <a:buNone/>
            </a:pPr>
            <a:endParaRPr lang="nl-NL" sz="1800" dirty="0"/>
          </a:p>
          <a:p>
            <a:pPr marL="0" indent="0">
              <a:buNone/>
            </a:pPr>
            <a:endParaRPr lang="nl-NL" sz="1800" dirty="0"/>
          </a:p>
          <a:p>
            <a:pPr marL="0" indent="0">
              <a:buNone/>
            </a:pPr>
            <a:endParaRPr lang="nl-NL" sz="1800" dirty="0"/>
          </a:p>
          <a:p>
            <a:pPr marL="0" indent="0">
              <a:buNone/>
            </a:pPr>
            <a:endParaRPr lang="nl-NL" sz="1800" dirty="0"/>
          </a:p>
          <a:p>
            <a:pPr marL="0" indent="0">
              <a:buNone/>
            </a:pPr>
            <a:endParaRPr lang="nl-NL" sz="1800" dirty="0"/>
          </a:p>
          <a:p>
            <a:pPr marL="0" indent="0">
              <a:buNone/>
            </a:pPr>
            <a:endParaRPr lang="nl-NL" sz="1800" dirty="0"/>
          </a:p>
          <a:p>
            <a:pPr marL="0" indent="0">
              <a:buNone/>
            </a:pPr>
            <a:endParaRPr lang="nl-NL" sz="1800" dirty="0"/>
          </a:p>
          <a:p>
            <a:pPr marL="0" indent="0">
              <a:buNone/>
            </a:pPr>
            <a:endParaRPr lang="nl-NL" sz="1800" dirty="0"/>
          </a:p>
          <a:p>
            <a:pPr marL="0" indent="0">
              <a:buNone/>
            </a:pPr>
            <a:endParaRPr lang="nl-NL" sz="1800" dirty="0"/>
          </a:p>
          <a:p>
            <a:pPr marL="0" indent="0">
              <a:buNone/>
            </a:pPr>
            <a:endParaRPr lang="nl-NL" sz="1800" dirty="0"/>
          </a:p>
          <a:p>
            <a:pPr marL="0" indent="0">
              <a:buNone/>
            </a:pPr>
            <a:endParaRPr lang="nl-NL" sz="1800" dirty="0"/>
          </a:p>
          <a:p>
            <a:pPr marL="0" indent="0">
              <a:buNone/>
            </a:pPr>
            <a:endParaRPr lang="nl-NL" sz="1800" dirty="0"/>
          </a:p>
          <a:p>
            <a:pPr marL="0" indent="0">
              <a:buNone/>
            </a:pPr>
            <a:endParaRPr lang="nl-NL" sz="1800" dirty="0"/>
          </a:p>
          <a:p>
            <a:pPr marL="0" indent="0">
              <a:buNone/>
            </a:pPr>
            <a:endParaRPr lang="nl-NL" sz="1800" dirty="0"/>
          </a:p>
          <a:p>
            <a:pPr marL="0" indent="0">
              <a:buNone/>
            </a:pPr>
            <a:endParaRPr lang="nl-NL" sz="1800" dirty="0"/>
          </a:p>
          <a:p>
            <a:pPr marL="0" indent="0">
              <a:buNone/>
            </a:pPr>
            <a:endParaRPr lang="nl-NL" sz="1800" dirty="0"/>
          </a:p>
          <a:p>
            <a:pPr marL="0" indent="0">
              <a:buNone/>
            </a:pPr>
            <a:endParaRPr lang="nl-NL" sz="1800" dirty="0"/>
          </a:p>
          <a:p>
            <a:pPr marL="0" indent="0">
              <a:buNone/>
            </a:pPr>
            <a:endParaRPr lang="nl-NL" sz="1800" dirty="0"/>
          </a:p>
          <a:p>
            <a:pPr marL="0" indent="0">
              <a:buNone/>
            </a:pPr>
            <a:endParaRPr lang="nl-NL" sz="1800" dirty="0"/>
          </a:p>
        </p:txBody>
      </p:sp>
      <p:sp>
        <p:nvSpPr>
          <p:cNvPr id="6" name="Tijdelijke aanduiding voor inhoud 5">
            <a:extLst>
              <a:ext uri="{FF2B5EF4-FFF2-40B4-BE49-F238E27FC236}">
                <a16:creationId xmlns:a16="http://schemas.microsoft.com/office/drawing/2014/main" id="{C6B05602-B460-336C-C83B-B8CAE5F545A5}"/>
              </a:ext>
            </a:extLst>
          </p:cNvPr>
          <p:cNvSpPr>
            <a:spLocks noGrp="1"/>
          </p:cNvSpPr>
          <p:nvPr>
            <p:ph sz="half" idx="2"/>
          </p:nvPr>
        </p:nvSpPr>
        <p:spPr>
          <a:xfrm>
            <a:off x="6172200" y="1405685"/>
            <a:ext cx="5181600" cy="4351338"/>
          </a:xfrm>
        </p:spPr>
        <p:txBody>
          <a:bodyPr>
            <a:noAutofit/>
          </a:bodyPr>
          <a:lstStyle/>
          <a:p>
            <a:pPr marL="0" indent="0">
              <a:buNone/>
            </a:pPr>
            <a:r>
              <a:rPr lang="nl-NL" sz="1800" b="1" dirty="0"/>
              <a:t>Toelichting op de balans </a:t>
            </a:r>
            <a:br>
              <a:rPr lang="nl-NL" sz="1800" dirty="0"/>
            </a:br>
            <a:r>
              <a:rPr lang="nl-NL" sz="1800" dirty="0"/>
              <a:t>Het geplaatste aandelenkapitaal van Verdonk is als volgt verdeeld: </a:t>
            </a:r>
          </a:p>
          <a:p>
            <a:pPr marL="285750" indent="-285750">
              <a:buFont typeface="Arial" panose="020B0604020202020204" pitchFamily="34" charset="0"/>
              <a:buChar char="•"/>
            </a:pPr>
            <a:r>
              <a:rPr lang="nl-NL" sz="1800" dirty="0"/>
              <a:t>preferent aandelenkapitaal € 250.000 </a:t>
            </a:r>
          </a:p>
          <a:p>
            <a:pPr marL="285750" indent="-285750">
              <a:buFont typeface="Arial" panose="020B0604020202020204" pitchFamily="34" charset="0"/>
              <a:buChar char="•"/>
            </a:pPr>
            <a:r>
              <a:rPr lang="nl-NL" sz="1800" dirty="0"/>
              <a:t>gewoon aandelenkapitaal € 600.000 </a:t>
            </a:r>
          </a:p>
          <a:p>
            <a:pPr marL="0" indent="0">
              <a:buNone/>
            </a:pPr>
            <a:r>
              <a:rPr lang="nl-NL" sz="1800" dirty="0"/>
              <a:t>De nominale waarde van een preferent aandeel is €100; die van een gewoon aandeel €25. </a:t>
            </a:r>
          </a:p>
          <a:p>
            <a:pPr marL="0" indent="0">
              <a:buNone/>
            </a:pPr>
            <a:r>
              <a:rPr lang="nl-NL" sz="1800" b="1" dirty="0"/>
              <a:t>Voorstel directie verdeling resultaat 2022 </a:t>
            </a:r>
          </a:p>
          <a:p>
            <a:r>
              <a:rPr lang="nl-NL" sz="1800" dirty="0"/>
              <a:t>Per preferent aandeel wordt € 8 cashdividend ter beschikking gesteld; </a:t>
            </a:r>
          </a:p>
          <a:p>
            <a:r>
              <a:rPr lang="nl-NL" sz="1800" dirty="0"/>
              <a:t>Per gewoon aandeel wordt € 0,50 aan dividend ter beschikking gesteld. Hiervan wordt € 0,425 in de vorm van stockdividend en € 0,075 per aandeel in contanten ter beschikking gesteld; </a:t>
            </a:r>
          </a:p>
          <a:p>
            <a:r>
              <a:rPr lang="nl-NL" sz="1800" dirty="0"/>
              <a:t>De rest wordt gereserveerd. </a:t>
            </a:r>
          </a:p>
        </p:txBody>
      </p:sp>
      <p:pic>
        <p:nvPicPr>
          <p:cNvPr id="8" name="Afbeelding 7">
            <a:extLst>
              <a:ext uri="{FF2B5EF4-FFF2-40B4-BE49-F238E27FC236}">
                <a16:creationId xmlns:a16="http://schemas.microsoft.com/office/drawing/2014/main" id="{CA1B8366-6D00-2DF7-B488-77CF4AB6B94F}"/>
              </a:ext>
            </a:extLst>
          </p:cNvPr>
          <p:cNvPicPr>
            <a:picLocks noChangeAspect="1"/>
          </p:cNvPicPr>
          <p:nvPr/>
        </p:nvPicPr>
        <p:blipFill>
          <a:blip r:embed="rId2"/>
          <a:stretch>
            <a:fillRect/>
          </a:stretch>
        </p:blipFill>
        <p:spPr>
          <a:xfrm>
            <a:off x="787325" y="2488304"/>
            <a:ext cx="5283349" cy="2804295"/>
          </a:xfrm>
          <a:prstGeom prst="rect">
            <a:avLst/>
          </a:prstGeom>
        </p:spPr>
      </p:pic>
      <p:sp>
        <p:nvSpPr>
          <p:cNvPr id="2" name="Ovaal 1">
            <a:extLst>
              <a:ext uri="{FF2B5EF4-FFF2-40B4-BE49-F238E27FC236}">
                <a16:creationId xmlns:a16="http://schemas.microsoft.com/office/drawing/2014/main" id="{9FDE862A-9E61-2D63-DDF0-5129F3E33CC8}"/>
              </a:ext>
            </a:extLst>
          </p:cNvPr>
          <p:cNvSpPr/>
          <p:nvPr/>
        </p:nvSpPr>
        <p:spPr>
          <a:xfrm>
            <a:off x="5299587" y="3896421"/>
            <a:ext cx="771087" cy="265472"/>
          </a:xfrm>
          <a:prstGeom prst="ellipse">
            <a:avLst/>
          </a:prstGeom>
          <a:noFill/>
          <a:ln w="38100">
            <a:solidFill>
              <a:srgbClr val="945D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 name="Rechte verbindingslijn 2">
            <a:extLst>
              <a:ext uri="{FF2B5EF4-FFF2-40B4-BE49-F238E27FC236}">
                <a16:creationId xmlns:a16="http://schemas.microsoft.com/office/drawing/2014/main" id="{065125CB-76A6-94B3-1DBE-2614CCE5F1E9}"/>
              </a:ext>
            </a:extLst>
          </p:cNvPr>
          <p:cNvCxnSpPr>
            <a:cxnSpLocks/>
          </p:cNvCxnSpPr>
          <p:nvPr/>
        </p:nvCxnSpPr>
        <p:spPr>
          <a:xfrm>
            <a:off x="6493570" y="4282856"/>
            <a:ext cx="4272753" cy="0"/>
          </a:xfrm>
          <a:prstGeom prst="line">
            <a:avLst/>
          </a:prstGeom>
          <a:ln w="38100">
            <a:solidFill>
              <a:srgbClr val="945DE8"/>
            </a:solidFill>
          </a:ln>
        </p:spPr>
        <p:style>
          <a:lnRef idx="1">
            <a:schemeClr val="accent1"/>
          </a:lnRef>
          <a:fillRef idx="0">
            <a:schemeClr val="accent1"/>
          </a:fillRef>
          <a:effectRef idx="0">
            <a:schemeClr val="accent1"/>
          </a:effectRef>
          <a:fontRef idx="minor">
            <a:schemeClr val="tx1"/>
          </a:fontRef>
        </p:style>
      </p:cxnSp>
      <p:cxnSp>
        <p:nvCxnSpPr>
          <p:cNvPr id="9" name="Rechte verbindingslijn 8">
            <a:extLst>
              <a:ext uri="{FF2B5EF4-FFF2-40B4-BE49-F238E27FC236}">
                <a16:creationId xmlns:a16="http://schemas.microsoft.com/office/drawing/2014/main" id="{13192108-6858-846D-85EC-992DB877CE90}"/>
              </a:ext>
            </a:extLst>
          </p:cNvPr>
          <p:cNvCxnSpPr>
            <a:cxnSpLocks/>
          </p:cNvCxnSpPr>
          <p:nvPr/>
        </p:nvCxnSpPr>
        <p:spPr>
          <a:xfrm>
            <a:off x="6493570" y="2567127"/>
            <a:ext cx="3486172" cy="0"/>
          </a:xfrm>
          <a:prstGeom prst="line">
            <a:avLst/>
          </a:prstGeom>
          <a:ln w="38100">
            <a:solidFill>
              <a:srgbClr val="945DE8"/>
            </a:solidFill>
          </a:ln>
        </p:spPr>
        <p:style>
          <a:lnRef idx="1">
            <a:schemeClr val="accent1"/>
          </a:lnRef>
          <a:fillRef idx="0">
            <a:schemeClr val="accent1"/>
          </a:fillRef>
          <a:effectRef idx="0">
            <a:schemeClr val="accent1"/>
          </a:effectRef>
          <a:fontRef idx="minor">
            <a:schemeClr val="tx1"/>
          </a:fontRef>
        </p:style>
      </p:cxnSp>
      <p:cxnSp>
        <p:nvCxnSpPr>
          <p:cNvPr id="11" name="Rechte verbindingslijn 10">
            <a:extLst>
              <a:ext uri="{FF2B5EF4-FFF2-40B4-BE49-F238E27FC236}">
                <a16:creationId xmlns:a16="http://schemas.microsoft.com/office/drawing/2014/main" id="{685A2804-8011-1BD2-405F-A5AF2ABCC91B}"/>
              </a:ext>
            </a:extLst>
          </p:cNvPr>
          <p:cNvCxnSpPr>
            <a:cxnSpLocks/>
          </p:cNvCxnSpPr>
          <p:nvPr/>
        </p:nvCxnSpPr>
        <p:spPr>
          <a:xfrm>
            <a:off x="6596808" y="3279965"/>
            <a:ext cx="4041695" cy="0"/>
          </a:xfrm>
          <a:prstGeom prst="line">
            <a:avLst/>
          </a:prstGeom>
          <a:ln w="38100">
            <a:solidFill>
              <a:srgbClr val="945DE8"/>
            </a:solidFill>
          </a:ln>
        </p:spPr>
        <p:style>
          <a:lnRef idx="1">
            <a:schemeClr val="accent1"/>
          </a:lnRef>
          <a:fillRef idx="0">
            <a:schemeClr val="accent1"/>
          </a:fillRef>
          <a:effectRef idx="0">
            <a:schemeClr val="accent1"/>
          </a:effectRef>
          <a:fontRef idx="minor">
            <a:schemeClr val="tx1"/>
          </a:fontRef>
        </p:style>
      </p:cxnSp>
      <p:cxnSp>
        <p:nvCxnSpPr>
          <p:cNvPr id="13" name="Rechte verbindingslijn 12">
            <a:extLst>
              <a:ext uri="{FF2B5EF4-FFF2-40B4-BE49-F238E27FC236}">
                <a16:creationId xmlns:a16="http://schemas.microsoft.com/office/drawing/2014/main" id="{E78F192F-B3A4-B54D-EB43-349CD12EB839}"/>
              </a:ext>
            </a:extLst>
          </p:cNvPr>
          <p:cNvCxnSpPr>
            <a:cxnSpLocks/>
          </p:cNvCxnSpPr>
          <p:nvPr/>
        </p:nvCxnSpPr>
        <p:spPr>
          <a:xfrm>
            <a:off x="6316589" y="3550352"/>
            <a:ext cx="487334" cy="0"/>
          </a:xfrm>
          <a:prstGeom prst="line">
            <a:avLst/>
          </a:prstGeom>
          <a:ln w="38100">
            <a:solidFill>
              <a:srgbClr val="945DE8"/>
            </a:solidFill>
          </a:ln>
        </p:spPr>
        <p:style>
          <a:lnRef idx="1">
            <a:schemeClr val="accent1"/>
          </a:lnRef>
          <a:fillRef idx="0">
            <a:schemeClr val="accent1"/>
          </a:fillRef>
          <a:effectRef idx="0">
            <a:schemeClr val="accent1"/>
          </a:effectRef>
          <a:fontRef idx="minor">
            <a:schemeClr val="tx1"/>
          </a:fontRef>
        </p:style>
      </p:cxnSp>
      <p:cxnSp>
        <p:nvCxnSpPr>
          <p:cNvPr id="15" name="Rechte verbindingslijn 14">
            <a:extLst>
              <a:ext uri="{FF2B5EF4-FFF2-40B4-BE49-F238E27FC236}">
                <a16:creationId xmlns:a16="http://schemas.microsoft.com/office/drawing/2014/main" id="{21C8E085-B4EF-C6D0-D3D7-7B908470BD7C}"/>
              </a:ext>
            </a:extLst>
          </p:cNvPr>
          <p:cNvCxnSpPr>
            <a:cxnSpLocks/>
          </p:cNvCxnSpPr>
          <p:nvPr/>
        </p:nvCxnSpPr>
        <p:spPr>
          <a:xfrm>
            <a:off x="6493570" y="4907204"/>
            <a:ext cx="4272753" cy="0"/>
          </a:xfrm>
          <a:prstGeom prst="line">
            <a:avLst/>
          </a:prstGeom>
          <a:ln w="38100">
            <a:solidFill>
              <a:srgbClr val="945DE8"/>
            </a:solidFill>
          </a:ln>
        </p:spPr>
        <p:style>
          <a:lnRef idx="1">
            <a:schemeClr val="accent1"/>
          </a:lnRef>
          <a:fillRef idx="0">
            <a:schemeClr val="accent1"/>
          </a:fillRef>
          <a:effectRef idx="0">
            <a:schemeClr val="accent1"/>
          </a:effectRef>
          <a:fontRef idx="minor">
            <a:schemeClr val="tx1"/>
          </a:fontRef>
        </p:style>
      </p:cxnSp>
      <p:cxnSp>
        <p:nvCxnSpPr>
          <p:cNvPr id="16" name="Rechte verbindingslijn 15">
            <a:extLst>
              <a:ext uri="{FF2B5EF4-FFF2-40B4-BE49-F238E27FC236}">
                <a16:creationId xmlns:a16="http://schemas.microsoft.com/office/drawing/2014/main" id="{C1885185-6EFF-FEAE-111D-DC32A4C5FADE}"/>
              </a:ext>
            </a:extLst>
          </p:cNvPr>
          <p:cNvCxnSpPr>
            <a:cxnSpLocks/>
          </p:cNvCxnSpPr>
          <p:nvPr/>
        </p:nvCxnSpPr>
        <p:spPr>
          <a:xfrm>
            <a:off x="8012654" y="3550352"/>
            <a:ext cx="1967088" cy="0"/>
          </a:xfrm>
          <a:prstGeom prst="line">
            <a:avLst/>
          </a:prstGeom>
          <a:ln w="38100">
            <a:solidFill>
              <a:srgbClr val="945DE8"/>
            </a:solidFill>
          </a:ln>
        </p:spPr>
        <p:style>
          <a:lnRef idx="1">
            <a:schemeClr val="accent1"/>
          </a:lnRef>
          <a:fillRef idx="0">
            <a:schemeClr val="accent1"/>
          </a:fillRef>
          <a:effectRef idx="0">
            <a:schemeClr val="accent1"/>
          </a:effectRef>
          <a:fontRef idx="minor">
            <a:schemeClr val="tx1"/>
          </a:fontRef>
        </p:style>
      </p:cxnSp>
      <p:sp>
        <p:nvSpPr>
          <p:cNvPr id="7" name="Tekstvak 6">
            <a:extLst>
              <a:ext uri="{FF2B5EF4-FFF2-40B4-BE49-F238E27FC236}">
                <a16:creationId xmlns:a16="http://schemas.microsoft.com/office/drawing/2014/main" id="{C160DE06-03DF-CF9D-41EB-CBDC230CE3B1}"/>
              </a:ext>
            </a:extLst>
          </p:cNvPr>
          <p:cNvSpPr txBox="1"/>
          <p:nvPr/>
        </p:nvSpPr>
        <p:spPr>
          <a:xfrm>
            <a:off x="2140299" y="194009"/>
            <a:ext cx="791140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2800" dirty="0">
                <a:solidFill>
                  <a:prstClr val="black"/>
                </a:solidFill>
                <a:latin typeface="Effra Heavy" panose="02000906080000020004" pitchFamily="2" charset="0"/>
              </a:rPr>
              <a:t>Winstverdeling </a:t>
            </a:r>
            <a:r>
              <a:rPr lang="nl-NL" sz="2800" dirty="0">
                <a:solidFill>
                  <a:prstClr val="black"/>
                </a:solidFill>
                <a:latin typeface="Effra" panose="02000506080000020004" pitchFamily="2" charset="0"/>
              </a:rPr>
              <a:t>(examenvraag)</a:t>
            </a:r>
            <a:endParaRPr kumimoji="0" lang="nl-NL" sz="2800" b="0" i="0" u="none" strike="noStrike" kern="1200" cap="none" spc="0" normalizeH="0" baseline="0" noProof="0" dirty="0">
              <a:ln>
                <a:noFill/>
              </a:ln>
              <a:solidFill>
                <a:prstClr val="black"/>
              </a:solidFill>
              <a:effectLst/>
              <a:uLnTx/>
              <a:uFillTx/>
              <a:latin typeface="Effra" panose="02000506080000020004" pitchFamily="2" charset="0"/>
            </a:endParaRPr>
          </a:p>
        </p:txBody>
      </p:sp>
      <p:sp>
        <p:nvSpPr>
          <p:cNvPr id="10" name="Tekstvak 9">
            <a:extLst>
              <a:ext uri="{FF2B5EF4-FFF2-40B4-BE49-F238E27FC236}">
                <a16:creationId xmlns:a16="http://schemas.microsoft.com/office/drawing/2014/main" id="{96CD3742-30E4-5D06-B73A-92B22A0B7CE3}"/>
              </a:ext>
            </a:extLst>
          </p:cNvPr>
          <p:cNvSpPr txBox="1"/>
          <p:nvPr/>
        </p:nvSpPr>
        <p:spPr>
          <a:xfrm>
            <a:off x="7960660" y="6445479"/>
            <a:ext cx="4082404"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prstClr val="black">
                    <a:alpha val="40000"/>
                  </a:prstClr>
                </a:solidFill>
                <a:effectLst/>
                <a:uLnTx/>
                <a:uFillTx/>
                <a:latin typeface="Effra" panose="02000506080000020004" pitchFamily="2" charset="0"/>
                <a:ea typeface="+mn-ea"/>
                <a:cs typeface="+mn-cs"/>
              </a:rPr>
              <a:t>Bron: eindexamen bedrijfseconomie vwo 2023-I</a:t>
            </a:r>
          </a:p>
        </p:txBody>
      </p:sp>
      <p:cxnSp>
        <p:nvCxnSpPr>
          <p:cNvPr id="14" name="Rechte verbindingslijn 13">
            <a:extLst>
              <a:ext uri="{FF2B5EF4-FFF2-40B4-BE49-F238E27FC236}">
                <a16:creationId xmlns:a16="http://schemas.microsoft.com/office/drawing/2014/main" id="{43CB5A5C-16AD-4B09-86EE-F74466CE6216}"/>
              </a:ext>
            </a:extLst>
          </p:cNvPr>
          <p:cNvCxnSpPr>
            <a:cxnSpLocks/>
          </p:cNvCxnSpPr>
          <p:nvPr/>
        </p:nvCxnSpPr>
        <p:spPr>
          <a:xfrm>
            <a:off x="6493570" y="2948127"/>
            <a:ext cx="3486172" cy="0"/>
          </a:xfrm>
          <a:prstGeom prst="line">
            <a:avLst/>
          </a:prstGeom>
          <a:ln w="38100">
            <a:solidFill>
              <a:srgbClr val="945DE8"/>
            </a:solidFill>
          </a:ln>
        </p:spPr>
        <p:style>
          <a:lnRef idx="1">
            <a:schemeClr val="accent1"/>
          </a:lnRef>
          <a:fillRef idx="0">
            <a:schemeClr val="accent1"/>
          </a:fillRef>
          <a:effectRef idx="0">
            <a:schemeClr val="accent1"/>
          </a:effectRef>
          <a:fontRef idx="minor">
            <a:schemeClr val="tx1"/>
          </a:fontRef>
        </p:style>
      </p:cxnSp>
      <p:cxnSp>
        <p:nvCxnSpPr>
          <p:cNvPr id="17" name="Rechte verbindingslijn 16">
            <a:extLst>
              <a:ext uri="{FF2B5EF4-FFF2-40B4-BE49-F238E27FC236}">
                <a16:creationId xmlns:a16="http://schemas.microsoft.com/office/drawing/2014/main" id="{8B1148C5-CCAF-4E99-869F-B2AF02A545F9}"/>
              </a:ext>
            </a:extLst>
          </p:cNvPr>
          <p:cNvCxnSpPr>
            <a:cxnSpLocks/>
          </p:cNvCxnSpPr>
          <p:nvPr/>
        </p:nvCxnSpPr>
        <p:spPr>
          <a:xfrm>
            <a:off x="6493570" y="6051545"/>
            <a:ext cx="2525739" cy="0"/>
          </a:xfrm>
          <a:prstGeom prst="line">
            <a:avLst/>
          </a:prstGeom>
          <a:ln w="38100">
            <a:solidFill>
              <a:srgbClr val="945DE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338113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out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out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par>
                                <p:cTn id="23" presetID="16" presetClass="entr" presetSubtype="21"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barn(inVertical)">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37" fill="hold"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barn(outVertical)">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37"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barn(outVertical)">
                                      <p:cBhvr>
                                        <p:cTn id="35" dur="5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37" fill="hold"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barn(outVertical)">
                                      <p:cBhvr>
                                        <p:cTn id="40" dur="500"/>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37" fill="hold" nodeType="click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barn(outVertical)">
                                      <p:cBhvr>
                                        <p:cTn id="4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886924-49E2-0057-F27F-FB97160D4D75}"/>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ijdelijke aanduiding voor inhoud 2">
                <a:extLst>
                  <a:ext uri="{FF2B5EF4-FFF2-40B4-BE49-F238E27FC236}">
                    <a16:creationId xmlns:a16="http://schemas.microsoft.com/office/drawing/2014/main" id="{0697F885-A4D3-41C0-FFCD-115981356A5C}"/>
                  </a:ext>
                </a:extLst>
              </p:cNvPr>
              <p:cNvSpPr>
                <a:spLocks noGrp="1"/>
              </p:cNvSpPr>
              <p:nvPr>
                <p:ph idx="1"/>
              </p:nvPr>
            </p:nvSpPr>
            <p:spPr/>
            <p:txBody>
              <a:bodyPr>
                <a:normAutofit/>
              </a:bodyPr>
              <a:lstStyle/>
              <a:p>
                <a:pPr marL="0" indent="0">
                  <a:buNone/>
                </a:pPr>
                <a:r>
                  <a:rPr lang="nl-NL" sz="1800" b="1" dirty="0"/>
                  <a:t>Vraag 18 (2p):</a:t>
                </a:r>
              </a:p>
              <a:p>
                <a:pPr marL="0" indent="0">
                  <a:buNone/>
                </a:pPr>
                <a:r>
                  <a:rPr lang="nl-NL" sz="1800" i="1" dirty="0"/>
                  <a:t>Bereken de toename van de reserves van Verdonk als gevolg van de verdeling van het resultaat van 2022. </a:t>
                </a:r>
              </a:p>
              <a:p>
                <a:pPr marL="0" indent="0">
                  <a:buNone/>
                </a:pPr>
                <a:endParaRPr lang="nl-NL" sz="1800" dirty="0">
                  <a:latin typeface="Effra" panose="02000506080000020004"/>
                </a:endParaRPr>
              </a:p>
              <a:p>
                <a:pPr marL="0" indent="0">
                  <a:buNone/>
                </a:pPr>
                <a:r>
                  <a:rPr lang="nl-NL" sz="1800" dirty="0">
                    <a:latin typeface="Effra" panose="02000506080000020004"/>
                  </a:rPr>
                  <a:t>Resultaat 2022 na belasting 				€50.000</a:t>
                </a:r>
              </a:p>
              <a:p>
                <a:pPr marL="0" indent="0">
                  <a:buNone/>
                </a:pPr>
                <a:r>
                  <a:rPr lang="nl-NL" sz="1800" dirty="0">
                    <a:latin typeface="Effra" panose="02000506080000020004"/>
                  </a:rPr>
                  <a:t>Preferent dividend:</a:t>
                </a:r>
                <a:r>
                  <a:rPr lang="nl-NL" sz="1800" dirty="0"/>
                  <a:t> </a:t>
                </a:r>
                <a14:m>
                  <m:oMath xmlns:m="http://schemas.openxmlformats.org/officeDocument/2006/math">
                    <m:f>
                      <m:fPr>
                        <m:ctrlPr>
                          <a:rPr lang="nl-NL" sz="1800" i="1" dirty="0">
                            <a:latin typeface="Cambria Math" panose="02040503050406030204" pitchFamily="18" charset="0"/>
                          </a:rPr>
                        </m:ctrlPr>
                      </m:fPr>
                      <m:num>
                        <m:r>
                          <a:rPr lang="nl-NL" sz="1800" i="1" dirty="0">
                            <a:latin typeface="Cambria Math" panose="02040503050406030204" pitchFamily="18" charset="0"/>
                          </a:rPr>
                          <m:t>€250.000</m:t>
                        </m:r>
                      </m:num>
                      <m:den>
                        <m:r>
                          <a:rPr lang="nl-NL" sz="1800" i="1" dirty="0">
                            <a:latin typeface="Cambria Math" panose="02040503050406030204" pitchFamily="18" charset="0"/>
                          </a:rPr>
                          <m:t>€100</m:t>
                        </m:r>
                      </m:den>
                    </m:f>
                  </m:oMath>
                </a14:m>
                <a:r>
                  <a:rPr lang="nl-NL" sz="1800" dirty="0">
                    <a:latin typeface="Effra" panose="02000506080000020004"/>
                  </a:rPr>
                  <a:t> * €8 			€20.000 - </a:t>
                </a:r>
              </a:p>
              <a:p>
                <a:pPr marL="0" indent="0">
                  <a:buNone/>
                </a:pPr>
                <a:r>
                  <a:rPr lang="nl-NL" sz="1800" dirty="0">
                    <a:latin typeface="Effra" panose="02000506080000020004"/>
                  </a:rPr>
                  <a:t>Dividend gewone aandeelhouders: </a:t>
                </a:r>
                <a14:m>
                  <m:oMath xmlns:m="http://schemas.openxmlformats.org/officeDocument/2006/math">
                    <m:f>
                      <m:fPr>
                        <m:ctrlPr>
                          <a:rPr lang="nl-NL" sz="1800" i="1" dirty="0" smtClean="0">
                            <a:latin typeface="Cambria Math" panose="02040503050406030204" pitchFamily="18" charset="0"/>
                          </a:rPr>
                        </m:ctrlPr>
                      </m:fPr>
                      <m:num>
                        <m:r>
                          <a:rPr lang="nl-NL" sz="1800" b="0" i="1" dirty="0" smtClean="0">
                            <a:latin typeface="Cambria Math" panose="02040503050406030204" pitchFamily="18" charset="0"/>
                            <a:ea typeface="Cambria Math" panose="02040503050406030204" pitchFamily="18" charset="0"/>
                          </a:rPr>
                          <m:t>€60</m:t>
                        </m:r>
                        <m:r>
                          <a:rPr lang="nl-NL" sz="1800" b="0" i="1" dirty="0" smtClean="0">
                            <a:latin typeface="Cambria Math" panose="02040503050406030204" pitchFamily="18" charset="0"/>
                          </a:rPr>
                          <m:t>0.000</m:t>
                        </m:r>
                      </m:num>
                      <m:den>
                        <m:r>
                          <a:rPr lang="nl-NL" sz="1800" i="1" dirty="0" smtClean="0">
                            <a:latin typeface="Cambria Math" panose="02040503050406030204" pitchFamily="18" charset="0"/>
                          </a:rPr>
                          <m:t>€</m:t>
                        </m:r>
                        <m:r>
                          <a:rPr lang="nl-NL" sz="1800" b="0" i="1" dirty="0" smtClean="0">
                            <a:latin typeface="Cambria Math" panose="02040503050406030204" pitchFamily="18" charset="0"/>
                          </a:rPr>
                          <m:t>25</m:t>
                        </m:r>
                      </m:den>
                    </m:f>
                  </m:oMath>
                </a14:m>
                <a:r>
                  <a:rPr lang="nl-NL" sz="1800" dirty="0">
                    <a:latin typeface="Effra" panose="02000506080000020004"/>
                  </a:rPr>
                  <a:t> * €0,50	</a:t>
                </a:r>
                <a:r>
                  <a:rPr lang="nl-NL" sz="1800" u="sng" dirty="0">
                    <a:latin typeface="Effra" panose="02000506080000020004"/>
                  </a:rPr>
                  <a:t>€12.000 - </a:t>
                </a:r>
              </a:p>
              <a:p>
                <a:pPr marL="0" indent="0">
                  <a:buNone/>
                </a:pPr>
                <a:r>
                  <a:rPr lang="nl-NL" sz="1800" dirty="0">
                    <a:latin typeface="Effra" panose="02000506080000020004"/>
                  </a:rPr>
                  <a:t>Toevoeging aan de reserves 				€18.000 </a:t>
                </a:r>
              </a:p>
              <a:p>
                <a:pPr marL="0" indent="0">
                  <a:buNone/>
                </a:pPr>
                <a:endParaRPr lang="nl-NL" sz="1800" dirty="0"/>
              </a:p>
            </p:txBody>
          </p:sp>
        </mc:Choice>
        <mc:Fallback xmlns="">
          <p:sp>
            <p:nvSpPr>
              <p:cNvPr id="3" name="Tijdelijke aanduiding voor inhoud 2">
                <a:extLst>
                  <a:ext uri="{FF2B5EF4-FFF2-40B4-BE49-F238E27FC236}">
                    <a16:creationId xmlns:a16="http://schemas.microsoft.com/office/drawing/2014/main" id="{0697F885-A4D3-41C0-FFCD-115981356A5C}"/>
                  </a:ext>
                </a:extLst>
              </p:cNvPr>
              <p:cNvSpPr>
                <a:spLocks noGrp="1" noRot="1" noChangeAspect="1" noMove="1" noResize="1" noEditPoints="1" noAdjustHandles="1" noChangeArrowheads="1" noChangeShapeType="1" noTextEdit="1"/>
              </p:cNvSpPr>
              <p:nvPr>
                <p:ph idx="1"/>
              </p:nvPr>
            </p:nvSpPr>
            <p:spPr>
              <a:blipFill>
                <a:blip r:embed="rId2"/>
                <a:stretch>
                  <a:fillRect l="-522" t="-1261"/>
                </a:stretch>
              </a:blipFill>
            </p:spPr>
            <p:txBody>
              <a:bodyPr/>
              <a:lstStyle/>
              <a:p>
                <a:r>
                  <a:rPr lang="nl-NL">
                    <a:noFill/>
                  </a:rPr>
                  <a:t> </a:t>
                </a:r>
              </a:p>
            </p:txBody>
          </p:sp>
        </mc:Fallback>
      </mc:AlternateContent>
      <p:sp>
        <p:nvSpPr>
          <p:cNvPr id="4" name="Tekstvak 3">
            <a:extLst>
              <a:ext uri="{FF2B5EF4-FFF2-40B4-BE49-F238E27FC236}">
                <a16:creationId xmlns:a16="http://schemas.microsoft.com/office/drawing/2014/main" id="{BAFACA99-5BA0-58A3-4587-28E945D4EC3C}"/>
              </a:ext>
            </a:extLst>
          </p:cNvPr>
          <p:cNvSpPr txBox="1"/>
          <p:nvPr/>
        </p:nvSpPr>
        <p:spPr>
          <a:xfrm>
            <a:off x="2140299" y="194009"/>
            <a:ext cx="791140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2800" dirty="0">
                <a:solidFill>
                  <a:prstClr val="black"/>
                </a:solidFill>
                <a:latin typeface="Effra Heavy" panose="02000906080000020004" pitchFamily="2" charset="0"/>
              </a:rPr>
              <a:t>Winstverdeling </a:t>
            </a:r>
            <a:r>
              <a:rPr lang="nl-NL" sz="2800" dirty="0">
                <a:solidFill>
                  <a:prstClr val="black"/>
                </a:solidFill>
                <a:latin typeface="Effra" panose="02000506080000020004" pitchFamily="2" charset="0"/>
              </a:rPr>
              <a:t>(examenvraag)</a:t>
            </a:r>
            <a:endParaRPr kumimoji="0" lang="nl-NL" sz="2800" b="0" i="0" u="none" strike="noStrike" kern="1200" cap="none" spc="0" normalizeH="0" baseline="0" noProof="0" dirty="0">
              <a:ln>
                <a:noFill/>
              </a:ln>
              <a:solidFill>
                <a:prstClr val="black"/>
              </a:solidFill>
              <a:effectLst/>
              <a:uLnTx/>
              <a:uFillTx/>
              <a:latin typeface="Effra" panose="02000506080000020004" pitchFamily="2" charset="0"/>
            </a:endParaRPr>
          </a:p>
        </p:txBody>
      </p:sp>
      <p:sp>
        <p:nvSpPr>
          <p:cNvPr id="5" name="Tekstvak 4">
            <a:extLst>
              <a:ext uri="{FF2B5EF4-FFF2-40B4-BE49-F238E27FC236}">
                <a16:creationId xmlns:a16="http://schemas.microsoft.com/office/drawing/2014/main" id="{3799EF20-5130-4481-479F-0898F01F16A1}"/>
              </a:ext>
            </a:extLst>
          </p:cNvPr>
          <p:cNvSpPr txBox="1"/>
          <p:nvPr/>
        </p:nvSpPr>
        <p:spPr>
          <a:xfrm>
            <a:off x="7960660" y="6445479"/>
            <a:ext cx="4082404"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prstClr val="black">
                    <a:alpha val="40000"/>
                  </a:prstClr>
                </a:solidFill>
                <a:effectLst/>
                <a:uLnTx/>
                <a:uFillTx/>
                <a:latin typeface="Effra" panose="02000506080000020004" pitchFamily="2" charset="0"/>
                <a:ea typeface="+mn-ea"/>
                <a:cs typeface="+mn-cs"/>
              </a:rPr>
              <a:t>Bron: eindexamen bedrijfseconomie vwo 2023-I</a:t>
            </a:r>
          </a:p>
        </p:txBody>
      </p:sp>
    </p:spTree>
    <p:extLst>
      <p:ext uri="{BB962C8B-B14F-4D97-AF65-F5344CB8AC3E}">
        <p14:creationId xmlns:p14="http://schemas.microsoft.com/office/powerpoint/2010/main" val="402468545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265790-1463-232F-A5BE-8BAE540B2BC4}"/>
            </a:ext>
          </a:extLst>
        </p:cNvPr>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0A43D247-E267-4562-F67E-8249749F9718}"/>
              </a:ext>
            </a:extLst>
          </p:cNvPr>
          <p:cNvSpPr>
            <a:spLocks noGrp="1"/>
          </p:cNvSpPr>
          <p:nvPr>
            <p:ph idx="1"/>
          </p:nvPr>
        </p:nvSpPr>
        <p:spPr/>
        <p:txBody>
          <a:bodyPr/>
          <a:lstStyle/>
          <a:p>
            <a:pPr marL="0" indent="0">
              <a:buNone/>
            </a:pPr>
            <a:r>
              <a:rPr lang="nl-NL" sz="2800" dirty="0"/>
              <a:t>= het deel van de nettowinst dat beschikbaar is voor uitkering aan de aandeelhouders.</a:t>
            </a:r>
          </a:p>
          <a:p>
            <a:pPr marL="0" indent="0">
              <a:buNone/>
            </a:pPr>
            <a:endParaRPr lang="nl-NL" sz="2800" dirty="0"/>
          </a:p>
          <a:p>
            <a:pPr marL="0" indent="0">
              <a:buNone/>
            </a:pPr>
            <a:r>
              <a:rPr lang="nl-NL" sz="2800" dirty="0"/>
              <a:t>Aandeelhouders ontvangen dividend, omdat zij geld hebben belegd in de BV of NV. Aandeelhouders krijgen dividend, omdat zij risico lopen. Indien de onderneming geen winst maakt, ontvangen ze weinig of geen dividend.</a:t>
            </a:r>
          </a:p>
          <a:p>
            <a:pPr marL="0" indent="0">
              <a:buNone/>
            </a:pPr>
            <a:endParaRPr lang="nl-NL" sz="2800" dirty="0"/>
          </a:p>
          <a:p>
            <a:pPr marL="0" indent="0">
              <a:buNone/>
            </a:pPr>
            <a:r>
              <a:rPr lang="nl-NL" sz="2800" dirty="0"/>
              <a:t>Dividend wordt verdeeld over de </a:t>
            </a:r>
            <a:r>
              <a:rPr lang="nl-NL" sz="2800" b="1" dirty="0"/>
              <a:t>geplaatste</a:t>
            </a:r>
            <a:r>
              <a:rPr lang="nl-NL" sz="2800" dirty="0"/>
              <a:t> </a:t>
            </a:r>
            <a:r>
              <a:rPr lang="nl-NL" sz="2800" b="1" dirty="0"/>
              <a:t>aandelen</a:t>
            </a:r>
            <a:r>
              <a:rPr lang="nl-NL" sz="2800" dirty="0"/>
              <a:t>.</a:t>
            </a:r>
          </a:p>
          <a:p>
            <a:pPr marL="0" indent="0">
              <a:buNone/>
            </a:pPr>
            <a:endParaRPr lang="nl-NL" sz="2800" dirty="0"/>
          </a:p>
          <a:p>
            <a:pPr marL="0" indent="0">
              <a:buNone/>
            </a:pPr>
            <a:endParaRPr lang="nl-NL" dirty="0"/>
          </a:p>
        </p:txBody>
      </p:sp>
      <p:sp>
        <p:nvSpPr>
          <p:cNvPr id="4" name="Tekstvak 3">
            <a:extLst>
              <a:ext uri="{FF2B5EF4-FFF2-40B4-BE49-F238E27FC236}">
                <a16:creationId xmlns:a16="http://schemas.microsoft.com/office/drawing/2014/main" id="{737F28A5-4F98-F70F-33F2-B958E12D0644}"/>
              </a:ext>
            </a:extLst>
          </p:cNvPr>
          <p:cNvSpPr txBox="1"/>
          <p:nvPr/>
        </p:nvSpPr>
        <p:spPr>
          <a:xfrm>
            <a:off x="2140299" y="194009"/>
            <a:ext cx="791140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2800" dirty="0">
                <a:solidFill>
                  <a:prstClr val="black"/>
                </a:solidFill>
                <a:latin typeface="Effra Heavy" panose="02000906080000020004" pitchFamily="2" charset="0"/>
              </a:rPr>
              <a:t>Dividend</a:t>
            </a:r>
            <a:endParaRPr kumimoji="0" lang="nl-NL" sz="2800" b="0" i="0" u="none" strike="noStrike" kern="1200" cap="none" spc="0" normalizeH="0" baseline="0" noProof="0" dirty="0">
              <a:ln>
                <a:noFill/>
              </a:ln>
              <a:solidFill>
                <a:prstClr val="black"/>
              </a:solidFill>
              <a:effectLst/>
              <a:uLnTx/>
              <a:uFillTx/>
              <a:latin typeface="Effra" panose="02000506080000020004" pitchFamily="2" charset="0"/>
            </a:endParaRPr>
          </a:p>
        </p:txBody>
      </p:sp>
    </p:spTree>
    <p:extLst>
      <p:ext uri="{BB962C8B-B14F-4D97-AF65-F5344CB8AC3E}">
        <p14:creationId xmlns:p14="http://schemas.microsoft.com/office/powerpoint/2010/main" val="110696664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C63ACD-EB32-9E6E-F70F-091719844084}"/>
            </a:ext>
          </a:extLst>
        </p:cNvPr>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179C6937-ACD1-F795-FC01-BAEC3B72F9C8}"/>
              </a:ext>
            </a:extLst>
          </p:cNvPr>
          <p:cNvSpPr>
            <a:spLocks noGrp="1"/>
          </p:cNvSpPr>
          <p:nvPr>
            <p:ph idx="1"/>
          </p:nvPr>
        </p:nvSpPr>
        <p:spPr/>
        <p:txBody>
          <a:bodyPr/>
          <a:lstStyle/>
          <a:p>
            <a:pPr marL="45720" indent="0">
              <a:buNone/>
            </a:pPr>
            <a:r>
              <a:rPr lang="nl-NL" dirty="0"/>
              <a:t>Twee soorten dividend:</a:t>
            </a:r>
          </a:p>
          <a:p>
            <a:pPr marL="502920" indent="-457200">
              <a:buFont typeface="+mj-lt"/>
              <a:buAutoNum type="arabicPeriod"/>
            </a:pPr>
            <a:r>
              <a:rPr lang="nl-NL" sz="2800" b="1" dirty="0"/>
              <a:t>Cashdividend</a:t>
            </a:r>
            <a:r>
              <a:rPr lang="nl-NL" sz="2800" dirty="0"/>
              <a:t> = dividend uitgekeerd in geld;</a:t>
            </a:r>
          </a:p>
          <a:p>
            <a:pPr marL="502920" indent="-457200">
              <a:buFont typeface="+mj-lt"/>
              <a:buAutoNum type="arabicPeriod"/>
            </a:pPr>
            <a:r>
              <a:rPr lang="nl-NL" sz="2800" b="1" dirty="0"/>
              <a:t>Stockdividend</a:t>
            </a:r>
            <a:r>
              <a:rPr lang="nl-NL" sz="2800" dirty="0"/>
              <a:t> = dividend uitgekeerd in nieuwe aandelen.</a:t>
            </a:r>
          </a:p>
          <a:p>
            <a:pPr marL="0" indent="0">
              <a:buNone/>
            </a:pPr>
            <a:endParaRPr lang="nl-NL" dirty="0"/>
          </a:p>
          <a:p>
            <a:pPr marL="0" indent="0">
              <a:buNone/>
            </a:pPr>
            <a:r>
              <a:rPr lang="nl-NL" dirty="0"/>
              <a:t>Over zowel stock- als cashdividend moet 15% </a:t>
            </a:r>
            <a:r>
              <a:rPr lang="nl-NL" b="1" dirty="0"/>
              <a:t>dividendbelasting</a:t>
            </a:r>
            <a:r>
              <a:rPr lang="nl-NL" dirty="0"/>
              <a:t> worden betaald. De dividendbelasting over het stockdividend wordt verrekend met het cashdividend.</a:t>
            </a:r>
          </a:p>
          <a:p>
            <a:pPr marL="0" indent="0">
              <a:buNone/>
            </a:pPr>
            <a:endParaRPr lang="nl-NL" dirty="0"/>
          </a:p>
          <a:p>
            <a:pPr marL="0" indent="0">
              <a:buNone/>
            </a:pPr>
            <a:endParaRPr lang="nl-NL" dirty="0"/>
          </a:p>
        </p:txBody>
      </p:sp>
      <p:sp>
        <p:nvSpPr>
          <p:cNvPr id="4" name="Tekstvak 3">
            <a:extLst>
              <a:ext uri="{FF2B5EF4-FFF2-40B4-BE49-F238E27FC236}">
                <a16:creationId xmlns:a16="http://schemas.microsoft.com/office/drawing/2014/main" id="{FB93C89E-C724-C547-DC49-70F30971A8E7}"/>
              </a:ext>
            </a:extLst>
          </p:cNvPr>
          <p:cNvSpPr txBox="1"/>
          <p:nvPr/>
        </p:nvSpPr>
        <p:spPr>
          <a:xfrm>
            <a:off x="2140299" y="194009"/>
            <a:ext cx="791140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2800" dirty="0">
                <a:solidFill>
                  <a:prstClr val="black"/>
                </a:solidFill>
                <a:latin typeface="Effra Heavy" panose="02000906080000020004" pitchFamily="2" charset="0"/>
              </a:rPr>
              <a:t>Dividend en dividendbelasting</a:t>
            </a:r>
            <a:endParaRPr kumimoji="0" lang="nl-NL" sz="2800" b="0" i="0" u="none" strike="noStrike" kern="1200" cap="none" spc="0" normalizeH="0" baseline="0" noProof="0" dirty="0">
              <a:ln>
                <a:noFill/>
              </a:ln>
              <a:solidFill>
                <a:prstClr val="black"/>
              </a:solidFill>
              <a:effectLst/>
              <a:uLnTx/>
              <a:uFillTx/>
              <a:latin typeface="Effra" panose="02000506080000020004" pitchFamily="2" charset="0"/>
            </a:endParaRPr>
          </a:p>
        </p:txBody>
      </p:sp>
    </p:spTree>
    <p:extLst>
      <p:ext uri="{BB962C8B-B14F-4D97-AF65-F5344CB8AC3E}">
        <p14:creationId xmlns:p14="http://schemas.microsoft.com/office/powerpoint/2010/main" val="93078568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A268A9-4E63-98B2-BD53-72F03D3696CB}"/>
            </a:ext>
          </a:extLst>
        </p:cNvPr>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9DEEC633-BEF5-ED92-5F58-53A1F0B253D9}"/>
              </a:ext>
            </a:extLst>
          </p:cNvPr>
          <p:cNvSpPr>
            <a:spLocks noGrp="1"/>
          </p:cNvSpPr>
          <p:nvPr>
            <p:ph idx="1"/>
          </p:nvPr>
        </p:nvSpPr>
        <p:spPr/>
        <p:txBody>
          <a:bodyPr>
            <a:normAutofit/>
          </a:bodyPr>
          <a:lstStyle/>
          <a:p>
            <a:pPr marL="0" indent="0">
              <a:buNone/>
            </a:pPr>
            <a:r>
              <a:rPr lang="nl-NL" sz="1800" b="1" dirty="0"/>
              <a:t>Vraag 19 (2p):</a:t>
            </a:r>
          </a:p>
          <a:p>
            <a:pPr marL="0" indent="0">
              <a:buNone/>
            </a:pPr>
            <a:r>
              <a:rPr lang="nl-NL" sz="1800" i="1" dirty="0"/>
              <a:t>Bereken de verandering van het banksaldo van Verdonk door de betaling van het netto cashdividend en de totale dividendbelasting. </a:t>
            </a:r>
          </a:p>
          <a:p>
            <a:pPr marL="0" indent="0">
              <a:buNone/>
            </a:pPr>
            <a:endParaRPr lang="nl-NL" sz="1800" dirty="0"/>
          </a:p>
          <a:p>
            <a:pPr marL="0" indent="0">
              <a:buNone/>
            </a:pPr>
            <a:endParaRPr lang="nl-NL" sz="1800" dirty="0"/>
          </a:p>
        </p:txBody>
      </p:sp>
      <p:sp>
        <p:nvSpPr>
          <p:cNvPr id="4" name="Tekstvak 3">
            <a:extLst>
              <a:ext uri="{FF2B5EF4-FFF2-40B4-BE49-F238E27FC236}">
                <a16:creationId xmlns:a16="http://schemas.microsoft.com/office/drawing/2014/main" id="{9682E1A4-C65B-76FF-89F9-74CEB04FF46C}"/>
              </a:ext>
            </a:extLst>
          </p:cNvPr>
          <p:cNvSpPr txBox="1"/>
          <p:nvPr/>
        </p:nvSpPr>
        <p:spPr>
          <a:xfrm>
            <a:off x="2140299" y="194009"/>
            <a:ext cx="791140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2800" dirty="0">
                <a:solidFill>
                  <a:prstClr val="black"/>
                </a:solidFill>
                <a:latin typeface="Effra Heavy" panose="02000906080000020004" pitchFamily="2" charset="0"/>
              </a:rPr>
              <a:t>Dividend </a:t>
            </a:r>
            <a:r>
              <a:rPr lang="nl-NL" sz="2800" dirty="0">
                <a:solidFill>
                  <a:prstClr val="black"/>
                </a:solidFill>
                <a:latin typeface="Effra" panose="02000506080000020004" pitchFamily="2" charset="0"/>
              </a:rPr>
              <a:t>(examenvraag)</a:t>
            </a:r>
            <a:endParaRPr kumimoji="0" lang="nl-NL" sz="2800" b="0" i="0" u="none" strike="noStrike" kern="1200" cap="none" spc="0" normalizeH="0" baseline="0" noProof="0" dirty="0">
              <a:ln>
                <a:noFill/>
              </a:ln>
              <a:solidFill>
                <a:prstClr val="black"/>
              </a:solidFill>
              <a:effectLst/>
              <a:uLnTx/>
              <a:uFillTx/>
              <a:latin typeface="Effra" panose="02000506080000020004" pitchFamily="2" charset="0"/>
            </a:endParaRPr>
          </a:p>
        </p:txBody>
      </p:sp>
      <p:sp>
        <p:nvSpPr>
          <p:cNvPr id="5" name="Tekstvak 4">
            <a:extLst>
              <a:ext uri="{FF2B5EF4-FFF2-40B4-BE49-F238E27FC236}">
                <a16:creationId xmlns:a16="http://schemas.microsoft.com/office/drawing/2014/main" id="{A71E57A6-4E8B-BF59-79AA-A4F8E748BBAE}"/>
              </a:ext>
            </a:extLst>
          </p:cNvPr>
          <p:cNvSpPr txBox="1"/>
          <p:nvPr/>
        </p:nvSpPr>
        <p:spPr>
          <a:xfrm>
            <a:off x="7960660" y="6445479"/>
            <a:ext cx="4082404"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prstClr val="black">
                    <a:alpha val="40000"/>
                  </a:prstClr>
                </a:solidFill>
                <a:effectLst/>
                <a:uLnTx/>
                <a:uFillTx/>
                <a:latin typeface="Effra" panose="02000506080000020004" pitchFamily="2" charset="0"/>
                <a:ea typeface="+mn-ea"/>
                <a:cs typeface="+mn-cs"/>
              </a:rPr>
              <a:t>Bron: eindexamen bedrijfseconomie vwo 2023-I</a:t>
            </a:r>
          </a:p>
        </p:txBody>
      </p:sp>
    </p:spTree>
    <p:extLst>
      <p:ext uri="{BB962C8B-B14F-4D97-AF65-F5344CB8AC3E}">
        <p14:creationId xmlns:p14="http://schemas.microsoft.com/office/powerpoint/2010/main" val="172300190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E33AA8-6AF0-D37F-6F99-694D16B1BE8E}"/>
            </a:ext>
          </a:extLst>
        </p:cNvPr>
        <p:cNvGrpSpPr/>
        <p:nvPr/>
      </p:nvGrpSpPr>
      <p:grpSpPr>
        <a:xfrm>
          <a:off x="0" y="0"/>
          <a:ext cx="0" cy="0"/>
          <a:chOff x="0" y="0"/>
          <a:chExt cx="0" cy="0"/>
        </a:xfrm>
      </p:grpSpPr>
      <p:sp>
        <p:nvSpPr>
          <p:cNvPr id="5" name="Tijdelijke aanduiding voor inhoud 4">
            <a:extLst>
              <a:ext uri="{FF2B5EF4-FFF2-40B4-BE49-F238E27FC236}">
                <a16:creationId xmlns:a16="http://schemas.microsoft.com/office/drawing/2014/main" id="{274D8006-552D-C704-46BB-97ACA0FEEDA5}"/>
              </a:ext>
            </a:extLst>
          </p:cNvPr>
          <p:cNvSpPr>
            <a:spLocks noGrp="1"/>
          </p:cNvSpPr>
          <p:nvPr>
            <p:ph sz="half" idx="1"/>
          </p:nvPr>
        </p:nvSpPr>
        <p:spPr>
          <a:xfrm>
            <a:off x="838200" y="1339056"/>
            <a:ext cx="5181600" cy="4351338"/>
          </a:xfrm>
        </p:spPr>
        <p:txBody>
          <a:bodyPr>
            <a:normAutofit/>
          </a:bodyPr>
          <a:lstStyle/>
          <a:p>
            <a:pPr marL="0" indent="0">
              <a:buNone/>
            </a:pPr>
            <a:r>
              <a:rPr lang="nl-NL" sz="1800" dirty="0"/>
              <a:t>De heer H. Vrieling heeft op aanraden van een beleggingsadviesbureau een gewoon aandeel Verdonk nv gekocht. Hij heeft de volgende gegevens van Verdonk nv gevonden:</a:t>
            </a:r>
          </a:p>
          <a:p>
            <a:pPr marL="0" indent="0">
              <a:buNone/>
            </a:pPr>
            <a:endParaRPr lang="nl-NL" sz="1800" dirty="0"/>
          </a:p>
          <a:p>
            <a:pPr marL="0" indent="0">
              <a:buNone/>
            </a:pPr>
            <a:endParaRPr lang="nl-NL" sz="1800" dirty="0"/>
          </a:p>
          <a:p>
            <a:pPr marL="0" indent="0">
              <a:buNone/>
            </a:pPr>
            <a:endParaRPr lang="nl-NL" sz="1800" dirty="0"/>
          </a:p>
          <a:p>
            <a:pPr marL="0" indent="0">
              <a:buNone/>
            </a:pPr>
            <a:endParaRPr lang="nl-NL" sz="1800" dirty="0"/>
          </a:p>
          <a:p>
            <a:pPr marL="0" indent="0">
              <a:buNone/>
            </a:pPr>
            <a:endParaRPr lang="nl-NL" sz="1800" dirty="0"/>
          </a:p>
          <a:p>
            <a:pPr marL="0" indent="0">
              <a:buNone/>
            </a:pPr>
            <a:endParaRPr lang="nl-NL" sz="1800" dirty="0"/>
          </a:p>
          <a:p>
            <a:pPr marL="0" indent="0">
              <a:buNone/>
            </a:pPr>
            <a:endParaRPr lang="nl-NL" sz="1800" dirty="0"/>
          </a:p>
          <a:p>
            <a:pPr marL="0" indent="0">
              <a:buNone/>
            </a:pPr>
            <a:endParaRPr lang="nl-NL" sz="1800" dirty="0"/>
          </a:p>
          <a:p>
            <a:pPr marL="0" indent="0">
              <a:buNone/>
            </a:pPr>
            <a:endParaRPr lang="nl-NL" sz="1800" dirty="0"/>
          </a:p>
          <a:p>
            <a:pPr marL="0" indent="0">
              <a:buNone/>
            </a:pPr>
            <a:endParaRPr lang="nl-NL" sz="1800" dirty="0"/>
          </a:p>
          <a:p>
            <a:pPr marL="0" indent="0">
              <a:buNone/>
            </a:pPr>
            <a:endParaRPr lang="nl-NL" sz="1800" dirty="0"/>
          </a:p>
          <a:p>
            <a:pPr marL="0" indent="0">
              <a:buNone/>
            </a:pPr>
            <a:endParaRPr lang="nl-NL" sz="1800" dirty="0"/>
          </a:p>
          <a:p>
            <a:pPr marL="0" indent="0">
              <a:buNone/>
            </a:pPr>
            <a:endParaRPr lang="nl-NL" sz="1800" dirty="0"/>
          </a:p>
          <a:p>
            <a:pPr marL="0" indent="0">
              <a:buNone/>
            </a:pPr>
            <a:endParaRPr lang="nl-NL" sz="1800" dirty="0"/>
          </a:p>
          <a:p>
            <a:pPr marL="0" indent="0">
              <a:buNone/>
            </a:pPr>
            <a:endParaRPr lang="nl-NL" sz="1800" dirty="0"/>
          </a:p>
          <a:p>
            <a:pPr marL="0" indent="0">
              <a:buNone/>
            </a:pPr>
            <a:endParaRPr lang="nl-NL" sz="1800" dirty="0"/>
          </a:p>
          <a:p>
            <a:pPr marL="0" indent="0">
              <a:buNone/>
            </a:pPr>
            <a:endParaRPr lang="nl-NL" sz="1800" dirty="0"/>
          </a:p>
          <a:p>
            <a:pPr marL="0" indent="0">
              <a:buNone/>
            </a:pPr>
            <a:endParaRPr lang="nl-NL" sz="1800" dirty="0"/>
          </a:p>
          <a:p>
            <a:pPr marL="0" indent="0">
              <a:buNone/>
            </a:pPr>
            <a:endParaRPr lang="nl-NL" sz="1800" dirty="0"/>
          </a:p>
        </p:txBody>
      </p:sp>
      <p:sp>
        <p:nvSpPr>
          <p:cNvPr id="6" name="Tijdelijke aanduiding voor inhoud 5">
            <a:extLst>
              <a:ext uri="{FF2B5EF4-FFF2-40B4-BE49-F238E27FC236}">
                <a16:creationId xmlns:a16="http://schemas.microsoft.com/office/drawing/2014/main" id="{65C0A22A-ED28-F450-455D-ABD8747E5666}"/>
              </a:ext>
            </a:extLst>
          </p:cNvPr>
          <p:cNvSpPr>
            <a:spLocks noGrp="1"/>
          </p:cNvSpPr>
          <p:nvPr>
            <p:ph sz="half" idx="2"/>
          </p:nvPr>
        </p:nvSpPr>
        <p:spPr>
          <a:xfrm>
            <a:off x="6172200" y="1339056"/>
            <a:ext cx="5181600" cy="4351338"/>
          </a:xfrm>
        </p:spPr>
        <p:txBody>
          <a:bodyPr>
            <a:noAutofit/>
          </a:bodyPr>
          <a:lstStyle/>
          <a:p>
            <a:pPr marL="0" indent="0">
              <a:buNone/>
            </a:pPr>
            <a:r>
              <a:rPr lang="nl-NL" sz="1800" b="1" dirty="0"/>
              <a:t>Toelichting op de balans </a:t>
            </a:r>
            <a:br>
              <a:rPr lang="nl-NL" sz="1800" dirty="0"/>
            </a:br>
            <a:r>
              <a:rPr lang="nl-NL" sz="1800" dirty="0"/>
              <a:t>Het geplaatste aandelenkapitaal van Verdonk is als volgt verdeeld: </a:t>
            </a:r>
          </a:p>
          <a:p>
            <a:pPr marL="285750" indent="-285750">
              <a:buFont typeface="Arial" panose="020B0604020202020204" pitchFamily="34" charset="0"/>
              <a:buChar char="•"/>
            </a:pPr>
            <a:r>
              <a:rPr lang="nl-NL" sz="1800" dirty="0"/>
              <a:t>preferent aandelenkapitaal € 250.000 </a:t>
            </a:r>
          </a:p>
          <a:p>
            <a:pPr marL="285750" indent="-285750">
              <a:buFont typeface="Arial" panose="020B0604020202020204" pitchFamily="34" charset="0"/>
              <a:buChar char="•"/>
            </a:pPr>
            <a:r>
              <a:rPr lang="nl-NL" sz="1800" dirty="0"/>
              <a:t>gewoon aandelenkapitaal € 600.000 </a:t>
            </a:r>
          </a:p>
          <a:p>
            <a:pPr marL="0" indent="0">
              <a:buNone/>
            </a:pPr>
            <a:r>
              <a:rPr lang="nl-NL" sz="1800" dirty="0"/>
              <a:t>De nominale waarde van een preferent aandeel is €100; die van een gewoon aandeel €25. </a:t>
            </a:r>
          </a:p>
          <a:p>
            <a:pPr marL="0" indent="0">
              <a:buNone/>
            </a:pPr>
            <a:r>
              <a:rPr lang="nl-NL" sz="1800" b="1" dirty="0"/>
              <a:t>Voorstel directie verdeling resultaat 2022 </a:t>
            </a:r>
          </a:p>
          <a:p>
            <a:r>
              <a:rPr lang="nl-NL" sz="1800" dirty="0"/>
              <a:t>Per preferent aandeel wordt € 8 cashdividend ter beschikking gesteld; </a:t>
            </a:r>
          </a:p>
          <a:p>
            <a:r>
              <a:rPr lang="nl-NL" sz="1800" dirty="0"/>
              <a:t>Per gewoon aandeel wordt € 0,50 aan dividend ter beschikking gesteld. Hiervan wordt € 0,425 in de vorm van stockdividend en € 0,075 per aandeel in contanten ter beschikking gesteld; </a:t>
            </a:r>
          </a:p>
          <a:p>
            <a:r>
              <a:rPr lang="nl-NL" sz="1800" dirty="0"/>
              <a:t>De rest wordt gereserveerd. </a:t>
            </a:r>
          </a:p>
        </p:txBody>
      </p:sp>
      <p:pic>
        <p:nvPicPr>
          <p:cNvPr id="8" name="Afbeelding 7">
            <a:extLst>
              <a:ext uri="{FF2B5EF4-FFF2-40B4-BE49-F238E27FC236}">
                <a16:creationId xmlns:a16="http://schemas.microsoft.com/office/drawing/2014/main" id="{36854602-BCB9-27B2-9A50-33BB9F4AC206}"/>
              </a:ext>
            </a:extLst>
          </p:cNvPr>
          <p:cNvPicPr>
            <a:picLocks noChangeAspect="1"/>
          </p:cNvPicPr>
          <p:nvPr/>
        </p:nvPicPr>
        <p:blipFill>
          <a:blip r:embed="rId2"/>
          <a:stretch>
            <a:fillRect/>
          </a:stretch>
        </p:blipFill>
        <p:spPr>
          <a:xfrm>
            <a:off x="787325" y="2421675"/>
            <a:ext cx="5283349" cy="2804295"/>
          </a:xfrm>
          <a:prstGeom prst="rect">
            <a:avLst/>
          </a:prstGeom>
        </p:spPr>
      </p:pic>
      <p:cxnSp>
        <p:nvCxnSpPr>
          <p:cNvPr id="3" name="Rechte verbindingslijn 2">
            <a:extLst>
              <a:ext uri="{FF2B5EF4-FFF2-40B4-BE49-F238E27FC236}">
                <a16:creationId xmlns:a16="http://schemas.microsoft.com/office/drawing/2014/main" id="{589704B2-B07E-130F-135D-713EB8544483}"/>
              </a:ext>
            </a:extLst>
          </p:cNvPr>
          <p:cNvCxnSpPr>
            <a:cxnSpLocks/>
          </p:cNvCxnSpPr>
          <p:nvPr/>
        </p:nvCxnSpPr>
        <p:spPr>
          <a:xfrm>
            <a:off x="6493570" y="4216227"/>
            <a:ext cx="4272753" cy="0"/>
          </a:xfrm>
          <a:prstGeom prst="line">
            <a:avLst/>
          </a:prstGeom>
          <a:ln w="38100">
            <a:solidFill>
              <a:srgbClr val="945DE8"/>
            </a:solidFill>
          </a:ln>
        </p:spPr>
        <p:style>
          <a:lnRef idx="1">
            <a:schemeClr val="accent1"/>
          </a:lnRef>
          <a:fillRef idx="0">
            <a:schemeClr val="accent1"/>
          </a:fillRef>
          <a:effectRef idx="0">
            <a:schemeClr val="accent1"/>
          </a:effectRef>
          <a:fontRef idx="minor">
            <a:schemeClr val="tx1"/>
          </a:fontRef>
        </p:style>
      </p:cxnSp>
      <p:cxnSp>
        <p:nvCxnSpPr>
          <p:cNvPr id="15" name="Rechte verbindingslijn 14">
            <a:extLst>
              <a:ext uri="{FF2B5EF4-FFF2-40B4-BE49-F238E27FC236}">
                <a16:creationId xmlns:a16="http://schemas.microsoft.com/office/drawing/2014/main" id="{B30D3C7B-0282-1FB3-CEDE-0FA953F22D8B}"/>
              </a:ext>
            </a:extLst>
          </p:cNvPr>
          <p:cNvCxnSpPr>
            <a:cxnSpLocks/>
          </p:cNvCxnSpPr>
          <p:nvPr/>
        </p:nvCxnSpPr>
        <p:spPr>
          <a:xfrm>
            <a:off x="6493570" y="4840575"/>
            <a:ext cx="4272753" cy="0"/>
          </a:xfrm>
          <a:prstGeom prst="line">
            <a:avLst/>
          </a:prstGeom>
          <a:ln w="38100">
            <a:solidFill>
              <a:srgbClr val="945DE8"/>
            </a:solidFill>
          </a:ln>
        </p:spPr>
        <p:style>
          <a:lnRef idx="1">
            <a:schemeClr val="accent1"/>
          </a:lnRef>
          <a:fillRef idx="0">
            <a:schemeClr val="accent1"/>
          </a:fillRef>
          <a:effectRef idx="0">
            <a:schemeClr val="accent1"/>
          </a:effectRef>
          <a:fontRef idx="minor">
            <a:schemeClr val="tx1"/>
          </a:fontRef>
        </p:style>
      </p:cxnSp>
      <p:cxnSp>
        <p:nvCxnSpPr>
          <p:cNvPr id="7" name="Rechte verbindingslijn 6">
            <a:extLst>
              <a:ext uri="{FF2B5EF4-FFF2-40B4-BE49-F238E27FC236}">
                <a16:creationId xmlns:a16="http://schemas.microsoft.com/office/drawing/2014/main" id="{1496A340-BE1B-D3E8-2C1B-C06A4C2F31F3}"/>
              </a:ext>
            </a:extLst>
          </p:cNvPr>
          <p:cNvCxnSpPr>
            <a:cxnSpLocks/>
          </p:cNvCxnSpPr>
          <p:nvPr/>
        </p:nvCxnSpPr>
        <p:spPr>
          <a:xfrm>
            <a:off x="9724103" y="5071633"/>
            <a:ext cx="1253614" cy="0"/>
          </a:xfrm>
          <a:prstGeom prst="line">
            <a:avLst/>
          </a:prstGeom>
          <a:ln w="38100">
            <a:solidFill>
              <a:srgbClr val="945DE8"/>
            </a:solidFill>
          </a:ln>
        </p:spPr>
        <p:style>
          <a:lnRef idx="1">
            <a:schemeClr val="accent1"/>
          </a:lnRef>
          <a:fillRef idx="0">
            <a:schemeClr val="accent1"/>
          </a:fillRef>
          <a:effectRef idx="0">
            <a:schemeClr val="accent1"/>
          </a:effectRef>
          <a:fontRef idx="minor">
            <a:schemeClr val="tx1"/>
          </a:fontRef>
        </p:style>
      </p:cxnSp>
      <p:cxnSp>
        <p:nvCxnSpPr>
          <p:cNvPr id="12" name="Rechte verbindingslijn 11">
            <a:extLst>
              <a:ext uri="{FF2B5EF4-FFF2-40B4-BE49-F238E27FC236}">
                <a16:creationId xmlns:a16="http://schemas.microsoft.com/office/drawing/2014/main" id="{99EB304F-1CD9-3435-815E-ECAA5862C9BE}"/>
              </a:ext>
            </a:extLst>
          </p:cNvPr>
          <p:cNvCxnSpPr>
            <a:cxnSpLocks/>
          </p:cNvCxnSpPr>
          <p:nvPr/>
        </p:nvCxnSpPr>
        <p:spPr>
          <a:xfrm>
            <a:off x="6493570" y="5332188"/>
            <a:ext cx="2139153" cy="0"/>
          </a:xfrm>
          <a:prstGeom prst="line">
            <a:avLst/>
          </a:prstGeom>
          <a:ln w="38100">
            <a:solidFill>
              <a:srgbClr val="945DE8"/>
            </a:solidFill>
          </a:ln>
        </p:spPr>
        <p:style>
          <a:lnRef idx="1">
            <a:schemeClr val="accent1"/>
          </a:lnRef>
          <a:fillRef idx="0">
            <a:schemeClr val="accent1"/>
          </a:fillRef>
          <a:effectRef idx="0">
            <a:schemeClr val="accent1"/>
          </a:effectRef>
          <a:fontRef idx="minor">
            <a:schemeClr val="tx1"/>
          </a:fontRef>
        </p:style>
      </p:cxnSp>
      <p:cxnSp>
        <p:nvCxnSpPr>
          <p:cNvPr id="17" name="Rechte verbindingslijn 16">
            <a:extLst>
              <a:ext uri="{FF2B5EF4-FFF2-40B4-BE49-F238E27FC236}">
                <a16:creationId xmlns:a16="http://schemas.microsoft.com/office/drawing/2014/main" id="{8861163B-410E-CD8C-AE37-B49ED5B0BA73}"/>
              </a:ext>
            </a:extLst>
          </p:cNvPr>
          <p:cNvCxnSpPr>
            <a:cxnSpLocks/>
          </p:cNvCxnSpPr>
          <p:nvPr/>
        </p:nvCxnSpPr>
        <p:spPr>
          <a:xfrm>
            <a:off x="9097296" y="5332188"/>
            <a:ext cx="1880421" cy="0"/>
          </a:xfrm>
          <a:prstGeom prst="line">
            <a:avLst/>
          </a:prstGeom>
          <a:ln w="38100">
            <a:solidFill>
              <a:srgbClr val="945DE8"/>
            </a:solidFill>
          </a:ln>
        </p:spPr>
        <p:style>
          <a:lnRef idx="1">
            <a:schemeClr val="accent1"/>
          </a:lnRef>
          <a:fillRef idx="0">
            <a:schemeClr val="accent1"/>
          </a:fillRef>
          <a:effectRef idx="0">
            <a:schemeClr val="accent1"/>
          </a:effectRef>
          <a:fontRef idx="minor">
            <a:schemeClr val="tx1"/>
          </a:fontRef>
        </p:style>
      </p:cxnSp>
      <p:cxnSp>
        <p:nvCxnSpPr>
          <p:cNvPr id="19" name="Rechte verbindingslijn 18">
            <a:extLst>
              <a:ext uri="{FF2B5EF4-FFF2-40B4-BE49-F238E27FC236}">
                <a16:creationId xmlns:a16="http://schemas.microsoft.com/office/drawing/2014/main" id="{F51FEE30-B0B2-83E6-A0DE-472D9A915427}"/>
              </a:ext>
            </a:extLst>
          </p:cNvPr>
          <p:cNvCxnSpPr>
            <a:cxnSpLocks/>
          </p:cNvCxnSpPr>
          <p:nvPr/>
        </p:nvCxnSpPr>
        <p:spPr>
          <a:xfrm>
            <a:off x="6493570" y="5587826"/>
            <a:ext cx="900288" cy="0"/>
          </a:xfrm>
          <a:prstGeom prst="line">
            <a:avLst/>
          </a:prstGeom>
          <a:ln w="38100">
            <a:solidFill>
              <a:srgbClr val="945DE8"/>
            </a:solidFill>
          </a:ln>
        </p:spPr>
        <p:style>
          <a:lnRef idx="1">
            <a:schemeClr val="accent1"/>
          </a:lnRef>
          <a:fillRef idx="0">
            <a:schemeClr val="accent1"/>
          </a:fillRef>
          <a:effectRef idx="0">
            <a:schemeClr val="accent1"/>
          </a:effectRef>
          <a:fontRef idx="minor">
            <a:schemeClr val="tx1"/>
          </a:fontRef>
        </p:style>
      </p:cxnSp>
      <p:sp>
        <p:nvSpPr>
          <p:cNvPr id="2" name="Tekstvak 1">
            <a:extLst>
              <a:ext uri="{FF2B5EF4-FFF2-40B4-BE49-F238E27FC236}">
                <a16:creationId xmlns:a16="http://schemas.microsoft.com/office/drawing/2014/main" id="{C208FDAB-2A6A-F413-6338-0CCC75BB19E1}"/>
              </a:ext>
            </a:extLst>
          </p:cNvPr>
          <p:cNvSpPr txBox="1"/>
          <p:nvPr/>
        </p:nvSpPr>
        <p:spPr>
          <a:xfrm>
            <a:off x="2140299" y="194009"/>
            <a:ext cx="791140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2800" dirty="0">
                <a:solidFill>
                  <a:prstClr val="black"/>
                </a:solidFill>
                <a:latin typeface="Effra Heavy" panose="02000906080000020004" pitchFamily="2" charset="0"/>
              </a:rPr>
              <a:t>Dividend </a:t>
            </a:r>
            <a:r>
              <a:rPr lang="nl-NL" sz="2800" dirty="0">
                <a:solidFill>
                  <a:prstClr val="black"/>
                </a:solidFill>
                <a:latin typeface="Effra" panose="02000506080000020004" pitchFamily="2" charset="0"/>
              </a:rPr>
              <a:t>(examenvraag)</a:t>
            </a:r>
            <a:endParaRPr kumimoji="0" lang="nl-NL" sz="2800" b="0" i="0" u="none" strike="noStrike" kern="1200" cap="none" spc="0" normalizeH="0" baseline="0" noProof="0" dirty="0">
              <a:ln>
                <a:noFill/>
              </a:ln>
              <a:solidFill>
                <a:prstClr val="black"/>
              </a:solidFill>
              <a:effectLst/>
              <a:uLnTx/>
              <a:uFillTx/>
              <a:latin typeface="Effra" panose="02000506080000020004" pitchFamily="2" charset="0"/>
            </a:endParaRPr>
          </a:p>
        </p:txBody>
      </p:sp>
      <p:sp>
        <p:nvSpPr>
          <p:cNvPr id="11" name="Tekstvak 10">
            <a:extLst>
              <a:ext uri="{FF2B5EF4-FFF2-40B4-BE49-F238E27FC236}">
                <a16:creationId xmlns:a16="http://schemas.microsoft.com/office/drawing/2014/main" id="{F5669666-A109-6A74-D754-AA2400B5309B}"/>
              </a:ext>
            </a:extLst>
          </p:cNvPr>
          <p:cNvSpPr txBox="1"/>
          <p:nvPr/>
        </p:nvSpPr>
        <p:spPr>
          <a:xfrm>
            <a:off x="7960660" y="6445479"/>
            <a:ext cx="4082404"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prstClr val="black">
                    <a:alpha val="40000"/>
                  </a:prstClr>
                </a:solidFill>
                <a:effectLst/>
                <a:uLnTx/>
                <a:uFillTx/>
                <a:latin typeface="Effra" panose="02000506080000020004" pitchFamily="2" charset="0"/>
                <a:ea typeface="+mn-ea"/>
                <a:cs typeface="+mn-cs"/>
              </a:rPr>
              <a:t>Bron: eindexamen bedrijfseconomie vwo 2023-I</a:t>
            </a:r>
          </a:p>
        </p:txBody>
      </p:sp>
    </p:spTree>
    <p:extLst>
      <p:ext uri="{BB962C8B-B14F-4D97-AF65-F5344CB8AC3E}">
        <p14:creationId xmlns:p14="http://schemas.microsoft.com/office/powerpoint/2010/main" val="410573518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outVertic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par>
                                <p:cTn id="18" presetID="16" presetClass="entr" presetSubtype="21"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barn(inVertical)">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barn(inVertical)">
                                      <p:cBhvr>
                                        <p:cTn id="25" dur="500"/>
                                        <p:tgtEl>
                                          <p:spTgt spid="17"/>
                                        </p:tgtEl>
                                      </p:cBhvr>
                                    </p:animEffect>
                                  </p:childTnLst>
                                </p:cTn>
                              </p:par>
                              <p:par>
                                <p:cTn id="26" presetID="16" presetClass="entr" presetSubtype="21" fill="hold"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barn(inVertical)">
                                      <p:cBhvr>
                                        <p:cTn id="2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A33547-E105-A8DC-69B2-9FDC50812B7C}"/>
            </a:ext>
          </a:extLst>
        </p:cNvPr>
        <p:cNvGrpSpPr/>
        <p:nvPr/>
      </p:nvGrpSpPr>
      <p:grpSpPr>
        <a:xfrm>
          <a:off x="0" y="0"/>
          <a:ext cx="0" cy="0"/>
          <a:chOff x="0" y="0"/>
          <a:chExt cx="0" cy="0"/>
        </a:xfrm>
      </p:grpSpPr>
      <p:sp>
        <p:nvSpPr>
          <p:cNvPr id="5" name="Rechthoek 4">
            <a:extLst>
              <a:ext uri="{FF2B5EF4-FFF2-40B4-BE49-F238E27FC236}">
                <a16:creationId xmlns:a16="http://schemas.microsoft.com/office/drawing/2014/main" id="{6A5A6C3B-977E-F1CF-B670-656783A056C5}"/>
              </a:ext>
            </a:extLst>
          </p:cNvPr>
          <p:cNvSpPr/>
          <p:nvPr/>
        </p:nvSpPr>
        <p:spPr>
          <a:xfrm>
            <a:off x="703007" y="3126658"/>
            <a:ext cx="2325328" cy="2251588"/>
          </a:xfrm>
          <a:prstGeom prst="rect">
            <a:avLst/>
          </a:prstGeom>
          <a:gradFill rotWithShape="1">
            <a:gsLst>
              <a:gs pos="0">
                <a:srgbClr val="7030A0">
                  <a:tint val="67000"/>
                  <a:satMod val="105000"/>
                  <a:lumMod val="110000"/>
                </a:srgbClr>
              </a:gs>
              <a:gs pos="50000">
                <a:srgbClr val="7030A0">
                  <a:tint val="73000"/>
                  <a:satMod val="103000"/>
                  <a:lumMod val="105000"/>
                </a:srgbClr>
              </a:gs>
              <a:gs pos="100000">
                <a:srgbClr val="7030A0">
                  <a:tint val="81000"/>
                  <a:satMod val="109000"/>
                  <a:lumMod val="105000"/>
                </a:srgbClr>
              </a:gs>
            </a:gsLst>
            <a:lin ang="5400000" scaled="0"/>
          </a:gradFill>
          <a:ln w="6350" cap="flat" cmpd="sng" algn="in">
            <a:solidFill>
              <a:srgbClr val="7030A0"/>
            </a:solid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7030A0"/>
              </a:solidFill>
              <a:effectLst/>
              <a:uLnTx/>
              <a:uFillTx/>
              <a:latin typeface="Franklin Gothic Book" panose="020B0503020102020204"/>
              <a:ea typeface="+mn-ea"/>
              <a:cs typeface="+mn-cs"/>
            </a:endParaRPr>
          </a:p>
        </p:txBody>
      </p:sp>
      <mc:AlternateContent xmlns:mc="http://schemas.openxmlformats.org/markup-compatibility/2006" xmlns:a14="http://schemas.microsoft.com/office/drawing/2010/main">
        <mc:Choice Requires="a14">
          <p:sp>
            <p:nvSpPr>
              <p:cNvPr id="3" name="Tijdelijke aanduiding voor inhoud 2">
                <a:extLst>
                  <a:ext uri="{FF2B5EF4-FFF2-40B4-BE49-F238E27FC236}">
                    <a16:creationId xmlns:a16="http://schemas.microsoft.com/office/drawing/2014/main" id="{D22A7EC1-5989-1943-CBB6-A4D0C0093C8D}"/>
                  </a:ext>
                </a:extLst>
              </p:cNvPr>
              <p:cNvSpPr>
                <a:spLocks noGrp="1"/>
              </p:cNvSpPr>
              <p:nvPr>
                <p:ph idx="1"/>
              </p:nvPr>
            </p:nvSpPr>
            <p:spPr/>
            <p:txBody>
              <a:bodyPr>
                <a:normAutofit/>
              </a:bodyPr>
              <a:lstStyle/>
              <a:p>
                <a:pPr marL="0" indent="0">
                  <a:buNone/>
                </a:pPr>
                <a:r>
                  <a:rPr lang="nl-NL" sz="1800" b="1" dirty="0"/>
                  <a:t>Vraag 19 (2p):</a:t>
                </a:r>
              </a:p>
              <a:p>
                <a:pPr marL="0" indent="0">
                  <a:buNone/>
                </a:pPr>
                <a:r>
                  <a:rPr lang="nl-NL" sz="1800" i="1" dirty="0"/>
                  <a:t>Bereken de verandering van het banksaldo van Verdonk door de betaling van het netto cashdividend en de totale dividendbelasting. </a:t>
                </a:r>
              </a:p>
              <a:p>
                <a:pPr marL="0" indent="0">
                  <a:buNone/>
                </a:pPr>
                <a:endParaRPr lang="nl-NL" sz="1800" dirty="0"/>
              </a:p>
              <a:p>
                <a:pPr marL="0" indent="0">
                  <a:buNone/>
                </a:pPr>
                <a:r>
                  <a:rPr lang="nl-NL" sz="1800" dirty="0" err="1">
                    <a:latin typeface="Effra" panose="02000506080000020004"/>
                  </a:rPr>
                  <a:t>Brutodividend</a:t>
                </a:r>
                <a:r>
                  <a:rPr lang="nl-NL" sz="1800" dirty="0">
                    <a:latin typeface="Effra" panose="02000506080000020004"/>
                  </a:rPr>
                  <a:t>:  		</a:t>
                </a:r>
                <a14:m>
                  <m:oMath xmlns:m="http://schemas.openxmlformats.org/officeDocument/2006/math">
                    <m:f>
                      <m:fPr>
                        <m:ctrlPr>
                          <a:rPr lang="nl-NL" sz="1800" i="1" dirty="0" smtClean="0">
                            <a:latin typeface="Cambria Math" panose="02040503050406030204" pitchFamily="18" charset="0"/>
                          </a:rPr>
                        </m:ctrlPr>
                      </m:fPr>
                      <m:num>
                        <m:r>
                          <a:rPr lang="nl-NL" sz="1800" b="0" i="1" dirty="0" smtClean="0">
                            <a:latin typeface="Cambria Math" panose="02040503050406030204" pitchFamily="18" charset="0"/>
                          </a:rPr>
                          <m:t>€250.000</m:t>
                        </m:r>
                      </m:num>
                      <m:den>
                        <m:r>
                          <a:rPr lang="nl-NL" sz="1800" i="1" dirty="0" smtClean="0">
                            <a:latin typeface="Cambria Math" panose="02040503050406030204" pitchFamily="18" charset="0"/>
                          </a:rPr>
                          <m:t>€</m:t>
                        </m:r>
                        <m:r>
                          <a:rPr lang="nl-NL" sz="1800" b="0" i="1" dirty="0" smtClean="0">
                            <a:latin typeface="Cambria Math" panose="02040503050406030204" pitchFamily="18" charset="0"/>
                          </a:rPr>
                          <m:t>100</m:t>
                        </m:r>
                      </m:den>
                    </m:f>
                  </m:oMath>
                </a14:m>
                <a:r>
                  <a:rPr lang="nl-NL" sz="1800" dirty="0">
                    <a:latin typeface="Effra" panose="02000506080000020004"/>
                  </a:rPr>
                  <a:t> * €8 + </a:t>
                </a:r>
                <a14:m>
                  <m:oMath xmlns:m="http://schemas.openxmlformats.org/officeDocument/2006/math">
                    <m:f>
                      <m:fPr>
                        <m:ctrlPr>
                          <a:rPr lang="nl-NL" sz="1800" i="1" dirty="0">
                            <a:latin typeface="Cambria Math" panose="02040503050406030204" pitchFamily="18" charset="0"/>
                          </a:rPr>
                        </m:ctrlPr>
                      </m:fPr>
                      <m:num>
                        <m:r>
                          <a:rPr lang="nl-NL" sz="1800" i="1" dirty="0">
                            <a:latin typeface="Cambria Math" panose="02040503050406030204" pitchFamily="18" charset="0"/>
                            <a:ea typeface="Cambria Math" panose="02040503050406030204" pitchFamily="18" charset="0"/>
                          </a:rPr>
                          <m:t>€60</m:t>
                        </m:r>
                        <m:r>
                          <a:rPr lang="nl-NL" sz="1800" i="1" dirty="0">
                            <a:latin typeface="Cambria Math" panose="02040503050406030204" pitchFamily="18" charset="0"/>
                          </a:rPr>
                          <m:t>0.000</m:t>
                        </m:r>
                      </m:num>
                      <m:den>
                        <m:r>
                          <a:rPr lang="nl-NL" sz="1800" i="1" dirty="0">
                            <a:latin typeface="Cambria Math" panose="02040503050406030204" pitchFamily="18" charset="0"/>
                          </a:rPr>
                          <m:t>€25</m:t>
                        </m:r>
                      </m:den>
                    </m:f>
                  </m:oMath>
                </a14:m>
                <a:r>
                  <a:rPr lang="nl-NL" sz="1800" dirty="0">
                    <a:latin typeface="Effra" panose="02000506080000020004"/>
                  </a:rPr>
                  <a:t> * €0,50 	€32.000</a:t>
                </a:r>
              </a:p>
              <a:p>
                <a:pPr marL="0" indent="0">
                  <a:buNone/>
                </a:pPr>
                <a:r>
                  <a:rPr lang="nl-NL" sz="1800" dirty="0">
                    <a:latin typeface="Effra" panose="02000506080000020004"/>
                  </a:rPr>
                  <a:t>Dividendbelasting: 		0,15 * €32.000			</a:t>
                </a:r>
                <a:r>
                  <a:rPr lang="nl-NL" sz="1800" u="sng" dirty="0">
                    <a:latin typeface="Effra" panose="02000506080000020004"/>
                  </a:rPr>
                  <a:t>€  4.800 -  </a:t>
                </a:r>
              </a:p>
              <a:p>
                <a:pPr marL="0" indent="0">
                  <a:buNone/>
                </a:pPr>
                <a:r>
                  <a:rPr lang="nl-NL" sz="1800" dirty="0" err="1">
                    <a:latin typeface="Effra" panose="02000506080000020004"/>
                  </a:rPr>
                  <a:t>Nettodividend</a:t>
                </a:r>
                <a:r>
                  <a:rPr lang="nl-NL" sz="1800" dirty="0">
                    <a:latin typeface="Effra" panose="02000506080000020004"/>
                  </a:rPr>
                  <a:t>:						€27.200</a:t>
                </a:r>
              </a:p>
              <a:p>
                <a:pPr marL="0" indent="0">
                  <a:buNone/>
                </a:pPr>
                <a:r>
                  <a:rPr lang="nl-NL" sz="1800" dirty="0">
                    <a:latin typeface="Effra" panose="02000506080000020004"/>
                  </a:rPr>
                  <a:t>Stockdividend: 		</a:t>
                </a:r>
                <a14:m>
                  <m:oMath xmlns:m="http://schemas.openxmlformats.org/officeDocument/2006/math">
                    <m:f>
                      <m:fPr>
                        <m:ctrlPr>
                          <a:rPr lang="nl-NL" sz="1800" i="1" dirty="0" smtClean="0">
                            <a:latin typeface="Cambria Math" panose="02040503050406030204" pitchFamily="18" charset="0"/>
                          </a:rPr>
                        </m:ctrlPr>
                      </m:fPr>
                      <m:num>
                        <m:r>
                          <a:rPr lang="nl-NL" sz="1800" i="1" dirty="0">
                            <a:latin typeface="Cambria Math" panose="02040503050406030204" pitchFamily="18" charset="0"/>
                            <a:ea typeface="Cambria Math" panose="02040503050406030204" pitchFamily="18" charset="0"/>
                          </a:rPr>
                          <m:t>€60</m:t>
                        </m:r>
                        <m:r>
                          <a:rPr lang="nl-NL" sz="1800" i="1" dirty="0">
                            <a:latin typeface="Cambria Math" panose="02040503050406030204" pitchFamily="18" charset="0"/>
                          </a:rPr>
                          <m:t>0.000</m:t>
                        </m:r>
                      </m:num>
                      <m:den>
                        <m:r>
                          <a:rPr lang="nl-NL" sz="1800" i="1" dirty="0">
                            <a:latin typeface="Cambria Math" panose="02040503050406030204" pitchFamily="18" charset="0"/>
                          </a:rPr>
                          <m:t>€25</m:t>
                        </m:r>
                      </m:den>
                    </m:f>
                  </m:oMath>
                </a14:m>
                <a:r>
                  <a:rPr lang="nl-NL" sz="1800" dirty="0">
                    <a:latin typeface="Effra" panose="02000506080000020004"/>
                  </a:rPr>
                  <a:t> * €0,425			</a:t>
                </a:r>
                <a:r>
                  <a:rPr lang="nl-NL" sz="1800" u="sng" dirty="0">
                    <a:latin typeface="Effra" panose="02000506080000020004"/>
                  </a:rPr>
                  <a:t>€10.200 – </a:t>
                </a:r>
              </a:p>
              <a:p>
                <a:pPr marL="0" indent="0">
                  <a:buNone/>
                </a:pPr>
                <a:r>
                  <a:rPr lang="nl-NL" sz="1800" dirty="0" err="1">
                    <a:latin typeface="Effra" panose="02000506080000020004"/>
                  </a:rPr>
                  <a:t>Nettocashdividend</a:t>
                </a:r>
                <a:r>
                  <a:rPr lang="nl-NL" sz="1800" dirty="0">
                    <a:latin typeface="Effra" panose="02000506080000020004"/>
                  </a:rPr>
                  <a:t>:						€17.000 </a:t>
                </a:r>
              </a:p>
              <a:p>
                <a:pPr marL="0" indent="0">
                  <a:buNone/>
                </a:pPr>
                <a:endParaRPr lang="nl-NL" sz="1800" dirty="0">
                  <a:latin typeface="Effra" panose="02000506080000020004"/>
                </a:endParaRPr>
              </a:p>
              <a:p>
                <a:pPr marL="0" indent="0">
                  <a:buNone/>
                </a:pPr>
                <a:r>
                  <a:rPr lang="nl-NL" sz="1800" dirty="0">
                    <a:latin typeface="Effra" panose="02000506080000020004"/>
                  </a:rPr>
                  <a:t>Er wordt dus €4.800 + €17.000 = €21.800 onttrokken aan de liquide middelen.</a:t>
                </a:r>
              </a:p>
              <a:p>
                <a:pPr marL="0" indent="0">
                  <a:buNone/>
                </a:pPr>
                <a:endParaRPr lang="nl-NL" sz="1800" dirty="0"/>
              </a:p>
            </p:txBody>
          </p:sp>
        </mc:Choice>
        <mc:Fallback xmlns="">
          <p:sp>
            <p:nvSpPr>
              <p:cNvPr id="3" name="Tijdelijke aanduiding voor inhoud 2">
                <a:extLst>
                  <a:ext uri="{FF2B5EF4-FFF2-40B4-BE49-F238E27FC236}">
                    <a16:creationId xmlns:a16="http://schemas.microsoft.com/office/drawing/2014/main" id="{D22A7EC1-5989-1943-CBB6-A4D0C0093C8D}"/>
                  </a:ext>
                </a:extLst>
              </p:cNvPr>
              <p:cNvSpPr>
                <a:spLocks noGrp="1" noRot="1" noChangeAspect="1" noMove="1" noResize="1" noEditPoints="1" noAdjustHandles="1" noChangeArrowheads="1" noChangeShapeType="1" noTextEdit="1"/>
              </p:cNvSpPr>
              <p:nvPr>
                <p:ph idx="1"/>
              </p:nvPr>
            </p:nvSpPr>
            <p:spPr>
              <a:blipFill>
                <a:blip r:embed="rId2"/>
                <a:stretch>
                  <a:fillRect l="-522" t="-1261"/>
                </a:stretch>
              </a:blipFill>
            </p:spPr>
            <p:txBody>
              <a:bodyPr/>
              <a:lstStyle/>
              <a:p>
                <a:r>
                  <a:rPr lang="nl-NL">
                    <a:noFill/>
                  </a:rPr>
                  <a:t> </a:t>
                </a:r>
              </a:p>
            </p:txBody>
          </p:sp>
        </mc:Fallback>
      </mc:AlternateContent>
      <p:sp>
        <p:nvSpPr>
          <p:cNvPr id="4" name="Tekstvak 3">
            <a:extLst>
              <a:ext uri="{FF2B5EF4-FFF2-40B4-BE49-F238E27FC236}">
                <a16:creationId xmlns:a16="http://schemas.microsoft.com/office/drawing/2014/main" id="{B9FC5EE1-4A4D-5FFA-BE8D-E4A837C6290F}"/>
              </a:ext>
            </a:extLst>
          </p:cNvPr>
          <p:cNvSpPr txBox="1"/>
          <p:nvPr/>
        </p:nvSpPr>
        <p:spPr>
          <a:xfrm>
            <a:off x="2140299" y="194009"/>
            <a:ext cx="791140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2800" dirty="0">
                <a:solidFill>
                  <a:prstClr val="black"/>
                </a:solidFill>
                <a:latin typeface="Effra Heavy" panose="02000906080000020004" pitchFamily="2" charset="0"/>
              </a:rPr>
              <a:t>Dividend </a:t>
            </a:r>
            <a:r>
              <a:rPr lang="nl-NL" sz="2800" dirty="0">
                <a:solidFill>
                  <a:prstClr val="black"/>
                </a:solidFill>
                <a:latin typeface="Effra" panose="02000506080000020004" pitchFamily="2" charset="0"/>
              </a:rPr>
              <a:t>(examenvraag)</a:t>
            </a:r>
            <a:endParaRPr kumimoji="0" lang="nl-NL" sz="2800" b="0" i="0" u="none" strike="noStrike" kern="1200" cap="none" spc="0" normalizeH="0" baseline="0" noProof="0" dirty="0">
              <a:ln>
                <a:noFill/>
              </a:ln>
              <a:solidFill>
                <a:prstClr val="black"/>
              </a:solidFill>
              <a:effectLst/>
              <a:uLnTx/>
              <a:uFillTx/>
              <a:latin typeface="Effra" panose="02000506080000020004" pitchFamily="2" charset="0"/>
            </a:endParaRPr>
          </a:p>
        </p:txBody>
      </p:sp>
      <p:sp>
        <p:nvSpPr>
          <p:cNvPr id="6" name="Tekstvak 5">
            <a:extLst>
              <a:ext uri="{FF2B5EF4-FFF2-40B4-BE49-F238E27FC236}">
                <a16:creationId xmlns:a16="http://schemas.microsoft.com/office/drawing/2014/main" id="{5086D7E8-08FD-8952-9D64-003FAE1A3322}"/>
              </a:ext>
            </a:extLst>
          </p:cNvPr>
          <p:cNvSpPr txBox="1"/>
          <p:nvPr/>
        </p:nvSpPr>
        <p:spPr>
          <a:xfrm>
            <a:off x="7960660" y="6445479"/>
            <a:ext cx="4082404"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prstClr val="black">
                    <a:alpha val="40000"/>
                  </a:prstClr>
                </a:solidFill>
                <a:effectLst/>
                <a:uLnTx/>
                <a:uFillTx/>
                <a:latin typeface="Effra" panose="02000506080000020004" pitchFamily="2" charset="0"/>
                <a:ea typeface="+mn-ea"/>
                <a:cs typeface="+mn-cs"/>
              </a:rPr>
              <a:t>Bron: eindexamen bedrijfseconomie vwo 2023-I</a:t>
            </a:r>
          </a:p>
        </p:txBody>
      </p:sp>
    </p:spTree>
    <p:extLst>
      <p:ext uri="{BB962C8B-B14F-4D97-AF65-F5344CB8AC3E}">
        <p14:creationId xmlns:p14="http://schemas.microsoft.com/office/powerpoint/2010/main" val="2903917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circle(in)">
                                      <p:cBhvr>
                                        <p:cTn id="27" dur="20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uiExpand="1" build="p"/>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1003A93-68EF-17F6-12CA-9E556216A092}"/>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9A43EA33-AB3B-133E-7814-3184795311D7}"/>
              </a:ext>
            </a:extLst>
          </p:cNvPr>
          <p:cNvSpPr>
            <a:spLocks noGrp="1"/>
          </p:cNvSpPr>
          <p:nvPr>
            <p:ph idx="1"/>
          </p:nvPr>
        </p:nvSpPr>
        <p:spPr/>
        <p:txBody>
          <a:bodyPr/>
          <a:lstStyle/>
          <a:p>
            <a:endParaRPr lang="nl-NL"/>
          </a:p>
        </p:txBody>
      </p:sp>
    </p:spTree>
    <p:extLst>
      <p:ext uri="{BB962C8B-B14F-4D97-AF65-F5344CB8AC3E}">
        <p14:creationId xmlns:p14="http://schemas.microsoft.com/office/powerpoint/2010/main" val="3847273652"/>
      </p:ext>
    </p:extLst>
  </p:cSld>
  <p:clrMapOvr>
    <a:masterClrMapping/>
  </p:clrMapOvr>
  <p:transition spd="med">
    <p:pull/>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B05170-B935-FBB6-4902-3DA001A6350B}"/>
            </a:ext>
          </a:extLst>
        </p:cNvPr>
        <p:cNvGrpSpPr/>
        <p:nvPr/>
      </p:nvGrpSpPr>
      <p:grpSpPr>
        <a:xfrm>
          <a:off x="0" y="0"/>
          <a:ext cx="0" cy="0"/>
          <a:chOff x="0" y="0"/>
          <a:chExt cx="0" cy="0"/>
        </a:xfrm>
      </p:grpSpPr>
      <p:sp>
        <p:nvSpPr>
          <p:cNvPr id="3" name="Tekstvak 2">
            <a:extLst>
              <a:ext uri="{FF2B5EF4-FFF2-40B4-BE49-F238E27FC236}">
                <a16:creationId xmlns:a16="http://schemas.microsoft.com/office/drawing/2014/main" id="{3C334B8B-6099-FCE6-32C1-99831CDE5A78}"/>
              </a:ext>
            </a:extLst>
          </p:cNvPr>
          <p:cNvSpPr txBox="1"/>
          <p:nvPr/>
        </p:nvSpPr>
        <p:spPr>
          <a:xfrm>
            <a:off x="319314" y="3092680"/>
            <a:ext cx="11553372" cy="1446550"/>
          </a:xfrm>
          <a:prstGeom prst="rect">
            <a:avLst/>
          </a:prstGeom>
          <a:noFill/>
        </p:spPr>
        <p:txBody>
          <a:bodyPr wrap="square" rtlCol="0">
            <a:spAutoFit/>
          </a:bodyPr>
          <a:lstStyle/>
          <a:p>
            <a:pPr algn="ctr"/>
            <a:r>
              <a:rPr lang="nl-NL" sz="8800" b="1" dirty="0">
                <a:solidFill>
                  <a:srgbClr val="945DE8"/>
                </a:solidFill>
                <a:effectLst>
                  <a:outerShdw blurRad="25400" dist="25400" dir="2700000" algn="tl" rotWithShape="0">
                    <a:prstClr val="black">
                      <a:alpha val="40000"/>
                    </a:prstClr>
                  </a:outerShdw>
                </a:effectLst>
                <a:latin typeface="Effra" panose="02000506080000020004" pitchFamily="2" charset="0"/>
              </a:rPr>
              <a:t>ZZP’ers en contracten</a:t>
            </a:r>
          </a:p>
        </p:txBody>
      </p:sp>
      <p:cxnSp>
        <p:nvCxnSpPr>
          <p:cNvPr id="6" name="Rechte verbindingslijn 5">
            <a:extLst>
              <a:ext uri="{FF2B5EF4-FFF2-40B4-BE49-F238E27FC236}">
                <a16:creationId xmlns:a16="http://schemas.microsoft.com/office/drawing/2014/main" id="{C3038E97-A496-64F0-012B-BF2D265697B7}"/>
              </a:ext>
            </a:extLst>
          </p:cNvPr>
          <p:cNvCxnSpPr>
            <a:cxnSpLocks/>
          </p:cNvCxnSpPr>
          <p:nvPr/>
        </p:nvCxnSpPr>
        <p:spPr>
          <a:xfrm flipH="1">
            <a:off x="1168400" y="4592864"/>
            <a:ext cx="9855200" cy="0"/>
          </a:xfrm>
          <a:prstGeom prst="line">
            <a:avLst/>
          </a:prstGeom>
          <a:ln w="111125">
            <a:solidFill>
              <a:schemeClr val="bg1">
                <a:lumMod val="65000"/>
              </a:schemeClr>
            </a:solidFill>
          </a:ln>
          <a:effectLst>
            <a:outerShdw blurRad="25400" dist="254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 name="Tekstvak 4">
            <a:extLst>
              <a:ext uri="{FF2B5EF4-FFF2-40B4-BE49-F238E27FC236}">
                <a16:creationId xmlns:a16="http://schemas.microsoft.com/office/drawing/2014/main" id="{E32E1EF0-E61A-CA88-9D00-E5823B46339A}"/>
              </a:ext>
            </a:extLst>
          </p:cNvPr>
          <p:cNvSpPr txBox="1"/>
          <p:nvPr/>
        </p:nvSpPr>
        <p:spPr>
          <a:xfrm>
            <a:off x="319314" y="1566952"/>
            <a:ext cx="11553372" cy="1862048"/>
          </a:xfrm>
          <a:prstGeom prst="rect">
            <a:avLst/>
          </a:prstGeom>
          <a:noFill/>
        </p:spPr>
        <p:txBody>
          <a:bodyPr wrap="square" rtlCol="0">
            <a:spAutoFit/>
          </a:bodyPr>
          <a:lstStyle/>
          <a:p>
            <a:pPr algn="ctr"/>
            <a:r>
              <a:rPr lang="nl-NL" sz="11500" b="1" i="1" dirty="0">
                <a:solidFill>
                  <a:srgbClr val="652EA3"/>
                </a:solidFill>
                <a:effectLst>
                  <a:outerShdw blurRad="25400" dist="25400" dir="2700000" algn="tl" rotWithShape="0">
                    <a:prstClr val="black">
                      <a:alpha val="40000"/>
                    </a:prstClr>
                  </a:outerShdw>
                </a:effectLst>
                <a:latin typeface="Effra" panose="02000506080000020004" pitchFamily="2" charset="0"/>
              </a:rPr>
              <a:t>Personeelsbeleid</a:t>
            </a:r>
          </a:p>
        </p:txBody>
      </p:sp>
      <p:sp>
        <p:nvSpPr>
          <p:cNvPr id="2" name="Tekstvak 1">
            <a:extLst>
              <a:ext uri="{FF2B5EF4-FFF2-40B4-BE49-F238E27FC236}">
                <a16:creationId xmlns:a16="http://schemas.microsoft.com/office/drawing/2014/main" id="{F6560F17-0C91-C794-ED65-AE83CF7D2479}"/>
              </a:ext>
            </a:extLst>
          </p:cNvPr>
          <p:cNvSpPr txBox="1"/>
          <p:nvPr/>
        </p:nvSpPr>
        <p:spPr>
          <a:xfrm>
            <a:off x="1168400" y="4585846"/>
            <a:ext cx="2854959" cy="523220"/>
          </a:xfrm>
          <a:prstGeom prst="rect">
            <a:avLst/>
          </a:prstGeom>
          <a:noFill/>
        </p:spPr>
        <p:txBody>
          <a:bodyPr wrap="square" rtlCol="0">
            <a:spAutoFit/>
          </a:bodyPr>
          <a:lstStyle/>
          <a:p>
            <a:r>
              <a:rPr lang="nl-NL" sz="2800" b="1" dirty="0">
                <a:solidFill>
                  <a:srgbClr val="652EA3"/>
                </a:solidFill>
                <a:latin typeface="Effra" panose="02000506080000020004" pitchFamily="2" charset="0"/>
              </a:rPr>
              <a:t>Quirine</a:t>
            </a:r>
          </a:p>
        </p:txBody>
      </p:sp>
    </p:spTree>
    <p:extLst>
      <p:ext uri="{BB962C8B-B14F-4D97-AF65-F5344CB8AC3E}">
        <p14:creationId xmlns:p14="http://schemas.microsoft.com/office/powerpoint/2010/main" val="903382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656ED5-C5F8-FFE4-9D61-D3192C8DCDB0}"/>
            </a:ext>
          </a:extLst>
        </p:cNvPr>
        <p:cNvGrpSpPr/>
        <p:nvPr/>
      </p:nvGrpSpPr>
      <p:grpSpPr>
        <a:xfrm>
          <a:off x="0" y="0"/>
          <a:ext cx="0" cy="0"/>
          <a:chOff x="0" y="0"/>
          <a:chExt cx="0" cy="0"/>
        </a:xfrm>
      </p:grpSpPr>
      <p:sp>
        <p:nvSpPr>
          <p:cNvPr id="3" name="Tekstvak 2">
            <a:extLst>
              <a:ext uri="{FF2B5EF4-FFF2-40B4-BE49-F238E27FC236}">
                <a16:creationId xmlns:a16="http://schemas.microsoft.com/office/drawing/2014/main" id="{00A133ED-A7B2-62B4-0D3F-5A7F21DD108B}"/>
              </a:ext>
            </a:extLst>
          </p:cNvPr>
          <p:cNvSpPr txBox="1"/>
          <p:nvPr/>
        </p:nvSpPr>
        <p:spPr>
          <a:xfrm>
            <a:off x="319314" y="3092680"/>
            <a:ext cx="11553372" cy="1446550"/>
          </a:xfrm>
          <a:prstGeom prst="rect">
            <a:avLst/>
          </a:prstGeom>
          <a:noFill/>
        </p:spPr>
        <p:txBody>
          <a:bodyPr wrap="square" rtlCol="0">
            <a:spAutoFit/>
          </a:bodyPr>
          <a:lstStyle/>
          <a:p>
            <a:pPr algn="ctr"/>
            <a:r>
              <a:rPr lang="nl-NL" sz="8800" b="1" dirty="0">
                <a:solidFill>
                  <a:srgbClr val="945DE8"/>
                </a:solidFill>
                <a:effectLst>
                  <a:outerShdw blurRad="25400" dist="25400" dir="2700000" algn="tl" rotWithShape="0">
                    <a:prstClr val="black">
                      <a:alpha val="40000"/>
                    </a:prstClr>
                  </a:outerShdw>
                </a:effectLst>
                <a:latin typeface="Effra" panose="02000506080000020004" pitchFamily="2" charset="0"/>
              </a:rPr>
              <a:t>Ken je de 4 P’s?</a:t>
            </a:r>
          </a:p>
        </p:txBody>
      </p:sp>
      <p:cxnSp>
        <p:nvCxnSpPr>
          <p:cNvPr id="6" name="Rechte verbindingslijn 5">
            <a:extLst>
              <a:ext uri="{FF2B5EF4-FFF2-40B4-BE49-F238E27FC236}">
                <a16:creationId xmlns:a16="http://schemas.microsoft.com/office/drawing/2014/main" id="{D2BC0FE9-C11D-9D87-A7B3-C438C2C5620B}"/>
              </a:ext>
            </a:extLst>
          </p:cNvPr>
          <p:cNvCxnSpPr>
            <a:cxnSpLocks/>
          </p:cNvCxnSpPr>
          <p:nvPr/>
        </p:nvCxnSpPr>
        <p:spPr>
          <a:xfrm flipH="1">
            <a:off x="1168400" y="4592864"/>
            <a:ext cx="9855200" cy="0"/>
          </a:xfrm>
          <a:prstGeom prst="line">
            <a:avLst/>
          </a:prstGeom>
          <a:ln w="111125">
            <a:solidFill>
              <a:schemeClr val="bg1">
                <a:lumMod val="65000"/>
              </a:schemeClr>
            </a:solidFill>
          </a:ln>
          <a:effectLst>
            <a:outerShdw blurRad="25400" dist="254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Tekstvak 9">
            <a:extLst>
              <a:ext uri="{FF2B5EF4-FFF2-40B4-BE49-F238E27FC236}">
                <a16:creationId xmlns:a16="http://schemas.microsoft.com/office/drawing/2014/main" id="{4C49D148-134D-8F14-A1A9-B00530FC36BF}"/>
              </a:ext>
            </a:extLst>
          </p:cNvPr>
          <p:cNvSpPr txBox="1"/>
          <p:nvPr/>
        </p:nvSpPr>
        <p:spPr>
          <a:xfrm>
            <a:off x="1168400" y="4585846"/>
            <a:ext cx="2854959" cy="523220"/>
          </a:xfrm>
          <a:prstGeom prst="rect">
            <a:avLst/>
          </a:prstGeom>
          <a:noFill/>
        </p:spPr>
        <p:txBody>
          <a:bodyPr wrap="square" rtlCol="0">
            <a:spAutoFit/>
          </a:bodyPr>
          <a:lstStyle/>
          <a:p>
            <a:r>
              <a:rPr lang="nl-NL" sz="2800" b="1" dirty="0">
                <a:solidFill>
                  <a:srgbClr val="652EA3"/>
                </a:solidFill>
                <a:latin typeface="Effra" panose="02000506080000020004" pitchFamily="2" charset="0"/>
              </a:rPr>
              <a:t>Patrick</a:t>
            </a:r>
          </a:p>
        </p:txBody>
      </p:sp>
      <p:sp>
        <p:nvSpPr>
          <p:cNvPr id="5" name="Tekstvak 4">
            <a:extLst>
              <a:ext uri="{FF2B5EF4-FFF2-40B4-BE49-F238E27FC236}">
                <a16:creationId xmlns:a16="http://schemas.microsoft.com/office/drawing/2014/main" id="{4124F3A5-0E86-2E60-EFF6-58B99ADFDF32}"/>
              </a:ext>
            </a:extLst>
          </p:cNvPr>
          <p:cNvSpPr txBox="1"/>
          <p:nvPr/>
        </p:nvSpPr>
        <p:spPr>
          <a:xfrm>
            <a:off x="319314" y="1566952"/>
            <a:ext cx="11553372" cy="1862048"/>
          </a:xfrm>
          <a:prstGeom prst="rect">
            <a:avLst/>
          </a:prstGeom>
          <a:noFill/>
        </p:spPr>
        <p:txBody>
          <a:bodyPr wrap="square" rtlCol="0">
            <a:spAutoFit/>
          </a:bodyPr>
          <a:lstStyle/>
          <a:p>
            <a:pPr algn="ctr"/>
            <a:r>
              <a:rPr lang="nl-NL" sz="11500" b="1" i="1" dirty="0">
                <a:solidFill>
                  <a:srgbClr val="652EA3"/>
                </a:solidFill>
                <a:effectLst>
                  <a:outerShdw blurRad="25400" dist="25400" dir="2700000" algn="tl" rotWithShape="0">
                    <a:prstClr val="black">
                      <a:alpha val="40000"/>
                    </a:prstClr>
                  </a:outerShdw>
                </a:effectLst>
                <a:latin typeface="Effra" panose="02000506080000020004" pitchFamily="2" charset="0"/>
              </a:rPr>
              <a:t>Marketingmix</a:t>
            </a:r>
          </a:p>
        </p:txBody>
      </p:sp>
    </p:spTree>
    <p:extLst>
      <p:ext uri="{BB962C8B-B14F-4D97-AF65-F5344CB8AC3E}">
        <p14:creationId xmlns:p14="http://schemas.microsoft.com/office/powerpoint/2010/main" val="636610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D8E912-BD2B-9E64-8DB5-E50C31850B36}"/>
            </a:ext>
          </a:extLst>
        </p:cNvPr>
        <p:cNvGrpSpPr/>
        <p:nvPr/>
      </p:nvGrpSpPr>
      <p:grpSpPr>
        <a:xfrm>
          <a:off x="0" y="0"/>
          <a:ext cx="0" cy="0"/>
          <a:chOff x="0" y="0"/>
          <a:chExt cx="0" cy="0"/>
        </a:xfrm>
      </p:grpSpPr>
      <p:pic>
        <p:nvPicPr>
          <p:cNvPr id="1026" name="Picture 2" descr="Overzicht arbeidsrelaties: Werknemer, Vast.Flexibel Vast – geen vaste uren Uitzicht op vast Jaar of langer Korter dan een jaar Uitzendkracht Oproepkracht Tijdelijk – geen vaste uren">
            <a:extLst>
              <a:ext uri="{FF2B5EF4-FFF2-40B4-BE49-F238E27FC236}">
                <a16:creationId xmlns:a16="http://schemas.microsoft.com/office/drawing/2014/main" id="{FF36232F-1C90-B021-C729-53C288A90617}"/>
              </a:ext>
            </a:extLst>
          </p:cNvPr>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1687475" y="887433"/>
            <a:ext cx="8554496" cy="5704498"/>
          </a:xfrm>
          <a:prstGeom prst="rect">
            <a:avLst/>
          </a:prstGeom>
          <a:noFill/>
          <a:extLst>
            <a:ext uri="{909E8E84-426E-40DD-AFC4-6F175D3DCCD1}">
              <a14:hiddenFill xmlns:a14="http://schemas.microsoft.com/office/drawing/2010/main">
                <a:solidFill>
                  <a:srgbClr val="FFFFFF"/>
                </a:solidFill>
              </a14:hiddenFill>
            </a:ext>
          </a:extLst>
        </p:spPr>
      </p:pic>
      <p:sp>
        <p:nvSpPr>
          <p:cNvPr id="2" name="Tekstvak 1">
            <a:extLst>
              <a:ext uri="{FF2B5EF4-FFF2-40B4-BE49-F238E27FC236}">
                <a16:creationId xmlns:a16="http://schemas.microsoft.com/office/drawing/2014/main" id="{23682849-25A2-AF17-170C-8E1B39DBEB73}"/>
              </a:ext>
            </a:extLst>
          </p:cNvPr>
          <p:cNvSpPr txBox="1"/>
          <p:nvPr/>
        </p:nvSpPr>
        <p:spPr>
          <a:xfrm>
            <a:off x="2140299" y="194009"/>
            <a:ext cx="791140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2800" dirty="0">
                <a:solidFill>
                  <a:prstClr val="black"/>
                </a:solidFill>
                <a:latin typeface="Effra Heavy" panose="02000906080000020004" pitchFamily="2" charset="0"/>
              </a:rPr>
              <a:t>Arbeidsrelaties</a:t>
            </a:r>
            <a:endParaRPr kumimoji="0" lang="nl-NL" sz="2800" b="0" i="0" u="none" strike="noStrike" kern="1200" cap="none" spc="0" normalizeH="0" baseline="0" noProof="0" dirty="0">
              <a:ln>
                <a:noFill/>
              </a:ln>
              <a:solidFill>
                <a:prstClr val="black"/>
              </a:solidFill>
              <a:effectLst/>
              <a:uLnTx/>
              <a:uFillTx/>
              <a:latin typeface="Effra" panose="02000506080000020004" pitchFamily="2" charset="0"/>
            </a:endParaRPr>
          </a:p>
        </p:txBody>
      </p:sp>
    </p:spTree>
    <p:extLst>
      <p:ext uri="{BB962C8B-B14F-4D97-AF65-F5344CB8AC3E}">
        <p14:creationId xmlns:p14="http://schemas.microsoft.com/office/powerpoint/2010/main" val="2801825474"/>
      </p:ext>
    </p:extLst>
  </p:cSld>
  <p:clrMapOvr>
    <a:masterClrMapping/>
  </p:clrMapOvr>
  <p:transition spd="med">
    <p:pull/>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C0123416-0EB8-A76B-3E73-11888AB9460F}"/>
              </a:ext>
            </a:extLst>
          </p:cNvPr>
          <p:cNvSpPr>
            <a:spLocks noGrp="1"/>
          </p:cNvSpPr>
          <p:nvPr>
            <p:ph sz="half" idx="2"/>
          </p:nvPr>
        </p:nvSpPr>
        <p:spPr/>
        <p:txBody>
          <a:bodyPr>
            <a:normAutofit fontScale="92500" lnSpcReduction="10000"/>
          </a:bodyPr>
          <a:lstStyle/>
          <a:p>
            <a:r>
              <a:rPr lang="nl-NL" sz="2400" b="1" dirty="0">
                <a:solidFill>
                  <a:srgbClr val="000000"/>
                </a:solidFill>
                <a:latin typeface="Effra" panose="02000506080000020004"/>
              </a:rPr>
              <a:t>Flexibiliteit</a:t>
            </a:r>
            <a:r>
              <a:rPr lang="nl-NL" sz="2400" dirty="0">
                <a:solidFill>
                  <a:srgbClr val="000000"/>
                </a:solidFill>
                <a:latin typeface="Effra" panose="02000506080000020004"/>
              </a:rPr>
              <a:t>, bijvoorbeeld doordat het arbeidsrecht niet van toepassing is (geen ontslagrecht, geen vast salaris)</a:t>
            </a:r>
          </a:p>
          <a:p>
            <a:r>
              <a:rPr lang="nl-NL" sz="2400" b="1" dirty="0">
                <a:solidFill>
                  <a:srgbClr val="000000"/>
                </a:solidFill>
                <a:latin typeface="Effra" panose="02000506080000020004"/>
              </a:rPr>
              <a:t>Lagere loonkosten</a:t>
            </a:r>
          </a:p>
          <a:p>
            <a:pPr lvl="1"/>
            <a:r>
              <a:rPr lang="nl-NL" dirty="0">
                <a:solidFill>
                  <a:srgbClr val="000000"/>
                </a:solidFill>
                <a:latin typeface="Effra" panose="02000506080000020004"/>
              </a:rPr>
              <a:t>Opdrachtgever draagt geen loonbelasting of premies werknemersverzekeringen af</a:t>
            </a:r>
          </a:p>
          <a:p>
            <a:pPr lvl="1"/>
            <a:r>
              <a:rPr lang="nl-NL" dirty="0">
                <a:solidFill>
                  <a:srgbClr val="000000"/>
                </a:solidFill>
                <a:latin typeface="Effra" panose="02000506080000020004"/>
              </a:rPr>
              <a:t>Geen pensioenopbouw, doorbetaling bij ziekte en vakantiegeld</a:t>
            </a:r>
          </a:p>
          <a:p>
            <a:r>
              <a:rPr lang="nl-NL" sz="2400" dirty="0">
                <a:solidFill>
                  <a:srgbClr val="000000"/>
                </a:solidFill>
                <a:latin typeface="Effra" panose="02000506080000020004"/>
              </a:rPr>
              <a:t>Let op: dit zijn nadelen voor de zzp’er zelf!</a:t>
            </a:r>
          </a:p>
          <a:p>
            <a:endParaRPr lang="nl-NL" dirty="0"/>
          </a:p>
        </p:txBody>
      </p:sp>
      <p:sp>
        <p:nvSpPr>
          <p:cNvPr id="5" name="Tijdelijke aanduiding voor inhoud 4">
            <a:extLst>
              <a:ext uri="{FF2B5EF4-FFF2-40B4-BE49-F238E27FC236}">
                <a16:creationId xmlns:a16="http://schemas.microsoft.com/office/drawing/2014/main" id="{E21896B6-E433-D05D-A6BD-DE28645F31D4}"/>
              </a:ext>
            </a:extLst>
          </p:cNvPr>
          <p:cNvSpPr>
            <a:spLocks noGrp="1"/>
          </p:cNvSpPr>
          <p:nvPr>
            <p:ph sz="quarter" idx="4"/>
          </p:nvPr>
        </p:nvSpPr>
        <p:spPr/>
        <p:txBody>
          <a:bodyPr>
            <a:normAutofit fontScale="92500" lnSpcReduction="10000"/>
          </a:bodyPr>
          <a:lstStyle/>
          <a:p>
            <a:r>
              <a:rPr lang="nl-NL" sz="2400" dirty="0">
                <a:solidFill>
                  <a:srgbClr val="000000"/>
                </a:solidFill>
                <a:latin typeface="Effra" panose="02000506080000020004"/>
              </a:rPr>
              <a:t>Een werknemer heeft een grotere binding (</a:t>
            </a:r>
            <a:r>
              <a:rPr lang="nl-NL" sz="2400" b="1" dirty="0">
                <a:solidFill>
                  <a:srgbClr val="000000"/>
                </a:solidFill>
                <a:latin typeface="Effra" panose="02000506080000020004"/>
              </a:rPr>
              <a:t>loyaliteit</a:t>
            </a:r>
            <a:r>
              <a:rPr lang="nl-NL" sz="2400" dirty="0">
                <a:solidFill>
                  <a:srgbClr val="000000"/>
                </a:solidFill>
                <a:latin typeface="Effra" panose="02000506080000020004"/>
              </a:rPr>
              <a:t>) met de onderneming dan een zzp’er</a:t>
            </a:r>
          </a:p>
          <a:p>
            <a:r>
              <a:rPr lang="nl-NL" sz="2400" dirty="0">
                <a:solidFill>
                  <a:srgbClr val="000000"/>
                </a:solidFill>
                <a:latin typeface="Effra" panose="02000506080000020004"/>
              </a:rPr>
              <a:t>Een werknemer investeert meer in werkrelaties, </a:t>
            </a:r>
            <a:r>
              <a:rPr lang="nl-NL" sz="2400" b="1" dirty="0">
                <a:solidFill>
                  <a:srgbClr val="000000"/>
                </a:solidFill>
                <a:latin typeface="Effra" panose="02000506080000020004"/>
              </a:rPr>
              <a:t>kennisoverdracht</a:t>
            </a:r>
            <a:r>
              <a:rPr lang="nl-NL" sz="2400" dirty="0">
                <a:solidFill>
                  <a:srgbClr val="000000"/>
                </a:solidFill>
                <a:latin typeface="Effra" panose="02000506080000020004"/>
              </a:rPr>
              <a:t> en </a:t>
            </a:r>
            <a:r>
              <a:rPr lang="nl-NL" sz="2400" b="1" dirty="0">
                <a:solidFill>
                  <a:srgbClr val="000000"/>
                </a:solidFill>
                <a:latin typeface="Effra" panose="02000506080000020004"/>
              </a:rPr>
              <a:t>lange-termijnsucces</a:t>
            </a:r>
            <a:r>
              <a:rPr lang="nl-NL" sz="2400" dirty="0">
                <a:solidFill>
                  <a:srgbClr val="000000"/>
                </a:solidFill>
                <a:latin typeface="Effra" panose="02000506080000020004"/>
              </a:rPr>
              <a:t> van de organisatie.</a:t>
            </a:r>
          </a:p>
          <a:p>
            <a:r>
              <a:rPr lang="nl-NL" sz="2400" dirty="0">
                <a:solidFill>
                  <a:srgbClr val="000000"/>
                </a:solidFill>
                <a:latin typeface="Effra" panose="02000506080000020004"/>
              </a:rPr>
              <a:t>Zzp’ers moeten hun aandacht (vaak) verdelen over meerdere opdrachtgevers, waardoor ze </a:t>
            </a:r>
            <a:r>
              <a:rPr lang="nl-NL" sz="2400" b="1" dirty="0">
                <a:solidFill>
                  <a:srgbClr val="000000"/>
                </a:solidFill>
                <a:latin typeface="Effra" panose="02000506080000020004"/>
              </a:rPr>
              <a:t>minder beschikbaar</a:t>
            </a:r>
            <a:r>
              <a:rPr lang="nl-NL" sz="2400" dirty="0">
                <a:solidFill>
                  <a:srgbClr val="000000"/>
                </a:solidFill>
                <a:latin typeface="Effra" panose="02000506080000020004"/>
              </a:rPr>
              <a:t> zijn.</a:t>
            </a:r>
          </a:p>
          <a:p>
            <a:pPr marL="0" indent="0">
              <a:buNone/>
            </a:pPr>
            <a:endParaRPr lang="nl-NL" dirty="0">
              <a:latin typeface="Effra" panose="02000506080000020004"/>
            </a:endParaRPr>
          </a:p>
        </p:txBody>
      </p:sp>
      <p:pic>
        <p:nvPicPr>
          <p:cNvPr id="6" name="Afbeelding 5">
            <a:extLst>
              <a:ext uri="{FF2B5EF4-FFF2-40B4-BE49-F238E27FC236}">
                <a16:creationId xmlns:a16="http://schemas.microsoft.com/office/drawing/2014/main" id="{8A1C766E-9AD7-B61A-12B5-E3C8ED8BCDA0}"/>
              </a:ext>
            </a:extLst>
          </p:cNvPr>
          <p:cNvPicPr>
            <a:picLocks noChangeAspect="1"/>
          </p:cNvPicPr>
          <p:nvPr/>
        </p:nvPicPr>
        <p:blipFill>
          <a:blip r:embed="rId2"/>
          <a:stretch>
            <a:fillRect/>
          </a:stretch>
        </p:blipFill>
        <p:spPr>
          <a:xfrm>
            <a:off x="8431161" y="1641899"/>
            <a:ext cx="665266" cy="665266"/>
          </a:xfrm>
          <a:prstGeom prst="rect">
            <a:avLst/>
          </a:prstGeom>
          <a:solidFill>
            <a:schemeClr val="bg1"/>
          </a:solidFill>
        </p:spPr>
      </p:pic>
      <p:pic>
        <p:nvPicPr>
          <p:cNvPr id="7" name="Afbeelding 6">
            <a:extLst>
              <a:ext uri="{FF2B5EF4-FFF2-40B4-BE49-F238E27FC236}">
                <a16:creationId xmlns:a16="http://schemas.microsoft.com/office/drawing/2014/main" id="{4BF6D4D2-247A-728F-1343-7DBEE3AD95B4}"/>
              </a:ext>
            </a:extLst>
          </p:cNvPr>
          <p:cNvPicPr>
            <a:picLocks noChangeAspect="1"/>
          </p:cNvPicPr>
          <p:nvPr/>
        </p:nvPicPr>
        <p:blipFill>
          <a:blip r:embed="rId3"/>
          <a:stretch>
            <a:fillRect/>
          </a:stretch>
        </p:blipFill>
        <p:spPr>
          <a:xfrm>
            <a:off x="2887901" y="1690688"/>
            <a:ext cx="665266" cy="665266"/>
          </a:xfrm>
          <a:prstGeom prst="rect">
            <a:avLst/>
          </a:prstGeom>
          <a:solidFill>
            <a:schemeClr val="bg1"/>
          </a:solidFill>
        </p:spPr>
      </p:pic>
      <p:sp>
        <p:nvSpPr>
          <p:cNvPr id="4" name="Tekstvak 3">
            <a:extLst>
              <a:ext uri="{FF2B5EF4-FFF2-40B4-BE49-F238E27FC236}">
                <a16:creationId xmlns:a16="http://schemas.microsoft.com/office/drawing/2014/main" id="{C29E2C24-1D8C-3C7A-9E06-848B734BDDBE}"/>
              </a:ext>
            </a:extLst>
          </p:cNvPr>
          <p:cNvSpPr txBox="1"/>
          <p:nvPr/>
        </p:nvSpPr>
        <p:spPr>
          <a:xfrm>
            <a:off x="2140299" y="194009"/>
            <a:ext cx="791140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2800" dirty="0">
                <a:solidFill>
                  <a:prstClr val="black"/>
                </a:solidFill>
                <a:latin typeface="Effra Heavy" panose="02000906080000020004" pitchFamily="2" charset="0"/>
              </a:rPr>
              <a:t>ZZP’ers </a:t>
            </a:r>
            <a:r>
              <a:rPr lang="nl-NL" sz="2800" dirty="0">
                <a:solidFill>
                  <a:prstClr val="black"/>
                </a:solidFill>
                <a:latin typeface="Effra" panose="02000506080000020004" pitchFamily="2" charset="0"/>
              </a:rPr>
              <a:t>(voor- en nadelen)</a:t>
            </a:r>
            <a:endParaRPr kumimoji="0" lang="nl-NL" sz="2800" b="0" i="0" u="none" strike="noStrike" kern="1200" cap="none" spc="0" normalizeH="0" baseline="0" noProof="0" dirty="0">
              <a:ln>
                <a:noFill/>
              </a:ln>
              <a:solidFill>
                <a:prstClr val="black"/>
              </a:solidFill>
              <a:effectLst/>
              <a:uLnTx/>
              <a:uFillTx/>
              <a:latin typeface="Effra" panose="02000506080000020004" pitchFamily="2" charset="0"/>
            </a:endParaRPr>
          </a:p>
        </p:txBody>
      </p:sp>
    </p:spTree>
    <p:extLst>
      <p:ext uri="{BB962C8B-B14F-4D97-AF65-F5344CB8AC3E}">
        <p14:creationId xmlns:p14="http://schemas.microsoft.com/office/powerpoint/2010/main" val="46426019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30EB0C-7979-C4DE-7A6E-28FA31582131}"/>
            </a:ext>
          </a:extLst>
        </p:cNvPr>
        <p:cNvGrpSpPr/>
        <p:nvPr/>
      </p:nvGrpSpPr>
      <p:grpSpPr>
        <a:xfrm>
          <a:off x="0" y="0"/>
          <a:ext cx="0" cy="0"/>
          <a:chOff x="0" y="0"/>
          <a:chExt cx="0" cy="0"/>
        </a:xfrm>
      </p:grpSpPr>
      <p:sp>
        <p:nvSpPr>
          <p:cNvPr id="4" name="Tijdelijke aanduiding voor inhoud 3">
            <a:extLst>
              <a:ext uri="{FF2B5EF4-FFF2-40B4-BE49-F238E27FC236}">
                <a16:creationId xmlns:a16="http://schemas.microsoft.com/office/drawing/2014/main" id="{E329D9B3-D561-799C-439E-60DF84E06266}"/>
              </a:ext>
            </a:extLst>
          </p:cNvPr>
          <p:cNvSpPr>
            <a:spLocks noGrp="1"/>
          </p:cNvSpPr>
          <p:nvPr>
            <p:ph sz="half" idx="1"/>
          </p:nvPr>
        </p:nvSpPr>
        <p:spPr>
          <a:xfrm>
            <a:off x="838200" y="1037040"/>
            <a:ext cx="5181600" cy="4277032"/>
          </a:xfrm>
        </p:spPr>
        <p:txBody>
          <a:bodyPr>
            <a:noAutofit/>
          </a:bodyPr>
          <a:lstStyle/>
          <a:p>
            <a:pPr marL="0" indent="0">
              <a:buNone/>
            </a:pPr>
            <a:r>
              <a:rPr lang="nl-NL" sz="1600" dirty="0"/>
              <a:t>Een medewerker van de Ikea-vestiging in Haarlem werd op staande voet ontslagen voor het ophalen van een extra </a:t>
            </a:r>
            <a:r>
              <a:rPr lang="nl-NL" sz="1600" dirty="0" err="1"/>
              <a:t>maaltijdbon</a:t>
            </a:r>
            <a:r>
              <a:rPr lang="nl-NL" sz="1600" dirty="0"/>
              <a:t>. De kantonrechter oordeelde dat het ontslag op staande voet onterecht is en draaide het ontslag terug. Ikea moet zijn salaris doorbetalen. </a:t>
            </a:r>
          </a:p>
          <a:p>
            <a:pPr marL="0" indent="0">
              <a:buNone/>
            </a:pPr>
            <a:r>
              <a:rPr lang="nl-NL" sz="1600" dirty="0"/>
              <a:t>De man draaide een zondagsdienst, waarvoor Ikea één </a:t>
            </a:r>
            <a:r>
              <a:rPr lang="nl-NL" sz="1600" dirty="0" err="1"/>
              <a:t>maaltijdbon</a:t>
            </a:r>
            <a:r>
              <a:rPr lang="nl-NL" sz="1600" dirty="0"/>
              <a:t> ter waarde van € 2,50 ter beschikking stelt. Dat was gecommuniceerd in een nieuwsbrief. Voorheen werden de bonnen uitgedeeld, maar later werd bepaald dat werknemers ze moesten ophalen bij de receptie. De man haalde echter zowel om 12.00 uur als om 16.00 uur een </a:t>
            </a:r>
            <a:r>
              <a:rPr lang="nl-NL" sz="1600" dirty="0" err="1"/>
              <a:t>maaltijdbon</a:t>
            </a:r>
            <a:r>
              <a:rPr lang="nl-NL" sz="1600" dirty="0"/>
              <a:t> op. </a:t>
            </a:r>
          </a:p>
          <a:p>
            <a:pPr marL="0" indent="0">
              <a:buNone/>
            </a:pPr>
            <a:r>
              <a:rPr lang="nl-NL" sz="1600" dirty="0"/>
              <a:t>Toen de medewerker daarmee geconfronteerd werd, ontkende hij. Het voorval was echter vastgelegd op camera en vervolgens aan de man getoond. De man beweerde vervolgens dat hij de tweede bon voor een collega had gehaald. Die ontkende dat echter, waarop de bonnenhaler werd ontslagen. Hij stapte vervolgens naar de rechter. </a:t>
            </a:r>
          </a:p>
        </p:txBody>
      </p:sp>
      <p:sp>
        <p:nvSpPr>
          <p:cNvPr id="5" name="Tijdelijke aanduiding voor inhoud 4">
            <a:extLst>
              <a:ext uri="{FF2B5EF4-FFF2-40B4-BE49-F238E27FC236}">
                <a16:creationId xmlns:a16="http://schemas.microsoft.com/office/drawing/2014/main" id="{663DF91C-8BB8-49D8-2BBA-F38BA5CDFBF4}"/>
              </a:ext>
            </a:extLst>
          </p:cNvPr>
          <p:cNvSpPr>
            <a:spLocks noGrp="1"/>
          </p:cNvSpPr>
          <p:nvPr>
            <p:ph sz="half" idx="2"/>
          </p:nvPr>
        </p:nvSpPr>
        <p:spPr>
          <a:xfrm>
            <a:off x="6172200" y="1037040"/>
            <a:ext cx="5181600" cy="4277032"/>
          </a:xfrm>
        </p:spPr>
        <p:txBody>
          <a:bodyPr>
            <a:noAutofit/>
          </a:bodyPr>
          <a:lstStyle/>
          <a:p>
            <a:pPr marL="0" indent="0">
              <a:buNone/>
            </a:pPr>
            <a:r>
              <a:rPr lang="nl-NL" sz="1600" dirty="0"/>
              <a:t>De rechter erkent nu dat de ontslagen man een inconsistent verhaal vertelt, maar stelt hem toch in het gelijk. Hij oordeelt dat een dringende reden voor ontslag op staande voet ontbreekt. Om te kunnen worden ontslagen, zou het volstrekt duidelijk moeten zijn dat meer dan één </a:t>
            </a:r>
            <a:r>
              <a:rPr lang="nl-NL" sz="1600" dirty="0" err="1"/>
              <a:t>maaltijdbon</a:t>
            </a:r>
            <a:r>
              <a:rPr lang="nl-NL" sz="1600" dirty="0"/>
              <a:t> ophalen resulteert in direct ontslag. </a:t>
            </a:r>
          </a:p>
          <a:p>
            <a:pPr marL="0" indent="0">
              <a:buNone/>
            </a:pPr>
            <a:r>
              <a:rPr lang="nl-NL" sz="1600" dirty="0"/>
              <a:t>Er kan echter niet worden vastgesteld dat de werknemer de nieuwsbrief heeft gelezen en er stond ook niet in dat werknemers geen bonnen voor elkaar mogen halen. Het ontslag was daarom een te zware sanctie. Het ontslag werd teruggedraaid, waardoor Ikea de werknemer het salaris vier maanden moet doorbetalen. Ikea hoeft het contract daarna niet te verlengen, omdat de arbeidsrelatie verstoord is: er is sprake van een gewichtige reden voor ontslag. </a:t>
            </a:r>
          </a:p>
          <a:p>
            <a:pPr marL="0" indent="0">
              <a:buNone/>
            </a:pPr>
            <a:r>
              <a:rPr lang="nl-NL" sz="1600" dirty="0"/>
              <a:t>De medewerker heeft een individuele arbeidsovereenkomst met Ikea.</a:t>
            </a:r>
          </a:p>
          <a:p>
            <a:pPr marL="0" indent="0">
              <a:buNone/>
            </a:pPr>
            <a:endParaRPr lang="nl-NL" sz="1600" b="1" dirty="0"/>
          </a:p>
        </p:txBody>
      </p:sp>
      <p:sp>
        <p:nvSpPr>
          <p:cNvPr id="6" name="Tekstvak 5">
            <a:extLst>
              <a:ext uri="{FF2B5EF4-FFF2-40B4-BE49-F238E27FC236}">
                <a16:creationId xmlns:a16="http://schemas.microsoft.com/office/drawing/2014/main" id="{32D5EDD8-7BAC-B00F-EE93-EEBB3EC75F04}"/>
              </a:ext>
            </a:extLst>
          </p:cNvPr>
          <p:cNvSpPr txBox="1"/>
          <p:nvPr/>
        </p:nvSpPr>
        <p:spPr>
          <a:xfrm>
            <a:off x="838200" y="5633883"/>
            <a:ext cx="10419735"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dirty="0">
                <a:ln>
                  <a:noFill/>
                </a:ln>
                <a:solidFill>
                  <a:prstClr val="black"/>
                </a:solidFill>
                <a:effectLst/>
                <a:uLnTx/>
                <a:uFillTx/>
                <a:latin typeface="Calibri" panose="020F0502020204030204"/>
                <a:ea typeface="+mn-ea"/>
                <a:cs typeface="+mn-cs"/>
              </a:rPr>
              <a:t>Vraag 31 (2p):</a:t>
            </a:r>
            <a:b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nl-NL" sz="1800" b="0" i="1" u="none" strike="noStrike" kern="1200" cap="none" spc="0" normalizeH="0" baseline="0" noProof="0" dirty="0">
                <a:ln>
                  <a:noFill/>
                </a:ln>
                <a:solidFill>
                  <a:prstClr val="black"/>
                </a:solidFill>
                <a:effectLst/>
                <a:uLnTx/>
                <a:uFillTx/>
                <a:latin typeface="Calibri" panose="020F0502020204030204"/>
                <a:ea typeface="+mn-ea"/>
                <a:cs typeface="+mn-cs"/>
              </a:rPr>
              <a:t>Aan welke drie wettelijke eisen moet voldaan worden opdat er sprake is van een individuele arbeidsovereenkomst en niet van een zzpovereenkomst?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kstvak 2">
            <a:extLst>
              <a:ext uri="{FF2B5EF4-FFF2-40B4-BE49-F238E27FC236}">
                <a16:creationId xmlns:a16="http://schemas.microsoft.com/office/drawing/2014/main" id="{D7FC4EF9-40F2-38D2-2BFD-7FFC1B2B51C3}"/>
              </a:ext>
            </a:extLst>
          </p:cNvPr>
          <p:cNvSpPr txBox="1"/>
          <p:nvPr/>
        </p:nvSpPr>
        <p:spPr>
          <a:xfrm>
            <a:off x="2140299" y="194009"/>
            <a:ext cx="791140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2800" dirty="0">
                <a:solidFill>
                  <a:prstClr val="black"/>
                </a:solidFill>
                <a:latin typeface="Effra Heavy" panose="02000906080000020004" pitchFamily="2" charset="0"/>
              </a:rPr>
              <a:t>ZZP’ers </a:t>
            </a:r>
            <a:r>
              <a:rPr lang="nl-NL" sz="2800" dirty="0">
                <a:solidFill>
                  <a:prstClr val="black"/>
                </a:solidFill>
                <a:latin typeface="Effra" panose="02000506080000020004" pitchFamily="2" charset="0"/>
              </a:rPr>
              <a:t>(examenvraag)</a:t>
            </a:r>
            <a:endParaRPr kumimoji="0" lang="nl-NL" sz="2800" b="0" i="0" u="none" strike="noStrike" kern="1200" cap="none" spc="0" normalizeH="0" baseline="0" noProof="0" dirty="0">
              <a:ln>
                <a:noFill/>
              </a:ln>
              <a:solidFill>
                <a:prstClr val="black"/>
              </a:solidFill>
              <a:effectLst/>
              <a:uLnTx/>
              <a:uFillTx/>
              <a:latin typeface="Effra" panose="02000506080000020004" pitchFamily="2" charset="0"/>
            </a:endParaRPr>
          </a:p>
        </p:txBody>
      </p:sp>
      <p:sp>
        <p:nvSpPr>
          <p:cNvPr id="7" name="Tekstvak 6">
            <a:extLst>
              <a:ext uri="{FF2B5EF4-FFF2-40B4-BE49-F238E27FC236}">
                <a16:creationId xmlns:a16="http://schemas.microsoft.com/office/drawing/2014/main" id="{946E9AEC-D6B3-1A42-6257-364DECDA9B51}"/>
              </a:ext>
            </a:extLst>
          </p:cNvPr>
          <p:cNvSpPr txBox="1"/>
          <p:nvPr/>
        </p:nvSpPr>
        <p:spPr>
          <a:xfrm>
            <a:off x="7960660" y="6445479"/>
            <a:ext cx="4082404"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prstClr val="black">
                    <a:alpha val="40000"/>
                  </a:prstClr>
                </a:solidFill>
                <a:effectLst/>
                <a:uLnTx/>
                <a:uFillTx/>
                <a:latin typeface="Effra" panose="02000506080000020004" pitchFamily="2" charset="0"/>
                <a:ea typeface="+mn-ea"/>
                <a:cs typeface="+mn-cs"/>
              </a:rPr>
              <a:t>Bron: eindexamen bedrijfseconomie vwo 2023-II</a:t>
            </a:r>
          </a:p>
        </p:txBody>
      </p:sp>
    </p:spTree>
    <p:extLst>
      <p:ext uri="{BB962C8B-B14F-4D97-AF65-F5344CB8AC3E}">
        <p14:creationId xmlns:p14="http://schemas.microsoft.com/office/powerpoint/2010/main" val="213722753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hoek 6" descr="Hiërarchie">
            <a:extLst>
              <a:ext uri="{FF2B5EF4-FFF2-40B4-BE49-F238E27FC236}">
                <a16:creationId xmlns:a16="http://schemas.microsoft.com/office/drawing/2014/main" id="{CDDA93CA-AFF7-C2D7-7B45-627C55383FCE}"/>
              </a:ext>
            </a:extLst>
          </p:cNvPr>
          <p:cNvSpPr/>
          <p:nvPr/>
        </p:nvSpPr>
        <p:spPr>
          <a:xfrm>
            <a:off x="2305082" y="2770969"/>
            <a:ext cx="1002585" cy="1002585"/>
          </a:xfrm>
          <a:prstGeom prst="rect">
            <a:avLst/>
          </a:prstGeom>
          <a:blipFill>
            <a:blip r:embed="rId2" cstate="print">
              <a:duotone>
                <a:prstClr val="black"/>
                <a:schemeClr val="tx2">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a:lstStyle/>
          <a:p>
            <a:endParaRPr lang="nl-NL"/>
          </a:p>
        </p:txBody>
      </p:sp>
      <p:sp>
        <p:nvSpPr>
          <p:cNvPr id="9" name="Vrije vorm: vorm 8">
            <a:extLst>
              <a:ext uri="{FF2B5EF4-FFF2-40B4-BE49-F238E27FC236}">
                <a16:creationId xmlns:a16="http://schemas.microsoft.com/office/drawing/2014/main" id="{EB91AAE5-77EA-FC20-C646-9D23CE637E24}"/>
              </a:ext>
            </a:extLst>
          </p:cNvPr>
          <p:cNvSpPr/>
          <p:nvPr/>
        </p:nvSpPr>
        <p:spPr>
          <a:xfrm>
            <a:off x="1374110" y="3863902"/>
            <a:ext cx="2864531" cy="429679"/>
          </a:xfrm>
          <a:custGeom>
            <a:avLst/>
            <a:gdLst>
              <a:gd name="connsiteX0" fmla="*/ 0 w 2864531"/>
              <a:gd name="connsiteY0" fmla="*/ 0 h 429679"/>
              <a:gd name="connsiteX1" fmla="*/ 2864531 w 2864531"/>
              <a:gd name="connsiteY1" fmla="*/ 0 h 429679"/>
              <a:gd name="connsiteX2" fmla="*/ 2864531 w 2864531"/>
              <a:gd name="connsiteY2" fmla="*/ 429679 h 429679"/>
              <a:gd name="connsiteX3" fmla="*/ 0 w 2864531"/>
              <a:gd name="connsiteY3" fmla="*/ 429679 h 429679"/>
              <a:gd name="connsiteX4" fmla="*/ 0 w 2864531"/>
              <a:gd name="connsiteY4" fmla="*/ 0 h 4296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4531" h="429679">
                <a:moveTo>
                  <a:pt x="0" y="0"/>
                </a:moveTo>
                <a:lnTo>
                  <a:pt x="2864531" y="0"/>
                </a:lnTo>
                <a:lnTo>
                  <a:pt x="2864531" y="429679"/>
                </a:lnTo>
                <a:lnTo>
                  <a:pt x="0" y="42967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1200150">
              <a:lnSpc>
                <a:spcPct val="100000"/>
              </a:lnSpc>
              <a:spcBef>
                <a:spcPct val="0"/>
              </a:spcBef>
              <a:spcAft>
                <a:spcPct val="35000"/>
              </a:spcAft>
              <a:buNone/>
              <a:defRPr b="1"/>
            </a:pPr>
            <a:r>
              <a:rPr lang="nl-NL" sz="2700" kern="1200" dirty="0"/>
              <a:t>Gezagsverhouding</a:t>
            </a:r>
          </a:p>
        </p:txBody>
      </p:sp>
      <p:sp>
        <p:nvSpPr>
          <p:cNvPr id="10" name="Vrije vorm: vorm 9">
            <a:extLst>
              <a:ext uri="{FF2B5EF4-FFF2-40B4-BE49-F238E27FC236}">
                <a16:creationId xmlns:a16="http://schemas.microsoft.com/office/drawing/2014/main" id="{D7DE909C-5ED9-237B-CF03-82BCF3FA3FC8}"/>
              </a:ext>
            </a:extLst>
          </p:cNvPr>
          <p:cNvSpPr/>
          <p:nvPr/>
        </p:nvSpPr>
        <p:spPr>
          <a:xfrm>
            <a:off x="1374110" y="4335604"/>
            <a:ext cx="2864531" cy="536464"/>
          </a:xfrm>
          <a:custGeom>
            <a:avLst/>
            <a:gdLst>
              <a:gd name="connsiteX0" fmla="*/ 0 w 2864531"/>
              <a:gd name="connsiteY0" fmla="*/ 0 h 536464"/>
              <a:gd name="connsiteX1" fmla="*/ 2864531 w 2864531"/>
              <a:gd name="connsiteY1" fmla="*/ 0 h 536464"/>
              <a:gd name="connsiteX2" fmla="*/ 2864531 w 2864531"/>
              <a:gd name="connsiteY2" fmla="*/ 536464 h 536464"/>
              <a:gd name="connsiteX3" fmla="*/ 0 w 2864531"/>
              <a:gd name="connsiteY3" fmla="*/ 536464 h 536464"/>
              <a:gd name="connsiteX4" fmla="*/ 0 w 2864531"/>
              <a:gd name="connsiteY4" fmla="*/ 0 h 536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4531" h="536464">
                <a:moveTo>
                  <a:pt x="0" y="0"/>
                </a:moveTo>
                <a:lnTo>
                  <a:pt x="2864531" y="0"/>
                </a:lnTo>
                <a:lnTo>
                  <a:pt x="2864531" y="536464"/>
                </a:lnTo>
                <a:lnTo>
                  <a:pt x="0" y="53646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nl-NL" sz="1700" kern="1200" dirty="0"/>
              <a:t>Werknemer doet het werk zoals de werkgever dat wil.</a:t>
            </a:r>
          </a:p>
        </p:txBody>
      </p:sp>
      <p:sp>
        <p:nvSpPr>
          <p:cNvPr id="11" name="Rechthoek 10" descr="Ober">
            <a:extLst>
              <a:ext uri="{FF2B5EF4-FFF2-40B4-BE49-F238E27FC236}">
                <a16:creationId xmlns:a16="http://schemas.microsoft.com/office/drawing/2014/main" id="{0EFDE207-D2B1-8599-D22E-8BE14700E821}"/>
              </a:ext>
            </a:extLst>
          </p:cNvPr>
          <p:cNvSpPr/>
          <p:nvPr/>
        </p:nvSpPr>
        <p:spPr>
          <a:xfrm>
            <a:off x="5670907" y="2770969"/>
            <a:ext cx="1002585" cy="1002585"/>
          </a:xfrm>
          <a:prstGeom prst="rect">
            <a:avLst/>
          </a:prstGeom>
          <a:blipFill>
            <a:blip r:embed="rId4">
              <a:duotone>
                <a:prstClr val="black"/>
                <a:schemeClr val="tx2">
                  <a:tint val="45000"/>
                  <a:satMod val="400000"/>
                </a:schemeClr>
              </a:duotone>
              <a:extLst>
                <a:ext uri="{96DAC541-7B7A-43D3-8B79-37D633B846F1}">
                  <asvg:svgBlip xmlns:asvg="http://schemas.microsoft.com/office/drawing/2016/SVG/main" r:embed="rId5"/>
                </a:ext>
              </a:extLst>
            </a:blip>
            <a:srcRect/>
            <a:stretch>
              <a:fillRect/>
            </a:stretch>
          </a:blipFill>
          <a:ln>
            <a:noFill/>
          </a:ln>
        </p:spPr>
        <p:style>
          <a:lnRef idx="2">
            <a:scrgbClr r="0" g="0" b="0"/>
          </a:lnRef>
          <a:fillRef idx="1">
            <a:scrgbClr r="0" g="0" b="0"/>
          </a:fillRef>
          <a:effectRef idx="0">
            <a:schemeClr val="accent3">
              <a:hueOff val="0"/>
              <a:satOff val="0"/>
              <a:lumOff val="0"/>
              <a:alphaOff val="0"/>
            </a:schemeClr>
          </a:effectRef>
          <a:fontRef idx="minor">
            <a:schemeClr val="lt1"/>
          </a:fontRef>
        </p:style>
        <p:txBody>
          <a:bodyPr/>
          <a:lstStyle/>
          <a:p>
            <a:endParaRPr lang="nl-NL"/>
          </a:p>
        </p:txBody>
      </p:sp>
      <p:sp>
        <p:nvSpPr>
          <p:cNvPr id="12" name="Vrije vorm: vorm 11">
            <a:extLst>
              <a:ext uri="{FF2B5EF4-FFF2-40B4-BE49-F238E27FC236}">
                <a16:creationId xmlns:a16="http://schemas.microsoft.com/office/drawing/2014/main" id="{89B25E77-E990-C762-9B04-6BBA13B95180}"/>
              </a:ext>
            </a:extLst>
          </p:cNvPr>
          <p:cNvSpPr/>
          <p:nvPr/>
        </p:nvSpPr>
        <p:spPr>
          <a:xfrm>
            <a:off x="4739934" y="3863902"/>
            <a:ext cx="2864531" cy="429679"/>
          </a:xfrm>
          <a:custGeom>
            <a:avLst/>
            <a:gdLst>
              <a:gd name="connsiteX0" fmla="*/ 0 w 2864531"/>
              <a:gd name="connsiteY0" fmla="*/ 0 h 429679"/>
              <a:gd name="connsiteX1" fmla="*/ 2864531 w 2864531"/>
              <a:gd name="connsiteY1" fmla="*/ 0 h 429679"/>
              <a:gd name="connsiteX2" fmla="*/ 2864531 w 2864531"/>
              <a:gd name="connsiteY2" fmla="*/ 429679 h 429679"/>
              <a:gd name="connsiteX3" fmla="*/ 0 w 2864531"/>
              <a:gd name="connsiteY3" fmla="*/ 429679 h 429679"/>
              <a:gd name="connsiteX4" fmla="*/ 0 w 2864531"/>
              <a:gd name="connsiteY4" fmla="*/ 0 h 4296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4531" h="429679">
                <a:moveTo>
                  <a:pt x="0" y="0"/>
                </a:moveTo>
                <a:lnTo>
                  <a:pt x="2864531" y="0"/>
                </a:lnTo>
                <a:lnTo>
                  <a:pt x="2864531" y="429679"/>
                </a:lnTo>
                <a:lnTo>
                  <a:pt x="0" y="42967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1200150">
              <a:lnSpc>
                <a:spcPct val="100000"/>
              </a:lnSpc>
              <a:spcBef>
                <a:spcPct val="0"/>
              </a:spcBef>
              <a:spcAft>
                <a:spcPct val="35000"/>
              </a:spcAft>
              <a:buNone/>
              <a:defRPr b="1"/>
            </a:pPr>
            <a:r>
              <a:rPr lang="nl-NL" sz="2700" kern="1200" dirty="0"/>
              <a:t>Arbeidsverplichting</a:t>
            </a:r>
          </a:p>
        </p:txBody>
      </p:sp>
      <p:sp>
        <p:nvSpPr>
          <p:cNvPr id="13" name="Vrije vorm: vorm 12">
            <a:extLst>
              <a:ext uri="{FF2B5EF4-FFF2-40B4-BE49-F238E27FC236}">
                <a16:creationId xmlns:a16="http://schemas.microsoft.com/office/drawing/2014/main" id="{7E1D6E7C-D596-5491-F4E5-483DFEEC1FA4}"/>
              </a:ext>
            </a:extLst>
          </p:cNvPr>
          <p:cNvSpPr/>
          <p:nvPr/>
        </p:nvSpPr>
        <p:spPr>
          <a:xfrm>
            <a:off x="4739934" y="4335604"/>
            <a:ext cx="2864531" cy="536464"/>
          </a:xfrm>
          <a:custGeom>
            <a:avLst/>
            <a:gdLst>
              <a:gd name="connsiteX0" fmla="*/ 0 w 2864531"/>
              <a:gd name="connsiteY0" fmla="*/ 0 h 536464"/>
              <a:gd name="connsiteX1" fmla="*/ 2864531 w 2864531"/>
              <a:gd name="connsiteY1" fmla="*/ 0 h 536464"/>
              <a:gd name="connsiteX2" fmla="*/ 2864531 w 2864531"/>
              <a:gd name="connsiteY2" fmla="*/ 536464 h 536464"/>
              <a:gd name="connsiteX3" fmla="*/ 0 w 2864531"/>
              <a:gd name="connsiteY3" fmla="*/ 536464 h 536464"/>
              <a:gd name="connsiteX4" fmla="*/ 0 w 2864531"/>
              <a:gd name="connsiteY4" fmla="*/ 0 h 536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4531" h="536464">
                <a:moveTo>
                  <a:pt x="0" y="0"/>
                </a:moveTo>
                <a:lnTo>
                  <a:pt x="2864531" y="0"/>
                </a:lnTo>
                <a:lnTo>
                  <a:pt x="2864531" y="536464"/>
                </a:lnTo>
                <a:lnTo>
                  <a:pt x="0" y="53646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nl-NL" sz="1700" kern="1200" dirty="0"/>
              <a:t>Werknemer is verplicht om zelf het werk te doen.</a:t>
            </a:r>
          </a:p>
        </p:txBody>
      </p:sp>
      <p:sp>
        <p:nvSpPr>
          <p:cNvPr id="14" name="Rechthoek 13" descr="Euro">
            <a:extLst>
              <a:ext uri="{FF2B5EF4-FFF2-40B4-BE49-F238E27FC236}">
                <a16:creationId xmlns:a16="http://schemas.microsoft.com/office/drawing/2014/main" id="{79F0A92C-A48F-649D-28C3-6C6F1CEF2E3D}"/>
              </a:ext>
            </a:extLst>
          </p:cNvPr>
          <p:cNvSpPr/>
          <p:nvPr/>
        </p:nvSpPr>
        <p:spPr>
          <a:xfrm>
            <a:off x="9036731" y="2770969"/>
            <a:ext cx="1002585" cy="1002585"/>
          </a:xfrm>
          <a:prstGeom prst="rect">
            <a:avLst/>
          </a:prstGeom>
          <a:blipFill>
            <a:blip r:embed="rId6">
              <a:duotone>
                <a:prstClr val="black"/>
                <a:schemeClr val="tx2">
                  <a:tint val="45000"/>
                  <a:satMod val="400000"/>
                </a:schemeClr>
              </a:duotone>
              <a:extLst>
                <a:ext uri="{96DAC541-7B7A-43D3-8B79-37D633B846F1}">
                  <asvg:svgBlip xmlns:asvg="http://schemas.microsoft.com/office/drawing/2016/SVG/main" r:embed="rId7"/>
                </a:ext>
              </a:extLst>
            </a:blip>
            <a:srcRect/>
            <a:stretch>
              <a:fillRect/>
            </a:stretch>
          </a:blipFill>
          <a:ln>
            <a:noFill/>
          </a:ln>
        </p:spPr>
        <p:style>
          <a:lnRef idx="2">
            <a:scrgbClr r="0" g="0" b="0"/>
          </a:lnRef>
          <a:fillRef idx="1">
            <a:scrgbClr r="0" g="0" b="0"/>
          </a:fillRef>
          <a:effectRef idx="0">
            <a:schemeClr val="accent4">
              <a:hueOff val="0"/>
              <a:satOff val="0"/>
              <a:lumOff val="0"/>
              <a:alphaOff val="0"/>
            </a:schemeClr>
          </a:effectRef>
          <a:fontRef idx="minor">
            <a:schemeClr val="lt1"/>
          </a:fontRef>
        </p:style>
        <p:txBody>
          <a:bodyPr/>
          <a:lstStyle/>
          <a:p>
            <a:endParaRPr lang="nl-NL"/>
          </a:p>
        </p:txBody>
      </p:sp>
      <p:sp>
        <p:nvSpPr>
          <p:cNvPr id="15" name="Vrije vorm: vorm 14">
            <a:extLst>
              <a:ext uri="{FF2B5EF4-FFF2-40B4-BE49-F238E27FC236}">
                <a16:creationId xmlns:a16="http://schemas.microsoft.com/office/drawing/2014/main" id="{660280F3-163A-B5D5-2BE1-ECFE870AD292}"/>
              </a:ext>
            </a:extLst>
          </p:cNvPr>
          <p:cNvSpPr/>
          <p:nvPr/>
        </p:nvSpPr>
        <p:spPr>
          <a:xfrm>
            <a:off x="8105758" y="3863902"/>
            <a:ext cx="2864531" cy="429679"/>
          </a:xfrm>
          <a:custGeom>
            <a:avLst/>
            <a:gdLst>
              <a:gd name="connsiteX0" fmla="*/ 0 w 2864531"/>
              <a:gd name="connsiteY0" fmla="*/ 0 h 429679"/>
              <a:gd name="connsiteX1" fmla="*/ 2864531 w 2864531"/>
              <a:gd name="connsiteY1" fmla="*/ 0 h 429679"/>
              <a:gd name="connsiteX2" fmla="*/ 2864531 w 2864531"/>
              <a:gd name="connsiteY2" fmla="*/ 429679 h 429679"/>
              <a:gd name="connsiteX3" fmla="*/ 0 w 2864531"/>
              <a:gd name="connsiteY3" fmla="*/ 429679 h 429679"/>
              <a:gd name="connsiteX4" fmla="*/ 0 w 2864531"/>
              <a:gd name="connsiteY4" fmla="*/ 0 h 4296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4531" h="429679">
                <a:moveTo>
                  <a:pt x="0" y="0"/>
                </a:moveTo>
                <a:lnTo>
                  <a:pt x="2864531" y="0"/>
                </a:lnTo>
                <a:lnTo>
                  <a:pt x="2864531" y="429679"/>
                </a:lnTo>
                <a:lnTo>
                  <a:pt x="0" y="42967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1200150">
              <a:lnSpc>
                <a:spcPct val="100000"/>
              </a:lnSpc>
              <a:spcBef>
                <a:spcPct val="0"/>
              </a:spcBef>
              <a:spcAft>
                <a:spcPct val="35000"/>
              </a:spcAft>
              <a:buNone/>
              <a:defRPr b="1"/>
            </a:pPr>
            <a:r>
              <a:rPr lang="nl-NL" sz="2700" kern="1200" dirty="0"/>
              <a:t>Loonbetaling</a:t>
            </a:r>
          </a:p>
        </p:txBody>
      </p:sp>
      <p:sp>
        <p:nvSpPr>
          <p:cNvPr id="16" name="Vrije vorm: vorm 15">
            <a:extLst>
              <a:ext uri="{FF2B5EF4-FFF2-40B4-BE49-F238E27FC236}">
                <a16:creationId xmlns:a16="http://schemas.microsoft.com/office/drawing/2014/main" id="{EE908477-D886-3A77-E56C-BFB8662B6A74}"/>
              </a:ext>
            </a:extLst>
          </p:cNvPr>
          <p:cNvSpPr/>
          <p:nvPr/>
        </p:nvSpPr>
        <p:spPr>
          <a:xfrm>
            <a:off x="8105758" y="4335604"/>
            <a:ext cx="2864531" cy="536464"/>
          </a:xfrm>
          <a:custGeom>
            <a:avLst/>
            <a:gdLst>
              <a:gd name="connsiteX0" fmla="*/ 0 w 2864531"/>
              <a:gd name="connsiteY0" fmla="*/ 0 h 536464"/>
              <a:gd name="connsiteX1" fmla="*/ 2864531 w 2864531"/>
              <a:gd name="connsiteY1" fmla="*/ 0 h 536464"/>
              <a:gd name="connsiteX2" fmla="*/ 2864531 w 2864531"/>
              <a:gd name="connsiteY2" fmla="*/ 536464 h 536464"/>
              <a:gd name="connsiteX3" fmla="*/ 0 w 2864531"/>
              <a:gd name="connsiteY3" fmla="*/ 536464 h 536464"/>
              <a:gd name="connsiteX4" fmla="*/ 0 w 2864531"/>
              <a:gd name="connsiteY4" fmla="*/ 0 h 536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4531" h="536464">
                <a:moveTo>
                  <a:pt x="0" y="0"/>
                </a:moveTo>
                <a:lnTo>
                  <a:pt x="2864531" y="0"/>
                </a:lnTo>
                <a:lnTo>
                  <a:pt x="2864531" y="536464"/>
                </a:lnTo>
                <a:lnTo>
                  <a:pt x="0" y="53646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nl-NL" sz="1700" kern="1200" dirty="0"/>
              <a:t>Werkgever is verplicht aan de werknemer loon te betalen.</a:t>
            </a:r>
          </a:p>
        </p:txBody>
      </p:sp>
      <p:sp>
        <p:nvSpPr>
          <p:cNvPr id="2" name="Tekstvak 1">
            <a:extLst>
              <a:ext uri="{FF2B5EF4-FFF2-40B4-BE49-F238E27FC236}">
                <a16:creationId xmlns:a16="http://schemas.microsoft.com/office/drawing/2014/main" id="{65AF81CD-5A97-55C4-FF07-D075ABB9E740}"/>
              </a:ext>
            </a:extLst>
          </p:cNvPr>
          <p:cNvSpPr txBox="1"/>
          <p:nvPr/>
        </p:nvSpPr>
        <p:spPr>
          <a:xfrm>
            <a:off x="2140299" y="194009"/>
            <a:ext cx="791140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2800" dirty="0">
                <a:solidFill>
                  <a:prstClr val="black"/>
                </a:solidFill>
                <a:latin typeface="Effra Heavy" panose="02000906080000020004" pitchFamily="2" charset="0"/>
              </a:rPr>
              <a:t>Arbeidsovereenkomst </a:t>
            </a:r>
            <a:r>
              <a:rPr lang="nl-NL" sz="2800" dirty="0">
                <a:solidFill>
                  <a:prstClr val="black"/>
                </a:solidFill>
                <a:latin typeface="Effra" panose="02000506080000020004" pitchFamily="2" charset="0"/>
              </a:rPr>
              <a:t>(wettelijke eisen)</a:t>
            </a:r>
            <a:endParaRPr kumimoji="0" lang="nl-NL" sz="2800" b="0" i="0" u="none" strike="noStrike" kern="1200" cap="none" spc="0" normalizeH="0" baseline="0" noProof="0" dirty="0">
              <a:ln>
                <a:noFill/>
              </a:ln>
              <a:solidFill>
                <a:prstClr val="black"/>
              </a:solidFill>
              <a:effectLst/>
              <a:uLnTx/>
              <a:uFillTx/>
              <a:latin typeface="Effra" panose="02000506080000020004" pitchFamily="2" charset="0"/>
            </a:endParaRPr>
          </a:p>
        </p:txBody>
      </p:sp>
    </p:spTree>
    <p:extLst>
      <p:ext uri="{BB962C8B-B14F-4D97-AF65-F5344CB8AC3E}">
        <p14:creationId xmlns:p14="http://schemas.microsoft.com/office/powerpoint/2010/main" val="2568594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16" grpId="0"/>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772DC8-099E-F4B1-FF8D-C3F3586ED372}"/>
            </a:ext>
          </a:extLst>
        </p:cNvPr>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FB614FC2-2CBD-A96F-83BB-0A3D5B646A72}"/>
              </a:ext>
            </a:extLst>
          </p:cNvPr>
          <p:cNvSpPr>
            <a:spLocks noGrp="1"/>
          </p:cNvSpPr>
          <p:nvPr>
            <p:ph idx="1"/>
          </p:nvPr>
        </p:nvSpPr>
        <p:spPr/>
        <p:txBody>
          <a:bodyPr/>
          <a:lstStyle/>
          <a:p>
            <a:pPr marL="0" indent="0">
              <a:buNone/>
            </a:pPr>
            <a:r>
              <a:rPr lang="nl-NL" b="1" dirty="0"/>
              <a:t>Vraag 32 (1p):</a:t>
            </a:r>
          </a:p>
          <a:p>
            <a:pPr marL="0" indent="0">
              <a:buNone/>
            </a:pPr>
            <a:r>
              <a:rPr lang="nl-NL" i="1" dirty="0"/>
              <a:t>Citeer de zin uit de bron waaruit blijkt dat deze werknemer bij Ikea een arbeidsovereenkomst voor bepaalde tijd heeft. </a:t>
            </a:r>
          </a:p>
        </p:txBody>
      </p:sp>
      <p:sp>
        <p:nvSpPr>
          <p:cNvPr id="4" name="Tekstvak 3">
            <a:extLst>
              <a:ext uri="{FF2B5EF4-FFF2-40B4-BE49-F238E27FC236}">
                <a16:creationId xmlns:a16="http://schemas.microsoft.com/office/drawing/2014/main" id="{66543CA4-7157-5C96-84EF-A642F94D327A}"/>
              </a:ext>
            </a:extLst>
          </p:cNvPr>
          <p:cNvSpPr txBox="1"/>
          <p:nvPr/>
        </p:nvSpPr>
        <p:spPr>
          <a:xfrm>
            <a:off x="2140299" y="194009"/>
            <a:ext cx="791140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2800" dirty="0">
                <a:solidFill>
                  <a:prstClr val="black"/>
                </a:solidFill>
                <a:latin typeface="Effra Heavy" panose="02000906080000020004" pitchFamily="2" charset="0"/>
              </a:rPr>
              <a:t>Arbeidsovereenkomst </a:t>
            </a:r>
            <a:r>
              <a:rPr lang="nl-NL" sz="2800" dirty="0">
                <a:solidFill>
                  <a:prstClr val="black"/>
                </a:solidFill>
                <a:latin typeface="Effra" panose="02000506080000020004" pitchFamily="2" charset="0"/>
              </a:rPr>
              <a:t>(examenvraag)</a:t>
            </a:r>
            <a:endParaRPr kumimoji="0" lang="nl-NL" sz="2800" b="0" i="0" u="none" strike="noStrike" kern="1200" cap="none" spc="0" normalizeH="0" baseline="0" noProof="0" dirty="0">
              <a:ln>
                <a:noFill/>
              </a:ln>
              <a:solidFill>
                <a:prstClr val="black"/>
              </a:solidFill>
              <a:effectLst/>
              <a:uLnTx/>
              <a:uFillTx/>
              <a:latin typeface="Effra" panose="02000506080000020004" pitchFamily="2" charset="0"/>
            </a:endParaRPr>
          </a:p>
        </p:txBody>
      </p:sp>
      <p:sp>
        <p:nvSpPr>
          <p:cNvPr id="5" name="Tekstvak 4">
            <a:extLst>
              <a:ext uri="{FF2B5EF4-FFF2-40B4-BE49-F238E27FC236}">
                <a16:creationId xmlns:a16="http://schemas.microsoft.com/office/drawing/2014/main" id="{14CA1115-7926-29E2-7ABA-DBBDB5AC92A2}"/>
              </a:ext>
            </a:extLst>
          </p:cNvPr>
          <p:cNvSpPr txBox="1"/>
          <p:nvPr/>
        </p:nvSpPr>
        <p:spPr>
          <a:xfrm>
            <a:off x="7960660" y="6445479"/>
            <a:ext cx="4082404"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prstClr val="black">
                    <a:alpha val="40000"/>
                  </a:prstClr>
                </a:solidFill>
                <a:effectLst/>
                <a:uLnTx/>
                <a:uFillTx/>
                <a:latin typeface="Effra" panose="02000506080000020004" pitchFamily="2" charset="0"/>
                <a:ea typeface="+mn-ea"/>
                <a:cs typeface="+mn-cs"/>
              </a:rPr>
              <a:t>Bron: eindexamen bedrijfseconomie vwo 2023-II</a:t>
            </a:r>
          </a:p>
        </p:txBody>
      </p:sp>
    </p:spTree>
    <p:extLst>
      <p:ext uri="{BB962C8B-B14F-4D97-AF65-F5344CB8AC3E}">
        <p14:creationId xmlns:p14="http://schemas.microsoft.com/office/powerpoint/2010/main" val="3467429188"/>
      </p:ext>
    </p:extLst>
  </p:cSld>
  <p:clrMapOvr>
    <a:masterClrMapping/>
  </p:clrMapOvr>
  <p:transition spd="med">
    <p:pull/>
  </p:transition>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A2B7FE-4A17-2E75-AFF9-FB1CC4792356}"/>
            </a:ext>
          </a:extLst>
        </p:cNvPr>
        <p:cNvGrpSpPr/>
        <p:nvPr/>
      </p:nvGrpSpPr>
      <p:grpSpPr>
        <a:xfrm>
          <a:off x="0" y="0"/>
          <a:ext cx="0" cy="0"/>
          <a:chOff x="0" y="0"/>
          <a:chExt cx="0" cy="0"/>
        </a:xfrm>
      </p:grpSpPr>
      <p:sp>
        <p:nvSpPr>
          <p:cNvPr id="4" name="Tijdelijke aanduiding voor inhoud 3">
            <a:extLst>
              <a:ext uri="{FF2B5EF4-FFF2-40B4-BE49-F238E27FC236}">
                <a16:creationId xmlns:a16="http://schemas.microsoft.com/office/drawing/2014/main" id="{9E7E5B37-D735-281B-DA06-C2AD19836D6F}"/>
              </a:ext>
            </a:extLst>
          </p:cNvPr>
          <p:cNvSpPr>
            <a:spLocks noGrp="1"/>
          </p:cNvSpPr>
          <p:nvPr>
            <p:ph sz="half" idx="1"/>
          </p:nvPr>
        </p:nvSpPr>
        <p:spPr>
          <a:xfrm>
            <a:off x="838200" y="1347023"/>
            <a:ext cx="5181600" cy="4277032"/>
          </a:xfrm>
        </p:spPr>
        <p:txBody>
          <a:bodyPr>
            <a:noAutofit/>
          </a:bodyPr>
          <a:lstStyle/>
          <a:p>
            <a:pPr marL="0" indent="0">
              <a:buNone/>
            </a:pPr>
            <a:r>
              <a:rPr lang="nl-NL" sz="1600" dirty="0"/>
              <a:t>Een medewerker van de Ikea-vestiging in Haarlem werd op staande voet ontslagen voor het ophalen van een extra </a:t>
            </a:r>
            <a:r>
              <a:rPr lang="nl-NL" sz="1600" dirty="0" err="1"/>
              <a:t>maaltijdbon</a:t>
            </a:r>
            <a:r>
              <a:rPr lang="nl-NL" sz="1600" dirty="0"/>
              <a:t>. De kantonrechter oordeelde dat het ontslag op staande voet onterecht is en draaide het ontslag terug. Ikea moet zijn salaris doorbetalen. </a:t>
            </a:r>
          </a:p>
          <a:p>
            <a:pPr marL="0" indent="0">
              <a:buNone/>
            </a:pPr>
            <a:r>
              <a:rPr lang="nl-NL" sz="1600" dirty="0"/>
              <a:t>De man draaide een zondagsdienst, waarvoor Ikea één </a:t>
            </a:r>
            <a:r>
              <a:rPr lang="nl-NL" sz="1600" dirty="0" err="1"/>
              <a:t>maaltijdbon</a:t>
            </a:r>
            <a:r>
              <a:rPr lang="nl-NL" sz="1600" dirty="0"/>
              <a:t> ter waarde van € 2,50 ter beschikking stelt. Dat was gecommuniceerd in een nieuwsbrief. Voorheen werden de bonnen uitgedeeld, maar later werd bepaald dat werknemers ze moesten ophalen bij de receptie. De man haalde echter zowel om 12.00 uur als om 16.00 uur een </a:t>
            </a:r>
            <a:r>
              <a:rPr lang="nl-NL" sz="1600" dirty="0" err="1"/>
              <a:t>maaltijdbon</a:t>
            </a:r>
            <a:r>
              <a:rPr lang="nl-NL" sz="1600" dirty="0"/>
              <a:t> op. </a:t>
            </a:r>
          </a:p>
          <a:p>
            <a:pPr marL="0" indent="0">
              <a:buNone/>
            </a:pPr>
            <a:r>
              <a:rPr lang="nl-NL" sz="1600" dirty="0"/>
              <a:t>Toen de medewerker daarmee geconfronteerd werd, ontkende hij. Het voorval was echter vastgelegd op camera en vervolgens aan de man getoond. De man beweerde vervolgens dat hij de tweede bon voor een collega had gehaald. Die ontkende dat echter, waarop de bonnenhaler werd ontslagen. Hij stapte vervolgens naar de rechter. </a:t>
            </a:r>
          </a:p>
        </p:txBody>
      </p:sp>
      <p:sp>
        <p:nvSpPr>
          <p:cNvPr id="5" name="Tijdelijke aanduiding voor inhoud 4">
            <a:extLst>
              <a:ext uri="{FF2B5EF4-FFF2-40B4-BE49-F238E27FC236}">
                <a16:creationId xmlns:a16="http://schemas.microsoft.com/office/drawing/2014/main" id="{213A649A-5445-97AA-8E31-EC801BFBF2F3}"/>
              </a:ext>
            </a:extLst>
          </p:cNvPr>
          <p:cNvSpPr>
            <a:spLocks noGrp="1"/>
          </p:cNvSpPr>
          <p:nvPr>
            <p:ph sz="half" idx="2"/>
          </p:nvPr>
        </p:nvSpPr>
        <p:spPr>
          <a:xfrm>
            <a:off x="6172200" y="1347023"/>
            <a:ext cx="5181600" cy="4277032"/>
          </a:xfrm>
        </p:spPr>
        <p:txBody>
          <a:bodyPr>
            <a:noAutofit/>
          </a:bodyPr>
          <a:lstStyle/>
          <a:p>
            <a:pPr marL="0" indent="0">
              <a:buNone/>
            </a:pPr>
            <a:r>
              <a:rPr lang="nl-NL" sz="1600" dirty="0"/>
              <a:t>De rechter erkent nu dat de ontslagen man een inconsistent verhaal vertelt, maar stelt hem toch in het gelijk. Hij oordeelt dat een dringende reden voor ontslag op staande voet ontbreekt. Om te kunnen worden ontslagen, zou het volstrekt duidelijk moeten zijn dat meer dan één </a:t>
            </a:r>
            <a:r>
              <a:rPr lang="nl-NL" sz="1600" dirty="0" err="1"/>
              <a:t>maaltijdbon</a:t>
            </a:r>
            <a:r>
              <a:rPr lang="nl-NL" sz="1600" dirty="0"/>
              <a:t> ophalen resulteert in direct ontslag. </a:t>
            </a:r>
          </a:p>
          <a:p>
            <a:pPr marL="0" indent="0">
              <a:buNone/>
            </a:pPr>
            <a:r>
              <a:rPr lang="nl-NL" sz="1600" dirty="0"/>
              <a:t>Er kan echter niet worden vastgesteld dat de werknemer de nieuwsbrief heeft gelezen en er stond ook niet in dat werknemers geen bonnen voor elkaar mogen halen. Het ontslag was daarom een te zware sanctie. Het ontslag werd teruggedraaid, waardoor Ikea de werknemer het salaris vier maanden moet doorbetalen. Ikea hoeft het contract daarna niet te verlengen, omdat de arbeidsrelatie verstoord is: er is sprake van een gewichtige reden voor ontslag. </a:t>
            </a:r>
          </a:p>
          <a:p>
            <a:pPr marL="0" indent="0">
              <a:buNone/>
            </a:pPr>
            <a:r>
              <a:rPr lang="nl-NL" sz="1600" dirty="0"/>
              <a:t>De medewerker heeft een individuele arbeidsovereenkomst met Ikea.</a:t>
            </a:r>
          </a:p>
          <a:p>
            <a:pPr marL="0" indent="0">
              <a:buNone/>
            </a:pPr>
            <a:endParaRPr lang="nl-NL" sz="1600" b="1" dirty="0"/>
          </a:p>
        </p:txBody>
      </p:sp>
      <p:cxnSp>
        <p:nvCxnSpPr>
          <p:cNvPr id="3" name="Rechte verbindingslijn 2">
            <a:extLst>
              <a:ext uri="{FF2B5EF4-FFF2-40B4-BE49-F238E27FC236}">
                <a16:creationId xmlns:a16="http://schemas.microsoft.com/office/drawing/2014/main" id="{AAADC68E-DDFF-8C7A-FE97-FF8D2D806807}"/>
              </a:ext>
            </a:extLst>
          </p:cNvPr>
          <p:cNvCxnSpPr>
            <a:cxnSpLocks/>
          </p:cNvCxnSpPr>
          <p:nvPr/>
        </p:nvCxnSpPr>
        <p:spPr>
          <a:xfrm>
            <a:off x="6267428" y="4378331"/>
            <a:ext cx="1450895" cy="0"/>
          </a:xfrm>
          <a:prstGeom prst="line">
            <a:avLst/>
          </a:prstGeom>
          <a:ln w="38100">
            <a:solidFill>
              <a:srgbClr val="945DE8"/>
            </a:solidFill>
          </a:ln>
        </p:spPr>
        <p:style>
          <a:lnRef idx="1">
            <a:schemeClr val="accent1"/>
          </a:lnRef>
          <a:fillRef idx="0">
            <a:schemeClr val="accent1"/>
          </a:fillRef>
          <a:effectRef idx="0">
            <a:schemeClr val="accent1"/>
          </a:effectRef>
          <a:fontRef idx="minor">
            <a:schemeClr val="tx1"/>
          </a:fontRef>
        </p:style>
      </p:cxnSp>
      <p:cxnSp>
        <p:nvCxnSpPr>
          <p:cNvPr id="8" name="Rechte verbindingslijn 7">
            <a:extLst>
              <a:ext uri="{FF2B5EF4-FFF2-40B4-BE49-F238E27FC236}">
                <a16:creationId xmlns:a16="http://schemas.microsoft.com/office/drawing/2014/main" id="{5D47A3BE-C104-A829-D048-1678F470BDB1}"/>
              </a:ext>
            </a:extLst>
          </p:cNvPr>
          <p:cNvCxnSpPr>
            <a:cxnSpLocks/>
          </p:cNvCxnSpPr>
          <p:nvPr/>
        </p:nvCxnSpPr>
        <p:spPr>
          <a:xfrm>
            <a:off x="8662219" y="4142358"/>
            <a:ext cx="2526891" cy="0"/>
          </a:xfrm>
          <a:prstGeom prst="line">
            <a:avLst/>
          </a:prstGeom>
          <a:ln w="38100">
            <a:solidFill>
              <a:srgbClr val="945DE8"/>
            </a:solidFill>
          </a:ln>
        </p:spPr>
        <p:style>
          <a:lnRef idx="1">
            <a:schemeClr val="accent1"/>
          </a:lnRef>
          <a:fillRef idx="0">
            <a:schemeClr val="accent1"/>
          </a:fillRef>
          <a:effectRef idx="0">
            <a:schemeClr val="accent1"/>
          </a:effectRef>
          <a:fontRef idx="minor">
            <a:schemeClr val="tx1"/>
          </a:fontRef>
        </p:style>
      </p:cxnSp>
      <p:sp>
        <p:nvSpPr>
          <p:cNvPr id="6" name="Tekstvak 5">
            <a:extLst>
              <a:ext uri="{FF2B5EF4-FFF2-40B4-BE49-F238E27FC236}">
                <a16:creationId xmlns:a16="http://schemas.microsoft.com/office/drawing/2014/main" id="{9FCBF572-973F-3F3A-F070-8005B2A4F67E}"/>
              </a:ext>
            </a:extLst>
          </p:cNvPr>
          <p:cNvSpPr txBox="1"/>
          <p:nvPr/>
        </p:nvSpPr>
        <p:spPr>
          <a:xfrm>
            <a:off x="2140299" y="194009"/>
            <a:ext cx="791140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2800" dirty="0">
                <a:solidFill>
                  <a:prstClr val="black"/>
                </a:solidFill>
                <a:latin typeface="Effra Heavy" panose="02000906080000020004" pitchFamily="2" charset="0"/>
              </a:rPr>
              <a:t>Arbeidsovereenkomst </a:t>
            </a:r>
            <a:r>
              <a:rPr lang="nl-NL" sz="2800" dirty="0">
                <a:solidFill>
                  <a:prstClr val="black"/>
                </a:solidFill>
                <a:latin typeface="Effra" panose="02000506080000020004" pitchFamily="2" charset="0"/>
              </a:rPr>
              <a:t>(examenvraag)</a:t>
            </a:r>
            <a:endParaRPr kumimoji="0" lang="nl-NL" sz="2800" b="0" i="0" u="none" strike="noStrike" kern="1200" cap="none" spc="0" normalizeH="0" baseline="0" noProof="0" dirty="0">
              <a:ln>
                <a:noFill/>
              </a:ln>
              <a:solidFill>
                <a:prstClr val="black"/>
              </a:solidFill>
              <a:effectLst/>
              <a:uLnTx/>
              <a:uFillTx/>
              <a:latin typeface="Effra" panose="02000506080000020004" pitchFamily="2" charset="0"/>
            </a:endParaRPr>
          </a:p>
        </p:txBody>
      </p:sp>
      <p:sp>
        <p:nvSpPr>
          <p:cNvPr id="7" name="Tekstvak 6">
            <a:extLst>
              <a:ext uri="{FF2B5EF4-FFF2-40B4-BE49-F238E27FC236}">
                <a16:creationId xmlns:a16="http://schemas.microsoft.com/office/drawing/2014/main" id="{50EDD55B-99E7-549B-4E86-2C3A1B31F5B6}"/>
              </a:ext>
            </a:extLst>
          </p:cNvPr>
          <p:cNvSpPr txBox="1"/>
          <p:nvPr/>
        </p:nvSpPr>
        <p:spPr>
          <a:xfrm>
            <a:off x="7960660" y="6445479"/>
            <a:ext cx="4082404"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prstClr val="black">
                    <a:alpha val="40000"/>
                  </a:prstClr>
                </a:solidFill>
                <a:effectLst/>
                <a:uLnTx/>
                <a:uFillTx/>
                <a:latin typeface="Effra" panose="02000506080000020004" pitchFamily="2" charset="0"/>
                <a:ea typeface="+mn-ea"/>
                <a:cs typeface="+mn-cs"/>
              </a:rPr>
              <a:t>Bron: eindexamen bedrijfseconomie vwo 2023-</a:t>
            </a:r>
            <a:r>
              <a:rPr lang="nl-NL" sz="1400" dirty="0">
                <a:solidFill>
                  <a:prstClr val="black">
                    <a:alpha val="40000"/>
                  </a:prstClr>
                </a:solidFill>
                <a:latin typeface="Effra" panose="02000506080000020004" pitchFamily="2" charset="0"/>
              </a:rPr>
              <a:t>I</a:t>
            </a:r>
            <a:r>
              <a:rPr kumimoji="0" lang="nl-NL" sz="1400" b="0" i="0" u="none" strike="noStrike" kern="1200" cap="none" spc="0" normalizeH="0" baseline="0" noProof="0" dirty="0">
                <a:ln>
                  <a:noFill/>
                </a:ln>
                <a:solidFill>
                  <a:prstClr val="black">
                    <a:alpha val="40000"/>
                  </a:prstClr>
                </a:solidFill>
                <a:effectLst/>
                <a:uLnTx/>
                <a:uFillTx/>
                <a:latin typeface="Effra" panose="02000506080000020004" pitchFamily="2" charset="0"/>
                <a:ea typeface="+mn-ea"/>
                <a:cs typeface="+mn-cs"/>
              </a:rPr>
              <a:t>I</a:t>
            </a:r>
          </a:p>
        </p:txBody>
      </p:sp>
    </p:spTree>
    <p:extLst>
      <p:ext uri="{BB962C8B-B14F-4D97-AF65-F5344CB8AC3E}">
        <p14:creationId xmlns:p14="http://schemas.microsoft.com/office/powerpoint/2010/main" val="425115295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174CF4-0C5B-98C7-63F8-F29152E5F741}"/>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17C8F3B5-9FD7-7110-8564-DE58947F34CC}"/>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A0633143-ACCA-A7A2-6D9D-35AA55DE1F78}"/>
              </a:ext>
            </a:extLst>
          </p:cNvPr>
          <p:cNvSpPr>
            <a:spLocks noGrp="1"/>
          </p:cNvSpPr>
          <p:nvPr>
            <p:ph idx="1"/>
          </p:nvPr>
        </p:nvSpPr>
        <p:spPr/>
        <p:txBody>
          <a:bodyPr/>
          <a:lstStyle/>
          <a:p>
            <a:endParaRPr lang="nl-NL"/>
          </a:p>
        </p:txBody>
      </p:sp>
    </p:spTree>
    <p:extLst>
      <p:ext uri="{BB962C8B-B14F-4D97-AF65-F5344CB8AC3E}">
        <p14:creationId xmlns:p14="http://schemas.microsoft.com/office/powerpoint/2010/main" val="34023010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A7024A-A38C-E442-00B4-9D4E5CD195C5}"/>
            </a:ext>
          </a:extLst>
        </p:cNvPr>
        <p:cNvGrpSpPr/>
        <p:nvPr/>
      </p:nvGrpSpPr>
      <p:grpSpPr>
        <a:xfrm>
          <a:off x="0" y="0"/>
          <a:ext cx="0" cy="0"/>
          <a:chOff x="0" y="0"/>
          <a:chExt cx="0" cy="0"/>
        </a:xfrm>
      </p:grpSpPr>
      <p:sp>
        <p:nvSpPr>
          <p:cNvPr id="3" name="Tekstvak 2">
            <a:extLst>
              <a:ext uri="{FF2B5EF4-FFF2-40B4-BE49-F238E27FC236}">
                <a16:creationId xmlns:a16="http://schemas.microsoft.com/office/drawing/2014/main" id="{7CDC7236-EDF7-2064-7063-18C2200F039C}"/>
              </a:ext>
            </a:extLst>
          </p:cNvPr>
          <p:cNvSpPr txBox="1"/>
          <p:nvPr/>
        </p:nvSpPr>
        <p:spPr>
          <a:xfrm>
            <a:off x="319314" y="3092680"/>
            <a:ext cx="11553372" cy="1446550"/>
          </a:xfrm>
          <a:prstGeom prst="rect">
            <a:avLst/>
          </a:prstGeom>
          <a:noFill/>
        </p:spPr>
        <p:txBody>
          <a:bodyPr wrap="square" rtlCol="0">
            <a:spAutoFit/>
          </a:bodyPr>
          <a:lstStyle/>
          <a:p>
            <a:pPr algn="ctr"/>
            <a:r>
              <a:rPr lang="nl-NL" sz="8800" b="1" dirty="0">
                <a:solidFill>
                  <a:srgbClr val="945DE8"/>
                </a:solidFill>
                <a:effectLst>
                  <a:outerShdw blurRad="25400" dist="25400" dir="2700000" algn="tl" rotWithShape="0">
                    <a:prstClr val="black">
                      <a:alpha val="40000"/>
                    </a:prstClr>
                  </a:outerShdw>
                </a:effectLst>
                <a:latin typeface="Effra" panose="02000506080000020004" pitchFamily="2" charset="0"/>
              </a:rPr>
              <a:t>Marketingmodel</a:t>
            </a:r>
          </a:p>
        </p:txBody>
      </p:sp>
      <p:cxnSp>
        <p:nvCxnSpPr>
          <p:cNvPr id="6" name="Rechte verbindingslijn 5">
            <a:extLst>
              <a:ext uri="{FF2B5EF4-FFF2-40B4-BE49-F238E27FC236}">
                <a16:creationId xmlns:a16="http://schemas.microsoft.com/office/drawing/2014/main" id="{3578F218-8B73-B1BB-824E-A517F2B44F3B}"/>
              </a:ext>
            </a:extLst>
          </p:cNvPr>
          <p:cNvCxnSpPr>
            <a:cxnSpLocks/>
          </p:cNvCxnSpPr>
          <p:nvPr/>
        </p:nvCxnSpPr>
        <p:spPr>
          <a:xfrm flipH="1">
            <a:off x="1168400" y="4592864"/>
            <a:ext cx="9855200" cy="0"/>
          </a:xfrm>
          <a:prstGeom prst="line">
            <a:avLst/>
          </a:prstGeom>
          <a:ln w="111125">
            <a:solidFill>
              <a:schemeClr val="bg1">
                <a:lumMod val="65000"/>
              </a:schemeClr>
            </a:solidFill>
          </a:ln>
          <a:effectLst>
            <a:outerShdw blurRad="25400" dist="254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 name="Tekstvak 4">
            <a:extLst>
              <a:ext uri="{FF2B5EF4-FFF2-40B4-BE49-F238E27FC236}">
                <a16:creationId xmlns:a16="http://schemas.microsoft.com/office/drawing/2014/main" id="{FBEC7DD9-6126-1FF6-8D7B-CC27F6116EA2}"/>
              </a:ext>
            </a:extLst>
          </p:cNvPr>
          <p:cNvSpPr txBox="1"/>
          <p:nvPr/>
        </p:nvSpPr>
        <p:spPr>
          <a:xfrm>
            <a:off x="319314" y="1566952"/>
            <a:ext cx="11553372" cy="1862048"/>
          </a:xfrm>
          <a:prstGeom prst="rect">
            <a:avLst/>
          </a:prstGeom>
          <a:noFill/>
        </p:spPr>
        <p:txBody>
          <a:bodyPr wrap="square" rtlCol="0">
            <a:spAutoFit/>
          </a:bodyPr>
          <a:lstStyle/>
          <a:p>
            <a:pPr algn="ctr"/>
            <a:r>
              <a:rPr lang="nl-NL" sz="11500" b="1" i="1" dirty="0">
                <a:solidFill>
                  <a:srgbClr val="652EA3"/>
                </a:solidFill>
                <a:effectLst>
                  <a:outerShdw blurRad="25400" dist="25400" dir="2700000" algn="tl" rotWithShape="0">
                    <a:prstClr val="black">
                      <a:alpha val="40000"/>
                    </a:prstClr>
                  </a:outerShdw>
                </a:effectLst>
                <a:latin typeface="Effra" panose="02000506080000020004" pitchFamily="2" charset="0"/>
              </a:rPr>
              <a:t>SWOT-analyse</a:t>
            </a:r>
          </a:p>
        </p:txBody>
      </p:sp>
      <p:sp>
        <p:nvSpPr>
          <p:cNvPr id="2" name="Tekstvak 1">
            <a:extLst>
              <a:ext uri="{FF2B5EF4-FFF2-40B4-BE49-F238E27FC236}">
                <a16:creationId xmlns:a16="http://schemas.microsoft.com/office/drawing/2014/main" id="{2BE77BC9-1AC2-EE47-76F1-661DDAAE4DAD}"/>
              </a:ext>
            </a:extLst>
          </p:cNvPr>
          <p:cNvSpPr txBox="1"/>
          <p:nvPr/>
        </p:nvSpPr>
        <p:spPr>
          <a:xfrm>
            <a:off x="1168400" y="4585846"/>
            <a:ext cx="2854959" cy="523220"/>
          </a:xfrm>
          <a:prstGeom prst="rect">
            <a:avLst/>
          </a:prstGeom>
          <a:noFill/>
        </p:spPr>
        <p:txBody>
          <a:bodyPr wrap="square" rtlCol="0">
            <a:spAutoFit/>
          </a:bodyPr>
          <a:lstStyle/>
          <a:p>
            <a:r>
              <a:rPr lang="nl-NL" sz="2800" b="1" dirty="0">
                <a:solidFill>
                  <a:srgbClr val="652EA3"/>
                </a:solidFill>
                <a:latin typeface="Effra" panose="02000506080000020004" pitchFamily="2" charset="0"/>
              </a:rPr>
              <a:t>Quirine</a:t>
            </a:r>
          </a:p>
        </p:txBody>
      </p:sp>
    </p:spTree>
    <p:extLst>
      <p:ext uri="{BB962C8B-B14F-4D97-AF65-F5344CB8AC3E}">
        <p14:creationId xmlns:p14="http://schemas.microsoft.com/office/powerpoint/2010/main" val="948518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ijdelijke aanduiding voor inhoud 6">
            <a:extLst>
              <a:ext uri="{FF2B5EF4-FFF2-40B4-BE49-F238E27FC236}">
                <a16:creationId xmlns:a16="http://schemas.microsoft.com/office/drawing/2014/main" id="{BC93F401-D7FA-663A-D5C6-3C1BF0D0B823}"/>
              </a:ext>
            </a:extLst>
          </p:cNvPr>
          <p:cNvGraphicFramePr>
            <a:graphicFrameLocks noGrp="1"/>
          </p:cNvGraphicFramePr>
          <p:nvPr>
            <p:ph type="pic" idx="1"/>
            <p:extLst>
              <p:ext uri="{D42A27DB-BD31-4B8C-83A1-F6EECF244321}">
                <p14:modId xmlns:p14="http://schemas.microsoft.com/office/powerpoint/2010/main" val="3030436229"/>
              </p:ext>
            </p:extLst>
          </p:nvPr>
        </p:nvGraphicFramePr>
        <p:xfrm>
          <a:off x="3049588" y="987425"/>
          <a:ext cx="6172200" cy="4572000"/>
        </p:xfrm>
        <a:graphic>
          <a:graphicData uri="http://schemas.openxmlformats.org/drawingml/2006/table">
            <a:tbl>
              <a:tblPr firstRow="1" bandRow="1">
                <a:tableStyleId>{5C22544A-7EE6-4342-B048-85BDC9FD1C3A}</a:tableStyleId>
              </a:tblPr>
              <a:tblGrid>
                <a:gridCol w="3086100">
                  <a:extLst>
                    <a:ext uri="{9D8B030D-6E8A-4147-A177-3AD203B41FA5}">
                      <a16:colId xmlns:a16="http://schemas.microsoft.com/office/drawing/2014/main" val="139731242"/>
                    </a:ext>
                  </a:extLst>
                </a:gridCol>
                <a:gridCol w="3086100">
                  <a:extLst>
                    <a:ext uri="{9D8B030D-6E8A-4147-A177-3AD203B41FA5}">
                      <a16:colId xmlns:a16="http://schemas.microsoft.com/office/drawing/2014/main" val="3238417559"/>
                    </a:ext>
                  </a:extLst>
                </a:gridCol>
              </a:tblGrid>
              <a:tr h="370840">
                <a:tc>
                  <a:txBody>
                    <a:bodyPr/>
                    <a:lstStyle/>
                    <a:p>
                      <a:endParaRPr lang="nl-NL" sz="2400" dirty="0"/>
                    </a:p>
                    <a:p>
                      <a:endParaRPr lang="nl-NL" sz="2400" dirty="0"/>
                    </a:p>
                    <a:p>
                      <a:pPr algn="ctr"/>
                      <a:r>
                        <a:rPr lang="nl-NL" sz="2400" b="1" u="sng" dirty="0" err="1"/>
                        <a:t>S</a:t>
                      </a:r>
                      <a:r>
                        <a:rPr lang="nl-NL" sz="2400" b="1" dirty="0" err="1"/>
                        <a:t>trengths</a:t>
                      </a:r>
                      <a:endParaRPr lang="nl-NL" sz="2400" b="1" dirty="0"/>
                    </a:p>
                    <a:p>
                      <a:pPr algn="ctr"/>
                      <a:r>
                        <a:rPr lang="nl-NL" sz="2400" b="1" dirty="0"/>
                        <a:t>(Sterktes)</a:t>
                      </a:r>
                    </a:p>
                    <a:p>
                      <a:endParaRPr lang="nl-NL" sz="2400" dirty="0"/>
                    </a:p>
                    <a:p>
                      <a:endParaRPr lang="nl-NL" sz="2400" dirty="0"/>
                    </a:p>
                  </a:txBody>
                  <a:tcPr>
                    <a:solidFill>
                      <a:srgbClr val="92D050"/>
                    </a:solidFill>
                  </a:tcPr>
                </a:tc>
                <a:tc>
                  <a:txBody>
                    <a:bodyPr/>
                    <a:lstStyle/>
                    <a:p>
                      <a:endParaRPr lang="nl-NL" sz="2400" dirty="0"/>
                    </a:p>
                    <a:p>
                      <a:endParaRPr lang="nl-NL" sz="2400" dirty="0"/>
                    </a:p>
                    <a:p>
                      <a:pPr algn="ctr"/>
                      <a:r>
                        <a:rPr lang="nl-NL" sz="2400" u="sng" dirty="0" err="1"/>
                        <a:t>W</a:t>
                      </a:r>
                      <a:r>
                        <a:rPr lang="nl-NL" sz="2400" dirty="0" err="1"/>
                        <a:t>eaknesses</a:t>
                      </a:r>
                      <a:endParaRPr lang="nl-NL" sz="2400" dirty="0"/>
                    </a:p>
                    <a:p>
                      <a:pPr algn="ctr"/>
                      <a:r>
                        <a:rPr lang="nl-NL" sz="2400" dirty="0"/>
                        <a:t>(Zwaktes)</a:t>
                      </a:r>
                    </a:p>
                  </a:txBody>
                  <a:tcPr>
                    <a:solidFill>
                      <a:srgbClr val="FF0000"/>
                    </a:solidFill>
                  </a:tcPr>
                </a:tc>
                <a:extLst>
                  <a:ext uri="{0D108BD9-81ED-4DB2-BD59-A6C34878D82A}">
                    <a16:rowId xmlns:a16="http://schemas.microsoft.com/office/drawing/2014/main" val="2809053927"/>
                  </a:ext>
                </a:extLst>
              </a:tr>
              <a:tr h="370840">
                <a:tc>
                  <a:txBody>
                    <a:bodyPr/>
                    <a:lstStyle/>
                    <a:p>
                      <a:endParaRPr lang="nl-NL" sz="2400" dirty="0"/>
                    </a:p>
                    <a:p>
                      <a:endParaRPr lang="nl-NL" sz="2400" dirty="0"/>
                    </a:p>
                    <a:p>
                      <a:pPr algn="ctr"/>
                      <a:r>
                        <a:rPr lang="nl-NL" sz="2400" b="1" u="sng" dirty="0" err="1">
                          <a:solidFill>
                            <a:schemeClr val="bg1"/>
                          </a:solidFill>
                        </a:rPr>
                        <a:t>O</a:t>
                      </a:r>
                      <a:r>
                        <a:rPr lang="nl-NL" sz="2400" b="1" dirty="0" err="1">
                          <a:solidFill>
                            <a:schemeClr val="bg1"/>
                          </a:solidFill>
                        </a:rPr>
                        <a:t>pportunities</a:t>
                      </a:r>
                      <a:endParaRPr lang="nl-NL" sz="2400" b="1" dirty="0">
                        <a:solidFill>
                          <a:schemeClr val="bg1"/>
                        </a:solidFill>
                      </a:endParaRPr>
                    </a:p>
                    <a:p>
                      <a:pPr algn="ctr"/>
                      <a:r>
                        <a:rPr lang="nl-NL" sz="2400" b="1" dirty="0">
                          <a:solidFill>
                            <a:schemeClr val="bg1"/>
                          </a:solidFill>
                        </a:rPr>
                        <a:t>(Kansen)</a:t>
                      </a:r>
                    </a:p>
                    <a:p>
                      <a:endParaRPr lang="nl-NL" sz="2400" dirty="0"/>
                    </a:p>
                    <a:p>
                      <a:endParaRPr lang="nl-NL" sz="2400" dirty="0"/>
                    </a:p>
                  </a:txBody>
                  <a:tcPr>
                    <a:solidFill>
                      <a:srgbClr val="92D050">
                        <a:alpha val="50000"/>
                      </a:srgbClr>
                    </a:solidFill>
                  </a:tcPr>
                </a:tc>
                <a:tc>
                  <a:txBody>
                    <a:bodyPr/>
                    <a:lstStyle/>
                    <a:p>
                      <a:endParaRPr lang="nl-NL" sz="2400" dirty="0"/>
                    </a:p>
                    <a:p>
                      <a:endParaRPr lang="nl-NL" sz="2400" dirty="0"/>
                    </a:p>
                    <a:p>
                      <a:pPr algn="ctr"/>
                      <a:r>
                        <a:rPr lang="nl-NL" sz="2400" b="1" u="sng" dirty="0" err="1">
                          <a:solidFill>
                            <a:schemeClr val="bg1"/>
                          </a:solidFill>
                        </a:rPr>
                        <a:t>T</a:t>
                      </a:r>
                      <a:r>
                        <a:rPr lang="nl-NL" sz="2400" b="1" dirty="0" err="1">
                          <a:solidFill>
                            <a:schemeClr val="bg1"/>
                          </a:solidFill>
                        </a:rPr>
                        <a:t>hreats</a:t>
                      </a:r>
                      <a:endParaRPr lang="nl-NL" sz="2400" b="1" dirty="0">
                        <a:solidFill>
                          <a:schemeClr val="bg1"/>
                        </a:solidFill>
                      </a:endParaRPr>
                    </a:p>
                    <a:p>
                      <a:pPr algn="ctr"/>
                      <a:r>
                        <a:rPr lang="nl-NL" sz="2400" b="1" dirty="0">
                          <a:solidFill>
                            <a:schemeClr val="bg1"/>
                          </a:solidFill>
                        </a:rPr>
                        <a:t>(Bedreigingen)</a:t>
                      </a:r>
                    </a:p>
                  </a:txBody>
                  <a:tcPr>
                    <a:solidFill>
                      <a:srgbClr val="FF0000">
                        <a:alpha val="50196"/>
                      </a:srgbClr>
                    </a:solidFill>
                  </a:tcPr>
                </a:tc>
                <a:extLst>
                  <a:ext uri="{0D108BD9-81ED-4DB2-BD59-A6C34878D82A}">
                    <a16:rowId xmlns:a16="http://schemas.microsoft.com/office/drawing/2014/main" val="2531364532"/>
                  </a:ext>
                </a:extLst>
              </a:tr>
            </a:tbl>
          </a:graphicData>
        </a:graphic>
      </p:graphicFrame>
      <p:sp>
        <p:nvSpPr>
          <p:cNvPr id="8" name="Tekstvak 7">
            <a:extLst>
              <a:ext uri="{FF2B5EF4-FFF2-40B4-BE49-F238E27FC236}">
                <a16:creationId xmlns:a16="http://schemas.microsoft.com/office/drawing/2014/main" id="{7D83CD40-D063-9391-DC1C-BF1EB66BBFDC}"/>
              </a:ext>
            </a:extLst>
          </p:cNvPr>
          <p:cNvSpPr txBox="1"/>
          <p:nvPr/>
        </p:nvSpPr>
        <p:spPr>
          <a:xfrm>
            <a:off x="3076575" y="5762625"/>
            <a:ext cx="287655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Positief</a:t>
            </a:r>
          </a:p>
        </p:txBody>
      </p:sp>
      <p:sp>
        <p:nvSpPr>
          <p:cNvPr id="9" name="Tekstvak 8">
            <a:extLst>
              <a:ext uri="{FF2B5EF4-FFF2-40B4-BE49-F238E27FC236}">
                <a16:creationId xmlns:a16="http://schemas.microsoft.com/office/drawing/2014/main" id="{0DC65454-61A5-53CE-526B-CC7C1C3E7429}"/>
              </a:ext>
            </a:extLst>
          </p:cNvPr>
          <p:cNvSpPr txBox="1"/>
          <p:nvPr/>
        </p:nvSpPr>
        <p:spPr>
          <a:xfrm>
            <a:off x="6257925" y="5783459"/>
            <a:ext cx="287655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Negatief</a:t>
            </a:r>
          </a:p>
        </p:txBody>
      </p:sp>
      <p:sp>
        <p:nvSpPr>
          <p:cNvPr id="10" name="Tekstvak 9">
            <a:extLst>
              <a:ext uri="{FF2B5EF4-FFF2-40B4-BE49-F238E27FC236}">
                <a16:creationId xmlns:a16="http://schemas.microsoft.com/office/drawing/2014/main" id="{13746972-A498-1E8A-BAF1-7F16E98369BF}"/>
              </a:ext>
            </a:extLst>
          </p:cNvPr>
          <p:cNvSpPr txBox="1"/>
          <p:nvPr/>
        </p:nvSpPr>
        <p:spPr>
          <a:xfrm rot="16200000">
            <a:off x="1149026" y="4509016"/>
            <a:ext cx="287655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Extern</a:t>
            </a:r>
          </a:p>
        </p:txBody>
      </p:sp>
      <p:sp>
        <p:nvSpPr>
          <p:cNvPr id="11" name="Tekstvak 10">
            <a:extLst>
              <a:ext uri="{FF2B5EF4-FFF2-40B4-BE49-F238E27FC236}">
                <a16:creationId xmlns:a16="http://schemas.microsoft.com/office/drawing/2014/main" id="{458DB17D-4C32-CFFC-BE1A-814B6C75B903}"/>
              </a:ext>
            </a:extLst>
          </p:cNvPr>
          <p:cNvSpPr txBox="1"/>
          <p:nvPr/>
        </p:nvSpPr>
        <p:spPr>
          <a:xfrm rot="16200000">
            <a:off x="1149026" y="2070616"/>
            <a:ext cx="287655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Intern</a:t>
            </a:r>
          </a:p>
        </p:txBody>
      </p:sp>
      <p:sp>
        <p:nvSpPr>
          <p:cNvPr id="3" name="Tekstvak 2">
            <a:extLst>
              <a:ext uri="{FF2B5EF4-FFF2-40B4-BE49-F238E27FC236}">
                <a16:creationId xmlns:a16="http://schemas.microsoft.com/office/drawing/2014/main" id="{28E11F4E-6282-EF60-FBFE-E62C082FF324}"/>
              </a:ext>
            </a:extLst>
          </p:cNvPr>
          <p:cNvSpPr txBox="1"/>
          <p:nvPr/>
        </p:nvSpPr>
        <p:spPr>
          <a:xfrm>
            <a:off x="2140299" y="194009"/>
            <a:ext cx="791140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2800" dirty="0">
                <a:solidFill>
                  <a:prstClr val="black"/>
                </a:solidFill>
                <a:latin typeface="Effra Heavy" panose="02000906080000020004" pitchFamily="2" charset="0"/>
              </a:rPr>
              <a:t>SWOT-analyse</a:t>
            </a:r>
            <a:endParaRPr kumimoji="0" lang="nl-NL" sz="2800" b="0" i="0" u="none" strike="noStrike" kern="1200" cap="none" spc="0" normalizeH="0" baseline="0" noProof="0" dirty="0">
              <a:ln>
                <a:noFill/>
              </a:ln>
              <a:solidFill>
                <a:prstClr val="black"/>
              </a:solidFill>
              <a:effectLst/>
              <a:uLnTx/>
              <a:uFillTx/>
              <a:latin typeface="Effra" panose="02000506080000020004" pitchFamily="2" charset="0"/>
            </a:endParaRPr>
          </a:p>
        </p:txBody>
      </p:sp>
    </p:spTree>
    <p:extLst>
      <p:ext uri="{BB962C8B-B14F-4D97-AF65-F5344CB8AC3E}">
        <p14:creationId xmlns:p14="http://schemas.microsoft.com/office/powerpoint/2010/main" val="4082630228"/>
      </p:ext>
    </p:extLst>
  </p:cSld>
  <p:clrMapOvr>
    <a:masterClrMapping/>
  </p:clrMapOvr>
  <p:transition spd="med">
    <p:pull/>
  </p:transition>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527F37-197C-110C-5891-B0C779C3FBB4}"/>
            </a:ext>
          </a:extLst>
        </p:cNvPr>
        <p:cNvGrpSpPr/>
        <p:nvPr/>
      </p:nvGrpSpPr>
      <p:grpSpPr>
        <a:xfrm>
          <a:off x="0" y="0"/>
          <a:ext cx="0" cy="0"/>
          <a:chOff x="0" y="0"/>
          <a:chExt cx="0" cy="0"/>
        </a:xfrm>
      </p:grpSpPr>
      <p:sp>
        <p:nvSpPr>
          <p:cNvPr id="4" name="Tijdelijke aanduiding voor inhoud 3">
            <a:extLst>
              <a:ext uri="{FF2B5EF4-FFF2-40B4-BE49-F238E27FC236}">
                <a16:creationId xmlns:a16="http://schemas.microsoft.com/office/drawing/2014/main" id="{551C6D59-0487-336E-67B8-B258CAADD5A6}"/>
              </a:ext>
            </a:extLst>
          </p:cNvPr>
          <p:cNvSpPr>
            <a:spLocks noGrp="1"/>
          </p:cNvSpPr>
          <p:nvPr>
            <p:ph sz="half" idx="1"/>
          </p:nvPr>
        </p:nvSpPr>
        <p:spPr/>
        <p:txBody>
          <a:bodyPr>
            <a:noAutofit/>
          </a:bodyPr>
          <a:lstStyle/>
          <a:p>
            <a:pPr marL="0" indent="0">
              <a:buNone/>
            </a:pPr>
            <a:r>
              <a:rPr lang="nl-NL" sz="1800" dirty="0"/>
              <a:t>Johanna de Jongh is na de geboorte van haar dochter op het idee gekomen haarclipjes voor peuters te maken. Daarvoor wil ze zich, naast haar werk als logopediste, als eigenaar van een eenmanszaak Clip &amp; Go inschrijven bij de Kamer van Koophandel. Daar krijgt ze het advies om een SWOT-analyse op te stellen om op die manier de kansen op succes van haar onderneming te vergroten. Ze heeft onderstaande kenmerken van haar bedrijf geformuleerd: </a:t>
            </a:r>
          </a:p>
          <a:p>
            <a:pPr marL="514350" indent="-514350">
              <a:buFont typeface="+mj-lt"/>
              <a:buAutoNum type="alphaLcPeriod"/>
            </a:pPr>
            <a:r>
              <a:rPr lang="nl-NL" sz="1800" dirty="0"/>
              <a:t>Clip &amp; Go kan de haarclipjes goedkoper verkopen dan de concurrent, omdat Johanna vooralsnog genoegen neemt met een lagere winstmarge. </a:t>
            </a:r>
          </a:p>
          <a:p>
            <a:pPr marL="514350" indent="-514350">
              <a:buFont typeface="+mj-lt"/>
              <a:buAutoNum type="alphaLcPeriod"/>
            </a:pPr>
            <a:r>
              <a:rPr lang="nl-NL" sz="1800" dirty="0"/>
              <a:t>Clip &amp; Go gaat op korte termijn ook (</a:t>
            </a:r>
            <a:r>
              <a:rPr lang="nl-NL" sz="1800" dirty="0" err="1"/>
              <a:t>kinder</a:t>
            </a:r>
            <a:r>
              <a:rPr lang="nl-NL" sz="1800" dirty="0"/>
              <a:t>)kappers benaderen om de Clip &amp; Go producten op te nemen in het assortiment van de kapperszaken. </a:t>
            </a:r>
          </a:p>
        </p:txBody>
      </p:sp>
      <p:sp>
        <p:nvSpPr>
          <p:cNvPr id="5" name="Tijdelijke aanduiding voor inhoud 4">
            <a:extLst>
              <a:ext uri="{FF2B5EF4-FFF2-40B4-BE49-F238E27FC236}">
                <a16:creationId xmlns:a16="http://schemas.microsoft.com/office/drawing/2014/main" id="{4E28B5C9-1A4D-99A9-F432-DD7E87D65178}"/>
              </a:ext>
            </a:extLst>
          </p:cNvPr>
          <p:cNvSpPr>
            <a:spLocks noGrp="1"/>
          </p:cNvSpPr>
          <p:nvPr>
            <p:ph sz="half" idx="2"/>
          </p:nvPr>
        </p:nvSpPr>
        <p:spPr/>
        <p:txBody>
          <a:bodyPr>
            <a:normAutofit/>
          </a:bodyPr>
          <a:lstStyle/>
          <a:p>
            <a:pPr marL="514350" indent="-514350">
              <a:buFont typeface="+mj-lt"/>
              <a:buAutoNum type="alphaLcPeriod" startAt="3"/>
            </a:pPr>
            <a:r>
              <a:rPr lang="nl-NL" sz="1800" dirty="0"/>
              <a:t>De bestellingen van klanten worden alleen via PostNL bezorgd. </a:t>
            </a:r>
          </a:p>
          <a:p>
            <a:pPr marL="0" indent="0">
              <a:buNone/>
            </a:pPr>
            <a:r>
              <a:rPr lang="nl-NL" sz="1800" dirty="0"/>
              <a:t>Klanten van Clip &amp; Go kunnen alleen online bestellingen plaatsen. Johanna verwacht na enkele maanden de prijzen van haar haarclipjes te kunnen verhogen. Ze blijft met haar haarclipjesprijzen wel onder die van de concurrent. </a:t>
            </a:r>
          </a:p>
          <a:p>
            <a:pPr marL="0" indent="0">
              <a:buNone/>
            </a:pPr>
            <a:endParaRPr lang="nl-NL" sz="1800" dirty="0"/>
          </a:p>
          <a:p>
            <a:pPr marL="0" indent="0">
              <a:buNone/>
            </a:pPr>
            <a:r>
              <a:rPr lang="nl-NL" sz="1800" b="1" dirty="0"/>
              <a:t>Vraag 1 (1p):</a:t>
            </a:r>
          </a:p>
          <a:p>
            <a:pPr marL="0" indent="0">
              <a:buNone/>
            </a:pPr>
            <a:r>
              <a:rPr lang="nl-NL" sz="1800" i="1" dirty="0"/>
              <a:t>Tot welk onderdeel van het ondernemingsplan wordt een SWOT-analyse gerekend? </a:t>
            </a:r>
          </a:p>
          <a:p>
            <a:pPr marL="0" indent="0">
              <a:buNone/>
            </a:pPr>
            <a:r>
              <a:rPr lang="nl-NL" sz="1800" dirty="0"/>
              <a:t>Marketingplan.</a:t>
            </a:r>
          </a:p>
        </p:txBody>
      </p:sp>
      <p:sp>
        <p:nvSpPr>
          <p:cNvPr id="3" name="Tekstvak 2">
            <a:extLst>
              <a:ext uri="{FF2B5EF4-FFF2-40B4-BE49-F238E27FC236}">
                <a16:creationId xmlns:a16="http://schemas.microsoft.com/office/drawing/2014/main" id="{F1BAA6A3-20AD-7871-6AB8-1D725E0ECA84}"/>
              </a:ext>
            </a:extLst>
          </p:cNvPr>
          <p:cNvSpPr txBox="1"/>
          <p:nvPr/>
        </p:nvSpPr>
        <p:spPr>
          <a:xfrm>
            <a:off x="2140299" y="194009"/>
            <a:ext cx="791140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2800" dirty="0">
                <a:solidFill>
                  <a:prstClr val="black"/>
                </a:solidFill>
                <a:latin typeface="Effra Heavy" panose="02000906080000020004" pitchFamily="2" charset="0"/>
              </a:rPr>
              <a:t>SWOT-analyse </a:t>
            </a:r>
            <a:r>
              <a:rPr lang="nl-NL" sz="2800" dirty="0">
                <a:solidFill>
                  <a:prstClr val="black"/>
                </a:solidFill>
                <a:latin typeface="Effra" panose="02000506080000020004" pitchFamily="2" charset="0"/>
              </a:rPr>
              <a:t>(examenvraag)</a:t>
            </a:r>
            <a:endParaRPr kumimoji="0" lang="nl-NL" sz="2800" b="0" i="0" u="none" strike="noStrike" kern="1200" cap="none" spc="0" normalizeH="0" baseline="0" noProof="0" dirty="0">
              <a:ln>
                <a:noFill/>
              </a:ln>
              <a:solidFill>
                <a:prstClr val="black"/>
              </a:solidFill>
              <a:effectLst/>
              <a:uLnTx/>
              <a:uFillTx/>
              <a:latin typeface="Effra" panose="02000506080000020004" pitchFamily="2" charset="0"/>
            </a:endParaRPr>
          </a:p>
        </p:txBody>
      </p:sp>
      <p:sp>
        <p:nvSpPr>
          <p:cNvPr id="6" name="Tekstvak 5">
            <a:extLst>
              <a:ext uri="{FF2B5EF4-FFF2-40B4-BE49-F238E27FC236}">
                <a16:creationId xmlns:a16="http://schemas.microsoft.com/office/drawing/2014/main" id="{02381260-0756-E255-35BC-DE93D96E45B5}"/>
              </a:ext>
            </a:extLst>
          </p:cNvPr>
          <p:cNvSpPr txBox="1"/>
          <p:nvPr/>
        </p:nvSpPr>
        <p:spPr>
          <a:xfrm>
            <a:off x="7960660" y="6445479"/>
            <a:ext cx="4082404"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prstClr val="black">
                    <a:alpha val="40000"/>
                  </a:prstClr>
                </a:solidFill>
                <a:effectLst/>
                <a:uLnTx/>
                <a:uFillTx/>
                <a:latin typeface="Effra" panose="02000506080000020004" pitchFamily="2" charset="0"/>
                <a:ea typeface="+mn-ea"/>
                <a:cs typeface="+mn-cs"/>
              </a:rPr>
              <a:t>Bron: eindexamen bedrijfseconomie vwo 2023-</a:t>
            </a:r>
            <a:r>
              <a:rPr lang="nl-NL" sz="1400" dirty="0">
                <a:solidFill>
                  <a:prstClr val="black">
                    <a:alpha val="40000"/>
                  </a:prstClr>
                </a:solidFill>
                <a:latin typeface="Effra" panose="02000506080000020004" pitchFamily="2" charset="0"/>
              </a:rPr>
              <a:t>I</a:t>
            </a:r>
            <a:endParaRPr kumimoji="0" lang="nl-NL" sz="1400" b="0" i="0" u="none" strike="noStrike" kern="1200" cap="none" spc="0" normalizeH="0" baseline="0" noProof="0" dirty="0">
              <a:ln>
                <a:noFill/>
              </a:ln>
              <a:solidFill>
                <a:prstClr val="black">
                  <a:alpha val="40000"/>
                </a:prstClr>
              </a:solidFill>
              <a:effectLst/>
              <a:uLnTx/>
              <a:uFillTx/>
              <a:latin typeface="Effra" panose="02000506080000020004" pitchFamily="2" charset="0"/>
              <a:ea typeface="+mn-ea"/>
              <a:cs typeface="+mn-cs"/>
            </a:endParaRPr>
          </a:p>
        </p:txBody>
      </p:sp>
    </p:spTree>
    <p:extLst>
      <p:ext uri="{BB962C8B-B14F-4D97-AF65-F5344CB8AC3E}">
        <p14:creationId xmlns:p14="http://schemas.microsoft.com/office/powerpoint/2010/main" val="349918524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D6DA0C-F9D1-DE91-FA69-917233F7A58F}"/>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F71A80AE-0C16-D929-FC28-544390B0495A}"/>
              </a:ext>
            </a:extLst>
          </p:cNvPr>
          <p:cNvSpPr txBox="1"/>
          <p:nvPr/>
        </p:nvSpPr>
        <p:spPr>
          <a:xfrm>
            <a:off x="2140299" y="194009"/>
            <a:ext cx="791140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2800" dirty="0">
                <a:solidFill>
                  <a:prstClr val="black"/>
                </a:solidFill>
                <a:latin typeface="Effra Heavy" panose="02000906080000020004" pitchFamily="2" charset="0"/>
              </a:rPr>
              <a:t>De marketingmix </a:t>
            </a:r>
            <a:r>
              <a:rPr lang="nl-NL" sz="2800" dirty="0">
                <a:solidFill>
                  <a:prstClr val="black"/>
                </a:solidFill>
                <a:latin typeface="Effra" panose="02000506080000020004" pitchFamily="2" charset="0"/>
              </a:rPr>
              <a:t>(4 P’s, marketinginstrumenten)</a:t>
            </a:r>
            <a:endParaRPr kumimoji="0" lang="nl-NL" sz="2800" b="0" i="0" u="none" strike="noStrike" kern="1200" cap="none" spc="0" normalizeH="0" baseline="0" noProof="0" dirty="0">
              <a:ln>
                <a:noFill/>
              </a:ln>
              <a:solidFill>
                <a:prstClr val="black"/>
              </a:solidFill>
              <a:effectLst/>
              <a:uLnTx/>
              <a:uFillTx/>
              <a:latin typeface="Effra" panose="02000506080000020004" pitchFamily="2" charset="0"/>
            </a:endParaRPr>
          </a:p>
        </p:txBody>
      </p:sp>
      <p:sp>
        <p:nvSpPr>
          <p:cNvPr id="3" name="Rechthoek: afgeronde hoeken 2">
            <a:extLst>
              <a:ext uri="{FF2B5EF4-FFF2-40B4-BE49-F238E27FC236}">
                <a16:creationId xmlns:a16="http://schemas.microsoft.com/office/drawing/2014/main" id="{58BA90E1-1A5A-E1AD-23C4-93D62BBAB8F1}"/>
              </a:ext>
            </a:extLst>
          </p:cNvPr>
          <p:cNvSpPr/>
          <p:nvPr/>
        </p:nvSpPr>
        <p:spPr>
          <a:xfrm>
            <a:off x="4604929" y="2959713"/>
            <a:ext cx="2982142" cy="1509916"/>
          </a:xfrm>
          <a:prstGeom prst="roundRect">
            <a:avLst/>
          </a:prstGeom>
          <a:solidFill>
            <a:srgbClr val="A478EC"/>
          </a:solidFill>
          <a:ln w="13921" cap="flat">
            <a:noFill/>
            <a:prstDash val="solid"/>
            <a:miter/>
          </a:ln>
          <a:effectLst>
            <a:outerShdw blurRad="25400" dist="254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2000" b="0" i="0" u="none" strike="noStrike" kern="1200" cap="none" spc="0" normalizeH="0" baseline="0" noProof="0" dirty="0">
              <a:ln>
                <a:noFill/>
              </a:ln>
              <a:solidFill>
                <a:prstClr val="white"/>
              </a:solidFill>
              <a:effectLst/>
              <a:uLnTx/>
              <a:uFillTx/>
              <a:latin typeface="Effra" panose="02000506080000020004" pitchFamily="2" charset="0"/>
              <a:ea typeface="+mn-ea"/>
              <a:cs typeface="+mn-cs"/>
            </a:endParaRPr>
          </a:p>
        </p:txBody>
      </p:sp>
      <p:sp>
        <p:nvSpPr>
          <p:cNvPr id="6" name="Rechthoek: afgeronde hoeken 5">
            <a:extLst>
              <a:ext uri="{FF2B5EF4-FFF2-40B4-BE49-F238E27FC236}">
                <a16:creationId xmlns:a16="http://schemas.microsoft.com/office/drawing/2014/main" id="{5474965E-8900-0F0A-EEF5-A8800EADA802}"/>
              </a:ext>
            </a:extLst>
          </p:cNvPr>
          <p:cNvSpPr/>
          <p:nvPr/>
        </p:nvSpPr>
        <p:spPr>
          <a:xfrm>
            <a:off x="1106136" y="993793"/>
            <a:ext cx="4666636" cy="2520000"/>
          </a:xfrm>
          <a:prstGeom prst="roundRect">
            <a:avLst/>
          </a:prstGeom>
          <a:solidFill>
            <a:schemeClr val="bg1">
              <a:lumMod val="75000"/>
            </a:schemeClr>
          </a:solidFill>
          <a:ln w="13921" cap="flat">
            <a:noFill/>
            <a:prstDash val="solid"/>
            <a:miter/>
          </a:ln>
          <a:effectLst>
            <a:outerShdw blurRad="25400" dist="254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2000" b="0" i="1" u="none" strike="noStrike" kern="1200" cap="none" spc="0" normalizeH="0" baseline="0" noProof="0" dirty="0">
              <a:ln>
                <a:noFill/>
              </a:ln>
              <a:solidFill>
                <a:prstClr val="white"/>
              </a:solidFill>
              <a:effectLst/>
              <a:uLnTx/>
              <a:uFillTx/>
              <a:latin typeface="Effra" panose="02000506080000020004" pitchFamily="2" charset="0"/>
              <a:ea typeface="+mn-ea"/>
              <a:cs typeface="+mn-cs"/>
            </a:endParaRPr>
          </a:p>
        </p:txBody>
      </p:sp>
      <p:sp>
        <p:nvSpPr>
          <p:cNvPr id="9" name="Tekstvak 8">
            <a:extLst>
              <a:ext uri="{FF2B5EF4-FFF2-40B4-BE49-F238E27FC236}">
                <a16:creationId xmlns:a16="http://schemas.microsoft.com/office/drawing/2014/main" id="{E73E6279-4A14-B514-2B65-B236A35AED5A}"/>
              </a:ext>
            </a:extLst>
          </p:cNvPr>
          <p:cNvSpPr txBox="1"/>
          <p:nvPr/>
        </p:nvSpPr>
        <p:spPr>
          <a:xfrm>
            <a:off x="4547523" y="3464078"/>
            <a:ext cx="3098747"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prstClr val="white"/>
                </a:solidFill>
                <a:effectLst/>
                <a:uLnTx/>
                <a:uFillTx/>
                <a:latin typeface="Effra" panose="02000506080000020004" pitchFamily="2" charset="0"/>
                <a:ea typeface="+mn-ea"/>
                <a:cs typeface="+mn-cs"/>
              </a:rPr>
              <a:t>Marketingmix</a:t>
            </a:r>
          </a:p>
        </p:txBody>
      </p:sp>
      <p:sp>
        <p:nvSpPr>
          <p:cNvPr id="12" name="Rechthoek: afgeronde hoeken 11">
            <a:extLst>
              <a:ext uri="{FF2B5EF4-FFF2-40B4-BE49-F238E27FC236}">
                <a16:creationId xmlns:a16="http://schemas.microsoft.com/office/drawing/2014/main" id="{E936E3E1-41B3-5B76-8868-6FA1B8C56F1A}"/>
              </a:ext>
            </a:extLst>
          </p:cNvPr>
          <p:cNvSpPr/>
          <p:nvPr/>
        </p:nvSpPr>
        <p:spPr>
          <a:xfrm>
            <a:off x="1111244" y="3925655"/>
            <a:ext cx="4666636" cy="2520000"/>
          </a:xfrm>
          <a:prstGeom prst="roundRect">
            <a:avLst/>
          </a:prstGeom>
          <a:solidFill>
            <a:schemeClr val="bg1">
              <a:lumMod val="75000"/>
            </a:schemeClr>
          </a:solidFill>
          <a:ln w="13921" cap="flat">
            <a:noFill/>
            <a:prstDash val="solid"/>
            <a:miter/>
          </a:ln>
          <a:effectLst>
            <a:outerShdw blurRad="25400" dist="254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2000" b="0" i="1" u="none" strike="noStrike" kern="1200" cap="none" spc="0" normalizeH="0" baseline="0" noProof="0" dirty="0">
              <a:ln>
                <a:noFill/>
              </a:ln>
              <a:solidFill>
                <a:prstClr val="white"/>
              </a:solidFill>
              <a:effectLst/>
              <a:uLnTx/>
              <a:uFillTx/>
              <a:latin typeface="Effra" panose="02000506080000020004" pitchFamily="2" charset="0"/>
              <a:ea typeface="+mn-ea"/>
              <a:cs typeface="+mn-cs"/>
            </a:endParaRPr>
          </a:p>
        </p:txBody>
      </p:sp>
      <p:sp>
        <p:nvSpPr>
          <p:cNvPr id="13" name="Rechthoek: afgeronde hoeken 12">
            <a:extLst>
              <a:ext uri="{FF2B5EF4-FFF2-40B4-BE49-F238E27FC236}">
                <a16:creationId xmlns:a16="http://schemas.microsoft.com/office/drawing/2014/main" id="{CB725518-F62A-42E2-3C2D-686E2820C0C0}"/>
              </a:ext>
            </a:extLst>
          </p:cNvPr>
          <p:cNvSpPr/>
          <p:nvPr/>
        </p:nvSpPr>
        <p:spPr>
          <a:xfrm>
            <a:off x="6414120" y="993793"/>
            <a:ext cx="4666636" cy="2520000"/>
          </a:xfrm>
          <a:prstGeom prst="roundRect">
            <a:avLst/>
          </a:prstGeom>
          <a:solidFill>
            <a:schemeClr val="bg1">
              <a:lumMod val="75000"/>
            </a:schemeClr>
          </a:solidFill>
          <a:ln w="13921" cap="flat">
            <a:noFill/>
            <a:prstDash val="solid"/>
            <a:miter/>
          </a:ln>
          <a:effectLst>
            <a:outerShdw blurRad="25400" dist="254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2000" b="0" i="1" u="none" strike="noStrike" kern="1200" cap="none" spc="0" normalizeH="0" baseline="0" noProof="0" dirty="0">
              <a:ln>
                <a:noFill/>
              </a:ln>
              <a:solidFill>
                <a:prstClr val="white"/>
              </a:solidFill>
              <a:effectLst/>
              <a:uLnTx/>
              <a:uFillTx/>
              <a:latin typeface="Effra" panose="02000506080000020004" pitchFamily="2" charset="0"/>
              <a:ea typeface="+mn-ea"/>
              <a:cs typeface="+mn-cs"/>
            </a:endParaRPr>
          </a:p>
        </p:txBody>
      </p:sp>
      <p:sp>
        <p:nvSpPr>
          <p:cNvPr id="14" name="Rechthoek: afgeronde hoeken 13">
            <a:extLst>
              <a:ext uri="{FF2B5EF4-FFF2-40B4-BE49-F238E27FC236}">
                <a16:creationId xmlns:a16="http://schemas.microsoft.com/office/drawing/2014/main" id="{CE6DEC2A-ED7F-B036-244F-34A89033896C}"/>
              </a:ext>
            </a:extLst>
          </p:cNvPr>
          <p:cNvSpPr/>
          <p:nvPr/>
        </p:nvSpPr>
        <p:spPr>
          <a:xfrm>
            <a:off x="6414120" y="3925655"/>
            <a:ext cx="4666636" cy="2520000"/>
          </a:xfrm>
          <a:prstGeom prst="roundRect">
            <a:avLst/>
          </a:prstGeom>
          <a:solidFill>
            <a:schemeClr val="bg1">
              <a:lumMod val="75000"/>
            </a:schemeClr>
          </a:solidFill>
          <a:ln w="13921" cap="flat">
            <a:noFill/>
            <a:prstDash val="solid"/>
            <a:miter/>
          </a:ln>
          <a:effectLst>
            <a:outerShdw blurRad="25400" dist="254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2000" b="0" i="1" u="none" strike="noStrike" kern="1200" cap="none" spc="0" normalizeH="0" baseline="0" noProof="0" dirty="0">
              <a:ln>
                <a:noFill/>
              </a:ln>
              <a:solidFill>
                <a:prstClr val="white"/>
              </a:solidFill>
              <a:effectLst/>
              <a:uLnTx/>
              <a:uFillTx/>
              <a:latin typeface="Effra" panose="02000506080000020004" pitchFamily="2" charset="0"/>
              <a:ea typeface="+mn-ea"/>
              <a:cs typeface="+mn-cs"/>
            </a:endParaRPr>
          </a:p>
        </p:txBody>
      </p:sp>
      <p:sp>
        <p:nvSpPr>
          <p:cNvPr id="15" name="Tekstvak 14">
            <a:extLst>
              <a:ext uri="{FF2B5EF4-FFF2-40B4-BE49-F238E27FC236}">
                <a16:creationId xmlns:a16="http://schemas.microsoft.com/office/drawing/2014/main" id="{60C4A0AC-C4E6-73FC-7E44-37D6504B0954}"/>
              </a:ext>
            </a:extLst>
          </p:cNvPr>
          <p:cNvSpPr txBox="1"/>
          <p:nvPr/>
        </p:nvSpPr>
        <p:spPr>
          <a:xfrm>
            <a:off x="1775697" y="524981"/>
            <a:ext cx="3082171" cy="1107996"/>
          </a:xfrm>
          <a:prstGeom prst="rect">
            <a:avLst/>
          </a:prstGeom>
          <a:noFill/>
        </p:spPr>
        <p:txBody>
          <a:bodyPr wrap="square" rtlCol="0">
            <a:spAutoFit/>
          </a:bodyPr>
          <a:lstStyle/>
          <a:p>
            <a:pPr algn="ctr"/>
            <a:r>
              <a:rPr lang="nl-NL" sz="6600" b="1" i="1" dirty="0">
                <a:ln w="19050">
                  <a:solidFill>
                    <a:schemeClr val="bg1"/>
                  </a:solidFill>
                </a:ln>
                <a:solidFill>
                  <a:srgbClr val="652EA3"/>
                </a:solidFill>
                <a:effectLst>
                  <a:outerShdw blurRad="25400" dist="25400" dir="2700000" algn="tl" rotWithShape="0">
                    <a:prstClr val="black">
                      <a:alpha val="40000"/>
                    </a:prstClr>
                  </a:outerShdw>
                </a:effectLst>
                <a:latin typeface="Effra" panose="02000506080000020004" pitchFamily="2" charset="0"/>
              </a:rPr>
              <a:t>Product</a:t>
            </a:r>
          </a:p>
        </p:txBody>
      </p:sp>
      <p:sp>
        <p:nvSpPr>
          <p:cNvPr id="16" name="Tekstvak 15">
            <a:extLst>
              <a:ext uri="{FF2B5EF4-FFF2-40B4-BE49-F238E27FC236}">
                <a16:creationId xmlns:a16="http://schemas.microsoft.com/office/drawing/2014/main" id="{43DBF8D0-3DC9-3214-649E-D5DE03A35DAF}"/>
              </a:ext>
            </a:extLst>
          </p:cNvPr>
          <p:cNvSpPr txBox="1"/>
          <p:nvPr/>
        </p:nvSpPr>
        <p:spPr>
          <a:xfrm>
            <a:off x="7206353" y="524981"/>
            <a:ext cx="3082171" cy="1107996"/>
          </a:xfrm>
          <a:prstGeom prst="rect">
            <a:avLst/>
          </a:prstGeom>
          <a:noFill/>
        </p:spPr>
        <p:txBody>
          <a:bodyPr wrap="square" rtlCol="0">
            <a:spAutoFit/>
          </a:bodyPr>
          <a:lstStyle/>
          <a:p>
            <a:pPr algn="ctr"/>
            <a:r>
              <a:rPr lang="nl-NL" sz="6600" b="1" i="1" dirty="0">
                <a:ln w="19050">
                  <a:solidFill>
                    <a:schemeClr val="bg1"/>
                  </a:solidFill>
                </a:ln>
                <a:solidFill>
                  <a:srgbClr val="652EA3"/>
                </a:solidFill>
                <a:effectLst>
                  <a:outerShdw blurRad="25400" dist="25400" dir="2700000" algn="tl" rotWithShape="0">
                    <a:prstClr val="black">
                      <a:alpha val="40000"/>
                    </a:prstClr>
                  </a:outerShdw>
                </a:effectLst>
                <a:latin typeface="Effra" panose="02000506080000020004" pitchFamily="2" charset="0"/>
              </a:rPr>
              <a:t>Prijs</a:t>
            </a:r>
          </a:p>
        </p:txBody>
      </p:sp>
      <p:sp>
        <p:nvSpPr>
          <p:cNvPr id="17" name="Tekstvak 16">
            <a:extLst>
              <a:ext uri="{FF2B5EF4-FFF2-40B4-BE49-F238E27FC236}">
                <a16:creationId xmlns:a16="http://schemas.microsoft.com/office/drawing/2014/main" id="{A2D78BBA-D96E-8448-FF6E-0B617C5544FA}"/>
              </a:ext>
            </a:extLst>
          </p:cNvPr>
          <p:cNvSpPr txBox="1"/>
          <p:nvPr/>
        </p:nvSpPr>
        <p:spPr>
          <a:xfrm>
            <a:off x="1780805" y="3464078"/>
            <a:ext cx="3082171" cy="1107996"/>
          </a:xfrm>
          <a:prstGeom prst="rect">
            <a:avLst/>
          </a:prstGeom>
          <a:noFill/>
        </p:spPr>
        <p:txBody>
          <a:bodyPr wrap="square" rtlCol="0">
            <a:spAutoFit/>
          </a:bodyPr>
          <a:lstStyle/>
          <a:p>
            <a:pPr algn="ctr"/>
            <a:r>
              <a:rPr lang="nl-NL" sz="6600" b="1" i="1" dirty="0">
                <a:ln w="19050">
                  <a:solidFill>
                    <a:schemeClr val="bg1"/>
                  </a:solidFill>
                </a:ln>
                <a:solidFill>
                  <a:srgbClr val="652EA3"/>
                </a:solidFill>
                <a:effectLst>
                  <a:outerShdw blurRad="25400" dist="25400" dir="2700000" algn="tl" rotWithShape="0">
                    <a:prstClr val="black">
                      <a:alpha val="40000"/>
                    </a:prstClr>
                  </a:outerShdw>
                </a:effectLst>
                <a:latin typeface="Effra" panose="02000506080000020004" pitchFamily="2" charset="0"/>
              </a:rPr>
              <a:t>Plaats</a:t>
            </a:r>
          </a:p>
        </p:txBody>
      </p:sp>
      <p:sp>
        <p:nvSpPr>
          <p:cNvPr id="18" name="Tekstvak 17">
            <a:extLst>
              <a:ext uri="{FF2B5EF4-FFF2-40B4-BE49-F238E27FC236}">
                <a16:creationId xmlns:a16="http://schemas.microsoft.com/office/drawing/2014/main" id="{23806297-4FD5-10EC-6EE3-07779235BF66}"/>
              </a:ext>
            </a:extLst>
          </p:cNvPr>
          <p:cNvSpPr txBox="1"/>
          <p:nvPr/>
        </p:nvSpPr>
        <p:spPr>
          <a:xfrm>
            <a:off x="6951830" y="3464078"/>
            <a:ext cx="3591216" cy="1107996"/>
          </a:xfrm>
          <a:prstGeom prst="rect">
            <a:avLst/>
          </a:prstGeom>
          <a:noFill/>
        </p:spPr>
        <p:txBody>
          <a:bodyPr wrap="square" rtlCol="0">
            <a:spAutoFit/>
          </a:bodyPr>
          <a:lstStyle/>
          <a:p>
            <a:pPr algn="ctr"/>
            <a:r>
              <a:rPr lang="nl-NL" sz="6600" b="1" i="1" dirty="0">
                <a:ln w="19050">
                  <a:solidFill>
                    <a:schemeClr val="bg1"/>
                  </a:solidFill>
                </a:ln>
                <a:solidFill>
                  <a:srgbClr val="652EA3"/>
                </a:solidFill>
                <a:effectLst>
                  <a:outerShdw blurRad="25400" dist="25400" dir="2700000" algn="tl" rotWithShape="0">
                    <a:prstClr val="black">
                      <a:alpha val="40000"/>
                    </a:prstClr>
                  </a:outerShdw>
                </a:effectLst>
                <a:latin typeface="Effra" panose="02000506080000020004" pitchFamily="2" charset="0"/>
              </a:rPr>
              <a:t>Promotie</a:t>
            </a:r>
          </a:p>
        </p:txBody>
      </p:sp>
      <p:pic>
        <p:nvPicPr>
          <p:cNvPr id="20" name="Graphic 19" descr="T-shirt met effen opvulling">
            <a:extLst>
              <a:ext uri="{FF2B5EF4-FFF2-40B4-BE49-F238E27FC236}">
                <a16:creationId xmlns:a16="http://schemas.microsoft.com/office/drawing/2014/main" id="{F0882E63-8A1A-1D45-EC90-7C43ECE4F7C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449454" y="1402720"/>
            <a:ext cx="1980000" cy="1980000"/>
          </a:xfrm>
          <a:prstGeom prst="rect">
            <a:avLst/>
          </a:prstGeom>
        </p:spPr>
      </p:pic>
      <p:pic>
        <p:nvPicPr>
          <p:cNvPr id="22" name="Graphic 21" descr="Bol met effen opvulling">
            <a:extLst>
              <a:ext uri="{FF2B5EF4-FFF2-40B4-BE49-F238E27FC236}">
                <a16:creationId xmlns:a16="http://schemas.microsoft.com/office/drawing/2014/main" id="{E0873164-7497-212E-CC16-EA82B93B908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454562" y="4309928"/>
            <a:ext cx="1980000" cy="1980000"/>
          </a:xfrm>
          <a:prstGeom prst="rect">
            <a:avLst/>
          </a:prstGeom>
        </p:spPr>
      </p:pic>
      <p:pic>
        <p:nvPicPr>
          <p:cNvPr id="24" name="Graphic 23" descr="Megafoon met effen opvulling">
            <a:extLst>
              <a:ext uri="{FF2B5EF4-FFF2-40B4-BE49-F238E27FC236}">
                <a16:creationId xmlns:a16="http://schemas.microsoft.com/office/drawing/2014/main" id="{97E1A516-1225-2108-1A33-75B20A2F94D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654938" y="4207428"/>
            <a:ext cx="2185000" cy="2185000"/>
          </a:xfrm>
          <a:prstGeom prst="rect">
            <a:avLst/>
          </a:prstGeom>
        </p:spPr>
      </p:pic>
      <p:sp>
        <p:nvSpPr>
          <p:cNvPr id="25" name="Tekstvak 24">
            <a:extLst>
              <a:ext uri="{FF2B5EF4-FFF2-40B4-BE49-F238E27FC236}">
                <a16:creationId xmlns:a16="http://schemas.microsoft.com/office/drawing/2014/main" id="{79585C55-F23C-21BF-23D5-96BE4FD5868F}"/>
              </a:ext>
            </a:extLst>
          </p:cNvPr>
          <p:cNvSpPr txBox="1"/>
          <p:nvPr/>
        </p:nvSpPr>
        <p:spPr>
          <a:xfrm>
            <a:off x="8104679" y="811455"/>
            <a:ext cx="1285518" cy="3154710"/>
          </a:xfrm>
          <a:prstGeom prst="rect">
            <a:avLst/>
          </a:prstGeom>
          <a:noFill/>
        </p:spPr>
        <p:txBody>
          <a:bodyPr wrap="square" rtlCol="0">
            <a:spAutoFit/>
          </a:bodyPr>
          <a:lstStyle/>
          <a:p>
            <a:pPr algn="ctr"/>
            <a:r>
              <a:rPr lang="nl-NL" sz="19900" b="1" dirty="0">
                <a:solidFill>
                  <a:schemeClr val="bg1">
                    <a:alpha val="20000"/>
                  </a:schemeClr>
                </a:solidFill>
                <a:latin typeface="Effra" panose="02000506080000020004" pitchFamily="2" charset="0"/>
              </a:rPr>
              <a:t>€</a:t>
            </a:r>
          </a:p>
        </p:txBody>
      </p:sp>
      <p:sp>
        <p:nvSpPr>
          <p:cNvPr id="26" name="Tekstvak 25">
            <a:extLst>
              <a:ext uri="{FF2B5EF4-FFF2-40B4-BE49-F238E27FC236}">
                <a16:creationId xmlns:a16="http://schemas.microsoft.com/office/drawing/2014/main" id="{BC208451-98C1-88A8-5FE7-6D928ACE9D53}"/>
              </a:ext>
            </a:extLst>
          </p:cNvPr>
          <p:cNvSpPr txBox="1"/>
          <p:nvPr/>
        </p:nvSpPr>
        <p:spPr>
          <a:xfrm>
            <a:off x="1397305" y="1491419"/>
            <a:ext cx="1962146" cy="584775"/>
          </a:xfrm>
          <a:prstGeom prst="rect">
            <a:avLst/>
          </a:prstGeom>
          <a:noFill/>
        </p:spPr>
        <p:txBody>
          <a:bodyPr wrap="square" rtlCol="0">
            <a:spAutoFit/>
          </a:bodyPr>
          <a:lstStyle/>
          <a:p>
            <a:pPr algn="ctr"/>
            <a:r>
              <a:rPr lang="nl-NL" sz="3200" b="1" dirty="0">
                <a:solidFill>
                  <a:srgbClr val="945DE8"/>
                </a:solidFill>
                <a:effectLst>
                  <a:outerShdw blurRad="12700" dist="12700" dir="2700000" algn="tl" rotWithShape="0">
                    <a:prstClr val="black">
                      <a:alpha val="40000"/>
                    </a:prstClr>
                  </a:outerShdw>
                </a:effectLst>
              </a:rPr>
              <a:t>Materiaal</a:t>
            </a:r>
          </a:p>
        </p:txBody>
      </p:sp>
      <p:sp>
        <p:nvSpPr>
          <p:cNvPr id="27" name="Tekstvak 26">
            <a:extLst>
              <a:ext uri="{FF2B5EF4-FFF2-40B4-BE49-F238E27FC236}">
                <a16:creationId xmlns:a16="http://schemas.microsoft.com/office/drawing/2014/main" id="{02BDBBE6-A468-7A6A-6B32-71AC373F64A3}"/>
              </a:ext>
            </a:extLst>
          </p:cNvPr>
          <p:cNvSpPr txBox="1"/>
          <p:nvPr/>
        </p:nvSpPr>
        <p:spPr>
          <a:xfrm>
            <a:off x="1397305" y="2135822"/>
            <a:ext cx="1962146" cy="584775"/>
          </a:xfrm>
          <a:prstGeom prst="rect">
            <a:avLst/>
          </a:prstGeom>
          <a:noFill/>
        </p:spPr>
        <p:txBody>
          <a:bodyPr wrap="square" rtlCol="0">
            <a:spAutoFit/>
          </a:bodyPr>
          <a:lstStyle/>
          <a:p>
            <a:pPr algn="ctr"/>
            <a:r>
              <a:rPr lang="nl-NL" sz="3200" b="1" dirty="0">
                <a:solidFill>
                  <a:srgbClr val="652EA3"/>
                </a:solidFill>
                <a:effectLst>
                  <a:outerShdw blurRad="12700" dist="12700" dir="2700000" algn="tl" rotWithShape="0">
                    <a:prstClr val="black">
                      <a:alpha val="40000"/>
                    </a:prstClr>
                  </a:outerShdw>
                </a:effectLst>
              </a:rPr>
              <a:t>Kleur</a:t>
            </a:r>
          </a:p>
        </p:txBody>
      </p:sp>
      <p:sp>
        <p:nvSpPr>
          <p:cNvPr id="28" name="Tekstvak 27">
            <a:extLst>
              <a:ext uri="{FF2B5EF4-FFF2-40B4-BE49-F238E27FC236}">
                <a16:creationId xmlns:a16="http://schemas.microsoft.com/office/drawing/2014/main" id="{539110C6-A7E5-8B65-2B2E-A84C0547B8B0}"/>
              </a:ext>
            </a:extLst>
          </p:cNvPr>
          <p:cNvSpPr txBox="1"/>
          <p:nvPr/>
        </p:nvSpPr>
        <p:spPr>
          <a:xfrm>
            <a:off x="1214959" y="2781498"/>
            <a:ext cx="2326838" cy="584775"/>
          </a:xfrm>
          <a:prstGeom prst="rect">
            <a:avLst/>
          </a:prstGeom>
          <a:noFill/>
        </p:spPr>
        <p:txBody>
          <a:bodyPr wrap="square" rtlCol="0">
            <a:spAutoFit/>
          </a:bodyPr>
          <a:lstStyle/>
          <a:p>
            <a:pPr algn="ctr"/>
            <a:r>
              <a:rPr lang="nl-NL" sz="3200" b="1" dirty="0">
                <a:solidFill>
                  <a:srgbClr val="945DE8"/>
                </a:solidFill>
                <a:effectLst>
                  <a:outerShdw blurRad="12700" dist="12700" dir="2700000" algn="tl" rotWithShape="0">
                    <a:prstClr val="black">
                      <a:alpha val="40000"/>
                    </a:prstClr>
                  </a:outerShdw>
                </a:effectLst>
              </a:rPr>
              <a:t>Assortiment</a:t>
            </a:r>
          </a:p>
        </p:txBody>
      </p:sp>
      <p:sp>
        <p:nvSpPr>
          <p:cNvPr id="29" name="Tekstvak 28">
            <a:extLst>
              <a:ext uri="{FF2B5EF4-FFF2-40B4-BE49-F238E27FC236}">
                <a16:creationId xmlns:a16="http://schemas.microsoft.com/office/drawing/2014/main" id="{2CA76A6C-F1B2-B336-4237-04D6B7195515}"/>
              </a:ext>
            </a:extLst>
          </p:cNvPr>
          <p:cNvSpPr txBox="1"/>
          <p:nvPr/>
        </p:nvSpPr>
        <p:spPr>
          <a:xfrm>
            <a:off x="3433108" y="1491419"/>
            <a:ext cx="1962146" cy="584775"/>
          </a:xfrm>
          <a:prstGeom prst="rect">
            <a:avLst/>
          </a:prstGeom>
          <a:noFill/>
        </p:spPr>
        <p:txBody>
          <a:bodyPr wrap="square" rtlCol="0">
            <a:spAutoFit/>
          </a:bodyPr>
          <a:lstStyle/>
          <a:p>
            <a:pPr algn="ctr"/>
            <a:r>
              <a:rPr lang="nl-NL" sz="3200" b="1" dirty="0">
                <a:solidFill>
                  <a:srgbClr val="945DE8"/>
                </a:solidFill>
                <a:effectLst>
                  <a:outerShdw blurRad="12700" dist="12700" dir="2700000" algn="tl" rotWithShape="0">
                    <a:prstClr val="black">
                      <a:alpha val="40000"/>
                    </a:prstClr>
                  </a:outerShdw>
                </a:effectLst>
              </a:rPr>
              <a:t>Merk</a:t>
            </a:r>
          </a:p>
        </p:txBody>
      </p:sp>
      <p:sp>
        <p:nvSpPr>
          <p:cNvPr id="30" name="Tekstvak 29">
            <a:extLst>
              <a:ext uri="{FF2B5EF4-FFF2-40B4-BE49-F238E27FC236}">
                <a16:creationId xmlns:a16="http://schemas.microsoft.com/office/drawing/2014/main" id="{B76D102E-4800-72F2-9FA3-BA3D9A84AFFB}"/>
              </a:ext>
            </a:extLst>
          </p:cNvPr>
          <p:cNvSpPr txBox="1"/>
          <p:nvPr/>
        </p:nvSpPr>
        <p:spPr>
          <a:xfrm>
            <a:off x="3349639" y="2135822"/>
            <a:ext cx="2129084" cy="584775"/>
          </a:xfrm>
          <a:prstGeom prst="rect">
            <a:avLst/>
          </a:prstGeom>
          <a:noFill/>
        </p:spPr>
        <p:txBody>
          <a:bodyPr wrap="square" rtlCol="0">
            <a:spAutoFit/>
          </a:bodyPr>
          <a:lstStyle/>
          <a:p>
            <a:pPr algn="ctr"/>
            <a:r>
              <a:rPr lang="nl-NL" sz="3200" b="1" dirty="0">
                <a:solidFill>
                  <a:srgbClr val="652EA3"/>
                </a:solidFill>
                <a:effectLst>
                  <a:outerShdw blurRad="12700" dist="12700" dir="2700000" algn="tl" rotWithShape="0">
                    <a:prstClr val="black">
                      <a:alpha val="40000"/>
                    </a:prstClr>
                  </a:outerShdw>
                </a:effectLst>
              </a:rPr>
              <a:t>Verpakking</a:t>
            </a:r>
          </a:p>
        </p:txBody>
      </p:sp>
      <p:sp>
        <p:nvSpPr>
          <p:cNvPr id="31" name="Tekstvak 30">
            <a:extLst>
              <a:ext uri="{FF2B5EF4-FFF2-40B4-BE49-F238E27FC236}">
                <a16:creationId xmlns:a16="http://schemas.microsoft.com/office/drawing/2014/main" id="{B979E8C8-3A99-1106-273D-0AE40B3A57EC}"/>
              </a:ext>
            </a:extLst>
          </p:cNvPr>
          <p:cNvSpPr txBox="1"/>
          <p:nvPr/>
        </p:nvSpPr>
        <p:spPr>
          <a:xfrm>
            <a:off x="3433108" y="2781498"/>
            <a:ext cx="1962146" cy="584775"/>
          </a:xfrm>
          <a:prstGeom prst="rect">
            <a:avLst/>
          </a:prstGeom>
          <a:noFill/>
        </p:spPr>
        <p:txBody>
          <a:bodyPr wrap="square" rtlCol="0">
            <a:spAutoFit/>
          </a:bodyPr>
          <a:lstStyle/>
          <a:p>
            <a:pPr algn="ctr"/>
            <a:r>
              <a:rPr lang="nl-NL" sz="3200" b="1" dirty="0">
                <a:solidFill>
                  <a:srgbClr val="945DE8"/>
                </a:solidFill>
                <a:effectLst>
                  <a:outerShdw blurRad="12700" dist="12700" dir="2700000" algn="tl" rotWithShape="0">
                    <a:prstClr val="black">
                      <a:alpha val="40000"/>
                    </a:prstClr>
                  </a:outerShdw>
                </a:effectLst>
              </a:rPr>
              <a:t>Service</a:t>
            </a:r>
          </a:p>
        </p:txBody>
      </p:sp>
      <p:sp>
        <p:nvSpPr>
          <p:cNvPr id="32" name="Tekstvak 31">
            <a:extLst>
              <a:ext uri="{FF2B5EF4-FFF2-40B4-BE49-F238E27FC236}">
                <a16:creationId xmlns:a16="http://schemas.microsoft.com/office/drawing/2014/main" id="{53AD0FD8-CBA5-53D2-E21F-429B5DA3FD1B}"/>
              </a:ext>
            </a:extLst>
          </p:cNvPr>
          <p:cNvSpPr txBox="1"/>
          <p:nvPr/>
        </p:nvSpPr>
        <p:spPr>
          <a:xfrm>
            <a:off x="7405043" y="1491419"/>
            <a:ext cx="2680802" cy="584775"/>
          </a:xfrm>
          <a:prstGeom prst="rect">
            <a:avLst/>
          </a:prstGeom>
          <a:noFill/>
        </p:spPr>
        <p:txBody>
          <a:bodyPr wrap="square" rtlCol="0">
            <a:spAutoFit/>
          </a:bodyPr>
          <a:lstStyle/>
          <a:p>
            <a:pPr algn="ctr"/>
            <a:r>
              <a:rPr lang="nl-NL" sz="3200" b="1" dirty="0">
                <a:solidFill>
                  <a:srgbClr val="945DE8"/>
                </a:solidFill>
                <a:effectLst>
                  <a:outerShdw blurRad="12700" dist="12700" dir="2700000" algn="tl" rotWithShape="0">
                    <a:prstClr val="black">
                      <a:alpha val="40000"/>
                    </a:prstClr>
                  </a:outerShdw>
                </a:effectLst>
              </a:rPr>
              <a:t>Prijsstrategie</a:t>
            </a:r>
          </a:p>
        </p:txBody>
      </p:sp>
      <p:sp>
        <p:nvSpPr>
          <p:cNvPr id="33" name="Tekstvak 32">
            <a:extLst>
              <a:ext uri="{FF2B5EF4-FFF2-40B4-BE49-F238E27FC236}">
                <a16:creationId xmlns:a16="http://schemas.microsoft.com/office/drawing/2014/main" id="{97D80B03-BB33-3AD1-799B-3984F1AFC19D}"/>
              </a:ext>
            </a:extLst>
          </p:cNvPr>
          <p:cNvSpPr txBox="1"/>
          <p:nvPr/>
        </p:nvSpPr>
        <p:spPr>
          <a:xfrm>
            <a:off x="7764371" y="2135822"/>
            <a:ext cx="1962146" cy="584775"/>
          </a:xfrm>
          <a:prstGeom prst="rect">
            <a:avLst/>
          </a:prstGeom>
          <a:noFill/>
        </p:spPr>
        <p:txBody>
          <a:bodyPr wrap="square" rtlCol="0">
            <a:spAutoFit/>
          </a:bodyPr>
          <a:lstStyle/>
          <a:p>
            <a:pPr algn="ctr"/>
            <a:r>
              <a:rPr lang="nl-NL" sz="3200" b="1" dirty="0">
                <a:solidFill>
                  <a:srgbClr val="652EA3"/>
                </a:solidFill>
                <a:effectLst>
                  <a:outerShdw blurRad="12700" dist="12700" dir="2700000" algn="tl" rotWithShape="0">
                    <a:prstClr val="black">
                      <a:alpha val="40000"/>
                    </a:prstClr>
                  </a:outerShdw>
                </a:effectLst>
              </a:rPr>
              <a:t>Korting</a:t>
            </a:r>
          </a:p>
        </p:txBody>
      </p:sp>
      <p:sp>
        <p:nvSpPr>
          <p:cNvPr id="34" name="Tekstvak 33">
            <a:extLst>
              <a:ext uri="{FF2B5EF4-FFF2-40B4-BE49-F238E27FC236}">
                <a16:creationId xmlns:a16="http://schemas.microsoft.com/office/drawing/2014/main" id="{1DE5D2FE-A053-97D1-A39C-6631143DC036}"/>
              </a:ext>
            </a:extLst>
          </p:cNvPr>
          <p:cNvSpPr txBox="1"/>
          <p:nvPr/>
        </p:nvSpPr>
        <p:spPr>
          <a:xfrm>
            <a:off x="7204359" y="2781498"/>
            <a:ext cx="3082171" cy="584775"/>
          </a:xfrm>
          <a:prstGeom prst="rect">
            <a:avLst/>
          </a:prstGeom>
          <a:noFill/>
        </p:spPr>
        <p:txBody>
          <a:bodyPr wrap="square" rtlCol="0">
            <a:spAutoFit/>
          </a:bodyPr>
          <a:lstStyle/>
          <a:p>
            <a:pPr algn="ctr"/>
            <a:r>
              <a:rPr lang="nl-NL" sz="3200" b="1" dirty="0">
                <a:solidFill>
                  <a:srgbClr val="945DE8"/>
                </a:solidFill>
                <a:effectLst>
                  <a:outerShdw blurRad="12700" dist="12700" dir="2700000" algn="tl" rotWithShape="0">
                    <a:prstClr val="black">
                      <a:alpha val="40000"/>
                    </a:prstClr>
                  </a:outerShdw>
                </a:effectLst>
              </a:rPr>
              <a:t>Betaalmethodes</a:t>
            </a:r>
          </a:p>
        </p:txBody>
      </p:sp>
      <p:sp>
        <p:nvSpPr>
          <p:cNvPr id="38" name="Tekstvak 37">
            <a:extLst>
              <a:ext uri="{FF2B5EF4-FFF2-40B4-BE49-F238E27FC236}">
                <a16:creationId xmlns:a16="http://schemas.microsoft.com/office/drawing/2014/main" id="{FC4FA9C1-6895-8F33-907A-CC290E248FA2}"/>
              </a:ext>
            </a:extLst>
          </p:cNvPr>
          <p:cNvSpPr txBox="1"/>
          <p:nvPr/>
        </p:nvSpPr>
        <p:spPr>
          <a:xfrm>
            <a:off x="1301712" y="4400284"/>
            <a:ext cx="1962146" cy="584775"/>
          </a:xfrm>
          <a:prstGeom prst="rect">
            <a:avLst/>
          </a:prstGeom>
          <a:noFill/>
        </p:spPr>
        <p:txBody>
          <a:bodyPr wrap="square" rtlCol="0">
            <a:spAutoFit/>
          </a:bodyPr>
          <a:lstStyle/>
          <a:p>
            <a:pPr algn="ctr"/>
            <a:r>
              <a:rPr lang="nl-NL" sz="3200" b="1" dirty="0">
                <a:solidFill>
                  <a:srgbClr val="945DE8"/>
                </a:solidFill>
                <a:effectLst>
                  <a:outerShdw blurRad="12700" dist="12700" dir="2700000" algn="tl" rotWithShape="0">
                    <a:prstClr val="black">
                      <a:alpha val="40000"/>
                    </a:prstClr>
                  </a:outerShdw>
                </a:effectLst>
              </a:rPr>
              <a:t>Winkel</a:t>
            </a:r>
          </a:p>
        </p:txBody>
      </p:sp>
      <p:sp>
        <p:nvSpPr>
          <p:cNvPr id="40" name="Tekstvak 39">
            <a:extLst>
              <a:ext uri="{FF2B5EF4-FFF2-40B4-BE49-F238E27FC236}">
                <a16:creationId xmlns:a16="http://schemas.microsoft.com/office/drawing/2014/main" id="{7FE5FC7A-1176-A7AB-8650-838ED2C089C3}"/>
              </a:ext>
            </a:extLst>
          </p:cNvPr>
          <p:cNvSpPr txBox="1"/>
          <p:nvPr/>
        </p:nvSpPr>
        <p:spPr>
          <a:xfrm>
            <a:off x="1301712" y="5690363"/>
            <a:ext cx="1962146" cy="584775"/>
          </a:xfrm>
          <a:prstGeom prst="rect">
            <a:avLst/>
          </a:prstGeom>
          <a:noFill/>
        </p:spPr>
        <p:txBody>
          <a:bodyPr wrap="square" rtlCol="0">
            <a:spAutoFit/>
          </a:bodyPr>
          <a:lstStyle/>
          <a:p>
            <a:pPr algn="ctr"/>
            <a:r>
              <a:rPr lang="nl-NL" sz="3200" b="1" dirty="0">
                <a:solidFill>
                  <a:srgbClr val="945DE8"/>
                </a:solidFill>
                <a:effectLst>
                  <a:outerShdw blurRad="12700" dist="12700" dir="2700000" algn="tl" rotWithShape="0">
                    <a:prstClr val="black">
                      <a:alpha val="40000"/>
                    </a:prstClr>
                  </a:outerShdw>
                </a:effectLst>
              </a:rPr>
              <a:t>App</a:t>
            </a:r>
          </a:p>
        </p:txBody>
      </p:sp>
      <p:sp>
        <p:nvSpPr>
          <p:cNvPr id="41" name="Tekstvak 40">
            <a:extLst>
              <a:ext uri="{FF2B5EF4-FFF2-40B4-BE49-F238E27FC236}">
                <a16:creationId xmlns:a16="http://schemas.microsoft.com/office/drawing/2014/main" id="{7B5F86A6-362A-19B3-D66A-B3422C1A6A63}"/>
              </a:ext>
            </a:extLst>
          </p:cNvPr>
          <p:cNvSpPr txBox="1"/>
          <p:nvPr/>
        </p:nvSpPr>
        <p:spPr>
          <a:xfrm>
            <a:off x="3541797" y="4400284"/>
            <a:ext cx="1962146" cy="584775"/>
          </a:xfrm>
          <a:prstGeom prst="rect">
            <a:avLst/>
          </a:prstGeom>
          <a:noFill/>
        </p:spPr>
        <p:txBody>
          <a:bodyPr wrap="square" rtlCol="0">
            <a:spAutoFit/>
          </a:bodyPr>
          <a:lstStyle/>
          <a:p>
            <a:pPr algn="ctr"/>
            <a:r>
              <a:rPr lang="nl-NL" sz="3200" b="1" dirty="0">
                <a:solidFill>
                  <a:srgbClr val="945DE8"/>
                </a:solidFill>
                <a:effectLst>
                  <a:outerShdw blurRad="12700" dist="12700" dir="2700000" algn="tl" rotWithShape="0">
                    <a:prstClr val="black">
                      <a:alpha val="40000"/>
                    </a:prstClr>
                  </a:outerShdw>
                </a:effectLst>
              </a:rPr>
              <a:t>Webshop</a:t>
            </a:r>
          </a:p>
        </p:txBody>
      </p:sp>
      <p:sp>
        <p:nvSpPr>
          <p:cNvPr id="42" name="Tekstvak 41">
            <a:extLst>
              <a:ext uri="{FF2B5EF4-FFF2-40B4-BE49-F238E27FC236}">
                <a16:creationId xmlns:a16="http://schemas.microsoft.com/office/drawing/2014/main" id="{86D558C6-ACBE-002F-05D0-1BEF6AF003D2}"/>
              </a:ext>
            </a:extLst>
          </p:cNvPr>
          <p:cNvSpPr txBox="1"/>
          <p:nvPr/>
        </p:nvSpPr>
        <p:spPr>
          <a:xfrm>
            <a:off x="1343447" y="5044687"/>
            <a:ext cx="4202231" cy="584775"/>
          </a:xfrm>
          <a:prstGeom prst="rect">
            <a:avLst/>
          </a:prstGeom>
          <a:noFill/>
        </p:spPr>
        <p:txBody>
          <a:bodyPr wrap="square" rtlCol="0">
            <a:spAutoFit/>
          </a:bodyPr>
          <a:lstStyle/>
          <a:p>
            <a:pPr algn="ctr"/>
            <a:r>
              <a:rPr lang="nl-NL" sz="3200" b="1" dirty="0">
                <a:solidFill>
                  <a:srgbClr val="652EA3"/>
                </a:solidFill>
                <a:effectLst>
                  <a:outerShdw blurRad="12700" dist="12700" dir="2700000" algn="tl" rotWithShape="0">
                    <a:prstClr val="black">
                      <a:alpha val="40000"/>
                    </a:prstClr>
                  </a:outerShdw>
                </a:effectLst>
              </a:rPr>
              <a:t>Bereikbaarheid</a:t>
            </a:r>
          </a:p>
        </p:txBody>
      </p:sp>
      <p:sp>
        <p:nvSpPr>
          <p:cNvPr id="43" name="Tekstvak 42">
            <a:extLst>
              <a:ext uri="{FF2B5EF4-FFF2-40B4-BE49-F238E27FC236}">
                <a16:creationId xmlns:a16="http://schemas.microsoft.com/office/drawing/2014/main" id="{13E6910D-B26C-C3B1-6A29-E1094E5767AE}"/>
              </a:ext>
            </a:extLst>
          </p:cNvPr>
          <p:cNvSpPr txBox="1"/>
          <p:nvPr/>
        </p:nvSpPr>
        <p:spPr>
          <a:xfrm>
            <a:off x="3541797" y="5690363"/>
            <a:ext cx="1962146" cy="584775"/>
          </a:xfrm>
          <a:prstGeom prst="rect">
            <a:avLst/>
          </a:prstGeom>
          <a:noFill/>
        </p:spPr>
        <p:txBody>
          <a:bodyPr wrap="square" rtlCol="0">
            <a:spAutoFit/>
          </a:bodyPr>
          <a:lstStyle/>
          <a:p>
            <a:pPr algn="ctr"/>
            <a:r>
              <a:rPr lang="nl-NL" sz="3200" b="1" dirty="0">
                <a:solidFill>
                  <a:srgbClr val="945DE8"/>
                </a:solidFill>
                <a:effectLst>
                  <a:outerShdw blurRad="12700" dist="12700" dir="2700000" algn="tl" rotWithShape="0">
                    <a:prstClr val="black">
                      <a:alpha val="40000"/>
                    </a:prstClr>
                  </a:outerShdw>
                </a:effectLst>
              </a:rPr>
              <a:t>Locatie</a:t>
            </a:r>
          </a:p>
        </p:txBody>
      </p:sp>
      <p:sp>
        <p:nvSpPr>
          <p:cNvPr id="44" name="Tekstvak 43">
            <a:extLst>
              <a:ext uri="{FF2B5EF4-FFF2-40B4-BE49-F238E27FC236}">
                <a16:creationId xmlns:a16="http://schemas.microsoft.com/office/drawing/2014/main" id="{437A16B7-DA27-130A-7103-631BAB8A7C10}"/>
              </a:ext>
            </a:extLst>
          </p:cNvPr>
          <p:cNvSpPr txBox="1"/>
          <p:nvPr/>
        </p:nvSpPr>
        <p:spPr>
          <a:xfrm>
            <a:off x="6739362" y="4400284"/>
            <a:ext cx="1962146" cy="584775"/>
          </a:xfrm>
          <a:prstGeom prst="rect">
            <a:avLst/>
          </a:prstGeom>
          <a:noFill/>
        </p:spPr>
        <p:txBody>
          <a:bodyPr wrap="square" rtlCol="0">
            <a:spAutoFit/>
          </a:bodyPr>
          <a:lstStyle/>
          <a:p>
            <a:pPr algn="ctr"/>
            <a:r>
              <a:rPr lang="nl-NL" sz="3200" b="1" dirty="0">
                <a:solidFill>
                  <a:srgbClr val="945DE8"/>
                </a:solidFill>
                <a:effectLst>
                  <a:outerShdw blurRad="12700" dist="12700" dir="2700000" algn="tl" rotWithShape="0">
                    <a:prstClr val="black">
                      <a:alpha val="40000"/>
                    </a:prstClr>
                  </a:outerShdw>
                </a:effectLst>
              </a:rPr>
              <a:t>Reclames</a:t>
            </a:r>
          </a:p>
        </p:txBody>
      </p:sp>
      <p:sp>
        <p:nvSpPr>
          <p:cNvPr id="45" name="Tekstvak 44">
            <a:extLst>
              <a:ext uri="{FF2B5EF4-FFF2-40B4-BE49-F238E27FC236}">
                <a16:creationId xmlns:a16="http://schemas.microsoft.com/office/drawing/2014/main" id="{BB76FF8D-B1F2-0BE4-58AA-E68827BA2991}"/>
              </a:ext>
            </a:extLst>
          </p:cNvPr>
          <p:cNvSpPr txBox="1"/>
          <p:nvPr/>
        </p:nvSpPr>
        <p:spPr>
          <a:xfrm>
            <a:off x="6562242" y="5690363"/>
            <a:ext cx="2316386" cy="584775"/>
          </a:xfrm>
          <a:prstGeom prst="rect">
            <a:avLst/>
          </a:prstGeom>
          <a:noFill/>
        </p:spPr>
        <p:txBody>
          <a:bodyPr wrap="square" rtlCol="0">
            <a:spAutoFit/>
          </a:bodyPr>
          <a:lstStyle/>
          <a:p>
            <a:pPr algn="ctr"/>
            <a:r>
              <a:rPr lang="nl-NL" sz="3200" b="1" dirty="0">
                <a:solidFill>
                  <a:srgbClr val="945DE8"/>
                </a:solidFill>
                <a:effectLst>
                  <a:outerShdw blurRad="12700" dist="12700" dir="2700000" algn="tl" rotWithShape="0">
                    <a:prstClr val="black">
                      <a:alpha val="40000"/>
                    </a:prstClr>
                  </a:outerShdw>
                </a:effectLst>
              </a:rPr>
              <a:t>Sponsoring</a:t>
            </a:r>
          </a:p>
        </p:txBody>
      </p:sp>
      <p:sp>
        <p:nvSpPr>
          <p:cNvPr id="46" name="Tekstvak 45">
            <a:extLst>
              <a:ext uri="{FF2B5EF4-FFF2-40B4-BE49-F238E27FC236}">
                <a16:creationId xmlns:a16="http://schemas.microsoft.com/office/drawing/2014/main" id="{871137D1-B67E-7478-BD72-0795716E5F61}"/>
              </a:ext>
            </a:extLst>
          </p:cNvPr>
          <p:cNvSpPr txBox="1"/>
          <p:nvPr/>
        </p:nvSpPr>
        <p:spPr>
          <a:xfrm>
            <a:off x="8813131" y="4400284"/>
            <a:ext cx="1962146" cy="584775"/>
          </a:xfrm>
          <a:prstGeom prst="rect">
            <a:avLst/>
          </a:prstGeom>
          <a:noFill/>
        </p:spPr>
        <p:txBody>
          <a:bodyPr wrap="square" rtlCol="0">
            <a:spAutoFit/>
          </a:bodyPr>
          <a:lstStyle/>
          <a:p>
            <a:pPr algn="ctr"/>
            <a:r>
              <a:rPr lang="nl-NL" sz="3200" b="1" dirty="0">
                <a:solidFill>
                  <a:srgbClr val="945DE8"/>
                </a:solidFill>
                <a:effectLst>
                  <a:outerShdw blurRad="12700" dist="12700" dir="2700000" algn="tl" rotWithShape="0">
                    <a:prstClr val="black">
                      <a:alpha val="40000"/>
                    </a:prstClr>
                  </a:outerShdw>
                </a:effectLst>
              </a:rPr>
              <a:t>Slogans</a:t>
            </a:r>
          </a:p>
        </p:txBody>
      </p:sp>
      <p:sp>
        <p:nvSpPr>
          <p:cNvPr id="47" name="Tekstvak 46">
            <a:extLst>
              <a:ext uri="{FF2B5EF4-FFF2-40B4-BE49-F238E27FC236}">
                <a16:creationId xmlns:a16="http://schemas.microsoft.com/office/drawing/2014/main" id="{826464BC-DF02-986A-B496-8D7E3E9133A8}"/>
              </a:ext>
            </a:extLst>
          </p:cNvPr>
          <p:cNvSpPr txBox="1"/>
          <p:nvPr/>
        </p:nvSpPr>
        <p:spPr>
          <a:xfrm>
            <a:off x="6781097" y="5044687"/>
            <a:ext cx="1962147" cy="584775"/>
          </a:xfrm>
          <a:prstGeom prst="rect">
            <a:avLst/>
          </a:prstGeom>
          <a:noFill/>
        </p:spPr>
        <p:txBody>
          <a:bodyPr wrap="square" rtlCol="0">
            <a:spAutoFit/>
          </a:bodyPr>
          <a:lstStyle/>
          <a:p>
            <a:pPr algn="ctr"/>
            <a:r>
              <a:rPr lang="nl-NL" sz="3200" b="1" dirty="0">
                <a:solidFill>
                  <a:srgbClr val="652EA3"/>
                </a:solidFill>
                <a:effectLst>
                  <a:outerShdw blurRad="12700" dist="12700" dir="2700000" algn="tl" rotWithShape="0">
                    <a:prstClr val="black">
                      <a:alpha val="40000"/>
                    </a:prstClr>
                  </a:outerShdw>
                </a:effectLst>
              </a:rPr>
              <a:t>PR</a:t>
            </a:r>
          </a:p>
        </p:txBody>
      </p:sp>
      <p:sp>
        <p:nvSpPr>
          <p:cNvPr id="48" name="Tekstvak 47">
            <a:extLst>
              <a:ext uri="{FF2B5EF4-FFF2-40B4-BE49-F238E27FC236}">
                <a16:creationId xmlns:a16="http://schemas.microsoft.com/office/drawing/2014/main" id="{EB982712-76E5-8827-47D8-D0E999D8B4C5}"/>
              </a:ext>
            </a:extLst>
          </p:cNvPr>
          <p:cNvSpPr txBox="1"/>
          <p:nvPr/>
        </p:nvSpPr>
        <p:spPr>
          <a:xfrm>
            <a:off x="8813131" y="5690363"/>
            <a:ext cx="1962146" cy="584775"/>
          </a:xfrm>
          <a:prstGeom prst="rect">
            <a:avLst/>
          </a:prstGeom>
          <a:noFill/>
        </p:spPr>
        <p:txBody>
          <a:bodyPr wrap="square" rtlCol="0">
            <a:spAutoFit/>
          </a:bodyPr>
          <a:lstStyle/>
          <a:p>
            <a:pPr algn="ctr"/>
            <a:r>
              <a:rPr lang="nl-NL" sz="3200" b="1" dirty="0">
                <a:solidFill>
                  <a:srgbClr val="945DE8"/>
                </a:solidFill>
                <a:effectLst>
                  <a:outerShdw blurRad="12700" dist="12700" dir="2700000" algn="tl" rotWithShape="0">
                    <a:prstClr val="black">
                      <a:alpha val="40000"/>
                    </a:prstClr>
                  </a:outerShdw>
                </a:effectLst>
              </a:rPr>
              <a:t>Toon</a:t>
            </a:r>
          </a:p>
        </p:txBody>
      </p:sp>
      <p:sp>
        <p:nvSpPr>
          <p:cNvPr id="49" name="Tekstvak 48">
            <a:extLst>
              <a:ext uri="{FF2B5EF4-FFF2-40B4-BE49-F238E27FC236}">
                <a16:creationId xmlns:a16="http://schemas.microsoft.com/office/drawing/2014/main" id="{5505635D-B864-7FD1-1AFD-4E14CB61032C}"/>
              </a:ext>
            </a:extLst>
          </p:cNvPr>
          <p:cNvSpPr txBox="1"/>
          <p:nvPr/>
        </p:nvSpPr>
        <p:spPr>
          <a:xfrm>
            <a:off x="8300255" y="5044687"/>
            <a:ext cx="2871982" cy="584775"/>
          </a:xfrm>
          <a:prstGeom prst="rect">
            <a:avLst/>
          </a:prstGeom>
          <a:noFill/>
        </p:spPr>
        <p:txBody>
          <a:bodyPr wrap="square" rtlCol="0">
            <a:spAutoFit/>
          </a:bodyPr>
          <a:lstStyle/>
          <a:p>
            <a:pPr algn="ctr"/>
            <a:r>
              <a:rPr lang="nl-NL" sz="3200" b="1" dirty="0">
                <a:solidFill>
                  <a:srgbClr val="652EA3"/>
                </a:solidFill>
                <a:effectLst>
                  <a:outerShdw blurRad="12700" dist="12700" dir="2700000" algn="tl" rotWithShape="0">
                    <a:prstClr val="black">
                      <a:alpha val="40000"/>
                    </a:prstClr>
                  </a:outerShdw>
                </a:effectLst>
              </a:rPr>
              <a:t>Communicatie</a:t>
            </a:r>
          </a:p>
        </p:txBody>
      </p:sp>
    </p:spTree>
    <p:extLst>
      <p:ext uri="{BB962C8B-B14F-4D97-AF65-F5344CB8AC3E}">
        <p14:creationId xmlns:p14="http://schemas.microsoft.com/office/powerpoint/2010/main" val="979424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200"/>
                                        <p:tgtEl>
                                          <p:spTgt spid="3"/>
                                        </p:tgtEl>
                                      </p:cBhvr>
                                    </p:animEffect>
                                  </p:childTnLst>
                                </p:cTn>
                              </p:par>
                            </p:childTnLst>
                          </p:cTn>
                        </p:par>
                        <p:par>
                          <p:cTn id="8" fill="hold">
                            <p:stCondLst>
                              <p:cond delay="200"/>
                            </p:stCondLst>
                            <p:childTnLst>
                              <p:par>
                                <p:cTn id="9" presetID="1"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22" presetClass="entr" presetSubtype="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up)">
                                      <p:cBhvr>
                                        <p:cTn id="19" dur="25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25"/>
                                        </p:tgtEl>
                                        <p:attrNameLst>
                                          <p:attrName>style.visibility</p:attrName>
                                        </p:attrNameLst>
                                      </p:cBhvr>
                                      <p:to>
                                        <p:strVal val="visible"/>
                                      </p:to>
                                    </p:set>
                                  </p:childTnLst>
                                </p:cTn>
                              </p:par>
                              <p:par>
                                <p:cTn id="26" presetID="22" presetClass="entr" presetSubtype="1"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up)">
                                      <p:cBhvr>
                                        <p:cTn id="28" dur="25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par>
                                <p:cTn id="35" presetID="22" presetClass="entr" presetSubtype="1"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up)">
                                      <p:cBhvr>
                                        <p:cTn id="37" dur="25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childTnLst>
                                </p:cTn>
                              </p:par>
                              <p:par>
                                <p:cTn id="44" presetID="22" presetClass="entr" presetSubtype="1"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up)">
                                      <p:cBhvr>
                                        <p:cTn id="46" dur="250"/>
                                        <p:tgtEl>
                                          <p:spTgt spid="14"/>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6"/>
                                        </p:tgtEl>
                                        <p:attrNameLst>
                                          <p:attrName>style.visibility</p:attrName>
                                        </p:attrNameLst>
                                      </p:cBhvr>
                                      <p:to>
                                        <p:strVal val="visible"/>
                                      </p:to>
                                    </p:set>
                                  </p:childTnLst>
                                </p:cTn>
                              </p:par>
                            </p:childTnLst>
                          </p:cTn>
                        </p:par>
                        <p:par>
                          <p:cTn id="51" fill="hold">
                            <p:stCondLst>
                              <p:cond delay="0"/>
                            </p:stCondLst>
                            <p:childTnLst>
                              <p:par>
                                <p:cTn id="52" presetID="1" presetClass="entr" presetSubtype="0" fill="hold" grpId="0" nodeType="afterEffect">
                                  <p:stCondLst>
                                    <p:cond delay="100"/>
                                  </p:stCondLst>
                                  <p:childTnLst>
                                    <p:set>
                                      <p:cBhvr>
                                        <p:cTn id="53" dur="1" fill="hold">
                                          <p:stCondLst>
                                            <p:cond delay="0"/>
                                          </p:stCondLst>
                                        </p:cTn>
                                        <p:tgtEl>
                                          <p:spTgt spid="29"/>
                                        </p:tgtEl>
                                        <p:attrNameLst>
                                          <p:attrName>style.visibility</p:attrName>
                                        </p:attrNameLst>
                                      </p:cBhvr>
                                      <p:to>
                                        <p:strVal val="visible"/>
                                      </p:to>
                                    </p:set>
                                  </p:childTnLst>
                                </p:cTn>
                              </p:par>
                            </p:childTnLst>
                          </p:cTn>
                        </p:par>
                        <p:par>
                          <p:cTn id="54" fill="hold">
                            <p:stCondLst>
                              <p:cond delay="100"/>
                            </p:stCondLst>
                            <p:childTnLst>
                              <p:par>
                                <p:cTn id="55" presetID="1" presetClass="entr" presetSubtype="0" fill="hold" grpId="0" nodeType="afterEffect">
                                  <p:stCondLst>
                                    <p:cond delay="100"/>
                                  </p:stCondLst>
                                  <p:childTnLst>
                                    <p:set>
                                      <p:cBhvr>
                                        <p:cTn id="56" dur="1" fill="hold">
                                          <p:stCondLst>
                                            <p:cond delay="0"/>
                                          </p:stCondLst>
                                        </p:cTn>
                                        <p:tgtEl>
                                          <p:spTgt spid="27"/>
                                        </p:tgtEl>
                                        <p:attrNameLst>
                                          <p:attrName>style.visibility</p:attrName>
                                        </p:attrNameLst>
                                      </p:cBhvr>
                                      <p:to>
                                        <p:strVal val="visible"/>
                                      </p:to>
                                    </p:set>
                                  </p:childTnLst>
                                </p:cTn>
                              </p:par>
                            </p:childTnLst>
                          </p:cTn>
                        </p:par>
                        <p:par>
                          <p:cTn id="57" fill="hold">
                            <p:stCondLst>
                              <p:cond delay="200"/>
                            </p:stCondLst>
                            <p:childTnLst>
                              <p:par>
                                <p:cTn id="58" presetID="1" presetClass="entr" presetSubtype="0" fill="hold" grpId="0" nodeType="afterEffect">
                                  <p:stCondLst>
                                    <p:cond delay="100"/>
                                  </p:stCondLst>
                                  <p:childTnLst>
                                    <p:set>
                                      <p:cBhvr>
                                        <p:cTn id="59" dur="1" fill="hold">
                                          <p:stCondLst>
                                            <p:cond delay="0"/>
                                          </p:stCondLst>
                                        </p:cTn>
                                        <p:tgtEl>
                                          <p:spTgt spid="30"/>
                                        </p:tgtEl>
                                        <p:attrNameLst>
                                          <p:attrName>style.visibility</p:attrName>
                                        </p:attrNameLst>
                                      </p:cBhvr>
                                      <p:to>
                                        <p:strVal val="visible"/>
                                      </p:to>
                                    </p:set>
                                  </p:childTnLst>
                                </p:cTn>
                              </p:par>
                            </p:childTnLst>
                          </p:cTn>
                        </p:par>
                        <p:par>
                          <p:cTn id="60" fill="hold">
                            <p:stCondLst>
                              <p:cond delay="300"/>
                            </p:stCondLst>
                            <p:childTnLst>
                              <p:par>
                                <p:cTn id="61" presetID="1" presetClass="entr" presetSubtype="0" fill="hold" grpId="0" nodeType="afterEffect">
                                  <p:stCondLst>
                                    <p:cond delay="100"/>
                                  </p:stCondLst>
                                  <p:childTnLst>
                                    <p:set>
                                      <p:cBhvr>
                                        <p:cTn id="62" dur="1" fill="hold">
                                          <p:stCondLst>
                                            <p:cond delay="0"/>
                                          </p:stCondLst>
                                        </p:cTn>
                                        <p:tgtEl>
                                          <p:spTgt spid="28"/>
                                        </p:tgtEl>
                                        <p:attrNameLst>
                                          <p:attrName>style.visibility</p:attrName>
                                        </p:attrNameLst>
                                      </p:cBhvr>
                                      <p:to>
                                        <p:strVal val="visible"/>
                                      </p:to>
                                    </p:set>
                                  </p:childTnLst>
                                </p:cTn>
                              </p:par>
                            </p:childTnLst>
                          </p:cTn>
                        </p:par>
                        <p:par>
                          <p:cTn id="63" fill="hold">
                            <p:stCondLst>
                              <p:cond delay="400"/>
                            </p:stCondLst>
                            <p:childTnLst>
                              <p:par>
                                <p:cTn id="64" presetID="1" presetClass="entr" presetSubtype="0" fill="hold" grpId="0" nodeType="afterEffect">
                                  <p:stCondLst>
                                    <p:cond delay="100"/>
                                  </p:stCondLst>
                                  <p:childTnLst>
                                    <p:set>
                                      <p:cBhvr>
                                        <p:cTn id="65" dur="1" fill="hold">
                                          <p:stCondLst>
                                            <p:cond delay="0"/>
                                          </p:stCondLst>
                                        </p:cTn>
                                        <p:tgtEl>
                                          <p:spTgt spid="31"/>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32"/>
                                        </p:tgtEl>
                                        <p:attrNameLst>
                                          <p:attrName>style.visibility</p:attrName>
                                        </p:attrNameLst>
                                      </p:cBhvr>
                                      <p:to>
                                        <p:strVal val="visible"/>
                                      </p:to>
                                    </p:set>
                                  </p:childTnLst>
                                </p:cTn>
                              </p:par>
                            </p:childTnLst>
                          </p:cTn>
                        </p:par>
                        <p:par>
                          <p:cTn id="70" fill="hold">
                            <p:stCondLst>
                              <p:cond delay="0"/>
                            </p:stCondLst>
                            <p:childTnLst>
                              <p:par>
                                <p:cTn id="71" presetID="1" presetClass="entr" presetSubtype="0" fill="hold" grpId="0" nodeType="afterEffect">
                                  <p:stCondLst>
                                    <p:cond delay="100"/>
                                  </p:stCondLst>
                                  <p:childTnLst>
                                    <p:set>
                                      <p:cBhvr>
                                        <p:cTn id="72" dur="1" fill="hold">
                                          <p:stCondLst>
                                            <p:cond delay="0"/>
                                          </p:stCondLst>
                                        </p:cTn>
                                        <p:tgtEl>
                                          <p:spTgt spid="33"/>
                                        </p:tgtEl>
                                        <p:attrNameLst>
                                          <p:attrName>style.visibility</p:attrName>
                                        </p:attrNameLst>
                                      </p:cBhvr>
                                      <p:to>
                                        <p:strVal val="visible"/>
                                      </p:to>
                                    </p:set>
                                  </p:childTnLst>
                                </p:cTn>
                              </p:par>
                            </p:childTnLst>
                          </p:cTn>
                        </p:par>
                        <p:par>
                          <p:cTn id="73" fill="hold">
                            <p:stCondLst>
                              <p:cond delay="100"/>
                            </p:stCondLst>
                            <p:childTnLst>
                              <p:par>
                                <p:cTn id="74" presetID="1" presetClass="entr" presetSubtype="0" fill="hold" grpId="0" nodeType="afterEffect">
                                  <p:stCondLst>
                                    <p:cond delay="100"/>
                                  </p:stCondLst>
                                  <p:childTnLst>
                                    <p:set>
                                      <p:cBhvr>
                                        <p:cTn id="75" dur="1" fill="hold">
                                          <p:stCondLst>
                                            <p:cond delay="0"/>
                                          </p:stCondLst>
                                        </p:cTn>
                                        <p:tgtEl>
                                          <p:spTgt spid="34"/>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1" presetClass="entr" presetSubtype="0" fill="hold" grpId="0" nodeType="clickEffect">
                                  <p:stCondLst>
                                    <p:cond delay="0"/>
                                  </p:stCondLst>
                                  <p:childTnLst>
                                    <p:set>
                                      <p:cBhvr>
                                        <p:cTn id="79" dur="1" fill="hold">
                                          <p:stCondLst>
                                            <p:cond delay="0"/>
                                          </p:stCondLst>
                                        </p:cTn>
                                        <p:tgtEl>
                                          <p:spTgt spid="38"/>
                                        </p:tgtEl>
                                        <p:attrNameLst>
                                          <p:attrName>style.visibility</p:attrName>
                                        </p:attrNameLst>
                                      </p:cBhvr>
                                      <p:to>
                                        <p:strVal val="visible"/>
                                      </p:to>
                                    </p:set>
                                  </p:childTnLst>
                                </p:cTn>
                              </p:par>
                            </p:childTnLst>
                          </p:cTn>
                        </p:par>
                        <p:par>
                          <p:cTn id="80" fill="hold">
                            <p:stCondLst>
                              <p:cond delay="0"/>
                            </p:stCondLst>
                            <p:childTnLst>
                              <p:par>
                                <p:cTn id="81" presetID="1" presetClass="entr" presetSubtype="0" fill="hold" grpId="0" nodeType="afterEffect">
                                  <p:stCondLst>
                                    <p:cond delay="100"/>
                                  </p:stCondLst>
                                  <p:childTnLst>
                                    <p:set>
                                      <p:cBhvr>
                                        <p:cTn id="82" dur="1" fill="hold">
                                          <p:stCondLst>
                                            <p:cond delay="0"/>
                                          </p:stCondLst>
                                        </p:cTn>
                                        <p:tgtEl>
                                          <p:spTgt spid="41"/>
                                        </p:tgtEl>
                                        <p:attrNameLst>
                                          <p:attrName>style.visibility</p:attrName>
                                        </p:attrNameLst>
                                      </p:cBhvr>
                                      <p:to>
                                        <p:strVal val="visible"/>
                                      </p:to>
                                    </p:set>
                                  </p:childTnLst>
                                </p:cTn>
                              </p:par>
                            </p:childTnLst>
                          </p:cTn>
                        </p:par>
                        <p:par>
                          <p:cTn id="83" fill="hold">
                            <p:stCondLst>
                              <p:cond delay="100"/>
                            </p:stCondLst>
                            <p:childTnLst>
                              <p:par>
                                <p:cTn id="84" presetID="1" presetClass="entr" presetSubtype="0" fill="hold" grpId="0" nodeType="afterEffect">
                                  <p:stCondLst>
                                    <p:cond delay="100"/>
                                  </p:stCondLst>
                                  <p:childTnLst>
                                    <p:set>
                                      <p:cBhvr>
                                        <p:cTn id="85" dur="1" fill="hold">
                                          <p:stCondLst>
                                            <p:cond delay="0"/>
                                          </p:stCondLst>
                                        </p:cTn>
                                        <p:tgtEl>
                                          <p:spTgt spid="43"/>
                                        </p:tgtEl>
                                        <p:attrNameLst>
                                          <p:attrName>style.visibility</p:attrName>
                                        </p:attrNameLst>
                                      </p:cBhvr>
                                      <p:to>
                                        <p:strVal val="visible"/>
                                      </p:to>
                                    </p:set>
                                  </p:childTnLst>
                                </p:cTn>
                              </p:par>
                            </p:childTnLst>
                          </p:cTn>
                        </p:par>
                        <p:par>
                          <p:cTn id="86" fill="hold">
                            <p:stCondLst>
                              <p:cond delay="200"/>
                            </p:stCondLst>
                            <p:childTnLst>
                              <p:par>
                                <p:cTn id="87" presetID="1" presetClass="entr" presetSubtype="0" fill="hold" grpId="0" nodeType="afterEffect">
                                  <p:stCondLst>
                                    <p:cond delay="100"/>
                                  </p:stCondLst>
                                  <p:childTnLst>
                                    <p:set>
                                      <p:cBhvr>
                                        <p:cTn id="88" dur="1" fill="hold">
                                          <p:stCondLst>
                                            <p:cond delay="0"/>
                                          </p:stCondLst>
                                        </p:cTn>
                                        <p:tgtEl>
                                          <p:spTgt spid="40"/>
                                        </p:tgtEl>
                                        <p:attrNameLst>
                                          <p:attrName>style.visibility</p:attrName>
                                        </p:attrNameLst>
                                      </p:cBhvr>
                                      <p:to>
                                        <p:strVal val="visible"/>
                                      </p:to>
                                    </p:set>
                                  </p:childTnLst>
                                </p:cTn>
                              </p:par>
                            </p:childTnLst>
                          </p:cTn>
                        </p:par>
                        <p:par>
                          <p:cTn id="89" fill="hold">
                            <p:stCondLst>
                              <p:cond delay="300"/>
                            </p:stCondLst>
                            <p:childTnLst>
                              <p:par>
                                <p:cTn id="90" presetID="1" presetClass="entr" presetSubtype="0" fill="hold" grpId="0" nodeType="afterEffect">
                                  <p:stCondLst>
                                    <p:cond delay="100"/>
                                  </p:stCondLst>
                                  <p:childTnLst>
                                    <p:set>
                                      <p:cBhvr>
                                        <p:cTn id="91" dur="1" fill="hold">
                                          <p:stCondLst>
                                            <p:cond delay="0"/>
                                          </p:stCondLst>
                                        </p:cTn>
                                        <p:tgtEl>
                                          <p:spTgt spid="42"/>
                                        </p:tgtEl>
                                        <p:attrNameLst>
                                          <p:attrName>style.visibility</p:attrName>
                                        </p:attrNameLst>
                                      </p:cBhvr>
                                      <p:to>
                                        <p:strVal val="visible"/>
                                      </p:to>
                                    </p:set>
                                  </p:childTnLst>
                                </p:cTn>
                              </p:par>
                            </p:childTnLst>
                          </p:cTn>
                        </p:par>
                      </p:childTnLst>
                    </p:cTn>
                  </p:par>
                  <p:par>
                    <p:cTn id="92" fill="hold">
                      <p:stCondLst>
                        <p:cond delay="indefinite"/>
                      </p:stCondLst>
                      <p:childTnLst>
                        <p:par>
                          <p:cTn id="93" fill="hold">
                            <p:stCondLst>
                              <p:cond delay="0"/>
                            </p:stCondLst>
                            <p:childTnLst>
                              <p:par>
                                <p:cTn id="94" presetID="1" presetClass="entr" presetSubtype="0" fill="hold" grpId="0" nodeType="clickEffect">
                                  <p:stCondLst>
                                    <p:cond delay="0"/>
                                  </p:stCondLst>
                                  <p:childTnLst>
                                    <p:set>
                                      <p:cBhvr>
                                        <p:cTn id="95" dur="1" fill="hold">
                                          <p:stCondLst>
                                            <p:cond delay="0"/>
                                          </p:stCondLst>
                                        </p:cTn>
                                        <p:tgtEl>
                                          <p:spTgt spid="44"/>
                                        </p:tgtEl>
                                        <p:attrNameLst>
                                          <p:attrName>style.visibility</p:attrName>
                                        </p:attrNameLst>
                                      </p:cBhvr>
                                      <p:to>
                                        <p:strVal val="visible"/>
                                      </p:to>
                                    </p:set>
                                  </p:childTnLst>
                                </p:cTn>
                              </p:par>
                            </p:childTnLst>
                          </p:cTn>
                        </p:par>
                        <p:par>
                          <p:cTn id="96" fill="hold">
                            <p:stCondLst>
                              <p:cond delay="0"/>
                            </p:stCondLst>
                            <p:childTnLst>
                              <p:par>
                                <p:cTn id="97" presetID="1" presetClass="entr" presetSubtype="0" fill="hold" grpId="0" nodeType="afterEffect">
                                  <p:stCondLst>
                                    <p:cond delay="100"/>
                                  </p:stCondLst>
                                  <p:childTnLst>
                                    <p:set>
                                      <p:cBhvr>
                                        <p:cTn id="98" dur="1" fill="hold">
                                          <p:stCondLst>
                                            <p:cond delay="0"/>
                                          </p:stCondLst>
                                        </p:cTn>
                                        <p:tgtEl>
                                          <p:spTgt spid="46"/>
                                        </p:tgtEl>
                                        <p:attrNameLst>
                                          <p:attrName>style.visibility</p:attrName>
                                        </p:attrNameLst>
                                      </p:cBhvr>
                                      <p:to>
                                        <p:strVal val="visible"/>
                                      </p:to>
                                    </p:set>
                                  </p:childTnLst>
                                </p:cTn>
                              </p:par>
                            </p:childTnLst>
                          </p:cTn>
                        </p:par>
                        <p:par>
                          <p:cTn id="99" fill="hold">
                            <p:stCondLst>
                              <p:cond delay="100"/>
                            </p:stCondLst>
                            <p:childTnLst>
                              <p:par>
                                <p:cTn id="100" presetID="1" presetClass="entr" presetSubtype="0" fill="hold" grpId="0" nodeType="afterEffect">
                                  <p:stCondLst>
                                    <p:cond delay="100"/>
                                  </p:stCondLst>
                                  <p:childTnLst>
                                    <p:set>
                                      <p:cBhvr>
                                        <p:cTn id="101" dur="1" fill="hold">
                                          <p:stCondLst>
                                            <p:cond delay="0"/>
                                          </p:stCondLst>
                                        </p:cTn>
                                        <p:tgtEl>
                                          <p:spTgt spid="49"/>
                                        </p:tgtEl>
                                        <p:attrNameLst>
                                          <p:attrName>style.visibility</p:attrName>
                                        </p:attrNameLst>
                                      </p:cBhvr>
                                      <p:to>
                                        <p:strVal val="visible"/>
                                      </p:to>
                                    </p:set>
                                  </p:childTnLst>
                                </p:cTn>
                              </p:par>
                            </p:childTnLst>
                          </p:cTn>
                        </p:par>
                        <p:par>
                          <p:cTn id="102" fill="hold">
                            <p:stCondLst>
                              <p:cond delay="200"/>
                            </p:stCondLst>
                            <p:childTnLst>
                              <p:par>
                                <p:cTn id="103" presetID="1" presetClass="entr" presetSubtype="0" fill="hold" grpId="0" nodeType="afterEffect">
                                  <p:stCondLst>
                                    <p:cond delay="100"/>
                                  </p:stCondLst>
                                  <p:childTnLst>
                                    <p:set>
                                      <p:cBhvr>
                                        <p:cTn id="104" dur="1" fill="hold">
                                          <p:stCondLst>
                                            <p:cond delay="0"/>
                                          </p:stCondLst>
                                        </p:cTn>
                                        <p:tgtEl>
                                          <p:spTgt spid="47"/>
                                        </p:tgtEl>
                                        <p:attrNameLst>
                                          <p:attrName>style.visibility</p:attrName>
                                        </p:attrNameLst>
                                      </p:cBhvr>
                                      <p:to>
                                        <p:strVal val="visible"/>
                                      </p:to>
                                    </p:set>
                                  </p:childTnLst>
                                </p:cTn>
                              </p:par>
                            </p:childTnLst>
                          </p:cTn>
                        </p:par>
                        <p:par>
                          <p:cTn id="105" fill="hold">
                            <p:stCondLst>
                              <p:cond delay="300"/>
                            </p:stCondLst>
                            <p:childTnLst>
                              <p:par>
                                <p:cTn id="106" presetID="1" presetClass="entr" presetSubtype="0" fill="hold" grpId="0" nodeType="afterEffect">
                                  <p:stCondLst>
                                    <p:cond delay="100"/>
                                  </p:stCondLst>
                                  <p:childTnLst>
                                    <p:set>
                                      <p:cBhvr>
                                        <p:cTn id="107" dur="1" fill="hold">
                                          <p:stCondLst>
                                            <p:cond delay="0"/>
                                          </p:stCondLst>
                                        </p:cTn>
                                        <p:tgtEl>
                                          <p:spTgt spid="45"/>
                                        </p:tgtEl>
                                        <p:attrNameLst>
                                          <p:attrName>style.visibility</p:attrName>
                                        </p:attrNameLst>
                                      </p:cBhvr>
                                      <p:to>
                                        <p:strVal val="visible"/>
                                      </p:to>
                                    </p:set>
                                  </p:childTnLst>
                                </p:cTn>
                              </p:par>
                            </p:childTnLst>
                          </p:cTn>
                        </p:par>
                        <p:par>
                          <p:cTn id="108" fill="hold">
                            <p:stCondLst>
                              <p:cond delay="400"/>
                            </p:stCondLst>
                            <p:childTnLst>
                              <p:par>
                                <p:cTn id="109" presetID="1" presetClass="entr" presetSubtype="0" fill="hold" grpId="0" nodeType="afterEffect">
                                  <p:stCondLst>
                                    <p:cond delay="100"/>
                                  </p:stCondLst>
                                  <p:childTnLst>
                                    <p:set>
                                      <p:cBhvr>
                                        <p:cTn id="110"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9" grpId="0"/>
      <p:bldP spid="12" grpId="0" animBg="1"/>
      <p:bldP spid="13" grpId="0" animBg="1"/>
      <p:bldP spid="14" grpId="0" animBg="1"/>
      <p:bldP spid="15" grpId="0"/>
      <p:bldP spid="16" grpId="0"/>
      <p:bldP spid="17" grpId="0"/>
      <p:bldP spid="18" grpId="0"/>
      <p:bldP spid="25" grpId="0"/>
      <p:bldP spid="26" grpId="0"/>
      <p:bldP spid="27" grpId="0"/>
      <p:bldP spid="28" grpId="0"/>
      <p:bldP spid="29" grpId="0"/>
      <p:bldP spid="30" grpId="0"/>
      <p:bldP spid="31" grpId="0"/>
      <p:bldP spid="32" grpId="0"/>
      <p:bldP spid="33" grpId="0"/>
      <p:bldP spid="34" grpId="0"/>
      <p:bldP spid="38" grpId="0"/>
      <p:bldP spid="40" grpId="0"/>
      <p:bldP spid="41" grpId="0"/>
      <p:bldP spid="42" grpId="0"/>
      <p:bldP spid="43" grpId="0"/>
      <p:bldP spid="44" grpId="0"/>
      <p:bldP spid="45" grpId="0"/>
      <p:bldP spid="46" grpId="0"/>
      <p:bldP spid="47" grpId="0"/>
      <p:bldP spid="48" grpId="0"/>
      <p:bldP spid="49" grpId="0"/>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C1735D-5F85-5A7E-4E44-C59038B69FC9}"/>
            </a:ext>
          </a:extLst>
        </p:cNvPr>
        <p:cNvGrpSpPr/>
        <p:nvPr/>
      </p:nvGrpSpPr>
      <p:grpSpPr>
        <a:xfrm>
          <a:off x="0" y="0"/>
          <a:ext cx="0" cy="0"/>
          <a:chOff x="0" y="0"/>
          <a:chExt cx="0" cy="0"/>
        </a:xfrm>
      </p:grpSpPr>
      <p:sp>
        <p:nvSpPr>
          <p:cNvPr id="5" name="Tijdelijke aanduiding voor inhoud 4">
            <a:extLst>
              <a:ext uri="{FF2B5EF4-FFF2-40B4-BE49-F238E27FC236}">
                <a16:creationId xmlns:a16="http://schemas.microsoft.com/office/drawing/2014/main" id="{5C481D6B-F2FC-9801-AD15-D9D1ACBD3DB0}"/>
              </a:ext>
            </a:extLst>
          </p:cNvPr>
          <p:cNvSpPr>
            <a:spLocks noGrp="1"/>
          </p:cNvSpPr>
          <p:nvPr>
            <p:ph idx="1"/>
          </p:nvPr>
        </p:nvSpPr>
        <p:spPr/>
        <p:txBody>
          <a:bodyPr>
            <a:normAutofit/>
          </a:bodyPr>
          <a:lstStyle/>
          <a:p>
            <a:pPr marL="0" indent="0">
              <a:buNone/>
            </a:pPr>
            <a:r>
              <a:rPr lang="nl-NL" sz="1800" dirty="0"/>
              <a:t>Johanna heeft het “alleen online plaatsen van bestellingen” in de </a:t>
            </a:r>
            <a:r>
              <a:rPr lang="nl-NL" sz="1800" dirty="0" err="1"/>
              <a:t>SWOTanalyse</a:t>
            </a:r>
            <a:r>
              <a:rPr lang="nl-NL" sz="1800" dirty="0"/>
              <a:t> onder een bedreiging (</a:t>
            </a:r>
            <a:r>
              <a:rPr lang="nl-NL" sz="1800" dirty="0" err="1"/>
              <a:t>Threat</a:t>
            </a:r>
            <a:r>
              <a:rPr lang="nl-NL" sz="1800" dirty="0"/>
              <a:t>, T) geplaatst. </a:t>
            </a:r>
          </a:p>
          <a:p>
            <a:pPr marL="0" indent="0">
              <a:buNone/>
            </a:pPr>
            <a:endParaRPr lang="nl-NL" sz="1800" dirty="0"/>
          </a:p>
          <a:p>
            <a:pPr marL="0" indent="0">
              <a:buNone/>
            </a:pPr>
            <a:r>
              <a:rPr lang="nl-NL" sz="1800" b="1" dirty="0"/>
              <a:t>Vraag 2 (2p):</a:t>
            </a:r>
          </a:p>
          <a:p>
            <a:pPr marL="0" indent="0">
              <a:buNone/>
            </a:pPr>
            <a:r>
              <a:rPr lang="nl-NL" sz="1800" i="1" dirty="0"/>
              <a:t>Leg uit dat dit niet correct is en leg uit onder welk onderdeel van de SWOT-analyse dit wel geplaatst had moeten worden. </a:t>
            </a:r>
          </a:p>
          <a:p>
            <a:pPr marL="0" indent="0">
              <a:buNone/>
            </a:pPr>
            <a:r>
              <a:rPr lang="nl-NL" sz="1800" dirty="0"/>
              <a:t>Het is niet extern. </a:t>
            </a:r>
          </a:p>
          <a:p>
            <a:pPr marL="0" indent="0">
              <a:buNone/>
            </a:pPr>
            <a:r>
              <a:rPr lang="nl-NL" sz="1800" dirty="0"/>
              <a:t>Het is geen bedreiging (T), het is een zwakte (W), want het is intern en negatief.</a:t>
            </a:r>
          </a:p>
        </p:txBody>
      </p:sp>
      <p:sp>
        <p:nvSpPr>
          <p:cNvPr id="3" name="Tekstvak 2">
            <a:extLst>
              <a:ext uri="{FF2B5EF4-FFF2-40B4-BE49-F238E27FC236}">
                <a16:creationId xmlns:a16="http://schemas.microsoft.com/office/drawing/2014/main" id="{F7980DF7-B5D4-F70C-18F5-DCB18FDEEBB2}"/>
              </a:ext>
            </a:extLst>
          </p:cNvPr>
          <p:cNvSpPr txBox="1"/>
          <p:nvPr/>
        </p:nvSpPr>
        <p:spPr>
          <a:xfrm>
            <a:off x="2140299" y="194009"/>
            <a:ext cx="791140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2800" dirty="0">
                <a:solidFill>
                  <a:prstClr val="black"/>
                </a:solidFill>
                <a:latin typeface="Effra Heavy" panose="02000906080000020004" pitchFamily="2" charset="0"/>
              </a:rPr>
              <a:t>SWOT-analyse </a:t>
            </a:r>
            <a:r>
              <a:rPr lang="nl-NL" sz="2800" dirty="0">
                <a:solidFill>
                  <a:prstClr val="black"/>
                </a:solidFill>
                <a:latin typeface="Effra" panose="02000506080000020004" pitchFamily="2" charset="0"/>
              </a:rPr>
              <a:t>(examenvraag)</a:t>
            </a:r>
            <a:endParaRPr kumimoji="0" lang="nl-NL" sz="2800" b="0" i="0" u="none" strike="noStrike" kern="1200" cap="none" spc="0" normalizeH="0" baseline="0" noProof="0" dirty="0">
              <a:ln>
                <a:noFill/>
              </a:ln>
              <a:solidFill>
                <a:prstClr val="black"/>
              </a:solidFill>
              <a:effectLst/>
              <a:uLnTx/>
              <a:uFillTx/>
              <a:latin typeface="Effra" panose="02000506080000020004" pitchFamily="2" charset="0"/>
            </a:endParaRPr>
          </a:p>
        </p:txBody>
      </p:sp>
      <p:sp>
        <p:nvSpPr>
          <p:cNvPr id="4" name="Tekstvak 3">
            <a:extLst>
              <a:ext uri="{FF2B5EF4-FFF2-40B4-BE49-F238E27FC236}">
                <a16:creationId xmlns:a16="http://schemas.microsoft.com/office/drawing/2014/main" id="{2E2C5B04-C8DA-DAB2-CC45-F90698C800DF}"/>
              </a:ext>
            </a:extLst>
          </p:cNvPr>
          <p:cNvSpPr txBox="1"/>
          <p:nvPr/>
        </p:nvSpPr>
        <p:spPr>
          <a:xfrm>
            <a:off x="7960660" y="6445479"/>
            <a:ext cx="4082404"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prstClr val="black">
                    <a:alpha val="40000"/>
                  </a:prstClr>
                </a:solidFill>
                <a:effectLst/>
                <a:uLnTx/>
                <a:uFillTx/>
                <a:latin typeface="Effra" panose="02000506080000020004" pitchFamily="2" charset="0"/>
                <a:ea typeface="+mn-ea"/>
                <a:cs typeface="+mn-cs"/>
              </a:rPr>
              <a:t>Bron: eindexamen bedrijfseconomie vwo 2023-</a:t>
            </a:r>
            <a:r>
              <a:rPr lang="nl-NL" sz="1400" dirty="0">
                <a:solidFill>
                  <a:prstClr val="black">
                    <a:alpha val="40000"/>
                  </a:prstClr>
                </a:solidFill>
                <a:latin typeface="Effra" panose="02000506080000020004" pitchFamily="2" charset="0"/>
              </a:rPr>
              <a:t>I</a:t>
            </a:r>
            <a:endParaRPr kumimoji="0" lang="nl-NL" sz="1400" b="0" i="0" u="none" strike="noStrike" kern="1200" cap="none" spc="0" normalizeH="0" baseline="0" noProof="0" dirty="0">
              <a:ln>
                <a:noFill/>
              </a:ln>
              <a:solidFill>
                <a:prstClr val="black">
                  <a:alpha val="40000"/>
                </a:prstClr>
              </a:solidFill>
              <a:effectLst/>
              <a:uLnTx/>
              <a:uFillTx/>
              <a:latin typeface="Effra" panose="02000506080000020004" pitchFamily="2" charset="0"/>
              <a:ea typeface="+mn-ea"/>
              <a:cs typeface="+mn-cs"/>
            </a:endParaRPr>
          </a:p>
        </p:txBody>
      </p:sp>
      <p:pic>
        <p:nvPicPr>
          <p:cNvPr id="2" name="Afbeelding 1">
            <a:extLst>
              <a:ext uri="{FF2B5EF4-FFF2-40B4-BE49-F238E27FC236}">
                <a16:creationId xmlns:a16="http://schemas.microsoft.com/office/drawing/2014/main" id="{831F4DB8-DCE4-4259-A4A8-225F9B331D90}"/>
              </a:ext>
            </a:extLst>
          </p:cNvPr>
          <p:cNvPicPr>
            <a:picLocks noChangeAspect="1"/>
          </p:cNvPicPr>
          <p:nvPr/>
        </p:nvPicPr>
        <p:blipFill>
          <a:blip r:embed="rId2"/>
          <a:stretch>
            <a:fillRect/>
          </a:stretch>
        </p:blipFill>
        <p:spPr>
          <a:xfrm>
            <a:off x="1943101" y="755037"/>
            <a:ext cx="7408310" cy="5690442"/>
          </a:xfrm>
          <a:prstGeom prst="rect">
            <a:avLst/>
          </a:prstGeom>
        </p:spPr>
      </p:pic>
    </p:spTree>
    <p:extLst>
      <p:ext uri="{BB962C8B-B14F-4D97-AF65-F5344CB8AC3E}">
        <p14:creationId xmlns:p14="http://schemas.microsoft.com/office/powerpoint/2010/main" val="187600298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additive="base">
                                        <p:cTn id="21" dur="500" fill="hold"/>
                                        <p:tgtEl>
                                          <p:spTgt spid="2"/>
                                        </p:tgtEl>
                                        <p:attrNameLst>
                                          <p:attrName>ppt_x</p:attrName>
                                        </p:attrNameLst>
                                      </p:cBhvr>
                                      <p:tavLst>
                                        <p:tav tm="0">
                                          <p:val>
                                            <p:strVal val="#ppt_x"/>
                                          </p:val>
                                        </p:tav>
                                        <p:tav tm="100000">
                                          <p:val>
                                            <p:strVal val="#ppt_x"/>
                                          </p:val>
                                        </p:tav>
                                      </p:tavLst>
                                    </p:anim>
                                    <p:anim calcmode="lin" valueType="num">
                                      <p:cBhvr additive="base">
                                        <p:cTn id="2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2D154B-D36C-BC6B-8F92-6ECBF60C2571}"/>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7391FE07-EF12-0ED4-CE79-D11981F9DFAB}"/>
              </a:ext>
            </a:extLst>
          </p:cNvPr>
          <p:cNvSpPr>
            <a:spLocks noGrp="1"/>
          </p:cNvSpPr>
          <p:nvPr>
            <p:ph type="title"/>
          </p:nvPr>
        </p:nvSpPr>
        <p:spPr/>
        <p:txBody>
          <a:bodyPr/>
          <a:lstStyle/>
          <a:p>
            <a:endParaRPr lang="nl-NL" dirty="0"/>
          </a:p>
        </p:txBody>
      </p:sp>
      <p:sp>
        <p:nvSpPr>
          <p:cNvPr id="3" name="Tijdelijke aanduiding voor inhoud 2">
            <a:extLst>
              <a:ext uri="{FF2B5EF4-FFF2-40B4-BE49-F238E27FC236}">
                <a16:creationId xmlns:a16="http://schemas.microsoft.com/office/drawing/2014/main" id="{AFE851D1-3C36-CF83-FFEB-4DAA5D67639A}"/>
              </a:ext>
            </a:extLst>
          </p:cNvPr>
          <p:cNvSpPr>
            <a:spLocks noGrp="1"/>
          </p:cNvSpPr>
          <p:nvPr>
            <p:ph idx="1"/>
          </p:nvPr>
        </p:nvSpPr>
        <p:spPr/>
        <p:txBody>
          <a:bodyPr/>
          <a:lstStyle/>
          <a:p>
            <a:endParaRPr lang="nl-NL"/>
          </a:p>
        </p:txBody>
      </p:sp>
    </p:spTree>
    <p:extLst>
      <p:ext uri="{BB962C8B-B14F-4D97-AF65-F5344CB8AC3E}">
        <p14:creationId xmlns:p14="http://schemas.microsoft.com/office/powerpoint/2010/main" val="4092688662"/>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322925-6D4D-7F9F-A935-B398CA7EBF51}"/>
            </a:ext>
          </a:extLst>
        </p:cNvPr>
        <p:cNvGrpSpPr/>
        <p:nvPr/>
      </p:nvGrpSpPr>
      <p:grpSpPr>
        <a:xfrm>
          <a:off x="0" y="0"/>
          <a:ext cx="0" cy="0"/>
          <a:chOff x="0" y="0"/>
          <a:chExt cx="0" cy="0"/>
        </a:xfrm>
      </p:grpSpPr>
      <p:sp>
        <p:nvSpPr>
          <p:cNvPr id="3" name="Tekstvak 2">
            <a:extLst>
              <a:ext uri="{FF2B5EF4-FFF2-40B4-BE49-F238E27FC236}">
                <a16:creationId xmlns:a16="http://schemas.microsoft.com/office/drawing/2014/main" id="{97AF316F-17AD-1C32-125D-83F3BDF5DC73}"/>
              </a:ext>
            </a:extLst>
          </p:cNvPr>
          <p:cNvSpPr txBox="1"/>
          <p:nvPr/>
        </p:nvSpPr>
        <p:spPr>
          <a:xfrm>
            <a:off x="319314" y="3092680"/>
            <a:ext cx="11553372" cy="1446550"/>
          </a:xfrm>
          <a:prstGeom prst="rect">
            <a:avLst/>
          </a:prstGeom>
          <a:noFill/>
        </p:spPr>
        <p:txBody>
          <a:bodyPr wrap="square" rtlCol="0">
            <a:spAutoFit/>
          </a:bodyPr>
          <a:lstStyle/>
          <a:p>
            <a:pPr algn="ctr"/>
            <a:r>
              <a:rPr lang="nl-NL" sz="8800" b="1" dirty="0">
                <a:solidFill>
                  <a:srgbClr val="945DE8"/>
                </a:solidFill>
                <a:effectLst>
                  <a:outerShdw blurRad="25400" dist="25400" dir="2700000" algn="tl" rotWithShape="0">
                    <a:prstClr val="black">
                      <a:alpha val="40000"/>
                    </a:prstClr>
                  </a:outerShdw>
                </a:effectLst>
                <a:latin typeface="Effra" panose="02000506080000020004" pitchFamily="2" charset="0"/>
              </a:rPr>
              <a:t>Schrijf deze op!</a:t>
            </a:r>
          </a:p>
        </p:txBody>
      </p:sp>
      <p:cxnSp>
        <p:nvCxnSpPr>
          <p:cNvPr id="6" name="Rechte verbindingslijn 5">
            <a:extLst>
              <a:ext uri="{FF2B5EF4-FFF2-40B4-BE49-F238E27FC236}">
                <a16:creationId xmlns:a16="http://schemas.microsoft.com/office/drawing/2014/main" id="{CC6FBF52-1C71-EC76-19A3-9A1C4A6E77E0}"/>
              </a:ext>
            </a:extLst>
          </p:cNvPr>
          <p:cNvCxnSpPr>
            <a:cxnSpLocks/>
          </p:cNvCxnSpPr>
          <p:nvPr/>
        </p:nvCxnSpPr>
        <p:spPr>
          <a:xfrm flipH="1">
            <a:off x="1168400" y="4592864"/>
            <a:ext cx="9855200" cy="0"/>
          </a:xfrm>
          <a:prstGeom prst="line">
            <a:avLst/>
          </a:prstGeom>
          <a:ln w="111125">
            <a:solidFill>
              <a:schemeClr val="bg1">
                <a:lumMod val="65000"/>
              </a:schemeClr>
            </a:solidFill>
          </a:ln>
          <a:effectLst>
            <a:outerShdw blurRad="25400" dist="254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Tekstvak 9">
            <a:extLst>
              <a:ext uri="{FF2B5EF4-FFF2-40B4-BE49-F238E27FC236}">
                <a16:creationId xmlns:a16="http://schemas.microsoft.com/office/drawing/2014/main" id="{493FD8CF-2F17-184A-498C-958C7CE9E28B}"/>
              </a:ext>
            </a:extLst>
          </p:cNvPr>
          <p:cNvSpPr txBox="1"/>
          <p:nvPr/>
        </p:nvSpPr>
        <p:spPr>
          <a:xfrm>
            <a:off x="948164" y="4585846"/>
            <a:ext cx="3075195" cy="523220"/>
          </a:xfrm>
          <a:prstGeom prst="rect">
            <a:avLst/>
          </a:prstGeom>
          <a:noFill/>
        </p:spPr>
        <p:txBody>
          <a:bodyPr wrap="square" rtlCol="0">
            <a:spAutoFit/>
          </a:bodyPr>
          <a:lstStyle/>
          <a:p>
            <a:pPr algn="ctr"/>
            <a:r>
              <a:rPr lang="nl-NL" sz="2800" b="1" dirty="0">
                <a:solidFill>
                  <a:srgbClr val="652EA3"/>
                </a:solidFill>
                <a:latin typeface="Effra" panose="02000506080000020004" pitchFamily="2" charset="0"/>
              </a:rPr>
              <a:t>Quirine &amp; Patrick</a:t>
            </a:r>
          </a:p>
        </p:txBody>
      </p:sp>
      <p:sp>
        <p:nvSpPr>
          <p:cNvPr id="5" name="Tekstvak 4">
            <a:extLst>
              <a:ext uri="{FF2B5EF4-FFF2-40B4-BE49-F238E27FC236}">
                <a16:creationId xmlns:a16="http://schemas.microsoft.com/office/drawing/2014/main" id="{9769D404-7435-0F81-1D7E-962994327567}"/>
              </a:ext>
            </a:extLst>
          </p:cNvPr>
          <p:cNvSpPr txBox="1"/>
          <p:nvPr/>
        </p:nvSpPr>
        <p:spPr>
          <a:xfrm>
            <a:off x="319314" y="1566952"/>
            <a:ext cx="11553372" cy="1862048"/>
          </a:xfrm>
          <a:prstGeom prst="rect">
            <a:avLst/>
          </a:prstGeom>
          <a:noFill/>
        </p:spPr>
        <p:txBody>
          <a:bodyPr wrap="square" rtlCol="0">
            <a:spAutoFit/>
          </a:bodyPr>
          <a:lstStyle/>
          <a:p>
            <a:pPr algn="ctr"/>
            <a:r>
              <a:rPr lang="nl-NL" sz="11500" b="1" i="1" dirty="0">
                <a:solidFill>
                  <a:srgbClr val="652EA3"/>
                </a:solidFill>
                <a:effectLst>
                  <a:outerShdw blurRad="25400" dist="25400" dir="2700000" algn="tl" rotWithShape="0">
                    <a:prstClr val="black">
                      <a:alpha val="40000"/>
                    </a:prstClr>
                  </a:outerShdw>
                </a:effectLst>
                <a:latin typeface="Effra" panose="02000506080000020004" pitchFamily="2" charset="0"/>
              </a:rPr>
              <a:t>Ultieme tips</a:t>
            </a:r>
          </a:p>
        </p:txBody>
      </p:sp>
    </p:spTree>
    <p:extLst>
      <p:ext uri="{BB962C8B-B14F-4D97-AF65-F5344CB8AC3E}">
        <p14:creationId xmlns:p14="http://schemas.microsoft.com/office/powerpoint/2010/main" val="3964506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inhoud 3">
            <a:extLst>
              <a:ext uri="{FF2B5EF4-FFF2-40B4-BE49-F238E27FC236}">
                <a16:creationId xmlns:a16="http://schemas.microsoft.com/office/drawing/2014/main" id="{F3B53E6C-C1A7-45F3-388C-2EC135217A35}"/>
              </a:ext>
            </a:extLst>
          </p:cNvPr>
          <p:cNvSpPr>
            <a:spLocks noGrp="1"/>
          </p:cNvSpPr>
          <p:nvPr>
            <p:ph sz="half" idx="1"/>
          </p:nvPr>
        </p:nvSpPr>
        <p:spPr/>
        <p:txBody>
          <a:bodyPr/>
          <a:lstStyle/>
          <a:p>
            <a:r>
              <a:rPr lang="nl-NL" sz="2800" dirty="0"/>
              <a:t>Schrijf je antwoord op deze bijlage;</a:t>
            </a:r>
          </a:p>
          <a:p>
            <a:r>
              <a:rPr lang="nl-NL" sz="2800" dirty="0"/>
              <a:t>Als er een toelichtende berekening wordt gevraagd, schrijf die dan op in de aangegeven vakken in de uitwerkbijlage;</a:t>
            </a:r>
          </a:p>
          <a:p>
            <a:r>
              <a:rPr lang="nl-NL" sz="2800" dirty="0"/>
              <a:t>Houd het netjes. Grote fout gemaakt? Vraag een nieuwe bijlage.</a:t>
            </a:r>
          </a:p>
          <a:p>
            <a:endParaRPr lang="nl-NL" dirty="0"/>
          </a:p>
        </p:txBody>
      </p:sp>
      <p:pic>
        <p:nvPicPr>
          <p:cNvPr id="6" name="Tijdelijke aanduiding voor inhoud 7">
            <a:extLst>
              <a:ext uri="{FF2B5EF4-FFF2-40B4-BE49-F238E27FC236}">
                <a16:creationId xmlns:a16="http://schemas.microsoft.com/office/drawing/2014/main" id="{62E89CBE-05AC-1058-C5A7-C7648AC93E9D}"/>
              </a:ext>
            </a:extLst>
          </p:cNvPr>
          <p:cNvPicPr>
            <a:picLocks noGrp="1" noChangeAspect="1"/>
          </p:cNvPicPr>
          <p:nvPr>
            <p:ph sz="half" idx="2"/>
          </p:nvPr>
        </p:nvPicPr>
        <p:blipFill>
          <a:blip r:embed="rId2"/>
          <a:stretch>
            <a:fillRect/>
          </a:stretch>
        </p:blipFill>
        <p:spPr>
          <a:xfrm>
            <a:off x="6648226" y="131617"/>
            <a:ext cx="5181600" cy="6594765"/>
          </a:xfrm>
          <a:prstGeom prst="rect">
            <a:avLst/>
          </a:prstGeom>
        </p:spPr>
      </p:pic>
      <p:cxnSp>
        <p:nvCxnSpPr>
          <p:cNvPr id="7" name="Rechte verbindingslijn met pijl 6">
            <a:extLst>
              <a:ext uri="{FF2B5EF4-FFF2-40B4-BE49-F238E27FC236}">
                <a16:creationId xmlns:a16="http://schemas.microsoft.com/office/drawing/2014/main" id="{F4107FB3-1614-BAFC-53B7-773F2640839E}"/>
              </a:ext>
            </a:extLst>
          </p:cNvPr>
          <p:cNvCxnSpPr/>
          <p:nvPr/>
        </p:nvCxnSpPr>
        <p:spPr>
          <a:xfrm>
            <a:off x="5110065" y="3816649"/>
            <a:ext cx="1819470" cy="783772"/>
          </a:xfrm>
          <a:prstGeom prst="straightConnector1">
            <a:avLst/>
          </a:prstGeom>
          <a:ln w="57150">
            <a:solidFill>
              <a:srgbClr val="945DE8"/>
            </a:solidFill>
            <a:tailEnd type="triangle"/>
          </a:ln>
        </p:spPr>
        <p:style>
          <a:lnRef idx="1">
            <a:schemeClr val="dk1"/>
          </a:lnRef>
          <a:fillRef idx="0">
            <a:schemeClr val="dk1"/>
          </a:fillRef>
          <a:effectRef idx="0">
            <a:schemeClr val="dk1"/>
          </a:effectRef>
          <a:fontRef idx="minor">
            <a:schemeClr val="tx1"/>
          </a:fontRef>
        </p:style>
      </p:cxnSp>
      <p:sp>
        <p:nvSpPr>
          <p:cNvPr id="3" name="Tekstvak 2">
            <a:extLst>
              <a:ext uri="{FF2B5EF4-FFF2-40B4-BE49-F238E27FC236}">
                <a16:creationId xmlns:a16="http://schemas.microsoft.com/office/drawing/2014/main" id="{0F34C712-4495-21F5-513C-B5E406A7F125}"/>
              </a:ext>
            </a:extLst>
          </p:cNvPr>
          <p:cNvSpPr txBox="1"/>
          <p:nvPr/>
        </p:nvSpPr>
        <p:spPr>
          <a:xfrm>
            <a:off x="2140299" y="194009"/>
            <a:ext cx="463197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prstClr val="black"/>
                </a:solidFill>
                <a:effectLst/>
                <a:uLnTx/>
                <a:uFillTx/>
                <a:latin typeface="Effra Heavy" panose="02000906080000020004" pitchFamily="2" charset="0"/>
              </a:rPr>
              <a:t>De uitwerkbijlage</a:t>
            </a:r>
            <a:endParaRPr kumimoji="0" lang="nl-NL" sz="2800" b="0" i="0" u="none" strike="noStrike" kern="1200" cap="none" spc="0" normalizeH="0" baseline="0" noProof="0" dirty="0">
              <a:ln>
                <a:noFill/>
              </a:ln>
              <a:solidFill>
                <a:prstClr val="black"/>
              </a:solidFill>
              <a:effectLst/>
              <a:uLnTx/>
              <a:uFillTx/>
              <a:latin typeface="Effra" panose="02000506080000020004" pitchFamily="2" charset="0"/>
            </a:endParaRPr>
          </a:p>
        </p:txBody>
      </p:sp>
    </p:spTree>
    <p:extLst>
      <p:ext uri="{BB962C8B-B14F-4D97-AF65-F5344CB8AC3E}">
        <p14:creationId xmlns:p14="http://schemas.microsoft.com/office/powerpoint/2010/main" val="371056272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inhoud 4">
            <a:extLst>
              <a:ext uri="{FF2B5EF4-FFF2-40B4-BE49-F238E27FC236}">
                <a16:creationId xmlns:a16="http://schemas.microsoft.com/office/drawing/2014/main" id="{3C29B4E4-8985-F12D-78B6-4783FDC3C827}"/>
              </a:ext>
            </a:extLst>
          </p:cNvPr>
          <p:cNvSpPr>
            <a:spLocks noGrp="1"/>
          </p:cNvSpPr>
          <p:nvPr>
            <p:ph sz="half" idx="1"/>
          </p:nvPr>
        </p:nvSpPr>
        <p:spPr/>
        <p:txBody>
          <a:bodyPr/>
          <a:lstStyle/>
          <a:p>
            <a:r>
              <a:rPr lang="nl-NL" sz="2800" dirty="0"/>
              <a:t>Vergeet nooit een conclusie te geven als hierom gevraagd wordt! </a:t>
            </a:r>
          </a:p>
          <a:p>
            <a:r>
              <a:rPr lang="nl-NL" sz="2800" dirty="0"/>
              <a:t>Vaak volgt deze automatisch uit je berekeningen en levert het een extra punt op!</a:t>
            </a:r>
          </a:p>
          <a:p>
            <a:endParaRPr lang="nl-NL" dirty="0"/>
          </a:p>
        </p:txBody>
      </p:sp>
      <p:pic>
        <p:nvPicPr>
          <p:cNvPr id="7" name="Afbeelding 6">
            <a:extLst>
              <a:ext uri="{FF2B5EF4-FFF2-40B4-BE49-F238E27FC236}">
                <a16:creationId xmlns:a16="http://schemas.microsoft.com/office/drawing/2014/main" id="{7B840AFD-553D-3E85-E60F-4BA7A2EC707A}"/>
              </a:ext>
            </a:extLst>
          </p:cNvPr>
          <p:cNvPicPr>
            <a:picLocks noChangeAspect="1"/>
          </p:cNvPicPr>
          <p:nvPr/>
        </p:nvPicPr>
        <p:blipFill>
          <a:blip r:embed="rId2"/>
          <a:stretch>
            <a:fillRect/>
          </a:stretch>
        </p:blipFill>
        <p:spPr>
          <a:xfrm>
            <a:off x="6737873" y="307567"/>
            <a:ext cx="5181600" cy="6446982"/>
          </a:xfrm>
          <a:prstGeom prst="rect">
            <a:avLst/>
          </a:prstGeom>
          <a:ln>
            <a:solidFill>
              <a:srgbClr val="945DE8"/>
            </a:solidFill>
          </a:ln>
        </p:spPr>
      </p:pic>
      <p:cxnSp>
        <p:nvCxnSpPr>
          <p:cNvPr id="8" name="Rechte verbindingslijn met pijl 7">
            <a:extLst>
              <a:ext uri="{FF2B5EF4-FFF2-40B4-BE49-F238E27FC236}">
                <a16:creationId xmlns:a16="http://schemas.microsoft.com/office/drawing/2014/main" id="{942C311E-6FDC-E202-90B3-B98BE35B3201}"/>
              </a:ext>
            </a:extLst>
          </p:cNvPr>
          <p:cNvCxnSpPr>
            <a:cxnSpLocks/>
          </p:cNvCxnSpPr>
          <p:nvPr/>
        </p:nvCxnSpPr>
        <p:spPr>
          <a:xfrm>
            <a:off x="5432612" y="3969572"/>
            <a:ext cx="1751888" cy="1510173"/>
          </a:xfrm>
          <a:prstGeom prst="straightConnector1">
            <a:avLst/>
          </a:prstGeom>
          <a:ln w="57150">
            <a:solidFill>
              <a:srgbClr val="945DE8"/>
            </a:solidFill>
            <a:tailEnd type="triangle"/>
          </a:ln>
        </p:spPr>
        <p:style>
          <a:lnRef idx="1">
            <a:schemeClr val="dk1"/>
          </a:lnRef>
          <a:fillRef idx="0">
            <a:schemeClr val="dk1"/>
          </a:fillRef>
          <a:effectRef idx="0">
            <a:schemeClr val="dk1"/>
          </a:effectRef>
          <a:fontRef idx="minor">
            <a:schemeClr val="tx1"/>
          </a:fontRef>
        </p:style>
      </p:cxnSp>
      <p:sp>
        <p:nvSpPr>
          <p:cNvPr id="2" name="Tekstvak 1">
            <a:extLst>
              <a:ext uri="{FF2B5EF4-FFF2-40B4-BE49-F238E27FC236}">
                <a16:creationId xmlns:a16="http://schemas.microsoft.com/office/drawing/2014/main" id="{D445A711-414C-CEA8-67D6-B7EB8CDA4D46}"/>
              </a:ext>
            </a:extLst>
          </p:cNvPr>
          <p:cNvSpPr txBox="1"/>
          <p:nvPr/>
        </p:nvSpPr>
        <p:spPr>
          <a:xfrm>
            <a:off x="2140299" y="194009"/>
            <a:ext cx="463197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prstClr val="black"/>
                </a:solidFill>
                <a:effectLst/>
                <a:uLnTx/>
                <a:uFillTx/>
                <a:latin typeface="Effra Heavy" panose="02000906080000020004" pitchFamily="2" charset="0"/>
              </a:rPr>
              <a:t>Conclusies geven</a:t>
            </a:r>
            <a:endParaRPr kumimoji="0" lang="nl-NL" sz="2800" b="0" i="0" u="none" strike="noStrike" kern="1200" cap="none" spc="0" normalizeH="0" baseline="0" noProof="0" dirty="0">
              <a:ln>
                <a:noFill/>
              </a:ln>
              <a:solidFill>
                <a:prstClr val="black"/>
              </a:solidFill>
              <a:effectLst/>
              <a:uLnTx/>
              <a:uFillTx/>
              <a:latin typeface="Effra" panose="02000506080000020004" pitchFamily="2" charset="0"/>
            </a:endParaRPr>
          </a:p>
        </p:txBody>
      </p:sp>
    </p:spTree>
    <p:extLst>
      <p:ext uri="{BB962C8B-B14F-4D97-AF65-F5344CB8AC3E}">
        <p14:creationId xmlns:p14="http://schemas.microsoft.com/office/powerpoint/2010/main" val="154032445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inhoud 4">
            <a:extLst>
              <a:ext uri="{FF2B5EF4-FFF2-40B4-BE49-F238E27FC236}">
                <a16:creationId xmlns:a16="http://schemas.microsoft.com/office/drawing/2014/main" id="{62E33BBC-AFD4-5458-1A30-BE39534F0E86}"/>
              </a:ext>
            </a:extLst>
          </p:cNvPr>
          <p:cNvSpPr>
            <a:spLocks noGrp="1"/>
          </p:cNvSpPr>
          <p:nvPr>
            <p:ph idx="1"/>
          </p:nvPr>
        </p:nvSpPr>
        <p:spPr/>
        <p:txBody>
          <a:bodyPr/>
          <a:lstStyle/>
          <a:p>
            <a:pPr marL="0" indent="0">
              <a:buNone/>
            </a:pPr>
            <a:r>
              <a:rPr lang="nl-NL" sz="2800" dirty="0"/>
              <a:t>Veel voorkomende uitwerkbijlages:</a:t>
            </a:r>
          </a:p>
          <a:p>
            <a:r>
              <a:rPr lang="nl-NL" sz="2800" dirty="0"/>
              <a:t>Balans;</a:t>
            </a:r>
          </a:p>
          <a:p>
            <a:r>
              <a:rPr lang="nl-NL" sz="2800" dirty="0"/>
              <a:t>Winst- en verliesrekening;</a:t>
            </a:r>
          </a:p>
          <a:p>
            <a:r>
              <a:rPr lang="nl-NL" sz="2800" dirty="0"/>
              <a:t>Liquiditeitsoverzicht.</a:t>
            </a:r>
          </a:p>
          <a:p>
            <a:endParaRPr lang="nl-NL" sz="2800" dirty="0"/>
          </a:p>
          <a:p>
            <a:pPr marL="0" indent="0">
              <a:buNone/>
            </a:pPr>
            <a:r>
              <a:rPr lang="nl-NL" sz="2800" dirty="0"/>
              <a:t>Misschien lukt het niet om alle cellen te berekenen. Probeer dan toch iets in te vullen, zodat je in ieder geval punten kunt pakken voor de totalen. Je fouten worden dan namelijk aangemerkt als doorwerkfouten. </a:t>
            </a:r>
          </a:p>
          <a:p>
            <a:pPr marL="0" indent="0">
              <a:buNone/>
            </a:pPr>
            <a:endParaRPr lang="nl-NL" dirty="0"/>
          </a:p>
        </p:txBody>
      </p:sp>
      <p:pic>
        <p:nvPicPr>
          <p:cNvPr id="6" name="Afbeelding 5">
            <a:extLst>
              <a:ext uri="{FF2B5EF4-FFF2-40B4-BE49-F238E27FC236}">
                <a16:creationId xmlns:a16="http://schemas.microsoft.com/office/drawing/2014/main" id="{118F7CA3-AECB-9578-3604-8A0A2F1FF104}"/>
              </a:ext>
            </a:extLst>
          </p:cNvPr>
          <p:cNvPicPr>
            <a:picLocks noChangeAspect="1"/>
          </p:cNvPicPr>
          <p:nvPr/>
        </p:nvPicPr>
        <p:blipFill>
          <a:blip r:embed="rId2"/>
          <a:stretch>
            <a:fillRect/>
          </a:stretch>
        </p:blipFill>
        <p:spPr>
          <a:xfrm>
            <a:off x="559398" y="871986"/>
            <a:ext cx="8677908" cy="5224015"/>
          </a:xfrm>
          <a:prstGeom prst="rect">
            <a:avLst/>
          </a:prstGeom>
        </p:spPr>
      </p:pic>
      <p:sp>
        <p:nvSpPr>
          <p:cNvPr id="7" name="Tekstballon: ovaal 6">
            <a:extLst>
              <a:ext uri="{FF2B5EF4-FFF2-40B4-BE49-F238E27FC236}">
                <a16:creationId xmlns:a16="http://schemas.microsoft.com/office/drawing/2014/main" id="{4A3779DC-44CA-9961-FA72-0859D1254E44}"/>
              </a:ext>
            </a:extLst>
          </p:cNvPr>
          <p:cNvSpPr/>
          <p:nvPr/>
        </p:nvSpPr>
        <p:spPr>
          <a:xfrm>
            <a:off x="8604358" y="761999"/>
            <a:ext cx="3492391" cy="5101821"/>
          </a:xfrm>
          <a:prstGeom prst="wedgeEllipseCallout">
            <a:avLst>
              <a:gd name="adj1" fmla="val -58655"/>
              <a:gd name="adj2" fmla="val 46700"/>
            </a:avLst>
          </a:prstGeom>
          <a:solidFill>
            <a:srgbClr val="945DE8"/>
          </a:solidFill>
          <a:ln>
            <a:solidFill>
              <a:srgbClr val="945DE8"/>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000" b="0" i="0" u="none" strike="noStrike" kern="1200" cap="none" spc="0" normalizeH="0" baseline="0" noProof="0" dirty="0">
                <a:ln>
                  <a:noFill/>
                </a:ln>
                <a:solidFill>
                  <a:prstClr val="white"/>
                </a:solidFill>
                <a:effectLst/>
                <a:uLnTx/>
                <a:uFillTx/>
                <a:latin typeface="Calibri" panose="020F0502020204030204"/>
                <a:ea typeface="+mn-ea"/>
                <a:cs typeface="+mn-cs"/>
              </a:rPr>
              <a:t>Je weet dat het bedrijfsresultaat wordt berekend door omzet – kosten.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000" b="0" i="0" u="none" strike="noStrike" kern="1200" cap="none" spc="0" normalizeH="0" baseline="0" noProof="0" dirty="0">
                <a:ln>
                  <a:noFill/>
                </a:ln>
                <a:solidFill>
                  <a:prstClr val="white"/>
                </a:solidFill>
                <a:effectLst/>
                <a:uLnTx/>
                <a:uFillTx/>
                <a:latin typeface="Calibri" panose="020F0502020204030204"/>
                <a:ea typeface="+mn-ea"/>
                <a:cs typeface="+mn-cs"/>
              </a:rPr>
              <a:t>Lukt het niet om alle kosten te berekenen? Vul dan toch iets in, zodat je bij bedrijfsresultaat ook iets in kunt vullen en daar een punt scoort!  </a:t>
            </a:r>
          </a:p>
        </p:txBody>
      </p:sp>
      <p:sp>
        <p:nvSpPr>
          <p:cNvPr id="4" name="Tekstvak 3">
            <a:extLst>
              <a:ext uri="{FF2B5EF4-FFF2-40B4-BE49-F238E27FC236}">
                <a16:creationId xmlns:a16="http://schemas.microsoft.com/office/drawing/2014/main" id="{2F699AFC-91F7-46FB-A068-9A3F7472C272}"/>
              </a:ext>
            </a:extLst>
          </p:cNvPr>
          <p:cNvSpPr txBox="1"/>
          <p:nvPr/>
        </p:nvSpPr>
        <p:spPr>
          <a:xfrm>
            <a:off x="2140299" y="194009"/>
            <a:ext cx="791140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2800" dirty="0">
                <a:solidFill>
                  <a:prstClr val="black"/>
                </a:solidFill>
                <a:latin typeface="Effra Heavy" panose="02000906080000020004" pitchFamily="2" charset="0"/>
              </a:rPr>
              <a:t>Alles invullen</a:t>
            </a:r>
            <a:endParaRPr kumimoji="0" lang="nl-NL" sz="2800" b="0" i="0" u="none" strike="noStrike" kern="1200" cap="none" spc="0" normalizeH="0" baseline="0" noProof="0" dirty="0">
              <a:ln>
                <a:noFill/>
              </a:ln>
              <a:solidFill>
                <a:prstClr val="black"/>
              </a:solidFill>
              <a:effectLst/>
              <a:uLnTx/>
              <a:uFillTx/>
              <a:latin typeface="Effra" panose="02000506080000020004" pitchFamily="2" charset="0"/>
            </a:endParaRPr>
          </a:p>
        </p:txBody>
      </p:sp>
    </p:spTree>
    <p:extLst>
      <p:ext uri="{BB962C8B-B14F-4D97-AF65-F5344CB8AC3E}">
        <p14:creationId xmlns:p14="http://schemas.microsoft.com/office/powerpoint/2010/main" val="374948875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3"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1+#ppt_w/2"/>
                                          </p:val>
                                        </p:tav>
                                        <p:tav tm="100000">
                                          <p:val>
                                            <p:strVal val="#ppt_x"/>
                                          </p:val>
                                        </p:tav>
                                      </p:tavLst>
                                    </p:anim>
                                    <p:anim calcmode="lin" valueType="num">
                                      <p:cBhvr additive="base">
                                        <p:cTn id="34" dur="5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animBg="1"/>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571F19-5B5C-6954-8F7E-BCAC1A0A6AB6}"/>
            </a:ext>
          </a:extLst>
        </p:cNvPr>
        <p:cNvGrpSpPr/>
        <p:nvPr/>
      </p:nvGrpSpPr>
      <p:grpSpPr>
        <a:xfrm>
          <a:off x="0" y="0"/>
          <a:ext cx="0" cy="0"/>
          <a:chOff x="0" y="0"/>
          <a:chExt cx="0" cy="0"/>
        </a:xfrm>
      </p:grpSpPr>
      <p:sp>
        <p:nvSpPr>
          <p:cNvPr id="65" name="Rechthoek: afgeronde hoeken 64">
            <a:extLst>
              <a:ext uri="{FF2B5EF4-FFF2-40B4-BE49-F238E27FC236}">
                <a16:creationId xmlns:a16="http://schemas.microsoft.com/office/drawing/2014/main" id="{ED999AE1-33F9-B9DF-1F9D-59A8AD2ED84F}"/>
              </a:ext>
            </a:extLst>
          </p:cNvPr>
          <p:cNvSpPr/>
          <p:nvPr/>
        </p:nvSpPr>
        <p:spPr>
          <a:xfrm>
            <a:off x="1475285" y="5052592"/>
            <a:ext cx="3215050" cy="1017264"/>
          </a:xfrm>
          <a:prstGeom prst="roundRect">
            <a:avLst/>
          </a:prstGeom>
          <a:solidFill>
            <a:schemeClr val="accent3">
              <a:alpha val="35000"/>
            </a:schemeClr>
          </a:solidFill>
          <a:ln w="13921" cap="flat">
            <a:noFill/>
            <a:prstDash val="solid"/>
            <a:miter/>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9600" b="0" i="0" u="none" strike="noStrike" kern="1200" cap="none" spc="0" normalizeH="0" baseline="0" noProof="0" dirty="0">
              <a:ln>
                <a:noFill/>
              </a:ln>
              <a:solidFill>
                <a:prstClr val="white"/>
              </a:solidFill>
              <a:effectLst/>
              <a:uLnTx/>
              <a:uFillTx/>
              <a:latin typeface="Effra" panose="02000506080000020004" pitchFamily="2" charset="0"/>
              <a:ea typeface="+mn-ea"/>
              <a:cs typeface="+mn-cs"/>
            </a:endParaRPr>
          </a:p>
        </p:txBody>
      </p:sp>
      <mc:AlternateContent xmlns:mc="http://schemas.openxmlformats.org/markup-compatibility/2006" xmlns:a14="http://schemas.microsoft.com/office/drawing/2010/main">
        <mc:Choice Requires="a14">
          <p:sp>
            <p:nvSpPr>
              <p:cNvPr id="62" name="Tekstvak 61">
                <a:extLst>
                  <a:ext uri="{FF2B5EF4-FFF2-40B4-BE49-F238E27FC236}">
                    <a16:creationId xmlns:a16="http://schemas.microsoft.com/office/drawing/2014/main" id="{A841B13E-700A-2ABA-BF9F-3E9E9D8A1207}"/>
                  </a:ext>
                </a:extLst>
              </p:cNvPr>
              <p:cNvSpPr txBox="1"/>
              <p:nvPr/>
            </p:nvSpPr>
            <p:spPr>
              <a:xfrm>
                <a:off x="1601801" y="5054066"/>
                <a:ext cx="2962018" cy="1014317"/>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d>
                        <m:dPr>
                          <m:ctrlPr>
                            <a:rPr lang="nl-NL" sz="3200" b="1" i="1" smtClean="0">
                              <a:solidFill>
                                <a:srgbClr val="945DE8"/>
                              </a:solidFill>
                              <a:latin typeface="Cambria Math" panose="02040503050406030204" pitchFamily="18" charset="0"/>
                            </a:rPr>
                          </m:ctrlPr>
                        </m:dPr>
                        <m:e>
                          <m:r>
                            <a:rPr lang="nl-NL" sz="3200" b="1" i="1" smtClean="0">
                              <a:solidFill>
                                <a:srgbClr val="945DE8"/>
                              </a:solidFill>
                              <a:latin typeface="Cambria Math" panose="02040503050406030204" pitchFamily="18" charset="0"/>
                            </a:rPr>
                            <m:t>𝒘𝒉</m:t>
                          </m:r>
                          <m:r>
                            <a:rPr lang="nl-NL" sz="3200" b="1" i="1" smtClean="0">
                              <a:solidFill>
                                <a:srgbClr val="945DE8"/>
                              </a:solidFill>
                              <a:latin typeface="Cambria Math" panose="02040503050406030204" pitchFamily="18" charset="0"/>
                            </a:rPr>
                            <m:t>−</m:t>
                          </m:r>
                          <m:r>
                            <a:rPr lang="nl-NL" sz="3200" b="1" i="1" smtClean="0">
                              <a:solidFill>
                                <a:srgbClr val="945DE8"/>
                              </a:solidFill>
                              <a:latin typeface="Cambria Math" panose="02040503050406030204" pitchFamily="18" charset="0"/>
                            </a:rPr>
                            <m:t>𝒏𝒉</m:t>
                          </m:r>
                        </m:e>
                      </m:d>
                      <m:r>
                        <a:rPr lang="nl-NL" sz="3200" b="1" i="1" smtClean="0">
                          <a:solidFill>
                            <a:srgbClr val="945DE8"/>
                          </a:solidFill>
                          <a:latin typeface="Cambria Math" panose="02040503050406030204" pitchFamily="18" charset="0"/>
                          <a:ea typeface="Cambria Math" panose="02040503050406030204" pitchFamily="18" charset="0"/>
                        </a:rPr>
                        <m:t>×</m:t>
                      </m:r>
                      <m:f>
                        <m:fPr>
                          <m:ctrlPr>
                            <a:rPr lang="nl-NL" sz="3200" b="1" i="1" smtClean="0">
                              <a:solidFill>
                                <a:srgbClr val="945DE8"/>
                              </a:solidFill>
                              <a:latin typeface="Cambria Math" panose="02040503050406030204" pitchFamily="18" charset="0"/>
                              <a:ea typeface="Cambria Math" panose="02040503050406030204" pitchFamily="18" charset="0"/>
                            </a:rPr>
                          </m:ctrlPr>
                        </m:fPr>
                        <m:num>
                          <m:r>
                            <a:rPr lang="nl-NL" sz="3200" b="1" i="1" smtClean="0">
                              <a:solidFill>
                                <a:srgbClr val="945DE8"/>
                              </a:solidFill>
                              <a:latin typeface="Cambria Math" panose="02040503050406030204" pitchFamily="18" charset="0"/>
                              <a:ea typeface="Cambria Math" panose="02040503050406030204" pitchFamily="18" charset="0"/>
                            </a:rPr>
                            <m:t>𝑪</m:t>
                          </m:r>
                        </m:num>
                        <m:den>
                          <m:r>
                            <a:rPr lang="nl-NL" sz="3200" b="1" i="1" smtClean="0">
                              <a:solidFill>
                                <a:srgbClr val="945DE8"/>
                              </a:solidFill>
                              <a:latin typeface="Cambria Math" panose="02040503050406030204" pitchFamily="18" charset="0"/>
                              <a:ea typeface="Cambria Math" panose="02040503050406030204" pitchFamily="18" charset="0"/>
                            </a:rPr>
                            <m:t>𝑵</m:t>
                          </m:r>
                        </m:den>
                      </m:f>
                    </m:oMath>
                  </m:oMathPara>
                </a14:m>
                <a:endParaRPr lang="nl-NL" sz="3200" b="1" dirty="0">
                  <a:solidFill>
                    <a:srgbClr val="945DE8"/>
                  </a:solidFill>
                </a:endParaRPr>
              </a:p>
            </p:txBody>
          </p:sp>
        </mc:Choice>
        <mc:Fallback xmlns="">
          <p:sp>
            <p:nvSpPr>
              <p:cNvPr id="62" name="Tekstvak 61">
                <a:extLst>
                  <a:ext uri="{FF2B5EF4-FFF2-40B4-BE49-F238E27FC236}">
                    <a16:creationId xmlns:a16="http://schemas.microsoft.com/office/drawing/2014/main" id="{A841B13E-700A-2ABA-BF9F-3E9E9D8A1207}"/>
                  </a:ext>
                </a:extLst>
              </p:cNvPr>
              <p:cNvSpPr txBox="1">
                <a:spLocks noRot="1" noChangeAspect="1" noMove="1" noResize="1" noEditPoints="1" noAdjustHandles="1" noChangeArrowheads="1" noChangeShapeType="1" noTextEdit="1"/>
              </p:cNvSpPr>
              <p:nvPr/>
            </p:nvSpPr>
            <p:spPr>
              <a:xfrm>
                <a:off x="1601801" y="5054066"/>
                <a:ext cx="2962018" cy="1014317"/>
              </a:xfrm>
              <a:prstGeom prst="rect">
                <a:avLst/>
              </a:prstGeom>
              <a:blipFill>
                <a:blip r:embed="rId3"/>
                <a:stretch>
                  <a:fillRect/>
                </a:stretch>
              </a:blipFill>
            </p:spPr>
            <p:txBody>
              <a:bodyPr/>
              <a:lstStyle/>
              <a:p>
                <a:r>
                  <a:rPr lang="nl-NL">
                    <a:noFill/>
                  </a:rPr>
                  <a:t> </a:t>
                </a:r>
              </a:p>
            </p:txBody>
          </p:sp>
        </mc:Fallback>
      </mc:AlternateContent>
      <p:sp>
        <p:nvSpPr>
          <p:cNvPr id="64" name="Rechthoek: afgeronde hoeken 63">
            <a:extLst>
              <a:ext uri="{FF2B5EF4-FFF2-40B4-BE49-F238E27FC236}">
                <a16:creationId xmlns:a16="http://schemas.microsoft.com/office/drawing/2014/main" id="{3B481A4A-C234-4C9C-3484-3D45593CF6BA}"/>
              </a:ext>
            </a:extLst>
          </p:cNvPr>
          <p:cNvSpPr/>
          <p:nvPr/>
        </p:nvSpPr>
        <p:spPr>
          <a:xfrm>
            <a:off x="3444879" y="3919362"/>
            <a:ext cx="2168507" cy="1017264"/>
          </a:xfrm>
          <a:prstGeom prst="roundRect">
            <a:avLst/>
          </a:prstGeom>
          <a:solidFill>
            <a:schemeClr val="accent3">
              <a:alpha val="35000"/>
            </a:schemeClr>
          </a:solidFill>
          <a:ln w="13921" cap="flat">
            <a:noFill/>
            <a:prstDash val="solid"/>
            <a:miter/>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9600" b="0" i="0" u="none" strike="noStrike" kern="1200" cap="none" spc="0" normalizeH="0" baseline="0" noProof="0" dirty="0">
              <a:ln>
                <a:noFill/>
              </a:ln>
              <a:solidFill>
                <a:prstClr val="white"/>
              </a:solidFill>
              <a:effectLst/>
              <a:uLnTx/>
              <a:uFillTx/>
              <a:latin typeface="Effra" panose="02000506080000020004" pitchFamily="2" charset="0"/>
              <a:ea typeface="+mn-ea"/>
              <a:cs typeface="+mn-cs"/>
            </a:endParaRPr>
          </a:p>
        </p:txBody>
      </p:sp>
      <p:sp>
        <p:nvSpPr>
          <p:cNvPr id="63" name="Rechthoek: afgeronde hoeken 62">
            <a:extLst>
              <a:ext uri="{FF2B5EF4-FFF2-40B4-BE49-F238E27FC236}">
                <a16:creationId xmlns:a16="http://schemas.microsoft.com/office/drawing/2014/main" id="{0CA91E23-A783-29A0-F9F1-DF4A2DC3DAA6}"/>
              </a:ext>
            </a:extLst>
          </p:cNvPr>
          <p:cNvSpPr/>
          <p:nvPr/>
        </p:nvSpPr>
        <p:spPr>
          <a:xfrm>
            <a:off x="509151" y="3909837"/>
            <a:ext cx="2168507" cy="1017264"/>
          </a:xfrm>
          <a:prstGeom prst="roundRect">
            <a:avLst/>
          </a:prstGeom>
          <a:solidFill>
            <a:schemeClr val="accent3">
              <a:alpha val="35000"/>
            </a:schemeClr>
          </a:solidFill>
          <a:ln w="13921" cap="flat">
            <a:noFill/>
            <a:prstDash val="solid"/>
            <a:miter/>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9600" b="0" i="0" u="none" strike="noStrike" kern="1200" cap="none" spc="0" normalizeH="0" baseline="0" noProof="0" dirty="0">
              <a:ln>
                <a:noFill/>
              </a:ln>
              <a:solidFill>
                <a:prstClr val="white"/>
              </a:solidFill>
              <a:effectLst/>
              <a:uLnTx/>
              <a:uFillTx/>
              <a:latin typeface="Effra" panose="02000506080000020004" pitchFamily="2" charset="0"/>
              <a:ea typeface="+mn-ea"/>
              <a:cs typeface="+mn-cs"/>
            </a:endParaRPr>
          </a:p>
        </p:txBody>
      </p:sp>
      <p:cxnSp>
        <p:nvCxnSpPr>
          <p:cNvPr id="37" name="Rechte verbindingslijn 36">
            <a:extLst>
              <a:ext uri="{FF2B5EF4-FFF2-40B4-BE49-F238E27FC236}">
                <a16:creationId xmlns:a16="http://schemas.microsoft.com/office/drawing/2014/main" id="{2ABBB295-5301-69EA-4650-D0DDB563480D}"/>
              </a:ext>
            </a:extLst>
          </p:cNvPr>
          <p:cNvCxnSpPr>
            <a:cxnSpLocks/>
          </p:cNvCxnSpPr>
          <p:nvPr/>
        </p:nvCxnSpPr>
        <p:spPr>
          <a:xfrm>
            <a:off x="1418036" y="1264647"/>
            <a:ext cx="3545678" cy="0"/>
          </a:xfrm>
          <a:prstGeom prst="line">
            <a:avLst/>
          </a:prstGeom>
          <a:ln w="38100">
            <a:solidFill>
              <a:schemeClr val="bg1">
                <a:lumMod val="6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40" name="Rechte verbindingslijn 39">
            <a:extLst>
              <a:ext uri="{FF2B5EF4-FFF2-40B4-BE49-F238E27FC236}">
                <a16:creationId xmlns:a16="http://schemas.microsoft.com/office/drawing/2014/main" id="{7EAAAAA8-638E-57F8-A512-085815C620E9}"/>
              </a:ext>
            </a:extLst>
          </p:cNvPr>
          <p:cNvCxnSpPr>
            <a:cxnSpLocks/>
          </p:cNvCxnSpPr>
          <p:nvPr/>
        </p:nvCxnSpPr>
        <p:spPr>
          <a:xfrm>
            <a:off x="7228286" y="1264647"/>
            <a:ext cx="3545678" cy="0"/>
          </a:xfrm>
          <a:prstGeom prst="line">
            <a:avLst/>
          </a:prstGeom>
          <a:ln w="38100">
            <a:solidFill>
              <a:schemeClr val="bg1">
                <a:lumMod val="6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41" name="Rechte verbindingslijn 40">
            <a:extLst>
              <a:ext uri="{FF2B5EF4-FFF2-40B4-BE49-F238E27FC236}">
                <a16:creationId xmlns:a16="http://schemas.microsoft.com/office/drawing/2014/main" id="{F3C3982F-14B8-05AC-661E-6EDC645F0A39}"/>
              </a:ext>
            </a:extLst>
          </p:cNvPr>
          <p:cNvCxnSpPr>
            <a:cxnSpLocks/>
          </p:cNvCxnSpPr>
          <p:nvPr/>
        </p:nvCxnSpPr>
        <p:spPr>
          <a:xfrm>
            <a:off x="7228286" y="6243046"/>
            <a:ext cx="3545678" cy="0"/>
          </a:xfrm>
          <a:prstGeom prst="line">
            <a:avLst/>
          </a:prstGeom>
          <a:ln w="38100">
            <a:solidFill>
              <a:schemeClr val="bg1">
                <a:lumMod val="6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42" name="Rechte verbindingslijn 41">
            <a:extLst>
              <a:ext uri="{FF2B5EF4-FFF2-40B4-BE49-F238E27FC236}">
                <a16:creationId xmlns:a16="http://schemas.microsoft.com/office/drawing/2014/main" id="{06378DB4-2C18-FA4F-DD1B-676F965BD9E8}"/>
              </a:ext>
            </a:extLst>
          </p:cNvPr>
          <p:cNvCxnSpPr>
            <a:cxnSpLocks/>
          </p:cNvCxnSpPr>
          <p:nvPr/>
        </p:nvCxnSpPr>
        <p:spPr>
          <a:xfrm>
            <a:off x="1418036" y="6243046"/>
            <a:ext cx="3545678" cy="0"/>
          </a:xfrm>
          <a:prstGeom prst="line">
            <a:avLst/>
          </a:prstGeom>
          <a:ln w="38100">
            <a:solidFill>
              <a:schemeClr val="bg1">
                <a:lumMod val="65000"/>
                <a:alpha val="50000"/>
              </a:schemeClr>
            </a:solidFill>
          </a:ln>
        </p:spPr>
        <p:style>
          <a:lnRef idx="1">
            <a:schemeClr val="accent1"/>
          </a:lnRef>
          <a:fillRef idx="0">
            <a:schemeClr val="accent1"/>
          </a:fillRef>
          <a:effectRef idx="0">
            <a:schemeClr val="accent1"/>
          </a:effectRef>
          <a:fontRef idx="minor">
            <a:schemeClr val="tx1"/>
          </a:fontRef>
        </p:style>
      </p:cxnSp>
      <p:sp>
        <p:nvSpPr>
          <p:cNvPr id="52" name="Rechthoek: afgeronde hoeken 51">
            <a:extLst>
              <a:ext uri="{FF2B5EF4-FFF2-40B4-BE49-F238E27FC236}">
                <a16:creationId xmlns:a16="http://schemas.microsoft.com/office/drawing/2014/main" id="{99D90164-07BA-AADC-4FE7-9DCB66AD33FC}"/>
              </a:ext>
            </a:extLst>
          </p:cNvPr>
          <p:cNvSpPr/>
          <p:nvPr/>
        </p:nvSpPr>
        <p:spPr>
          <a:xfrm>
            <a:off x="9988236" y="2112940"/>
            <a:ext cx="1855940" cy="1476000"/>
          </a:xfrm>
          <a:prstGeom prst="roundRect">
            <a:avLst>
              <a:gd name="adj" fmla="val 11504"/>
            </a:avLst>
          </a:prstGeom>
          <a:solidFill>
            <a:schemeClr val="accent3">
              <a:alpha val="35000"/>
            </a:schemeClr>
          </a:solidFill>
          <a:ln w="13921" cap="flat">
            <a:noFill/>
            <a:prstDash val="solid"/>
            <a:miter/>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9600" b="0" i="0" u="none" strike="noStrike" kern="1200" cap="none" spc="0" normalizeH="0" baseline="0" noProof="0" dirty="0">
              <a:ln>
                <a:noFill/>
              </a:ln>
              <a:solidFill>
                <a:prstClr val="white"/>
              </a:solidFill>
              <a:effectLst/>
              <a:uLnTx/>
              <a:uFillTx/>
              <a:latin typeface="Effra" panose="02000506080000020004" pitchFamily="2" charset="0"/>
              <a:ea typeface="+mn-ea"/>
              <a:cs typeface="+mn-cs"/>
            </a:endParaRPr>
          </a:p>
        </p:txBody>
      </p:sp>
      <p:sp>
        <p:nvSpPr>
          <p:cNvPr id="53" name="Rechthoek: afgeronde hoeken 52">
            <a:extLst>
              <a:ext uri="{FF2B5EF4-FFF2-40B4-BE49-F238E27FC236}">
                <a16:creationId xmlns:a16="http://schemas.microsoft.com/office/drawing/2014/main" id="{205B34F0-BC3E-73BD-4AED-DF53A7DFCA4A}"/>
              </a:ext>
            </a:extLst>
          </p:cNvPr>
          <p:cNvSpPr/>
          <p:nvPr/>
        </p:nvSpPr>
        <p:spPr>
          <a:xfrm>
            <a:off x="8088164" y="1755005"/>
            <a:ext cx="1855940" cy="1476000"/>
          </a:xfrm>
          <a:prstGeom prst="roundRect">
            <a:avLst>
              <a:gd name="adj" fmla="val 11504"/>
            </a:avLst>
          </a:prstGeom>
          <a:solidFill>
            <a:schemeClr val="accent3">
              <a:alpha val="35000"/>
            </a:schemeClr>
          </a:solidFill>
          <a:ln w="13921" cap="flat">
            <a:noFill/>
            <a:prstDash val="solid"/>
            <a:miter/>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9600" b="0" i="0" u="none" strike="noStrike" kern="1200" cap="none" spc="0" normalizeH="0" baseline="0" noProof="0" dirty="0">
              <a:ln>
                <a:noFill/>
              </a:ln>
              <a:solidFill>
                <a:prstClr val="white"/>
              </a:solidFill>
              <a:effectLst/>
              <a:uLnTx/>
              <a:uFillTx/>
              <a:latin typeface="Effra" panose="02000506080000020004" pitchFamily="2" charset="0"/>
              <a:ea typeface="+mn-ea"/>
              <a:cs typeface="+mn-cs"/>
            </a:endParaRPr>
          </a:p>
        </p:txBody>
      </p:sp>
      <p:sp>
        <p:nvSpPr>
          <p:cNvPr id="54" name="Rechthoek: afgeronde hoeken 53">
            <a:extLst>
              <a:ext uri="{FF2B5EF4-FFF2-40B4-BE49-F238E27FC236}">
                <a16:creationId xmlns:a16="http://schemas.microsoft.com/office/drawing/2014/main" id="{AB8D84C0-8F00-D70B-04BE-90B96C1974FE}"/>
              </a:ext>
            </a:extLst>
          </p:cNvPr>
          <p:cNvSpPr/>
          <p:nvPr/>
        </p:nvSpPr>
        <p:spPr>
          <a:xfrm>
            <a:off x="6197282" y="1369472"/>
            <a:ext cx="1855940" cy="1476000"/>
          </a:xfrm>
          <a:prstGeom prst="roundRect">
            <a:avLst>
              <a:gd name="adj" fmla="val 11504"/>
            </a:avLst>
          </a:prstGeom>
          <a:solidFill>
            <a:schemeClr val="accent3">
              <a:alpha val="35000"/>
            </a:schemeClr>
          </a:solidFill>
          <a:ln w="13921" cap="flat">
            <a:noFill/>
            <a:prstDash val="solid"/>
            <a:miter/>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9600" b="0" i="0" u="none" strike="noStrike" kern="1200" cap="none" spc="0" normalizeH="0" baseline="0" noProof="0" dirty="0">
              <a:ln>
                <a:noFill/>
              </a:ln>
              <a:solidFill>
                <a:prstClr val="white"/>
              </a:solidFill>
              <a:effectLst/>
              <a:uLnTx/>
              <a:uFillTx/>
              <a:latin typeface="Effra" panose="02000506080000020004" pitchFamily="2" charset="0"/>
              <a:ea typeface="+mn-ea"/>
              <a:cs typeface="+mn-cs"/>
            </a:endParaRPr>
          </a:p>
        </p:txBody>
      </p:sp>
      <p:sp>
        <p:nvSpPr>
          <p:cNvPr id="43" name="Rechthoek: afgeronde hoeken 42">
            <a:extLst>
              <a:ext uri="{FF2B5EF4-FFF2-40B4-BE49-F238E27FC236}">
                <a16:creationId xmlns:a16="http://schemas.microsoft.com/office/drawing/2014/main" id="{B02C46B6-762B-A700-8C40-DFBC45920F05}"/>
              </a:ext>
            </a:extLst>
          </p:cNvPr>
          <p:cNvSpPr/>
          <p:nvPr/>
        </p:nvSpPr>
        <p:spPr>
          <a:xfrm>
            <a:off x="3444879" y="2493005"/>
            <a:ext cx="2168507" cy="1017264"/>
          </a:xfrm>
          <a:prstGeom prst="roundRect">
            <a:avLst/>
          </a:prstGeom>
          <a:solidFill>
            <a:schemeClr val="accent3">
              <a:alpha val="35000"/>
            </a:schemeClr>
          </a:solidFill>
          <a:ln w="13921" cap="flat">
            <a:noFill/>
            <a:prstDash val="solid"/>
            <a:miter/>
          </a:ln>
          <a:effectLst/>
        </p:spPr>
        <p:txBody>
          <a:bodyPr rtlCol="0" anchor="ctr"/>
          <a:lstStyle/>
          <a:p>
            <a:pPr lvl="0" algn="ctr">
              <a:defRPr/>
            </a:pPr>
            <a:r>
              <a:rPr lang="nl-NL" sz="9600" dirty="0">
                <a:solidFill>
                  <a:prstClr val="white"/>
                </a:solidFill>
                <a:latin typeface="Effra" panose="02000506080000020004" pitchFamily="2" charset="0"/>
              </a:rPr>
              <a:t>3</a:t>
            </a:r>
          </a:p>
        </p:txBody>
      </p:sp>
      <p:sp>
        <p:nvSpPr>
          <p:cNvPr id="44" name="Rechthoek: afgeronde hoeken 43">
            <a:extLst>
              <a:ext uri="{FF2B5EF4-FFF2-40B4-BE49-F238E27FC236}">
                <a16:creationId xmlns:a16="http://schemas.microsoft.com/office/drawing/2014/main" id="{84B14066-3611-E9BF-F200-FA9C3B0199AF}"/>
              </a:ext>
            </a:extLst>
          </p:cNvPr>
          <p:cNvSpPr/>
          <p:nvPr/>
        </p:nvSpPr>
        <p:spPr>
          <a:xfrm>
            <a:off x="509151" y="2493005"/>
            <a:ext cx="2168507" cy="1017264"/>
          </a:xfrm>
          <a:prstGeom prst="roundRect">
            <a:avLst/>
          </a:prstGeom>
          <a:solidFill>
            <a:schemeClr val="accent3">
              <a:alpha val="35000"/>
            </a:schemeClr>
          </a:solidFill>
          <a:ln w="13921" cap="flat">
            <a:noFill/>
            <a:prstDash val="solid"/>
            <a:miter/>
          </a:ln>
          <a:effectLst/>
        </p:spPr>
        <p:txBody>
          <a:bodyPr rtlCol="0" anchor="ctr"/>
          <a:lstStyle/>
          <a:p>
            <a:pPr lvl="0" algn="ctr">
              <a:defRPr/>
            </a:pPr>
            <a:r>
              <a:rPr lang="nl-NL" sz="9600" dirty="0">
                <a:solidFill>
                  <a:prstClr val="white"/>
                </a:solidFill>
                <a:latin typeface="Effra" panose="02000506080000020004" pitchFamily="2" charset="0"/>
              </a:rPr>
              <a:t>4</a:t>
            </a:r>
          </a:p>
        </p:txBody>
      </p:sp>
      <p:sp>
        <p:nvSpPr>
          <p:cNvPr id="45" name="Rechthoek: afgeronde hoeken 44">
            <a:extLst>
              <a:ext uri="{FF2B5EF4-FFF2-40B4-BE49-F238E27FC236}">
                <a16:creationId xmlns:a16="http://schemas.microsoft.com/office/drawing/2014/main" id="{D8D90B2C-B86A-402B-CBCB-3A4BA15840CD}"/>
              </a:ext>
            </a:extLst>
          </p:cNvPr>
          <p:cNvSpPr/>
          <p:nvPr/>
        </p:nvSpPr>
        <p:spPr>
          <a:xfrm>
            <a:off x="509151" y="1368115"/>
            <a:ext cx="2168507" cy="1017264"/>
          </a:xfrm>
          <a:prstGeom prst="roundRect">
            <a:avLst/>
          </a:prstGeom>
          <a:solidFill>
            <a:schemeClr val="accent3">
              <a:alpha val="35000"/>
            </a:schemeClr>
          </a:solidFill>
          <a:ln w="13921" cap="flat">
            <a:noFill/>
            <a:prstDash val="solid"/>
            <a:miter/>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9600" b="0" i="0" u="none" strike="noStrike" kern="1200" cap="none" spc="0" normalizeH="0" baseline="0" noProof="0" dirty="0">
                <a:ln>
                  <a:noFill/>
                </a:ln>
                <a:solidFill>
                  <a:prstClr val="white"/>
                </a:solidFill>
                <a:effectLst/>
                <a:uLnTx/>
                <a:uFillTx/>
                <a:latin typeface="Effra" panose="02000506080000020004" pitchFamily="2" charset="0"/>
                <a:ea typeface="+mn-ea"/>
                <a:cs typeface="+mn-cs"/>
              </a:rPr>
              <a:t>1</a:t>
            </a:r>
          </a:p>
        </p:txBody>
      </p:sp>
      <p:sp>
        <p:nvSpPr>
          <p:cNvPr id="46" name="Rechthoek: afgeronde hoeken 45">
            <a:extLst>
              <a:ext uri="{FF2B5EF4-FFF2-40B4-BE49-F238E27FC236}">
                <a16:creationId xmlns:a16="http://schemas.microsoft.com/office/drawing/2014/main" id="{9E1144B2-3034-07E4-192F-F9F52EA2B659}"/>
              </a:ext>
            </a:extLst>
          </p:cNvPr>
          <p:cNvSpPr/>
          <p:nvPr/>
        </p:nvSpPr>
        <p:spPr>
          <a:xfrm>
            <a:off x="3444879" y="1368115"/>
            <a:ext cx="2168507" cy="1017264"/>
          </a:xfrm>
          <a:prstGeom prst="roundRect">
            <a:avLst/>
          </a:prstGeom>
          <a:solidFill>
            <a:schemeClr val="accent3">
              <a:alpha val="35000"/>
            </a:schemeClr>
          </a:solidFill>
          <a:ln w="13921" cap="flat">
            <a:noFill/>
            <a:prstDash val="solid"/>
            <a:miter/>
          </a:ln>
          <a:effectLst/>
        </p:spPr>
        <p:txBody>
          <a:bodyPr rtlCol="0" anchor="ctr"/>
          <a:lstStyle/>
          <a:p>
            <a:pPr lvl="0" algn="ctr">
              <a:defRPr/>
            </a:pPr>
            <a:r>
              <a:rPr lang="nl-NL" sz="9600" dirty="0">
                <a:solidFill>
                  <a:prstClr val="white"/>
                </a:solidFill>
                <a:latin typeface="Effra" panose="02000506080000020004" pitchFamily="2" charset="0"/>
              </a:rPr>
              <a:t>2</a:t>
            </a:r>
          </a:p>
        </p:txBody>
      </p:sp>
      <p:sp>
        <p:nvSpPr>
          <p:cNvPr id="30" name="Tekstvak 29">
            <a:extLst>
              <a:ext uri="{FF2B5EF4-FFF2-40B4-BE49-F238E27FC236}">
                <a16:creationId xmlns:a16="http://schemas.microsoft.com/office/drawing/2014/main" id="{917DA58E-D796-CF94-5E5A-D07DC1E852D2}"/>
              </a:ext>
            </a:extLst>
          </p:cNvPr>
          <p:cNvSpPr txBox="1"/>
          <p:nvPr/>
        </p:nvSpPr>
        <p:spPr>
          <a:xfrm>
            <a:off x="3203094" y="2469887"/>
            <a:ext cx="2652080" cy="1077218"/>
          </a:xfrm>
          <a:prstGeom prst="rect">
            <a:avLst/>
          </a:prstGeom>
          <a:noFill/>
        </p:spPr>
        <p:txBody>
          <a:bodyPr wrap="square" rtlCol="0">
            <a:spAutoFit/>
          </a:bodyPr>
          <a:lstStyle/>
          <a:p>
            <a:pPr algn="ctr"/>
            <a:r>
              <a:rPr lang="nl-NL" sz="3200" b="1" dirty="0">
                <a:solidFill>
                  <a:srgbClr val="945DE8"/>
                </a:solidFill>
                <a:latin typeface="Effra" panose="02000506080000020004" pitchFamily="2" charset="0"/>
              </a:rPr>
              <a:t>Informatie verzamelen</a:t>
            </a:r>
          </a:p>
        </p:txBody>
      </p:sp>
      <p:sp>
        <p:nvSpPr>
          <p:cNvPr id="28" name="Tekstvak 27">
            <a:extLst>
              <a:ext uri="{FF2B5EF4-FFF2-40B4-BE49-F238E27FC236}">
                <a16:creationId xmlns:a16="http://schemas.microsoft.com/office/drawing/2014/main" id="{FDA3681C-D1F0-3527-D768-26F31DB02284}"/>
              </a:ext>
            </a:extLst>
          </p:cNvPr>
          <p:cNvSpPr txBox="1"/>
          <p:nvPr/>
        </p:nvSpPr>
        <p:spPr>
          <a:xfrm>
            <a:off x="606428" y="1338635"/>
            <a:ext cx="1962146" cy="1077218"/>
          </a:xfrm>
          <a:prstGeom prst="rect">
            <a:avLst/>
          </a:prstGeom>
          <a:noFill/>
        </p:spPr>
        <p:txBody>
          <a:bodyPr wrap="square" rtlCol="0">
            <a:spAutoFit/>
          </a:bodyPr>
          <a:lstStyle/>
          <a:p>
            <a:pPr algn="ctr"/>
            <a:r>
              <a:rPr lang="nl-NL" sz="3200" b="1" dirty="0">
                <a:solidFill>
                  <a:srgbClr val="945DE8"/>
                </a:solidFill>
                <a:latin typeface="Effra" panose="02000506080000020004" pitchFamily="2" charset="0"/>
              </a:rPr>
              <a:t>Vraag lezen</a:t>
            </a:r>
          </a:p>
        </p:txBody>
      </p:sp>
      <p:sp>
        <p:nvSpPr>
          <p:cNvPr id="29" name="Tekstvak 28">
            <a:extLst>
              <a:ext uri="{FF2B5EF4-FFF2-40B4-BE49-F238E27FC236}">
                <a16:creationId xmlns:a16="http://schemas.microsoft.com/office/drawing/2014/main" id="{C9A506B5-6C6E-2BD7-BE66-A789E99C2B70}"/>
              </a:ext>
            </a:extLst>
          </p:cNvPr>
          <p:cNvSpPr txBox="1"/>
          <p:nvPr/>
        </p:nvSpPr>
        <p:spPr>
          <a:xfrm>
            <a:off x="3444880" y="1338635"/>
            <a:ext cx="2168509" cy="1077218"/>
          </a:xfrm>
          <a:prstGeom prst="rect">
            <a:avLst/>
          </a:prstGeom>
          <a:noFill/>
        </p:spPr>
        <p:txBody>
          <a:bodyPr wrap="square" rtlCol="0">
            <a:spAutoFit/>
          </a:bodyPr>
          <a:lstStyle/>
          <a:p>
            <a:pPr algn="ctr"/>
            <a:r>
              <a:rPr lang="nl-NL" sz="3200" b="1" dirty="0">
                <a:solidFill>
                  <a:srgbClr val="945DE8"/>
                </a:solidFill>
                <a:latin typeface="Effra" panose="02000506080000020004" pitchFamily="2" charset="0"/>
              </a:rPr>
              <a:t>Doel bepalen</a:t>
            </a:r>
          </a:p>
        </p:txBody>
      </p:sp>
      <p:sp>
        <p:nvSpPr>
          <p:cNvPr id="32" name="Tekstvak 31">
            <a:extLst>
              <a:ext uri="{FF2B5EF4-FFF2-40B4-BE49-F238E27FC236}">
                <a16:creationId xmlns:a16="http://schemas.microsoft.com/office/drawing/2014/main" id="{02BDA92D-54A0-A943-EDFA-89B214F8598C}"/>
              </a:ext>
            </a:extLst>
          </p:cNvPr>
          <p:cNvSpPr txBox="1"/>
          <p:nvPr/>
        </p:nvSpPr>
        <p:spPr>
          <a:xfrm>
            <a:off x="503246" y="2469887"/>
            <a:ext cx="2168509" cy="1077218"/>
          </a:xfrm>
          <a:prstGeom prst="rect">
            <a:avLst/>
          </a:prstGeom>
          <a:noFill/>
        </p:spPr>
        <p:txBody>
          <a:bodyPr wrap="square" rtlCol="0">
            <a:spAutoFit/>
          </a:bodyPr>
          <a:lstStyle/>
          <a:p>
            <a:pPr algn="ctr"/>
            <a:r>
              <a:rPr lang="nl-NL" sz="3200" b="1" dirty="0">
                <a:solidFill>
                  <a:srgbClr val="945DE8"/>
                </a:solidFill>
                <a:latin typeface="Effra" panose="02000506080000020004" pitchFamily="2" charset="0"/>
              </a:rPr>
              <a:t>Antwoord uitwerken</a:t>
            </a:r>
          </a:p>
        </p:txBody>
      </p:sp>
      <p:sp>
        <p:nvSpPr>
          <p:cNvPr id="21" name="Tekstvak 20">
            <a:extLst>
              <a:ext uri="{FF2B5EF4-FFF2-40B4-BE49-F238E27FC236}">
                <a16:creationId xmlns:a16="http://schemas.microsoft.com/office/drawing/2014/main" id="{042D8B16-CC85-81E6-7F52-DCAD481B6812}"/>
              </a:ext>
            </a:extLst>
          </p:cNvPr>
          <p:cNvSpPr txBox="1"/>
          <p:nvPr/>
        </p:nvSpPr>
        <p:spPr>
          <a:xfrm>
            <a:off x="577853" y="701577"/>
            <a:ext cx="5226044" cy="707886"/>
          </a:xfrm>
          <a:prstGeom prst="rect">
            <a:avLst/>
          </a:prstGeom>
          <a:noFill/>
        </p:spPr>
        <p:txBody>
          <a:bodyPr wrap="square" rtlCol="0">
            <a:spAutoFit/>
          </a:bodyPr>
          <a:lstStyle/>
          <a:p>
            <a:pPr algn="ctr"/>
            <a:r>
              <a:rPr lang="nl-NL" sz="4000" b="1" i="1" dirty="0">
                <a:solidFill>
                  <a:srgbClr val="652EA3"/>
                </a:solidFill>
                <a:latin typeface="Effra" panose="02000506080000020004" pitchFamily="2" charset="0"/>
              </a:rPr>
              <a:t>Handelingsvolgorde</a:t>
            </a:r>
          </a:p>
        </p:txBody>
      </p:sp>
      <p:sp>
        <p:nvSpPr>
          <p:cNvPr id="2" name="Tekstvak 1">
            <a:extLst>
              <a:ext uri="{FF2B5EF4-FFF2-40B4-BE49-F238E27FC236}">
                <a16:creationId xmlns:a16="http://schemas.microsoft.com/office/drawing/2014/main" id="{43F418BF-4D55-2DD7-8AE2-E960658389C0}"/>
              </a:ext>
            </a:extLst>
          </p:cNvPr>
          <p:cNvSpPr txBox="1"/>
          <p:nvPr/>
        </p:nvSpPr>
        <p:spPr>
          <a:xfrm>
            <a:off x="2140299" y="194009"/>
            <a:ext cx="791140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2800" dirty="0">
                <a:solidFill>
                  <a:prstClr val="black"/>
                </a:solidFill>
                <a:latin typeface="Effra Heavy" panose="02000906080000020004" pitchFamily="2" charset="0"/>
              </a:rPr>
              <a:t>Ultieme tips</a:t>
            </a:r>
            <a:endParaRPr kumimoji="0" lang="nl-NL" sz="2800" b="0" i="0" u="none" strike="noStrike" kern="1200" cap="none" spc="0" normalizeH="0" baseline="0" noProof="0" dirty="0">
              <a:ln>
                <a:noFill/>
              </a:ln>
              <a:solidFill>
                <a:prstClr val="black"/>
              </a:solidFill>
              <a:effectLst/>
              <a:uLnTx/>
              <a:uFillTx/>
              <a:latin typeface="Effra Heavy" panose="02000906080000020004" pitchFamily="2" charset="0"/>
              <a:ea typeface="+mn-ea"/>
              <a:cs typeface="+mn-cs"/>
            </a:endParaRPr>
          </a:p>
        </p:txBody>
      </p:sp>
      <p:cxnSp>
        <p:nvCxnSpPr>
          <p:cNvPr id="6" name="Rechte verbindingslijn 5">
            <a:extLst>
              <a:ext uri="{FF2B5EF4-FFF2-40B4-BE49-F238E27FC236}">
                <a16:creationId xmlns:a16="http://schemas.microsoft.com/office/drawing/2014/main" id="{1E482464-7E49-E3E7-25AA-172778CC0C6D}"/>
              </a:ext>
            </a:extLst>
          </p:cNvPr>
          <p:cNvCxnSpPr>
            <a:cxnSpLocks/>
          </p:cNvCxnSpPr>
          <p:nvPr/>
        </p:nvCxnSpPr>
        <p:spPr>
          <a:xfrm>
            <a:off x="6096000" y="920429"/>
            <a:ext cx="0" cy="5728250"/>
          </a:xfrm>
          <a:prstGeom prst="line">
            <a:avLst/>
          </a:prstGeom>
          <a:ln w="1111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 name="Rechte verbindingslijn 9">
            <a:extLst>
              <a:ext uri="{FF2B5EF4-FFF2-40B4-BE49-F238E27FC236}">
                <a16:creationId xmlns:a16="http://schemas.microsoft.com/office/drawing/2014/main" id="{3DCDE25D-27C0-700C-5ED9-19B364912869}"/>
              </a:ext>
            </a:extLst>
          </p:cNvPr>
          <p:cNvCxnSpPr>
            <a:cxnSpLocks/>
          </p:cNvCxnSpPr>
          <p:nvPr/>
        </p:nvCxnSpPr>
        <p:spPr>
          <a:xfrm>
            <a:off x="285750" y="3683000"/>
            <a:ext cx="11620500" cy="0"/>
          </a:xfrm>
          <a:prstGeom prst="line">
            <a:avLst/>
          </a:prstGeom>
          <a:ln w="1111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2" name="Tekstvak 21">
            <a:extLst>
              <a:ext uri="{FF2B5EF4-FFF2-40B4-BE49-F238E27FC236}">
                <a16:creationId xmlns:a16="http://schemas.microsoft.com/office/drawing/2014/main" id="{74C4508D-F693-262D-73D6-4B2275D903C2}"/>
              </a:ext>
            </a:extLst>
          </p:cNvPr>
          <p:cNvSpPr txBox="1"/>
          <p:nvPr/>
        </p:nvSpPr>
        <p:spPr>
          <a:xfrm>
            <a:off x="6388103" y="701577"/>
            <a:ext cx="5226044" cy="707886"/>
          </a:xfrm>
          <a:prstGeom prst="rect">
            <a:avLst/>
          </a:prstGeom>
          <a:noFill/>
        </p:spPr>
        <p:txBody>
          <a:bodyPr wrap="square" rtlCol="0">
            <a:spAutoFit/>
          </a:bodyPr>
          <a:lstStyle/>
          <a:p>
            <a:pPr algn="ctr"/>
            <a:r>
              <a:rPr lang="nl-NL" sz="4000" b="1" i="1" dirty="0">
                <a:solidFill>
                  <a:srgbClr val="652EA3"/>
                </a:solidFill>
                <a:latin typeface="Effra" panose="02000506080000020004" pitchFamily="2" charset="0"/>
              </a:rPr>
              <a:t>Goed lezen</a:t>
            </a:r>
          </a:p>
        </p:txBody>
      </p:sp>
      <p:sp>
        <p:nvSpPr>
          <p:cNvPr id="26" name="Tekstvak 25">
            <a:extLst>
              <a:ext uri="{FF2B5EF4-FFF2-40B4-BE49-F238E27FC236}">
                <a16:creationId xmlns:a16="http://schemas.microsoft.com/office/drawing/2014/main" id="{EE65EB02-3A97-6207-BF50-CAFE51BA9E91}"/>
              </a:ext>
            </a:extLst>
          </p:cNvPr>
          <p:cNvSpPr txBox="1"/>
          <p:nvPr/>
        </p:nvSpPr>
        <p:spPr>
          <a:xfrm>
            <a:off x="577853" y="6016756"/>
            <a:ext cx="5226044" cy="707886"/>
          </a:xfrm>
          <a:prstGeom prst="rect">
            <a:avLst/>
          </a:prstGeom>
          <a:noFill/>
        </p:spPr>
        <p:txBody>
          <a:bodyPr wrap="square" rtlCol="0">
            <a:spAutoFit/>
          </a:bodyPr>
          <a:lstStyle/>
          <a:p>
            <a:pPr algn="ctr"/>
            <a:r>
              <a:rPr lang="nl-NL" sz="4000" b="1" i="1" dirty="0">
                <a:solidFill>
                  <a:srgbClr val="652EA3"/>
                </a:solidFill>
                <a:latin typeface="Effra" panose="02000506080000020004" pitchFamily="2" charset="0"/>
              </a:rPr>
              <a:t>Formules</a:t>
            </a:r>
          </a:p>
        </p:txBody>
      </p:sp>
      <p:sp>
        <p:nvSpPr>
          <p:cNvPr id="27" name="Tekstvak 26">
            <a:extLst>
              <a:ext uri="{FF2B5EF4-FFF2-40B4-BE49-F238E27FC236}">
                <a16:creationId xmlns:a16="http://schemas.microsoft.com/office/drawing/2014/main" id="{37F44DE2-4321-5B2D-535C-8FAF54311DF7}"/>
              </a:ext>
            </a:extLst>
          </p:cNvPr>
          <p:cNvSpPr txBox="1"/>
          <p:nvPr/>
        </p:nvSpPr>
        <p:spPr>
          <a:xfrm>
            <a:off x="6388103" y="6016756"/>
            <a:ext cx="5226044" cy="707886"/>
          </a:xfrm>
          <a:prstGeom prst="rect">
            <a:avLst/>
          </a:prstGeom>
          <a:noFill/>
        </p:spPr>
        <p:txBody>
          <a:bodyPr wrap="square" rtlCol="0">
            <a:spAutoFit/>
          </a:bodyPr>
          <a:lstStyle/>
          <a:p>
            <a:pPr algn="ctr"/>
            <a:r>
              <a:rPr lang="nl-NL" sz="4000" b="1" i="1" dirty="0">
                <a:solidFill>
                  <a:srgbClr val="652EA3"/>
                </a:solidFill>
                <a:latin typeface="Effra" panose="02000506080000020004" pitchFamily="2" charset="0"/>
              </a:rPr>
              <a:t>Eenheden benoemen</a:t>
            </a:r>
          </a:p>
        </p:txBody>
      </p:sp>
      <p:pic>
        <p:nvPicPr>
          <p:cNvPr id="33" name="Graphic 32" descr="Lijn met pijl: Curve in wijzerzin met effen opvulling">
            <a:extLst>
              <a:ext uri="{FF2B5EF4-FFF2-40B4-BE49-F238E27FC236}">
                <a16:creationId xmlns:a16="http://schemas.microsoft.com/office/drawing/2014/main" id="{870AE249-66A6-396F-37FD-30453EF7789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4108663" flipH="1" flipV="1">
            <a:off x="199904" y="1870588"/>
            <a:ext cx="914400" cy="914400"/>
          </a:xfrm>
          <a:prstGeom prst="rect">
            <a:avLst/>
          </a:prstGeom>
        </p:spPr>
      </p:pic>
      <p:pic>
        <p:nvPicPr>
          <p:cNvPr id="34" name="Graphic 33" descr="Lijn met pijl: Curve in wijzerzin met effen opvulling">
            <a:extLst>
              <a:ext uri="{FF2B5EF4-FFF2-40B4-BE49-F238E27FC236}">
                <a16:creationId xmlns:a16="http://schemas.microsoft.com/office/drawing/2014/main" id="{4495B0D5-59B0-F89E-7FEC-4B04E984EAC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2130819">
            <a:off x="5156187" y="1870588"/>
            <a:ext cx="914400" cy="914400"/>
          </a:xfrm>
          <a:prstGeom prst="rect">
            <a:avLst/>
          </a:prstGeom>
        </p:spPr>
      </p:pic>
      <p:pic>
        <p:nvPicPr>
          <p:cNvPr id="35" name="Graphic 34" descr="Pijl-rechts met effen opvulling">
            <a:extLst>
              <a:ext uri="{FF2B5EF4-FFF2-40B4-BE49-F238E27FC236}">
                <a16:creationId xmlns:a16="http://schemas.microsoft.com/office/drawing/2014/main" id="{C02090EC-EA49-78F4-23DF-7A50DF6100E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2604069" y="2574414"/>
            <a:ext cx="914400" cy="914400"/>
          </a:xfrm>
          <a:prstGeom prst="rect">
            <a:avLst/>
          </a:prstGeom>
        </p:spPr>
      </p:pic>
      <p:pic>
        <p:nvPicPr>
          <p:cNvPr id="36" name="Graphic 35" descr="Pijl-rechts met effen opvulling">
            <a:extLst>
              <a:ext uri="{FF2B5EF4-FFF2-40B4-BE49-F238E27FC236}">
                <a16:creationId xmlns:a16="http://schemas.microsoft.com/office/drawing/2014/main" id="{65681C8E-9DD6-31AE-5E21-B220A467D1D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604069" y="1384419"/>
            <a:ext cx="914400" cy="914400"/>
          </a:xfrm>
          <a:prstGeom prst="rect">
            <a:avLst/>
          </a:prstGeom>
        </p:spPr>
      </p:pic>
      <p:sp>
        <p:nvSpPr>
          <p:cNvPr id="49" name="Tekstvak 48">
            <a:extLst>
              <a:ext uri="{FF2B5EF4-FFF2-40B4-BE49-F238E27FC236}">
                <a16:creationId xmlns:a16="http://schemas.microsoft.com/office/drawing/2014/main" id="{F05A2245-C224-B820-B2B0-F851C97E3DD0}"/>
              </a:ext>
            </a:extLst>
          </p:cNvPr>
          <p:cNvSpPr txBox="1"/>
          <p:nvPr/>
        </p:nvSpPr>
        <p:spPr>
          <a:xfrm>
            <a:off x="6131260" y="1322642"/>
            <a:ext cx="1962146" cy="1569660"/>
          </a:xfrm>
          <a:prstGeom prst="rect">
            <a:avLst/>
          </a:prstGeom>
          <a:noFill/>
        </p:spPr>
        <p:txBody>
          <a:bodyPr wrap="square" rtlCol="0">
            <a:spAutoFit/>
          </a:bodyPr>
          <a:lstStyle/>
          <a:p>
            <a:pPr algn="ctr"/>
            <a:r>
              <a:rPr lang="nl-NL" sz="3200" b="1" dirty="0">
                <a:solidFill>
                  <a:srgbClr val="945DE8"/>
                </a:solidFill>
                <a:latin typeface="Effra" panose="02000506080000020004" pitchFamily="2" charset="0"/>
              </a:rPr>
              <a:t>Tekst </a:t>
            </a:r>
            <a:r>
              <a:rPr lang="nl-NL" sz="3200" b="1" dirty="0">
                <a:solidFill>
                  <a:srgbClr val="652EA3"/>
                </a:solidFill>
                <a:latin typeface="Effra" panose="02000506080000020004" pitchFamily="2" charset="0"/>
              </a:rPr>
              <a:t>boven</a:t>
            </a:r>
            <a:r>
              <a:rPr lang="nl-NL" sz="3200" b="1" dirty="0">
                <a:solidFill>
                  <a:srgbClr val="945DE8"/>
                </a:solidFill>
                <a:latin typeface="Effra" panose="02000506080000020004" pitchFamily="2" charset="0"/>
              </a:rPr>
              <a:t> de vraag</a:t>
            </a:r>
          </a:p>
        </p:txBody>
      </p:sp>
      <p:sp>
        <p:nvSpPr>
          <p:cNvPr id="50" name="Tekstvak 49">
            <a:extLst>
              <a:ext uri="{FF2B5EF4-FFF2-40B4-BE49-F238E27FC236}">
                <a16:creationId xmlns:a16="http://schemas.microsoft.com/office/drawing/2014/main" id="{52F40643-8732-FE6C-5BCD-D3AB01A53BB0}"/>
              </a:ext>
            </a:extLst>
          </p:cNvPr>
          <p:cNvSpPr txBox="1"/>
          <p:nvPr/>
        </p:nvSpPr>
        <p:spPr>
          <a:xfrm>
            <a:off x="9944104" y="2055346"/>
            <a:ext cx="1962146" cy="1569660"/>
          </a:xfrm>
          <a:prstGeom prst="rect">
            <a:avLst/>
          </a:prstGeom>
          <a:noFill/>
        </p:spPr>
        <p:txBody>
          <a:bodyPr wrap="square" rtlCol="0">
            <a:spAutoFit/>
          </a:bodyPr>
          <a:lstStyle/>
          <a:p>
            <a:pPr algn="ctr"/>
            <a:r>
              <a:rPr lang="nl-NL" sz="3200" b="1" dirty="0">
                <a:solidFill>
                  <a:srgbClr val="945DE8"/>
                </a:solidFill>
                <a:latin typeface="Effra" panose="02000506080000020004" pitchFamily="2" charset="0"/>
              </a:rPr>
              <a:t>Kopjes, </a:t>
            </a:r>
            <a:r>
              <a:rPr lang="nl-NL" sz="3200" b="1" dirty="0">
                <a:solidFill>
                  <a:srgbClr val="652EA3"/>
                </a:solidFill>
                <a:latin typeface="Effra" panose="02000506080000020004" pitchFamily="2" charset="0"/>
              </a:rPr>
              <a:t>tabellen, </a:t>
            </a:r>
            <a:r>
              <a:rPr lang="nl-NL" sz="3200" b="1" dirty="0">
                <a:solidFill>
                  <a:srgbClr val="945DE8"/>
                </a:solidFill>
                <a:latin typeface="Effra" panose="02000506080000020004" pitchFamily="2" charset="0"/>
              </a:rPr>
              <a:t>noten</a:t>
            </a:r>
          </a:p>
        </p:txBody>
      </p:sp>
      <p:sp>
        <p:nvSpPr>
          <p:cNvPr id="51" name="Tekstvak 50">
            <a:extLst>
              <a:ext uri="{FF2B5EF4-FFF2-40B4-BE49-F238E27FC236}">
                <a16:creationId xmlns:a16="http://schemas.microsoft.com/office/drawing/2014/main" id="{45543017-063B-B439-742E-BCBC24C3901C}"/>
              </a:ext>
            </a:extLst>
          </p:cNvPr>
          <p:cNvSpPr txBox="1"/>
          <p:nvPr/>
        </p:nvSpPr>
        <p:spPr>
          <a:xfrm>
            <a:off x="8037682" y="1688994"/>
            <a:ext cx="1962146" cy="1569660"/>
          </a:xfrm>
          <a:prstGeom prst="rect">
            <a:avLst/>
          </a:prstGeom>
          <a:noFill/>
        </p:spPr>
        <p:txBody>
          <a:bodyPr wrap="square" rtlCol="0">
            <a:spAutoFit/>
          </a:bodyPr>
          <a:lstStyle/>
          <a:p>
            <a:pPr algn="ctr"/>
            <a:r>
              <a:rPr lang="nl-NL" sz="3200" b="1" dirty="0">
                <a:solidFill>
                  <a:srgbClr val="652EA3"/>
                </a:solidFill>
                <a:latin typeface="Effra" panose="02000506080000020004" pitchFamily="2" charset="0"/>
              </a:rPr>
              <a:t>Datums</a:t>
            </a:r>
            <a:r>
              <a:rPr lang="nl-NL" sz="3200" b="1" dirty="0">
                <a:solidFill>
                  <a:srgbClr val="945DE8"/>
                </a:solidFill>
                <a:latin typeface="Effra" panose="02000506080000020004" pitchFamily="2" charset="0"/>
              </a:rPr>
              <a:t> en </a:t>
            </a:r>
            <a:r>
              <a:rPr lang="nl-NL" sz="3200" b="1" dirty="0">
                <a:solidFill>
                  <a:srgbClr val="652EA3"/>
                </a:solidFill>
                <a:latin typeface="Effra" panose="02000506080000020004" pitchFamily="2" charset="0"/>
              </a:rPr>
              <a:t>periodes</a:t>
            </a:r>
          </a:p>
        </p:txBody>
      </p:sp>
      <p:grpSp>
        <p:nvGrpSpPr>
          <p:cNvPr id="14" name="Groep 13">
            <a:extLst>
              <a:ext uri="{FF2B5EF4-FFF2-40B4-BE49-F238E27FC236}">
                <a16:creationId xmlns:a16="http://schemas.microsoft.com/office/drawing/2014/main" id="{C7AF5FDF-1E65-F206-E7D8-A63F0536C420}"/>
              </a:ext>
            </a:extLst>
          </p:cNvPr>
          <p:cNvGrpSpPr/>
          <p:nvPr/>
        </p:nvGrpSpPr>
        <p:grpSpPr>
          <a:xfrm>
            <a:off x="6562370" y="4140453"/>
            <a:ext cx="1237867" cy="1236343"/>
            <a:chOff x="6438550" y="4421984"/>
            <a:chExt cx="914400" cy="914400"/>
          </a:xfrm>
          <a:effectLst>
            <a:outerShdw blurRad="25400" dist="25400" dir="2700000" algn="tl" rotWithShape="0">
              <a:prstClr val="black">
                <a:alpha val="40000"/>
              </a:prstClr>
            </a:outerShdw>
          </a:effectLst>
        </p:grpSpPr>
        <p:sp>
          <p:nvSpPr>
            <p:cNvPr id="13" name="Rechthoek 12">
              <a:extLst>
                <a:ext uri="{FF2B5EF4-FFF2-40B4-BE49-F238E27FC236}">
                  <a16:creationId xmlns:a16="http://schemas.microsoft.com/office/drawing/2014/main" id="{4BFC3658-AB3C-D426-E933-FCF944404B0F}"/>
                </a:ext>
              </a:extLst>
            </p:cNvPr>
            <p:cNvSpPr/>
            <p:nvPr/>
          </p:nvSpPr>
          <p:spPr>
            <a:xfrm>
              <a:off x="6553198" y="4776788"/>
              <a:ext cx="695325" cy="39767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 name="Graphic 3" descr="Werknemersbadge met effen opvulling">
              <a:extLst>
                <a:ext uri="{FF2B5EF4-FFF2-40B4-BE49-F238E27FC236}">
                  <a16:creationId xmlns:a16="http://schemas.microsoft.com/office/drawing/2014/main" id="{8C5F5060-5D20-9630-AA05-BA393C82711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438550" y="4421984"/>
              <a:ext cx="914400" cy="914400"/>
            </a:xfrm>
            <a:prstGeom prst="rect">
              <a:avLst/>
            </a:prstGeom>
          </p:spPr>
        </p:pic>
      </p:grpSp>
      <p:grpSp>
        <p:nvGrpSpPr>
          <p:cNvPr id="39" name="Groep 38">
            <a:extLst>
              <a:ext uri="{FF2B5EF4-FFF2-40B4-BE49-F238E27FC236}">
                <a16:creationId xmlns:a16="http://schemas.microsoft.com/office/drawing/2014/main" id="{DB820458-73B2-871F-DFD2-3B97E94C040D}"/>
              </a:ext>
            </a:extLst>
          </p:cNvPr>
          <p:cNvGrpSpPr/>
          <p:nvPr/>
        </p:nvGrpSpPr>
        <p:grpSpPr>
          <a:xfrm>
            <a:off x="9280199" y="4393437"/>
            <a:ext cx="902388" cy="998491"/>
            <a:chOff x="7343546" y="5429999"/>
            <a:chExt cx="487229" cy="572912"/>
          </a:xfrm>
          <a:effectLst>
            <a:outerShdw blurRad="25400" dist="25400" dir="2700000" algn="tl" rotWithShape="0">
              <a:prstClr val="black">
                <a:alpha val="40000"/>
              </a:prstClr>
            </a:outerShdw>
          </a:effectLst>
        </p:grpSpPr>
        <p:sp>
          <p:nvSpPr>
            <p:cNvPr id="38" name="Rechthoek 37">
              <a:extLst>
                <a:ext uri="{FF2B5EF4-FFF2-40B4-BE49-F238E27FC236}">
                  <a16:creationId xmlns:a16="http://schemas.microsoft.com/office/drawing/2014/main" id="{E598B0C7-5BE4-10CF-3C90-C4460CD9A344}"/>
                </a:ext>
              </a:extLst>
            </p:cNvPr>
            <p:cNvSpPr/>
            <p:nvPr/>
          </p:nvSpPr>
          <p:spPr>
            <a:xfrm rot="2767272">
              <a:off x="7344028" y="5442295"/>
              <a:ext cx="486265" cy="487229"/>
            </a:xfrm>
            <a:custGeom>
              <a:avLst/>
              <a:gdLst>
                <a:gd name="connsiteX0" fmla="*/ 0 w 232997"/>
                <a:gd name="connsiteY0" fmla="*/ 0 h 308701"/>
                <a:gd name="connsiteX1" fmla="*/ 232997 w 232997"/>
                <a:gd name="connsiteY1" fmla="*/ 0 h 308701"/>
                <a:gd name="connsiteX2" fmla="*/ 232997 w 232997"/>
                <a:gd name="connsiteY2" fmla="*/ 308701 h 308701"/>
                <a:gd name="connsiteX3" fmla="*/ 0 w 232997"/>
                <a:gd name="connsiteY3" fmla="*/ 308701 h 308701"/>
                <a:gd name="connsiteX4" fmla="*/ 0 w 232997"/>
                <a:gd name="connsiteY4" fmla="*/ 0 h 308701"/>
                <a:gd name="connsiteX0" fmla="*/ 0 w 232997"/>
                <a:gd name="connsiteY0" fmla="*/ 26804 h 335505"/>
                <a:gd name="connsiteX1" fmla="*/ 225737 w 232997"/>
                <a:gd name="connsiteY1" fmla="*/ 0 h 335505"/>
                <a:gd name="connsiteX2" fmla="*/ 232997 w 232997"/>
                <a:gd name="connsiteY2" fmla="*/ 335505 h 335505"/>
                <a:gd name="connsiteX3" fmla="*/ 0 w 232997"/>
                <a:gd name="connsiteY3" fmla="*/ 335505 h 335505"/>
                <a:gd name="connsiteX4" fmla="*/ 0 w 232997"/>
                <a:gd name="connsiteY4" fmla="*/ 26804 h 335505"/>
                <a:gd name="connsiteX0" fmla="*/ 0 w 257689"/>
                <a:gd name="connsiteY0" fmla="*/ 55917 h 335505"/>
                <a:gd name="connsiteX1" fmla="*/ 250429 w 257689"/>
                <a:gd name="connsiteY1" fmla="*/ 0 h 335505"/>
                <a:gd name="connsiteX2" fmla="*/ 257689 w 257689"/>
                <a:gd name="connsiteY2" fmla="*/ 335505 h 335505"/>
                <a:gd name="connsiteX3" fmla="*/ 24692 w 257689"/>
                <a:gd name="connsiteY3" fmla="*/ 335505 h 335505"/>
                <a:gd name="connsiteX4" fmla="*/ 0 w 257689"/>
                <a:gd name="connsiteY4" fmla="*/ 55917 h 335505"/>
                <a:gd name="connsiteX0" fmla="*/ 0 w 257689"/>
                <a:gd name="connsiteY0" fmla="*/ 66018 h 345606"/>
                <a:gd name="connsiteX1" fmla="*/ 250231 w 257689"/>
                <a:gd name="connsiteY1" fmla="*/ 0 h 345606"/>
                <a:gd name="connsiteX2" fmla="*/ 257689 w 257689"/>
                <a:gd name="connsiteY2" fmla="*/ 345606 h 345606"/>
                <a:gd name="connsiteX3" fmla="*/ 24692 w 257689"/>
                <a:gd name="connsiteY3" fmla="*/ 345606 h 345606"/>
                <a:gd name="connsiteX4" fmla="*/ 0 w 257689"/>
                <a:gd name="connsiteY4" fmla="*/ 66018 h 345606"/>
                <a:gd name="connsiteX0" fmla="*/ 66216 w 323905"/>
                <a:gd name="connsiteY0" fmla="*/ 66018 h 347385"/>
                <a:gd name="connsiteX1" fmla="*/ 316447 w 323905"/>
                <a:gd name="connsiteY1" fmla="*/ 0 h 347385"/>
                <a:gd name="connsiteX2" fmla="*/ 323905 w 323905"/>
                <a:gd name="connsiteY2" fmla="*/ 345606 h 347385"/>
                <a:gd name="connsiteX3" fmla="*/ 0 w 323905"/>
                <a:gd name="connsiteY3" fmla="*/ 347385 h 347385"/>
                <a:gd name="connsiteX4" fmla="*/ 66216 w 323905"/>
                <a:gd name="connsiteY4" fmla="*/ 66018 h 347385"/>
                <a:gd name="connsiteX0" fmla="*/ 66216 w 323905"/>
                <a:gd name="connsiteY0" fmla="*/ 66018 h 396440"/>
                <a:gd name="connsiteX1" fmla="*/ 316447 w 323905"/>
                <a:gd name="connsiteY1" fmla="*/ 0 h 396440"/>
                <a:gd name="connsiteX2" fmla="*/ 323905 w 323905"/>
                <a:gd name="connsiteY2" fmla="*/ 345606 h 396440"/>
                <a:gd name="connsiteX3" fmla="*/ 0 w 323905"/>
                <a:gd name="connsiteY3" fmla="*/ 347385 h 396440"/>
                <a:gd name="connsiteX4" fmla="*/ 66216 w 323905"/>
                <a:gd name="connsiteY4" fmla="*/ 66018 h 396440"/>
                <a:gd name="connsiteX0" fmla="*/ 66216 w 474423"/>
                <a:gd name="connsiteY0" fmla="*/ 66018 h 463950"/>
                <a:gd name="connsiteX1" fmla="*/ 316447 w 474423"/>
                <a:gd name="connsiteY1" fmla="*/ 0 h 463950"/>
                <a:gd name="connsiteX2" fmla="*/ 474423 w 474423"/>
                <a:gd name="connsiteY2" fmla="*/ 463917 h 463950"/>
                <a:gd name="connsiteX3" fmla="*/ 0 w 474423"/>
                <a:gd name="connsiteY3" fmla="*/ 347385 h 463950"/>
                <a:gd name="connsiteX4" fmla="*/ 66216 w 474423"/>
                <a:gd name="connsiteY4" fmla="*/ 66018 h 463950"/>
                <a:gd name="connsiteX0" fmla="*/ 66216 w 485948"/>
                <a:gd name="connsiteY0" fmla="*/ 66018 h 463950"/>
                <a:gd name="connsiteX1" fmla="*/ 316447 w 485948"/>
                <a:gd name="connsiteY1" fmla="*/ 0 h 463950"/>
                <a:gd name="connsiteX2" fmla="*/ 474423 w 485948"/>
                <a:gd name="connsiteY2" fmla="*/ 463917 h 463950"/>
                <a:gd name="connsiteX3" fmla="*/ 0 w 485948"/>
                <a:gd name="connsiteY3" fmla="*/ 347385 h 463950"/>
                <a:gd name="connsiteX4" fmla="*/ 66216 w 485948"/>
                <a:gd name="connsiteY4" fmla="*/ 66018 h 463950"/>
                <a:gd name="connsiteX0" fmla="*/ 66216 w 492039"/>
                <a:gd name="connsiteY0" fmla="*/ 66018 h 463950"/>
                <a:gd name="connsiteX1" fmla="*/ 316447 w 492039"/>
                <a:gd name="connsiteY1" fmla="*/ 0 h 463950"/>
                <a:gd name="connsiteX2" fmla="*/ 474423 w 492039"/>
                <a:gd name="connsiteY2" fmla="*/ 463917 h 463950"/>
                <a:gd name="connsiteX3" fmla="*/ 0 w 492039"/>
                <a:gd name="connsiteY3" fmla="*/ 347385 h 463950"/>
                <a:gd name="connsiteX4" fmla="*/ 66216 w 492039"/>
                <a:gd name="connsiteY4" fmla="*/ 66018 h 463950"/>
                <a:gd name="connsiteX0" fmla="*/ 66216 w 492039"/>
                <a:gd name="connsiteY0" fmla="*/ 66018 h 483320"/>
                <a:gd name="connsiteX1" fmla="*/ 316447 w 492039"/>
                <a:gd name="connsiteY1" fmla="*/ 0 h 483320"/>
                <a:gd name="connsiteX2" fmla="*/ 474423 w 492039"/>
                <a:gd name="connsiteY2" fmla="*/ 463917 h 483320"/>
                <a:gd name="connsiteX3" fmla="*/ 0 w 492039"/>
                <a:gd name="connsiteY3" fmla="*/ 347385 h 483320"/>
                <a:gd name="connsiteX4" fmla="*/ 66216 w 492039"/>
                <a:gd name="connsiteY4" fmla="*/ 66018 h 483320"/>
                <a:gd name="connsiteX0" fmla="*/ 66216 w 486265"/>
                <a:gd name="connsiteY0" fmla="*/ 66018 h 487229"/>
                <a:gd name="connsiteX1" fmla="*/ 316447 w 486265"/>
                <a:gd name="connsiteY1" fmla="*/ 0 h 487229"/>
                <a:gd name="connsiteX2" fmla="*/ 467821 w 486265"/>
                <a:gd name="connsiteY2" fmla="*/ 470782 h 487229"/>
                <a:gd name="connsiteX3" fmla="*/ 0 w 486265"/>
                <a:gd name="connsiteY3" fmla="*/ 347385 h 487229"/>
                <a:gd name="connsiteX4" fmla="*/ 66216 w 486265"/>
                <a:gd name="connsiteY4" fmla="*/ 66018 h 4872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6265" h="487229">
                  <a:moveTo>
                    <a:pt x="66216" y="66018"/>
                  </a:moveTo>
                  <a:lnTo>
                    <a:pt x="316447" y="0"/>
                  </a:lnTo>
                  <a:cubicBezTo>
                    <a:pt x="447602" y="121105"/>
                    <a:pt x="523438" y="169189"/>
                    <a:pt x="467821" y="470782"/>
                  </a:cubicBezTo>
                  <a:cubicBezTo>
                    <a:pt x="359853" y="471375"/>
                    <a:pt x="246731" y="552905"/>
                    <a:pt x="0" y="347385"/>
                  </a:cubicBezTo>
                  <a:lnTo>
                    <a:pt x="66216" y="66018"/>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31" name="Groep 30">
              <a:extLst>
                <a:ext uri="{FF2B5EF4-FFF2-40B4-BE49-F238E27FC236}">
                  <a16:creationId xmlns:a16="http://schemas.microsoft.com/office/drawing/2014/main" id="{9188B7A5-2C1B-2C45-20DF-468E8892CDE4}"/>
                </a:ext>
              </a:extLst>
            </p:cNvPr>
            <p:cNvGrpSpPr/>
            <p:nvPr/>
          </p:nvGrpSpPr>
          <p:grpSpPr>
            <a:xfrm>
              <a:off x="7345648" y="5429999"/>
              <a:ext cx="474365" cy="572912"/>
              <a:chOff x="9833164" y="4991532"/>
              <a:chExt cx="272414" cy="326707"/>
            </a:xfrm>
          </p:grpSpPr>
          <p:sp>
            <p:nvSpPr>
              <p:cNvPr id="20" name="Vrije vorm: vorm 19">
                <a:extLst>
                  <a:ext uri="{FF2B5EF4-FFF2-40B4-BE49-F238E27FC236}">
                    <a16:creationId xmlns:a16="http://schemas.microsoft.com/office/drawing/2014/main" id="{7ED7753F-AE40-4DFB-CBDF-D6ED63628D98}"/>
                  </a:ext>
                </a:extLst>
              </p:cNvPr>
              <p:cNvSpPr/>
              <p:nvPr/>
            </p:nvSpPr>
            <p:spPr>
              <a:xfrm>
                <a:off x="9907459" y="5037252"/>
                <a:ext cx="198119" cy="120014"/>
              </a:xfrm>
              <a:custGeom>
                <a:avLst/>
                <a:gdLst>
                  <a:gd name="connsiteX0" fmla="*/ 0 w 198119"/>
                  <a:gd name="connsiteY0" fmla="*/ 82868 h 120014"/>
                  <a:gd name="connsiteX1" fmla="*/ 61913 w 198119"/>
                  <a:gd name="connsiteY1" fmla="*/ 120015 h 120014"/>
                  <a:gd name="connsiteX2" fmla="*/ 198120 w 198119"/>
                  <a:gd name="connsiteY2" fmla="*/ 37148 h 120014"/>
                  <a:gd name="connsiteX3" fmla="*/ 136208 w 198119"/>
                  <a:gd name="connsiteY3" fmla="*/ 0 h 120014"/>
                </a:gdLst>
                <a:ahLst/>
                <a:cxnLst>
                  <a:cxn ang="0">
                    <a:pos x="connsiteX0" y="connsiteY0"/>
                  </a:cxn>
                  <a:cxn ang="0">
                    <a:pos x="connsiteX1" y="connsiteY1"/>
                  </a:cxn>
                  <a:cxn ang="0">
                    <a:pos x="connsiteX2" y="connsiteY2"/>
                  </a:cxn>
                  <a:cxn ang="0">
                    <a:pos x="connsiteX3" y="connsiteY3"/>
                  </a:cxn>
                </a:cxnLst>
                <a:rect l="l" t="t" r="r" b="b"/>
                <a:pathLst>
                  <a:path w="198119" h="120014">
                    <a:moveTo>
                      <a:pt x="0" y="82868"/>
                    </a:moveTo>
                    <a:lnTo>
                      <a:pt x="61913" y="120015"/>
                    </a:lnTo>
                    <a:lnTo>
                      <a:pt x="198120" y="37148"/>
                    </a:lnTo>
                    <a:lnTo>
                      <a:pt x="136208" y="0"/>
                    </a:lnTo>
                    <a:close/>
                  </a:path>
                </a:pathLst>
              </a:custGeom>
              <a:solidFill>
                <a:srgbClr val="652EA3"/>
              </a:solidFill>
              <a:ln w="9525" cap="flat">
                <a:noFill/>
                <a:prstDash val="solid"/>
                <a:miter/>
              </a:ln>
            </p:spPr>
            <p:txBody>
              <a:bodyPr rtlCol="0" anchor="ctr"/>
              <a:lstStyle/>
              <a:p>
                <a:endParaRPr lang="nl-NL"/>
              </a:p>
            </p:txBody>
          </p:sp>
          <p:sp>
            <p:nvSpPr>
              <p:cNvPr id="23" name="Vrije vorm: vorm 22">
                <a:extLst>
                  <a:ext uri="{FF2B5EF4-FFF2-40B4-BE49-F238E27FC236}">
                    <a16:creationId xmlns:a16="http://schemas.microsoft.com/office/drawing/2014/main" id="{02215774-2A66-7EE0-72EE-444E2AE8EB83}"/>
                  </a:ext>
                </a:extLst>
              </p:cNvPr>
              <p:cNvSpPr/>
              <p:nvPr/>
            </p:nvSpPr>
            <p:spPr>
              <a:xfrm>
                <a:off x="9833164" y="4991532"/>
                <a:ext cx="195262" cy="119062"/>
              </a:xfrm>
              <a:custGeom>
                <a:avLst/>
                <a:gdLst>
                  <a:gd name="connsiteX0" fmla="*/ 59055 w 195262"/>
                  <a:gd name="connsiteY0" fmla="*/ 119063 h 119062"/>
                  <a:gd name="connsiteX1" fmla="*/ 195263 w 195262"/>
                  <a:gd name="connsiteY1" fmla="*/ 36195 h 119062"/>
                  <a:gd name="connsiteX2" fmla="*/ 136208 w 195262"/>
                  <a:gd name="connsiteY2" fmla="*/ 0 h 119062"/>
                  <a:gd name="connsiteX3" fmla="*/ 0 w 195262"/>
                  <a:gd name="connsiteY3" fmla="*/ 82868 h 119062"/>
                </a:gdLst>
                <a:ahLst/>
                <a:cxnLst>
                  <a:cxn ang="0">
                    <a:pos x="connsiteX0" y="connsiteY0"/>
                  </a:cxn>
                  <a:cxn ang="0">
                    <a:pos x="connsiteX1" y="connsiteY1"/>
                  </a:cxn>
                  <a:cxn ang="0">
                    <a:pos x="connsiteX2" y="connsiteY2"/>
                  </a:cxn>
                  <a:cxn ang="0">
                    <a:pos x="connsiteX3" y="connsiteY3"/>
                  </a:cxn>
                </a:cxnLst>
                <a:rect l="l" t="t" r="r" b="b"/>
                <a:pathLst>
                  <a:path w="195262" h="119062">
                    <a:moveTo>
                      <a:pt x="59055" y="119063"/>
                    </a:moveTo>
                    <a:lnTo>
                      <a:pt x="195263" y="36195"/>
                    </a:lnTo>
                    <a:lnTo>
                      <a:pt x="136208" y="0"/>
                    </a:lnTo>
                    <a:lnTo>
                      <a:pt x="0" y="82868"/>
                    </a:lnTo>
                    <a:close/>
                  </a:path>
                </a:pathLst>
              </a:custGeom>
              <a:solidFill>
                <a:srgbClr val="652EA3"/>
              </a:solidFill>
              <a:ln w="9525" cap="flat">
                <a:noFill/>
                <a:prstDash val="solid"/>
                <a:miter/>
              </a:ln>
            </p:spPr>
            <p:txBody>
              <a:bodyPr rtlCol="0" anchor="ctr"/>
              <a:lstStyle/>
              <a:p>
                <a:endParaRPr lang="nl-NL"/>
              </a:p>
            </p:txBody>
          </p:sp>
          <p:sp>
            <p:nvSpPr>
              <p:cNvPr id="24" name="Vrije vorm: vorm 23">
                <a:extLst>
                  <a:ext uri="{FF2B5EF4-FFF2-40B4-BE49-F238E27FC236}">
                    <a16:creationId xmlns:a16="http://schemas.microsoft.com/office/drawing/2014/main" id="{99765753-DE86-C812-8288-EAA734303EFE}"/>
                  </a:ext>
                </a:extLst>
              </p:cNvPr>
              <p:cNvSpPr/>
              <p:nvPr/>
            </p:nvSpPr>
            <p:spPr>
              <a:xfrm>
                <a:off x="9977944" y="5094402"/>
                <a:ext cx="127634" cy="222885"/>
              </a:xfrm>
              <a:custGeom>
                <a:avLst/>
                <a:gdLst>
                  <a:gd name="connsiteX0" fmla="*/ 127635 w 127634"/>
                  <a:gd name="connsiteY0" fmla="*/ 0 h 222885"/>
                  <a:gd name="connsiteX1" fmla="*/ 0 w 127634"/>
                  <a:gd name="connsiteY1" fmla="*/ 77152 h 222885"/>
                  <a:gd name="connsiteX2" fmla="*/ 0 w 127634"/>
                  <a:gd name="connsiteY2" fmla="*/ 222885 h 222885"/>
                  <a:gd name="connsiteX3" fmla="*/ 127635 w 127634"/>
                  <a:gd name="connsiteY3" fmla="*/ 145733 h 222885"/>
                  <a:gd name="connsiteX4" fmla="*/ 127635 w 127634"/>
                  <a:gd name="connsiteY4" fmla="*/ 13335 h 2228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634" h="222885">
                    <a:moveTo>
                      <a:pt x="127635" y="0"/>
                    </a:moveTo>
                    <a:lnTo>
                      <a:pt x="0" y="77152"/>
                    </a:lnTo>
                    <a:lnTo>
                      <a:pt x="0" y="222885"/>
                    </a:lnTo>
                    <a:lnTo>
                      <a:pt x="127635" y="145733"/>
                    </a:lnTo>
                    <a:lnTo>
                      <a:pt x="127635" y="13335"/>
                    </a:lnTo>
                    <a:close/>
                  </a:path>
                </a:pathLst>
              </a:custGeom>
              <a:solidFill>
                <a:srgbClr val="652EA3"/>
              </a:solidFill>
              <a:ln w="9525" cap="flat">
                <a:noFill/>
                <a:prstDash val="solid"/>
                <a:miter/>
              </a:ln>
            </p:spPr>
            <p:txBody>
              <a:bodyPr rtlCol="0" anchor="ctr"/>
              <a:lstStyle/>
              <a:p>
                <a:endParaRPr lang="nl-NL" dirty="0"/>
              </a:p>
            </p:txBody>
          </p:sp>
          <p:sp>
            <p:nvSpPr>
              <p:cNvPr id="25" name="Vrije vorm: vorm 24">
                <a:extLst>
                  <a:ext uri="{FF2B5EF4-FFF2-40B4-BE49-F238E27FC236}">
                    <a16:creationId xmlns:a16="http://schemas.microsoft.com/office/drawing/2014/main" id="{1D95C825-0C9A-4DE1-0E4E-6FC36B26439A}"/>
                  </a:ext>
                </a:extLst>
              </p:cNvPr>
              <p:cNvSpPr/>
              <p:nvPr/>
            </p:nvSpPr>
            <p:spPr>
              <a:xfrm>
                <a:off x="9833164" y="5094402"/>
                <a:ext cx="128587" cy="223837"/>
              </a:xfrm>
              <a:custGeom>
                <a:avLst/>
                <a:gdLst>
                  <a:gd name="connsiteX0" fmla="*/ 82868 w 128587"/>
                  <a:gd name="connsiteY0" fmla="*/ 71438 h 223837"/>
                  <a:gd name="connsiteX1" fmla="*/ 111443 w 128587"/>
                  <a:gd name="connsiteY1" fmla="*/ 87630 h 223837"/>
                  <a:gd name="connsiteX2" fmla="*/ 111443 w 128587"/>
                  <a:gd name="connsiteY2" fmla="*/ 116205 h 223837"/>
                  <a:gd name="connsiteX3" fmla="*/ 82868 w 128587"/>
                  <a:gd name="connsiteY3" fmla="*/ 100013 h 223837"/>
                  <a:gd name="connsiteX4" fmla="*/ 82868 w 128587"/>
                  <a:gd name="connsiteY4" fmla="*/ 71438 h 223837"/>
                  <a:gd name="connsiteX5" fmla="*/ 0 w 128587"/>
                  <a:gd name="connsiteY5" fmla="*/ 0 h 223837"/>
                  <a:gd name="connsiteX6" fmla="*/ 0 w 128587"/>
                  <a:gd name="connsiteY6" fmla="*/ 145733 h 223837"/>
                  <a:gd name="connsiteX7" fmla="*/ 128588 w 128587"/>
                  <a:gd name="connsiteY7" fmla="*/ 223838 h 223837"/>
                  <a:gd name="connsiteX8" fmla="*/ 128588 w 128587"/>
                  <a:gd name="connsiteY8" fmla="*/ 77152 h 223837"/>
                  <a:gd name="connsiteX9" fmla="*/ 0 w 128587"/>
                  <a:gd name="connsiteY9" fmla="*/ 0 h 223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587" h="223837">
                    <a:moveTo>
                      <a:pt x="82868" y="71438"/>
                    </a:moveTo>
                    <a:lnTo>
                      <a:pt x="111443" y="87630"/>
                    </a:lnTo>
                    <a:lnTo>
                      <a:pt x="111443" y="116205"/>
                    </a:lnTo>
                    <a:lnTo>
                      <a:pt x="82868" y="100013"/>
                    </a:lnTo>
                    <a:lnTo>
                      <a:pt x="82868" y="71438"/>
                    </a:lnTo>
                    <a:close/>
                    <a:moveTo>
                      <a:pt x="0" y="0"/>
                    </a:moveTo>
                    <a:lnTo>
                      <a:pt x="0" y="145733"/>
                    </a:lnTo>
                    <a:lnTo>
                      <a:pt x="128588" y="223838"/>
                    </a:lnTo>
                    <a:lnTo>
                      <a:pt x="128588" y="77152"/>
                    </a:lnTo>
                    <a:lnTo>
                      <a:pt x="0" y="0"/>
                    </a:lnTo>
                    <a:close/>
                  </a:path>
                </a:pathLst>
              </a:custGeom>
              <a:solidFill>
                <a:srgbClr val="652EA3"/>
              </a:solidFill>
              <a:ln w="9525" cap="flat">
                <a:noFill/>
                <a:prstDash val="solid"/>
                <a:miter/>
              </a:ln>
            </p:spPr>
            <p:txBody>
              <a:bodyPr rtlCol="0" anchor="ctr"/>
              <a:lstStyle/>
              <a:p>
                <a:endParaRPr lang="nl-NL"/>
              </a:p>
            </p:txBody>
          </p:sp>
        </p:grpSp>
      </p:grpSp>
      <p:grpSp>
        <p:nvGrpSpPr>
          <p:cNvPr id="47" name="Groep 46">
            <a:extLst>
              <a:ext uri="{FF2B5EF4-FFF2-40B4-BE49-F238E27FC236}">
                <a16:creationId xmlns:a16="http://schemas.microsoft.com/office/drawing/2014/main" id="{26E80403-8FB0-CCF3-4E04-E0123781591F}"/>
              </a:ext>
            </a:extLst>
          </p:cNvPr>
          <p:cNvGrpSpPr/>
          <p:nvPr/>
        </p:nvGrpSpPr>
        <p:grpSpPr>
          <a:xfrm>
            <a:off x="7797510" y="4666715"/>
            <a:ext cx="1185173" cy="1153858"/>
            <a:chOff x="8011725" y="4551742"/>
            <a:chExt cx="914400" cy="914400"/>
          </a:xfrm>
          <a:effectLst>
            <a:outerShdw blurRad="25400" dist="25400" dir="2700000" algn="tl" rotWithShape="0">
              <a:prstClr val="black">
                <a:alpha val="40000"/>
              </a:prstClr>
            </a:outerShdw>
          </a:effectLst>
        </p:grpSpPr>
        <p:sp>
          <p:nvSpPr>
            <p:cNvPr id="15" name="Rechthoek 14">
              <a:extLst>
                <a:ext uri="{FF2B5EF4-FFF2-40B4-BE49-F238E27FC236}">
                  <a16:creationId xmlns:a16="http://schemas.microsoft.com/office/drawing/2014/main" id="{EF4468F9-8780-1FCB-75C7-59DF027B6683}"/>
                </a:ext>
              </a:extLst>
            </p:cNvPr>
            <p:cNvSpPr/>
            <p:nvPr/>
          </p:nvSpPr>
          <p:spPr>
            <a:xfrm>
              <a:off x="8176162" y="4651040"/>
              <a:ext cx="561893" cy="721060"/>
            </a:xfrm>
            <a:custGeom>
              <a:avLst/>
              <a:gdLst>
                <a:gd name="connsiteX0" fmla="*/ 0 w 558264"/>
                <a:gd name="connsiteY0" fmla="*/ 0 h 721060"/>
                <a:gd name="connsiteX1" fmla="*/ 558264 w 558264"/>
                <a:gd name="connsiteY1" fmla="*/ 0 h 721060"/>
                <a:gd name="connsiteX2" fmla="*/ 558264 w 558264"/>
                <a:gd name="connsiteY2" fmla="*/ 721060 h 721060"/>
                <a:gd name="connsiteX3" fmla="*/ 0 w 558264"/>
                <a:gd name="connsiteY3" fmla="*/ 721060 h 721060"/>
                <a:gd name="connsiteX4" fmla="*/ 0 w 558264"/>
                <a:gd name="connsiteY4" fmla="*/ 0 h 721060"/>
                <a:gd name="connsiteX0" fmla="*/ 0 w 558264"/>
                <a:gd name="connsiteY0" fmla="*/ 0 h 721060"/>
                <a:gd name="connsiteX1" fmla="*/ 458252 w 558264"/>
                <a:gd name="connsiteY1" fmla="*/ 90487 h 721060"/>
                <a:gd name="connsiteX2" fmla="*/ 558264 w 558264"/>
                <a:gd name="connsiteY2" fmla="*/ 721060 h 721060"/>
                <a:gd name="connsiteX3" fmla="*/ 0 w 558264"/>
                <a:gd name="connsiteY3" fmla="*/ 721060 h 721060"/>
                <a:gd name="connsiteX4" fmla="*/ 0 w 558264"/>
                <a:gd name="connsiteY4" fmla="*/ 0 h 721060"/>
                <a:gd name="connsiteX0" fmla="*/ 0 w 558264"/>
                <a:gd name="connsiteY0" fmla="*/ 0 h 721060"/>
                <a:gd name="connsiteX1" fmla="*/ 458252 w 558264"/>
                <a:gd name="connsiteY1" fmla="*/ 90487 h 721060"/>
                <a:gd name="connsiteX2" fmla="*/ 558264 w 558264"/>
                <a:gd name="connsiteY2" fmla="*/ 721060 h 721060"/>
                <a:gd name="connsiteX3" fmla="*/ 0 w 558264"/>
                <a:gd name="connsiteY3" fmla="*/ 721060 h 721060"/>
                <a:gd name="connsiteX4" fmla="*/ 0 w 558264"/>
                <a:gd name="connsiteY4" fmla="*/ 0 h 721060"/>
                <a:gd name="connsiteX0" fmla="*/ 0 w 558264"/>
                <a:gd name="connsiteY0" fmla="*/ 0 h 721060"/>
                <a:gd name="connsiteX1" fmla="*/ 458252 w 558264"/>
                <a:gd name="connsiteY1" fmla="*/ 90487 h 721060"/>
                <a:gd name="connsiteX2" fmla="*/ 558264 w 558264"/>
                <a:gd name="connsiteY2" fmla="*/ 721060 h 721060"/>
                <a:gd name="connsiteX3" fmla="*/ 0 w 558264"/>
                <a:gd name="connsiteY3" fmla="*/ 721060 h 721060"/>
                <a:gd name="connsiteX4" fmla="*/ 0 w 558264"/>
                <a:gd name="connsiteY4" fmla="*/ 0 h 721060"/>
                <a:gd name="connsiteX0" fmla="*/ 0 w 561893"/>
                <a:gd name="connsiteY0" fmla="*/ 0 h 721060"/>
                <a:gd name="connsiteX1" fmla="*/ 458252 w 561893"/>
                <a:gd name="connsiteY1" fmla="*/ 90487 h 721060"/>
                <a:gd name="connsiteX2" fmla="*/ 558264 w 561893"/>
                <a:gd name="connsiteY2" fmla="*/ 721060 h 721060"/>
                <a:gd name="connsiteX3" fmla="*/ 0 w 561893"/>
                <a:gd name="connsiteY3" fmla="*/ 721060 h 721060"/>
                <a:gd name="connsiteX4" fmla="*/ 0 w 561893"/>
                <a:gd name="connsiteY4" fmla="*/ 0 h 721060"/>
                <a:gd name="connsiteX0" fmla="*/ 0 w 561893"/>
                <a:gd name="connsiteY0" fmla="*/ 0 h 721060"/>
                <a:gd name="connsiteX1" fmla="*/ 458252 w 561893"/>
                <a:gd name="connsiteY1" fmla="*/ 90487 h 721060"/>
                <a:gd name="connsiteX2" fmla="*/ 558264 w 561893"/>
                <a:gd name="connsiteY2" fmla="*/ 721060 h 721060"/>
                <a:gd name="connsiteX3" fmla="*/ 0 w 561893"/>
                <a:gd name="connsiteY3" fmla="*/ 721060 h 721060"/>
                <a:gd name="connsiteX4" fmla="*/ 0 w 561893"/>
                <a:gd name="connsiteY4" fmla="*/ 0 h 721060"/>
                <a:gd name="connsiteX0" fmla="*/ 0 w 561893"/>
                <a:gd name="connsiteY0" fmla="*/ 0 h 721060"/>
                <a:gd name="connsiteX1" fmla="*/ 458252 w 561893"/>
                <a:gd name="connsiteY1" fmla="*/ 90487 h 721060"/>
                <a:gd name="connsiteX2" fmla="*/ 558264 w 561893"/>
                <a:gd name="connsiteY2" fmla="*/ 721060 h 721060"/>
                <a:gd name="connsiteX3" fmla="*/ 0 w 561893"/>
                <a:gd name="connsiteY3" fmla="*/ 721060 h 721060"/>
                <a:gd name="connsiteX4" fmla="*/ 0 w 561893"/>
                <a:gd name="connsiteY4" fmla="*/ 0 h 721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1893" h="721060">
                  <a:moveTo>
                    <a:pt x="0" y="0"/>
                  </a:moveTo>
                  <a:cubicBezTo>
                    <a:pt x="152751" y="30162"/>
                    <a:pt x="415039" y="-58738"/>
                    <a:pt x="458252" y="90487"/>
                  </a:cubicBezTo>
                  <a:cubicBezTo>
                    <a:pt x="634464" y="188759"/>
                    <a:pt x="524927" y="510869"/>
                    <a:pt x="558264" y="721060"/>
                  </a:cubicBezTo>
                  <a:lnTo>
                    <a:pt x="0" y="721060"/>
                  </a:lnTo>
                  <a:lnTo>
                    <a:pt x="0" y="0"/>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9" name="Graphic 8" descr="Papier met effen opvulling">
              <a:extLst>
                <a:ext uri="{FF2B5EF4-FFF2-40B4-BE49-F238E27FC236}">
                  <a16:creationId xmlns:a16="http://schemas.microsoft.com/office/drawing/2014/main" id="{00140C08-14D8-CD25-2E34-D9F00226874D}"/>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011725" y="4551742"/>
              <a:ext cx="914400" cy="914400"/>
            </a:xfrm>
            <a:prstGeom prst="rect">
              <a:avLst/>
            </a:prstGeom>
          </p:spPr>
        </p:pic>
      </p:grpSp>
      <p:sp>
        <p:nvSpPr>
          <p:cNvPr id="48" name="Tekstvak 47">
            <a:extLst>
              <a:ext uri="{FF2B5EF4-FFF2-40B4-BE49-F238E27FC236}">
                <a16:creationId xmlns:a16="http://schemas.microsoft.com/office/drawing/2014/main" id="{151D7564-28C3-ECBD-4182-D5F2C6C358A2}"/>
              </a:ext>
            </a:extLst>
          </p:cNvPr>
          <p:cNvSpPr txBox="1"/>
          <p:nvPr/>
        </p:nvSpPr>
        <p:spPr>
          <a:xfrm>
            <a:off x="10480103" y="4525055"/>
            <a:ext cx="713795" cy="1569660"/>
          </a:xfrm>
          <a:prstGeom prst="rect">
            <a:avLst/>
          </a:prstGeom>
          <a:noFill/>
        </p:spPr>
        <p:txBody>
          <a:bodyPr wrap="square" rtlCol="0">
            <a:spAutoFit/>
          </a:bodyPr>
          <a:lstStyle/>
          <a:p>
            <a:pPr algn="ctr"/>
            <a:r>
              <a:rPr lang="nl-NL" sz="9600" b="1" dirty="0">
                <a:solidFill>
                  <a:srgbClr val="652EA3"/>
                </a:solidFill>
                <a:effectLst>
                  <a:outerShdw blurRad="25400" dist="25400" dir="2700000" algn="tl" rotWithShape="0">
                    <a:prstClr val="black">
                      <a:alpha val="40000"/>
                    </a:prstClr>
                  </a:outerShdw>
                </a:effectLst>
                <a:latin typeface="Effra" panose="02000506080000020004" pitchFamily="2" charset="0"/>
              </a:rPr>
              <a:t>€</a:t>
            </a:r>
          </a:p>
        </p:txBody>
      </p:sp>
      <p:sp>
        <p:nvSpPr>
          <p:cNvPr id="55" name="Tekstvak 54">
            <a:extLst>
              <a:ext uri="{FF2B5EF4-FFF2-40B4-BE49-F238E27FC236}">
                <a16:creationId xmlns:a16="http://schemas.microsoft.com/office/drawing/2014/main" id="{B267980E-0257-719B-E80E-3A1BF8A54D5A}"/>
              </a:ext>
            </a:extLst>
          </p:cNvPr>
          <p:cNvSpPr txBox="1"/>
          <p:nvPr/>
        </p:nvSpPr>
        <p:spPr>
          <a:xfrm>
            <a:off x="5968530" y="3830134"/>
            <a:ext cx="2419650" cy="584775"/>
          </a:xfrm>
          <a:prstGeom prst="rect">
            <a:avLst/>
          </a:prstGeom>
          <a:noFill/>
        </p:spPr>
        <p:txBody>
          <a:bodyPr wrap="square" rtlCol="0">
            <a:spAutoFit/>
          </a:bodyPr>
          <a:lstStyle/>
          <a:p>
            <a:pPr algn="ctr"/>
            <a:r>
              <a:rPr lang="nl-NL" sz="3200" b="1" dirty="0">
                <a:solidFill>
                  <a:srgbClr val="945DE8"/>
                </a:solidFill>
                <a:latin typeface="Effra" panose="02000506080000020004" pitchFamily="2" charset="0"/>
              </a:rPr>
              <a:t>Personeel</a:t>
            </a:r>
          </a:p>
        </p:txBody>
      </p:sp>
      <p:sp>
        <p:nvSpPr>
          <p:cNvPr id="56" name="Tekstvak 55">
            <a:extLst>
              <a:ext uri="{FF2B5EF4-FFF2-40B4-BE49-F238E27FC236}">
                <a16:creationId xmlns:a16="http://schemas.microsoft.com/office/drawing/2014/main" id="{514EFEDD-8B28-3C0D-A150-7C45FD016E20}"/>
              </a:ext>
            </a:extLst>
          </p:cNvPr>
          <p:cNvSpPr txBox="1"/>
          <p:nvPr/>
        </p:nvSpPr>
        <p:spPr>
          <a:xfrm>
            <a:off x="8481946" y="3830134"/>
            <a:ext cx="2433704" cy="584775"/>
          </a:xfrm>
          <a:prstGeom prst="rect">
            <a:avLst/>
          </a:prstGeom>
          <a:noFill/>
        </p:spPr>
        <p:txBody>
          <a:bodyPr wrap="square" rtlCol="0">
            <a:spAutoFit/>
          </a:bodyPr>
          <a:lstStyle/>
          <a:p>
            <a:pPr algn="ctr"/>
            <a:r>
              <a:rPr lang="nl-NL" sz="3200" b="1" dirty="0">
                <a:solidFill>
                  <a:srgbClr val="945DE8"/>
                </a:solidFill>
                <a:latin typeface="Effra" panose="02000506080000020004" pitchFamily="2" charset="0"/>
              </a:rPr>
              <a:t>Producten</a:t>
            </a:r>
          </a:p>
        </p:txBody>
      </p:sp>
      <p:sp>
        <p:nvSpPr>
          <p:cNvPr id="57" name="Tekstvak 56">
            <a:extLst>
              <a:ext uri="{FF2B5EF4-FFF2-40B4-BE49-F238E27FC236}">
                <a16:creationId xmlns:a16="http://schemas.microsoft.com/office/drawing/2014/main" id="{0C43F46F-7998-79AB-B7DC-DADCADC49980}"/>
              </a:ext>
            </a:extLst>
          </p:cNvPr>
          <p:cNvSpPr txBox="1"/>
          <p:nvPr/>
        </p:nvSpPr>
        <p:spPr>
          <a:xfrm>
            <a:off x="7390833" y="5643543"/>
            <a:ext cx="1962146" cy="584775"/>
          </a:xfrm>
          <a:prstGeom prst="rect">
            <a:avLst/>
          </a:prstGeom>
          <a:noFill/>
        </p:spPr>
        <p:txBody>
          <a:bodyPr wrap="square" rtlCol="0">
            <a:spAutoFit/>
          </a:bodyPr>
          <a:lstStyle/>
          <a:p>
            <a:pPr algn="ctr"/>
            <a:r>
              <a:rPr lang="nl-NL" sz="3200" b="1" dirty="0">
                <a:solidFill>
                  <a:srgbClr val="945DE8"/>
                </a:solidFill>
                <a:latin typeface="Effra" panose="02000506080000020004" pitchFamily="2" charset="0"/>
              </a:rPr>
              <a:t>Aandelen</a:t>
            </a:r>
          </a:p>
        </p:txBody>
      </p:sp>
      <p:sp>
        <p:nvSpPr>
          <p:cNvPr id="58" name="Tekstvak 57">
            <a:extLst>
              <a:ext uri="{FF2B5EF4-FFF2-40B4-BE49-F238E27FC236}">
                <a16:creationId xmlns:a16="http://schemas.microsoft.com/office/drawing/2014/main" id="{92D8D088-5CFB-7588-0B66-4AC7B6F4BEB7}"/>
              </a:ext>
            </a:extLst>
          </p:cNvPr>
          <p:cNvSpPr txBox="1"/>
          <p:nvPr/>
        </p:nvSpPr>
        <p:spPr>
          <a:xfrm>
            <a:off x="10232803" y="5643543"/>
            <a:ext cx="1381344" cy="584775"/>
          </a:xfrm>
          <a:prstGeom prst="rect">
            <a:avLst/>
          </a:prstGeom>
          <a:noFill/>
        </p:spPr>
        <p:txBody>
          <a:bodyPr wrap="square" rtlCol="0">
            <a:spAutoFit/>
          </a:bodyPr>
          <a:lstStyle/>
          <a:p>
            <a:pPr algn="ctr"/>
            <a:r>
              <a:rPr lang="nl-NL" sz="3200" b="1" dirty="0">
                <a:solidFill>
                  <a:srgbClr val="945DE8"/>
                </a:solidFill>
                <a:latin typeface="Effra" panose="02000506080000020004" pitchFamily="2" charset="0"/>
              </a:rPr>
              <a:t>Valuta</a:t>
            </a:r>
          </a:p>
        </p:txBody>
      </p:sp>
      <mc:AlternateContent xmlns:mc="http://schemas.openxmlformats.org/markup-compatibility/2006" xmlns:a14="http://schemas.microsoft.com/office/drawing/2010/main">
        <mc:Choice Requires="a14">
          <p:sp>
            <p:nvSpPr>
              <p:cNvPr id="59" name="Tekstvak 58">
                <a:extLst>
                  <a:ext uri="{FF2B5EF4-FFF2-40B4-BE49-F238E27FC236}">
                    <a16:creationId xmlns:a16="http://schemas.microsoft.com/office/drawing/2014/main" id="{DF112BD0-CF71-ECEE-9C4D-B45B07BF1545}"/>
                  </a:ext>
                </a:extLst>
              </p:cNvPr>
              <p:cNvSpPr txBox="1"/>
              <p:nvPr/>
            </p:nvSpPr>
            <p:spPr>
              <a:xfrm>
                <a:off x="911980" y="3897267"/>
                <a:ext cx="1366188" cy="1012521"/>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f>
                        <m:fPr>
                          <m:ctrlPr>
                            <a:rPr lang="nl-NL" sz="3200" b="1" i="1" dirty="0" smtClean="0">
                              <a:solidFill>
                                <a:srgbClr val="652EA3"/>
                              </a:solidFill>
                              <a:latin typeface="Cambria Math" panose="02040503050406030204" pitchFamily="18" charset="0"/>
                            </a:rPr>
                          </m:ctrlPr>
                        </m:fPr>
                        <m:num>
                          <m:r>
                            <a:rPr lang="nl-NL" sz="3200" b="1" i="1" dirty="0" smtClean="0">
                              <a:solidFill>
                                <a:srgbClr val="652EA3"/>
                              </a:solidFill>
                              <a:latin typeface="Cambria Math" panose="02040503050406030204" pitchFamily="18" charset="0"/>
                            </a:rPr>
                            <m:t>𝑨</m:t>
                          </m:r>
                          <m:r>
                            <a:rPr lang="nl-NL" sz="3200" b="1" i="1" dirty="0" smtClean="0">
                              <a:solidFill>
                                <a:srgbClr val="652EA3"/>
                              </a:solidFill>
                              <a:latin typeface="Cambria Math" panose="02040503050406030204" pitchFamily="18" charset="0"/>
                            </a:rPr>
                            <m:t>−</m:t>
                          </m:r>
                          <m:r>
                            <a:rPr lang="nl-NL" sz="3200" b="1" i="1" dirty="0" smtClean="0">
                              <a:solidFill>
                                <a:srgbClr val="652EA3"/>
                              </a:solidFill>
                              <a:latin typeface="Cambria Math" panose="02040503050406030204" pitchFamily="18" charset="0"/>
                            </a:rPr>
                            <m:t>𝑹</m:t>
                          </m:r>
                        </m:num>
                        <m:den>
                          <m:r>
                            <a:rPr lang="nl-NL" sz="3200" b="1" i="1" dirty="0" smtClean="0">
                              <a:solidFill>
                                <a:srgbClr val="652EA3"/>
                              </a:solidFill>
                              <a:latin typeface="Cambria Math" panose="02040503050406030204" pitchFamily="18" charset="0"/>
                            </a:rPr>
                            <m:t>𝑵</m:t>
                          </m:r>
                        </m:den>
                      </m:f>
                    </m:oMath>
                  </m:oMathPara>
                </a14:m>
                <a:endParaRPr lang="nl-NL" sz="3200" b="1" dirty="0">
                  <a:solidFill>
                    <a:srgbClr val="652EA3"/>
                  </a:solidFill>
                </a:endParaRPr>
              </a:p>
            </p:txBody>
          </p:sp>
        </mc:Choice>
        <mc:Fallback xmlns="">
          <p:sp>
            <p:nvSpPr>
              <p:cNvPr id="59" name="Tekstvak 58">
                <a:extLst>
                  <a:ext uri="{FF2B5EF4-FFF2-40B4-BE49-F238E27FC236}">
                    <a16:creationId xmlns:a16="http://schemas.microsoft.com/office/drawing/2014/main" id="{DF112BD0-CF71-ECEE-9C4D-B45B07BF1545}"/>
                  </a:ext>
                </a:extLst>
              </p:cNvPr>
              <p:cNvSpPr txBox="1">
                <a:spLocks noRot="1" noChangeAspect="1" noMove="1" noResize="1" noEditPoints="1" noAdjustHandles="1" noChangeArrowheads="1" noChangeShapeType="1" noTextEdit="1"/>
              </p:cNvSpPr>
              <p:nvPr/>
            </p:nvSpPr>
            <p:spPr>
              <a:xfrm>
                <a:off x="911980" y="3897267"/>
                <a:ext cx="1366188" cy="1012521"/>
              </a:xfrm>
              <a:prstGeom prst="rect">
                <a:avLst/>
              </a:prstGeom>
              <a:blipFill>
                <a:blip r:embed="rId12"/>
                <a:stretch>
                  <a:fillRect/>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60" name="Tekstvak 59">
                <a:extLst>
                  <a:ext uri="{FF2B5EF4-FFF2-40B4-BE49-F238E27FC236}">
                    <a16:creationId xmlns:a16="http://schemas.microsoft.com/office/drawing/2014/main" id="{95F215B5-76F8-055E-3034-F4ACB3FD9288}"/>
                  </a:ext>
                </a:extLst>
              </p:cNvPr>
              <p:cNvSpPr txBox="1"/>
              <p:nvPr/>
            </p:nvSpPr>
            <p:spPr>
              <a:xfrm>
                <a:off x="3437509" y="3908648"/>
                <a:ext cx="2312791" cy="1012521"/>
              </a:xfrm>
              <a:prstGeom prst="rect">
                <a:avLst/>
              </a:prstGeom>
              <a:noFill/>
            </p:spPr>
            <p:txBody>
              <a:bodyPr wrap="square" rtlCol="0">
                <a:spAutoFit/>
              </a:bodyPr>
              <a:lstStyle/>
              <a:p>
                <a:pPr algn="ctr"/>
                <a14:m>
                  <m:oMathPara xmlns:m="http://schemas.openxmlformats.org/officeDocument/2006/math">
                    <m:oMathParaPr>
                      <m:jc m:val="center"/>
                    </m:oMathParaPr>
                    <m:oMath xmlns:m="http://schemas.openxmlformats.org/officeDocument/2006/math">
                      <m:f>
                        <m:fPr>
                          <m:ctrlPr>
                            <a:rPr lang="nl-NL" sz="3200" b="1" i="1" smtClean="0">
                              <a:solidFill>
                                <a:srgbClr val="652EA3"/>
                              </a:solidFill>
                              <a:latin typeface="Cambria Math" panose="02040503050406030204" pitchFamily="18" charset="0"/>
                            </a:rPr>
                          </m:ctrlPr>
                        </m:fPr>
                        <m:num>
                          <m:r>
                            <a:rPr lang="nl-NL" sz="3200" b="1" i="1" smtClean="0">
                              <a:solidFill>
                                <a:srgbClr val="652EA3"/>
                              </a:solidFill>
                              <a:latin typeface="Cambria Math" panose="02040503050406030204" pitchFamily="18" charset="0"/>
                            </a:rPr>
                            <m:t>𝑽𝑽</m:t>
                          </m:r>
                        </m:num>
                        <m:den>
                          <m:r>
                            <a:rPr lang="nl-NL" sz="3200" b="1" i="1" smtClean="0">
                              <a:solidFill>
                                <a:srgbClr val="652EA3"/>
                              </a:solidFill>
                              <a:latin typeface="Cambria Math" panose="02040503050406030204" pitchFamily="18" charset="0"/>
                            </a:rPr>
                            <m:t>𝑻𝑽</m:t>
                          </m:r>
                        </m:den>
                      </m:f>
                      <m:r>
                        <a:rPr lang="nl-NL" sz="3200" b="1" i="1" smtClean="0">
                          <a:solidFill>
                            <a:srgbClr val="652EA3"/>
                          </a:solidFill>
                          <a:latin typeface="Cambria Math" panose="02040503050406030204" pitchFamily="18" charset="0"/>
                          <a:ea typeface="Cambria Math" panose="02040503050406030204" pitchFamily="18" charset="0"/>
                        </a:rPr>
                        <m:t>×</m:t>
                      </m:r>
                      <m:r>
                        <a:rPr lang="nl-NL" sz="3200" b="1" i="1" smtClean="0">
                          <a:solidFill>
                            <a:srgbClr val="652EA3"/>
                          </a:solidFill>
                          <a:latin typeface="Cambria Math" panose="02040503050406030204" pitchFamily="18" charset="0"/>
                          <a:ea typeface="Cambria Math" panose="02040503050406030204" pitchFamily="18" charset="0"/>
                        </a:rPr>
                        <m:t>𝟏𝟎𝟎</m:t>
                      </m:r>
                      <m:r>
                        <a:rPr lang="nl-NL" sz="3200" b="1" i="1" smtClean="0">
                          <a:solidFill>
                            <a:srgbClr val="652EA3"/>
                          </a:solidFill>
                          <a:latin typeface="Cambria Math" panose="02040503050406030204" pitchFamily="18" charset="0"/>
                          <a:ea typeface="Cambria Math" panose="02040503050406030204" pitchFamily="18" charset="0"/>
                        </a:rPr>
                        <m:t>%</m:t>
                      </m:r>
                    </m:oMath>
                  </m:oMathPara>
                </a14:m>
                <a:endParaRPr lang="nl-NL" sz="3200" b="1" dirty="0">
                  <a:solidFill>
                    <a:srgbClr val="652EA3"/>
                  </a:solidFill>
                </a:endParaRPr>
              </a:p>
            </p:txBody>
          </p:sp>
        </mc:Choice>
        <mc:Fallback xmlns="">
          <p:sp>
            <p:nvSpPr>
              <p:cNvPr id="60" name="Tekstvak 59">
                <a:extLst>
                  <a:ext uri="{FF2B5EF4-FFF2-40B4-BE49-F238E27FC236}">
                    <a16:creationId xmlns:a16="http://schemas.microsoft.com/office/drawing/2014/main" id="{95F215B5-76F8-055E-3034-F4ACB3FD9288}"/>
                  </a:ext>
                </a:extLst>
              </p:cNvPr>
              <p:cNvSpPr txBox="1">
                <a:spLocks noRot="1" noChangeAspect="1" noMove="1" noResize="1" noEditPoints="1" noAdjustHandles="1" noChangeArrowheads="1" noChangeShapeType="1" noTextEdit="1"/>
              </p:cNvSpPr>
              <p:nvPr/>
            </p:nvSpPr>
            <p:spPr>
              <a:xfrm>
                <a:off x="3437509" y="3908648"/>
                <a:ext cx="2312791" cy="1012521"/>
              </a:xfrm>
              <a:prstGeom prst="rect">
                <a:avLst/>
              </a:prstGeom>
              <a:blipFill>
                <a:blip r:embed="rId13"/>
                <a:stretch>
                  <a:fillRect/>
                </a:stretch>
              </a:blipFill>
            </p:spPr>
            <p:txBody>
              <a:bodyPr/>
              <a:lstStyle/>
              <a:p>
                <a:r>
                  <a:rPr lang="nl-NL">
                    <a:noFill/>
                  </a:rPr>
                  <a:t> </a:t>
                </a:r>
              </a:p>
            </p:txBody>
          </p:sp>
        </mc:Fallback>
      </mc:AlternateContent>
    </p:spTree>
    <p:extLst>
      <p:ext uri="{BB962C8B-B14F-4D97-AF65-F5344CB8AC3E}">
        <p14:creationId xmlns:p14="http://schemas.microsoft.com/office/powerpoint/2010/main" val="187932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Horizontal)">
                                      <p:cBhvr>
                                        <p:cTn id="7" dur="250"/>
                                        <p:tgtEl>
                                          <p:spTgt spid="6"/>
                                        </p:tgtEl>
                                      </p:cBhvr>
                                    </p:animEffect>
                                  </p:childTnLst>
                                </p:cTn>
                              </p:par>
                              <p:par>
                                <p:cTn id="8" presetID="16" presetClass="entr" presetSubtype="37"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outVertical)">
                                      <p:cBhvr>
                                        <p:cTn id="10" dur="25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6" presetClass="entr" presetSubtype="37" fill="hold" nodeType="with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barn(outVertical)">
                                      <p:cBhvr>
                                        <p:cTn id="17" dur="150"/>
                                        <p:tgtEl>
                                          <p:spTgt spid="37"/>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45"/>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28"/>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150"/>
                                        <p:tgtEl>
                                          <p:spTgt spid="36"/>
                                        </p:tgtEl>
                                      </p:cBhvr>
                                    </p:animEffect>
                                  </p:childTnLst>
                                </p:cTn>
                              </p:par>
                            </p:childTnLst>
                          </p:cTn>
                        </p:par>
                        <p:par>
                          <p:cTn id="29" fill="hold">
                            <p:stCondLst>
                              <p:cond delay="150"/>
                            </p:stCondLst>
                            <p:childTnLst>
                              <p:par>
                                <p:cTn id="30" presetID="1" presetClass="entr" presetSubtype="0"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29"/>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nodeType="clickEffect">
                                  <p:stCondLst>
                                    <p:cond delay="0"/>
                                  </p:stCondLst>
                                  <p:childTnLst>
                                    <p:set>
                                      <p:cBhvr>
                                        <p:cTn id="37" dur="1" fill="hold">
                                          <p:stCondLst>
                                            <p:cond delay="0"/>
                                          </p:stCondLst>
                                        </p:cTn>
                                        <p:tgtEl>
                                          <p:spTgt spid="34"/>
                                        </p:tgtEl>
                                        <p:attrNameLst>
                                          <p:attrName>style.visibility</p:attrName>
                                        </p:attrNameLst>
                                      </p:cBhvr>
                                      <p:to>
                                        <p:strVal val="visible"/>
                                      </p:to>
                                    </p:set>
                                    <p:animEffect transition="in" filter="wipe(up)">
                                      <p:cBhvr>
                                        <p:cTn id="38" dur="150"/>
                                        <p:tgtEl>
                                          <p:spTgt spid="34"/>
                                        </p:tgtEl>
                                      </p:cBhvr>
                                    </p:animEffect>
                                  </p:childTnLst>
                                </p:cTn>
                              </p:par>
                            </p:childTnLst>
                          </p:cTn>
                        </p:par>
                        <p:par>
                          <p:cTn id="39" fill="hold">
                            <p:stCondLst>
                              <p:cond delay="150"/>
                            </p:stCondLst>
                            <p:childTnLst>
                              <p:par>
                                <p:cTn id="40" presetID="1" presetClass="entr" presetSubtype="0" fill="hold" grpId="0" nodeType="afterEffect">
                                  <p:stCondLst>
                                    <p:cond delay="0"/>
                                  </p:stCondLst>
                                  <p:childTnLst>
                                    <p:set>
                                      <p:cBhvr>
                                        <p:cTn id="41" dur="1" fill="hold">
                                          <p:stCondLst>
                                            <p:cond delay="0"/>
                                          </p:stCondLst>
                                        </p:cTn>
                                        <p:tgtEl>
                                          <p:spTgt spid="43"/>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30"/>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22" presetClass="entr" presetSubtype="2" fill="hold" nodeType="click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ipe(right)">
                                      <p:cBhvr>
                                        <p:cTn id="48" dur="200"/>
                                        <p:tgtEl>
                                          <p:spTgt spid="35"/>
                                        </p:tgtEl>
                                      </p:cBhvr>
                                    </p:animEffect>
                                  </p:childTnLst>
                                </p:cTn>
                              </p:par>
                            </p:childTnLst>
                          </p:cTn>
                        </p:par>
                        <p:par>
                          <p:cTn id="49" fill="hold">
                            <p:stCondLst>
                              <p:cond delay="200"/>
                            </p:stCondLst>
                            <p:childTnLst>
                              <p:par>
                                <p:cTn id="50" presetID="1" presetClass="entr" presetSubtype="0"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32"/>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nodeType="click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wipe(left)">
                                      <p:cBhvr>
                                        <p:cTn id="58" dur="200"/>
                                        <p:tgtEl>
                                          <p:spTgt spid="33"/>
                                        </p:tgtEl>
                                      </p:cBhvr>
                                    </p:animEffec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2"/>
                                        </p:tgtEl>
                                        <p:attrNameLst>
                                          <p:attrName>style.visibility</p:attrName>
                                        </p:attrNameLst>
                                      </p:cBhvr>
                                      <p:to>
                                        <p:strVal val="visible"/>
                                      </p:to>
                                    </p:set>
                                  </p:childTnLst>
                                </p:cTn>
                              </p:par>
                              <p:par>
                                <p:cTn id="63" presetID="16" presetClass="entr" presetSubtype="37" fill="hold" nodeType="withEffect">
                                  <p:stCondLst>
                                    <p:cond delay="0"/>
                                  </p:stCondLst>
                                  <p:childTnLst>
                                    <p:set>
                                      <p:cBhvr>
                                        <p:cTn id="64" dur="1" fill="hold">
                                          <p:stCondLst>
                                            <p:cond delay="0"/>
                                          </p:stCondLst>
                                        </p:cTn>
                                        <p:tgtEl>
                                          <p:spTgt spid="40"/>
                                        </p:tgtEl>
                                        <p:attrNameLst>
                                          <p:attrName>style.visibility</p:attrName>
                                        </p:attrNameLst>
                                      </p:cBhvr>
                                      <p:to>
                                        <p:strVal val="visible"/>
                                      </p:to>
                                    </p:set>
                                    <p:animEffect transition="in" filter="barn(outVertical)">
                                      <p:cBhvr>
                                        <p:cTn id="65" dur="150"/>
                                        <p:tgtEl>
                                          <p:spTgt spid="40"/>
                                        </p:tgtEl>
                                      </p:cBhvr>
                                    </p:animEffec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54"/>
                                        </p:tgtEl>
                                        <p:attrNameLst>
                                          <p:attrName>style.visibility</p:attrName>
                                        </p:attrNameLst>
                                      </p:cBhvr>
                                      <p:to>
                                        <p:strVal val="visible"/>
                                      </p:to>
                                    </p:set>
                                  </p:childTnLst>
                                </p:cTn>
                              </p:par>
                              <p:par>
                                <p:cTn id="70" presetID="1" presetClass="entr" presetSubtype="0" fill="hold" grpId="0" nodeType="withEffect">
                                  <p:stCondLst>
                                    <p:cond delay="0"/>
                                  </p:stCondLst>
                                  <p:childTnLst>
                                    <p:set>
                                      <p:cBhvr>
                                        <p:cTn id="71" dur="1" fill="hold">
                                          <p:stCondLst>
                                            <p:cond delay="0"/>
                                          </p:stCondLst>
                                        </p:cTn>
                                        <p:tgtEl>
                                          <p:spTgt spid="49"/>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grpId="0" nodeType="clickEffect">
                                  <p:stCondLst>
                                    <p:cond delay="0"/>
                                  </p:stCondLst>
                                  <p:childTnLst>
                                    <p:set>
                                      <p:cBhvr>
                                        <p:cTn id="75" dur="1" fill="hold">
                                          <p:stCondLst>
                                            <p:cond delay="0"/>
                                          </p:stCondLst>
                                        </p:cTn>
                                        <p:tgtEl>
                                          <p:spTgt spid="53"/>
                                        </p:tgtEl>
                                        <p:attrNameLst>
                                          <p:attrName>style.visibility</p:attrName>
                                        </p:attrNameLst>
                                      </p:cBhvr>
                                      <p:to>
                                        <p:strVal val="visible"/>
                                      </p:to>
                                    </p:set>
                                  </p:childTnLst>
                                </p:cTn>
                              </p:par>
                              <p:par>
                                <p:cTn id="76" presetID="1" presetClass="entr" presetSubtype="0" fill="hold" grpId="0" nodeType="withEffect">
                                  <p:stCondLst>
                                    <p:cond delay="0"/>
                                  </p:stCondLst>
                                  <p:childTnLst>
                                    <p:set>
                                      <p:cBhvr>
                                        <p:cTn id="77" dur="1" fill="hold">
                                          <p:stCondLst>
                                            <p:cond delay="0"/>
                                          </p:stCondLst>
                                        </p:cTn>
                                        <p:tgtEl>
                                          <p:spTgt spid="51"/>
                                        </p:tgtEl>
                                        <p:attrNameLst>
                                          <p:attrName>style.visibility</p:attrName>
                                        </p:attrNameLst>
                                      </p:cBhvr>
                                      <p:to>
                                        <p:strVal val="visible"/>
                                      </p:to>
                                    </p:set>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grpId="0" nodeType="clickEffect">
                                  <p:stCondLst>
                                    <p:cond delay="0"/>
                                  </p:stCondLst>
                                  <p:childTnLst>
                                    <p:set>
                                      <p:cBhvr>
                                        <p:cTn id="81" dur="1" fill="hold">
                                          <p:stCondLst>
                                            <p:cond delay="0"/>
                                          </p:stCondLst>
                                        </p:cTn>
                                        <p:tgtEl>
                                          <p:spTgt spid="52"/>
                                        </p:tgtEl>
                                        <p:attrNameLst>
                                          <p:attrName>style.visibility</p:attrName>
                                        </p:attrNameLst>
                                      </p:cBhvr>
                                      <p:to>
                                        <p:strVal val="visible"/>
                                      </p:to>
                                    </p:set>
                                  </p:childTnLst>
                                </p:cTn>
                              </p:par>
                              <p:par>
                                <p:cTn id="82" presetID="1" presetClass="entr" presetSubtype="0" fill="hold" grpId="0" nodeType="withEffect">
                                  <p:stCondLst>
                                    <p:cond delay="0"/>
                                  </p:stCondLst>
                                  <p:childTnLst>
                                    <p:set>
                                      <p:cBhvr>
                                        <p:cTn id="83" dur="1" fill="hold">
                                          <p:stCondLst>
                                            <p:cond delay="0"/>
                                          </p:stCondLst>
                                        </p:cTn>
                                        <p:tgtEl>
                                          <p:spTgt spid="50"/>
                                        </p:tgtEl>
                                        <p:attrNameLst>
                                          <p:attrName>style.visibility</p:attrName>
                                        </p:attrNameLst>
                                      </p:cBhvr>
                                      <p:to>
                                        <p:strVal val="visible"/>
                                      </p:to>
                                    </p:set>
                                  </p:childTnLst>
                                </p:cTn>
                              </p:par>
                            </p:childTnLst>
                          </p:cTn>
                        </p:par>
                      </p:childTnLst>
                    </p:cTn>
                  </p:par>
                  <p:par>
                    <p:cTn id="84" fill="hold">
                      <p:stCondLst>
                        <p:cond delay="indefinite"/>
                      </p:stCondLst>
                      <p:childTnLst>
                        <p:par>
                          <p:cTn id="85" fill="hold">
                            <p:stCondLst>
                              <p:cond delay="0"/>
                            </p:stCondLst>
                            <p:childTnLst>
                              <p:par>
                                <p:cTn id="86" presetID="1" presetClass="entr" presetSubtype="0" fill="hold" grpId="0" nodeType="clickEffect">
                                  <p:stCondLst>
                                    <p:cond delay="0"/>
                                  </p:stCondLst>
                                  <p:childTnLst>
                                    <p:set>
                                      <p:cBhvr>
                                        <p:cTn id="87" dur="1" fill="hold">
                                          <p:stCondLst>
                                            <p:cond delay="0"/>
                                          </p:stCondLst>
                                        </p:cTn>
                                        <p:tgtEl>
                                          <p:spTgt spid="27"/>
                                        </p:tgtEl>
                                        <p:attrNameLst>
                                          <p:attrName>style.visibility</p:attrName>
                                        </p:attrNameLst>
                                      </p:cBhvr>
                                      <p:to>
                                        <p:strVal val="visible"/>
                                      </p:to>
                                    </p:set>
                                  </p:childTnLst>
                                </p:cTn>
                              </p:par>
                              <p:par>
                                <p:cTn id="88" presetID="16" presetClass="entr" presetSubtype="37" fill="hold" nodeType="withEffect">
                                  <p:stCondLst>
                                    <p:cond delay="0"/>
                                  </p:stCondLst>
                                  <p:childTnLst>
                                    <p:set>
                                      <p:cBhvr>
                                        <p:cTn id="89" dur="1" fill="hold">
                                          <p:stCondLst>
                                            <p:cond delay="0"/>
                                          </p:stCondLst>
                                        </p:cTn>
                                        <p:tgtEl>
                                          <p:spTgt spid="41"/>
                                        </p:tgtEl>
                                        <p:attrNameLst>
                                          <p:attrName>style.visibility</p:attrName>
                                        </p:attrNameLst>
                                      </p:cBhvr>
                                      <p:to>
                                        <p:strVal val="visible"/>
                                      </p:to>
                                    </p:set>
                                    <p:animEffect transition="in" filter="barn(outVertical)">
                                      <p:cBhvr>
                                        <p:cTn id="90" dur="150"/>
                                        <p:tgtEl>
                                          <p:spTgt spid="41"/>
                                        </p:tgtEl>
                                      </p:cBhvr>
                                    </p:animEffec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55"/>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14"/>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57"/>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47"/>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56"/>
                                        </p:tgtEl>
                                        <p:attrNameLst>
                                          <p:attrName>style.visibility</p:attrName>
                                        </p:attrNameLst>
                                      </p:cBhvr>
                                      <p:to>
                                        <p:strVal val="visible"/>
                                      </p:to>
                                    </p:set>
                                  </p:childTnLst>
                                </p:cTn>
                              </p:par>
                              <p:par>
                                <p:cTn id="107" presetID="1" presetClass="entr" presetSubtype="0" fill="hold" nodeType="withEffect">
                                  <p:stCondLst>
                                    <p:cond delay="0"/>
                                  </p:stCondLst>
                                  <p:childTnLst>
                                    <p:set>
                                      <p:cBhvr>
                                        <p:cTn id="108" dur="1" fill="hold">
                                          <p:stCondLst>
                                            <p:cond delay="0"/>
                                          </p:stCondLst>
                                        </p:cTn>
                                        <p:tgtEl>
                                          <p:spTgt spid="39"/>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grpId="0" nodeType="clickEffect">
                                  <p:stCondLst>
                                    <p:cond delay="0"/>
                                  </p:stCondLst>
                                  <p:childTnLst>
                                    <p:set>
                                      <p:cBhvr>
                                        <p:cTn id="112" dur="1" fill="hold">
                                          <p:stCondLst>
                                            <p:cond delay="0"/>
                                          </p:stCondLst>
                                        </p:cTn>
                                        <p:tgtEl>
                                          <p:spTgt spid="58"/>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48"/>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26"/>
                                        </p:tgtEl>
                                        <p:attrNameLst>
                                          <p:attrName>style.visibility</p:attrName>
                                        </p:attrNameLst>
                                      </p:cBhvr>
                                      <p:to>
                                        <p:strVal val="visible"/>
                                      </p:to>
                                    </p:set>
                                  </p:childTnLst>
                                </p:cTn>
                              </p:par>
                              <p:par>
                                <p:cTn id="119" presetID="16" presetClass="entr" presetSubtype="37" fill="hold" nodeType="with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barn(outVertical)">
                                      <p:cBhvr>
                                        <p:cTn id="121" dur="150"/>
                                        <p:tgtEl>
                                          <p:spTgt spid="42"/>
                                        </p:tgtEl>
                                      </p:cBhvr>
                                    </p:animEffect>
                                  </p:childTnLst>
                                </p:cTn>
                              </p:par>
                            </p:childTnLst>
                          </p:cTn>
                        </p:par>
                      </p:childTnLst>
                    </p:cTn>
                  </p:par>
                  <p:par>
                    <p:cTn id="122" fill="hold">
                      <p:stCondLst>
                        <p:cond delay="indefinite"/>
                      </p:stCondLst>
                      <p:childTnLst>
                        <p:par>
                          <p:cTn id="123" fill="hold">
                            <p:stCondLst>
                              <p:cond delay="0"/>
                            </p:stCondLst>
                            <p:childTnLst>
                              <p:par>
                                <p:cTn id="124" presetID="1" presetClass="entr" presetSubtype="0" fill="hold" grpId="0" nodeType="clickEffect">
                                  <p:stCondLst>
                                    <p:cond delay="0"/>
                                  </p:stCondLst>
                                  <p:childTnLst>
                                    <p:set>
                                      <p:cBhvr>
                                        <p:cTn id="125" dur="1" fill="hold">
                                          <p:stCondLst>
                                            <p:cond delay="0"/>
                                          </p:stCondLst>
                                        </p:cTn>
                                        <p:tgtEl>
                                          <p:spTgt spid="63"/>
                                        </p:tgtEl>
                                        <p:attrNameLst>
                                          <p:attrName>style.visibility</p:attrName>
                                        </p:attrNameLst>
                                      </p:cBhvr>
                                      <p:to>
                                        <p:strVal val="visible"/>
                                      </p:to>
                                    </p:set>
                                  </p:childTnLst>
                                </p:cTn>
                              </p:par>
                              <p:par>
                                <p:cTn id="126" presetID="1" presetClass="entr" presetSubtype="0" fill="hold" grpId="0" nodeType="withEffect">
                                  <p:stCondLst>
                                    <p:cond delay="0"/>
                                  </p:stCondLst>
                                  <p:childTnLst>
                                    <p:set>
                                      <p:cBhvr>
                                        <p:cTn id="127" dur="1" fill="hold">
                                          <p:stCondLst>
                                            <p:cond delay="0"/>
                                          </p:stCondLst>
                                        </p:cTn>
                                        <p:tgtEl>
                                          <p:spTgt spid="59"/>
                                        </p:tgtEl>
                                        <p:attrNameLst>
                                          <p:attrName>style.visibility</p:attrName>
                                        </p:attrNameLst>
                                      </p:cBhvr>
                                      <p:to>
                                        <p:strVal val="visible"/>
                                      </p:to>
                                    </p:set>
                                  </p:childTnLst>
                                </p:cTn>
                              </p:par>
                            </p:childTnLst>
                          </p:cTn>
                        </p:par>
                      </p:childTnLst>
                    </p:cTn>
                  </p:par>
                  <p:par>
                    <p:cTn id="128" fill="hold">
                      <p:stCondLst>
                        <p:cond delay="indefinite"/>
                      </p:stCondLst>
                      <p:childTnLst>
                        <p:par>
                          <p:cTn id="129" fill="hold">
                            <p:stCondLst>
                              <p:cond delay="0"/>
                            </p:stCondLst>
                            <p:childTnLst>
                              <p:par>
                                <p:cTn id="130" presetID="1" presetClass="entr" presetSubtype="0" fill="hold" grpId="0" nodeType="clickEffect">
                                  <p:stCondLst>
                                    <p:cond delay="0"/>
                                  </p:stCondLst>
                                  <p:childTnLst>
                                    <p:set>
                                      <p:cBhvr>
                                        <p:cTn id="131" dur="1" fill="hold">
                                          <p:stCondLst>
                                            <p:cond delay="0"/>
                                          </p:stCondLst>
                                        </p:cTn>
                                        <p:tgtEl>
                                          <p:spTgt spid="64"/>
                                        </p:tgtEl>
                                        <p:attrNameLst>
                                          <p:attrName>style.visibility</p:attrName>
                                        </p:attrNameLst>
                                      </p:cBhvr>
                                      <p:to>
                                        <p:strVal val="visible"/>
                                      </p:to>
                                    </p:set>
                                  </p:childTnLst>
                                </p:cTn>
                              </p:par>
                              <p:par>
                                <p:cTn id="132" presetID="1" presetClass="entr" presetSubtype="0" fill="hold" grpId="0" nodeType="withEffect">
                                  <p:stCondLst>
                                    <p:cond delay="0"/>
                                  </p:stCondLst>
                                  <p:childTnLst>
                                    <p:set>
                                      <p:cBhvr>
                                        <p:cTn id="133" dur="1" fill="hold">
                                          <p:stCondLst>
                                            <p:cond delay="0"/>
                                          </p:stCondLst>
                                        </p:cTn>
                                        <p:tgtEl>
                                          <p:spTgt spid="60"/>
                                        </p:tgtEl>
                                        <p:attrNameLst>
                                          <p:attrName>style.visibility</p:attrName>
                                        </p:attrNameLst>
                                      </p:cBhvr>
                                      <p:to>
                                        <p:strVal val="visible"/>
                                      </p:to>
                                    </p:set>
                                  </p:childTnLst>
                                </p:cTn>
                              </p:par>
                            </p:childTnLst>
                          </p:cTn>
                        </p:par>
                      </p:childTnLst>
                    </p:cTn>
                  </p:par>
                  <p:par>
                    <p:cTn id="134" fill="hold">
                      <p:stCondLst>
                        <p:cond delay="indefinite"/>
                      </p:stCondLst>
                      <p:childTnLst>
                        <p:par>
                          <p:cTn id="135" fill="hold">
                            <p:stCondLst>
                              <p:cond delay="0"/>
                            </p:stCondLst>
                            <p:childTnLst>
                              <p:par>
                                <p:cTn id="136" presetID="1" presetClass="entr" presetSubtype="0" fill="hold" grpId="0" nodeType="clickEffect">
                                  <p:stCondLst>
                                    <p:cond delay="0"/>
                                  </p:stCondLst>
                                  <p:childTnLst>
                                    <p:set>
                                      <p:cBhvr>
                                        <p:cTn id="137" dur="1" fill="hold">
                                          <p:stCondLst>
                                            <p:cond delay="0"/>
                                          </p:stCondLst>
                                        </p:cTn>
                                        <p:tgtEl>
                                          <p:spTgt spid="65"/>
                                        </p:tgtEl>
                                        <p:attrNameLst>
                                          <p:attrName>style.visibility</p:attrName>
                                        </p:attrNameLst>
                                      </p:cBhvr>
                                      <p:to>
                                        <p:strVal val="visible"/>
                                      </p:to>
                                    </p:set>
                                  </p:childTnLst>
                                </p:cTn>
                              </p:par>
                              <p:par>
                                <p:cTn id="138" presetID="1" presetClass="entr" presetSubtype="0" fill="hold" grpId="0" nodeType="withEffect">
                                  <p:stCondLst>
                                    <p:cond delay="0"/>
                                  </p:stCondLst>
                                  <p:childTnLst>
                                    <p:set>
                                      <p:cBhvr>
                                        <p:cTn id="139" dur="1" fill="hold">
                                          <p:stCondLst>
                                            <p:cond delay="0"/>
                                          </p:stCondLst>
                                        </p:cTn>
                                        <p:tgtEl>
                                          <p:spTgt spid="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2" grpId="0"/>
      <p:bldP spid="64" grpId="0" animBg="1"/>
      <p:bldP spid="63" grpId="0" animBg="1"/>
      <p:bldP spid="52" grpId="0" animBg="1"/>
      <p:bldP spid="53" grpId="0" animBg="1"/>
      <p:bldP spid="54" grpId="0" animBg="1"/>
      <p:bldP spid="43" grpId="0" animBg="1"/>
      <p:bldP spid="44" grpId="0" animBg="1"/>
      <p:bldP spid="45" grpId="0" animBg="1"/>
      <p:bldP spid="46" grpId="0" animBg="1"/>
      <p:bldP spid="30" grpId="0"/>
      <p:bldP spid="28" grpId="0"/>
      <p:bldP spid="29" grpId="0"/>
      <p:bldP spid="32" grpId="0"/>
      <p:bldP spid="21" grpId="0"/>
      <p:bldP spid="22" grpId="0"/>
      <p:bldP spid="26" grpId="0"/>
      <p:bldP spid="27" grpId="0"/>
      <p:bldP spid="49" grpId="0"/>
      <p:bldP spid="50" grpId="0"/>
      <p:bldP spid="51" grpId="0"/>
      <p:bldP spid="48" grpId="0"/>
      <p:bldP spid="55" grpId="0"/>
      <p:bldP spid="56" grpId="0"/>
      <p:bldP spid="57" grpId="0"/>
      <p:bldP spid="58" grpId="0"/>
      <p:bldP spid="59" grpId="0"/>
      <p:bldP spid="60" grpId="0"/>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C2F0129F-610C-821B-C26A-A5F6B68DD030}"/>
              </a:ext>
            </a:extLst>
          </p:cNvPr>
          <p:cNvSpPr txBox="1"/>
          <p:nvPr/>
        </p:nvSpPr>
        <p:spPr>
          <a:xfrm>
            <a:off x="2140299" y="194009"/>
            <a:ext cx="7911402" cy="523220"/>
          </a:xfrm>
          <a:prstGeom prst="rect">
            <a:avLst/>
          </a:prstGeom>
          <a:noFill/>
        </p:spPr>
        <p:txBody>
          <a:bodyPr wrap="square" rtlCol="0">
            <a:spAutoFit/>
          </a:bodyPr>
          <a:lstStyle/>
          <a:p>
            <a:pPr algn="ctr"/>
            <a:r>
              <a:rPr lang="nl-NL" sz="2800" dirty="0">
                <a:latin typeface="Effra Heavy" panose="02000906080000020004" pitchFamily="2" charset="0"/>
              </a:rPr>
              <a:t>Ultieme tips </a:t>
            </a:r>
            <a:r>
              <a:rPr lang="nl-NL" sz="2800" dirty="0">
                <a:latin typeface="Effra" panose="02000506080000020004" pitchFamily="2" charset="0"/>
              </a:rPr>
              <a:t>(antwoorden formuleren)</a:t>
            </a:r>
            <a:endParaRPr lang="nl-NL" sz="2800" dirty="0">
              <a:latin typeface="Effra Heavy" panose="02000906080000020004" pitchFamily="2" charset="0"/>
            </a:endParaRPr>
          </a:p>
        </p:txBody>
      </p:sp>
      <p:sp>
        <p:nvSpPr>
          <p:cNvPr id="2" name="Rechthoek: afgeronde hoeken 1">
            <a:extLst>
              <a:ext uri="{FF2B5EF4-FFF2-40B4-BE49-F238E27FC236}">
                <a16:creationId xmlns:a16="http://schemas.microsoft.com/office/drawing/2014/main" id="{19C67578-DA96-284F-F362-66E9A0DA0EA0}"/>
              </a:ext>
            </a:extLst>
          </p:cNvPr>
          <p:cNvSpPr/>
          <p:nvPr/>
        </p:nvSpPr>
        <p:spPr>
          <a:xfrm>
            <a:off x="352712" y="1147057"/>
            <a:ext cx="3545026" cy="827844"/>
          </a:xfrm>
          <a:prstGeom prst="roundRect">
            <a:avLst/>
          </a:prstGeom>
          <a:solidFill>
            <a:srgbClr val="A478EC"/>
          </a:solidFill>
          <a:ln w="13921" cap="flat">
            <a:noFill/>
            <a:prstDash val="solid"/>
            <a:miter/>
          </a:ln>
          <a:effectLst>
            <a:outerShdw blurRad="25400" dist="25400" dir="2700000" algn="tl" rotWithShape="0">
              <a:prstClr val="black">
                <a:alpha val="40000"/>
              </a:prstClr>
            </a:outerShdw>
          </a:effectLst>
        </p:spPr>
        <p:txBody>
          <a:bodyPr rtlCol="0" anchor="ctr"/>
          <a:lstStyle/>
          <a:p>
            <a:pPr algn="r"/>
            <a:r>
              <a:rPr lang="nl-NL" sz="2000" dirty="0">
                <a:solidFill>
                  <a:schemeClr val="bg1"/>
                </a:solidFill>
                <a:latin typeface="Effra" panose="02000506080000020004" pitchFamily="2" charset="0"/>
              </a:rPr>
              <a:t>Bewijs je </a:t>
            </a:r>
            <a:r>
              <a:rPr lang="nl-NL" sz="2000" b="1" dirty="0">
                <a:solidFill>
                  <a:schemeClr val="bg1"/>
                </a:solidFill>
                <a:latin typeface="Effra" panose="02000506080000020004" pitchFamily="2" charset="0"/>
              </a:rPr>
              <a:t>begrippenkennis</a:t>
            </a:r>
          </a:p>
          <a:p>
            <a:pPr algn="r"/>
            <a:r>
              <a:rPr lang="nl-NL" sz="2000" dirty="0">
                <a:solidFill>
                  <a:schemeClr val="bg1"/>
                </a:solidFill>
                <a:latin typeface="Effra" panose="02000506080000020004" pitchFamily="2" charset="0"/>
              </a:rPr>
              <a:t> in je antwoord.</a:t>
            </a:r>
          </a:p>
        </p:txBody>
      </p:sp>
      <p:sp>
        <p:nvSpPr>
          <p:cNvPr id="4" name="Rechthoek: afgeronde hoeken 3">
            <a:extLst>
              <a:ext uri="{FF2B5EF4-FFF2-40B4-BE49-F238E27FC236}">
                <a16:creationId xmlns:a16="http://schemas.microsoft.com/office/drawing/2014/main" id="{5A18BF9D-8B99-DD1A-1A4C-60E108E9F0C1}"/>
              </a:ext>
            </a:extLst>
          </p:cNvPr>
          <p:cNvSpPr/>
          <p:nvPr/>
        </p:nvSpPr>
        <p:spPr>
          <a:xfrm>
            <a:off x="232640" y="1019390"/>
            <a:ext cx="529569" cy="675326"/>
          </a:xfrm>
          <a:prstGeom prst="roundRect">
            <a:avLst/>
          </a:prstGeom>
          <a:solidFill>
            <a:schemeClr val="accent3"/>
          </a:solidFill>
          <a:ln w="13921" cap="flat">
            <a:noFill/>
            <a:prstDash val="solid"/>
            <a:miter/>
          </a:ln>
          <a:effectLst>
            <a:outerShdw blurRad="25400" dist="25400" dir="2700000" algn="tl" rotWithShape="0">
              <a:prstClr val="black">
                <a:alpha val="40000"/>
              </a:prstClr>
            </a:outerShdw>
          </a:effectLst>
        </p:spPr>
        <p:txBody>
          <a:bodyPr rtlCol="0" anchor="ctr"/>
          <a:lstStyle/>
          <a:p>
            <a:pPr algn="ctr"/>
            <a:r>
              <a:rPr lang="nl-NL" sz="4000" dirty="0">
                <a:solidFill>
                  <a:schemeClr val="bg1"/>
                </a:solidFill>
                <a:latin typeface="Effra" panose="02000506080000020004" pitchFamily="2" charset="0"/>
              </a:rPr>
              <a:t>1</a:t>
            </a:r>
          </a:p>
        </p:txBody>
      </p:sp>
      <p:cxnSp>
        <p:nvCxnSpPr>
          <p:cNvPr id="14" name="Rechte verbindingslijn 13">
            <a:extLst>
              <a:ext uri="{FF2B5EF4-FFF2-40B4-BE49-F238E27FC236}">
                <a16:creationId xmlns:a16="http://schemas.microsoft.com/office/drawing/2014/main" id="{27FABD93-2DB4-4842-CCF2-0D9712C72EC9}"/>
              </a:ext>
            </a:extLst>
          </p:cNvPr>
          <p:cNvCxnSpPr>
            <a:cxnSpLocks/>
          </p:cNvCxnSpPr>
          <p:nvPr/>
        </p:nvCxnSpPr>
        <p:spPr>
          <a:xfrm>
            <a:off x="4064000" y="991680"/>
            <a:ext cx="0" cy="5434520"/>
          </a:xfrm>
          <a:prstGeom prst="line">
            <a:avLst/>
          </a:prstGeom>
          <a:ln w="111125">
            <a:solidFill>
              <a:srgbClr val="945EE8"/>
            </a:solidFill>
          </a:ln>
        </p:spPr>
        <p:style>
          <a:lnRef idx="1">
            <a:schemeClr val="accent1"/>
          </a:lnRef>
          <a:fillRef idx="0">
            <a:schemeClr val="accent1"/>
          </a:fillRef>
          <a:effectRef idx="0">
            <a:schemeClr val="accent1"/>
          </a:effectRef>
          <a:fontRef idx="minor">
            <a:schemeClr val="tx1"/>
          </a:fontRef>
        </p:style>
      </p:cxnSp>
      <p:cxnSp>
        <p:nvCxnSpPr>
          <p:cNvPr id="15" name="Rechte verbindingslijn 14">
            <a:extLst>
              <a:ext uri="{FF2B5EF4-FFF2-40B4-BE49-F238E27FC236}">
                <a16:creationId xmlns:a16="http://schemas.microsoft.com/office/drawing/2014/main" id="{F8371FBB-2130-4057-1B13-E5EF9984AC4C}"/>
              </a:ext>
            </a:extLst>
          </p:cNvPr>
          <p:cNvCxnSpPr>
            <a:cxnSpLocks/>
          </p:cNvCxnSpPr>
          <p:nvPr/>
        </p:nvCxnSpPr>
        <p:spPr>
          <a:xfrm>
            <a:off x="8128000" y="991680"/>
            <a:ext cx="0" cy="5434520"/>
          </a:xfrm>
          <a:prstGeom prst="line">
            <a:avLst/>
          </a:prstGeom>
          <a:ln w="111125">
            <a:solidFill>
              <a:srgbClr val="945EE8"/>
            </a:solidFill>
          </a:ln>
        </p:spPr>
        <p:style>
          <a:lnRef idx="1">
            <a:schemeClr val="accent1"/>
          </a:lnRef>
          <a:fillRef idx="0">
            <a:schemeClr val="accent1"/>
          </a:fillRef>
          <a:effectRef idx="0">
            <a:schemeClr val="accent1"/>
          </a:effectRef>
          <a:fontRef idx="minor">
            <a:schemeClr val="tx1"/>
          </a:fontRef>
        </p:style>
      </p:cxnSp>
      <p:sp>
        <p:nvSpPr>
          <p:cNvPr id="16" name="Rechthoek: afgeronde hoeken 15">
            <a:extLst>
              <a:ext uri="{FF2B5EF4-FFF2-40B4-BE49-F238E27FC236}">
                <a16:creationId xmlns:a16="http://schemas.microsoft.com/office/drawing/2014/main" id="{52D03B6E-00BD-9FE7-EE60-132109807765}"/>
              </a:ext>
            </a:extLst>
          </p:cNvPr>
          <p:cNvSpPr/>
          <p:nvPr/>
        </p:nvSpPr>
        <p:spPr>
          <a:xfrm>
            <a:off x="4383523" y="1147057"/>
            <a:ext cx="3545026" cy="827844"/>
          </a:xfrm>
          <a:prstGeom prst="roundRect">
            <a:avLst/>
          </a:prstGeom>
          <a:solidFill>
            <a:srgbClr val="A478EC"/>
          </a:solidFill>
          <a:ln w="13921" cap="flat">
            <a:noFill/>
            <a:prstDash val="solid"/>
            <a:miter/>
          </a:ln>
          <a:effectLst>
            <a:outerShdw blurRad="25400" dist="25400" dir="2700000" algn="tl" rotWithShape="0">
              <a:prstClr val="black">
                <a:alpha val="40000"/>
              </a:prstClr>
            </a:outerShdw>
          </a:effectLst>
        </p:spPr>
        <p:txBody>
          <a:bodyPr rtlCol="0" anchor="ctr"/>
          <a:lstStyle/>
          <a:p>
            <a:pPr algn="r"/>
            <a:r>
              <a:rPr lang="nl-NL" sz="2000" dirty="0">
                <a:solidFill>
                  <a:schemeClr val="bg1"/>
                </a:solidFill>
                <a:latin typeface="Effra" panose="02000506080000020004" pitchFamily="2" charset="0"/>
              </a:rPr>
              <a:t>Baseer je oordeel op de gegeven </a:t>
            </a:r>
            <a:r>
              <a:rPr lang="nl-NL" sz="2000" b="1" dirty="0">
                <a:solidFill>
                  <a:schemeClr val="bg1"/>
                </a:solidFill>
                <a:latin typeface="Effra" panose="02000506080000020004" pitchFamily="2" charset="0"/>
              </a:rPr>
              <a:t>criteria</a:t>
            </a:r>
            <a:r>
              <a:rPr lang="nl-NL" sz="2000" dirty="0">
                <a:solidFill>
                  <a:schemeClr val="bg1"/>
                </a:solidFill>
                <a:latin typeface="Effra" panose="02000506080000020004" pitchFamily="2" charset="0"/>
              </a:rPr>
              <a:t>.</a:t>
            </a:r>
          </a:p>
        </p:txBody>
      </p:sp>
      <p:sp>
        <p:nvSpPr>
          <p:cNvPr id="17" name="Rechthoek: afgeronde hoeken 16">
            <a:extLst>
              <a:ext uri="{FF2B5EF4-FFF2-40B4-BE49-F238E27FC236}">
                <a16:creationId xmlns:a16="http://schemas.microsoft.com/office/drawing/2014/main" id="{77B92224-9146-EE79-8EE7-B03F0C493E90}"/>
              </a:ext>
            </a:extLst>
          </p:cNvPr>
          <p:cNvSpPr/>
          <p:nvPr/>
        </p:nvSpPr>
        <p:spPr>
          <a:xfrm>
            <a:off x="4263451" y="1019390"/>
            <a:ext cx="529569" cy="675326"/>
          </a:xfrm>
          <a:prstGeom prst="roundRect">
            <a:avLst/>
          </a:prstGeom>
          <a:solidFill>
            <a:schemeClr val="accent3"/>
          </a:solidFill>
          <a:ln w="13921" cap="flat">
            <a:noFill/>
            <a:prstDash val="solid"/>
            <a:miter/>
          </a:ln>
          <a:effectLst>
            <a:outerShdw blurRad="25400" dist="25400" dir="2700000" algn="tl" rotWithShape="0">
              <a:prstClr val="black">
                <a:alpha val="40000"/>
              </a:prstClr>
            </a:outerShdw>
          </a:effectLst>
        </p:spPr>
        <p:txBody>
          <a:bodyPr rtlCol="0" anchor="ctr"/>
          <a:lstStyle/>
          <a:p>
            <a:pPr algn="ctr"/>
            <a:r>
              <a:rPr lang="nl-NL" sz="4000" dirty="0">
                <a:solidFill>
                  <a:schemeClr val="bg1"/>
                </a:solidFill>
                <a:latin typeface="Effra" panose="02000506080000020004" pitchFamily="2" charset="0"/>
              </a:rPr>
              <a:t>2</a:t>
            </a:r>
          </a:p>
        </p:txBody>
      </p:sp>
      <p:sp>
        <p:nvSpPr>
          <p:cNvPr id="18" name="Rechthoek: afgeronde hoeken 17">
            <a:extLst>
              <a:ext uri="{FF2B5EF4-FFF2-40B4-BE49-F238E27FC236}">
                <a16:creationId xmlns:a16="http://schemas.microsoft.com/office/drawing/2014/main" id="{A4BC7223-CEB5-D216-C8C1-37E31D431661}"/>
              </a:ext>
            </a:extLst>
          </p:cNvPr>
          <p:cNvSpPr/>
          <p:nvPr/>
        </p:nvSpPr>
        <p:spPr>
          <a:xfrm>
            <a:off x="8417001" y="1147057"/>
            <a:ext cx="3545026" cy="827844"/>
          </a:xfrm>
          <a:prstGeom prst="roundRect">
            <a:avLst/>
          </a:prstGeom>
          <a:solidFill>
            <a:srgbClr val="A478EC"/>
          </a:solidFill>
          <a:ln w="13921" cap="flat">
            <a:noFill/>
            <a:prstDash val="solid"/>
            <a:miter/>
          </a:ln>
          <a:effectLst>
            <a:outerShdw blurRad="25400" dist="25400" dir="2700000" algn="tl" rotWithShape="0">
              <a:prstClr val="black">
                <a:alpha val="40000"/>
              </a:prstClr>
            </a:outerShdw>
          </a:effectLst>
        </p:spPr>
        <p:txBody>
          <a:bodyPr rtlCol="0" anchor="ctr"/>
          <a:lstStyle/>
          <a:p>
            <a:pPr algn="r"/>
            <a:r>
              <a:rPr lang="nl-NL" sz="2000" dirty="0">
                <a:solidFill>
                  <a:schemeClr val="bg1"/>
                </a:solidFill>
                <a:latin typeface="Effra" panose="02000506080000020004" pitchFamily="2" charset="0"/>
              </a:rPr>
              <a:t>Antwoord </a:t>
            </a:r>
            <a:r>
              <a:rPr lang="nl-NL" sz="2000" b="1" dirty="0">
                <a:solidFill>
                  <a:schemeClr val="bg1"/>
                </a:solidFill>
                <a:latin typeface="Effra" panose="02000506080000020004" pitchFamily="2" charset="0"/>
              </a:rPr>
              <a:t>volledig</a:t>
            </a:r>
            <a:r>
              <a:rPr lang="nl-NL" sz="2000" dirty="0">
                <a:solidFill>
                  <a:schemeClr val="bg1"/>
                </a:solidFill>
                <a:latin typeface="Effra" panose="02000506080000020004" pitchFamily="2" charset="0"/>
              </a:rPr>
              <a:t>, </a:t>
            </a:r>
          </a:p>
          <a:p>
            <a:pPr algn="r"/>
            <a:r>
              <a:rPr lang="nl-NL" sz="2000" dirty="0">
                <a:solidFill>
                  <a:schemeClr val="bg1"/>
                </a:solidFill>
                <a:latin typeface="Effra" panose="02000506080000020004" pitchFamily="2" charset="0"/>
              </a:rPr>
              <a:t>dus trek conclusies.</a:t>
            </a:r>
          </a:p>
        </p:txBody>
      </p:sp>
      <p:sp>
        <p:nvSpPr>
          <p:cNvPr id="19" name="Rechthoek: afgeronde hoeken 18">
            <a:extLst>
              <a:ext uri="{FF2B5EF4-FFF2-40B4-BE49-F238E27FC236}">
                <a16:creationId xmlns:a16="http://schemas.microsoft.com/office/drawing/2014/main" id="{71F581A5-A6AF-946C-4C34-6239240D9B65}"/>
              </a:ext>
            </a:extLst>
          </p:cNvPr>
          <p:cNvSpPr/>
          <p:nvPr/>
        </p:nvSpPr>
        <p:spPr>
          <a:xfrm>
            <a:off x="8296929" y="1019390"/>
            <a:ext cx="529569" cy="675326"/>
          </a:xfrm>
          <a:prstGeom prst="roundRect">
            <a:avLst/>
          </a:prstGeom>
          <a:solidFill>
            <a:schemeClr val="accent3"/>
          </a:solidFill>
          <a:ln w="13921" cap="flat">
            <a:noFill/>
            <a:prstDash val="solid"/>
            <a:miter/>
          </a:ln>
          <a:effectLst>
            <a:outerShdw blurRad="25400" dist="25400" dir="2700000" algn="tl" rotWithShape="0">
              <a:prstClr val="black">
                <a:alpha val="40000"/>
              </a:prstClr>
            </a:outerShdw>
          </a:effectLst>
        </p:spPr>
        <p:txBody>
          <a:bodyPr rtlCol="0" anchor="ctr"/>
          <a:lstStyle/>
          <a:p>
            <a:pPr algn="ctr"/>
            <a:r>
              <a:rPr lang="nl-NL" sz="4000" dirty="0">
                <a:solidFill>
                  <a:schemeClr val="bg1"/>
                </a:solidFill>
                <a:latin typeface="Effra" panose="02000506080000020004" pitchFamily="2" charset="0"/>
              </a:rPr>
              <a:t>3</a:t>
            </a:r>
          </a:p>
        </p:txBody>
      </p:sp>
      <p:sp>
        <p:nvSpPr>
          <p:cNvPr id="20" name="Tekstvak 19">
            <a:extLst>
              <a:ext uri="{FF2B5EF4-FFF2-40B4-BE49-F238E27FC236}">
                <a16:creationId xmlns:a16="http://schemas.microsoft.com/office/drawing/2014/main" id="{0C7737DE-66B2-8D3A-D0D4-9080ECB16FF9}"/>
              </a:ext>
            </a:extLst>
          </p:cNvPr>
          <p:cNvSpPr txBox="1"/>
          <p:nvPr/>
        </p:nvSpPr>
        <p:spPr>
          <a:xfrm>
            <a:off x="232640" y="2404729"/>
            <a:ext cx="3831355" cy="1200329"/>
          </a:xfrm>
          <a:prstGeom prst="rect">
            <a:avLst/>
          </a:prstGeom>
          <a:noFill/>
        </p:spPr>
        <p:txBody>
          <a:bodyPr wrap="square" rtlCol="0">
            <a:spAutoFit/>
          </a:bodyPr>
          <a:lstStyle/>
          <a:p>
            <a:r>
              <a:rPr lang="nl-NL" sz="2400" b="1" i="1" dirty="0">
                <a:solidFill>
                  <a:srgbClr val="E71E14"/>
                </a:solidFill>
                <a:latin typeface="Effra" panose="02000506080000020004" pitchFamily="2" charset="0"/>
              </a:rPr>
              <a:t>Het resultaat is verbeterd want na de verbouwing zijn er veel nieuwe klanten.</a:t>
            </a:r>
          </a:p>
        </p:txBody>
      </p:sp>
      <p:sp>
        <p:nvSpPr>
          <p:cNvPr id="21" name="Tekstvak 20">
            <a:extLst>
              <a:ext uri="{FF2B5EF4-FFF2-40B4-BE49-F238E27FC236}">
                <a16:creationId xmlns:a16="http://schemas.microsoft.com/office/drawing/2014/main" id="{EFE6D4A3-F897-939C-F223-0ECCD34A9041}"/>
              </a:ext>
            </a:extLst>
          </p:cNvPr>
          <p:cNvSpPr txBox="1"/>
          <p:nvPr/>
        </p:nvSpPr>
        <p:spPr>
          <a:xfrm>
            <a:off x="232641" y="4172521"/>
            <a:ext cx="3831358" cy="1569660"/>
          </a:xfrm>
          <a:prstGeom prst="rect">
            <a:avLst/>
          </a:prstGeom>
          <a:noFill/>
        </p:spPr>
        <p:txBody>
          <a:bodyPr wrap="square" rtlCol="0">
            <a:spAutoFit/>
          </a:bodyPr>
          <a:lstStyle/>
          <a:p>
            <a:r>
              <a:rPr lang="nl-NL" sz="2400" b="1" i="1" dirty="0">
                <a:solidFill>
                  <a:srgbClr val="00B050"/>
                </a:solidFill>
                <a:latin typeface="Effra" panose="02000506080000020004" pitchFamily="2" charset="0"/>
              </a:rPr>
              <a:t>Het </a:t>
            </a:r>
            <a:r>
              <a:rPr lang="nl-NL" sz="2400" b="1" i="1" dirty="0">
                <a:solidFill>
                  <a:srgbClr val="945DE8"/>
                </a:solidFill>
                <a:latin typeface="Effra" panose="02000506080000020004" pitchFamily="2" charset="0"/>
              </a:rPr>
              <a:t>resultaat</a:t>
            </a:r>
            <a:r>
              <a:rPr lang="nl-NL" sz="2400" b="1" i="1" dirty="0">
                <a:solidFill>
                  <a:srgbClr val="00B050"/>
                </a:solidFill>
                <a:latin typeface="Effra" panose="02000506080000020004" pitchFamily="2" charset="0"/>
              </a:rPr>
              <a:t> is verbeterd omdat de </a:t>
            </a:r>
            <a:r>
              <a:rPr lang="nl-NL" sz="2400" b="1" i="1" dirty="0">
                <a:solidFill>
                  <a:srgbClr val="945DE8"/>
                </a:solidFill>
                <a:latin typeface="Effra" panose="02000506080000020004" pitchFamily="2" charset="0"/>
              </a:rPr>
              <a:t>opbrengsten</a:t>
            </a:r>
            <a:r>
              <a:rPr lang="nl-NL" sz="2400" b="1" i="1" dirty="0">
                <a:solidFill>
                  <a:srgbClr val="00B050"/>
                </a:solidFill>
                <a:latin typeface="Effra" panose="02000506080000020004" pitchFamily="2" charset="0"/>
              </a:rPr>
              <a:t> na de verbouwing sterker zijn gegroeid dan de </a:t>
            </a:r>
            <a:r>
              <a:rPr lang="nl-NL" sz="2400" b="1" i="1" dirty="0">
                <a:solidFill>
                  <a:srgbClr val="945DE8"/>
                </a:solidFill>
                <a:latin typeface="Effra" panose="02000506080000020004" pitchFamily="2" charset="0"/>
              </a:rPr>
              <a:t>kosten</a:t>
            </a:r>
            <a:r>
              <a:rPr lang="nl-NL" sz="2400" b="1" i="1" dirty="0">
                <a:solidFill>
                  <a:srgbClr val="00B050"/>
                </a:solidFill>
                <a:latin typeface="Effra" panose="02000506080000020004" pitchFamily="2" charset="0"/>
              </a:rPr>
              <a:t>.</a:t>
            </a:r>
          </a:p>
        </p:txBody>
      </p:sp>
      <p:sp>
        <p:nvSpPr>
          <p:cNvPr id="22" name="Tekstvak 21">
            <a:extLst>
              <a:ext uri="{FF2B5EF4-FFF2-40B4-BE49-F238E27FC236}">
                <a16:creationId xmlns:a16="http://schemas.microsoft.com/office/drawing/2014/main" id="{2BE4D1D9-84D6-F8B9-B7FD-36D36855AC5A}"/>
              </a:ext>
            </a:extLst>
          </p:cNvPr>
          <p:cNvSpPr txBox="1"/>
          <p:nvPr/>
        </p:nvSpPr>
        <p:spPr>
          <a:xfrm>
            <a:off x="4196917" y="2404729"/>
            <a:ext cx="3831355" cy="1569660"/>
          </a:xfrm>
          <a:prstGeom prst="rect">
            <a:avLst/>
          </a:prstGeom>
          <a:noFill/>
        </p:spPr>
        <p:txBody>
          <a:bodyPr wrap="square" rtlCol="0">
            <a:spAutoFit/>
          </a:bodyPr>
          <a:lstStyle/>
          <a:p>
            <a:r>
              <a:rPr lang="nl-NL" sz="2400" b="1" i="1" dirty="0">
                <a:solidFill>
                  <a:srgbClr val="E71E14"/>
                </a:solidFill>
                <a:latin typeface="Effra" panose="02000506080000020004" pitchFamily="2" charset="0"/>
              </a:rPr>
              <a:t>Nee, De Wit Transport gaat niet door met de overname omdat ze geen winst maken.</a:t>
            </a:r>
          </a:p>
        </p:txBody>
      </p:sp>
      <p:sp>
        <p:nvSpPr>
          <p:cNvPr id="23" name="Tekstvak 22">
            <a:extLst>
              <a:ext uri="{FF2B5EF4-FFF2-40B4-BE49-F238E27FC236}">
                <a16:creationId xmlns:a16="http://schemas.microsoft.com/office/drawing/2014/main" id="{9BD717C7-6028-DE5E-89B1-775AACB1A43A}"/>
              </a:ext>
            </a:extLst>
          </p:cNvPr>
          <p:cNvSpPr txBox="1"/>
          <p:nvPr/>
        </p:nvSpPr>
        <p:spPr>
          <a:xfrm>
            <a:off x="4196918" y="4172521"/>
            <a:ext cx="3831358" cy="1938992"/>
          </a:xfrm>
          <a:prstGeom prst="rect">
            <a:avLst/>
          </a:prstGeom>
          <a:noFill/>
        </p:spPr>
        <p:txBody>
          <a:bodyPr wrap="square" rtlCol="0">
            <a:spAutoFit/>
          </a:bodyPr>
          <a:lstStyle/>
          <a:p>
            <a:r>
              <a:rPr lang="nl-NL" sz="2400" b="1" i="1" dirty="0">
                <a:solidFill>
                  <a:srgbClr val="00B050"/>
                </a:solidFill>
                <a:latin typeface="Effra" panose="02000506080000020004" pitchFamily="2" charset="0"/>
              </a:rPr>
              <a:t>Nee, De Wit Transport gaat niet door met de overname omdat meer dan </a:t>
            </a:r>
            <a:r>
              <a:rPr lang="nl-NL" sz="2400" b="1" i="1" dirty="0">
                <a:solidFill>
                  <a:srgbClr val="945DE8"/>
                </a:solidFill>
                <a:latin typeface="Effra" panose="02000506080000020004" pitchFamily="2" charset="0"/>
              </a:rPr>
              <a:t>3 van de 5 kengetallen</a:t>
            </a:r>
            <a:r>
              <a:rPr lang="nl-NL" sz="2400" b="1" i="1" dirty="0">
                <a:solidFill>
                  <a:srgbClr val="00B050"/>
                </a:solidFill>
                <a:latin typeface="Effra" panose="02000506080000020004" pitchFamily="2" charset="0"/>
              </a:rPr>
              <a:t> negatief afwijken van </a:t>
            </a:r>
            <a:r>
              <a:rPr lang="nl-NL" sz="2400" b="1" i="1" dirty="0">
                <a:solidFill>
                  <a:srgbClr val="945DE8"/>
                </a:solidFill>
                <a:latin typeface="Effra" panose="02000506080000020004" pitchFamily="2" charset="0"/>
              </a:rPr>
              <a:t>de eis</a:t>
            </a:r>
            <a:r>
              <a:rPr lang="nl-NL" sz="2400" b="1" i="1" dirty="0">
                <a:solidFill>
                  <a:srgbClr val="00B050"/>
                </a:solidFill>
                <a:latin typeface="Effra" panose="02000506080000020004" pitchFamily="2" charset="0"/>
              </a:rPr>
              <a:t>.</a:t>
            </a:r>
          </a:p>
        </p:txBody>
      </p:sp>
      <p:sp>
        <p:nvSpPr>
          <p:cNvPr id="24" name="Tekstvak 23">
            <a:extLst>
              <a:ext uri="{FF2B5EF4-FFF2-40B4-BE49-F238E27FC236}">
                <a16:creationId xmlns:a16="http://schemas.microsoft.com/office/drawing/2014/main" id="{FD0760C9-A3AD-687B-244C-7D4628E094BB}"/>
              </a:ext>
            </a:extLst>
          </p:cNvPr>
          <p:cNvSpPr txBox="1"/>
          <p:nvPr/>
        </p:nvSpPr>
        <p:spPr>
          <a:xfrm>
            <a:off x="8161188" y="2404729"/>
            <a:ext cx="3897893" cy="1200329"/>
          </a:xfrm>
          <a:prstGeom prst="rect">
            <a:avLst/>
          </a:prstGeom>
          <a:noFill/>
        </p:spPr>
        <p:txBody>
          <a:bodyPr wrap="square" rtlCol="0">
            <a:spAutoFit/>
          </a:bodyPr>
          <a:lstStyle/>
          <a:p>
            <a:r>
              <a:rPr lang="nl-NL" sz="2400" b="1" i="1" dirty="0">
                <a:solidFill>
                  <a:srgbClr val="E71E14"/>
                </a:solidFill>
                <a:latin typeface="Effra" panose="02000506080000020004" pitchFamily="2" charset="0"/>
              </a:rPr>
              <a:t>Het gezamenlijke inkomen van Jasmine en Milia is €72.388,34.</a:t>
            </a:r>
          </a:p>
        </p:txBody>
      </p:sp>
      <p:sp>
        <p:nvSpPr>
          <p:cNvPr id="25" name="Tekstvak 24">
            <a:extLst>
              <a:ext uri="{FF2B5EF4-FFF2-40B4-BE49-F238E27FC236}">
                <a16:creationId xmlns:a16="http://schemas.microsoft.com/office/drawing/2014/main" id="{716E4FA2-3BE4-9C79-2BC9-FCC42F0BB970}"/>
              </a:ext>
            </a:extLst>
          </p:cNvPr>
          <p:cNvSpPr txBox="1"/>
          <p:nvPr/>
        </p:nvSpPr>
        <p:spPr>
          <a:xfrm>
            <a:off x="8161188" y="4172521"/>
            <a:ext cx="3897893" cy="1938992"/>
          </a:xfrm>
          <a:prstGeom prst="rect">
            <a:avLst/>
          </a:prstGeom>
          <a:noFill/>
        </p:spPr>
        <p:txBody>
          <a:bodyPr wrap="square" rtlCol="0">
            <a:spAutoFit/>
          </a:bodyPr>
          <a:lstStyle/>
          <a:p>
            <a:r>
              <a:rPr lang="nl-NL" sz="2400" b="1" i="1" dirty="0">
                <a:solidFill>
                  <a:srgbClr val="00B050"/>
                </a:solidFill>
                <a:latin typeface="Effra" panose="02000506080000020004" pitchFamily="2" charset="0"/>
              </a:rPr>
              <a:t>Het gezamenlijke inkomen van Jasmine en Milia is €72.388,34. Dat is </a:t>
            </a:r>
            <a:r>
              <a:rPr lang="nl-NL" sz="2400" b="1" i="1" dirty="0">
                <a:solidFill>
                  <a:srgbClr val="945DE8"/>
                </a:solidFill>
                <a:latin typeface="Effra" panose="02000506080000020004" pitchFamily="2" charset="0"/>
              </a:rPr>
              <a:t>te hoog </a:t>
            </a:r>
            <a:r>
              <a:rPr lang="nl-NL" sz="2400" b="1" i="1" dirty="0">
                <a:solidFill>
                  <a:srgbClr val="00B050"/>
                </a:solidFill>
                <a:latin typeface="Effra" panose="02000506080000020004" pitchFamily="2" charset="0"/>
              </a:rPr>
              <a:t>om </a:t>
            </a:r>
            <a:r>
              <a:rPr lang="nl-NL" sz="2400" b="1" i="1" dirty="0">
                <a:solidFill>
                  <a:srgbClr val="945DE8"/>
                </a:solidFill>
                <a:latin typeface="Effra" panose="02000506080000020004" pitchFamily="2" charset="0"/>
              </a:rPr>
              <a:t>voor huurtoeslag </a:t>
            </a:r>
            <a:r>
              <a:rPr lang="nl-NL" sz="2400" b="1" i="1" dirty="0">
                <a:solidFill>
                  <a:srgbClr val="00B050"/>
                </a:solidFill>
                <a:latin typeface="Effra" panose="02000506080000020004" pitchFamily="2" charset="0"/>
              </a:rPr>
              <a:t>in aanmerking te komen.</a:t>
            </a:r>
          </a:p>
        </p:txBody>
      </p:sp>
      <p:pic>
        <p:nvPicPr>
          <p:cNvPr id="27" name="Graphic 26" descr="Vinkje met effen opvulling">
            <a:extLst>
              <a:ext uri="{FF2B5EF4-FFF2-40B4-BE49-F238E27FC236}">
                <a16:creationId xmlns:a16="http://schemas.microsoft.com/office/drawing/2014/main" id="{C1EB9406-40CC-760C-11BE-66D5EA11188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049875" y="5326683"/>
            <a:ext cx="914400" cy="914400"/>
          </a:xfrm>
          <a:prstGeom prst="rect">
            <a:avLst/>
          </a:prstGeom>
          <a:effectLst>
            <a:outerShdw blurRad="50800" dist="38100" dir="2700000" algn="tl" rotWithShape="0">
              <a:prstClr val="black">
                <a:alpha val="40000"/>
              </a:prstClr>
            </a:outerShdw>
          </a:effectLst>
        </p:spPr>
      </p:pic>
      <p:pic>
        <p:nvPicPr>
          <p:cNvPr id="28" name="Graphic 27" descr="Vinkje met effen opvulling">
            <a:extLst>
              <a:ext uri="{FF2B5EF4-FFF2-40B4-BE49-F238E27FC236}">
                <a16:creationId xmlns:a16="http://schemas.microsoft.com/office/drawing/2014/main" id="{026B1831-3E91-9A69-E761-C36B1361078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35161" y="5326683"/>
            <a:ext cx="914400" cy="914400"/>
          </a:xfrm>
          <a:prstGeom prst="rect">
            <a:avLst/>
          </a:prstGeom>
          <a:effectLst>
            <a:outerShdw blurRad="50800" dist="38100" dir="2700000" algn="tl" rotWithShape="0">
              <a:prstClr val="black">
                <a:alpha val="40000"/>
              </a:prstClr>
            </a:outerShdw>
          </a:effectLst>
        </p:spPr>
      </p:pic>
      <p:pic>
        <p:nvPicPr>
          <p:cNvPr id="29" name="Graphic 28" descr="Vinkje met effen opvulling">
            <a:extLst>
              <a:ext uri="{FF2B5EF4-FFF2-40B4-BE49-F238E27FC236}">
                <a16:creationId xmlns:a16="http://schemas.microsoft.com/office/drawing/2014/main" id="{4AA37A8F-44C4-7E08-1749-80428B65638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99432" y="5326683"/>
            <a:ext cx="914400" cy="914400"/>
          </a:xfrm>
          <a:prstGeom prst="rect">
            <a:avLst/>
          </a:prstGeom>
          <a:effectLst>
            <a:outerShdw blurRad="50800" dist="38100" dir="2700000" algn="tl" rotWithShape="0">
              <a:prstClr val="black">
                <a:alpha val="40000"/>
              </a:prstClr>
            </a:outerShdw>
          </a:effectLst>
        </p:spPr>
      </p:pic>
      <p:pic>
        <p:nvPicPr>
          <p:cNvPr id="31" name="Graphic 30" descr="Sluiten met effen opvulling">
            <a:extLst>
              <a:ext uri="{FF2B5EF4-FFF2-40B4-BE49-F238E27FC236}">
                <a16:creationId xmlns:a16="http://schemas.microsoft.com/office/drawing/2014/main" id="{1B99F0BC-5CD4-C71A-C225-9F8E452BBBD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149598" y="3076576"/>
            <a:ext cx="914400" cy="914400"/>
          </a:xfrm>
          <a:prstGeom prst="rect">
            <a:avLst/>
          </a:prstGeom>
          <a:effectLst>
            <a:outerShdw blurRad="50800" dist="38100" dir="2700000" algn="tl" rotWithShape="0">
              <a:prstClr val="black">
                <a:alpha val="40000"/>
              </a:prstClr>
            </a:outerShdw>
          </a:effectLst>
        </p:spPr>
      </p:pic>
      <p:pic>
        <p:nvPicPr>
          <p:cNvPr id="32" name="Graphic 31" descr="Sluiten met effen opvulling">
            <a:extLst>
              <a:ext uri="{FF2B5EF4-FFF2-40B4-BE49-F238E27FC236}">
                <a16:creationId xmlns:a16="http://schemas.microsoft.com/office/drawing/2014/main" id="{4F194BB0-B41A-09FB-BB21-0245EB3BBE6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068620" y="3076576"/>
            <a:ext cx="914400" cy="914400"/>
          </a:xfrm>
          <a:prstGeom prst="rect">
            <a:avLst/>
          </a:prstGeom>
          <a:effectLst>
            <a:outerShdw blurRad="50800" dist="38100" dir="2700000" algn="tl" rotWithShape="0">
              <a:prstClr val="black">
                <a:alpha val="40000"/>
              </a:prstClr>
            </a:outerShdw>
          </a:effectLst>
        </p:spPr>
      </p:pic>
      <p:pic>
        <p:nvPicPr>
          <p:cNvPr id="33" name="Graphic 32" descr="Sluiten met effen opvulling">
            <a:extLst>
              <a:ext uri="{FF2B5EF4-FFF2-40B4-BE49-F238E27FC236}">
                <a16:creationId xmlns:a16="http://schemas.microsoft.com/office/drawing/2014/main" id="{3A7EF4EE-5A26-CD16-C144-426CD811FD4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128007" y="3076576"/>
            <a:ext cx="914400" cy="9144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267448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outHorizontal)">
                                      <p:cBhvr>
                                        <p:cTn id="7" dur="250"/>
                                        <p:tgtEl>
                                          <p:spTgt spid="14"/>
                                        </p:tgtEl>
                                      </p:cBhvr>
                                    </p:animEffect>
                                  </p:childTnLst>
                                </p:cTn>
                              </p:par>
                              <p:par>
                                <p:cTn id="8" presetID="16" presetClass="entr" presetSubtype="42"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arn(outHorizontal)">
                                      <p:cBhvr>
                                        <p:cTn id="10" dur="250"/>
                                        <p:tgtEl>
                                          <p:spTgt spid="15"/>
                                        </p:tgtEl>
                                      </p:cBhvr>
                                    </p:animEffect>
                                  </p:childTnLst>
                                </p:cTn>
                              </p:par>
                            </p:childTnLst>
                          </p:cTn>
                        </p:par>
                        <p:par>
                          <p:cTn id="11" fill="hold">
                            <p:stCondLst>
                              <p:cond delay="250"/>
                            </p:stCondLst>
                            <p:childTnLst>
                              <p:par>
                                <p:cTn id="12" presetID="1" presetClass="entr" presetSubtype="0"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childTnLst>
                                </p:cTn>
                              </p:par>
                            </p:childTnLst>
                          </p:cTn>
                        </p:par>
                        <p:par>
                          <p:cTn id="14" fill="hold">
                            <p:stCondLst>
                              <p:cond delay="250"/>
                            </p:stCondLst>
                            <p:childTnLst>
                              <p:par>
                                <p:cTn id="15" presetID="1" presetClass="entr" presetSubtype="0"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par>
                          <p:cTn id="17" fill="hold">
                            <p:stCondLst>
                              <p:cond delay="250"/>
                            </p:stCondLst>
                            <p:childTnLst>
                              <p:par>
                                <p:cTn id="18" presetID="1" presetClass="entr" presetSubtype="0" fill="hold" grpId="0" nodeType="afterEffect">
                                  <p:stCondLst>
                                    <p:cond delay="0"/>
                                  </p:stCondLst>
                                  <p:childTnLst>
                                    <p:set>
                                      <p:cBhvr>
                                        <p:cTn id="19" dur="1" fill="hold">
                                          <p:stCondLst>
                                            <p:cond delay="0"/>
                                          </p:stCondLst>
                                        </p:cTn>
                                        <p:tgtEl>
                                          <p:spTgt spid="19"/>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31"/>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21"/>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27"/>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22"/>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32"/>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23"/>
                                        </p:tgtEl>
                                        <p:attrNameLst>
                                          <p:attrName>style.visibility</p:attrName>
                                        </p:attrNameLst>
                                      </p:cBhvr>
                                      <p:to>
                                        <p:strVal val="visible"/>
                                      </p:to>
                                    </p:set>
                                  </p:childTnLst>
                                </p:cTn>
                              </p:par>
                              <p:par>
                                <p:cTn id="50" presetID="1" presetClass="entr" presetSubtype="0" fill="hold" nodeType="withEffect">
                                  <p:stCondLst>
                                    <p:cond delay="0"/>
                                  </p:stCondLst>
                                  <p:childTnLst>
                                    <p:set>
                                      <p:cBhvr>
                                        <p:cTn id="51" dur="1" fill="hold">
                                          <p:stCondLst>
                                            <p:cond delay="0"/>
                                          </p:stCondLst>
                                        </p:cTn>
                                        <p:tgtEl>
                                          <p:spTgt spid="28"/>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18"/>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24"/>
                                        </p:tgtEl>
                                        <p:attrNameLst>
                                          <p:attrName>style.visibility</p:attrName>
                                        </p:attrNameLst>
                                      </p:cBhvr>
                                      <p:to>
                                        <p:strVal val="visible"/>
                                      </p:to>
                                    </p:set>
                                  </p:childTnLst>
                                </p:cTn>
                              </p:par>
                              <p:par>
                                <p:cTn id="60" presetID="1" presetClass="entr" presetSubtype="0" fill="hold" nodeType="withEffect">
                                  <p:stCondLst>
                                    <p:cond delay="0"/>
                                  </p:stCondLst>
                                  <p:childTnLst>
                                    <p:set>
                                      <p:cBhvr>
                                        <p:cTn id="61" dur="1" fill="hold">
                                          <p:stCondLst>
                                            <p:cond delay="0"/>
                                          </p:stCondLst>
                                        </p:cTn>
                                        <p:tgtEl>
                                          <p:spTgt spid="33"/>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25"/>
                                        </p:tgtEl>
                                        <p:attrNameLst>
                                          <p:attrName>style.visibility</p:attrName>
                                        </p:attrNameLst>
                                      </p:cBhvr>
                                      <p:to>
                                        <p:strVal val="visible"/>
                                      </p:to>
                                    </p:set>
                                  </p:childTnLst>
                                </p:cTn>
                              </p:par>
                              <p:par>
                                <p:cTn id="66" presetID="1" presetClass="entr" presetSubtype="0" fill="hold" nodeType="withEffect">
                                  <p:stCondLst>
                                    <p:cond delay="0"/>
                                  </p:stCondLst>
                                  <p:childTnLst>
                                    <p:set>
                                      <p:cBhvr>
                                        <p:cTn id="67"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16" grpId="0" animBg="1"/>
      <p:bldP spid="17" grpId="0" animBg="1"/>
      <p:bldP spid="18" grpId="0" animBg="1"/>
      <p:bldP spid="19" grpId="0" animBg="1"/>
      <p:bldP spid="20" grpId="0"/>
      <p:bldP spid="21" grpId="0"/>
      <p:bldP spid="22" grpId="0"/>
      <p:bldP spid="23" grpId="0"/>
      <p:bldP spid="24" grpId="0"/>
      <p:bldP spid="25" grpId="0"/>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98DA03-508B-2C42-4E75-ABF826FEA3A7}"/>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B21EE935-7ABF-C557-F270-61E8D45DAD73}"/>
              </a:ext>
            </a:extLst>
          </p:cNvPr>
          <p:cNvSpPr txBox="1"/>
          <p:nvPr/>
        </p:nvSpPr>
        <p:spPr>
          <a:xfrm>
            <a:off x="2140299" y="194009"/>
            <a:ext cx="791140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prstClr val="black"/>
                </a:solidFill>
                <a:effectLst/>
                <a:uLnTx/>
                <a:uFillTx/>
                <a:latin typeface="Effra Heavy" panose="02000906080000020004" pitchFamily="2" charset="0"/>
                <a:ea typeface="+mn-ea"/>
                <a:cs typeface="+mn-cs"/>
              </a:rPr>
              <a:t>Random begrippen</a:t>
            </a:r>
            <a:endParaRPr kumimoji="0" lang="nl-NL" sz="2800" b="0" i="0" u="none" strike="noStrike" kern="1200" cap="none" spc="0" normalizeH="0" baseline="0" noProof="0" dirty="0">
              <a:ln>
                <a:noFill/>
              </a:ln>
              <a:solidFill>
                <a:prstClr val="black"/>
              </a:solidFill>
              <a:effectLst/>
              <a:uLnTx/>
              <a:uFillTx/>
              <a:latin typeface="Effra" panose="02000506080000020004" pitchFamily="2" charset="0"/>
            </a:endParaRPr>
          </a:p>
        </p:txBody>
      </p:sp>
      <p:sp>
        <p:nvSpPr>
          <p:cNvPr id="3" name="Rechthoek: afgeronde hoeken 2">
            <a:extLst>
              <a:ext uri="{FF2B5EF4-FFF2-40B4-BE49-F238E27FC236}">
                <a16:creationId xmlns:a16="http://schemas.microsoft.com/office/drawing/2014/main" id="{3811D407-FC0D-6884-E938-B347656C724F}"/>
              </a:ext>
            </a:extLst>
          </p:cNvPr>
          <p:cNvSpPr/>
          <p:nvPr/>
        </p:nvSpPr>
        <p:spPr>
          <a:xfrm>
            <a:off x="259487" y="1147057"/>
            <a:ext cx="3545026" cy="386468"/>
          </a:xfrm>
          <a:prstGeom prst="roundRect">
            <a:avLst/>
          </a:prstGeom>
          <a:solidFill>
            <a:srgbClr val="652EA3"/>
          </a:solidFill>
          <a:ln w="13921" cap="flat">
            <a:noFill/>
            <a:prstDash val="solid"/>
            <a:miter/>
          </a:ln>
          <a:effectLst>
            <a:outerShdw blurRad="25400" dist="25400" dir="2700000" algn="tl" rotWithShape="0">
              <a:prstClr val="black">
                <a:alpha val="40000"/>
              </a:prstClr>
            </a:outerShdw>
          </a:effectLst>
        </p:spPr>
        <p:txBody>
          <a:bodyPr rtlCol="0" anchor="ctr"/>
          <a:lstStyle/>
          <a:p>
            <a:pPr algn="ctr"/>
            <a:r>
              <a:rPr lang="nl-NL" sz="2000" dirty="0">
                <a:solidFill>
                  <a:schemeClr val="bg1"/>
                </a:solidFill>
                <a:latin typeface="Effra" panose="02000506080000020004" pitchFamily="2" charset="0"/>
              </a:rPr>
              <a:t>Arbo(wet)</a:t>
            </a:r>
          </a:p>
        </p:txBody>
      </p:sp>
      <p:cxnSp>
        <p:nvCxnSpPr>
          <p:cNvPr id="4" name="Rechte verbindingslijn 3">
            <a:extLst>
              <a:ext uri="{FF2B5EF4-FFF2-40B4-BE49-F238E27FC236}">
                <a16:creationId xmlns:a16="http://schemas.microsoft.com/office/drawing/2014/main" id="{9E5D4758-82DF-22A6-C206-639D0B0DB8BA}"/>
              </a:ext>
            </a:extLst>
          </p:cNvPr>
          <p:cNvCxnSpPr>
            <a:cxnSpLocks/>
          </p:cNvCxnSpPr>
          <p:nvPr/>
        </p:nvCxnSpPr>
        <p:spPr>
          <a:xfrm>
            <a:off x="4064000" y="1147057"/>
            <a:ext cx="0" cy="5434520"/>
          </a:xfrm>
          <a:prstGeom prst="line">
            <a:avLst/>
          </a:prstGeom>
          <a:ln w="1111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 name="Rechte verbindingslijn 4">
            <a:extLst>
              <a:ext uri="{FF2B5EF4-FFF2-40B4-BE49-F238E27FC236}">
                <a16:creationId xmlns:a16="http://schemas.microsoft.com/office/drawing/2014/main" id="{B1CDA729-FB3B-DA19-569B-70C248E1C5CB}"/>
              </a:ext>
            </a:extLst>
          </p:cNvPr>
          <p:cNvCxnSpPr>
            <a:cxnSpLocks/>
          </p:cNvCxnSpPr>
          <p:nvPr/>
        </p:nvCxnSpPr>
        <p:spPr>
          <a:xfrm>
            <a:off x="8128000" y="1147057"/>
            <a:ext cx="0" cy="5434520"/>
          </a:xfrm>
          <a:prstGeom prst="line">
            <a:avLst/>
          </a:prstGeom>
          <a:ln w="1111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 name="Rechthoek: afgeronde hoeken 5">
            <a:extLst>
              <a:ext uri="{FF2B5EF4-FFF2-40B4-BE49-F238E27FC236}">
                <a16:creationId xmlns:a16="http://schemas.microsoft.com/office/drawing/2014/main" id="{84E9E4BA-06AE-C896-0F72-10F68A3D22AE}"/>
              </a:ext>
            </a:extLst>
          </p:cNvPr>
          <p:cNvSpPr/>
          <p:nvPr/>
        </p:nvSpPr>
        <p:spPr>
          <a:xfrm>
            <a:off x="4323487" y="1147057"/>
            <a:ext cx="3545026" cy="386468"/>
          </a:xfrm>
          <a:prstGeom prst="roundRect">
            <a:avLst/>
          </a:prstGeom>
          <a:solidFill>
            <a:srgbClr val="652EA3"/>
          </a:solidFill>
          <a:ln w="13921" cap="flat">
            <a:noFill/>
            <a:prstDash val="solid"/>
            <a:miter/>
          </a:ln>
          <a:effectLst>
            <a:outerShdw blurRad="25400" dist="25400" dir="2700000" algn="tl" rotWithShape="0">
              <a:prstClr val="black">
                <a:alpha val="40000"/>
              </a:prstClr>
            </a:outerShdw>
          </a:effectLst>
        </p:spPr>
        <p:txBody>
          <a:bodyPr rtlCol="0" anchor="ctr"/>
          <a:lstStyle/>
          <a:p>
            <a:pPr algn="ctr"/>
            <a:r>
              <a:rPr lang="nl-NL" sz="2000" dirty="0">
                <a:solidFill>
                  <a:schemeClr val="bg1"/>
                </a:solidFill>
                <a:latin typeface="Effra" panose="02000506080000020004" pitchFamily="2" charset="0"/>
              </a:rPr>
              <a:t>Stakeholders</a:t>
            </a:r>
          </a:p>
        </p:txBody>
      </p:sp>
      <p:sp>
        <p:nvSpPr>
          <p:cNvPr id="7" name="Rechthoek: afgeronde hoeken 6">
            <a:extLst>
              <a:ext uri="{FF2B5EF4-FFF2-40B4-BE49-F238E27FC236}">
                <a16:creationId xmlns:a16="http://schemas.microsoft.com/office/drawing/2014/main" id="{0B8431E9-66F4-B025-263C-D849CFF6F231}"/>
              </a:ext>
            </a:extLst>
          </p:cNvPr>
          <p:cNvSpPr/>
          <p:nvPr/>
        </p:nvSpPr>
        <p:spPr>
          <a:xfrm>
            <a:off x="8387486" y="1147057"/>
            <a:ext cx="3545026" cy="386468"/>
          </a:xfrm>
          <a:prstGeom prst="roundRect">
            <a:avLst/>
          </a:prstGeom>
          <a:solidFill>
            <a:srgbClr val="652EA3"/>
          </a:solidFill>
          <a:ln w="13921" cap="flat">
            <a:noFill/>
            <a:prstDash val="solid"/>
            <a:miter/>
          </a:ln>
          <a:effectLst>
            <a:outerShdw blurRad="25400" dist="25400" dir="2700000" algn="tl" rotWithShape="0">
              <a:prstClr val="black">
                <a:alpha val="40000"/>
              </a:prstClr>
            </a:outerShdw>
          </a:effectLst>
        </p:spPr>
        <p:txBody>
          <a:bodyPr rtlCol="0" anchor="ctr"/>
          <a:lstStyle/>
          <a:p>
            <a:pPr algn="ctr"/>
            <a:r>
              <a:rPr lang="nl-NL" sz="2000" dirty="0">
                <a:solidFill>
                  <a:schemeClr val="bg1"/>
                </a:solidFill>
                <a:latin typeface="Effra" panose="02000506080000020004" pitchFamily="2" charset="0"/>
              </a:rPr>
              <a:t>Ondernemingsraad</a:t>
            </a:r>
          </a:p>
        </p:txBody>
      </p:sp>
      <p:sp>
        <p:nvSpPr>
          <p:cNvPr id="8" name="Tekstvak 7">
            <a:extLst>
              <a:ext uri="{FF2B5EF4-FFF2-40B4-BE49-F238E27FC236}">
                <a16:creationId xmlns:a16="http://schemas.microsoft.com/office/drawing/2014/main" id="{60DF23E7-8A98-49E3-0014-DF0852FE0532}"/>
              </a:ext>
            </a:extLst>
          </p:cNvPr>
          <p:cNvSpPr txBox="1"/>
          <p:nvPr/>
        </p:nvSpPr>
        <p:spPr>
          <a:xfrm>
            <a:off x="259488" y="1727838"/>
            <a:ext cx="3638248"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400" b="1" i="1" dirty="0">
                <a:solidFill>
                  <a:prstClr val="black"/>
                </a:solidFill>
                <a:latin typeface="Effra" panose="02000506080000020004" pitchFamily="2" charset="0"/>
              </a:rPr>
              <a:t>Wet die zich bezig houdt met een </a:t>
            </a:r>
            <a:r>
              <a:rPr lang="nl-NL" sz="2400" b="1" i="1" dirty="0">
                <a:solidFill>
                  <a:srgbClr val="945DE8"/>
                </a:solidFill>
                <a:latin typeface="Effra" panose="02000506080000020004" pitchFamily="2" charset="0"/>
              </a:rPr>
              <a:t>veilige</a:t>
            </a:r>
            <a:r>
              <a:rPr lang="nl-NL" sz="2400" b="1" i="1" dirty="0">
                <a:solidFill>
                  <a:prstClr val="black"/>
                </a:solidFill>
                <a:latin typeface="Effra" panose="02000506080000020004" pitchFamily="2" charset="0"/>
              </a:rPr>
              <a:t> en </a:t>
            </a:r>
            <a:r>
              <a:rPr lang="nl-NL" sz="2400" b="1" i="1" dirty="0">
                <a:solidFill>
                  <a:srgbClr val="945DE8"/>
                </a:solidFill>
                <a:latin typeface="Effra" panose="02000506080000020004" pitchFamily="2" charset="0"/>
              </a:rPr>
              <a:t>gezonde werkomgeving </a:t>
            </a:r>
            <a:r>
              <a:rPr lang="nl-NL" sz="2400" b="1" i="1" dirty="0">
                <a:solidFill>
                  <a:prstClr val="black"/>
                </a:solidFill>
                <a:latin typeface="Effra" panose="02000506080000020004" pitchFamily="2" charset="0"/>
              </a:rPr>
              <a:t>voor het </a:t>
            </a:r>
            <a:r>
              <a:rPr lang="nl-NL" sz="2400" b="1" i="1" dirty="0">
                <a:solidFill>
                  <a:srgbClr val="945DE8"/>
                </a:solidFill>
                <a:latin typeface="Effra" panose="02000506080000020004" pitchFamily="2" charset="0"/>
              </a:rPr>
              <a:t>personeel </a:t>
            </a:r>
            <a:r>
              <a:rPr lang="nl-NL" sz="2400" b="1" i="1" dirty="0">
                <a:solidFill>
                  <a:prstClr val="black"/>
                </a:solidFill>
                <a:latin typeface="Effra" panose="02000506080000020004" pitchFamily="2" charset="0"/>
              </a:rPr>
              <a:t>van een organisatie.</a:t>
            </a:r>
            <a:endParaRPr kumimoji="0" lang="nl-NL" sz="2400" b="1" i="1" u="none" strike="noStrike" kern="1200" cap="none" spc="0" normalizeH="0" baseline="0" noProof="0" dirty="0">
              <a:ln>
                <a:noFill/>
              </a:ln>
              <a:solidFill>
                <a:prstClr val="black"/>
              </a:solidFill>
              <a:effectLst/>
              <a:uLnTx/>
              <a:uFillTx/>
              <a:latin typeface="Effra" panose="02000506080000020004" pitchFamily="2" charset="0"/>
            </a:endParaRPr>
          </a:p>
        </p:txBody>
      </p:sp>
      <p:sp>
        <p:nvSpPr>
          <p:cNvPr id="9" name="Tekstvak 8">
            <a:extLst>
              <a:ext uri="{FF2B5EF4-FFF2-40B4-BE49-F238E27FC236}">
                <a16:creationId xmlns:a16="http://schemas.microsoft.com/office/drawing/2014/main" id="{9C44D3BE-C607-DB80-029F-047324F3BDAD}"/>
              </a:ext>
            </a:extLst>
          </p:cNvPr>
          <p:cNvSpPr txBox="1"/>
          <p:nvPr/>
        </p:nvSpPr>
        <p:spPr>
          <a:xfrm>
            <a:off x="4230264" y="1727838"/>
            <a:ext cx="3731472"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400" b="1" i="1" dirty="0">
                <a:solidFill>
                  <a:prstClr val="black"/>
                </a:solidFill>
                <a:latin typeface="Effra" panose="02000506080000020004" pitchFamily="2" charset="0"/>
              </a:rPr>
              <a:t>Partijen die een bepaalde mate van </a:t>
            </a:r>
            <a:r>
              <a:rPr lang="nl-NL" sz="2400" b="1" i="1" dirty="0">
                <a:solidFill>
                  <a:srgbClr val="945DE8"/>
                </a:solidFill>
                <a:latin typeface="Effra" panose="02000506080000020004" pitchFamily="2" charset="0"/>
              </a:rPr>
              <a:t>belang</a:t>
            </a:r>
            <a:r>
              <a:rPr lang="nl-NL" sz="2400" b="1" i="1" dirty="0">
                <a:solidFill>
                  <a:prstClr val="black"/>
                </a:solidFill>
                <a:latin typeface="Effra" panose="02000506080000020004" pitchFamily="2" charset="0"/>
              </a:rPr>
              <a:t> bij het bestaan van een </a:t>
            </a:r>
            <a:r>
              <a:rPr lang="nl-NL" sz="2400" b="1" i="1" dirty="0">
                <a:solidFill>
                  <a:srgbClr val="945DE8"/>
                </a:solidFill>
                <a:latin typeface="Effra" panose="02000506080000020004" pitchFamily="2" charset="0"/>
              </a:rPr>
              <a:t>organisatie</a:t>
            </a:r>
            <a:r>
              <a:rPr lang="nl-NL" sz="2400" b="1" i="1" dirty="0">
                <a:solidFill>
                  <a:prstClr val="black"/>
                </a:solidFill>
                <a:latin typeface="Effra" panose="02000506080000020004" pitchFamily="2" charset="0"/>
              </a:rPr>
              <a:t> hebben, of op wie de organisatie </a:t>
            </a:r>
            <a:r>
              <a:rPr lang="nl-NL" sz="2400" b="1" i="1" dirty="0">
                <a:solidFill>
                  <a:srgbClr val="945DE8"/>
                </a:solidFill>
                <a:latin typeface="Effra" panose="02000506080000020004" pitchFamily="2" charset="0"/>
              </a:rPr>
              <a:t>invloed</a:t>
            </a:r>
            <a:r>
              <a:rPr lang="nl-NL" sz="2400" b="1" i="1" dirty="0">
                <a:solidFill>
                  <a:prstClr val="black"/>
                </a:solidFill>
                <a:latin typeface="Effra" panose="02000506080000020004" pitchFamily="2" charset="0"/>
              </a:rPr>
              <a:t> heeft.</a:t>
            </a:r>
            <a:endParaRPr kumimoji="0" lang="nl-NL" sz="2400" b="1" i="1" u="none" strike="noStrike" kern="1200" cap="none" spc="0" normalizeH="0" baseline="0" noProof="0" dirty="0">
              <a:ln>
                <a:noFill/>
              </a:ln>
              <a:solidFill>
                <a:prstClr val="black"/>
              </a:solidFill>
              <a:effectLst/>
              <a:uLnTx/>
              <a:uFillTx/>
              <a:latin typeface="Effra" panose="02000506080000020004" pitchFamily="2" charset="0"/>
            </a:endParaRPr>
          </a:p>
        </p:txBody>
      </p:sp>
      <p:sp>
        <p:nvSpPr>
          <p:cNvPr id="10" name="Tekstvak 9">
            <a:extLst>
              <a:ext uri="{FF2B5EF4-FFF2-40B4-BE49-F238E27FC236}">
                <a16:creationId xmlns:a16="http://schemas.microsoft.com/office/drawing/2014/main" id="{FECDC4E4-541F-BFD7-0E08-2DA0A04469FE}"/>
              </a:ext>
            </a:extLst>
          </p:cNvPr>
          <p:cNvSpPr txBox="1"/>
          <p:nvPr/>
        </p:nvSpPr>
        <p:spPr>
          <a:xfrm>
            <a:off x="8221223" y="1727838"/>
            <a:ext cx="3804512"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400" b="1" i="1" dirty="0">
                <a:solidFill>
                  <a:srgbClr val="945DE8"/>
                </a:solidFill>
                <a:latin typeface="Effra" panose="02000506080000020004" pitchFamily="2" charset="0"/>
              </a:rPr>
              <a:t>Medezeggenschapsorgaan</a:t>
            </a:r>
            <a:r>
              <a:rPr lang="nl-NL" sz="2400" b="1" i="1" dirty="0">
                <a:solidFill>
                  <a:prstClr val="black"/>
                </a:solidFill>
                <a:latin typeface="Effra" panose="02000506080000020004" pitchFamily="2" charset="0"/>
              </a:rPr>
              <a:t> dat </a:t>
            </a:r>
            <a:r>
              <a:rPr lang="nl-NL" sz="2400" b="1" i="1" dirty="0">
                <a:solidFill>
                  <a:srgbClr val="945DE8"/>
                </a:solidFill>
                <a:latin typeface="Effra" panose="02000506080000020004" pitchFamily="2" charset="0"/>
              </a:rPr>
              <a:t>meedenkt </a:t>
            </a:r>
            <a:r>
              <a:rPr lang="nl-NL" sz="2400" b="1" i="1" dirty="0">
                <a:solidFill>
                  <a:prstClr val="black"/>
                </a:solidFill>
                <a:latin typeface="Effra" panose="02000506080000020004" pitchFamily="2" charset="0"/>
              </a:rPr>
              <a:t>over de plannen van een organisatie en hier </a:t>
            </a:r>
            <a:r>
              <a:rPr lang="nl-NL" sz="2400" b="1" i="1" dirty="0">
                <a:solidFill>
                  <a:srgbClr val="945DE8"/>
                </a:solidFill>
                <a:latin typeface="Effra" panose="02000506080000020004" pitchFamily="2" charset="0"/>
              </a:rPr>
              <a:t>inspraak</a:t>
            </a:r>
            <a:r>
              <a:rPr lang="nl-NL" sz="2400" b="1" i="1" dirty="0">
                <a:solidFill>
                  <a:prstClr val="black"/>
                </a:solidFill>
                <a:latin typeface="Effra" panose="02000506080000020004" pitchFamily="2" charset="0"/>
              </a:rPr>
              <a:t> in kan hebben.</a:t>
            </a:r>
            <a:endParaRPr kumimoji="0" lang="nl-NL" sz="2400" b="1" i="1" u="none" strike="noStrike" kern="1200" cap="none" spc="0" normalizeH="0" baseline="0" noProof="0" dirty="0">
              <a:ln>
                <a:noFill/>
              </a:ln>
              <a:solidFill>
                <a:prstClr val="black"/>
              </a:solidFill>
              <a:effectLst/>
              <a:uLnTx/>
              <a:uFillTx/>
              <a:latin typeface="Effra" panose="02000506080000020004" pitchFamily="2" charset="0"/>
            </a:endParaRPr>
          </a:p>
        </p:txBody>
      </p:sp>
      <p:sp>
        <p:nvSpPr>
          <p:cNvPr id="11" name="Tekstvak 10">
            <a:extLst>
              <a:ext uri="{FF2B5EF4-FFF2-40B4-BE49-F238E27FC236}">
                <a16:creationId xmlns:a16="http://schemas.microsoft.com/office/drawing/2014/main" id="{896A366F-0075-CCE1-A7CC-4398E6559CD2}"/>
              </a:ext>
            </a:extLst>
          </p:cNvPr>
          <p:cNvSpPr txBox="1"/>
          <p:nvPr/>
        </p:nvSpPr>
        <p:spPr>
          <a:xfrm>
            <a:off x="4037444" y="4360596"/>
            <a:ext cx="1962146" cy="584775"/>
          </a:xfrm>
          <a:prstGeom prst="rect">
            <a:avLst/>
          </a:prstGeom>
          <a:noFill/>
        </p:spPr>
        <p:txBody>
          <a:bodyPr wrap="square" rtlCol="0">
            <a:spAutoFit/>
          </a:bodyPr>
          <a:lstStyle/>
          <a:p>
            <a:pPr algn="ctr"/>
            <a:r>
              <a:rPr lang="nl-NL" sz="3200" b="1" dirty="0">
                <a:solidFill>
                  <a:srgbClr val="945DE8"/>
                </a:solidFill>
                <a:effectLst>
                  <a:outerShdw blurRad="12700" dist="12700" dir="2700000" algn="tl" rotWithShape="0">
                    <a:prstClr val="black">
                      <a:alpha val="40000"/>
                    </a:prstClr>
                  </a:outerShdw>
                </a:effectLst>
              </a:rPr>
              <a:t>Klanten</a:t>
            </a:r>
          </a:p>
        </p:txBody>
      </p:sp>
      <p:sp>
        <p:nvSpPr>
          <p:cNvPr id="12" name="Tekstvak 11">
            <a:extLst>
              <a:ext uri="{FF2B5EF4-FFF2-40B4-BE49-F238E27FC236}">
                <a16:creationId xmlns:a16="http://schemas.microsoft.com/office/drawing/2014/main" id="{37603DC3-C78A-C6C8-DF1F-0EE7B3F88C8E}"/>
              </a:ext>
            </a:extLst>
          </p:cNvPr>
          <p:cNvSpPr txBox="1"/>
          <p:nvPr/>
        </p:nvSpPr>
        <p:spPr>
          <a:xfrm>
            <a:off x="4037444" y="5004999"/>
            <a:ext cx="1962146" cy="584775"/>
          </a:xfrm>
          <a:prstGeom prst="rect">
            <a:avLst/>
          </a:prstGeom>
          <a:noFill/>
        </p:spPr>
        <p:txBody>
          <a:bodyPr wrap="square" rtlCol="0">
            <a:spAutoFit/>
          </a:bodyPr>
          <a:lstStyle/>
          <a:p>
            <a:pPr algn="ctr"/>
            <a:r>
              <a:rPr lang="nl-NL" sz="3200" b="1" dirty="0">
                <a:solidFill>
                  <a:srgbClr val="652EA3"/>
                </a:solidFill>
                <a:effectLst>
                  <a:outerShdw blurRad="12700" dist="12700" dir="2700000" algn="tl" rotWithShape="0">
                    <a:prstClr val="black">
                      <a:alpha val="40000"/>
                    </a:prstClr>
                  </a:outerShdw>
                </a:effectLst>
              </a:rPr>
              <a:t>Overheid</a:t>
            </a:r>
          </a:p>
        </p:txBody>
      </p:sp>
      <p:sp>
        <p:nvSpPr>
          <p:cNvPr id="13" name="Tekstvak 12">
            <a:extLst>
              <a:ext uri="{FF2B5EF4-FFF2-40B4-BE49-F238E27FC236}">
                <a16:creationId xmlns:a16="http://schemas.microsoft.com/office/drawing/2014/main" id="{985F61B3-43D5-C633-7EE4-83DED73E3619}"/>
              </a:ext>
            </a:extLst>
          </p:cNvPr>
          <p:cNvSpPr txBox="1"/>
          <p:nvPr/>
        </p:nvSpPr>
        <p:spPr>
          <a:xfrm>
            <a:off x="5762479" y="4360596"/>
            <a:ext cx="2329000" cy="584775"/>
          </a:xfrm>
          <a:prstGeom prst="rect">
            <a:avLst/>
          </a:prstGeom>
          <a:noFill/>
        </p:spPr>
        <p:txBody>
          <a:bodyPr wrap="square" rtlCol="0">
            <a:spAutoFit/>
          </a:bodyPr>
          <a:lstStyle/>
          <a:p>
            <a:pPr algn="ctr"/>
            <a:r>
              <a:rPr lang="nl-NL" sz="3200" b="1" dirty="0">
                <a:solidFill>
                  <a:srgbClr val="652EA3"/>
                </a:solidFill>
                <a:effectLst>
                  <a:outerShdw blurRad="12700" dist="12700" dir="2700000" algn="tl" rotWithShape="0">
                    <a:prstClr val="black">
                      <a:alpha val="40000"/>
                    </a:prstClr>
                  </a:outerShdw>
                </a:effectLst>
              </a:rPr>
              <a:t>Leveranciers</a:t>
            </a:r>
          </a:p>
        </p:txBody>
      </p:sp>
      <p:sp>
        <p:nvSpPr>
          <p:cNvPr id="14" name="Tekstvak 13">
            <a:extLst>
              <a:ext uri="{FF2B5EF4-FFF2-40B4-BE49-F238E27FC236}">
                <a16:creationId xmlns:a16="http://schemas.microsoft.com/office/drawing/2014/main" id="{AA12FA47-FB72-8E65-DACB-C534AE8D43D5}"/>
              </a:ext>
            </a:extLst>
          </p:cNvPr>
          <p:cNvSpPr txBox="1"/>
          <p:nvPr/>
        </p:nvSpPr>
        <p:spPr>
          <a:xfrm>
            <a:off x="5762479" y="5004999"/>
            <a:ext cx="2409812" cy="584775"/>
          </a:xfrm>
          <a:prstGeom prst="rect">
            <a:avLst/>
          </a:prstGeom>
          <a:noFill/>
        </p:spPr>
        <p:txBody>
          <a:bodyPr wrap="square" rtlCol="0">
            <a:spAutoFit/>
          </a:bodyPr>
          <a:lstStyle/>
          <a:p>
            <a:pPr algn="ctr"/>
            <a:r>
              <a:rPr lang="nl-NL" sz="3200" b="1" dirty="0">
                <a:solidFill>
                  <a:srgbClr val="945DE8"/>
                </a:solidFill>
                <a:effectLst>
                  <a:outerShdw blurRad="12700" dist="12700" dir="2700000" algn="tl" rotWithShape="0">
                    <a:prstClr val="black">
                      <a:alpha val="40000"/>
                    </a:prstClr>
                  </a:outerShdw>
                </a:effectLst>
              </a:rPr>
              <a:t>Financiers</a:t>
            </a:r>
          </a:p>
        </p:txBody>
      </p:sp>
      <p:sp>
        <p:nvSpPr>
          <p:cNvPr id="15" name="Tekstvak 14">
            <a:extLst>
              <a:ext uri="{FF2B5EF4-FFF2-40B4-BE49-F238E27FC236}">
                <a16:creationId xmlns:a16="http://schemas.microsoft.com/office/drawing/2014/main" id="{77E27FB3-1189-3CFD-7B68-7ACAF90EFDFB}"/>
              </a:ext>
            </a:extLst>
          </p:cNvPr>
          <p:cNvSpPr txBox="1"/>
          <p:nvPr/>
        </p:nvSpPr>
        <p:spPr>
          <a:xfrm>
            <a:off x="4037444" y="5594932"/>
            <a:ext cx="1962146" cy="584775"/>
          </a:xfrm>
          <a:prstGeom prst="rect">
            <a:avLst/>
          </a:prstGeom>
          <a:noFill/>
        </p:spPr>
        <p:txBody>
          <a:bodyPr wrap="square" rtlCol="0">
            <a:spAutoFit/>
          </a:bodyPr>
          <a:lstStyle/>
          <a:p>
            <a:pPr algn="ctr"/>
            <a:r>
              <a:rPr lang="nl-NL" sz="3200" b="1" dirty="0">
                <a:solidFill>
                  <a:srgbClr val="945DE8"/>
                </a:solidFill>
                <a:effectLst>
                  <a:outerShdw blurRad="12700" dist="12700" dir="2700000" algn="tl" rotWithShape="0">
                    <a:prstClr val="black">
                      <a:alpha val="40000"/>
                    </a:prstClr>
                  </a:outerShdw>
                </a:effectLst>
              </a:rPr>
              <a:t>Personeel</a:t>
            </a:r>
          </a:p>
        </p:txBody>
      </p:sp>
      <p:sp>
        <p:nvSpPr>
          <p:cNvPr id="16" name="Tekstvak 15">
            <a:extLst>
              <a:ext uri="{FF2B5EF4-FFF2-40B4-BE49-F238E27FC236}">
                <a16:creationId xmlns:a16="http://schemas.microsoft.com/office/drawing/2014/main" id="{70226BB2-FAF3-9E9A-9620-2279E0214093}"/>
              </a:ext>
            </a:extLst>
          </p:cNvPr>
          <p:cNvSpPr txBox="1"/>
          <p:nvPr/>
        </p:nvSpPr>
        <p:spPr>
          <a:xfrm>
            <a:off x="5762479" y="5594932"/>
            <a:ext cx="2409812" cy="584775"/>
          </a:xfrm>
          <a:prstGeom prst="rect">
            <a:avLst/>
          </a:prstGeom>
          <a:noFill/>
        </p:spPr>
        <p:txBody>
          <a:bodyPr wrap="square" rtlCol="0">
            <a:spAutoFit/>
          </a:bodyPr>
          <a:lstStyle/>
          <a:p>
            <a:pPr algn="ctr"/>
            <a:r>
              <a:rPr lang="nl-NL" sz="3200" b="1" dirty="0">
                <a:solidFill>
                  <a:srgbClr val="652EA3"/>
                </a:solidFill>
                <a:effectLst>
                  <a:outerShdw blurRad="12700" dist="12700" dir="2700000" algn="tl" rotWithShape="0">
                    <a:prstClr val="black">
                      <a:alpha val="40000"/>
                    </a:prstClr>
                  </a:outerShdw>
                </a:effectLst>
              </a:rPr>
              <a:t>Concurrent</a:t>
            </a:r>
          </a:p>
        </p:txBody>
      </p:sp>
      <p:sp>
        <p:nvSpPr>
          <p:cNvPr id="17" name="Tekstvak 16">
            <a:extLst>
              <a:ext uri="{FF2B5EF4-FFF2-40B4-BE49-F238E27FC236}">
                <a16:creationId xmlns:a16="http://schemas.microsoft.com/office/drawing/2014/main" id="{5E0033BC-A2D9-A876-A3CE-D060ADB02560}"/>
              </a:ext>
            </a:extLst>
          </p:cNvPr>
          <p:cNvSpPr txBox="1"/>
          <p:nvPr/>
        </p:nvSpPr>
        <p:spPr>
          <a:xfrm>
            <a:off x="8221223" y="3743774"/>
            <a:ext cx="3731466" cy="584775"/>
          </a:xfrm>
          <a:prstGeom prst="rect">
            <a:avLst/>
          </a:prstGeom>
          <a:noFill/>
        </p:spPr>
        <p:txBody>
          <a:bodyPr wrap="square" rtlCol="0">
            <a:spAutoFit/>
          </a:bodyPr>
          <a:lstStyle/>
          <a:p>
            <a:pPr algn="ctr"/>
            <a:r>
              <a:rPr lang="nl-NL" sz="3200" b="1" dirty="0">
                <a:solidFill>
                  <a:srgbClr val="652EA3"/>
                </a:solidFill>
                <a:effectLst>
                  <a:outerShdw blurRad="12700" dist="12700" dir="2700000" algn="tl" rotWithShape="0">
                    <a:prstClr val="black">
                      <a:alpha val="40000"/>
                    </a:prstClr>
                  </a:outerShdw>
                </a:effectLst>
              </a:rPr>
              <a:t>4 bevoegdheden:</a:t>
            </a:r>
          </a:p>
        </p:txBody>
      </p:sp>
      <p:sp>
        <p:nvSpPr>
          <p:cNvPr id="18" name="Rechthoek: afgeronde hoeken 17">
            <a:extLst>
              <a:ext uri="{FF2B5EF4-FFF2-40B4-BE49-F238E27FC236}">
                <a16:creationId xmlns:a16="http://schemas.microsoft.com/office/drawing/2014/main" id="{FF5850B8-CCA5-D200-8639-3DDD9911DD35}"/>
              </a:ext>
            </a:extLst>
          </p:cNvPr>
          <p:cNvSpPr/>
          <p:nvPr/>
        </p:nvSpPr>
        <p:spPr>
          <a:xfrm>
            <a:off x="8573894" y="4372194"/>
            <a:ext cx="3026124" cy="322412"/>
          </a:xfrm>
          <a:prstGeom prst="roundRect">
            <a:avLst/>
          </a:prstGeom>
          <a:solidFill>
            <a:srgbClr val="A478EC"/>
          </a:solidFill>
          <a:ln w="13921" cap="flat">
            <a:noFill/>
            <a:prstDash val="solid"/>
            <a:miter/>
          </a:ln>
          <a:effectLst>
            <a:outerShdw blurRad="25400" dist="254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white"/>
                </a:solidFill>
                <a:effectLst/>
                <a:uLnTx/>
                <a:uFillTx/>
                <a:latin typeface="Effra" panose="02000506080000020004" pitchFamily="2" charset="0"/>
                <a:ea typeface="+mn-ea"/>
                <a:cs typeface="+mn-cs"/>
              </a:rPr>
              <a:t>Adviesrecht</a:t>
            </a:r>
          </a:p>
        </p:txBody>
      </p:sp>
      <p:sp>
        <p:nvSpPr>
          <p:cNvPr id="19" name="Rechthoek: afgeronde hoeken 18">
            <a:extLst>
              <a:ext uri="{FF2B5EF4-FFF2-40B4-BE49-F238E27FC236}">
                <a16:creationId xmlns:a16="http://schemas.microsoft.com/office/drawing/2014/main" id="{D26F428B-3C90-7851-E316-F2AB79FB4FA5}"/>
              </a:ext>
            </a:extLst>
          </p:cNvPr>
          <p:cNvSpPr/>
          <p:nvPr/>
        </p:nvSpPr>
        <p:spPr>
          <a:xfrm>
            <a:off x="8320926" y="4326258"/>
            <a:ext cx="313488" cy="419802"/>
          </a:xfrm>
          <a:prstGeom prst="roundRect">
            <a:avLst/>
          </a:prstGeom>
          <a:solidFill>
            <a:schemeClr val="accent3"/>
          </a:solidFill>
          <a:ln w="13921" cap="flat">
            <a:noFill/>
            <a:prstDash val="solid"/>
            <a:miter/>
          </a:ln>
          <a:effectLst>
            <a:outerShdw blurRad="25400" dist="254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3600" b="0" i="0" u="none" strike="noStrike" kern="1200" cap="none" spc="0" normalizeH="0" baseline="0" noProof="0" dirty="0">
                <a:ln>
                  <a:noFill/>
                </a:ln>
                <a:solidFill>
                  <a:prstClr val="white"/>
                </a:solidFill>
                <a:effectLst/>
                <a:uLnTx/>
                <a:uFillTx/>
                <a:latin typeface="Effra" panose="02000506080000020004" pitchFamily="2" charset="0"/>
                <a:ea typeface="+mn-ea"/>
                <a:cs typeface="+mn-cs"/>
              </a:rPr>
              <a:t>1</a:t>
            </a:r>
          </a:p>
        </p:txBody>
      </p:sp>
      <p:sp>
        <p:nvSpPr>
          <p:cNvPr id="20" name="Rechthoek: afgeronde hoeken 19">
            <a:extLst>
              <a:ext uri="{FF2B5EF4-FFF2-40B4-BE49-F238E27FC236}">
                <a16:creationId xmlns:a16="http://schemas.microsoft.com/office/drawing/2014/main" id="{E3407E9D-17F9-1A6E-0289-8392A0803B9D}"/>
              </a:ext>
            </a:extLst>
          </p:cNvPr>
          <p:cNvSpPr/>
          <p:nvPr/>
        </p:nvSpPr>
        <p:spPr>
          <a:xfrm>
            <a:off x="8573894" y="4948393"/>
            <a:ext cx="3026124" cy="322412"/>
          </a:xfrm>
          <a:prstGeom prst="roundRect">
            <a:avLst/>
          </a:prstGeom>
          <a:solidFill>
            <a:srgbClr val="A478EC"/>
          </a:solidFill>
          <a:ln w="13921" cap="flat">
            <a:noFill/>
            <a:prstDash val="solid"/>
            <a:miter/>
          </a:ln>
          <a:effectLst>
            <a:outerShdw blurRad="25400" dist="254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white"/>
                </a:solidFill>
                <a:effectLst/>
                <a:uLnTx/>
                <a:uFillTx/>
                <a:latin typeface="Effra" panose="02000506080000020004" pitchFamily="2" charset="0"/>
                <a:ea typeface="+mn-ea"/>
                <a:cs typeface="+mn-cs"/>
              </a:rPr>
              <a:t>Informatierecht</a:t>
            </a:r>
          </a:p>
        </p:txBody>
      </p:sp>
      <p:sp>
        <p:nvSpPr>
          <p:cNvPr id="21" name="Rechthoek: afgeronde hoeken 20">
            <a:extLst>
              <a:ext uri="{FF2B5EF4-FFF2-40B4-BE49-F238E27FC236}">
                <a16:creationId xmlns:a16="http://schemas.microsoft.com/office/drawing/2014/main" id="{517A126B-57B7-EEE5-C97F-F2CCFF8515AE}"/>
              </a:ext>
            </a:extLst>
          </p:cNvPr>
          <p:cNvSpPr/>
          <p:nvPr/>
        </p:nvSpPr>
        <p:spPr>
          <a:xfrm>
            <a:off x="8320926" y="4896888"/>
            <a:ext cx="313488" cy="419802"/>
          </a:xfrm>
          <a:prstGeom prst="roundRect">
            <a:avLst/>
          </a:prstGeom>
          <a:solidFill>
            <a:schemeClr val="accent3"/>
          </a:solidFill>
          <a:ln w="13921" cap="flat">
            <a:noFill/>
            <a:prstDash val="solid"/>
            <a:miter/>
          </a:ln>
          <a:effectLst>
            <a:outerShdw blurRad="25400" dist="254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3600" b="0" i="0" u="none" strike="noStrike" kern="1200" cap="none" spc="0" normalizeH="0" baseline="0" noProof="0" dirty="0">
                <a:ln>
                  <a:noFill/>
                </a:ln>
                <a:solidFill>
                  <a:prstClr val="white"/>
                </a:solidFill>
                <a:effectLst/>
                <a:uLnTx/>
                <a:uFillTx/>
                <a:latin typeface="Effra" panose="02000506080000020004" pitchFamily="2" charset="0"/>
                <a:ea typeface="+mn-ea"/>
                <a:cs typeface="+mn-cs"/>
              </a:rPr>
              <a:t>2</a:t>
            </a:r>
          </a:p>
        </p:txBody>
      </p:sp>
      <p:sp>
        <p:nvSpPr>
          <p:cNvPr id="22" name="Rechthoek: afgeronde hoeken 21">
            <a:extLst>
              <a:ext uri="{FF2B5EF4-FFF2-40B4-BE49-F238E27FC236}">
                <a16:creationId xmlns:a16="http://schemas.microsoft.com/office/drawing/2014/main" id="{6676454F-79AB-A597-E547-A6DB2B572DAE}"/>
              </a:ext>
            </a:extLst>
          </p:cNvPr>
          <p:cNvSpPr/>
          <p:nvPr/>
        </p:nvSpPr>
        <p:spPr>
          <a:xfrm>
            <a:off x="8573894" y="5516212"/>
            <a:ext cx="3026124" cy="322412"/>
          </a:xfrm>
          <a:prstGeom prst="roundRect">
            <a:avLst/>
          </a:prstGeom>
          <a:solidFill>
            <a:srgbClr val="A478EC"/>
          </a:solidFill>
          <a:ln w="13921" cap="flat">
            <a:noFill/>
            <a:prstDash val="solid"/>
            <a:miter/>
          </a:ln>
          <a:effectLst>
            <a:outerShdw blurRad="25400" dist="254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white"/>
                </a:solidFill>
                <a:effectLst/>
                <a:uLnTx/>
                <a:uFillTx/>
                <a:latin typeface="Effra" panose="02000506080000020004" pitchFamily="2" charset="0"/>
                <a:ea typeface="+mn-ea"/>
                <a:cs typeface="+mn-cs"/>
              </a:rPr>
              <a:t>Instemmingsrecht</a:t>
            </a:r>
          </a:p>
        </p:txBody>
      </p:sp>
      <p:sp>
        <p:nvSpPr>
          <p:cNvPr id="23" name="Rechthoek: afgeronde hoeken 22">
            <a:extLst>
              <a:ext uri="{FF2B5EF4-FFF2-40B4-BE49-F238E27FC236}">
                <a16:creationId xmlns:a16="http://schemas.microsoft.com/office/drawing/2014/main" id="{847CD3B9-F0E0-C828-1EF9-AAF3D267C68C}"/>
              </a:ext>
            </a:extLst>
          </p:cNvPr>
          <p:cNvSpPr/>
          <p:nvPr/>
        </p:nvSpPr>
        <p:spPr>
          <a:xfrm>
            <a:off x="8320926" y="5467518"/>
            <a:ext cx="313488" cy="419802"/>
          </a:xfrm>
          <a:prstGeom prst="roundRect">
            <a:avLst/>
          </a:prstGeom>
          <a:solidFill>
            <a:schemeClr val="accent3"/>
          </a:solidFill>
          <a:ln w="13921" cap="flat">
            <a:noFill/>
            <a:prstDash val="solid"/>
            <a:miter/>
          </a:ln>
          <a:effectLst>
            <a:outerShdw blurRad="25400" dist="254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3600" b="0" i="0" u="none" strike="noStrike" kern="1200" cap="none" spc="0" normalizeH="0" baseline="0" noProof="0" dirty="0">
                <a:ln>
                  <a:noFill/>
                </a:ln>
                <a:solidFill>
                  <a:prstClr val="white"/>
                </a:solidFill>
                <a:effectLst/>
                <a:uLnTx/>
                <a:uFillTx/>
                <a:latin typeface="Effra" panose="02000506080000020004" pitchFamily="2" charset="0"/>
                <a:ea typeface="+mn-ea"/>
                <a:cs typeface="+mn-cs"/>
              </a:rPr>
              <a:t>3</a:t>
            </a:r>
          </a:p>
        </p:txBody>
      </p:sp>
      <p:sp>
        <p:nvSpPr>
          <p:cNvPr id="24" name="Rechthoek: afgeronde hoeken 23">
            <a:extLst>
              <a:ext uri="{FF2B5EF4-FFF2-40B4-BE49-F238E27FC236}">
                <a16:creationId xmlns:a16="http://schemas.microsoft.com/office/drawing/2014/main" id="{6A391306-6F79-0BAC-2ED6-0E55496D515C}"/>
              </a:ext>
            </a:extLst>
          </p:cNvPr>
          <p:cNvSpPr/>
          <p:nvPr/>
        </p:nvSpPr>
        <p:spPr>
          <a:xfrm>
            <a:off x="8573894" y="6084031"/>
            <a:ext cx="3026124" cy="322412"/>
          </a:xfrm>
          <a:prstGeom prst="roundRect">
            <a:avLst/>
          </a:prstGeom>
          <a:solidFill>
            <a:srgbClr val="A478EC"/>
          </a:solidFill>
          <a:ln w="13921" cap="flat">
            <a:noFill/>
            <a:prstDash val="solid"/>
            <a:miter/>
          </a:ln>
          <a:effectLst>
            <a:outerShdw blurRad="25400" dist="254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white"/>
                </a:solidFill>
                <a:effectLst/>
                <a:uLnTx/>
                <a:uFillTx/>
                <a:latin typeface="Effra" panose="02000506080000020004" pitchFamily="2" charset="0"/>
                <a:ea typeface="+mn-ea"/>
                <a:cs typeface="+mn-cs"/>
              </a:rPr>
              <a:t>Initiatiefrecht</a:t>
            </a:r>
          </a:p>
        </p:txBody>
      </p:sp>
      <p:sp>
        <p:nvSpPr>
          <p:cNvPr id="25" name="Rechthoek: afgeronde hoeken 24">
            <a:extLst>
              <a:ext uri="{FF2B5EF4-FFF2-40B4-BE49-F238E27FC236}">
                <a16:creationId xmlns:a16="http://schemas.microsoft.com/office/drawing/2014/main" id="{F62C3C3D-8CE6-5906-DD5E-5806DAFC5091}"/>
              </a:ext>
            </a:extLst>
          </p:cNvPr>
          <p:cNvSpPr/>
          <p:nvPr/>
        </p:nvSpPr>
        <p:spPr>
          <a:xfrm>
            <a:off x="8320926" y="6038149"/>
            <a:ext cx="313488" cy="419802"/>
          </a:xfrm>
          <a:prstGeom prst="roundRect">
            <a:avLst/>
          </a:prstGeom>
          <a:solidFill>
            <a:schemeClr val="accent3"/>
          </a:solidFill>
          <a:ln w="13921" cap="flat">
            <a:noFill/>
            <a:prstDash val="solid"/>
            <a:miter/>
          </a:ln>
          <a:effectLst>
            <a:outerShdw blurRad="25400" dist="254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3600" b="0" i="0" u="none" strike="noStrike" kern="1200" cap="none" spc="0" normalizeH="0" baseline="0" noProof="0" dirty="0">
                <a:ln>
                  <a:noFill/>
                </a:ln>
                <a:solidFill>
                  <a:prstClr val="white"/>
                </a:solidFill>
                <a:effectLst/>
                <a:uLnTx/>
                <a:uFillTx/>
                <a:latin typeface="Effra" panose="02000506080000020004" pitchFamily="2" charset="0"/>
                <a:ea typeface="+mn-ea"/>
                <a:cs typeface="+mn-cs"/>
              </a:rPr>
              <a:t>4</a:t>
            </a:r>
          </a:p>
        </p:txBody>
      </p:sp>
      <p:sp>
        <p:nvSpPr>
          <p:cNvPr id="26" name="Rechthoek: afgeronde hoeken 25">
            <a:extLst>
              <a:ext uri="{FF2B5EF4-FFF2-40B4-BE49-F238E27FC236}">
                <a16:creationId xmlns:a16="http://schemas.microsoft.com/office/drawing/2014/main" id="{67E97801-0CE7-4E5F-D043-846C4CBA0D94}"/>
              </a:ext>
            </a:extLst>
          </p:cNvPr>
          <p:cNvSpPr/>
          <p:nvPr/>
        </p:nvSpPr>
        <p:spPr>
          <a:xfrm>
            <a:off x="259487" y="4039497"/>
            <a:ext cx="3545026" cy="386468"/>
          </a:xfrm>
          <a:prstGeom prst="roundRect">
            <a:avLst/>
          </a:prstGeom>
          <a:solidFill>
            <a:srgbClr val="652EA3"/>
          </a:solidFill>
          <a:ln w="13921" cap="flat">
            <a:noFill/>
            <a:prstDash val="solid"/>
            <a:miter/>
          </a:ln>
          <a:effectLst>
            <a:outerShdw blurRad="25400" dist="25400" dir="2700000" algn="tl" rotWithShape="0">
              <a:prstClr val="black">
                <a:alpha val="40000"/>
              </a:prstClr>
            </a:outerShdw>
          </a:effectLst>
        </p:spPr>
        <p:txBody>
          <a:bodyPr rtlCol="0" anchor="ctr"/>
          <a:lstStyle/>
          <a:p>
            <a:pPr algn="ctr"/>
            <a:r>
              <a:rPr lang="nl-NL" sz="2000" dirty="0">
                <a:solidFill>
                  <a:schemeClr val="bg1"/>
                </a:solidFill>
                <a:latin typeface="Effra" panose="02000506080000020004" pitchFamily="2" charset="0"/>
              </a:rPr>
              <a:t>CAO</a:t>
            </a:r>
          </a:p>
        </p:txBody>
      </p:sp>
      <p:sp>
        <p:nvSpPr>
          <p:cNvPr id="27" name="Tekstvak 26">
            <a:extLst>
              <a:ext uri="{FF2B5EF4-FFF2-40B4-BE49-F238E27FC236}">
                <a16:creationId xmlns:a16="http://schemas.microsoft.com/office/drawing/2014/main" id="{1D98F61F-D8A5-39FD-9880-2D1DAB396CE4}"/>
              </a:ext>
            </a:extLst>
          </p:cNvPr>
          <p:cNvSpPr txBox="1"/>
          <p:nvPr/>
        </p:nvSpPr>
        <p:spPr>
          <a:xfrm>
            <a:off x="259488" y="4620278"/>
            <a:ext cx="3638248"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400" b="1" i="1" dirty="0">
                <a:solidFill>
                  <a:srgbClr val="945DE8"/>
                </a:solidFill>
                <a:latin typeface="Effra" panose="02000506080000020004" pitchFamily="2" charset="0"/>
              </a:rPr>
              <a:t>Arbeidsovereenkomst</a:t>
            </a:r>
            <a:r>
              <a:rPr lang="nl-NL" sz="2400" b="1" i="1" dirty="0">
                <a:solidFill>
                  <a:prstClr val="black"/>
                </a:solidFill>
                <a:latin typeface="Effra" panose="02000506080000020004" pitchFamily="2" charset="0"/>
              </a:rPr>
              <a:t> die geldt voor </a:t>
            </a:r>
            <a:r>
              <a:rPr lang="nl-NL" sz="2400" b="1" i="1" dirty="0">
                <a:solidFill>
                  <a:srgbClr val="945DE8"/>
                </a:solidFill>
                <a:latin typeface="Effra" panose="02000506080000020004" pitchFamily="2" charset="0"/>
              </a:rPr>
              <a:t>alle bedrijven </a:t>
            </a:r>
            <a:r>
              <a:rPr lang="nl-NL" sz="2400" b="1" i="1" dirty="0">
                <a:solidFill>
                  <a:prstClr val="black"/>
                </a:solidFill>
                <a:latin typeface="Effra" panose="02000506080000020004" pitchFamily="2" charset="0"/>
              </a:rPr>
              <a:t>binnen een bepaalde </a:t>
            </a:r>
            <a:r>
              <a:rPr lang="nl-NL" sz="2400" b="1" i="1" dirty="0">
                <a:solidFill>
                  <a:srgbClr val="945DE8"/>
                </a:solidFill>
                <a:latin typeface="Effra" panose="02000506080000020004" pitchFamily="2" charset="0"/>
              </a:rPr>
              <a:t>bedrijfstak</a:t>
            </a:r>
            <a:r>
              <a:rPr lang="nl-NL" sz="2400" b="1" i="1" dirty="0">
                <a:solidFill>
                  <a:prstClr val="black"/>
                </a:solidFill>
                <a:latin typeface="Effra" panose="02000506080000020004" pitchFamily="2" charset="0"/>
              </a:rPr>
              <a:t> (branche)</a:t>
            </a:r>
            <a:endParaRPr kumimoji="0" lang="nl-NL" sz="2400" b="1" i="1" u="none" strike="noStrike" kern="1200" cap="none" spc="0" normalizeH="0" baseline="0" noProof="0" dirty="0">
              <a:ln>
                <a:noFill/>
              </a:ln>
              <a:solidFill>
                <a:prstClr val="black"/>
              </a:solidFill>
              <a:effectLst/>
              <a:uLnTx/>
              <a:uFillTx/>
              <a:latin typeface="Effra" panose="02000506080000020004" pitchFamily="2" charset="0"/>
            </a:endParaRPr>
          </a:p>
        </p:txBody>
      </p:sp>
    </p:spTree>
    <p:extLst>
      <p:ext uri="{BB962C8B-B14F-4D97-AF65-F5344CB8AC3E}">
        <p14:creationId xmlns:p14="http://schemas.microsoft.com/office/powerpoint/2010/main" val="1885929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Horizontal)">
                                      <p:cBhvr>
                                        <p:cTn id="7" dur="250"/>
                                        <p:tgtEl>
                                          <p:spTgt spid="4"/>
                                        </p:tgtEl>
                                      </p:cBhvr>
                                    </p:animEffect>
                                  </p:childTnLst>
                                </p:cTn>
                              </p:par>
                              <p:par>
                                <p:cTn id="8" presetID="16" presetClass="entr" presetSubtype="42"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outHorizontal)">
                                      <p:cBhvr>
                                        <p:cTn id="10" dur="25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par>
                          <p:cTn id="33" fill="hold">
                            <p:stCondLst>
                              <p:cond delay="0"/>
                            </p:stCondLst>
                            <p:childTnLst>
                              <p:par>
                                <p:cTn id="34" presetID="1" presetClass="entr" presetSubtype="0" fill="hold" grpId="0" nodeType="afterEffect">
                                  <p:stCondLst>
                                    <p:cond delay="100"/>
                                  </p:stCondLst>
                                  <p:childTnLst>
                                    <p:set>
                                      <p:cBhvr>
                                        <p:cTn id="35" dur="1" fill="hold">
                                          <p:stCondLst>
                                            <p:cond delay="0"/>
                                          </p:stCondLst>
                                        </p:cTn>
                                        <p:tgtEl>
                                          <p:spTgt spid="12"/>
                                        </p:tgtEl>
                                        <p:attrNameLst>
                                          <p:attrName>style.visibility</p:attrName>
                                        </p:attrNameLst>
                                      </p:cBhvr>
                                      <p:to>
                                        <p:strVal val="visible"/>
                                      </p:to>
                                    </p:set>
                                  </p:childTnLst>
                                </p:cTn>
                              </p:par>
                            </p:childTnLst>
                          </p:cTn>
                        </p:par>
                        <p:par>
                          <p:cTn id="36" fill="hold">
                            <p:stCondLst>
                              <p:cond delay="100"/>
                            </p:stCondLst>
                            <p:childTnLst>
                              <p:par>
                                <p:cTn id="37" presetID="1" presetClass="entr" presetSubtype="0" fill="hold" grpId="0" nodeType="afterEffect">
                                  <p:stCondLst>
                                    <p:cond delay="100"/>
                                  </p:stCondLst>
                                  <p:childTnLst>
                                    <p:set>
                                      <p:cBhvr>
                                        <p:cTn id="38" dur="1" fill="hold">
                                          <p:stCondLst>
                                            <p:cond delay="0"/>
                                          </p:stCondLst>
                                        </p:cTn>
                                        <p:tgtEl>
                                          <p:spTgt spid="15"/>
                                        </p:tgtEl>
                                        <p:attrNameLst>
                                          <p:attrName>style.visibility</p:attrName>
                                        </p:attrNameLst>
                                      </p:cBhvr>
                                      <p:to>
                                        <p:strVal val="visible"/>
                                      </p:to>
                                    </p:set>
                                  </p:childTnLst>
                                </p:cTn>
                              </p:par>
                            </p:childTnLst>
                          </p:cTn>
                        </p:par>
                        <p:par>
                          <p:cTn id="39" fill="hold">
                            <p:stCondLst>
                              <p:cond delay="200"/>
                            </p:stCondLst>
                            <p:childTnLst>
                              <p:par>
                                <p:cTn id="40" presetID="1" presetClass="entr" presetSubtype="0" fill="hold" grpId="0" nodeType="afterEffect">
                                  <p:stCondLst>
                                    <p:cond delay="100"/>
                                  </p:stCondLst>
                                  <p:childTnLst>
                                    <p:set>
                                      <p:cBhvr>
                                        <p:cTn id="41" dur="1" fill="hold">
                                          <p:stCondLst>
                                            <p:cond delay="0"/>
                                          </p:stCondLst>
                                        </p:cTn>
                                        <p:tgtEl>
                                          <p:spTgt spid="13"/>
                                        </p:tgtEl>
                                        <p:attrNameLst>
                                          <p:attrName>style.visibility</p:attrName>
                                        </p:attrNameLst>
                                      </p:cBhvr>
                                      <p:to>
                                        <p:strVal val="visible"/>
                                      </p:to>
                                    </p:set>
                                  </p:childTnLst>
                                </p:cTn>
                              </p:par>
                            </p:childTnLst>
                          </p:cTn>
                        </p:par>
                        <p:par>
                          <p:cTn id="42" fill="hold">
                            <p:stCondLst>
                              <p:cond delay="300"/>
                            </p:stCondLst>
                            <p:childTnLst>
                              <p:par>
                                <p:cTn id="43" presetID="1" presetClass="entr" presetSubtype="0" fill="hold" grpId="0" nodeType="afterEffect">
                                  <p:stCondLst>
                                    <p:cond delay="100"/>
                                  </p:stCondLst>
                                  <p:childTnLst>
                                    <p:set>
                                      <p:cBhvr>
                                        <p:cTn id="44" dur="1" fill="hold">
                                          <p:stCondLst>
                                            <p:cond delay="0"/>
                                          </p:stCondLst>
                                        </p:cTn>
                                        <p:tgtEl>
                                          <p:spTgt spid="14"/>
                                        </p:tgtEl>
                                        <p:attrNameLst>
                                          <p:attrName>style.visibility</p:attrName>
                                        </p:attrNameLst>
                                      </p:cBhvr>
                                      <p:to>
                                        <p:strVal val="visible"/>
                                      </p:to>
                                    </p:set>
                                  </p:childTnLst>
                                </p:cTn>
                              </p:par>
                            </p:childTnLst>
                          </p:cTn>
                        </p:par>
                        <p:par>
                          <p:cTn id="45" fill="hold">
                            <p:stCondLst>
                              <p:cond delay="400"/>
                            </p:stCondLst>
                            <p:childTnLst>
                              <p:par>
                                <p:cTn id="46" presetID="1" presetClass="entr" presetSubtype="0" fill="hold" grpId="0" nodeType="afterEffect">
                                  <p:stCondLst>
                                    <p:cond delay="100"/>
                                  </p:stCondLst>
                                  <p:childTnLst>
                                    <p:set>
                                      <p:cBhvr>
                                        <p:cTn id="47" dur="1" fill="hold">
                                          <p:stCondLst>
                                            <p:cond delay="0"/>
                                          </p:stCondLst>
                                        </p:cTn>
                                        <p:tgtEl>
                                          <p:spTgt spid="16"/>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7"/>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10"/>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17"/>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19"/>
                                        </p:tgtEl>
                                        <p:attrNameLst>
                                          <p:attrName>style.visibility</p:attrName>
                                        </p:attrNameLst>
                                      </p:cBhvr>
                                      <p:to>
                                        <p:strVal val="visible"/>
                                      </p:to>
                                    </p:set>
                                  </p:childTnLst>
                                </p:cTn>
                              </p:par>
                              <p:par>
                                <p:cTn id="62" presetID="22" presetClass="entr" presetSubtype="8"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wipe(left)">
                                      <p:cBhvr>
                                        <p:cTn id="64" dur="150"/>
                                        <p:tgtEl>
                                          <p:spTgt spid="18"/>
                                        </p:tgtEl>
                                      </p:cBhvr>
                                    </p:animEffec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21"/>
                                        </p:tgtEl>
                                        <p:attrNameLst>
                                          <p:attrName>style.visibility</p:attrName>
                                        </p:attrNameLst>
                                      </p:cBhvr>
                                      <p:to>
                                        <p:strVal val="visible"/>
                                      </p:to>
                                    </p:set>
                                  </p:childTnLst>
                                </p:cTn>
                              </p:par>
                              <p:par>
                                <p:cTn id="69" presetID="22" presetClass="entr" presetSubtype="8" fill="hold" grpId="0" nodeType="withEffect">
                                  <p:stCondLst>
                                    <p:cond delay="0"/>
                                  </p:stCondLst>
                                  <p:childTnLst>
                                    <p:set>
                                      <p:cBhvr>
                                        <p:cTn id="70" dur="1" fill="hold">
                                          <p:stCondLst>
                                            <p:cond delay="0"/>
                                          </p:stCondLst>
                                        </p:cTn>
                                        <p:tgtEl>
                                          <p:spTgt spid="20"/>
                                        </p:tgtEl>
                                        <p:attrNameLst>
                                          <p:attrName>style.visibility</p:attrName>
                                        </p:attrNameLst>
                                      </p:cBhvr>
                                      <p:to>
                                        <p:strVal val="visible"/>
                                      </p:to>
                                    </p:set>
                                    <p:animEffect transition="in" filter="wipe(left)">
                                      <p:cBhvr>
                                        <p:cTn id="71" dur="150"/>
                                        <p:tgtEl>
                                          <p:spTgt spid="20"/>
                                        </p:tgtEl>
                                      </p:cBhvr>
                                    </p:animEffec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grpId="0" nodeType="clickEffect">
                                  <p:stCondLst>
                                    <p:cond delay="0"/>
                                  </p:stCondLst>
                                  <p:childTnLst>
                                    <p:set>
                                      <p:cBhvr>
                                        <p:cTn id="75" dur="1" fill="hold">
                                          <p:stCondLst>
                                            <p:cond delay="0"/>
                                          </p:stCondLst>
                                        </p:cTn>
                                        <p:tgtEl>
                                          <p:spTgt spid="23"/>
                                        </p:tgtEl>
                                        <p:attrNameLst>
                                          <p:attrName>style.visibility</p:attrName>
                                        </p:attrNameLst>
                                      </p:cBhvr>
                                      <p:to>
                                        <p:strVal val="visible"/>
                                      </p:to>
                                    </p:set>
                                  </p:childTnLst>
                                </p:cTn>
                              </p:par>
                              <p:par>
                                <p:cTn id="76" presetID="22" presetClass="entr" presetSubtype="8" fill="hold" grpId="0" nodeType="withEffect">
                                  <p:stCondLst>
                                    <p:cond delay="0"/>
                                  </p:stCondLst>
                                  <p:childTnLst>
                                    <p:set>
                                      <p:cBhvr>
                                        <p:cTn id="77" dur="1" fill="hold">
                                          <p:stCondLst>
                                            <p:cond delay="0"/>
                                          </p:stCondLst>
                                        </p:cTn>
                                        <p:tgtEl>
                                          <p:spTgt spid="22"/>
                                        </p:tgtEl>
                                        <p:attrNameLst>
                                          <p:attrName>style.visibility</p:attrName>
                                        </p:attrNameLst>
                                      </p:cBhvr>
                                      <p:to>
                                        <p:strVal val="visible"/>
                                      </p:to>
                                    </p:set>
                                    <p:animEffect transition="in" filter="wipe(left)">
                                      <p:cBhvr>
                                        <p:cTn id="78" dur="150"/>
                                        <p:tgtEl>
                                          <p:spTgt spid="22"/>
                                        </p:tgtEl>
                                      </p:cBhvr>
                                    </p:animEffec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25"/>
                                        </p:tgtEl>
                                        <p:attrNameLst>
                                          <p:attrName>style.visibility</p:attrName>
                                        </p:attrNameLst>
                                      </p:cBhvr>
                                      <p:to>
                                        <p:strVal val="visible"/>
                                      </p:to>
                                    </p:set>
                                  </p:childTnLst>
                                </p:cTn>
                              </p:par>
                              <p:par>
                                <p:cTn id="83" presetID="22" presetClass="entr" presetSubtype="8"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Effect transition="in" filter="wipe(left)">
                                      <p:cBhvr>
                                        <p:cTn id="85" dur="1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8" grpId="0"/>
      <p:bldP spid="9" grpId="0"/>
      <p:bldP spid="10" grpId="0"/>
      <p:bldP spid="11" grpId="0"/>
      <p:bldP spid="12" grpId="0"/>
      <p:bldP spid="13" grpId="0"/>
      <p:bldP spid="14" grpId="0"/>
      <p:bldP spid="15" grpId="0"/>
      <p:bldP spid="16" grpId="0"/>
      <p:bldP spid="17" grpId="0"/>
      <p:bldP spid="18" grpId="0" animBg="1"/>
      <p:bldP spid="19" grpId="0" animBg="1"/>
      <p:bldP spid="20" grpId="0" animBg="1"/>
      <p:bldP spid="21" grpId="0" animBg="1"/>
      <p:bldP spid="22" grpId="0" animBg="1"/>
      <p:bldP spid="23" grpId="0" animBg="1"/>
      <p:bldP spid="24" grpId="0" animBg="1"/>
      <p:bldP spid="25" grpId="0" animBg="1"/>
      <p:bldP spid="26" grpId="0" animBg="1"/>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5A5D0B-8EC4-7C3F-4DE4-DA3E1A61FD7D}"/>
            </a:ext>
          </a:extLst>
        </p:cNvPr>
        <p:cNvGrpSpPr/>
        <p:nvPr/>
      </p:nvGrpSpPr>
      <p:grpSpPr>
        <a:xfrm>
          <a:off x="0" y="0"/>
          <a:ext cx="0" cy="0"/>
          <a:chOff x="0" y="0"/>
          <a:chExt cx="0" cy="0"/>
        </a:xfrm>
      </p:grpSpPr>
      <p:grpSp>
        <p:nvGrpSpPr>
          <p:cNvPr id="12" name="Groep 11">
            <a:extLst>
              <a:ext uri="{FF2B5EF4-FFF2-40B4-BE49-F238E27FC236}">
                <a16:creationId xmlns:a16="http://schemas.microsoft.com/office/drawing/2014/main" id="{D9AE9DFA-3523-6AB6-DA8F-E98B4A31F198}"/>
              </a:ext>
            </a:extLst>
          </p:cNvPr>
          <p:cNvGrpSpPr/>
          <p:nvPr/>
        </p:nvGrpSpPr>
        <p:grpSpPr>
          <a:xfrm>
            <a:off x="1555379" y="1566641"/>
            <a:ext cx="9084401" cy="2709763"/>
            <a:chOff x="1555379" y="2115905"/>
            <a:chExt cx="9084401" cy="2709763"/>
          </a:xfrm>
        </p:grpSpPr>
        <p:sp>
          <p:nvSpPr>
            <p:cNvPr id="11" name="Rechthoek 10">
              <a:extLst>
                <a:ext uri="{FF2B5EF4-FFF2-40B4-BE49-F238E27FC236}">
                  <a16:creationId xmlns:a16="http://schemas.microsoft.com/office/drawing/2014/main" id="{BFEBE5FC-D675-FF1B-0AD3-5FA9EEFB4C85}"/>
                </a:ext>
              </a:extLst>
            </p:cNvPr>
            <p:cNvSpPr/>
            <p:nvPr/>
          </p:nvSpPr>
          <p:spPr>
            <a:xfrm>
              <a:off x="1555379" y="2115905"/>
              <a:ext cx="9084401" cy="2709763"/>
            </a:xfrm>
            <a:prstGeom prst="rect">
              <a:avLst/>
            </a:prstGeom>
            <a:solidFill>
              <a:schemeClr val="bg1"/>
            </a:solidFill>
            <a:ln w="38100">
              <a:solidFill>
                <a:srgbClr val="945DE8"/>
              </a:solidFill>
            </a:ln>
            <a:effectLst>
              <a:outerShdw blurRad="25400" dist="254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10" name="Groep 9">
              <a:extLst>
                <a:ext uri="{FF2B5EF4-FFF2-40B4-BE49-F238E27FC236}">
                  <a16:creationId xmlns:a16="http://schemas.microsoft.com/office/drawing/2014/main" id="{E9D21334-540A-EC67-9B26-F264FBCE8B71}"/>
                </a:ext>
              </a:extLst>
            </p:cNvPr>
            <p:cNvGrpSpPr/>
            <p:nvPr/>
          </p:nvGrpSpPr>
          <p:grpSpPr>
            <a:xfrm>
              <a:off x="1653820" y="2154501"/>
              <a:ext cx="8847488" cy="2632570"/>
              <a:chOff x="937492" y="2985824"/>
              <a:chExt cx="10317015" cy="3077004"/>
            </a:xfrm>
            <a:noFill/>
          </p:grpSpPr>
          <p:pic>
            <p:nvPicPr>
              <p:cNvPr id="7" name="Afbeelding 6">
                <a:extLst>
                  <a:ext uri="{FF2B5EF4-FFF2-40B4-BE49-F238E27FC236}">
                    <a16:creationId xmlns:a16="http://schemas.microsoft.com/office/drawing/2014/main" id="{7EEDC4E0-3914-02FF-3714-F2DBE1C6B4E1}"/>
                  </a:ext>
                </a:extLst>
              </p:cNvPr>
              <p:cNvPicPr>
                <a:picLocks noChangeAspect="1"/>
              </p:cNvPicPr>
              <p:nvPr/>
            </p:nvPicPr>
            <p:blipFill>
              <a:blip r:embed="rId2"/>
              <a:stretch>
                <a:fillRect/>
              </a:stretch>
            </p:blipFill>
            <p:spPr>
              <a:xfrm>
                <a:off x="1094677" y="2985824"/>
                <a:ext cx="10002646" cy="2314898"/>
              </a:xfrm>
              <a:prstGeom prst="rect">
                <a:avLst/>
              </a:prstGeom>
              <a:grpFill/>
            </p:spPr>
          </p:pic>
          <p:pic>
            <p:nvPicPr>
              <p:cNvPr id="9" name="Afbeelding 8">
                <a:extLst>
                  <a:ext uri="{FF2B5EF4-FFF2-40B4-BE49-F238E27FC236}">
                    <a16:creationId xmlns:a16="http://schemas.microsoft.com/office/drawing/2014/main" id="{2412D110-0D94-0B1B-3C17-FE6BA6254C4A}"/>
                  </a:ext>
                </a:extLst>
              </p:cNvPr>
              <p:cNvPicPr>
                <a:picLocks noChangeAspect="1"/>
              </p:cNvPicPr>
              <p:nvPr/>
            </p:nvPicPr>
            <p:blipFill>
              <a:blip r:embed="rId3"/>
              <a:stretch>
                <a:fillRect/>
              </a:stretch>
            </p:blipFill>
            <p:spPr>
              <a:xfrm>
                <a:off x="937492" y="5300722"/>
                <a:ext cx="10317015" cy="762106"/>
              </a:xfrm>
              <a:prstGeom prst="rect">
                <a:avLst/>
              </a:prstGeom>
              <a:noFill/>
            </p:spPr>
          </p:pic>
        </p:grpSp>
      </p:grpSp>
      <p:grpSp>
        <p:nvGrpSpPr>
          <p:cNvPr id="17" name="Groep 16">
            <a:extLst>
              <a:ext uri="{FF2B5EF4-FFF2-40B4-BE49-F238E27FC236}">
                <a16:creationId xmlns:a16="http://schemas.microsoft.com/office/drawing/2014/main" id="{FA3BE456-12C2-5A7B-CEAF-15A08A45D4D5}"/>
              </a:ext>
            </a:extLst>
          </p:cNvPr>
          <p:cNvGrpSpPr/>
          <p:nvPr/>
        </p:nvGrpSpPr>
        <p:grpSpPr>
          <a:xfrm>
            <a:off x="1556960" y="1950711"/>
            <a:ext cx="9081239" cy="1941622"/>
            <a:chOff x="532622" y="-3997675"/>
            <a:chExt cx="11126754" cy="2191846"/>
          </a:xfrm>
          <a:effectLst>
            <a:outerShdw blurRad="25400" dist="25400" dir="2700000" algn="tl" rotWithShape="0">
              <a:prstClr val="black">
                <a:alpha val="40000"/>
              </a:prstClr>
            </a:outerShdw>
          </a:effectLst>
        </p:grpSpPr>
        <p:sp>
          <p:nvSpPr>
            <p:cNvPr id="16" name="Rechthoek 15">
              <a:extLst>
                <a:ext uri="{FF2B5EF4-FFF2-40B4-BE49-F238E27FC236}">
                  <a16:creationId xmlns:a16="http://schemas.microsoft.com/office/drawing/2014/main" id="{D9BBB8B8-0D55-1C7B-ECB2-D128613741E2}"/>
                </a:ext>
              </a:extLst>
            </p:cNvPr>
            <p:cNvSpPr/>
            <p:nvPr/>
          </p:nvSpPr>
          <p:spPr>
            <a:xfrm>
              <a:off x="532622" y="-3997675"/>
              <a:ext cx="11126754" cy="2191846"/>
            </a:xfrm>
            <a:prstGeom prst="rect">
              <a:avLst/>
            </a:prstGeom>
            <a:solidFill>
              <a:schemeClr val="bg1"/>
            </a:solidFill>
            <a:ln w="38100">
              <a:solidFill>
                <a:srgbClr val="945DE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6" name="Afbeelding 5">
              <a:extLst>
                <a:ext uri="{FF2B5EF4-FFF2-40B4-BE49-F238E27FC236}">
                  <a16:creationId xmlns:a16="http://schemas.microsoft.com/office/drawing/2014/main" id="{7C818B9D-EFAF-AC05-DFD3-13E760A54129}"/>
                </a:ext>
              </a:extLst>
            </p:cNvPr>
            <p:cNvPicPr>
              <a:picLocks noChangeAspect="1"/>
            </p:cNvPicPr>
            <p:nvPr/>
          </p:nvPicPr>
          <p:blipFill>
            <a:blip r:embed="rId4"/>
            <a:stretch>
              <a:fillRect/>
            </a:stretch>
          </p:blipFill>
          <p:spPr>
            <a:xfrm>
              <a:off x="599972" y="-2754903"/>
              <a:ext cx="10955184" cy="844150"/>
            </a:xfrm>
            <a:prstGeom prst="rect">
              <a:avLst/>
            </a:prstGeom>
          </p:spPr>
        </p:pic>
        <p:pic>
          <p:nvPicPr>
            <p:cNvPr id="15" name="Afbeelding 14">
              <a:extLst>
                <a:ext uri="{FF2B5EF4-FFF2-40B4-BE49-F238E27FC236}">
                  <a16:creationId xmlns:a16="http://schemas.microsoft.com/office/drawing/2014/main" id="{BC8E5C1D-B01D-3E07-7F5A-5B0F46B39DCE}"/>
                </a:ext>
              </a:extLst>
            </p:cNvPr>
            <p:cNvPicPr>
              <a:picLocks noChangeAspect="1"/>
            </p:cNvPicPr>
            <p:nvPr/>
          </p:nvPicPr>
          <p:blipFill>
            <a:blip r:embed="rId5"/>
            <a:stretch>
              <a:fillRect/>
            </a:stretch>
          </p:blipFill>
          <p:spPr>
            <a:xfrm>
              <a:off x="1153777" y="-3944780"/>
              <a:ext cx="9847574" cy="1136982"/>
            </a:xfrm>
            <a:prstGeom prst="rect">
              <a:avLst/>
            </a:prstGeom>
          </p:spPr>
        </p:pic>
      </p:grpSp>
      <p:grpSp>
        <p:nvGrpSpPr>
          <p:cNvPr id="24" name="Groep 23">
            <a:extLst>
              <a:ext uri="{FF2B5EF4-FFF2-40B4-BE49-F238E27FC236}">
                <a16:creationId xmlns:a16="http://schemas.microsoft.com/office/drawing/2014/main" id="{60FB819D-4903-7DD2-23D3-72963219FE03}"/>
              </a:ext>
            </a:extLst>
          </p:cNvPr>
          <p:cNvGrpSpPr/>
          <p:nvPr/>
        </p:nvGrpSpPr>
        <p:grpSpPr>
          <a:xfrm>
            <a:off x="1556960" y="1064695"/>
            <a:ext cx="9081239" cy="3713655"/>
            <a:chOff x="370673" y="-5567617"/>
            <a:chExt cx="11450648" cy="4555316"/>
          </a:xfrm>
        </p:grpSpPr>
        <p:sp>
          <p:nvSpPr>
            <p:cNvPr id="23" name="Rechthoek 22">
              <a:extLst>
                <a:ext uri="{FF2B5EF4-FFF2-40B4-BE49-F238E27FC236}">
                  <a16:creationId xmlns:a16="http://schemas.microsoft.com/office/drawing/2014/main" id="{17BA7BC5-C8FA-08F9-6C3B-741509C19804}"/>
                </a:ext>
              </a:extLst>
            </p:cNvPr>
            <p:cNvSpPr/>
            <p:nvPr/>
          </p:nvSpPr>
          <p:spPr>
            <a:xfrm>
              <a:off x="370673" y="-5567617"/>
              <a:ext cx="11450648" cy="4555316"/>
            </a:xfrm>
            <a:prstGeom prst="rect">
              <a:avLst/>
            </a:prstGeom>
            <a:solidFill>
              <a:schemeClr val="bg1"/>
            </a:solidFill>
            <a:ln w="38100">
              <a:solidFill>
                <a:srgbClr val="945DE8"/>
              </a:solidFill>
            </a:ln>
            <a:effectLst>
              <a:outerShdw blurRad="25400" dist="254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0" name="Afbeelding 19">
              <a:extLst>
                <a:ext uri="{FF2B5EF4-FFF2-40B4-BE49-F238E27FC236}">
                  <a16:creationId xmlns:a16="http://schemas.microsoft.com/office/drawing/2014/main" id="{F0085334-2E3F-A2E6-CE10-DD15B1CE14A3}"/>
                </a:ext>
              </a:extLst>
            </p:cNvPr>
            <p:cNvPicPr>
              <a:picLocks noChangeAspect="1"/>
            </p:cNvPicPr>
            <p:nvPr/>
          </p:nvPicPr>
          <p:blipFill>
            <a:blip r:embed="rId6"/>
            <a:stretch>
              <a:fillRect/>
            </a:stretch>
          </p:blipFill>
          <p:spPr>
            <a:xfrm>
              <a:off x="861898" y="-5516817"/>
              <a:ext cx="10431331" cy="3705742"/>
            </a:xfrm>
            <a:prstGeom prst="rect">
              <a:avLst/>
            </a:prstGeom>
          </p:spPr>
        </p:pic>
        <p:pic>
          <p:nvPicPr>
            <p:cNvPr id="22" name="Afbeelding 21">
              <a:extLst>
                <a:ext uri="{FF2B5EF4-FFF2-40B4-BE49-F238E27FC236}">
                  <a16:creationId xmlns:a16="http://schemas.microsoft.com/office/drawing/2014/main" id="{283194DC-27C9-4016-4876-E99F52D55053}"/>
                </a:ext>
              </a:extLst>
            </p:cNvPr>
            <p:cNvPicPr>
              <a:picLocks noChangeAspect="1"/>
            </p:cNvPicPr>
            <p:nvPr/>
          </p:nvPicPr>
          <p:blipFill>
            <a:blip r:embed="rId7"/>
            <a:stretch>
              <a:fillRect/>
            </a:stretch>
          </p:blipFill>
          <p:spPr>
            <a:xfrm>
              <a:off x="482600" y="-1786192"/>
              <a:ext cx="11226794" cy="728528"/>
            </a:xfrm>
            <a:prstGeom prst="rect">
              <a:avLst/>
            </a:prstGeom>
          </p:spPr>
        </p:pic>
      </p:grpSp>
      <p:sp>
        <p:nvSpPr>
          <p:cNvPr id="2" name="Tekstvak 1">
            <a:extLst>
              <a:ext uri="{FF2B5EF4-FFF2-40B4-BE49-F238E27FC236}">
                <a16:creationId xmlns:a16="http://schemas.microsoft.com/office/drawing/2014/main" id="{63DCCF07-7C94-3EDF-1542-7077F7E930B3}"/>
              </a:ext>
            </a:extLst>
          </p:cNvPr>
          <p:cNvSpPr txBox="1"/>
          <p:nvPr/>
        </p:nvSpPr>
        <p:spPr>
          <a:xfrm>
            <a:off x="2140299" y="194009"/>
            <a:ext cx="791140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2800" dirty="0">
                <a:solidFill>
                  <a:prstClr val="black"/>
                </a:solidFill>
                <a:latin typeface="Effra Heavy" panose="02000906080000020004" pitchFamily="2" charset="0"/>
              </a:rPr>
              <a:t>De marketingmix </a:t>
            </a:r>
            <a:r>
              <a:rPr lang="nl-NL" sz="2800" dirty="0">
                <a:solidFill>
                  <a:prstClr val="black"/>
                </a:solidFill>
                <a:latin typeface="Effra" panose="02000506080000020004" pitchFamily="2" charset="0"/>
              </a:rPr>
              <a:t>(examenvragen)</a:t>
            </a:r>
            <a:endParaRPr kumimoji="0" lang="nl-NL" sz="2800" b="0" i="0" u="none" strike="noStrike" kern="1200" cap="none" spc="0" normalizeH="0" baseline="0" noProof="0" dirty="0">
              <a:ln>
                <a:noFill/>
              </a:ln>
              <a:solidFill>
                <a:prstClr val="black"/>
              </a:solidFill>
              <a:effectLst/>
              <a:uLnTx/>
              <a:uFillTx/>
              <a:latin typeface="Effra" panose="02000506080000020004" pitchFamily="2" charset="0"/>
            </a:endParaRPr>
          </a:p>
        </p:txBody>
      </p:sp>
      <p:pic>
        <p:nvPicPr>
          <p:cNvPr id="4" name="Afbeelding 3">
            <a:extLst>
              <a:ext uri="{FF2B5EF4-FFF2-40B4-BE49-F238E27FC236}">
                <a16:creationId xmlns:a16="http://schemas.microsoft.com/office/drawing/2014/main" id="{9FBE5C94-2C51-97D6-1ED0-AFE06BFA8C09}"/>
              </a:ext>
            </a:extLst>
          </p:cNvPr>
          <p:cNvPicPr>
            <a:picLocks noChangeAspect="1"/>
          </p:cNvPicPr>
          <p:nvPr/>
        </p:nvPicPr>
        <p:blipFill>
          <a:blip r:embed="rId8"/>
          <a:stretch>
            <a:fillRect/>
          </a:stretch>
        </p:blipFill>
        <p:spPr>
          <a:xfrm>
            <a:off x="1556960" y="2558109"/>
            <a:ext cx="9081239" cy="726826"/>
          </a:xfrm>
          <a:prstGeom prst="rect">
            <a:avLst/>
          </a:prstGeom>
          <a:ln w="38100">
            <a:solidFill>
              <a:srgbClr val="945DE8"/>
            </a:solidFill>
          </a:ln>
          <a:effectLst>
            <a:outerShdw blurRad="25400" dist="25400" dir="2700000" algn="tl" rotWithShape="0">
              <a:prstClr val="black">
                <a:alpha val="40000"/>
              </a:prstClr>
            </a:outerShdw>
          </a:effectLst>
        </p:spPr>
      </p:pic>
      <p:sp>
        <p:nvSpPr>
          <p:cNvPr id="5" name="Tekstvak 4">
            <a:extLst>
              <a:ext uri="{FF2B5EF4-FFF2-40B4-BE49-F238E27FC236}">
                <a16:creationId xmlns:a16="http://schemas.microsoft.com/office/drawing/2014/main" id="{9172C496-0B36-C233-F971-CE2E51FF4C19}"/>
              </a:ext>
            </a:extLst>
          </p:cNvPr>
          <p:cNvSpPr txBox="1"/>
          <p:nvPr/>
        </p:nvSpPr>
        <p:spPr>
          <a:xfrm>
            <a:off x="6261100" y="6445479"/>
            <a:ext cx="5781964"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prstClr val="black">
                    <a:alpha val="40000"/>
                  </a:prstClr>
                </a:solidFill>
                <a:effectLst/>
                <a:uLnTx/>
                <a:uFillTx/>
                <a:latin typeface="Effra" panose="02000506080000020004" pitchFamily="2" charset="0"/>
                <a:ea typeface="+mn-ea"/>
                <a:cs typeface="+mn-cs"/>
              </a:rPr>
              <a:t>Bron: eindexamen bedrijfseconomie vwo</a:t>
            </a:r>
            <a:r>
              <a:rPr lang="nl-NL" sz="1400" dirty="0">
                <a:solidFill>
                  <a:prstClr val="black">
                    <a:alpha val="40000"/>
                  </a:prstClr>
                </a:solidFill>
                <a:latin typeface="Effra" panose="02000506080000020004" pitchFamily="2" charset="0"/>
              </a:rPr>
              <a:t> 2023-I, 2023-II,</a:t>
            </a:r>
            <a:r>
              <a:rPr kumimoji="0" lang="nl-NL" sz="1400" b="0" i="0" u="none" strike="noStrike" kern="1200" cap="none" spc="0" normalizeH="0" baseline="0" noProof="0" dirty="0">
                <a:ln>
                  <a:noFill/>
                </a:ln>
                <a:solidFill>
                  <a:prstClr val="black">
                    <a:alpha val="40000"/>
                  </a:prstClr>
                </a:solidFill>
                <a:effectLst/>
                <a:uLnTx/>
                <a:uFillTx/>
                <a:latin typeface="Effra" panose="02000506080000020004" pitchFamily="2" charset="0"/>
                <a:ea typeface="+mn-ea"/>
                <a:cs typeface="+mn-cs"/>
              </a:rPr>
              <a:t> 2024-I, 2024-II,</a:t>
            </a:r>
          </a:p>
        </p:txBody>
      </p:sp>
      <p:sp>
        <p:nvSpPr>
          <p:cNvPr id="13" name="Tekstvak 12">
            <a:extLst>
              <a:ext uri="{FF2B5EF4-FFF2-40B4-BE49-F238E27FC236}">
                <a16:creationId xmlns:a16="http://schemas.microsoft.com/office/drawing/2014/main" id="{DB384495-0EE0-6304-5289-643ACFCB5F42}"/>
              </a:ext>
            </a:extLst>
          </p:cNvPr>
          <p:cNvSpPr txBox="1"/>
          <p:nvPr/>
        </p:nvSpPr>
        <p:spPr>
          <a:xfrm>
            <a:off x="1416699" y="5267833"/>
            <a:ext cx="9358603"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1" i="1" u="none" strike="noStrike" kern="1200" cap="none" spc="0" normalizeH="0" baseline="0" noProof="0" dirty="0">
                <a:ln>
                  <a:noFill/>
                </a:ln>
                <a:solidFill>
                  <a:srgbClr val="945DE8"/>
                </a:solidFill>
                <a:effectLst/>
                <a:uLnTx/>
                <a:uFillTx/>
                <a:latin typeface="Effra" panose="02000506080000020004" pitchFamily="2" charset="0"/>
                <a:ea typeface="+mn-ea"/>
                <a:cs typeface="+mn-cs"/>
              </a:rPr>
              <a:t>Product</a:t>
            </a:r>
            <a:r>
              <a:rPr kumimoji="0" lang="nl-NL" sz="2800" b="1" i="1" u="none" strike="noStrike" kern="1200" cap="none" spc="0" normalizeH="0" baseline="0" noProof="0" dirty="0">
                <a:ln>
                  <a:noFill/>
                </a:ln>
                <a:solidFill>
                  <a:prstClr val="black"/>
                </a:solidFill>
                <a:effectLst/>
                <a:uLnTx/>
                <a:uFillTx/>
                <a:latin typeface="Effra" panose="02000506080000020004" pitchFamily="2" charset="0"/>
                <a:ea typeface="+mn-ea"/>
                <a:cs typeface="+mn-cs"/>
              </a:rPr>
              <a:t>,</a:t>
            </a:r>
            <a:r>
              <a:rPr kumimoji="0" lang="nl-NL" sz="2800" b="1" i="1" u="none" strike="noStrike" kern="1200" cap="none" spc="0" normalizeH="0" noProof="0" dirty="0">
                <a:ln>
                  <a:noFill/>
                </a:ln>
                <a:solidFill>
                  <a:prstClr val="black"/>
                </a:solidFill>
                <a:effectLst/>
                <a:uLnTx/>
                <a:uFillTx/>
                <a:latin typeface="Effra" panose="02000506080000020004" pitchFamily="2" charset="0"/>
                <a:ea typeface="+mn-ea"/>
                <a:cs typeface="+mn-cs"/>
              </a:rPr>
              <a:t> verpakkingen horen bij het productbeleid.</a:t>
            </a:r>
            <a:endParaRPr kumimoji="0" lang="nl-NL" sz="2800" b="1" i="1" u="none" strike="noStrike" kern="1200" cap="none" spc="0" normalizeH="0" baseline="0" noProof="0" dirty="0">
              <a:ln>
                <a:noFill/>
              </a:ln>
              <a:solidFill>
                <a:prstClr val="black"/>
              </a:solidFill>
              <a:effectLst/>
              <a:uLnTx/>
              <a:uFillTx/>
              <a:latin typeface="Effra" panose="02000506080000020004" pitchFamily="2" charset="0"/>
              <a:ea typeface="+mn-ea"/>
              <a:cs typeface="+mn-cs"/>
            </a:endParaRPr>
          </a:p>
        </p:txBody>
      </p:sp>
      <p:sp>
        <p:nvSpPr>
          <p:cNvPr id="14" name="Tekstvak 13">
            <a:extLst>
              <a:ext uri="{FF2B5EF4-FFF2-40B4-BE49-F238E27FC236}">
                <a16:creationId xmlns:a16="http://schemas.microsoft.com/office/drawing/2014/main" id="{68079EFB-3597-5D06-84F4-AD1D83219ACD}"/>
              </a:ext>
            </a:extLst>
          </p:cNvPr>
          <p:cNvSpPr txBox="1"/>
          <p:nvPr/>
        </p:nvSpPr>
        <p:spPr>
          <a:xfrm>
            <a:off x="1416699" y="5052390"/>
            <a:ext cx="9358603"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1" i="1" u="none" strike="noStrike" kern="1200" cap="none" spc="0" normalizeH="0" baseline="0" noProof="0" dirty="0">
                <a:ln>
                  <a:noFill/>
                </a:ln>
                <a:solidFill>
                  <a:srgbClr val="945DE8"/>
                </a:solidFill>
                <a:effectLst/>
                <a:uLnTx/>
                <a:uFillTx/>
                <a:latin typeface="Effra" panose="02000506080000020004" pitchFamily="2" charset="0"/>
                <a:ea typeface="+mn-ea"/>
                <a:cs typeface="+mn-cs"/>
              </a:rPr>
              <a:t>Promotie</a:t>
            </a:r>
            <a:r>
              <a:rPr kumimoji="0" lang="nl-NL" sz="2800" b="1" i="1" u="none" strike="noStrike" kern="1200" cap="none" spc="0" normalizeH="0" baseline="0" noProof="0" dirty="0">
                <a:ln>
                  <a:noFill/>
                </a:ln>
                <a:solidFill>
                  <a:prstClr val="black"/>
                </a:solidFill>
                <a:effectLst/>
                <a:uLnTx/>
                <a:uFillTx/>
                <a:latin typeface="Effra" panose="02000506080000020004" pitchFamily="2" charset="0"/>
                <a:ea typeface="+mn-ea"/>
                <a:cs typeface="+mn-cs"/>
              </a:rPr>
              <a:t>,</a:t>
            </a:r>
            <a:r>
              <a:rPr kumimoji="0" lang="nl-NL" sz="2800" b="1" i="1" u="none" strike="noStrike" kern="1200" cap="none" spc="0" normalizeH="0" noProof="0" dirty="0">
                <a:ln>
                  <a:noFill/>
                </a:ln>
                <a:solidFill>
                  <a:prstClr val="black"/>
                </a:solidFill>
                <a:effectLst/>
                <a:uLnTx/>
                <a:uFillTx/>
                <a:latin typeface="Effra" panose="02000506080000020004" pitchFamily="2" charset="0"/>
                <a:ea typeface="+mn-ea"/>
                <a:cs typeface="+mn-cs"/>
              </a:rPr>
              <a:t> aankooptips via YouTube.</a:t>
            </a:r>
          </a:p>
          <a:p>
            <a:pPr marL="0" marR="0" lvl="0" indent="0" algn="ctr" defTabSz="914400" rtl="0" eaLnBrk="1" fontAlgn="auto" latinLnBrk="0" hangingPunct="1">
              <a:lnSpc>
                <a:spcPct val="100000"/>
              </a:lnSpc>
              <a:spcBef>
                <a:spcPts val="0"/>
              </a:spcBef>
              <a:spcAft>
                <a:spcPts val="0"/>
              </a:spcAft>
              <a:buClrTx/>
              <a:buSzTx/>
              <a:buFontTx/>
              <a:buNone/>
              <a:tabLst/>
              <a:defRPr/>
            </a:pPr>
            <a:r>
              <a:rPr lang="nl-NL" sz="2800" b="1" i="1" baseline="0" dirty="0">
                <a:solidFill>
                  <a:srgbClr val="945DE8"/>
                </a:solidFill>
                <a:latin typeface="Effra" panose="02000506080000020004" pitchFamily="2" charset="0"/>
              </a:rPr>
              <a:t>Product</a:t>
            </a:r>
            <a:r>
              <a:rPr lang="nl-NL" sz="2800" b="1" i="1" baseline="0" dirty="0">
                <a:solidFill>
                  <a:prstClr val="black"/>
                </a:solidFill>
                <a:latin typeface="Effra" panose="02000506080000020004" pitchFamily="2" charset="0"/>
              </a:rPr>
              <a:t>, het assortiment is aangepast.</a:t>
            </a:r>
            <a:endParaRPr kumimoji="0" lang="nl-NL" sz="2800" b="1" i="1" u="none" strike="noStrike" kern="1200" cap="none" spc="0" normalizeH="0" baseline="0" noProof="0" dirty="0">
              <a:ln>
                <a:noFill/>
              </a:ln>
              <a:solidFill>
                <a:prstClr val="black"/>
              </a:solidFill>
              <a:effectLst/>
              <a:uLnTx/>
              <a:uFillTx/>
              <a:latin typeface="Effra" panose="02000506080000020004" pitchFamily="2" charset="0"/>
              <a:ea typeface="+mn-ea"/>
              <a:cs typeface="+mn-cs"/>
            </a:endParaRPr>
          </a:p>
        </p:txBody>
      </p:sp>
      <p:sp>
        <p:nvSpPr>
          <p:cNvPr id="18" name="Tekstvak 17">
            <a:extLst>
              <a:ext uri="{FF2B5EF4-FFF2-40B4-BE49-F238E27FC236}">
                <a16:creationId xmlns:a16="http://schemas.microsoft.com/office/drawing/2014/main" id="{95E50A97-3ACF-8E59-0E7E-AE78ADD2188E}"/>
              </a:ext>
            </a:extLst>
          </p:cNvPr>
          <p:cNvSpPr txBox="1"/>
          <p:nvPr/>
        </p:nvSpPr>
        <p:spPr>
          <a:xfrm>
            <a:off x="1416699" y="5267833"/>
            <a:ext cx="9358603"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1" i="1" u="none" strike="noStrike" kern="1200" cap="none" spc="0" normalizeH="0" baseline="0" noProof="0" dirty="0">
                <a:ln>
                  <a:noFill/>
                </a:ln>
                <a:solidFill>
                  <a:srgbClr val="945DE8"/>
                </a:solidFill>
                <a:effectLst/>
                <a:uLnTx/>
                <a:uFillTx/>
                <a:latin typeface="Effra" panose="02000506080000020004" pitchFamily="2" charset="0"/>
                <a:ea typeface="+mn-ea"/>
                <a:cs typeface="+mn-cs"/>
              </a:rPr>
              <a:t>Plaats</a:t>
            </a:r>
            <a:r>
              <a:rPr kumimoji="0" lang="nl-NL" sz="2800" b="1" i="1" u="none" strike="noStrike" kern="1200" cap="none" spc="0" normalizeH="0" baseline="0" noProof="0" dirty="0">
                <a:ln>
                  <a:noFill/>
                </a:ln>
                <a:solidFill>
                  <a:prstClr val="black"/>
                </a:solidFill>
                <a:effectLst/>
                <a:uLnTx/>
                <a:uFillTx/>
                <a:latin typeface="Effra" panose="02000506080000020004" pitchFamily="2" charset="0"/>
                <a:ea typeface="+mn-ea"/>
                <a:cs typeface="+mn-cs"/>
              </a:rPr>
              <a:t>,</a:t>
            </a:r>
            <a:r>
              <a:rPr kumimoji="0" lang="nl-NL" sz="2800" b="1" i="1" u="none" strike="noStrike" kern="1200" cap="none" spc="0" normalizeH="0" noProof="0" dirty="0">
                <a:ln>
                  <a:noFill/>
                </a:ln>
                <a:solidFill>
                  <a:prstClr val="black"/>
                </a:solidFill>
                <a:effectLst/>
                <a:uLnTx/>
                <a:uFillTx/>
                <a:latin typeface="Effra" panose="02000506080000020004" pitchFamily="2" charset="0"/>
                <a:ea typeface="+mn-ea"/>
                <a:cs typeface="+mn-cs"/>
              </a:rPr>
              <a:t> </a:t>
            </a:r>
            <a:r>
              <a:rPr lang="nl-NL" sz="2800" b="1" i="1" dirty="0">
                <a:solidFill>
                  <a:prstClr val="black"/>
                </a:solidFill>
                <a:latin typeface="Effra" panose="02000506080000020004" pitchFamily="2" charset="0"/>
              </a:rPr>
              <a:t>de verkooplocatie valt onder het </a:t>
            </a:r>
            <a:r>
              <a:rPr lang="nl-NL" sz="2800" b="1" i="1" dirty="0" err="1">
                <a:solidFill>
                  <a:prstClr val="black"/>
                </a:solidFill>
                <a:latin typeface="Effra" panose="02000506080000020004" pitchFamily="2" charset="0"/>
              </a:rPr>
              <a:t>plaatsbeleid</a:t>
            </a:r>
            <a:r>
              <a:rPr kumimoji="0" lang="nl-NL" sz="2800" b="1" i="1" u="none" strike="noStrike" kern="1200" cap="none" spc="0" normalizeH="0" noProof="0" dirty="0">
                <a:ln>
                  <a:noFill/>
                </a:ln>
                <a:solidFill>
                  <a:prstClr val="black"/>
                </a:solidFill>
                <a:effectLst/>
                <a:uLnTx/>
                <a:uFillTx/>
                <a:latin typeface="Effra" panose="02000506080000020004" pitchFamily="2" charset="0"/>
                <a:ea typeface="+mn-ea"/>
                <a:cs typeface="+mn-cs"/>
              </a:rPr>
              <a:t>.</a:t>
            </a:r>
            <a:endParaRPr kumimoji="0" lang="nl-NL" sz="2800" b="1" i="1" u="none" strike="noStrike" kern="1200" cap="none" spc="0" normalizeH="0" baseline="0" noProof="0" dirty="0">
              <a:ln>
                <a:noFill/>
              </a:ln>
              <a:solidFill>
                <a:prstClr val="black"/>
              </a:solidFill>
              <a:effectLst/>
              <a:uLnTx/>
              <a:uFillTx/>
              <a:latin typeface="Effra" panose="02000506080000020004" pitchFamily="2" charset="0"/>
              <a:ea typeface="+mn-ea"/>
              <a:cs typeface="+mn-cs"/>
            </a:endParaRPr>
          </a:p>
        </p:txBody>
      </p:sp>
      <p:sp>
        <p:nvSpPr>
          <p:cNvPr id="29" name="Tekstvak 28">
            <a:extLst>
              <a:ext uri="{FF2B5EF4-FFF2-40B4-BE49-F238E27FC236}">
                <a16:creationId xmlns:a16="http://schemas.microsoft.com/office/drawing/2014/main" id="{112CF453-738D-5C94-B75B-FB20F3676814}"/>
              </a:ext>
            </a:extLst>
          </p:cNvPr>
          <p:cNvSpPr txBox="1"/>
          <p:nvPr/>
        </p:nvSpPr>
        <p:spPr>
          <a:xfrm>
            <a:off x="1416699" y="4836946"/>
            <a:ext cx="9358603" cy="1384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2800" b="1" i="1" dirty="0">
                <a:solidFill>
                  <a:srgbClr val="945DE8"/>
                </a:solidFill>
                <a:latin typeface="Effra" panose="02000506080000020004" pitchFamily="2" charset="0"/>
              </a:rPr>
              <a:t>Product</a:t>
            </a:r>
            <a:r>
              <a:rPr kumimoji="0" lang="nl-NL" sz="2800" b="1" i="1" u="none" strike="noStrike" kern="1200" cap="none" spc="0" normalizeH="0" baseline="0" noProof="0" dirty="0">
                <a:ln>
                  <a:noFill/>
                </a:ln>
                <a:solidFill>
                  <a:prstClr val="black"/>
                </a:solidFill>
                <a:effectLst/>
                <a:uLnTx/>
                <a:uFillTx/>
                <a:latin typeface="Effra" panose="02000506080000020004" pitchFamily="2" charset="0"/>
                <a:ea typeface="+mn-ea"/>
                <a:cs typeface="+mn-cs"/>
              </a:rPr>
              <a:t>,</a:t>
            </a:r>
            <a:r>
              <a:rPr kumimoji="0" lang="nl-NL" sz="2800" b="1" i="1" u="none" strike="noStrike" kern="1200" cap="none" spc="0" normalizeH="0" noProof="0" dirty="0">
                <a:ln>
                  <a:noFill/>
                </a:ln>
                <a:solidFill>
                  <a:prstClr val="black"/>
                </a:solidFill>
                <a:effectLst/>
                <a:uLnTx/>
                <a:uFillTx/>
                <a:latin typeface="Effra" panose="02000506080000020004" pitchFamily="2" charset="0"/>
                <a:ea typeface="+mn-ea"/>
                <a:cs typeface="+mn-cs"/>
              </a:rPr>
              <a:t> </a:t>
            </a:r>
            <a:r>
              <a:rPr lang="nl-NL" sz="2800" b="1" i="1" dirty="0">
                <a:solidFill>
                  <a:prstClr val="black"/>
                </a:solidFill>
                <a:latin typeface="Effra" panose="02000506080000020004" pitchFamily="2" charset="0"/>
              </a:rPr>
              <a:t>Marloes biedt wat de klant nodig heeft</a:t>
            </a:r>
            <a:r>
              <a:rPr kumimoji="0" lang="nl-NL" sz="2800" b="1" i="1" u="none" strike="noStrike" kern="1200" cap="none" spc="0" normalizeH="0" noProof="0" dirty="0">
                <a:ln>
                  <a:noFill/>
                </a:ln>
                <a:solidFill>
                  <a:prstClr val="black"/>
                </a:solidFill>
                <a:effectLst/>
                <a:uLnTx/>
                <a:uFillTx/>
                <a:latin typeface="Effra" panose="02000506080000020004" pitchFamily="2" charset="0"/>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lang="nl-NL" sz="2800" b="1" i="1" baseline="0" dirty="0">
                <a:solidFill>
                  <a:srgbClr val="945DE8"/>
                </a:solidFill>
                <a:latin typeface="Effra" panose="02000506080000020004" pitchFamily="2" charset="0"/>
              </a:rPr>
              <a:t>Plaats</a:t>
            </a:r>
            <a:r>
              <a:rPr lang="nl-NL" sz="2800" b="1" i="1" baseline="0" dirty="0">
                <a:solidFill>
                  <a:prstClr val="black"/>
                </a:solidFill>
                <a:latin typeface="Effra" panose="02000506080000020004" pitchFamily="2" charset="0"/>
              </a:rPr>
              <a:t>,</a:t>
            </a:r>
            <a:r>
              <a:rPr lang="nl-NL" sz="2800" b="1" i="1" dirty="0">
                <a:solidFill>
                  <a:prstClr val="black"/>
                </a:solidFill>
                <a:latin typeface="Effra" panose="02000506080000020004" pitchFamily="2" charset="0"/>
              </a:rPr>
              <a:t> Marloes kan gebruikmaken van haar oude school.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1" i="1" u="none" strike="noStrike" kern="1200" cap="none" spc="0" normalizeH="0" baseline="0" noProof="0" dirty="0">
                <a:ln>
                  <a:noFill/>
                </a:ln>
                <a:solidFill>
                  <a:srgbClr val="945DE8"/>
                </a:solidFill>
                <a:effectLst/>
                <a:uLnTx/>
                <a:uFillTx/>
                <a:latin typeface="Effra" panose="02000506080000020004" pitchFamily="2" charset="0"/>
                <a:ea typeface="+mn-ea"/>
                <a:cs typeface="+mn-cs"/>
              </a:rPr>
              <a:t>Promotie</a:t>
            </a:r>
            <a:r>
              <a:rPr kumimoji="0" lang="nl-NL" sz="2800" b="1" i="1" u="none" strike="noStrike" kern="1200" cap="none" spc="0" normalizeH="0" baseline="0" noProof="0" dirty="0">
                <a:ln>
                  <a:noFill/>
                </a:ln>
                <a:solidFill>
                  <a:prstClr val="black"/>
                </a:solidFill>
                <a:effectLst/>
                <a:uLnTx/>
                <a:uFillTx/>
                <a:latin typeface="Effra" panose="02000506080000020004" pitchFamily="2" charset="0"/>
                <a:ea typeface="+mn-ea"/>
                <a:cs typeface="+mn-cs"/>
              </a:rPr>
              <a:t>,</a:t>
            </a:r>
            <a:r>
              <a:rPr kumimoji="0" lang="nl-NL" sz="2800" b="1" i="1" u="none" strike="noStrike" kern="1200" cap="none" spc="0" normalizeH="0" noProof="0" dirty="0">
                <a:ln>
                  <a:noFill/>
                </a:ln>
                <a:solidFill>
                  <a:prstClr val="black"/>
                </a:solidFill>
                <a:effectLst/>
                <a:uLnTx/>
                <a:uFillTx/>
                <a:latin typeface="Effra" panose="02000506080000020004" pitchFamily="2" charset="0"/>
                <a:ea typeface="+mn-ea"/>
                <a:cs typeface="+mn-cs"/>
              </a:rPr>
              <a:t> Marloes gaat de voetbalclub sponsoren.</a:t>
            </a:r>
            <a:endParaRPr kumimoji="0" lang="nl-NL" sz="2800" b="1" i="1" u="none" strike="noStrike" kern="1200" cap="none" spc="0" normalizeH="0" baseline="0" noProof="0" dirty="0">
              <a:ln>
                <a:noFill/>
              </a:ln>
              <a:solidFill>
                <a:prstClr val="black"/>
              </a:solidFill>
              <a:effectLst/>
              <a:uLnTx/>
              <a:uFillTx/>
              <a:latin typeface="Effra" panose="02000506080000020004" pitchFamily="2" charset="0"/>
              <a:ea typeface="+mn-ea"/>
              <a:cs typeface="+mn-cs"/>
            </a:endParaRPr>
          </a:p>
        </p:txBody>
      </p:sp>
    </p:spTree>
    <p:extLst>
      <p:ext uri="{BB962C8B-B14F-4D97-AF65-F5344CB8AC3E}">
        <p14:creationId xmlns:p14="http://schemas.microsoft.com/office/powerpoint/2010/main" val="3489445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300" fill="hold"/>
                                        <p:tgtEl>
                                          <p:spTgt spid="4"/>
                                        </p:tgtEl>
                                        <p:attrNameLst>
                                          <p:attrName>ppt_x</p:attrName>
                                        </p:attrNameLst>
                                      </p:cBhvr>
                                      <p:tavLst>
                                        <p:tav tm="0">
                                          <p:val>
                                            <p:strVal val="#ppt_x"/>
                                          </p:val>
                                        </p:tav>
                                        <p:tav tm="100000">
                                          <p:val>
                                            <p:strVal val="#ppt_x"/>
                                          </p:val>
                                        </p:tav>
                                      </p:tavLst>
                                    </p:anim>
                                    <p:anim calcmode="lin" valueType="num">
                                      <p:cBhvr additive="base">
                                        <p:cTn id="8" dur="3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left)">
                                      <p:cBhvr>
                                        <p:cTn id="13" dur="25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300" fill="hold"/>
                                        <p:tgtEl>
                                          <p:spTgt spid="12"/>
                                        </p:tgtEl>
                                        <p:attrNameLst>
                                          <p:attrName>ppt_x</p:attrName>
                                        </p:attrNameLst>
                                      </p:cBhvr>
                                      <p:tavLst>
                                        <p:tav tm="0">
                                          <p:val>
                                            <p:strVal val="#ppt_x"/>
                                          </p:val>
                                        </p:tav>
                                        <p:tav tm="100000">
                                          <p:val>
                                            <p:strVal val="#ppt_x"/>
                                          </p:val>
                                        </p:tav>
                                      </p:tavLst>
                                    </p:anim>
                                    <p:anim calcmode="lin" valueType="num">
                                      <p:cBhvr additive="base">
                                        <p:cTn id="19" dur="300" fill="hold"/>
                                        <p:tgtEl>
                                          <p:spTgt spid="12"/>
                                        </p:tgtEl>
                                        <p:attrNameLst>
                                          <p:attrName>ppt_y</p:attrName>
                                        </p:attrNameLst>
                                      </p:cBhvr>
                                      <p:tavLst>
                                        <p:tav tm="0">
                                          <p:val>
                                            <p:strVal val="1+#ppt_h/2"/>
                                          </p:val>
                                        </p:tav>
                                        <p:tav tm="100000">
                                          <p:val>
                                            <p:strVal val="#ppt_y"/>
                                          </p:val>
                                        </p:tav>
                                      </p:tavLst>
                                    </p:anim>
                                  </p:childTnLst>
                                </p:cTn>
                              </p:par>
                              <p:par>
                                <p:cTn id="20" presetID="2" presetClass="exit" presetSubtype="1" fill="hold" nodeType="withEffect">
                                  <p:stCondLst>
                                    <p:cond delay="0"/>
                                  </p:stCondLst>
                                  <p:childTnLst>
                                    <p:anim calcmode="lin" valueType="num">
                                      <p:cBhvr additive="base">
                                        <p:cTn id="21" dur="250"/>
                                        <p:tgtEl>
                                          <p:spTgt spid="4"/>
                                        </p:tgtEl>
                                        <p:attrNameLst>
                                          <p:attrName>ppt_x</p:attrName>
                                        </p:attrNameLst>
                                      </p:cBhvr>
                                      <p:tavLst>
                                        <p:tav tm="0">
                                          <p:val>
                                            <p:strVal val="ppt_x"/>
                                          </p:val>
                                        </p:tav>
                                        <p:tav tm="100000">
                                          <p:val>
                                            <p:strVal val="ppt_x"/>
                                          </p:val>
                                        </p:tav>
                                      </p:tavLst>
                                    </p:anim>
                                    <p:anim calcmode="lin" valueType="num">
                                      <p:cBhvr additive="base">
                                        <p:cTn id="22" dur="250"/>
                                        <p:tgtEl>
                                          <p:spTgt spid="4"/>
                                        </p:tgtEl>
                                        <p:attrNameLst>
                                          <p:attrName>ppt_y</p:attrName>
                                        </p:attrNameLst>
                                      </p:cBhvr>
                                      <p:tavLst>
                                        <p:tav tm="0">
                                          <p:val>
                                            <p:strVal val="ppt_y"/>
                                          </p:val>
                                        </p:tav>
                                        <p:tav tm="100000">
                                          <p:val>
                                            <p:strVal val="0-ppt_h/2"/>
                                          </p:val>
                                        </p:tav>
                                      </p:tavLst>
                                    </p:anim>
                                    <p:set>
                                      <p:cBhvr>
                                        <p:cTn id="23" dur="1" fill="hold">
                                          <p:stCondLst>
                                            <p:cond delay="249"/>
                                          </p:stCondLst>
                                        </p:cTn>
                                        <p:tgtEl>
                                          <p:spTgt spid="4"/>
                                        </p:tgtEl>
                                        <p:attrNameLst>
                                          <p:attrName>style.visibility</p:attrName>
                                        </p:attrNameLst>
                                      </p:cBhvr>
                                      <p:to>
                                        <p:strVal val="hidden"/>
                                      </p:to>
                                    </p:set>
                                  </p:childTnLst>
                                </p:cTn>
                              </p:par>
                              <p:par>
                                <p:cTn id="24" presetID="1" presetClass="exit" presetSubtype="0" fill="hold" grpId="1" nodeType="withEffect">
                                  <p:stCondLst>
                                    <p:cond delay="0"/>
                                  </p:stCondLst>
                                  <p:childTnLst>
                                    <p:set>
                                      <p:cBhvr>
                                        <p:cTn id="25" dur="1" fill="hold">
                                          <p:stCondLst>
                                            <p:cond delay="0"/>
                                          </p:stCondLst>
                                        </p:cTn>
                                        <p:tgtEl>
                                          <p:spTgt spid="13"/>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25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additive="base">
                                        <p:cTn id="35" dur="300" fill="hold"/>
                                        <p:tgtEl>
                                          <p:spTgt spid="17"/>
                                        </p:tgtEl>
                                        <p:attrNameLst>
                                          <p:attrName>ppt_x</p:attrName>
                                        </p:attrNameLst>
                                      </p:cBhvr>
                                      <p:tavLst>
                                        <p:tav tm="0">
                                          <p:val>
                                            <p:strVal val="#ppt_x"/>
                                          </p:val>
                                        </p:tav>
                                        <p:tav tm="100000">
                                          <p:val>
                                            <p:strVal val="#ppt_x"/>
                                          </p:val>
                                        </p:tav>
                                      </p:tavLst>
                                    </p:anim>
                                    <p:anim calcmode="lin" valueType="num">
                                      <p:cBhvr additive="base">
                                        <p:cTn id="36" dur="300" fill="hold"/>
                                        <p:tgtEl>
                                          <p:spTgt spid="17"/>
                                        </p:tgtEl>
                                        <p:attrNameLst>
                                          <p:attrName>ppt_y</p:attrName>
                                        </p:attrNameLst>
                                      </p:cBhvr>
                                      <p:tavLst>
                                        <p:tav tm="0">
                                          <p:val>
                                            <p:strVal val="1+#ppt_h/2"/>
                                          </p:val>
                                        </p:tav>
                                        <p:tav tm="100000">
                                          <p:val>
                                            <p:strVal val="#ppt_y"/>
                                          </p:val>
                                        </p:tav>
                                      </p:tavLst>
                                    </p:anim>
                                  </p:childTnLst>
                                </p:cTn>
                              </p:par>
                              <p:par>
                                <p:cTn id="37" presetID="2" presetClass="exit" presetSubtype="1" fill="hold" nodeType="withEffect">
                                  <p:stCondLst>
                                    <p:cond delay="0"/>
                                  </p:stCondLst>
                                  <p:childTnLst>
                                    <p:anim calcmode="lin" valueType="num">
                                      <p:cBhvr additive="base">
                                        <p:cTn id="38" dur="250"/>
                                        <p:tgtEl>
                                          <p:spTgt spid="12"/>
                                        </p:tgtEl>
                                        <p:attrNameLst>
                                          <p:attrName>ppt_x</p:attrName>
                                        </p:attrNameLst>
                                      </p:cBhvr>
                                      <p:tavLst>
                                        <p:tav tm="0">
                                          <p:val>
                                            <p:strVal val="ppt_x"/>
                                          </p:val>
                                        </p:tav>
                                        <p:tav tm="100000">
                                          <p:val>
                                            <p:strVal val="ppt_x"/>
                                          </p:val>
                                        </p:tav>
                                      </p:tavLst>
                                    </p:anim>
                                    <p:anim calcmode="lin" valueType="num">
                                      <p:cBhvr additive="base">
                                        <p:cTn id="39" dur="250"/>
                                        <p:tgtEl>
                                          <p:spTgt spid="12"/>
                                        </p:tgtEl>
                                        <p:attrNameLst>
                                          <p:attrName>ppt_y</p:attrName>
                                        </p:attrNameLst>
                                      </p:cBhvr>
                                      <p:tavLst>
                                        <p:tav tm="0">
                                          <p:val>
                                            <p:strVal val="ppt_y"/>
                                          </p:val>
                                        </p:tav>
                                        <p:tav tm="100000">
                                          <p:val>
                                            <p:strVal val="0-ppt_h/2"/>
                                          </p:val>
                                        </p:tav>
                                      </p:tavLst>
                                    </p:anim>
                                    <p:set>
                                      <p:cBhvr>
                                        <p:cTn id="40" dur="1" fill="hold">
                                          <p:stCondLst>
                                            <p:cond delay="249"/>
                                          </p:stCondLst>
                                        </p:cTn>
                                        <p:tgtEl>
                                          <p:spTgt spid="12"/>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14"/>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left)">
                                      <p:cBhvr>
                                        <p:cTn id="47" dur="25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24"/>
                                        </p:tgtEl>
                                        <p:attrNameLst>
                                          <p:attrName>style.visibility</p:attrName>
                                        </p:attrNameLst>
                                      </p:cBhvr>
                                      <p:to>
                                        <p:strVal val="visible"/>
                                      </p:to>
                                    </p:set>
                                    <p:anim calcmode="lin" valueType="num">
                                      <p:cBhvr additive="base">
                                        <p:cTn id="52" dur="300" fill="hold"/>
                                        <p:tgtEl>
                                          <p:spTgt spid="24"/>
                                        </p:tgtEl>
                                        <p:attrNameLst>
                                          <p:attrName>ppt_x</p:attrName>
                                        </p:attrNameLst>
                                      </p:cBhvr>
                                      <p:tavLst>
                                        <p:tav tm="0">
                                          <p:val>
                                            <p:strVal val="#ppt_x"/>
                                          </p:val>
                                        </p:tav>
                                        <p:tav tm="100000">
                                          <p:val>
                                            <p:strVal val="#ppt_x"/>
                                          </p:val>
                                        </p:tav>
                                      </p:tavLst>
                                    </p:anim>
                                    <p:anim calcmode="lin" valueType="num">
                                      <p:cBhvr additive="base">
                                        <p:cTn id="53" dur="300" fill="hold"/>
                                        <p:tgtEl>
                                          <p:spTgt spid="24"/>
                                        </p:tgtEl>
                                        <p:attrNameLst>
                                          <p:attrName>ppt_y</p:attrName>
                                        </p:attrNameLst>
                                      </p:cBhvr>
                                      <p:tavLst>
                                        <p:tav tm="0">
                                          <p:val>
                                            <p:strVal val="1+#ppt_h/2"/>
                                          </p:val>
                                        </p:tav>
                                        <p:tav tm="100000">
                                          <p:val>
                                            <p:strVal val="#ppt_y"/>
                                          </p:val>
                                        </p:tav>
                                      </p:tavLst>
                                    </p:anim>
                                  </p:childTnLst>
                                </p:cTn>
                              </p:par>
                              <p:par>
                                <p:cTn id="54" presetID="2" presetClass="exit" presetSubtype="1" fill="hold" nodeType="withEffect">
                                  <p:stCondLst>
                                    <p:cond delay="0"/>
                                  </p:stCondLst>
                                  <p:childTnLst>
                                    <p:anim calcmode="lin" valueType="num">
                                      <p:cBhvr additive="base">
                                        <p:cTn id="55" dur="250"/>
                                        <p:tgtEl>
                                          <p:spTgt spid="17"/>
                                        </p:tgtEl>
                                        <p:attrNameLst>
                                          <p:attrName>ppt_x</p:attrName>
                                        </p:attrNameLst>
                                      </p:cBhvr>
                                      <p:tavLst>
                                        <p:tav tm="0">
                                          <p:val>
                                            <p:strVal val="ppt_x"/>
                                          </p:val>
                                        </p:tav>
                                        <p:tav tm="100000">
                                          <p:val>
                                            <p:strVal val="ppt_x"/>
                                          </p:val>
                                        </p:tav>
                                      </p:tavLst>
                                    </p:anim>
                                    <p:anim calcmode="lin" valueType="num">
                                      <p:cBhvr additive="base">
                                        <p:cTn id="56" dur="250"/>
                                        <p:tgtEl>
                                          <p:spTgt spid="17"/>
                                        </p:tgtEl>
                                        <p:attrNameLst>
                                          <p:attrName>ppt_y</p:attrName>
                                        </p:attrNameLst>
                                      </p:cBhvr>
                                      <p:tavLst>
                                        <p:tav tm="0">
                                          <p:val>
                                            <p:strVal val="ppt_y"/>
                                          </p:val>
                                        </p:tav>
                                        <p:tav tm="100000">
                                          <p:val>
                                            <p:strVal val="0-ppt_h/2"/>
                                          </p:val>
                                        </p:tav>
                                      </p:tavLst>
                                    </p:anim>
                                    <p:set>
                                      <p:cBhvr>
                                        <p:cTn id="57" dur="1" fill="hold">
                                          <p:stCondLst>
                                            <p:cond delay="249"/>
                                          </p:stCondLst>
                                        </p:cTn>
                                        <p:tgtEl>
                                          <p:spTgt spid="17"/>
                                        </p:tgtEl>
                                        <p:attrNameLst>
                                          <p:attrName>style.visibility</p:attrName>
                                        </p:attrNameLst>
                                      </p:cBhvr>
                                      <p:to>
                                        <p:strVal val="hidden"/>
                                      </p:to>
                                    </p:set>
                                  </p:childTnLst>
                                </p:cTn>
                              </p:par>
                              <p:par>
                                <p:cTn id="58" presetID="1" presetClass="exit" presetSubtype="0" fill="hold" grpId="1" nodeType="withEffect">
                                  <p:stCondLst>
                                    <p:cond delay="0"/>
                                  </p:stCondLst>
                                  <p:childTnLst>
                                    <p:set>
                                      <p:cBhvr>
                                        <p:cTn id="59" dur="1" fill="hold">
                                          <p:stCondLst>
                                            <p:cond delay="0"/>
                                          </p:stCondLst>
                                        </p:cTn>
                                        <p:tgtEl>
                                          <p:spTgt spid="18"/>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2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P spid="14" grpId="0"/>
      <p:bldP spid="14" grpId="1"/>
      <p:bldP spid="18" grpId="0"/>
      <p:bldP spid="18" grpId="1"/>
      <p:bldP spid="2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248C18-212A-0AAC-6D10-33CC40A67BF8}"/>
            </a:ext>
          </a:extLst>
        </p:cNvPr>
        <p:cNvGrpSpPr/>
        <p:nvPr/>
      </p:nvGrpSpPr>
      <p:grpSpPr>
        <a:xfrm>
          <a:off x="0" y="0"/>
          <a:ext cx="0" cy="0"/>
          <a:chOff x="0" y="0"/>
          <a:chExt cx="0" cy="0"/>
        </a:xfrm>
      </p:grpSpPr>
    </p:spTree>
    <p:extLst>
      <p:ext uri="{BB962C8B-B14F-4D97-AF65-F5344CB8AC3E}">
        <p14:creationId xmlns:p14="http://schemas.microsoft.com/office/powerpoint/2010/main" val="32864649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B3372F-3E67-C48E-D3A7-DF93E16E6FD4}"/>
            </a:ext>
          </a:extLst>
        </p:cNvPr>
        <p:cNvGrpSpPr/>
        <p:nvPr/>
      </p:nvGrpSpPr>
      <p:grpSpPr>
        <a:xfrm>
          <a:off x="0" y="0"/>
          <a:ext cx="0" cy="0"/>
          <a:chOff x="0" y="0"/>
          <a:chExt cx="0" cy="0"/>
        </a:xfrm>
      </p:grpSpPr>
      <p:sp>
        <p:nvSpPr>
          <p:cNvPr id="3" name="Tekstvak 2">
            <a:extLst>
              <a:ext uri="{FF2B5EF4-FFF2-40B4-BE49-F238E27FC236}">
                <a16:creationId xmlns:a16="http://schemas.microsoft.com/office/drawing/2014/main" id="{B2C4D841-1EAD-DFC9-262F-3BB59556EF56}"/>
              </a:ext>
            </a:extLst>
          </p:cNvPr>
          <p:cNvSpPr txBox="1"/>
          <p:nvPr/>
        </p:nvSpPr>
        <p:spPr>
          <a:xfrm>
            <a:off x="319314" y="3570183"/>
            <a:ext cx="11553372" cy="1015663"/>
          </a:xfrm>
          <a:prstGeom prst="rect">
            <a:avLst/>
          </a:prstGeom>
          <a:noFill/>
        </p:spPr>
        <p:txBody>
          <a:bodyPr wrap="square" rtlCol="0">
            <a:spAutoFit/>
          </a:bodyPr>
          <a:lstStyle/>
          <a:p>
            <a:pPr algn="ctr"/>
            <a:r>
              <a:rPr lang="nl-NL" sz="6000" b="1" dirty="0">
                <a:solidFill>
                  <a:srgbClr val="945DE8"/>
                </a:solidFill>
                <a:effectLst>
                  <a:outerShdw blurRad="25400" dist="25400" dir="2700000" algn="tl" rotWithShape="0">
                    <a:prstClr val="black">
                      <a:alpha val="40000"/>
                    </a:prstClr>
                  </a:outerShdw>
                </a:effectLst>
                <a:latin typeface="Effra" panose="02000506080000020004" pitchFamily="2" charset="0"/>
              </a:rPr>
              <a:t>Verschillen en overeenkomsten</a:t>
            </a:r>
          </a:p>
        </p:txBody>
      </p:sp>
      <p:cxnSp>
        <p:nvCxnSpPr>
          <p:cNvPr id="6" name="Rechte verbindingslijn 5">
            <a:extLst>
              <a:ext uri="{FF2B5EF4-FFF2-40B4-BE49-F238E27FC236}">
                <a16:creationId xmlns:a16="http://schemas.microsoft.com/office/drawing/2014/main" id="{AF8F3332-8363-080A-C7CD-283D13E5578C}"/>
              </a:ext>
            </a:extLst>
          </p:cNvPr>
          <p:cNvCxnSpPr>
            <a:cxnSpLocks/>
          </p:cNvCxnSpPr>
          <p:nvPr/>
        </p:nvCxnSpPr>
        <p:spPr>
          <a:xfrm flipH="1">
            <a:off x="1168400" y="4592864"/>
            <a:ext cx="9855200" cy="0"/>
          </a:xfrm>
          <a:prstGeom prst="line">
            <a:avLst/>
          </a:prstGeom>
          <a:ln w="111125">
            <a:solidFill>
              <a:schemeClr val="bg1">
                <a:lumMod val="65000"/>
              </a:schemeClr>
            </a:solidFill>
          </a:ln>
          <a:effectLst>
            <a:outerShdw blurRad="25400" dist="254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 name="Tekstvak 4">
            <a:extLst>
              <a:ext uri="{FF2B5EF4-FFF2-40B4-BE49-F238E27FC236}">
                <a16:creationId xmlns:a16="http://schemas.microsoft.com/office/drawing/2014/main" id="{7420E20F-CD7C-329C-189E-B63A239C8E47}"/>
              </a:ext>
            </a:extLst>
          </p:cNvPr>
          <p:cNvSpPr txBox="1"/>
          <p:nvPr/>
        </p:nvSpPr>
        <p:spPr>
          <a:xfrm>
            <a:off x="319314" y="2044455"/>
            <a:ext cx="11553372" cy="1862048"/>
          </a:xfrm>
          <a:prstGeom prst="rect">
            <a:avLst/>
          </a:prstGeom>
          <a:noFill/>
        </p:spPr>
        <p:txBody>
          <a:bodyPr wrap="square" rtlCol="0">
            <a:spAutoFit/>
          </a:bodyPr>
          <a:lstStyle/>
          <a:p>
            <a:pPr algn="ctr"/>
            <a:r>
              <a:rPr lang="nl-NL" sz="11500" b="1" i="1" dirty="0">
                <a:solidFill>
                  <a:srgbClr val="652EA3"/>
                </a:solidFill>
                <a:effectLst>
                  <a:outerShdw blurRad="25400" dist="25400" dir="2700000" algn="tl" rotWithShape="0">
                    <a:prstClr val="black">
                      <a:alpha val="40000"/>
                    </a:prstClr>
                  </a:outerShdw>
                </a:effectLst>
                <a:latin typeface="Effra" panose="02000506080000020004" pitchFamily="2" charset="0"/>
              </a:rPr>
              <a:t>Rechtsvormen</a:t>
            </a:r>
          </a:p>
        </p:txBody>
      </p:sp>
      <p:sp>
        <p:nvSpPr>
          <p:cNvPr id="2" name="Tekstvak 1">
            <a:extLst>
              <a:ext uri="{FF2B5EF4-FFF2-40B4-BE49-F238E27FC236}">
                <a16:creationId xmlns:a16="http://schemas.microsoft.com/office/drawing/2014/main" id="{18D7EE0B-D0A7-6D3C-FA8C-F4B701B865F3}"/>
              </a:ext>
            </a:extLst>
          </p:cNvPr>
          <p:cNvSpPr txBox="1"/>
          <p:nvPr/>
        </p:nvSpPr>
        <p:spPr>
          <a:xfrm>
            <a:off x="1168400" y="4585846"/>
            <a:ext cx="2854959" cy="523220"/>
          </a:xfrm>
          <a:prstGeom prst="rect">
            <a:avLst/>
          </a:prstGeom>
          <a:noFill/>
        </p:spPr>
        <p:txBody>
          <a:bodyPr wrap="square" rtlCol="0">
            <a:spAutoFit/>
          </a:bodyPr>
          <a:lstStyle/>
          <a:p>
            <a:r>
              <a:rPr lang="nl-NL" sz="2800" b="1" dirty="0">
                <a:solidFill>
                  <a:srgbClr val="652EA3"/>
                </a:solidFill>
                <a:latin typeface="Effra" panose="02000506080000020004" pitchFamily="2" charset="0"/>
              </a:rPr>
              <a:t>Patrick</a:t>
            </a:r>
          </a:p>
        </p:txBody>
      </p:sp>
    </p:spTree>
    <p:extLst>
      <p:ext uri="{BB962C8B-B14F-4D97-AF65-F5344CB8AC3E}">
        <p14:creationId xmlns:p14="http://schemas.microsoft.com/office/powerpoint/2010/main" val="2880737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128FA8-5598-A113-D805-6949E9EDE661}"/>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C0299BB4-EB19-DB7B-D060-49E6FC04F24F}"/>
              </a:ext>
            </a:extLst>
          </p:cNvPr>
          <p:cNvSpPr txBox="1"/>
          <p:nvPr/>
        </p:nvSpPr>
        <p:spPr>
          <a:xfrm>
            <a:off x="2140299" y="194009"/>
            <a:ext cx="791140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2800" dirty="0">
                <a:solidFill>
                  <a:prstClr val="black"/>
                </a:solidFill>
                <a:latin typeface="Effra Heavy" panose="02000906080000020004" pitchFamily="2" charset="0"/>
              </a:rPr>
              <a:t>Rechtsvormen</a:t>
            </a:r>
            <a:endParaRPr kumimoji="0" lang="nl-NL" sz="2800" b="0" i="0" u="none" strike="noStrike" kern="1200" cap="none" spc="0" normalizeH="0" baseline="0" noProof="0" dirty="0">
              <a:ln>
                <a:noFill/>
              </a:ln>
              <a:solidFill>
                <a:prstClr val="black"/>
              </a:solidFill>
              <a:effectLst/>
              <a:uLnTx/>
              <a:uFillTx/>
              <a:latin typeface="Effra Heavy" panose="02000906080000020004" pitchFamily="2" charset="0"/>
              <a:ea typeface="+mn-ea"/>
              <a:cs typeface="+mn-cs"/>
            </a:endParaRPr>
          </a:p>
        </p:txBody>
      </p:sp>
      <p:sp>
        <p:nvSpPr>
          <p:cNvPr id="3" name="Rechthoek: afgeronde hoeken 2">
            <a:extLst>
              <a:ext uri="{FF2B5EF4-FFF2-40B4-BE49-F238E27FC236}">
                <a16:creationId xmlns:a16="http://schemas.microsoft.com/office/drawing/2014/main" id="{36DD4C18-3ADF-B100-46F6-DF1EFCCD3AF0}"/>
              </a:ext>
            </a:extLst>
          </p:cNvPr>
          <p:cNvSpPr/>
          <p:nvPr/>
        </p:nvSpPr>
        <p:spPr>
          <a:xfrm>
            <a:off x="516715" y="1303720"/>
            <a:ext cx="3510755" cy="2380252"/>
          </a:xfrm>
          <a:prstGeom prst="roundRect">
            <a:avLst/>
          </a:prstGeom>
          <a:solidFill>
            <a:srgbClr val="945EE8"/>
          </a:solidFill>
          <a:ln w="13921" cap="flat">
            <a:noFill/>
            <a:prstDash val="solid"/>
            <a:miter/>
          </a:ln>
          <a:effectLst>
            <a:outerShdw blurRad="25400" dist="25400" dir="2700000" algn="tl" rotWithShape="0">
              <a:prstClr val="black">
                <a:alpha val="40000"/>
              </a:prstClr>
            </a:outerShdw>
          </a:effectLst>
        </p:spPr>
        <p:txBody>
          <a:bodyPr rtlCol="0" anchor="ctr"/>
          <a:lstStyle/>
          <a:p>
            <a:pPr marL="174625" marR="0" lvl="0" indent="-174625" defTabSz="914400" rtl="0" eaLnBrk="1" fontAlgn="auto" latinLnBrk="0" hangingPunct="1">
              <a:lnSpc>
                <a:spcPct val="100000"/>
              </a:lnSpc>
              <a:spcBef>
                <a:spcPts val="0"/>
              </a:spcBef>
              <a:spcAft>
                <a:spcPts val="0"/>
              </a:spcAft>
              <a:buClrTx/>
              <a:buSzTx/>
              <a:buFontTx/>
              <a:buChar char="-"/>
              <a:tabLst/>
              <a:defRPr/>
            </a:pPr>
            <a:r>
              <a:rPr kumimoji="0" lang="nl-NL" sz="2000" b="0" i="0" u="none" strike="noStrike" kern="1200" cap="none" spc="0" normalizeH="0" baseline="0" noProof="0" dirty="0">
                <a:ln>
                  <a:noFill/>
                </a:ln>
                <a:solidFill>
                  <a:prstClr val="white"/>
                </a:solidFill>
                <a:effectLst/>
                <a:uLnTx/>
                <a:uFillTx/>
                <a:latin typeface="Effra" panose="02000506080000020004" pitchFamily="2" charset="0"/>
              </a:rPr>
              <a:t>Eén</a:t>
            </a:r>
            <a:r>
              <a:rPr kumimoji="0" lang="nl-NL" sz="2000" b="0" i="0" u="none" strike="noStrike" kern="1200" cap="none" spc="0" normalizeH="0" noProof="0" dirty="0">
                <a:ln>
                  <a:noFill/>
                </a:ln>
                <a:solidFill>
                  <a:prstClr val="white"/>
                </a:solidFill>
                <a:effectLst/>
                <a:uLnTx/>
                <a:uFillTx/>
                <a:latin typeface="Effra" panose="02000506080000020004" pitchFamily="2" charset="0"/>
              </a:rPr>
              <a:t> eigenaar, kan wel personeel hebben</a:t>
            </a:r>
          </a:p>
          <a:p>
            <a:pPr marL="174625" marR="0" lvl="0" indent="-174625" defTabSz="914400" rtl="0" eaLnBrk="1" fontAlgn="auto" latinLnBrk="0" hangingPunct="1">
              <a:lnSpc>
                <a:spcPct val="100000"/>
              </a:lnSpc>
              <a:spcBef>
                <a:spcPts val="0"/>
              </a:spcBef>
              <a:spcAft>
                <a:spcPts val="0"/>
              </a:spcAft>
              <a:buClrTx/>
              <a:buSzTx/>
              <a:buFontTx/>
              <a:buChar char="-"/>
              <a:tabLst/>
              <a:defRPr/>
            </a:pPr>
            <a:r>
              <a:rPr lang="nl-NL" sz="2000" baseline="0" dirty="0">
                <a:solidFill>
                  <a:prstClr val="white"/>
                </a:solidFill>
                <a:latin typeface="Effra" panose="02000506080000020004" pitchFamily="2" charset="0"/>
              </a:rPr>
              <a:t>Privé aansprakelijk</a:t>
            </a:r>
          </a:p>
          <a:p>
            <a:pPr marL="174625" marR="0" lvl="0" indent="-174625" defTabSz="914400" rtl="0" eaLnBrk="1" fontAlgn="auto" latinLnBrk="0" hangingPunct="1">
              <a:lnSpc>
                <a:spcPct val="100000"/>
              </a:lnSpc>
              <a:spcBef>
                <a:spcPts val="0"/>
              </a:spcBef>
              <a:spcAft>
                <a:spcPts val="0"/>
              </a:spcAft>
              <a:buClrTx/>
              <a:buSzTx/>
              <a:buFontTx/>
              <a:buChar char="-"/>
              <a:tabLst/>
              <a:defRPr/>
            </a:pPr>
            <a:r>
              <a:rPr kumimoji="0" lang="nl-NL" sz="2000" b="0" i="0" u="none" strike="noStrike" kern="1200" cap="none" spc="0" normalizeH="0" noProof="0" dirty="0">
                <a:ln>
                  <a:noFill/>
                </a:ln>
                <a:solidFill>
                  <a:prstClr val="white"/>
                </a:solidFill>
                <a:effectLst/>
                <a:uLnTx/>
                <a:uFillTx/>
                <a:latin typeface="Effra" panose="02000506080000020004" pitchFamily="2" charset="0"/>
              </a:rPr>
              <a:t>Winst = inkomen voor de eigenaar </a:t>
            </a:r>
            <a:r>
              <a:rPr lang="nl-NL" sz="1200" dirty="0">
                <a:solidFill>
                  <a:prstClr val="white"/>
                </a:solidFill>
                <a:latin typeface="Effra" panose="02000506080000020004" pitchFamily="2" charset="0"/>
              </a:rPr>
              <a:t>(belast met IB)</a:t>
            </a:r>
            <a:endParaRPr kumimoji="0" lang="nl-NL" sz="2000" b="0" i="0" u="none" strike="noStrike" kern="1200" cap="none" spc="0" normalizeH="0" baseline="0" noProof="0" dirty="0">
              <a:ln>
                <a:noFill/>
              </a:ln>
              <a:solidFill>
                <a:prstClr val="white"/>
              </a:solidFill>
              <a:effectLst/>
              <a:uLnTx/>
              <a:uFillTx/>
              <a:latin typeface="Effra" panose="02000506080000020004" pitchFamily="2" charset="0"/>
            </a:endParaRPr>
          </a:p>
        </p:txBody>
      </p:sp>
      <p:sp>
        <p:nvSpPr>
          <p:cNvPr id="4" name="Rechthoek: afgeronde hoeken 3">
            <a:extLst>
              <a:ext uri="{FF2B5EF4-FFF2-40B4-BE49-F238E27FC236}">
                <a16:creationId xmlns:a16="http://schemas.microsoft.com/office/drawing/2014/main" id="{FB3109BF-D136-A293-EC6B-B82ED540F332}"/>
              </a:ext>
            </a:extLst>
          </p:cNvPr>
          <p:cNvSpPr/>
          <p:nvPr/>
        </p:nvSpPr>
        <p:spPr>
          <a:xfrm>
            <a:off x="575830" y="1219641"/>
            <a:ext cx="3392524" cy="364216"/>
          </a:xfrm>
          <a:prstGeom prst="roundRect">
            <a:avLst>
              <a:gd name="adj" fmla="val 50000"/>
            </a:avLst>
          </a:prstGeom>
          <a:solidFill>
            <a:schemeClr val="accent3"/>
          </a:solidFill>
          <a:ln w="38100" cap="flat">
            <a:noFill/>
            <a:prstDash val="dash"/>
            <a:miter/>
          </a:ln>
          <a:effectLst>
            <a:outerShdw blurRad="25400" dist="254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2400" noProof="0" dirty="0">
                <a:solidFill>
                  <a:prstClr val="white"/>
                </a:solidFill>
                <a:latin typeface="Effra Heavy" panose="02000906080000020004" pitchFamily="2" charset="0"/>
              </a:rPr>
              <a:t>Eenmanszaak</a:t>
            </a:r>
            <a:endParaRPr kumimoji="0" lang="nl-NL" sz="2400" b="0" i="0" u="none" strike="noStrike" kern="1200" cap="none" spc="0" normalizeH="0" baseline="0" noProof="0" dirty="0">
              <a:ln>
                <a:noFill/>
              </a:ln>
              <a:solidFill>
                <a:prstClr val="white"/>
              </a:solidFill>
              <a:effectLst/>
              <a:uLnTx/>
              <a:uFillTx/>
              <a:latin typeface="Effra Heavy" panose="02000906080000020004" pitchFamily="2" charset="0"/>
            </a:endParaRPr>
          </a:p>
        </p:txBody>
      </p:sp>
      <p:sp>
        <p:nvSpPr>
          <p:cNvPr id="6" name="Rechthoek: afgeronde hoeken 5">
            <a:extLst>
              <a:ext uri="{FF2B5EF4-FFF2-40B4-BE49-F238E27FC236}">
                <a16:creationId xmlns:a16="http://schemas.microsoft.com/office/drawing/2014/main" id="{D6021C5D-E0D9-591A-08A7-BE30F812F505}"/>
              </a:ext>
            </a:extLst>
          </p:cNvPr>
          <p:cNvSpPr/>
          <p:nvPr/>
        </p:nvSpPr>
        <p:spPr>
          <a:xfrm>
            <a:off x="516715" y="3852130"/>
            <a:ext cx="3510755" cy="2380252"/>
          </a:xfrm>
          <a:prstGeom prst="roundRect">
            <a:avLst/>
          </a:prstGeom>
          <a:solidFill>
            <a:srgbClr val="945EE8"/>
          </a:solidFill>
          <a:ln w="13921" cap="flat">
            <a:noFill/>
            <a:prstDash val="solid"/>
            <a:miter/>
          </a:ln>
          <a:effectLst>
            <a:outerShdw blurRad="25400" dist="25400" dir="2700000" algn="tl" rotWithShape="0">
              <a:prstClr val="black">
                <a:alpha val="40000"/>
              </a:prstClr>
            </a:outerShdw>
          </a:effectLst>
        </p:spPr>
        <p:txBody>
          <a:bodyPr rtlCol="0" anchor="ctr"/>
          <a:lstStyle/>
          <a:p>
            <a:pPr marL="174625" lvl="0" indent="-174625">
              <a:buFontTx/>
              <a:buChar char="-"/>
              <a:defRPr/>
            </a:pPr>
            <a:r>
              <a:rPr lang="nl-NL" sz="2000" dirty="0">
                <a:solidFill>
                  <a:prstClr val="white"/>
                </a:solidFill>
                <a:latin typeface="Effra" panose="02000506080000020004" pitchFamily="2" charset="0"/>
              </a:rPr>
              <a:t>Twee of meer eigenaren</a:t>
            </a:r>
            <a:br>
              <a:rPr lang="nl-NL" sz="2000" dirty="0">
                <a:solidFill>
                  <a:prstClr val="white"/>
                </a:solidFill>
                <a:latin typeface="Effra" panose="02000506080000020004" pitchFamily="2" charset="0"/>
              </a:rPr>
            </a:br>
            <a:r>
              <a:rPr lang="nl-NL" sz="1200" dirty="0">
                <a:solidFill>
                  <a:prstClr val="white"/>
                </a:solidFill>
                <a:latin typeface="Effra" panose="02000506080000020004" pitchFamily="2" charset="0"/>
              </a:rPr>
              <a:t>(vennoten)</a:t>
            </a:r>
          </a:p>
          <a:p>
            <a:pPr marL="174625" lvl="0" indent="-174625">
              <a:buFontTx/>
              <a:buChar char="-"/>
              <a:defRPr/>
            </a:pPr>
            <a:r>
              <a:rPr lang="nl-NL" sz="2000" dirty="0">
                <a:solidFill>
                  <a:prstClr val="white"/>
                </a:solidFill>
                <a:latin typeface="Effra" panose="02000506080000020004" pitchFamily="2" charset="0"/>
              </a:rPr>
              <a:t>Privé aansprakelijk</a:t>
            </a:r>
          </a:p>
          <a:p>
            <a:pPr marL="174625" indent="-174625">
              <a:buFontTx/>
              <a:buChar char="-"/>
              <a:defRPr/>
            </a:pPr>
            <a:r>
              <a:rPr lang="nl-NL" sz="2000" dirty="0">
                <a:solidFill>
                  <a:prstClr val="white"/>
                </a:solidFill>
                <a:latin typeface="Effra" panose="02000506080000020004" pitchFamily="2" charset="0"/>
              </a:rPr>
              <a:t>Winst = inkomen voor de eigenaren </a:t>
            </a:r>
            <a:r>
              <a:rPr lang="nl-NL" sz="1200" dirty="0">
                <a:solidFill>
                  <a:prstClr val="white"/>
                </a:solidFill>
                <a:latin typeface="Effra" panose="02000506080000020004" pitchFamily="2" charset="0"/>
              </a:rPr>
              <a:t>(belast met IB)</a:t>
            </a:r>
            <a:endParaRPr lang="nl-NL" sz="2000" dirty="0">
              <a:solidFill>
                <a:prstClr val="white"/>
              </a:solidFill>
              <a:latin typeface="Effra" panose="02000506080000020004" pitchFamily="2" charset="0"/>
            </a:endParaRPr>
          </a:p>
        </p:txBody>
      </p:sp>
      <p:sp>
        <p:nvSpPr>
          <p:cNvPr id="7" name="Rechthoek: afgeronde hoeken 6">
            <a:extLst>
              <a:ext uri="{FF2B5EF4-FFF2-40B4-BE49-F238E27FC236}">
                <a16:creationId xmlns:a16="http://schemas.microsoft.com/office/drawing/2014/main" id="{76B640E1-D05D-FDE4-8696-D6EEE18AD0BE}"/>
              </a:ext>
            </a:extLst>
          </p:cNvPr>
          <p:cNvSpPr/>
          <p:nvPr/>
        </p:nvSpPr>
        <p:spPr>
          <a:xfrm>
            <a:off x="4340622" y="1303720"/>
            <a:ext cx="3510755" cy="2380252"/>
          </a:xfrm>
          <a:prstGeom prst="roundRect">
            <a:avLst/>
          </a:prstGeom>
          <a:solidFill>
            <a:srgbClr val="652EA3"/>
          </a:solidFill>
          <a:ln w="13921" cap="flat">
            <a:noFill/>
            <a:prstDash val="solid"/>
            <a:miter/>
          </a:ln>
          <a:effectLst>
            <a:outerShdw blurRad="25400" dist="25400" dir="2700000" algn="tl" rotWithShape="0">
              <a:prstClr val="black">
                <a:alpha val="40000"/>
              </a:prstClr>
            </a:outerShdw>
          </a:effectLst>
        </p:spPr>
        <p:txBody>
          <a:bodyPr rtlCol="0" anchor="ctr"/>
          <a:lstStyle/>
          <a:p>
            <a:pPr marL="174625" lvl="0" indent="-174625">
              <a:buFontTx/>
              <a:buChar char="-"/>
              <a:defRPr/>
            </a:pPr>
            <a:r>
              <a:rPr lang="nl-NL" sz="2000" dirty="0">
                <a:solidFill>
                  <a:prstClr val="white"/>
                </a:solidFill>
                <a:latin typeface="Effra" panose="02000506080000020004" pitchFamily="2" charset="0"/>
              </a:rPr>
              <a:t>1 of meer eigenaren</a:t>
            </a:r>
            <a:br>
              <a:rPr lang="nl-NL" sz="2000" dirty="0">
                <a:solidFill>
                  <a:prstClr val="white"/>
                </a:solidFill>
                <a:latin typeface="Effra" panose="02000506080000020004" pitchFamily="2" charset="0"/>
              </a:rPr>
            </a:br>
            <a:r>
              <a:rPr lang="nl-NL" sz="1200" dirty="0">
                <a:solidFill>
                  <a:prstClr val="white"/>
                </a:solidFill>
                <a:latin typeface="Effra" panose="02000506080000020004" pitchFamily="2" charset="0"/>
              </a:rPr>
              <a:t>(aandeelhouders)</a:t>
            </a:r>
          </a:p>
          <a:p>
            <a:pPr marL="174625" lvl="0" indent="-174625">
              <a:buFontTx/>
              <a:buChar char="-"/>
              <a:defRPr/>
            </a:pPr>
            <a:r>
              <a:rPr lang="nl-NL" sz="2000" dirty="0">
                <a:solidFill>
                  <a:prstClr val="white"/>
                </a:solidFill>
                <a:latin typeface="Effra" panose="02000506080000020004" pitchFamily="2" charset="0"/>
              </a:rPr>
              <a:t>Inspraak via AVA</a:t>
            </a:r>
            <a:r>
              <a:rPr lang="nl-NL" sz="1400" dirty="0">
                <a:solidFill>
                  <a:prstClr val="white"/>
                </a:solidFill>
                <a:latin typeface="Effra" panose="02000506080000020004" pitchFamily="2" charset="0"/>
              </a:rPr>
              <a:t> </a:t>
            </a:r>
            <a:r>
              <a:rPr lang="nl-NL" sz="1200" dirty="0">
                <a:solidFill>
                  <a:prstClr val="white"/>
                </a:solidFill>
                <a:latin typeface="Effra" panose="02000506080000020004" pitchFamily="2" charset="0"/>
              </a:rPr>
              <a:t>(hoogste macht)</a:t>
            </a:r>
            <a:endParaRPr lang="nl-NL" sz="2000" dirty="0">
              <a:solidFill>
                <a:prstClr val="white"/>
              </a:solidFill>
              <a:latin typeface="Effra" panose="02000506080000020004" pitchFamily="2" charset="0"/>
            </a:endParaRPr>
          </a:p>
          <a:p>
            <a:pPr marL="174625" lvl="0" indent="-174625">
              <a:buFontTx/>
              <a:buChar char="-"/>
              <a:defRPr/>
            </a:pPr>
            <a:r>
              <a:rPr lang="nl-NL" sz="2000" dirty="0">
                <a:solidFill>
                  <a:prstClr val="white"/>
                </a:solidFill>
                <a:latin typeface="Effra" panose="02000506080000020004" pitchFamily="2" charset="0"/>
              </a:rPr>
              <a:t>Niet privé aansprakelijk</a:t>
            </a:r>
          </a:p>
          <a:p>
            <a:pPr marL="174625" lvl="0" indent="-174625">
              <a:buFontTx/>
              <a:buChar char="-"/>
              <a:defRPr/>
            </a:pPr>
            <a:r>
              <a:rPr lang="nl-NL" sz="2000" dirty="0">
                <a:solidFill>
                  <a:prstClr val="white"/>
                </a:solidFill>
                <a:latin typeface="Effra" panose="02000506080000020004" pitchFamily="2" charset="0"/>
              </a:rPr>
              <a:t>Aandelen niet openbaar verhandeld</a:t>
            </a:r>
          </a:p>
        </p:txBody>
      </p:sp>
      <p:sp>
        <p:nvSpPr>
          <p:cNvPr id="8" name="Rechthoek: afgeronde hoeken 7">
            <a:extLst>
              <a:ext uri="{FF2B5EF4-FFF2-40B4-BE49-F238E27FC236}">
                <a16:creationId xmlns:a16="http://schemas.microsoft.com/office/drawing/2014/main" id="{EEAD0A1D-BD2B-DAAC-1222-D5852571C8E2}"/>
              </a:ext>
            </a:extLst>
          </p:cNvPr>
          <p:cNvSpPr/>
          <p:nvPr/>
        </p:nvSpPr>
        <p:spPr>
          <a:xfrm>
            <a:off x="4340623" y="3852130"/>
            <a:ext cx="3510755" cy="2380252"/>
          </a:xfrm>
          <a:prstGeom prst="roundRect">
            <a:avLst/>
          </a:prstGeom>
          <a:solidFill>
            <a:srgbClr val="652EA3"/>
          </a:solidFill>
          <a:ln w="13921" cap="flat">
            <a:noFill/>
            <a:prstDash val="solid"/>
            <a:miter/>
          </a:ln>
          <a:effectLst>
            <a:outerShdw blurRad="25400" dist="25400" dir="2700000" algn="tl" rotWithShape="0">
              <a:prstClr val="black">
                <a:alpha val="40000"/>
              </a:prstClr>
            </a:outerShdw>
          </a:effectLst>
        </p:spPr>
        <p:txBody>
          <a:bodyPr rtlCol="0" anchor="ctr"/>
          <a:lstStyle/>
          <a:p>
            <a:pPr marL="174625" lvl="0" indent="-174625">
              <a:buFontTx/>
              <a:buChar char="-"/>
              <a:defRPr/>
            </a:pPr>
            <a:r>
              <a:rPr lang="nl-NL" sz="2000" dirty="0">
                <a:solidFill>
                  <a:prstClr val="white"/>
                </a:solidFill>
                <a:latin typeface="Effra" panose="02000506080000020004" pitchFamily="2" charset="0"/>
              </a:rPr>
              <a:t>1 of meer eigenaren</a:t>
            </a:r>
            <a:br>
              <a:rPr lang="nl-NL" sz="2000" dirty="0">
                <a:solidFill>
                  <a:prstClr val="white"/>
                </a:solidFill>
                <a:latin typeface="Effra" panose="02000506080000020004" pitchFamily="2" charset="0"/>
              </a:rPr>
            </a:br>
            <a:r>
              <a:rPr lang="nl-NL" sz="1200" dirty="0">
                <a:solidFill>
                  <a:prstClr val="white"/>
                </a:solidFill>
                <a:latin typeface="Effra" panose="02000506080000020004" pitchFamily="2" charset="0"/>
              </a:rPr>
              <a:t>(aandeelhouders)</a:t>
            </a:r>
          </a:p>
          <a:p>
            <a:pPr marL="174625" lvl="0" indent="-174625">
              <a:buFontTx/>
              <a:buChar char="-"/>
              <a:defRPr/>
            </a:pPr>
            <a:r>
              <a:rPr lang="nl-NL" sz="2000" dirty="0">
                <a:solidFill>
                  <a:prstClr val="white"/>
                </a:solidFill>
                <a:latin typeface="Effra" panose="02000506080000020004" pitchFamily="2" charset="0"/>
              </a:rPr>
              <a:t>Inspraak via AVA</a:t>
            </a:r>
            <a:r>
              <a:rPr lang="nl-NL" sz="1400" dirty="0">
                <a:solidFill>
                  <a:prstClr val="white"/>
                </a:solidFill>
                <a:latin typeface="Effra" panose="02000506080000020004" pitchFamily="2" charset="0"/>
              </a:rPr>
              <a:t> </a:t>
            </a:r>
            <a:r>
              <a:rPr lang="nl-NL" sz="1200" dirty="0">
                <a:solidFill>
                  <a:prstClr val="white"/>
                </a:solidFill>
                <a:latin typeface="Effra" panose="02000506080000020004" pitchFamily="2" charset="0"/>
              </a:rPr>
              <a:t>(hoogste macht)</a:t>
            </a:r>
            <a:endParaRPr lang="nl-NL" dirty="0">
              <a:solidFill>
                <a:prstClr val="white"/>
              </a:solidFill>
              <a:latin typeface="Effra" panose="02000506080000020004" pitchFamily="2" charset="0"/>
            </a:endParaRPr>
          </a:p>
          <a:p>
            <a:pPr marL="174625" lvl="0" indent="-174625">
              <a:buFontTx/>
              <a:buChar char="-"/>
              <a:defRPr/>
            </a:pPr>
            <a:r>
              <a:rPr lang="nl-NL" sz="2000" dirty="0">
                <a:solidFill>
                  <a:prstClr val="white"/>
                </a:solidFill>
                <a:latin typeface="Effra" panose="02000506080000020004" pitchFamily="2" charset="0"/>
              </a:rPr>
              <a:t>Niet privé aansprakelijk</a:t>
            </a:r>
          </a:p>
          <a:p>
            <a:pPr marL="174625" lvl="0" indent="-174625">
              <a:buFontTx/>
              <a:buChar char="-"/>
              <a:defRPr/>
            </a:pPr>
            <a:r>
              <a:rPr lang="nl-NL" sz="2000" dirty="0">
                <a:solidFill>
                  <a:prstClr val="white"/>
                </a:solidFill>
                <a:latin typeface="Effra" panose="02000506080000020004" pitchFamily="2" charset="0"/>
              </a:rPr>
              <a:t>Aandelen worden openbaar verhandeld</a:t>
            </a:r>
          </a:p>
        </p:txBody>
      </p:sp>
      <p:sp>
        <p:nvSpPr>
          <p:cNvPr id="9" name="Rechthoek: afgeronde hoeken 8">
            <a:extLst>
              <a:ext uri="{FF2B5EF4-FFF2-40B4-BE49-F238E27FC236}">
                <a16:creationId xmlns:a16="http://schemas.microsoft.com/office/drawing/2014/main" id="{E03A7B4E-363E-A3A4-AF87-ACE26388600C}"/>
              </a:ext>
            </a:extLst>
          </p:cNvPr>
          <p:cNvSpPr/>
          <p:nvPr/>
        </p:nvSpPr>
        <p:spPr>
          <a:xfrm>
            <a:off x="8164529" y="1303720"/>
            <a:ext cx="3510755" cy="2380252"/>
          </a:xfrm>
          <a:prstGeom prst="roundRect">
            <a:avLst>
              <a:gd name="adj" fmla="val 1060"/>
            </a:avLst>
          </a:prstGeom>
          <a:solidFill>
            <a:srgbClr val="652EA3"/>
          </a:solidFill>
          <a:ln w="13921" cap="flat">
            <a:noFill/>
            <a:prstDash val="solid"/>
            <a:miter/>
          </a:ln>
          <a:effectLst>
            <a:outerShdw blurRad="25400" dist="25400" dir="2700000" algn="tl" rotWithShape="0">
              <a:prstClr val="black">
                <a:alpha val="40000"/>
              </a:prstClr>
            </a:outerShdw>
          </a:effectLst>
        </p:spPr>
        <p:txBody>
          <a:bodyPr rtlCol="0" anchor="ctr"/>
          <a:lstStyle/>
          <a:p>
            <a:pPr marL="174625" lvl="0" indent="-174625">
              <a:buFontTx/>
              <a:buChar char="-"/>
              <a:defRPr/>
            </a:pPr>
            <a:r>
              <a:rPr lang="nl-NL" sz="2000" dirty="0">
                <a:solidFill>
                  <a:prstClr val="white"/>
                </a:solidFill>
                <a:latin typeface="Effra" panose="02000506080000020004" pitchFamily="2" charset="0"/>
              </a:rPr>
              <a:t>Leden zijn samen verantwoordelijk</a:t>
            </a:r>
          </a:p>
          <a:p>
            <a:pPr marL="174625" indent="-174625">
              <a:buFontTx/>
              <a:buChar char="-"/>
              <a:defRPr/>
            </a:pPr>
            <a:r>
              <a:rPr lang="nl-NL" sz="2000" dirty="0">
                <a:solidFill>
                  <a:prstClr val="white"/>
                </a:solidFill>
                <a:latin typeface="Effra" panose="02000506080000020004" pitchFamily="2" charset="0"/>
              </a:rPr>
              <a:t>Inspraak via ALV</a:t>
            </a:r>
            <a:r>
              <a:rPr lang="nl-NL" sz="1400" dirty="0">
                <a:solidFill>
                  <a:prstClr val="white"/>
                </a:solidFill>
                <a:latin typeface="Effra" panose="02000506080000020004" pitchFamily="2" charset="0"/>
              </a:rPr>
              <a:t> </a:t>
            </a:r>
            <a:r>
              <a:rPr lang="nl-NL" sz="1200" dirty="0">
                <a:solidFill>
                  <a:prstClr val="white"/>
                </a:solidFill>
                <a:latin typeface="Effra" panose="02000506080000020004" pitchFamily="2" charset="0"/>
              </a:rPr>
              <a:t>(hoogste macht)</a:t>
            </a:r>
            <a:endParaRPr lang="nl-NL" dirty="0">
              <a:solidFill>
                <a:prstClr val="white"/>
              </a:solidFill>
              <a:latin typeface="Effra" panose="02000506080000020004" pitchFamily="2" charset="0"/>
            </a:endParaRPr>
          </a:p>
          <a:p>
            <a:pPr marL="174625" lvl="0" indent="-174625">
              <a:buFontTx/>
              <a:buChar char="-"/>
              <a:defRPr/>
            </a:pPr>
            <a:r>
              <a:rPr lang="nl-NL" sz="2000" dirty="0">
                <a:solidFill>
                  <a:prstClr val="white"/>
                </a:solidFill>
                <a:latin typeface="Effra" panose="02000506080000020004" pitchFamily="2" charset="0"/>
              </a:rPr>
              <a:t>Niet privé aansprakelijk</a:t>
            </a:r>
          </a:p>
          <a:p>
            <a:pPr marL="174625" lvl="0" indent="-174625">
              <a:buFontTx/>
              <a:buChar char="-"/>
              <a:defRPr/>
            </a:pPr>
            <a:r>
              <a:rPr lang="nl-NL" sz="2000" dirty="0">
                <a:solidFill>
                  <a:prstClr val="white"/>
                </a:solidFill>
                <a:latin typeface="Effra" panose="02000506080000020004" pitchFamily="2" charset="0"/>
              </a:rPr>
              <a:t>Inkomsten uit contributie en sponsoring</a:t>
            </a:r>
          </a:p>
        </p:txBody>
      </p:sp>
      <p:sp>
        <p:nvSpPr>
          <p:cNvPr id="10" name="Rechthoek: afgeronde hoeken 9">
            <a:extLst>
              <a:ext uri="{FF2B5EF4-FFF2-40B4-BE49-F238E27FC236}">
                <a16:creationId xmlns:a16="http://schemas.microsoft.com/office/drawing/2014/main" id="{314EC533-7027-F2A6-B8C7-4B11E38764C9}"/>
              </a:ext>
            </a:extLst>
          </p:cNvPr>
          <p:cNvSpPr/>
          <p:nvPr/>
        </p:nvSpPr>
        <p:spPr>
          <a:xfrm>
            <a:off x="8164530" y="3852130"/>
            <a:ext cx="3510755" cy="2380252"/>
          </a:xfrm>
          <a:prstGeom prst="roundRect">
            <a:avLst>
              <a:gd name="adj" fmla="val 1461"/>
            </a:avLst>
          </a:prstGeom>
          <a:solidFill>
            <a:srgbClr val="652EA3"/>
          </a:solidFill>
          <a:ln w="13921" cap="flat">
            <a:noFill/>
            <a:prstDash val="solid"/>
            <a:miter/>
          </a:ln>
          <a:effectLst>
            <a:outerShdw blurRad="25400" dist="25400" dir="2700000" algn="tl" rotWithShape="0">
              <a:prstClr val="black">
                <a:alpha val="40000"/>
              </a:prstClr>
            </a:outerShdw>
          </a:effectLst>
        </p:spPr>
        <p:txBody>
          <a:bodyPr rtlCol="0" anchor="ctr"/>
          <a:lstStyle/>
          <a:p>
            <a:pPr marL="174625" lvl="0" indent="-174625">
              <a:buFontTx/>
              <a:buChar char="-"/>
              <a:defRPr/>
            </a:pPr>
            <a:r>
              <a:rPr lang="nl-NL" sz="2000" dirty="0">
                <a:solidFill>
                  <a:prstClr val="white"/>
                </a:solidFill>
                <a:latin typeface="Effra" panose="02000506080000020004" pitchFamily="2" charset="0"/>
              </a:rPr>
              <a:t>Geen leden, bestuur is verantwoordelijk</a:t>
            </a:r>
          </a:p>
          <a:p>
            <a:pPr marL="174625" lvl="0" indent="-174625">
              <a:buFontTx/>
              <a:buChar char="-"/>
              <a:defRPr/>
            </a:pPr>
            <a:r>
              <a:rPr lang="nl-NL" sz="2000" dirty="0">
                <a:solidFill>
                  <a:prstClr val="white"/>
                </a:solidFill>
                <a:latin typeface="Effra" panose="02000506080000020004" pitchFamily="2" charset="0"/>
              </a:rPr>
              <a:t>Niet privé aansprakelijk</a:t>
            </a:r>
          </a:p>
          <a:p>
            <a:pPr marL="174625" lvl="0" indent="-174625">
              <a:buFontTx/>
              <a:buChar char="-"/>
              <a:defRPr/>
            </a:pPr>
            <a:r>
              <a:rPr lang="nl-NL" sz="2000" dirty="0">
                <a:solidFill>
                  <a:prstClr val="white"/>
                </a:solidFill>
                <a:latin typeface="Effra" panose="02000506080000020004" pitchFamily="2" charset="0"/>
              </a:rPr>
              <a:t>Inkomsten uit donaties en subsidies</a:t>
            </a:r>
          </a:p>
        </p:txBody>
      </p:sp>
      <p:sp>
        <p:nvSpPr>
          <p:cNvPr id="11" name="Rechthoek: afgeronde hoeken 10">
            <a:extLst>
              <a:ext uri="{FF2B5EF4-FFF2-40B4-BE49-F238E27FC236}">
                <a16:creationId xmlns:a16="http://schemas.microsoft.com/office/drawing/2014/main" id="{A37146C2-A8F9-F28F-A9B9-B8BED9414C5B}"/>
              </a:ext>
            </a:extLst>
          </p:cNvPr>
          <p:cNvSpPr/>
          <p:nvPr/>
        </p:nvSpPr>
        <p:spPr>
          <a:xfrm>
            <a:off x="4399737" y="1219641"/>
            <a:ext cx="3392524" cy="364216"/>
          </a:xfrm>
          <a:prstGeom prst="roundRect">
            <a:avLst>
              <a:gd name="adj" fmla="val 50000"/>
            </a:avLst>
          </a:prstGeom>
          <a:solidFill>
            <a:schemeClr val="accent3"/>
          </a:solidFill>
          <a:ln w="38100" cap="flat">
            <a:noFill/>
            <a:prstDash val="dash"/>
            <a:miter/>
          </a:ln>
          <a:effectLst>
            <a:outerShdw blurRad="25400" dist="254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2400" noProof="0" dirty="0">
                <a:solidFill>
                  <a:prstClr val="white"/>
                </a:solidFill>
                <a:latin typeface="Effra Heavy" panose="02000906080000020004" pitchFamily="2" charset="0"/>
              </a:rPr>
              <a:t>BV</a:t>
            </a:r>
            <a:endParaRPr kumimoji="0" lang="nl-NL" sz="2400" b="0" i="0" u="none" strike="noStrike" kern="1200" cap="none" spc="0" normalizeH="0" baseline="0" noProof="0" dirty="0">
              <a:ln>
                <a:noFill/>
              </a:ln>
              <a:solidFill>
                <a:prstClr val="white"/>
              </a:solidFill>
              <a:effectLst/>
              <a:uLnTx/>
              <a:uFillTx/>
              <a:latin typeface="Effra Heavy" panose="02000906080000020004" pitchFamily="2" charset="0"/>
            </a:endParaRPr>
          </a:p>
        </p:txBody>
      </p:sp>
      <p:sp>
        <p:nvSpPr>
          <p:cNvPr id="12" name="Rechthoek: afgeronde hoeken 11">
            <a:extLst>
              <a:ext uri="{FF2B5EF4-FFF2-40B4-BE49-F238E27FC236}">
                <a16:creationId xmlns:a16="http://schemas.microsoft.com/office/drawing/2014/main" id="{3F033516-95ED-2D5D-8131-720ADA5079C2}"/>
              </a:ext>
            </a:extLst>
          </p:cNvPr>
          <p:cNvSpPr/>
          <p:nvPr/>
        </p:nvSpPr>
        <p:spPr>
          <a:xfrm>
            <a:off x="8223646" y="1219641"/>
            <a:ext cx="3392524" cy="364216"/>
          </a:xfrm>
          <a:prstGeom prst="roundRect">
            <a:avLst>
              <a:gd name="adj" fmla="val 5541"/>
            </a:avLst>
          </a:prstGeom>
          <a:solidFill>
            <a:schemeClr val="accent3"/>
          </a:solidFill>
          <a:ln w="38100" cap="flat">
            <a:noFill/>
            <a:prstDash val="dash"/>
            <a:miter/>
          </a:ln>
          <a:effectLst>
            <a:outerShdw blurRad="25400" dist="254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2400" noProof="0" dirty="0">
                <a:solidFill>
                  <a:prstClr val="white"/>
                </a:solidFill>
                <a:latin typeface="Effra Heavy" panose="02000906080000020004" pitchFamily="2" charset="0"/>
              </a:rPr>
              <a:t>Vereniging</a:t>
            </a:r>
            <a:endParaRPr kumimoji="0" lang="nl-NL" sz="2400" b="0" i="0" u="none" strike="noStrike" kern="1200" cap="none" spc="0" normalizeH="0" baseline="0" noProof="0" dirty="0">
              <a:ln>
                <a:noFill/>
              </a:ln>
              <a:solidFill>
                <a:prstClr val="white"/>
              </a:solidFill>
              <a:effectLst/>
              <a:uLnTx/>
              <a:uFillTx/>
              <a:latin typeface="Effra Heavy" panose="02000906080000020004" pitchFamily="2" charset="0"/>
            </a:endParaRPr>
          </a:p>
        </p:txBody>
      </p:sp>
      <p:sp>
        <p:nvSpPr>
          <p:cNvPr id="13" name="Rechthoek: afgeronde hoeken 12">
            <a:extLst>
              <a:ext uri="{FF2B5EF4-FFF2-40B4-BE49-F238E27FC236}">
                <a16:creationId xmlns:a16="http://schemas.microsoft.com/office/drawing/2014/main" id="{705FAF03-F8D8-3FEC-EC06-81A0D3442C9E}"/>
              </a:ext>
            </a:extLst>
          </p:cNvPr>
          <p:cNvSpPr/>
          <p:nvPr/>
        </p:nvSpPr>
        <p:spPr>
          <a:xfrm>
            <a:off x="575830" y="3768051"/>
            <a:ext cx="3392524" cy="364216"/>
          </a:xfrm>
          <a:prstGeom prst="roundRect">
            <a:avLst>
              <a:gd name="adj" fmla="val 50000"/>
            </a:avLst>
          </a:prstGeom>
          <a:solidFill>
            <a:schemeClr val="accent3"/>
          </a:solidFill>
          <a:ln w="38100" cap="flat">
            <a:noFill/>
            <a:prstDash val="dash"/>
            <a:miter/>
          </a:ln>
          <a:effectLst>
            <a:outerShdw blurRad="25400" dist="254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2400" dirty="0">
                <a:solidFill>
                  <a:prstClr val="white"/>
                </a:solidFill>
                <a:latin typeface="Effra Heavy" panose="02000906080000020004" pitchFamily="2" charset="0"/>
              </a:rPr>
              <a:t>Vof</a:t>
            </a:r>
            <a:endParaRPr kumimoji="0" lang="nl-NL" sz="2400" b="0" i="0" u="none" strike="noStrike" kern="1200" cap="none" spc="0" normalizeH="0" baseline="0" noProof="0" dirty="0">
              <a:ln>
                <a:noFill/>
              </a:ln>
              <a:solidFill>
                <a:prstClr val="white"/>
              </a:solidFill>
              <a:effectLst/>
              <a:uLnTx/>
              <a:uFillTx/>
              <a:latin typeface="Effra Heavy" panose="02000906080000020004" pitchFamily="2" charset="0"/>
            </a:endParaRPr>
          </a:p>
        </p:txBody>
      </p:sp>
      <p:sp>
        <p:nvSpPr>
          <p:cNvPr id="14" name="Rechthoek: afgeronde hoeken 13">
            <a:extLst>
              <a:ext uri="{FF2B5EF4-FFF2-40B4-BE49-F238E27FC236}">
                <a16:creationId xmlns:a16="http://schemas.microsoft.com/office/drawing/2014/main" id="{0884FD86-5227-F77D-B98B-3341BC5A84DC}"/>
              </a:ext>
            </a:extLst>
          </p:cNvPr>
          <p:cNvSpPr/>
          <p:nvPr/>
        </p:nvSpPr>
        <p:spPr>
          <a:xfrm>
            <a:off x="4399737" y="3768051"/>
            <a:ext cx="3392524" cy="364216"/>
          </a:xfrm>
          <a:prstGeom prst="roundRect">
            <a:avLst>
              <a:gd name="adj" fmla="val 50000"/>
            </a:avLst>
          </a:prstGeom>
          <a:solidFill>
            <a:schemeClr val="accent3"/>
          </a:solidFill>
          <a:ln w="38100" cap="flat">
            <a:noFill/>
            <a:prstDash val="dash"/>
            <a:miter/>
          </a:ln>
          <a:effectLst>
            <a:outerShdw blurRad="25400" dist="254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2400" noProof="0" dirty="0">
                <a:solidFill>
                  <a:prstClr val="white"/>
                </a:solidFill>
                <a:latin typeface="Effra Heavy" panose="02000906080000020004" pitchFamily="2" charset="0"/>
              </a:rPr>
              <a:t>NV</a:t>
            </a:r>
            <a:endParaRPr kumimoji="0" lang="nl-NL" sz="2400" b="0" i="0" u="none" strike="noStrike" kern="1200" cap="none" spc="0" normalizeH="0" baseline="0" noProof="0" dirty="0">
              <a:ln>
                <a:noFill/>
              </a:ln>
              <a:solidFill>
                <a:prstClr val="white"/>
              </a:solidFill>
              <a:effectLst/>
              <a:uLnTx/>
              <a:uFillTx/>
              <a:latin typeface="Effra Heavy" panose="02000906080000020004" pitchFamily="2" charset="0"/>
            </a:endParaRPr>
          </a:p>
        </p:txBody>
      </p:sp>
      <p:sp>
        <p:nvSpPr>
          <p:cNvPr id="15" name="Rechthoek: afgeronde hoeken 14">
            <a:extLst>
              <a:ext uri="{FF2B5EF4-FFF2-40B4-BE49-F238E27FC236}">
                <a16:creationId xmlns:a16="http://schemas.microsoft.com/office/drawing/2014/main" id="{82D60F89-99AD-B03B-A058-9BDF7CF90688}"/>
              </a:ext>
            </a:extLst>
          </p:cNvPr>
          <p:cNvSpPr/>
          <p:nvPr/>
        </p:nvSpPr>
        <p:spPr>
          <a:xfrm>
            <a:off x="8223646" y="3768051"/>
            <a:ext cx="3392524" cy="364216"/>
          </a:xfrm>
          <a:prstGeom prst="roundRect">
            <a:avLst>
              <a:gd name="adj" fmla="val 6849"/>
            </a:avLst>
          </a:prstGeom>
          <a:solidFill>
            <a:schemeClr val="accent3"/>
          </a:solidFill>
          <a:ln w="38100" cap="flat">
            <a:noFill/>
            <a:prstDash val="dash"/>
            <a:miter/>
          </a:ln>
          <a:effectLst>
            <a:outerShdw blurRad="25400" dist="254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2400" noProof="0" dirty="0">
                <a:solidFill>
                  <a:prstClr val="white"/>
                </a:solidFill>
                <a:latin typeface="Effra Heavy" panose="02000906080000020004" pitchFamily="2" charset="0"/>
              </a:rPr>
              <a:t>Stichting</a:t>
            </a:r>
            <a:endParaRPr kumimoji="0" lang="nl-NL" sz="2400" b="0" i="0" u="none" strike="noStrike" kern="1200" cap="none" spc="0" normalizeH="0" baseline="0" noProof="0" dirty="0">
              <a:ln>
                <a:noFill/>
              </a:ln>
              <a:solidFill>
                <a:prstClr val="white"/>
              </a:solidFill>
              <a:effectLst/>
              <a:uLnTx/>
              <a:uFillTx/>
              <a:latin typeface="Effra Heavy" panose="02000906080000020004" pitchFamily="2" charset="0"/>
            </a:endParaRPr>
          </a:p>
        </p:txBody>
      </p:sp>
      <p:sp>
        <p:nvSpPr>
          <p:cNvPr id="17" name="Tekstvak 16">
            <a:extLst>
              <a:ext uri="{FF2B5EF4-FFF2-40B4-BE49-F238E27FC236}">
                <a16:creationId xmlns:a16="http://schemas.microsoft.com/office/drawing/2014/main" id="{D99C5A45-B8DF-FE97-6B34-3E2052A56A94}"/>
              </a:ext>
            </a:extLst>
          </p:cNvPr>
          <p:cNvSpPr txBox="1"/>
          <p:nvPr/>
        </p:nvSpPr>
        <p:spPr>
          <a:xfrm>
            <a:off x="3338775" y="6356214"/>
            <a:ext cx="4196758" cy="307777"/>
          </a:xfrm>
          <a:prstGeom prst="rect">
            <a:avLst/>
          </a:prstGeom>
          <a:noFill/>
        </p:spPr>
        <p:txBody>
          <a:bodyPr wrap="square" rtlCol="0">
            <a:spAutoFit/>
          </a:bodyPr>
          <a:lstStyle/>
          <a:p>
            <a:r>
              <a:rPr lang="nl-NL" sz="1400" dirty="0">
                <a:latin typeface="Effra" panose="02000506080000020004" pitchFamily="2" charset="0"/>
              </a:rPr>
              <a:t>Rechtspersoon </a:t>
            </a:r>
            <a:r>
              <a:rPr lang="nl-NL" sz="1050" dirty="0">
                <a:latin typeface="Effra" panose="02000506080000020004" pitchFamily="2" charset="0"/>
              </a:rPr>
              <a:t>(eigen rechten, plichten, bezittingen &amp; schulden)</a:t>
            </a:r>
            <a:endParaRPr lang="nl-NL" sz="1400" dirty="0">
              <a:latin typeface="Effra" panose="02000506080000020004" pitchFamily="2" charset="0"/>
            </a:endParaRPr>
          </a:p>
        </p:txBody>
      </p:sp>
      <p:sp>
        <p:nvSpPr>
          <p:cNvPr id="18" name="Tekstvak 17">
            <a:extLst>
              <a:ext uri="{FF2B5EF4-FFF2-40B4-BE49-F238E27FC236}">
                <a16:creationId xmlns:a16="http://schemas.microsoft.com/office/drawing/2014/main" id="{26A56085-2DFB-89F6-093E-F9F8416ED96C}"/>
              </a:ext>
            </a:extLst>
          </p:cNvPr>
          <p:cNvSpPr txBox="1"/>
          <p:nvPr/>
        </p:nvSpPr>
        <p:spPr>
          <a:xfrm>
            <a:off x="990452" y="6356214"/>
            <a:ext cx="1819366" cy="307777"/>
          </a:xfrm>
          <a:prstGeom prst="rect">
            <a:avLst/>
          </a:prstGeom>
          <a:noFill/>
        </p:spPr>
        <p:txBody>
          <a:bodyPr wrap="square" rtlCol="0">
            <a:spAutoFit/>
          </a:bodyPr>
          <a:lstStyle/>
          <a:p>
            <a:r>
              <a:rPr lang="nl-NL" sz="1400" dirty="0">
                <a:latin typeface="Effra" panose="02000506080000020004" pitchFamily="2" charset="0"/>
              </a:rPr>
              <a:t>Geen rechtspersoon</a:t>
            </a:r>
          </a:p>
        </p:txBody>
      </p:sp>
      <p:sp>
        <p:nvSpPr>
          <p:cNvPr id="19" name="Tekstvak 18">
            <a:extLst>
              <a:ext uri="{FF2B5EF4-FFF2-40B4-BE49-F238E27FC236}">
                <a16:creationId xmlns:a16="http://schemas.microsoft.com/office/drawing/2014/main" id="{71F1B1C0-CCCB-017C-351E-12F630986E0A}"/>
              </a:ext>
            </a:extLst>
          </p:cNvPr>
          <p:cNvSpPr txBox="1"/>
          <p:nvPr/>
        </p:nvSpPr>
        <p:spPr>
          <a:xfrm>
            <a:off x="10162651" y="6356214"/>
            <a:ext cx="1623583" cy="307777"/>
          </a:xfrm>
          <a:prstGeom prst="rect">
            <a:avLst/>
          </a:prstGeom>
          <a:noFill/>
        </p:spPr>
        <p:txBody>
          <a:bodyPr wrap="square" rtlCol="0">
            <a:spAutoFit/>
          </a:bodyPr>
          <a:lstStyle/>
          <a:p>
            <a:r>
              <a:rPr lang="nl-NL" sz="1400" dirty="0">
                <a:latin typeface="Effra" panose="02000506080000020004" pitchFamily="2" charset="0"/>
              </a:rPr>
              <a:t>Niet-commercieel</a:t>
            </a:r>
          </a:p>
        </p:txBody>
      </p:sp>
      <p:sp>
        <p:nvSpPr>
          <p:cNvPr id="20" name="Tekstvak 19">
            <a:extLst>
              <a:ext uri="{FF2B5EF4-FFF2-40B4-BE49-F238E27FC236}">
                <a16:creationId xmlns:a16="http://schemas.microsoft.com/office/drawing/2014/main" id="{6C50A3A4-2C07-6802-9335-3783ACDD442B}"/>
              </a:ext>
            </a:extLst>
          </p:cNvPr>
          <p:cNvSpPr txBox="1"/>
          <p:nvPr/>
        </p:nvSpPr>
        <p:spPr>
          <a:xfrm>
            <a:off x="8111352" y="6356214"/>
            <a:ext cx="1298726" cy="307777"/>
          </a:xfrm>
          <a:prstGeom prst="rect">
            <a:avLst/>
          </a:prstGeom>
          <a:noFill/>
        </p:spPr>
        <p:txBody>
          <a:bodyPr wrap="square" rtlCol="0">
            <a:spAutoFit/>
          </a:bodyPr>
          <a:lstStyle/>
          <a:p>
            <a:pPr algn="r"/>
            <a:r>
              <a:rPr lang="nl-NL" sz="1400" dirty="0">
                <a:latin typeface="Effra" panose="02000506080000020004" pitchFamily="2" charset="0"/>
              </a:rPr>
              <a:t>Commercieel</a:t>
            </a:r>
          </a:p>
        </p:txBody>
      </p:sp>
      <p:sp>
        <p:nvSpPr>
          <p:cNvPr id="21" name="Rechthoek 20">
            <a:extLst>
              <a:ext uri="{FF2B5EF4-FFF2-40B4-BE49-F238E27FC236}">
                <a16:creationId xmlns:a16="http://schemas.microsoft.com/office/drawing/2014/main" id="{F4501D5B-AFBE-1B99-8A10-700B805406A6}"/>
              </a:ext>
            </a:extLst>
          </p:cNvPr>
          <p:cNvSpPr/>
          <p:nvPr/>
        </p:nvSpPr>
        <p:spPr>
          <a:xfrm>
            <a:off x="2858493" y="6405328"/>
            <a:ext cx="511812" cy="224014"/>
          </a:xfrm>
          <a:prstGeom prst="rect">
            <a:avLst/>
          </a:prstGeom>
          <a:solidFill>
            <a:srgbClr val="652E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2" name="Rechthoek 21">
            <a:extLst>
              <a:ext uri="{FF2B5EF4-FFF2-40B4-BE49-F238E27FC236}">
                <a16:creationId xmlns:a16="http://schemas.microsoft.com/office/drawing/2014/main" id="{5788B1D2-1B94-7BC6-02E9-B80E15D64F21}"/>
              </a:ext>
            </a:extLst>
          </p:cNvPr>
          <p:cNvSpPr/>
          <p:nvPr/>
        </p:nvSpPr>
        <p:spPr>
          <a:xfrm>
            <a:off x="516715" y="6398095"/>
            <a:ext cx="511812" cy="224014"/>
          </a:xfrm>
          <a:prstGeom prst="rect">
            <a:avLst/>
          </a:prstGeom>
          <a:solidFill>
            <a:srgbClr val="945D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24" name="Rechte verbindingslijn 23">
            <a:extLst>
              <a:ext uri="{FF2B5EF4-FFF2-40B4-BE49-F238E27FC236}">
                <a16:creationId xmlns:a16="http://schemas.microsoft.com/office/drawing/2014/main" id="{F3ECAEB0-16F8-225F-AB94-86C46C15968E}"/>
              </a:ext>
            </a:extLst>
          </p:cNvPr>
          <p:cNvCxnSpPr>
            <a:cxnSpLocks/>
          </p:cNvCxnSpPr>
          <p:nvPr/>
        </p:nvCxnSpPr>
        <p:spPr>
          <a:xfrm>
            <a:off x="516716" y="6319763"/>
            <a:ext cx="11158569" cy="0"/>
          </a:xfrm>
          <a:prstGeom prst="line">
            <a:avLst/>
          </a:prstGeom>
          <a:ln w="31750">
            <a:solidFill>
              <a:schemeClr val="bg1">
                <a:lumMod val="65000"/>
              </a:schemeClr>
            </a:solidFill>
          </a:ln>
          <a:effectLst>
            <a:outerShdw blurRad="25400" dist="254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 name="Rechthoek: afgeronde hoeken 4">
            <a:extLst>
              <a:ext uri="{FF2B5EF4-FFF2-40B4-BE49-F238E27FC236}">
                <a16:creationId xmlns:a16="http://schemas.microsoft.com/office/drawing/2014/main" id="{73ABF9CC-2D35-4A1A-A42D-859B92E598BE}"/>
              </a:ext>
            </a:extLst>
          </p:cNvPr>
          <p:cNvSpPr/>
          <p:nvPr/>
        </p:nvSpPr>
        <p:spPr>
          <a:xfrm>
            <a:off x="7595356" y="6414926"/>
            <a:ext cx="598048" cy="190351"/>
          </a:xfrm>
          <a:prstGeom prst="roundRect">
            <a:avLst>
              <a:gd name="adj" fmla="val 50000"/>
            </a:avLst>
          </a:prstGeom>
          <a:solidFill>
            <a:schemeClr val="accent3"/>
          </a:solidFill>
          <a:ln w="38100" cap="flat">
            <a:noFill/>
            <a:prstDash val="dash"/>
            <a:miter/>
          </a:ln>
          <a:effectLst>
            <a:outerShdw blurRad="25400" dist="254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dirty="0">
              <a:ln>
                <a:noFill/>
              </a:ln>
              <a:solidFill>
                <a:prstClr val="white"/>
              </a:solidFill>
              <a:effectLst/>
              <a:uLnTx/>
              <a:uFillTx/>
              <a:latin typeface="Effra Heavy" panose="02000906080000020004" pitchFamily="2" charset="0"/>
            </a:endParaRPr>
          </a:p>
        </p:txBody>
      </p:sp>
      <p:sp>
        <p:nvSpPr>
          <p:cNvPr id="25" name="Rechthoek: afgeronde hoeken 24">
            <a:extLst>
              <a:ext uri="{FF2B5EF4-FFF2-40B4-BE49-F238E27FC236}">
                <a16:creationId xmlns:a16="http://schemas.microsoft.com/office/drawing/2014/main" id="{1A9A4750-9CF1-2276-4A7C-38BC0D8F92CA}"/>
              </a:ext>
            </a:extLst>
          </p:cNvPr>
          <p:cNvSpPr/>
          <p:nvPr/>
        </p:nvSpPr>
        <p:spPr>
          <a:xfrm>
            <a:off x="9564603" y="6414926"/>
            <a:ext cx="598048" cy="190351"/>
          </a:xfrm>
          <a:prstGeom prst="roundRect">
            <a:avLst>
              <a:gd name="adj" fmla="val 7467"/>
            </a:avLst>
          </a:prstGeom>
          <a:solidFill>
            <a:schemeClr val="accent3"/>
          </a:solidFill>
          <a:ln w="38100" cap="flat">
            <a:noFill/>
            <a:prstDash val="dash"/>
            <a:miter/>
          </a:ln>
          <a:effectLst>
            <a:outerShdw blurRad="25400" dist="254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dirty="0">
              <a:ln>
                <a:noFill/>
              </a:ln>
              <a:solidFill>
                <a:prstClr val="white"/>
              </a:solidFill>
              <a:effectLst/>
              <a:uLnTx/>
              <a:uFillTx/>
              <a:latin typeface="Effra Heavy" panose="02000906080000020004" pitchFamily="2" charset="0"/>
            </a:endParaRPr>
          </a:p>
        </p:txBody>
      </p:sp>
    </p:spTree>
    <p:extLst>
      <p:ext uri="{BB962C8B-B14F-4D97-AF65-F5344CB8AC3E}">
        <p14:creationId xmlns:p14="http://schemas.microsoft.com/office/powerpoint/2010/main" val="3375098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22" presetClass="entr" presetSubtype="1"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wipe(up)">
                                      <p:cBhvr>
                                        <p:cTn id="9" dur="25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childTnLst>
                                </p:cTn>
                              </p:par>
                              <p:par>
                                <p:cTn id="14" presetID="22" presetClass="entr" presetSubtype="1"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25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22" presetClass="entr" presetSubtype="1"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up)">
                                      <p:cBhvr>
                                        <p:cTn id="23" dur="25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childTnLst>
                                </p:cTn>
                              </p:par>
                              <p:par>
                                <p:cTn id="28" presetID="22" presetClass="entr" presetSubtype="1"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25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par>
                                <p:cTn id="35" presetID="22" presetClass="entr" presetSubtype="1"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up)">
                                      <p:cBhvr>
                                        <p:cTn id="37" dur="25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childTnLst>
                                </p:cTn>
                              </p:par>
                              <p:par>
                                <p:cTn id="42" presetID="22" presetClass="entr" presetSubtype="1" fill="hold" grpId="0" nodeType="with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wipe(up)">
                                      <p:cBhvr>
                                        <p:cTn id="44" dur="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1FD1B0-85F1-B424-AEE1-F68546441220}"/>
            </a:ext>
          </a:extLst>
        </p:cNvPr>
        <p:cNvGrpSpPr/>
        <p:nvPr/>
      </p:nvGrpSpPr>
      <p:grpSpPr>
        <a:xfrm>
          <a:off x="0" y="0"/>
          <a:ext cx="0" cy="0"/>
          <a:chOff x="0" y="0"/>
          <a:chExt cx="0" cy="0"/>
        </a:xfrm>
      </p:grpSpPr>
    </p:spTree>
    <p:extLst>
      <p:ext uri="{BB962C8B-B14F-4D97-AF65-F5344CB8AC3E}">
        <p14:creationId xmlns:p14="http://schemas.microsoft.com/office/powerpoint/2010/main" val="39507309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A0EF96-55F3-2C86-1F4D-676A2BCFEC48}"/>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DBC82CED-309C-491B-1C70-79B6D1F5182D}"/>
              </a:ext>
            </a:extLst>
          </p:cNvPr>
          <p:cNvSpPr txBox="1"/>
          <p:nvPr/>
        </p:nvSpPr>
        <p:spPr>
          <a:xfrm>
            <a:off x="1168400" y="4585846"/>
            <a:ext cx="2854959" cy="523220"/>
          </a:xfrm>
          <a:prstGeom prst="rect">
            <a:avLst/>
          </a:prstGeom>
          <a:noFill/>
        </p:spPr>
        <p:txBody>
          <a:bodyPr wrap="square" rtlCol="0">
            <a:spAutoFit/>
          </a:bodyPr>
          <a:lstStyle/>
          <a:p>
            <a:r>
              <a:rPr lang="nl-NL" sz="2800" b="1" dirty="0">
                <a:solidFill>
                  <a:srgbClr val="652EA3"/>
                </a:solidFill>
                <a:latin typeface="Effra" panose="02000506080000020004" pitchFamily="2" charset="0"/>
              </a:rPr>
              <a:t>Patrick</a:t>
            </a:r>
          </a:p>
        </p:txBody>
      </p:sp>
      <p:sp>
        <p:nvSpPr>
          <p:cNvPr id="3" name="Tekstvak 2">
            <a:extLst>
              <a:ext uri="{FF2B5EF4-FFF2-40B4-BE49-F238E27FC236}">
                <a16:creationId xmlns:a16="http://schemas.microsoft.com/office/drawing/2014/main" id="{97973AF0-FD79-7F68-E17C-067C1F306BE1}"/>
              </a:ext>
            </a:extLst>
          </p:cNvPr>
          <p:cNvSpPr txBox="1"/>
          <p:nvPr/>
        </p:nvSpPr>
        <p:spPr>
          <a:xfrm>
            <a:off x="319314" y="3385517"/>
            <a:ext cx="11553372" cy="1200329"/>
          </a:xfrm>
          <a:prstGeom prst="rect">
            <a:avLst/>
          </a:prstGeom>
          <a:noFill/>
        </p:spPr>
        <p:txBody>
          <a:bodyPr wrap="square" rtlCol="0">
            <a:spAutoFit/>
          </a:bodyPr>
          <a:lstStyle/>
          <a:p>
            <a:pPr algn="ctr"/>
            <a:r>
              <a:rPr lang="nl-NL" sz="7200" b="1" dirty="0">
                <a:solidFill>
                  <a:srgbClr val="945DE8"/>
                </a:solidFill>
                <a:effectLst>
                  <a:outerShdw blurRad="25400" dist="25400" dir="2700000" algn="tl" rotWithShape="0">
                    <a:prstClr val="black">
                      <a:alpha val="40000"/>
                    </a:prstClr>
                  </a:outerShdw>
                </a:effectLst>
                <a:latin typeface="Effra" panose="02000506080000020004" pitchFamily="2" charset="0"/>
              </a:rPr>
              <a:t>Leveranciers en afnemers</a:t>
            </a:r>
          </a:p>
        </p:txBody>
      </p:sp>
      <p:cxnSp>
        <p:nvCxnSpPr>
          <p:cNvPr id="6" name="Rechte verbindingslijn 5">
            <a:extLst>
              <a:ext uri="{FF2B5EF4-FFF2-40B4-BE49-F238E27FC236}">
                <a16:creationId xmlns:a16="http://schemas.microsoft.com/office/drawing/2014/main" id="{A973631E-9927-8AD7-876E-9A0EEB5B1C1F}"/>
              </a:ext>
            </a:extLst>
          </p:cNvPr>
          <p:cNvCxnSpPr>
            <a:cxnSpLocks/>
          </p:cNvCxnSpPr>
          <p:nvPr/>
        </p:nvCxnSpPr>
        <p:spPr>
          <a:xfrm flipH="1">
            <a:off x="1168400" y="4592864"/>
            <a:ext cx="9855200" cy="0"/>
          </a:xfrm>
          <a:prstGeom prst="line">
            <a:avLst/>
          </a:prstGeom>
          <a:ln w="111125">
            <a:solidFill>
              <a:schemeClr val="bg1">
                <a:lumMod val="65000"/>
              </a:schemeClr>
            </a:solidFill>
          </a:ln>
          <a:effectLst>
            <a:outerShdw blurRad="25400" dist="254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 name="Tekstvak 4">
            <a:extLst>
              <a:ext uri="{FF2B5EF4-FFF2-40B4-BE49-F238E27FC236}">
                <a16:creationId xmlns:a16="http://schemas.microsoft.com/office/drawing/2014/main" id="{323FC282-4ADF-8051-0ECC-92C2CADF4FF6}"/>
              </a:ext>
            </a:extLst>
          </p:cNvPr>
          <p:cNvSpPr txBox="1"/>
          <p:nvPr/>
        </p:nvSpPr>
        <p:spPr>
          <a:xfrm>
            <a:off x="319314" y="1859789"/>
            <a:ext cx="11553372" cy="1862048"/>
          </a:xfrm>
          <a:prstGeom prst="rect">
            <a:avLst/>
          </a:prstGeom>
          <a:noFill/>
        </p:spPr>
        <p:txBody>
          <a:bodyPr wrap="square" rtlCol="0">
            <a:spAutoFit/>
          </a:bodyPr>
          <a:lstStyle/>
          <a:p>
            <a:pPr algn="ctr"/>
            <a:r>
              <a:rPr lang="nl-NL" sz="11500" b="1" i="1" dirty="0">
                <a:solidFill>
                  <a:srgbClr val="652EA3"/>
                </a:solidFill>
                <a:effectLst>
                  <a:outerShdw blurRad="25400" dist="25400" dir="2700000" algn="tl" rotWithShape="0">
                    <a:prstClr val="black">
                      <a:alpha val="40000"/>
                    </a:prstClr>
                  </a:outerShdw>
                </a:effectLst>
                <a:latin typeface="Effra" panose="02000506080000020004" pitchFamily="2" charset="0"/>
              </a:rPr>
              <a:t>Kredieten</a:t>
            </a:r>
          </a:p>
        </p:txBody>
      </p:sp>
    </p:spTree>
    <p:extLst>
      <p:ext uri="{BB962C8B-B14F-4D97-AF65-F5344CB8AC3E}">
        <p14:creationId xmlns:p14="http://schemas.microsoft.com/office/powerpoint/2010/main" val="1957763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364EAD-C924-0014-3E86-8A151B5911CD}"/>
            </a:ext>
          </a:extLst>
        </p:cNvPr>
        <p:cNvGrpSpPr/>
        <p:nvPr/>
      </p:nvGrpSpPr>
      <p:grpSpPr>
        <a:xfrm>
          <a:off x="0" y="0"/>
          <a:ext cx="0" cy="0"/>
          <a:chOff x="0" y="0"/>
          <a:chExt cx="0" cy="0"/>
        </a:xfrm>
      </p:grpSpPr>
      <p:sp>
        <p:nvSpPr>
          <p:cNvPr id="17" name="Pijl: omlaag 16">
            <a:extLst>
              <a:ext uri="{FF2B5EF4-FFF2-40B4-BE49-F238E27FC236}">
                <a16:creationId xmlns:a16="http://schemas.microsoft.com/office/drawing/2014/main" id="{D093E633-C40F-F560-06AD-DF852B58E253}"/>
              </a:ext>
            </a:extLst>
          </p:cNvPr>
          <p:cNvSpPr/>
          <p:nvPr/>
        </p:nvSpPr>
        <p:spPr>
          <a:xfrm rot="16200000">
            <a:off x="2350245" y="3747058"/>
            <a:ext cx="1297579" cy="2186675"/>
          </a:xfrm>
          <a:prstGeom prst="downArrow">
            <a:avLst/>
          </a:prstGeom>
          <a:solidFill>
            <a:srgbClr val="AE83ED"/>
          </a:solidFill>
          <a:ln>
            <a:noFill/>
          </a:ln>
          <a:effectLst>
            <a:outerShdw blurRad="25400" dist="254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ekstvak 1">
            <a:extLst>
              <a:ext uri="{FF2B5EF4-FFF2-40B4-BE49-F238E27FC236}">
                <a16:creationId xmlns:a16="http://schemas.microsoft.com/office/drawing/2014/main" id="{0B282204-DFA6-FBB4-3547-31C9B7E33F23}"/>
              </a:ext>
            </a:extLst>
          </p:cNvPr>
          <p:cNvSpPr txBox="1"/>
          <p:nvPr/>
        </p:nvSpPr>
        <p:spPr>
          <a:xfrm>
            <a:off x="2140299" y="194009"/>
            <a:ext cx="791140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2800" dirty="0">
                <a:solidFill>
                  <a:prstClr val="black"/>
                </a:solidFill>
                <a:latin typeface="Effra Heavy" panose="02000906080000020004" pitchFamily="2" charset="0"/>
              </a:rPr>
              <a:t>Leveranciers- en afnemerskrediet</a:t>
            </a:r>
            <a:endParaRPr kumimoji="0" lang="nl-NL" sz="2800" b="0" i="0" u="none" strike="noStrike" kern="1200" cap="none" spc="0" normalizeH="0" baseline="0" noProof="0" dirty="0">
              <a:ln>
                <a:noFill/>
              </a:ln>
              <a:solidFill>
                <a:prstClr val="black"/>
              </a:solidFill>
              <a:effectLst/>
              <a:uLnTx/>
              <a:uFillTx/>
              <a:latin typeface="Effra" panose="02000506080000020004" pitchFamily="2" charset="0"/>
            </a:endParaRPr>
          </a:p>
        </p:txBody>
      </p:sp>
      <p:sp>
        <p:nvSpPr>
          <p:cNvPr id="3" name="Tekstvak 2">
            <a:extLst>
              <a:ext uri="{FF2B5EF4-FFF2-40B4-BE49-F238E27FC236}">
                <a16:creationId xmlns:a16="http://schemas.microsoft.com/office/drawing/2014/main" id="{27B78086-EA90-DDB0-BCD7-D9BF1B371253}"/>
              </a:ext>
            </a:extLst>
          </p:cNvPr>
          <p:cNvSpPr txBox="1"/>
          <p:nvPr/>
        </p:nvSpPr>
        <p:spPr>
          <a:xfrm>
            <a:off x="3619500" y="7104743"/>
            <a:ext cx="5314950" cy="1477328"/>
          </a:xfrm>
          <a:prstGeom prst="rect">
            <a:avLst/>
          </a:prstGeom>
          <a:noFill/>
        </p:spPr>
        <p:txBody>
          <a:bodyPr wrap="square" rtlCol="0">
            <a:spAutoFit/>
          </a:bodyPr>
          <a:lstStyle/>
          <a:p>
            <a:r>
              <a:rPr lang="nl-NL" dirty="0"/>
              <a:t>Opgave 4:</a:t>
            </a:r>
          </a:p>
          <a:p>
            <a:r>
              <a:rPr lang="nl-NL" dirty="0">
                <a:hlinkClick r:id="rId3"/>
              </a:rPr>
              <a:t>https://www.examenblad.nl/system/files/2022/ex2022/VW-0400-a-22-2-o.pdf</a:t>
            </a:r>
            <a:endParaRPr lang="nl-NL" dirty="0"/>
          </a:p>
          <a:p>
            <a:endParaRPr lang="nl-NL" dirty="0"/>
          </a:p>
          <a:p>
            <a:endParaRPr lang="nl-NL" dirty="0"/>
          </a:p>
        </p:txBody>
      </p:sp>
      <p:cxnSp>
        <p:nvCxnSpPr>
          <p:cNvPr id="4" name="Rechte verbindingslijn 3">
            <a:extLst>
              <a:ext uri="{FF2B5EF4-FFF2-40B4-BE49-F238E27FC236}">
                <a16:creationId xmlns:a16="http://schemas.microsoft.com/office/drawing/2014/main" id="{F22D708D-9427-EFEE-84D5-9C72D7A08EE5}"/>
              </a:ext>
            </a:extLst>
          </p:cNvPr>
          <p:cNvCxnSpPr>
            <a:cxnSpLocks/>
          </p:cNvCxnSpPr>
          <p:nvPr/>
        </p:nvCxnSpPr>
        <p:spPr>
          <a:xfrm>
            <a:off x="6096000" y="1076279"/>
            <a:ext cx="0" cy="5481911"/>
          </a:xfrm>
          <a:prstGeom prst="line">
            <a:avLst/>
          </a:prstGeom>
          <a:ln w="1111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 name="Rechthoek: afgeronde hoeken 4">
            <a:extLst>
              <a:ext uri="{FF2B5EF4-FFF2-40B4-BE49-F238E27FC236}">
                <a16:creationId xmlns:a16="http://schemas.microsoft.com/office/drawing/2014/main" id="{8ADE04A4-CD7C-04D7-1AC6-98A14B49F258}"/>
              </a:ext>
            </a:extLst>
          </p:cNvPr>
          <p:cNvSpPr/>
          <p:nvPr/>
        </p:nvSpPr>
        <p:spPr>
          <a:xfrm>
            <a:off x="1158499" y="1076279"/>
            <a:ext cx="3693970" cy="418623"/>
          </a:xfrm>
          <a:prstGeom prst="roundRect">
            <a:avLst>
              <a:gd name="adj" fmla="val 50000"/>
            </a:avLst>
          </a:prstGeom>
          <a:solidFill>
            <a:schemeClr val="accent3"/>
          </a:solidFill>
          <a:ln w="38100" cap="flat">
            <a:noFill/>
            <a:prstDash val="dash"/>
            <a:miter/>
          </a:ln>
          <a:effectLst>
            <a:outerShdw blurRad="25400" dist="254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2400" noProof="0" dirty="0">
                <a:solidFill>
                  <a:prstClr val="white"/>
                </a:solidFill>
                <a:latin typeface="Effra Heavy" panose="02000906080000020004" pitchFamily="2" charset="0"/>
              </a:rPr>
              <a:t>Leverancierskrediet</a:t>
            </a:r>
            <a:endParaRPr kumimoji="0" lang="nl-NL" sz="2400" b="0" i="0" u="none" strike="noStrike" kern="1200" cap="none" spc="0" normalizeH="0" baseline="0" noProof="0" dirty="0">
              <a:ln>
                <a:noFill/>
              </a:ln>
              <a:solidFill>
                <a:prstClr val="white"/>
              </a:solidFill>
              <a:effectLst/>
              <a:uLnTx/>
              <a:uFillTx/>
              <a:latin typeface="Effra Heavy" panose="02000906080000020004" pitchFamily="2" charset="0"/>
            </a:endParaRPr>
          </a:p>
        </p:txBody>
      </p:sp>
      <p:sp>
        <p:nvSpPr>
          <p:cNvPr id="6" name="Rechthoek: afgeronde hoeken 5">
            <a:extLst>
              <a:ext uri="{FF2B5EF4-FFF2-40B4-BE49-F238E27FC236}">
                <a16:creationId xmlns:a16="http://schemas.microsoft.com/office/drawing/2014/main" id="{E88A6BD0-9B57-2888-693D-342F7D0471B5}"/>
              </a:ext>
            </a:extLst>
          </p:cNvPr>
          <p:cNvSpPr/>
          <p:nvPr/>
        </p:nvSpPr>
        <p:spPr>
          <a:xfrm>
            <a:off x="7335554" y="1076279"/>
            <a:ext cx="3693970" cy="389595"/>
          </a:xfrm>
          <a:prstGeom prst="roundRect">
            <a:avLst>
              <a:gd name="adj" fmla="val 50000"/>
            </a:avLst>
          </a:prstGeom>
          <a:solidFill>
            <a:schemeClr val="accent3"/>
          </a:solidFill>
          <a:ln w="38100" cap="flat">
            <a:noFill/>
            <a:prstDash val="dash"/>
            <a:miter/>
          </a:ln>
          <a:effectLst>
            <a:outerShdw blurRad="25400" dist="254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2400" noProof="0" dirty="0">
                <a:solidFill>
                  <a:prstClr val="white"/>
                </a:solidFill>
                <a:latin typeface="Effra Heavy" panose="02000906080000020004" pitchFamily="2" charset="0"/>
              </a:rPr>
              <a:t>Afnemerskrediet</a:t>
            </a:r>
            <a:endParaRPr kumimoji="0" lang="nl-NL" sz="2400" b="0" i="0" u="none" strike="noStrike" kern="1200" cap="none" spc="0" normalizeH="0" baseline="0" noProof="0" dirty="0">
              <a:ln>
                <a:noFill/>
              </a:ln>
              <a:solidFill>
                <a:prstClr val="white"/>
              </a:solidFill>
              <a:effectLst/>
              <a:uLnTx/>
              <a:uFillTx/>
              <a:latin typeface="Effra Heavy" panose="02000906080000020004" pitchFamily="2" charset="0"/>
            </a:endParaRPr>
          </a:p>
        </p:txBody>
      </p:sp>
      <p:sp>
        <p:nvSpPr>
          <p:cNvPr id="7" name="Tekstvak 6">
            <a:extLst>
              <a:ext uri="{FF2B5EF4-FFF2-40B4-BE49-F238E27FC236}">
                <a16:creationId xmlns:a16="http://schemas.microsoft.com/office/drawing/2014/main" id="{338E3340-97E7-D350-5B79-F7E7CF299BB6}"/>
              </a:ext>
            </a:extLst>
          </p:cNvPr>
          <p:cNvSpPr txBox="1"/>
          <p:nvPr/>
        </p:nvSpPr>
        <p:spPr>
          <a:xfrm>
            <a:off x="169069" y="1672831"/>
            <a:ext cx="5680787" cy="1384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2800" b="1" i="1" dirty="0">
                <a:latin typeface="Effra" panose="02000506080000020004" pitchFamily="2" charset="0"/>
              </a:rPr>
              <a:t>De </a:t>
            </a:r>
            <a:r>
              <a:rPr lang="nl-NL" sz="2800" b="1" i="1" dirty="0">
                <a:solidFill>
                  <a:srgbClr val="945DE8"/>
                </a:solidFill>
                <a:latin typeface="Effra" panose="02000506080000020004" pitchFamily="2" charset="0"/>
              </a:rPr>
              <a:t>leverancier</a:t>
            </a:r>
            <a:r>
              <a:rPr lang="nl-NL" sz="2800" b="1" i="1" dirty="0">
                <a:latin typeface="Effra" panose="02000506080000020004" pitchFamily="2" charset="0"/>
              </a:rPr>
              <a:t> verstrekt </a:t>
            </a:r>
            <a:r>
              <a:rPr lang="nl-NL" sz="2400" b="1" i="1" dirty="0">
                <a:latin typeface="Effra" panose="02000506080000020004" pitchFamily="2" charset="0"/>
              </a:rPr>
              <a:t>(geeft) </a:t>
            </a:r>
            <a:r>
              <a:rPr lang="nl-NL" sz="2800" b="1" i="1" dirty="0">
                <a:solidFill>
                  <a:srgbClr val="945DE8"/>
                </a:solidFill>
                <a:latin typeface="Effra" panose="02000506080000020004" pitchFamily="2" charset="0"/>
              </a:rPr>
              <a:t>toestemming</a:t>
            </a:r>
            <a:r>
              <a:rPr lang="nl-NL" sz="2800" b="1" i="1" dirty="0">
                <a:latin typeface="Effra" panose="02000506080000020004" pitchFamily="2" charset="0"/>
              </a:rPr>
              <a:t> aan de afnemer om </a:t>
            </a:r>
            <a:r>
              <a:rPr lang="nl-NL" sz="2800" b="1" i="1" dirty="0">
                <a:solidFill>
                  <a:srgbClr val="945DE8"/>
                </a:solidFill>
                <a:latin typeface="Effra" panose="02000506080000020004" pitchFamily="2" charset="0"/>
              </a:rPr>
              <a:t>later</a:t>
            </a:r>
            <a:r>
              <a:rPr lang="nl-NL" sz="2800" b="1" i="1" dirty="0">
                <a:latin typeface="Effra" panose="02000506080000020004" pitchFamily="2" charset="0"/>
              </a:rPr>
              <a:t> te </a:t>
            </a:r>
            <a:r>
              <a:rPr lang="nl-NL" sz="2800" b="1" i="1" dirty="0">
                <a:solidFill>
                  <a:srgbClr val="945DE8"/>
                </a:solidFill>
                <a:latin typeface="Effra" panose="02000506080000020004" pitchFamily="2" charset="0"/>
              </a:rPr>
              <a:t>betalen</a:t>
            </a:r>
            <a:r>
              <a:rPr lang="nl-NL" sz="2800" b="1" i="1" dirty="0">
                <a:latin typeface="Effra" panose="02000506080000020004" pitchFamily="2" charset="0"/>
              </a:rPr>
              <a:t>.</a:t>
            </a:r>
            <a:endParaRPr kumimoji="0" lang="nl-NL" sz="2800" b="1" i="1" u="none" strike="noStrike" kern="1200" cap="none" spc="0" normalizeH="0" baseline="0" noProof="0" dirty="0">
              <a:ln>
                <a:noFill/>
              </a:ln>
              <a:effectLst/>
              <a:uLnTx/>
              <a:uFillTx/>
              <a:latin typeface="Effra" panose="02000506080000020004" pitchFamily="2" charset="0"/>
            </a:endParaRPr>
          </a:p>
        </p:txBody>
      </p:sp>
      <p:sp>
        <p:nvSpPr>
          <p:cNvPr id="8" name="Tekstvak 7">
            <a:extLst>
              <a:ext uri="{FF2B5EF4-FFF2-40B4-BE49-F238E27FC236}">
                <a16:creationId xmlns:a16="http://schemas.microsoft.com/office/drawing/2014/main" id="{94E07377-833C-715B-2F1D-9A566243211A}"/>
              </a:ext>
            </a:extLst>
          </p:cNvPr>
          <p:cNvSpPr txBox="1"/>
          <p:nvPr/>
        </p:nvSpPr>
        <p:spPr>
          <a:xfrm>
            <a:off x="6342144" y="1672831"/>
            <a:ext cx="5680787" cy="1384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2800" b="1" i="1" dirty="0">
                <a:latin typeface="Effra" panose="02000506080000020004" pitchFamily="2" charset="0"/>
              </a:rPr>
              <a:t>De </a:t>
            </a:r>
            <a:r>
              <a:rPr lang="nl-NL" sz="2800" b="1" i="1" dirty="0">
                <a:solidFill>
                  <a:srgbClr val="945DE8"/>
                </a:solidFill>
                <a:latin typeface="Effra" panose="02000506080000020004" pitchFamily="2" charset="0"/>
              </a:rPr>
              <a:t>afnemer </a:t>
            </a:r>
            <a:r>
              <a:rPr lang="nl-NL" sz="2800" b="1" i="1" dirty="0">
                <a:latin typeface="Effra" panose="02000506080000020004" pitchFamily="2" charset="0"/>
              </a:rPr>
              <a:t>verstrekt </a:t>
            </a:r>
            <a:r>
              <a:rPr lang="nl-NL" sz="2400" b="1" i="1" dirty="0">
                <a:latin typeface="Effra" panose="02000506080000020004" pitchFamily="2" charset="0"/>
              </a:rPr>
              <a:t>(geeft) </a:t>
            </a:r>
            <a:r>
              <a:rPr lang="nl-NL" sz="2800" b="1" i="1" dirty="0">
                <a:solidFill>
                  <a:srgbClr val="945DE8"/>
                </a:solidFill>
                <a:latin typeface="Effra" panose="02000506080000020004" pitchFamily="2" charset="0"/>
              </a:rPr>
              <a:t>toestemming</a:t>
            </a:r>
            <a:r>
              <a:rPr lang="nl-NL" sz="2800" b="1" i="1" dirty="0">
                <a:latin typeface="Effra" panose="02000506080000020004" pitchFamily="2" charset="0"/>
              </a:rPr>
              <a:t> aan de leverancier om </a:t>
            </a:r>
            <a:r>
              <a:rPr lang="nl-NL" sz="2800" b="1" i="1" dirty="0">
                <a:solidFill>
                  <a:srgbClr val="945DE8"/>
                </a:solidFill>
                <a:latin typeface="Effra" panose="02000506080000020004" pitchFamily="2" charset="0"/>
              </a:rPr>
              <a:t>later</a:t>
            </a:r>
            <a:r>
              <a:rPr lang="nl-NL" sz="2800" b="1" i="1" dirty="0">
                <a:latin typeface="Effra" panose="02000506080000020004" pitchFamily="2" charset="0"/>
              </a:rPr>
              <a:t> te </a:t>
            </a:r>
            <a:r>
              <a:rPr lang="nl-NL" sz="2800" b="1" i="1" dirty="0">
                <a:solidFill>
                  <a:srgbClr val="945DE8"/>
                </a:solidFill>
                <a:latin typeface="Effra" panose="02000506080000020004" pitchFamily="2" charset="0"/>
              </a:rPr>
              <a:t>leveren</a:t>
            </a:r>
            <a:r>
              <a:rPr lang="nl-NL" sz="2800" b="1" i="1" dirty="0">
                <a:latin typeface="Effra" panose="02000506080000020004" pitchFamily="2" charset="0"/>
              </a:rPr>
              <a:t>.</a:t>
            </a:r>
            <a:endParaRPr kumimoji="0" lang="nl-NL" sz="2800" b="1" i="1" u="none" strike="noStrike" kern="1200" cap="none" spc="0" normalizeH="0" baseline="0" noProof="0" dirty="0">
              <a:ln>
                <a:noFill/>
              </a:ln>
              <a:effectLst/>
              <a:uLnTx/>
              <a:uFillTx/>
              <a:latin typeface="Effra" panose="02000506080000020004" pitchFamily="2" charset="0"/>
            </a:endParaRPr>
          </a:p>
        </p:txBody>
      </p:sp>
      <p:grpSp>
        <p:nvGrpSpPr>
          <p:cNvPr id="9" name="Groep 8">
            <a:extLst>
              <a:ext uri="{FF2B5EF4-FFF2-40B4-BE49-F238E27FC236}">
                <a16:creationId xmlns:a16="http://schemas.microsoft.com/office/drawing/2014/main" id="{AAE3D0B5-6D19-7B9B-990A-2C16167ED15A}"/>
              </a:ext>
            </a:extLst>
          </p:cNvPr>
          <p:cNvGrpSpPr/>
          <p:nvPr/>
        </p:nvGrpSpPr>
        <p:grpSpPr>
          <a:xfrm>
            <a:off x="770200" y="3986469"/>
            <a:ext cx="1370099" cy="1569660"/>
            <a:chOff x="7343546" y="5429999"/>
            <a:chExt cx="487229" cy="572912"/>
          </a:xfrm>
          <a:effectLst>
            <a:outerShdw blurRad="25400" dist="25400" dir="2700000" algn="tl" rotWithShape="0">
              <a:prstClr val="black">
                <a:alpha val="40000"/>
              </a:prstClr>
            </a:outerShdw>
          </a:effectLst>
        </p:grpSpPr>
        <p:sp>
          <p:nvSpPr>
            <p:cNvPr id="10" name="Rechthoek 37">
              <a:extLst>
                <a:ext uri="{FF2B5EF4-FFF2-40B4-BE49-F238E27FC236}">
                  <a16:creationId xmlns:a16="http://schemas.microsoft.com/office/drawing/2014/main" id="{44FDD95D-68FE-11AE-4174-A000E0AD391F}"/>
                </a:ext>
              </a:extLst>
            </p:cNvPr>
            <p:cNvSpPr/>
            <p:nvPr/>
          </p:nvSpPr>
          <p:spPr>
            <a:xfrm rot="2767272">
              <a:off x="7344028" y="5442295"/>
              <a:ext cx="486265" cy="487229"/>
            </a:xfrm>
            <a:custGeom>
              <a:avLst/>
              <a:gdLst>
                <a:gd name="connsiteX0" fmla="*/ 0 w 232997"/>
                <a:gd name="connsiteY0" fmla="*/ 0 h 308701"/>
                <a:gd name="connsiteX1" fmla="*/ 232997 w 232997"/>
                <a:gd name="connsiteY1" fmla="*/ 0 h 308701"/>
                <a:gd name="connsiteX2" fmla="*/ 232997 w 232997"/>
                <a:gd name="connsiteY2" fmla="*/ 308701 h 308701"/>
                <a:gd name="connsiteX3" fmla="*/ 0 w 232997"/>
                <a:gd name="connsiteY3" fmla="*/ 308701 h 308701"/>
                <a:gd name="connsiteX4" fmla="*/ 0 w 232997"/>
                <a:gd name="connsiteY4" fmla="*/ 0 h 308701"/>
                <a:gd name="connsiteX0" fmla="*/ 0 w 232997"/>
                <a:gd name="connsiteY0" fmla="*/ 26804 h 335505"/>
                <a:gd name="connsiteX1" fmla="*/ 225737 w 232997"/>
                <a:gd name="connsiteY1" fmla="*/ 0 h 335505"/>
                <a:gd name="connsiteX2" fmla="*/ 232997 w 232997"/>
                <a:gd name="connsiteY2" fmla="*/ 335505 h 335505"/>
                <a:gd name="connsiteX3" fmla="*/ 0 w 232997"/>
                <a:gd name="connsiteY3" fmla="*/ 335505 h 335505"/>
                <a:gd name="connsiteX4" fmla="*/ 0 w 232997"/>
                <a:gd name="connsiteY4" fmla="*/ 26804 h 335505"/>
                <a:gd name="connsiteX0" fmla="*/ 0 w 257689"/>
                <a:gd name="connsiteY0" fmla="*/ 55917 h 335505"/>
                <a:gd name="connsiteX1" fmla="*/ 250429 w 257689"/>
                <a:gd name="connsiteY1" fmla="*/ 0 h 335505"/>
                <a:gd name="connsiteX2" fmla="*/ 257689 w 257689"/>
                <a:gd name="connsiteY2" fmla="*/ 335505 h 335505"/>
                <a:gd name="connsiteX3" fmla="*/ 24692 w 257689"/>
                <a:gd name="connsiteY3" fmla="*/ 335505 h 335505"/>
                <a:gd name="connsiteX4" fmla="*/ 0 w 257689"/>
                <a:gd name="connsiteY4" fmla="*/ 55917 h 335505"/>
                <a:gd name="connsiteX0" fmla="*/ 0 w 257689"/>
                <a:gd name="connsiteY0" fmla="*/ 66018 h 345606"/>
                <a:gd name="connsiteX1" fmla="*/ 250231 w 257689"/>
                <a:gd name="connsiteY1" fmla="*/ 0 h 345606"/>
                <a:gd name="connsiteX2" fmla="*/ 257689 w 257689"/>
                <a:gd name="connsiteY2" fmla="*/ 345606 h 345606"/>
                <a:gd name="connsiteX3" fmla="*/ 24692 w 257689"/>
                <a:gd name="connsiteY3" fmla="*/ 345606 h 345606"/>
                <a:gd name="connsiteX4" fmla="*/ 0 w 257689"/>
                <a:gd name="connsiteY4" fmla="*/ 66018 h 345606"/>
                <a:gd name="connsiteX0" fmla="*/ 66216 w 323905"/>
                <a:gd name="connsiteY0" fmla="*/ 66018 h 347385"/>
                <a:gd name="connsiteX1" fmla="*/ 316447 w 323905"/>
                <a:gd name="connsiteY1" fmla="*/ 0 h 347385"/>
                <a:gd name="connsiteX2" fmla="*/ 323905 w 323905"/>
                <a:gd name="connsiteY2" fmla="*/ 345606 h 347385"/>
                <a:gd name="connsiteX3" fmla="*/ 0 w 323905"/>
                <a:gd name="connsiteY3" fmla="*/ 347385 h 347385"/>
                <a:gd name="connsiteX4" fmla="*/ 66216 w 323905"/>
                <a:gd name="connsiteY4" fmla="*/ 66018 h 347385"/>
                <a:gd name="connsiteX0" fmla="*/ 66216 w 323905"/>
                <a:gd name="connsiteY0" fmla="*/ 66018 h 396440"/>
                <a:gd name="connsiteX1" fmla="*/ 316447 w 323905"/>
                <a:gd name="connsiteY1" fmla="*/ 0 h 396440"/>
                <a:gd name="connsiteX2" fmla="*/ 323905 w 323905"/>
                <a:gd name="connsiteY2" fmla="*/ 345606 h 396440"/>
                <a:gd name="connsiteX3" fmla="*/ 0 w 323905"/>
                <a:gd name="connsiteY3" fmla="*/ 347385 h 396440"/>
                <a:gd name="connsiteX4" fmla="*/ 66216 w 323905"/>
                <a:gd name="connsiteY4" fmla="*/ 66018 h 396440"/>
                <a:gd name="connsiteX0" fmla="*/ 66216 w 474423"/>
                <a:gd name="connsiteY0" fmla="*/ 66018 h 463950"/>
                <a:gd name="connsiteX1" fmla="*/ 316447 w 474423"/>
                <a:gd name="connsiteY1" fmla="*/ 0 h 463950"/>
                <a:gd name="connsiteX2" fmla="*/ 474423 w 474423"/>
                <a:gd name="connsiteY2" fmla="*/ 463917 h 463950"/>
                <a:gd name="connsiteX3" fmla="*/ 0 w 474423"/>
                <a:gd name="connsiteY3" fmla="*/ 347385 h 463950"/>
                <a:gd name="connsiteX4" fmla="*/ 66216 w 474423"/>
                <a:gd name="connsiteY4" fmla="*/ 66018 h 463950"/>
                <a:gd name="connsiteX0" fmla="*/ 66216 w 485948"/>
                <a:gd name="connsiteY0" fmla="*/ 66018 h 463950"/>
                <a:gd name="connsiteX1" fmla="*/ 316447 w 485948"/>
                <a:gd name="connsiteY1" fmla="*/ 0 h 463950"/>
                <a:gd name="connsiteX2" fmla="*/ 474423 w 485948"/>
                <a:gd name="connsiteY2" fmla="*/ 463917 h 463950"/>
                <a:gd name="connsiteX3" fmla="*/ 0 w 485948"/>
                <a:gd name="connsiteY3" fmla="*/ 347385 h 463950"/>
                <a:gd name="connsiteX4" fmla="*/ 66216 w 485948"/>
                <a:gd name="connsiteY4" fmla="*/ 66018 h 463950"/>
                <a:gd name="connsiteX0" fmla="*/ 66216 w 492039"/>
                <a:gd name="connsiteY0" fmla="*/ 66018 h 463950"/>
                <a:gd name="connsiteX1" fmla="*/ 316447 w 492039"/>
                <a:gd name="connsiteY1" fmla="*/ 0 h 463950"/>
                <a:gd name="connsiteX2" fmla="*/ 474423 w 492039"/>
                <a:gd name="connsiteY2" fmla="*/ 463917 h 463950"/>
                <a:gd name="connsiteX3" fmla="*/ 0 w 492039"/>
                <a:gd name="connsiteY3" fmla="*/ 347385 h 463950"/>
                <a:gd name="connsiteX4" fmla="*/ 66216 w 492039"/>
                <a:gd name="connsiteY4" fmla="*/ 66018 h 463950"/>
                <a:gd name="connsiteX0" fmla="*/ 66216 w 492039"/>
                <a:gd name="connsiteY0" fmla="*/ 66018 h 483320"/>
                <a:gd name="connsiteX1" fmla="*/ 316447 w 492039"/>
                <a:gd name="connsiteY1" fmla="*/ 0 h 483320"/>
                <a:gd name="connsiteX2" fmla="*/ 474423 w 492039"/>
                <a:gd name="connsiteY2" fmla="*/ 463917 h 483320"/>
                <a:gd name="connsiteX3" fmla="*/ 0 w 492039"/>
                <a:gd name="connsiteY3" fmla="*/ 347385 h 483320"/>
                <a:gd name="connsiteX4" fmla="*/ 66216 w 492039"/>
                <a:gd name="connsiteY4" fmla="*/ 66018 h 483320"/>
                <a:gd name="connsiteX0" fmla="*/ 66216 w 486265"/>
                <a:gd name="connsiteY0" fmla="*/ 66018 h 487229"/>
                <a:gd name="connsiteX1" fmla="*/ 316447 w 486265"/>
                <a:gd name="connsiteY1" fmla="*/ 0 h 487229"/>
                <a:gd name="connsiteX2" fmla="*/ 467821 w 486265"/>
                <a:gd name="connsiteY2" fmla="*/ 470782 h 487229"/>
                <a:gd name="connsiteX3" fmla="*/ 0 w 486265"/>
                <a:gd name="connsiteY3" fmla="*/ 347385 h 487229"/>
                <a:gd name="connsiteX4" fmla="*/ 66216 w 486265"/>
                <a:gd name="connsiteY4" fmla="*/ 66018 h 4872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6265" h="487229">
                  <a:moveTo>
                    <a:pt x="66216" y="66018"/>
                  </a:moveTo>
                  <a:lnTo>
                    <a:pt x="316447" y="0"/>
                  </a:lnTo>
                  <a:cubicBezTo>
                    <a:pt x="447602" y="121105"/>
                    <a:pt x="523438" y="169189"/>
                    <a:pt x="467821" y="470782"/>
                  </a:cubicBezTo>
                  <a:cubicBezTo>
                    <a:pt x="359853" y="471375"/>
                    <a:pt x="246731" y="552905"/>
                    <a:pt x="0" y="347385"/>
                  </a:cubicBezTo>
                  <a:lnTo>
                    <a:pt x="66216" y="66018"/>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11" name="Groep 10">
              <a:extLst>
                <a:ext uri="{FF2B5EF4-FFF2-40B4-BE49-F238E27FC236}">
                  <a16:creationId xmlns:a16="http://schemas.microsoft.com/office/drawing/2014/main" id="{CCA1D8A3-6D42-FFDF-7CEF-6A75402A0FAF}"/>
                </a:ext>
              </a:extLst>
            </p:cNvPr>
            <p:cNvGrpSpPr/>
            <p:nvPr/>
          </p:nvGrpSpPr>
          <p:grpSpPr>
            <a:xfrm>
              <a:off x="7345648" y="5429999"/>
              <a:ext cx="474365" cy="572912"/>
              <a:chOff x="9833164" y="4991532"/>
              <a:chExt cx="272414" cy="326707"/>
            </a:xfrm>
          </p:grpSpPr>
          <p:sp>
            <p:nvSpPr>
              <p:cNvPr id="12" name="Vrije vorm: vorm 11">
                <a:extLst>
                  <a:ext uri="{FF2B5EF4-FFF2-40B4-BE49-F238E27FC236}">
                    <a16:creationId xmlns:a16="http://schemas.microsoft.com/office/drawing/2014/main" id="{31B0698E-DF2F-99D7-9684-5624DF326CC3}"/>
                  </a:ext>
                </a:extLst>
              </p:cNvPr>
              <p:cNvSpPr/>
              <p:nvPr/>
            </p:nvSpPr>
            <p:spPr>
              <a:xfrm>
                <a:off x="9907459" y="5037252"/>
                <a:ext cx="198119" cy="120014"/>
              </a:xfrm>
              <a:custGeom>
                <a:avLst/>
                <a:gdLst>
                  <a:gd name="connsiteX0" fmla="*/ 0 w 198119"/>
                  <a:gd name="connsiteY0" fmla="*/ 82868 h 120014"/>
                  <a:gd name="connsiteX1" fmla="*/ 61913 w 198119"/>
                  <a:gd name="connsiteY1" fmla="*/ 120015 h 120014"/>
                  <a:gd name="connsiteX2" fmla="*/ 198120 w 198119"/>
                  <a:gd name="connsiteY2" fmla="*/ 37148 h 120014"/>
                  <a:gd name="connsiteX3" fmla="*/ 136208 w 198119"/>
                  <a:gd name="connsiteY3" fmla="*/ 0 h 120014"/>
                </a:gdLst>
                <a:ahLst/>
                <a:cxnLst>
                  <a:cxn ang="0">
                    <a:pos x="connsiteX0" y="connsiteY0"/>
                  </a:cxn>
                  <a:cxn ang="0">
                    <a:pos x="connsiteX1" y="connsiteY1"/>
                  </a:cxn>
                  <a:cxn ang="0">
                    <a:pos x="connsiteX2" y="connsiteY2"/>
                  </a:cxn>
                  <a:cxn ang="0">
                    <a:pos x="connsiteX3" y="connsiteY3"/>
                  </a:cxn>
                </a:cxnLst>
                <a:rect l="l" t="t" r="r" b="b"/>
                <a:pathLst>
                  <a:path w="198119" h="120014">
                    <a:moveTo>
                      <a:pt x="0" y="82868"/>
                    </a:moveTo>
                    <a:lnTo>
                      <a:pt x="61913" y="120015"/>
                    </a:lnTo>
                    <a:lnTo>
                      <a:pt x="198120" y="37148"/>
                    </a:lnTo>
                    <a:lnTo>
                      <a:pt x="136208" y="0"/>
                    </a:lnTo>
                    <a:close/>
                  </a:path>
                </a:pathLst>
              </a:custGeom>
              <a:solidFill>
                <a:srgbClr val="652EA3"/>
              </a:solidFill>
              <a:ln w="9525" cap="flat">
                <a:noFill/>
                <a:prstDash val="solid"/>
                <a:miter/>
              </a:ln>
            </p:spPr>
            <p:txBody>
              <a:bodyPr rtlCol="0" anchor="ctr"/>
              <a:lstStyle/>
              <a:p>
                <a:endParaRPr lang="nl-NL"/>
              </a:p>
            </p:txBody>
          </p:sp>
          <p:sp>
            <p:nvSpPr>
              <p:cNvPr id="13" name="Vrije vorm: vorm 12">
                <a:extLst>
                  <a:ext uri="{FF2B5EF4-FFF2-40B4-BE49-F238E27FC236}">
                    <a16:creationId xmlns:a16="http://schemas.microsoft.com/office/drawing/2014/main" id="{FF73C9E4-6B9E-85BB-4098-2B5EE2DA524C}"/>
                  </a:ext>
                </a:extLst>
              </p:cNvPr>
              <p:cNvSpPr/>
              <p:nvPr/>
            </p:nvSpPr>
            <p:spPr>
              <a:xfrm>
                <a:off x="9833164" y="4991532"/>
                <a:ext cx="195262" cy="119062"/>
              </a:xfrm>
              <a:custGeom>
                <a:avLst/>
                <a:gdLst>
                  <a:gd name="connsiteX0" fmla="*/ 59055 w 195262"/>
                  <a:gd name="connsiteY0" fmla="*/ 119063 h 119062"/>
                  <a:gd name="connsiteX1" fmla="*/ 195263 w 195262"/>
                  <a:gd name="connsiteY1" fmla="*/ 36195 h 119062"/>
                  <a:gd name="connsiteX2" fmla="*/ 136208 w 195262"/>
                  <a:gd name="connsiteY2" fmla="*/ 0 h 119062"/>
                  <a:gd name="connsiteX3" fmla="*/ 0 w 195262"/>
                  <a:gd name="connsiteY3" fmla="*/ 82868 h 119062"/>
                </a:gdLst>
                <a:ahLst/>
                <a:cxnLst>
                  <a:cxn ang="0">
                    <a:pos x="connsiteX0" y="connsiteY0"/>
                  </a:cxn>
                  <a:cxn ang="0">
                    <a:pos x="connsiteX1" y="connsiteY1"/>
                  </a:cxn>
                  <a:cxn ang="0">
                    <a:pos x="connsiteX2" y="connsiteY2"/>
                  </a:cxn>
                  <a:cxn ang="0">
                    <a:pos x="connsiteX3" y="connsiteY3"/>
                  </a:cxn>
                </a:cxnLst>
                <a:rect l="l" t="t" r="r" b="b"/>
                <a:pathLst>
                  <a:path w="195262" h="119062">
                    <a:moveTo>
                      <a:pt x="59055" y="119063"/>
                    </a:moveTo>
                    <a:lnTo>
                      <a:pt x="195263" y="36195"/>
                    </a:lnTo>
                    <a:lnTo>
                      <a:pt x="136208" y="0"/>
                    </a:lnTo>
                    <a:lnTo>
                      <a:pt x="0" y="82868"/>
                    </a:lnTo>
                    <a:close/>
                  </a:path>
                </a:pathLst>
              </a:custGeom>
              <a:solidFill>
                <a:srgbClr val="652EA3"/>
              </a:solidFill>
              <a:ln w="9525" cap="flat">
                <a:noFill/>
                <a:prstDash val="solid"/>
                <a:miter/>
              </a:ln>
            </p:spPr>
            <p:txBody>
              <a:bodyPr rtlCol="0" anchor="ctr"/>
              <a:lstStyle/>
              <a:p>
                <a:endParaRPr lang="nl-NL"/>
              </a:p>
            </p:txBody>
          </p:sp>
          <p:sp>
            <p:nvSpPr>
              <p:cNvPr id="14" name="Vrije vorm: vorm 13">
                <a:extLst>
                  <a:ext uri="{FF2B5EF4-FFF2-40B4-BE49-F238E27FC236}">
                    <a16:creationId xmlns:a16="http://schemas.microsoft.com/office/drawing/2014/main" id="{BC856FBF-31D7-84D0-5040-9DD8F1E1A11E}"/>
                  </a:ext>
                </a:extLst>
              </p:cNvPr>
              <p:cNvSpPr/>
              <p:nvPr/>
            </p:nvSpPr>
            <p:spPr>
              <a:xfrm>
                <a:off x="9977944" y="5094402"/>
                <a:ext cx="127634" cy="222885"/>
              </a:xfrm>
              <a:custGeom>
                <a:avLst/>
                <a:gdLst>
                  <a:gd name="connsiteX0" fmla="*/ 127635 w 127634"/>
                  <a:gd name="connsiteY0" fmla="*/ 0 h 222885"/>
                  <a:gd name="connsiteX1" fmla="*/ 0 w 127634"/>
                  <a:gd name="connsiteY1" fmla="*/ 77152 h 222885"/>
                  <a:gd name="connsiteX2" fmla="*/ 0 w 127634"/>
                  <a:gd name="connsiteY2" fmla="*/ 222885 h 222885"/>
                  <a:gd name="connsiteX3" fmla="*/ 127635 w 127634"/>
                  <a:gd name="connsiteY3" fmla="*/ 145733 h 222885"/>
                  <a:gd name="connsiteX4" fmla="*/ 127635 w 127634"/>
                  <a:gd name="connsiteY4" fmla="*/ 13335 h 2228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634" h="222885">
                    <a:moveTo>
                      <a:pt x="127635" y="0"/>
                    </a:moveTo>
                    <a:lnTo>
                      <a:pt x="0" y="77152"/>
                    </a:lnTo>
                    <a:lnTo>
                      <a:pt x="0" y="222885"/>
                    </a:lnTo>
                    <a:lnTo>
                      <a:pt x="127635" y="145733"/>
                    </a:lnTo>
                    <a:lnTo>
                      <a:pt x="127635" y="13335"/>
                    </a:lnTo>
                    <a:close/>
                  </a:path>
                </a:pathLst>
              </a:custGeom>
              <a:solidFill>
                <a:srgbClr val="652EA3"/>
              </a:solidFill>
              <a:ln w="9525" cap="flat">
                <a:noFill/>
                <a:prstDash val="solid"/>
                <a:miter/>
              </a:ln>
            </p:spPr>
            <p:txBody>
              <a:bodyPr rtlCol="0" anchor="ctr"/>
              <a:lstStyle/>
              <a:p>
                <a:endParaRPr lang="nl-NL" dirty="0"/>
              </a:p>
            </p:txBody>
          </p:sp>
          <p:sp>
            <p:nvSpPr>
              <p:cNvPr id="15" name="Vrije vorm: vorm 14">
                <a:extLst>
                  <a:ext uri="{FF2B5EF4-FFF2-40B4-BE49-F238E27FC236}">
                    <a16:creationId xmlns:a16="http://schemas.microsoft.com/office/drawing/2014/main" id="{ED3F48CF-3284-BC2F-60A1-F120AE5CADA9}"/>
                  </a:ext>
                </a:extLst>
              </p:cNvPr>
              <p:cNvSpPr/>
              <p:nvPr/>
            </p:nvSpPr>
            <p:spPr>
              <a:xfrm>
                <a:off x="9833164" y="5094402"/>
                <a:ext cx="128587" cy="223837"/>
              </a:xfrm>
              <a:custGeom>
                <a:avLst/>
                <a:gdLst>
                  <a:gd name="connsiteX0" fmla="*/ 82868 w 128587"/>
                  <a:gd name="connsiteY0" fmla="*/ 71438 h 223837"/>
                  <a:gd name="connsiteX1" fmla="*/ 111443 w 128587"/>
                  <a:gd name="connsiteY1" fmla="*/ 87630 h 223837"/>
                  <a:gd name="connsiteX2" fmla="*/ 111443 w 128587"/>
                  <a:gd name="connsiteY2" fmla="*/ 116205 h 223837"/>
                  <a:gd name="connsiteX3" fmla="*/ 82868 w 128587"/>
                  <a:gd name="connsiteY3" fmla="*/ 100013 h 223837"/>
                  <a:gd name="connsiteX4" fmla="*/ 82868 w 128587"/>
                  <a:gd name="connsiteY4" fmla="*/ 71438 h 223837"/>
                  <a:gd name="connsiteX5" fmla="*/ 0 w 128587"/>
                  <a:gd name="connsiteY5" fmla="*/ 0 h 223837"/>
                  <a:gd name="connsiteX6" fmla="*/ 0 w 128587"/>
                  <a:gd name="connsiteY6" fmla="*/ 145733 h 223837"/>
                  <a:gd name="connsiteX7" fmla="*/ 128588 w 128587"/>
                  <a:gd name="connsiteY7" fmla="*/ 223838 h 223837"/>
                  <a:gd name="connsiteX8" fmla="*/ 128588 w 128587"/>
                  <a:gd name="connsiteY8" fmla="*/ 77152 h 223837"/>
                  <a:gd name="connsiteX9" fmla="*/ 0 w 128587"/>
                  <a:gd name="connsiteY9" fmla="*/ 0 h 223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587" h="223837">
                    <a:moveTo>
                      <a:pt x="82868" y="71438"/>
                    </a:moveTo>
                    <a:lnTo>
                      <a:pt x="111443" y="87630"/>
                    </a:lnTo>
                    <a:lnTo>
                      <a:pt x="111443" y="116205"/>
                    </a:lnTo>
                    <a:lnTo>
                      <a:pt x="82868" y="100013"/>
                    </a:lnTo>
                    <a:lnTo>
                      <a:pt x="82868" y="71438"/>
                    </a:lnTo>
                    <a:close/>
                    <a:moveTo>
                      <a:pt x="0" y="0"/>
                    </a:moveTo>
                    <a:lnTo>
                      <a:pt x="0" y="145733"/>
                    </a:lnTo>
                    <a:lnTo>
                      <a:pt x="128588" y="223838"/>
                    </a:lnTo>
                    <a:lnTo>
                      <a:pt x="128588" y="77152"/>
                    </a:lnTo>
                    <a:lnTo>
                      <a:pt x="0" y="0"/>
                    </a:lnTo>
                    <a:close/>
                  </a:path>
                </a:pathLst>
              </a:custGeom>
              <a:solidFill>
                <a:srgbClr val="652EA3"/>
              </a:solidFill>
              <a:ln w="9525" cap="flat">
                <a:noFill/>
                <a:prstDash val="solid"/>
                <a:miter/>
              </a:ln>
            </p:spPr>
            <p:txBody>
              <a:bodyPr rtlCol="0" anchor="ctr"/>
              <a:lstStyle/>
              <a:p>
                <a:endParaRPr lang="nl-NL"/>
              </a:p>
            </p:txBody>
          </p:sp>
        </p:grpSp>
      </p:grpSp>
      <p:sp>
        <p:nvSpPr>
          <p:cNvPr id="16" name="Tekstvak 15">
            <a:extLst>
              <a:ext uri="{FF2B5EF4-FFF2-40B4-BE49-F238E27FC236}">
                <a16:creationId xmlns:a16="http://schemas.microsoft.com/office/drawing/2014/main" id="{9DAFB817-9B1B-8AF1-3253-B37B5AC01453}"/>
              </a:ext>
            </a:extLst>
          </p:cNvPr>
          <p:cNvSpPr txBox="1"/>
          <p:nvPr/>
        </p:nvSpPr>
        <p:spPr>
          <a:xfrm>
            <a:off x="3861869" y="3418619"/>
            <a:ext cx="1345132" cy="2646878"/>
          </a:xfrm>
          <a:prstGeom prst="rect">
            <a:avLst/>
          </a:prstGeom>
          <a:noFill/>
        </p:spPr>
        <p:txBody>
          <a:bodyPr wrap="square" rtlCol="0">
            <a:spAutoFit/>
          </a:bodyPr>
          <a:lstStyle/>
          <a:p>
            <a:pPr algn="ctr"/>
            <a:r>
              <a:rPr lang="nl-NL" sz="16600" b="1" dirty="0">
                <a:solidFill>
                  <a:srgbClr val="652EA3"/>
                </a:solidFill>
                <a:effectLst>
                  <a:outerShdw blurRad="25400" dist="25400" dir="2700000" algn="tl" rotWithShape="0">
                    <a:prstClr val="black">
                      <a:alpha val="40000"/>
                    </a:prstClr>
                  </a:outerShdw>
                </a:effectLst>
                <a:latin typeface="Effra" panose="02000506080000020004" pitchFamily="2" charset="0"/>
              </a:rPr>
              <a:t>€</a:t>
            </a:r>
          </a:p>
        </p:txBody>
      </p:sp>
      <p:sp>
        <p:nvSpPr>
          <p:cNvPr id="18" name="Tekstvak 17">
            <a:extLst>
              <a:ext uri="{FF2B5EF4-FFF2-40B4-BE49-F238E27FC236}">
                <a16:creationId xmlns:a16="http://schemas.microsoft.com/office/drawing/2014/main" id="{4622643F-0537-4B20-DFAA-3378E5DEA48D}"/>
              </a:ext>
            </a:extLst>
          </p:cNvPr>
          <p:cNvSpPr txBox="1"/>
          <p:nvPr/>
        </p:nvSpPr>
        <p:spPr>
          <a:xfrm>
            <a:off x="605190" y="3492231"/>
            <a:ext cx="1704814"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2800" b="1" i="1" dirty="0">
                <a:latin typeface="Effra" panose="02000506080000020004" pitchFamily="2" charset="0"/>
              </a:rPr>
              <a:t>Eerst</a:t>
            </a:r>
            <a:endParaRPr kumimoji="0" lang="nl-NL" sz="2800" b="1" i="1" u="none" strike="noStrike" kern="1200" cap="none" spc="0" normalizeH="0" baseline="0" noProof="0" dirty="0">
              <a:ln>
                <a:noFill/>
              </a:ln>
              <a:effectLst/>
              <a:uLnTx/>
              <a:uFillTx/>
              <a:latin typeface="Effra" panose="02000506080000020004" pitchFamily="2" charset="0"/>
            </a:endParaRPr>
          </a:p>
        </p:txBody>
      </p:sp>
      <p:sp>
        <p:nvSpPr>
          <p:cNvPr id="19" name="Tekstvak 18">
            <a:extLst>
              <a:ext uri="{FF2B5EF4-FFF2-40B4-BE49-F238E27FC236}">
                <a16:creationId xmlns:a16="http://schemas.microsoft.com/office/drawing/2014/main" id="{BCC36573-9758-6562-E57B-33E6C65033F7}"/>
              </a:ext>
            </a:extLst>
          </p:cNvPr>
          <p:cNvSpPr txBox="1"/>
          <p:nvPr/>
        </p:nvSpPr>
        <p:spPr>
          <a:xfrm>
            <a:off x="3769421" y="3492231"/>
            <a:ext cx="1704814"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2800" b="1" i="1" dirty="0">
                <a:latin typeface="Effra" panose="02000506080000020004" pitchFamily="2" charset="0"/>
              </a:rPr>
              <a:t>Later</a:t>
            </a:r>
            <a:endParaRPr kumimoji="0" lang="nl-NL" sz="2800" b="1" i="1" u="none" strike="noStrike" kern="1200" cap="none" spc="0" normalizeH="0" baseline="0" noProof="0" dirty="0">
              <a:ln>
                <a:noFill/>
              </a:ln>
              <a:effectLst/>
              <a:uLnTx/>
              <a:uFillTx/>
              <a:latin typeface="Effra" panose="02000506080000020004" pitchFamily="2" charset="0"/>
            </a:endParaRPr>
          </a:p>
        </p:txBody>
      </p:sp>
      <p:sp>
        <p:nvSpPr>
          <p:cNvPr id="20" name="Tekstvak 19">
            <a:extLst>
              <a:ext uri="{FF2B5EF4-FFF2-40B4-BE49-F238E27FC236}">
                <a16:creationId xmlns:a16="http://schemas.microsoft.com/office/drawing/2014/main" id="{14FE23C1-A8AD-E0D5-E66F-A7B24E380601}"/>
              </a:ext>
            </a:extLst>
          </p:cNvPr>
          <p:cNvSpPr txBox="1"/>
          <p:nvPr/>
        </p:nvSpPr>
        <p:spPr>
          <a:xfrm>
            <a:off x="605190" y="5508028"/>
            <a:ext cx="170481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2400" b="1" dirty="0">
                <a:latin typeface="Effra" panose="02000506080000020004" pitchFamily="2" charset="0"/>
              </a:rPr>
              <a:t>Levering</a:t>
            </a:r>
            <a:endParaRPr kumimoji="0" lang="nl-NL" sz="2400" b="1" u="none" strike="noStrike" kern="1200" cap="none" spc="0" normalizeH="0" baseline="0" noProof="0" dirty="0">
              <a:ln>
                <a:noFill/>
              </a:ln>
              <a:effectLst/>
              <a:uLnTx/>
              <a:uFillTx/>
              <a:latin typeface="Effra" panose="02000506080000020004" pitchFamily="2" charset="0"/>
            </a:endParaRPr>
          </a:p>
        </p:txBody>
      </p:sp>
      <p:sp>
        <p:nvSpPr>
          <p:cNvPr id="21" name="Tekstvak 20">
            <a:extLst>
              <a:ext uri="{FF2B5EF4-FFF2-40B4-BE49-F238E27FC236}">
                <a16:creationId xmlns:a16="http://schemas.microsoft.com/office/drawing/2014/main" id="{D22C4558-1CE3-965A-15C8-684ECB1B9C6E}"/>
              </a:ext>
            </a:extLst>
          </p:cNvPr>
          <p:cNvSpPr txBox="1"/>
          <p:nvPr/>
        </p:nvSpPr>
        <p:spPr>
          <a:xfrm>
            <a:off x="3769421" y="5508028"/>
            <a:ext cx="170481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2400" b="1" dirty="0">
                <a:latin typeface="Effra" panose="02000506080000020004" pitchFamily="2" charset="0"/>
              </a:rPr>
              <a:t>Betaling</a:t>
            </a:r>
            <a:endParaRPr kumimoji="0" lang="nl-NL" sz="2400" b="1" u="none" strike="noStrike" kern="1200" cap="none" spc="0" normalizeH="0" baseline="0" noProof="0" dirty="0">
              <a:ln>
                <a:noFill/>
              </a:ln>
              <a:effectLst/>
              <a:uLnTx/>
              <a:uFillTx/>
              <a:latin typeface="Effra" panose="02000506080000020004" pitchFamily="2" charset="0"/>
            </a:endParaRPr>
          </a:p>
        </p:txBody>
      </p:sp>
      <p:sp>
        <p:nvSpPr>
          <p:cNvPr id="22" name="Pijl: omlaag 21">
            <a:extLst>
              <a:ext uri="{FF2B5EF4-FFF2-40B4-BE49-F238E27FC236}">
                <a16:creationId xmlns:a16="http://schemas.microsoft.com/office/drawing/2014/main" id="{63E8F658-ED8E-91DD-34E0-55E451B0B204}"/>
              </a:ext>
            </a:extLst>
          </p:cNvPr>
          <p:cNvSpPr/>
          <p:nvPr/>
        </p:nvSpPr>
        <p:spPr>
          <a:xfrm rot="16200000">
            <a:off x="8323116" y="3747058"/>
            <a:ext cx="1297579" cy="2186675"/>
          </a:xfrm>
          <a:prstGeom prst="downArrow">
            <a:avLst/>
          </a:prstGeom>
          <a:solidFill>
            <a:srgbClr val="AE83ED"/>
          </a:solidFill>
          <a:ln>
            <a:noFill/>
          </a:ln>
          <a:effectLst>
            <a:outerShdw blurRad="25400" dist="254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23" name="Groep 22">
            <a:extLst>
              <a:ext uri="{FF2B5EF4-FFF2-40B4-BE49-F238E27FC236}">
                <a16:creationId xmlns:a16="http://schemas.microsoft.com/office/drawing/2014/main" id="{DFFDFCEE-C573-E266-D6E1-327ECDE7CDE8}"/>
              </a:ext>
            </a:extLst>
          </p:cNvPr>
          <p:cNvGrpSpPr/>
          <p:nvPr/>
        </p:nvGrpSpPr>
        <p:grpSpPr>
          <a:xfrm>
            <a:off x="10098978" y="3986469"/>
            <a:ext cx="1370099" cy="1569660"/>
            <a:chOff x="7343546" y="5429999"/>
            <a:chExt cx="487229" cy="572912"/>
          </a:xfrm>
          <a:effectLst>
            <a:outerShdw blurRad="25400" dist="25400" dir="2700000" algn="tl" rotWithShape="0">
              <a:prstClr val="black">
                <a:alpha val="40000"/>
              </a:prstClr>
            </a:outerShdw>
          </a:effectLst>
        </p:grpSpPr>
        <p:sp>
          <p:nvSpPr>
            <p:cNvPr id="24" name="Rechthoek 37">
              <a:extLst>
                <a:ext uri="{FF2B5EF4-FFF2-40B4-BE49-F238E27FC236}">
                  <a16:creationId xmlns:a16="http://schemas.microsoft.com/office/drawing/2014/main" id="{1FECAA57-D2AF-E9B8-B232-FFD0BADE8599}"/>
                </a:ext>
              </a:extLst>
            </p:cNvPr>
            <p:cNvSpPr/>
            <p:nvPr/>
          </p:nvSpPr>
          <p:spPr>
            <a:xfrm rot="2767272">
              <a:off x="7344028" y="5442295"/>
              <a:ext cx="486265" cy="487229"/>
            </a:xfrm>
            <a:custGeom>
              <a:avLst/>
              <a:gdLst>
                <a:gd name="connsiteX0" fmla="*/ 0 w 232997"/>
                <a:gd name="connsiteY0" fmla="*/ 0 h 308701"/>
                <a:gd name="connsiteX1" fmla="*/ 232997 w 232997"/>
                <a:gd name="connsiteY1" fmla="*/ 0 h 308701"/>
                <a:gd name="connsiteX2" fmla="*/ 232997 w 232997"/>
                <a:gd name="connsiteY2" fmla="*/ 308701 h 308701"/>
                <a:gd name="connsiteX3" fmla="*/ 0 w 232997"/>
                <a:gd name="connsiteY3" fmla="*/ 308701 h 308701"/>
                <a:gd name="connsiteX4" fmla="*/ 0 w 232997"/>
                <a:gd name="connsiteY4" fmla="*/ 0 h 308701"/>
                <a:gd name="connsiteX0" fmla="*/ 0 w 232997"/>
                <a:gd name="connsiteY0" fmla="*/ 26804 h 335505"/>
                <a:gd name="connsiteX1" fmla="*/ 225737 w 232997"/>
                <a:gd name="connsiteY1" fmla="*/ 0 h 335505"/>
                <a:gd name="connsiteX2" fmla="*/ 232997 w 232997"/>
                <a:gd name="connsiteY2" fmla="*/ 335505 h 335505"/>
                <a:gd name="connsiteX3" fmla="*/ 0 w 232997"/>
                <a:gd name="connsiteY3" fmla="*/ 335505 h 335505"/>
                <a:gd name="connsiteX4" fmla="*/ 0 w 232997"/>
                <a:gd name="connsiteY4" fmla="*/ 26804 h 335505"/>
                <a:gd name="connsiteX0" fmla="*/ 0 w 257689"/>
                <a:gd name="connsiteY0" fmla="*/ 55917 h 335505"/>
                <a:gd name="connsiteX1" fmla="*/ 250429 w 257689"/>
                <a:gd name="connsiteY1" fmla="*/ 0 h 335505"/>
                <a:gd name="connsiteX2" fmla="*/ 257689 w 257689"/>
                <a:gd name="connsiteY2" fmla="*/ 335505 h 335505"/>
                <a:gd name="connsiteX3" fmla="*/ 24692 w 257689"/>
                <a:gd name="connsiteY3" fmla="*/ 335505 h 335505"/>
                <a:gd name="connsiteX4" fmla="*/ 0 w 257689"/>
                <a:gd name="connsiteY4" fmla="*/ 55917 h 335505"/>
                <a:gd name="connsiteX0" fmla="*/ 0 w 257689"/>
                <a:gd name="connsiteY0" fmla="*/ 66018 h 345606"/>
                <a:gd name="connsiteX1" fmla="*/ 250231 w 257689"/>
                <a:gd name="connsiteY1" fmla="*/ 0 h 345606"/>
                <a:gd name="connsiteX2" fmla="*/ 257689 w 257689"/>
                <a:gd name="connsiteY2" fmla="*/ 345606 h 345606"/>
                <a:gd name="connsiteX3" fmla="*/ 24692 w 257689"/>
                <a:gd name="connsiteY3" fmla="*/ 345606 h 345606"/>
                <a:gd name="connsiteX4" fmla="*/ 0 w 257689"/>
                <a:gd name="connsiteY4" fmla="*/ 66018 h 345606"/>
                <a:gd name="connsiteX0" fmla="*/ 66216 w 323905"/>
                <a:gd name="connsiteY0" fmla="*/ 66018 h 347385"/>
                <a:gd name="connsiteX1" fmla="*/ 316447 w 323905"/>
                <a:gd name="connsiteY1" fmla="*/ 0 h 347385"/>
                <a:gd name="connsiteX2" fmla="*/ 323905 w 323905"/>
                <a:gd name="connsiteY2" fmla="*/ 345606 h 347385"/>
                <a:gd name="connsiteX3" fmla="*/ 0 w 323905"/>
                <a:gd name="connsiteY3" fmla="*/ 347385 h 347385"/>
                <a:gd name="connsiteX4" fmla="*/ 66216 w 323905"/>
                <a:gd name="connsiteY4" fmla="*/ 66018 h 347385"/>
                <a:gd name="connsiteX0" fmla="*/ 66216 w 323905"/>
                <a:gd name="connsiteY0" fmla="*/ 66018 h 396440"/>
                <a:gd name="connsiteX1" fmla="*/ 316447 w 323905"/>
                <a:gd name="connsiteY1" fmla="*/ 0 h 396440"/>
                <a:gd name="connsiteX2" fmla="*/ 323905 w 323905"/>
                <a:gd name="connsiteY2" fmla="*/ 345606 h 396440"/>
                <a:gd name="connsiteX3" fmla="*/ 0 w 323905"/>
                <a:gd name="connsiteY3" fmla="*/ 347385 h 396440"/>
                <a:gd name="connsiteX4" fmla="*/ 66216 w 323905"/>
                <a:gd name="connsiteY4" fmla="*/ 66018 h 396440"/>
                <a:gd name="connsiteX0" fmla="*/ 66216 w 474423"/>
                <a:gd name="connsiteY0" fmla="*/ 66018 h 463950"/>
                <a:gd name="connsiteX1" fmla="*/ 316447 w 474423"/>
                <a:gd name="connsiteY1" fmla="*/ 0 h 463950"/>
                <a:gd name="connsiteX2" fmla="*/ 474423 w 474423"/>
                <a:gd name="connsiteY2" fmla="*/ 463917 h 463950"/>
                <a:gd name="connsiteX3" fmla="*/ 0 w 474423"/>
                <a:gd name="connsiteY3" fmla="*/ 347385 h 463950"/>
                <a:gd name="connsiteX4" fmla="*/ 66216 w 474423"/>
                <a:gd name="connsiteY4" fmla="*/ 66018 h 463950"/>
                <a:gd name="connsiteX0" fmla="*/ 66216 w 485948"/>
                <a:gd name="connsiteY0" fmla="*/ 66018 h 463950"/>
                <a:gd name="connsiteX1" fmla="*/ 316447 w 485948"/>
                <a:gd name="connsiteY1" fmla="*/ 0 h 463950"/>
                <a:gd name="connsiteX2" fmla="*/ 474423 w 485948"/>
                <a:gd name="connsiteY2" fmla="*/ 463917 h 463950"/>
                <a:gd name="connsiteX3" fmla="*/ 0 w 485948"/>
                <a:gd name="connsiteY3" fmla="*/ 347385 h 463950"/>
                <a:gd name="connsiteX4" fmla="*/ 66216 w 485948"/>
                <a:gd name="connsiteY4" fmla="*/ 66018 h 463950"/>
                <a:gd name="connsiteX0" fmla="*/ 66216 w 492039"/>
                <a:gd name="connsiteY0" fmla="*/ 66018 h 463950"/>
                <a:gd name="connsiteX1" fmla="*/ 316447 w 492039"/>
                <a:gd name="connsiteY1" fmla="*/ 0 h 463950"/>
                <a:gd name="connsiteX2" fmla="*/ 474423 w 492039"/>
                <a:gd name="connsiteY2" fmla="*/ 463917 h 463950"/>
                <a:gd name="connsiteX3" fmla="*/ 0 w 492039"/>
                <a:gd name="connsiteY3" fmla="*/ 347385 h 463950"/>
                <a:gd name="connsiteX4" fmla="*/ 66216 w 492039"/>
                <a:gd name="connsiteY4" fmla="*/ 66018 h 463950"/>
                <a:gd name="connsiteX0" fmla="*/ 66216 w 492039"/>
                <a:gd name="connsiteY0" fmla="*/ 66018 h 483320"/>
                <a:gd name="connsiteX1" fmla="*/ 316447 w 492039"/>
                <a:gd name="connsiteY1" fmla="*/ 0 h 483320"/>
                <a:gd name="connsiteX2" fmla="*/ 474423 w 492039"/>
                <a:gd name="connsiteY2" fmla="*/ 463917 h 483320"/>
                <a:gd name="connsiteX3" fmla="*/ 0 w 492039"/>
                <a:gd name="connsiteY3" fmla="*/ 347385 h 483320"/>
                <a:gd name="connsiteX4" fmla="*/ 66216 w 492039"/>
                <a:gd name="connsiteY4" fmla="*/ 66018 h 483320"/>
                <a:gd name="connsiteX0" fmla="*/ 66216 w 486265"/>
                <a:gd name="connsiteY0" fmla="*/ 66018 h 487229"/>
                <a:gd name="connsiteX1" fmla="*/ 316447 w 486265"/>
                <a:gd name="connsiteY1" fmla="*/ 0 h 487229"/>
                <a:gd name="connsiteX2" fmla="*/ 467821 w 486265"/>
                <a:gd name="connsiteY2" fmla="*/ 470782 h 487229"/>
                <a:gd name="connsiteX3" fmla="*/ 0 w 486265"/>
                <a:gd name="connsiteY3" fmla="*/ 347385 h 487229"/>
                <a:gd name="connsiteX4" fmla="*/ 66216 w 486265"/>
                <a:gd name="connsiteY4" fmla="*/ 66018 h 4872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6265" h="487229">
                  <a:moveTo>
                    <a:pt x="66216" y="66018"/>
                  </a:moveTo>
                  <a:lnTo>
                    <a:pt x="316447" y="0"/>
                  </a:lnTo>
                  <a:cubicBezTo>
                    <a:pt x="447602" y="121105"/>
                    <a:pt x="523438" y="169189"/>
                    <a:pt x="467821" y="470782"/>
                  </a:cubicBezTo>
                  <a:cubicBezTo>
                    <a:pt x="359853" y="471375"/>
                    <a:pt x="246731" y="552905"/>
                    <a:pt x="0" y="347385"/>
                  </a:cubicBezTo>
                  <a:lnTo>
                    <a:pt x="66216" y="66018"/>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25" name="Groep 24">
              <a:extLst>
                <a:ext uri="{FF2B5EF4-FFF2-40B4-BE49-F238E27FC236}">
                  <a16:creationId xmlns:a16="http://schemas.microsoft.com/office/drawing/2014/main" id="{FCF91A41-8897-B304-8728-A72EFFA3451C}"/>
                </a:ext>
              </a:extLst>
            </p:cNvPr>
            <p:cNvGrpSpPr/>
            <p:nvPr/>
          </p:nvGrpSpPr>
          <p:grpSpPr>
            <a:xfrm>
              <a:off x="7345648" y="5429999"/>
              <a:ext cx="474365" cy="572912"/>
              <a:chOff x="9833164" y="4991532"/>
              <a:chExt cx="272414" cy="326707"/>
            </a:xfrm>
          </p:grpSpPr>
          <p:sp>
            <p:nvSpPr>
              <p:cNvPr id="26" name="Vrije vorm: vorm 25">
                <a:extLst>
                  <a:ext uri="{FF2B5EF4-FFF2-40B4-BE49-F238E27FC236}">
                    <a16:creationId xmlns:a16="http://schemas.microsoft.com/office/drawing/2014/main" id="{1F8DF3B0-D341-8F4F-B643-D05B2C012122}"/>
                  </a:ext>
                </a:extLst>
              </p:cNvPr>
              <p:cNvSpPr/>
              <p:nvPr/>
            </p:nvSpPr>
            <p:spPr>
              <a:xfrm>
                <a:off x="9907459" y="5037252"/>
                <a:ext cx="198119" cy="120014"/>
              </a:xfrm>
              <a:custGeom>
                <a:avLst/>
                <a:gdLst>
                  <a:gd name="connsiteX0" fmla="*/ 0 w 198119"/>
                  <a:gd name="connsiteY0" fmla="*/ 82868 h 120014"/>
                  <a:gd name="connsiteX1" fmla="*/ 61913 w 198119"/>
                  <a:gd name="connsiteY1" fmla="*/ 120015 h 120014"/>
                  <a:gd name="connsiteX2" fmla="*/ 198120 w 198119"/>
                  <a:gd name="connsiteY2" fmla="*/ 37148 h 120014"/>
                  <a:gd name="connsiteX3" fmla="*/ 136208 w 198119"/>
                  <a:gd name="connsiteY3" fmla="*/ 0 h 120014"/>
                </a:gdLst>
                <a:ahLst/>
                <a:cxnLst>
                  <a:cxn ang="0">
                    <a:pos x="connsiteX0" y="connsiteY0"/>
                  </a:cxn>
                  <a:cxn ang="0">
                    <a:pos x="connsiteX1" y="connsiteY1"/>
                  </a:cxn>
                  <a:cxn ang="0">
                    <a:pos x="connsiteX2" y="connsiteY2"/>
                  </a:cxn>
                  <a:cxn ang="0">
                    <a:pos x="connsiteX3" y="connsiteY3"/>
                  </a:cxn>
                </a:cxnLst>
                <a:rect l="l" t="t" r="r" b="b"/>
                <a:pathLst>
                  <a:path w="198119" h="120014">
                    <a:moveTo>
                      <a:pt x="0" y="82868"/>
                    </a:moveTo>
                    <a:lnTo>
                      <a:pt x="61913" y="120015"/>
                    </a:lnTo>
                    <a:lnTo>
                      <a:pt x="198120" y="37148"/>
                    </a:lnTo>
                    <a:lnTo>
                      <a:pt x="136208" y="0"/>
                    </a:lnTo>
                    <a:close/>
                  </a:path>
                </a:pathLst>
              </a:custGeom>
              <a:solidFill>
                <a:srgbClr val="652EA3"/>
              </a:solidFill>
              <a:ln w="9525" cap="flat">
                <a:noFill/>
                <a:prstDash val="solid"/>
                <a:miter/>
              </a:ln>
            </p:spPr>
            <p:txBody>
              <a:bodyPr rtlCol="0" anchor="ctr"/>
              <a:lstStyle/>
              <a:p>
                <a:endParaRPr lang="nl-NL"/>
              </a:p>
            </p:txBody>
          </p:sp>
          <p:sp>
            <p:nvSpPr>
              <p:cNvPr id="27" name="Vrije vorm: vorm 26">
                <a:extLst>
                  <a:ext uri="{FF2B5EF4-FFF2-40B4-BE49-F238E27FC236}">
                    <a16:creationId xmlns:a16="http://schemas.microsoft.com/office/drawing/2014/main" id="{478DF183-76B2-2BF8-1B57-BD9DB82F070A}"/>
                  </a:ext>
                </a:extLst>
              </p:cNvPr>
              <p:cNvSpPr/>
              <p:nvPr/>
            </p:nvSpPr>
            <p:spPr>
              <a:xfrm>
                <a:off x="9833164" y="4991532"/>
                <a:ext cx="195262" cy="119062"/>
              </a:xfrm>
              <a:custGeom>
                <a:avLst/>
                <a:gdLst>
                  <a:gd name="connsiteX0" fmla="*/ 59055 w 195262"/>
                  <a:gd name="connsiteY0" fmla="*/ 119063 h 119062"/>
                  <a:gd name="connsiteX1" fmla="*/ 195263 w 195262"/>
                  <a:gd name="connsiteY1" fmla="*/ 36195 h 119062"/>
                  <a:gd name="connsiteX2" fmla="*/ 136208 w 195262"/>
                  <a:gd name="connsiteY2" fmla="*/ 0 h 119062"/>
                  <a:gd name="connsiteX3" fmla="*/ 0 w 195262"/>
                  <a:gd name="connsiteY3" fmla="*/ 82868 h 119062"/>
                </a:gdLst>
                <a:ahLst/>
                <a:cxnLst>
                  <a:cxn ang="0">
                    <a:pos x="connsiteX0" y="connsiteY0"/>
                  </a:cxn>
                  <a:cxn ang="0">
                    <a:pos x="connsiteX1" y="connsiteY1"/>
                  </a:cxn>
                  <a:cxn ang="0">
                    <a:pos x="connsiteX2" y="connsiteY2"/>
                  </a:cxn>
                  <a:cxn ang="0">
                    <a:pos x="connsiteX3" y="connsiteY3"/>
                  </a:cxn>
                </a:cxnLst>
                <a:rect l="l" t="t" r="r" b="b"/>
                <a:pathLst>
                  <a:path w="195262" h="119062">
                    <a:moveTo>
                      <a:pt x="59055" y="119063"/>
                    </a:moveTo>
                    <a:lnTo>
                      <a:pt x="195263" y="36195"/>
                    </a:lnTo>
                    <a:lnTo>
                      <a:pt x="136208" y="0"/>
                    </a:lnTo>
                    <a:lnTo>
                      <a:pt x="0" y="82868"/>
                    </a:lnTo>
                    <a:close/>
                  </a:path>
                </a:pathLst>
              </a:custGeom>
              <a:solidFill>
                <a:srgbClr val="652EA3"/>
              </a:solidFill>
              <a:ln w="9525" cap="flat">
                <a:noFill/>
                <a:prstDash val="solid"/>
                <a:miter/>
              </a:ln>
            </p:spPr>
            <p:txBody>
              <a:bodyPr rtlCol="0" anchor="ctr"/>
              <a:lstStyle/>
              <a:p>
                <a:endParaRPr lang="nl-NL"/>
              </a:p>
            </p:txBody>
          </p:sp>
          <p:sp>
            <p:nvSpPr>
              <p:cNvPr id="28" name="Vrije vorm: vorm 27">
                <a:extLst>
                  <a:ext uri="{FF2B5EF4-FFF2-40B4-BE49-F238E27FC236}">
                    <a16:creationId xmlns:a16="http://schemas.microsoft.com/office/drawing/2014/main" id="{DE4E8A6D-7284-2FCC-0CE9-2657DF01DD6C}"/>
                  </a:ext>
                </a:extLst>
              </p:cNvPr>
              <p:cNvSpPr/>
              <p:nvPr/>
            </p:nvSpPr>
            <p:spPr>
              <a:xfrm>
                <a:off x="9977944" y="5094402"/>
                <a:ext cx="127634" cy="222885"/>
              </a:xfrm>
              <a:custGeom>
                <a:avLst/>
                <a:gdLst>
                  <a:gd name="connsiteX0" fmla="*/ 127635 w 127634"/>
                  <a:gd name="connsiteY0" fmla="*/ 0 h 222885"/>
                  <a:gd name="connsiteX1" fmla="*/ 0 w 127634"/>
                  <a:gd name="connsiteY1" fmla="*/ 77152 h 222885"/>
                  <a:gd name="connsiteX2" fmla="*/ 0 w 127634"/>
                  <a:gd name="connsiteY2" fmla="*/ 222885 h 222885"/>
                  <a:gd name="connsiteX3" fmla="*/ 127635 w 127634"/>
                  <a:gd name="connsiteY3" fmla="*/ 145733 h 222885"/>
                  <a:gd name="connsiteX4" fmla="*/ 127635 w 127634"/>
                  <a:gd name="connsiteY4" fmla="*/ 13335 h 2228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634" h="222885">
                    <a:moveTo>
                      <a:pt x="127635" y="0"/>
                    </a:moveTo>
                    <a:lnTo>
                      <a:pt x="0" y="77152"/>
                    </a:lnTo>
                    <a:lnTo>
                      <a:pt x="0" y="222885"/>
                    </a:lnTo>
                    <a:lnTo>
                      <a:pt x="127635" y="145733"/>
                    </a:lnTo>
                    <a:lnTo>
                      <a:pt x="127635" y="13335"/>
                    </a:lnTo>
                    <a:close/>
                  </a:path>
                </a:pathLst>
              </a:custGeom>
              <a:solidFill>
                <a:srgbClr val="652EA3"/>
              </a:solidFill>
              <a:ln w="9525" cap="flat">
                <a:noFill/>
                <a:prstDash val="solid"/>
                <a:miter/>
              </a:ln>
            </p:spPr>
            <p:txBody>
              <a:bodyPr rtlCol="0" anchor="ctr"/>
              <a:lstStyle/>
              <a:p>
                <a:endParaRPr lang="nl-NL" dirty="0"/>
              </a:p>
            </p:txBody>
          </p:sp>
          <p:sp>
            <p:nvSpPr>
              <p:cNvPr id="29" name="Vrije vorm: vorm 28">
                <a:extLst>
                  <a:ext uri="{FF2B5EF4-FFF2-40B4-BE49-F238E27FC236}">
                    <a16:creationId xmlns:a16="http://schemas.microsoft.com/office/drawing/2014/main" id="{DF43E586-2C9F-B0CF-4AA3-F55AFBA4C935}"/>
                  </a:ext>
                </a:extLst>
              </p:cNvPr>
              <p:cNvSpPr/>
              <p:nvPr/>
            </p:nvSpPr>
            <p:spPr>
              <a:xfrm>
                <a:off x="9833164" y="5094402"/>
                <a:ext cx="128587" cy="223837"/>
              </a:xfrm>
              <a:custGeom>
                <a:avLst/>
                <a:gdLst>
                  <a:gd name="connsiteX0" fmla="*/ 82868 w 128587"/>
                  <a:gd name="connsiteY0" fmla="*/ 71438 h 223837"/>
                  <a:gd name="connsiteX1" fmla="*/ 111443 w 128587"/>
                  <a:gd name="connsiteY1" fmla="*/ 87630 h 223837"/>
                  <a:gd name="connsiteX2" fmla="*/ 111443 w 128587"/>
                  <a:gd name="connsiteY2" fmla="*/ 116205 h 223837"/>
                  <a:gd name="connsiteX3" fmla="*/ 82868 w 128587"/>
                  <a:gd name="connsiteY3" fmla="*/ 100013 h 223837"/>
                  <a:gd name="connsiteX4" fmla="*/ 82868 w 128587"/>
                  <a:gd name="connsiteY4" fmla="*/ 71438 h 223837"/>
                  <a:gd name="connsiteX5" fmla="*/ 0 w 128587"/>
                  <a:gd name="connsiteY5" fmla="*/ 0 h 223837"/>
                  <a:gd name="connsiteX6" fmla="*/ 0 w 128587"/>
                  <a:gd name="connsiteY6" fmla="*/ 145733 h 223837"/>
                  <a:gd name="connsiteX7" fmla="*/ 128588 w 128587"/>
                  <a:gd name="connsiteY7" fmla="*/ 223838 h 223837"/>
                  <a:gd name="connsiteX8" fmla="*/ 128588 w 128587"/>
                  <a:gd name="connsiteY8" fmla="*/ 77152 h 223837"/>
                  <a:gd name="connsiteX9" fmla="*/ 0 w 128587"/>
                  <a:gd name="connsiteY9" fmla="*/ 0 h 223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587" h="223837">
                    <a:moveTo>
                      <a:pt x="82868" y="71438"/>
                    </a:moveTo>
                    <a:lnTo>
                      <a:pt x="111443" y="87630"/>
                    </a:lnTo>
                    <a:lnTo>
                      <a:pt x="111443" y="116205"/>
                    </a:lnTo>
                    <a:lnTo>
                      <a:pt x="82868" y="100013"/>
                    </a:lnTo>
                    <a:lnTo>
                      <a:pt x="82868" y="71438"/>
                    </a:lnTo>
                    <a:close/>
                    <a:moveTo>
                      <a:pt x="0" y="0"/>
                    </a:moveTo>
                    <a:lnTo>
                      <a:pt x="0" y="145733"/>
                    </a:lnTo>
                    <a:lnTo>
                      <a:pt x="128588" y="223838"/>
                    </a:lnTo>
                    <a:lnTo>
                      <a:pt x="128588" y="77152"/>
                    </a:lnTo>
                    <a:lnTo>
                      <a:pt x="0" y="0"/>
                    </a:lnTo>
                    <a:close/>
                  </a:path>
                </a:pathLst>
              </a:custGeom>
              <a:solidFill>
                <a:srgbClr val="652EA3"/>
              </a:solidFill>
              <a:ln w="9525" cap="flat">
                <a:noFill/>
                <a:prstDash val="solid"/>
                <a:miter/>
              </a:ln>
            </p:spPr>
            <p:txBody>
              <a:bodyPr rtlCol="0" anchor="ctr"/>
              <a:lstStyle/>
              <a:p>
                <a:endParaRPr lang="nl-NL"/>
              </a:p>
            </p:txBody>
          </p:sp>
        </p:grpSp>
      </p:grpSp>
      <p:sp>
        <p:nvSpPr>
          <p:cNvPr id="30" name="Tekstvak 29">
            <a:extLst>
              <a:ext uri="{FF2B5EF4-FFF2-40B4-BE49-F238E27FC236}">
                <a16:creationId xmlns:a16="http://schemas.microsoft.com/office/drawing/2014/main" id="{47FE398F-E05C-C8C7-CB27-29C7DAFC4CEE}"/>
              </a:ext>
            </a:extLst>
          </p:cNvPr>
          <p:cNvSpPr txBox="1"/>
          <p:nvPr/>
        </p:nvSpPr>
        <p:spPr>
          <a:xfrm>
            <a:off x="6836344" y="3418619"/>
            <a:ext cx="1345132" cy="2646878"/>
          </a:xfrm>
          <a:prstGeom prst="rect">
            <a:avLst/>
          </a:prstGeom>
          <a:noFill/>
        </p:spPr>
        <p:txBody>
          <a:bodyPr wrap="square" rtlCol="0">
            <a:spAutoFit/>
          </a:bodyPr>
          <a:lstStyle/>
          <a:p>
            <a:pPr algn="ctr"/>
            <a:r>
              <a:rPr lang="nl-NL" sz="16600" b="1" dirty="0">
                <a:solidFill>
                  <a:srgbClr val="652EA3"/>
                </a:solidFill>
                <a:effectLst>
                  <a:outerShdw blurRad="25400" dist="25400" dir="2700000" algn="tl" rotWithShape="0">
                    <a:prstClr val="black">
                      <a:alpha val="40000"/>
                    </a:prstClr>
                  </a:outerShdw>
                </a:effectLst>
                <a:latin typeface="Effra" panose="02000506080000020004" pitchFamily="2" charset="0"/>
              </a:rPr>
              <a:t>€</a:t>
            </a:r>
          </a:p>
        </p:txBody>
      </p:sp>
      <p:sp>
        <p:nvSpPr>
          <p:cNvPr id="31" name="Tekstvak 30">
            <a:extLst>
              <a:ext uri="{FF2B5EF4-FFF2-40B4-BE49-F238E27FC236}">
                <a16:creationId xmlns:a16="http://schemas.microsoft.com/office/drawing/2014/main" id="{D5920630-39B0-4E66-F38F-32A3F9BC0A43}"/>
              </a:ext>
            </a:extLst>
          </p:cNvPr>
          <p:cNvSpPr txBox="1"/>
          <p:nvPr/>
        </p:nvSpPr>
        <p:spPr>
          <a:xfrm>
            <a:off x="6758866" y="3492231"/>
            <a:ext cx="1704814"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2800" b="1" i="1" dirty="0">
                <a:latin typeface="Effra" panose="02000506080000020004" pitchFamily="2" charset="0"/>
              </a:rPr>
              <a:t>Eerst</a:t>
            </a:r>
            <a:endParaRPr kumimoji="0" lang="nl-NL" sz="2800" b="1" i="1" u="none" strike="noStrike" kern="1200" cap="none" spc="0" normalizeH="0" baseline="0" noProof="0" dirty="0">
              <a:ln>
                <a:noFill/>
              </a:ln>
              <a:effectLst/>
              <a:uLnTx/>
              <a:uFillTx/>
              <a:latin typeface="Effra" panose="02000506080000020004" pitchFamily="2" charset="0"/>
            </a:endParaRPr>
          </a:p>
        </p:txBody>
      </p:sp>
      <p:sp>
        <p:nvSpPr>
          <p:cNvPr id="32" name="Tekstvak 31">
            <a:extLst>
              <a:ext uri="{FF2B5EF4-FFF2-40B4-BE49-F238E27FC236}">
                <a16:creationId xmlns:a16="http://schemas.microsoft.com/office/drawing/2014/main" id="{95583D8A-5B34-9E53-3589-1F2F67A57251}"/>
              </a:ext>
            </a:extLst>
          </p:cNvPr>
          <p:cNvSpPr txBox="1"/>
          <p:nvPr/>
        </p:nvSpPr>
        <p:spPr>
          <a:xfrm>
            <a:off x="9923097" y="3492231"/>
            <a:ext cx="1704814"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2800" b="1" i="1" dirty="0">
                <a:latin typeface="Effra" panose="02000506080000020004" pitchFamily="2" charset="0"/>
              </a:rPr>
              <a:t>Later</a:t>
            </a:r>
            <a:endParaRPr kumimoji="0" lang="nl-NL" sz="2800" b="1" i="1" u="none" strike="noStrike" kern="1200" cap="none" spc="0" normalizeH="0" baseline="0" noProof="0" dirty="0">
              <a:ln>
                <a:noFill/>
              </a:ln>
              <a:effectLst/>
              <a:uLnTx/>
              <a:uFillTx/>
              <a:latin typeface="Effra" panose="02000506080000020004" pitchFamily="2" charset="0"/>
            </a:endParaRPr>
          </a:p>
        </p:txBody>
      </p:sp>
      <p:sp>
        <p:nvSpPr>
          <p:cNvPr id="33" name="Tekstvak 32">
            <a:extLst>
              <a:ext uri="{FF2B5EF4-FFF2-40B4-BE49-F238E27FC236}">
                <a16:creationId xmlns:a16="http://schemas.microsoft.com/office/drawing/2014/main" id="{97D4C3B5-DAF7-6ACB-D3FE-CCAFA34D0BA7}"/>
              </a:ext>
            </a:extLst>
          </p:cNvPr>
          <p:cNvSpPr txBox="1"/>
          <p:nvPr/>
        </p:nvSpPr>
        <p:spPr>
          <a:xfrm>
            <a:off x="6758866" y="5508028"/>
            <a:ext cx="170481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2400" b="1" dirty="0">
                <a:latin typeface="Effra" panose="02000506080000020004" pitchFamily="2" charset="0"/>
              </a:rPr>
              <a:t>Betaling</a:t>
            </a:r>
            <a:endParaRPr kumimoji="0" lang="nl-NL" sz="2400" b="1" u="none" strike="noStrike" kern="1200" cap="none" spc="0" normalizeH="0" baseline="0" noProof="0" dirty="0">
              <a:ln>
                <a:noFill/>
              </a:ln>
              <a:effectLst/>
              <a:uLnTx/>
              <a:uFillTx/>
              <a:latin typeface="Effra" panose="02000506080000020004" pitchFamily="2" charset="0"/>
            </a:endParaRPr>
          </a:p>
        </p:txBody>
      </p:sp>
      <p:sp>
        <p:nvSpPr>
          <p:cNvPr id="34" name="Tekstvak 33">
            <a:extLst>
              <a:ext uri="{FF2B5EF4-FFF2-40B4-BE49-F238E27FC236}">
                <a16:creationId xmlns:a16="http://schemas.microsoft.com/office/drawing/2014/main" id="{866D1A95-CA53-B1FA-9456-AF4B20814163}"/>
              </a:ext>
            </a:extLst>
          </p:cNvPr>
          <p:cNvSpPr txBox="1"/>
          <p:nvPr/>
        </p:nvSpPr>
        <p:spPr>
          <a:xfrm>
            <a:off x="9923097" y="5508028"/>
            <a:ext cx="170481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2400" b="1" dirty="0">
                <a:latin typeface="Effra" panose="02000506080000020004" pitchFamily="2" charset="0"/>
              </a:rPr>
              <a:t>Levering</a:t>
            </a:r>
            <a:endParaRPr kumimoji="0" lang="nl-NL" sz="2400" b="1" u="none" strike="noStrike" kern="1200" cap="none" spc="0" normalizeH="0" baseline="0" noProof="0" dirty="0">
              <a:ln>
                <a:noFill/>
              </a:ln>
              <a:effectLst/>
              <a:uLnTx/>
              <a:uFillTx/>
              <a:latin typeface="Effra" panose="02000506080000020004" pitchFamily="2" charset="0"/>
            </a:endParaRPr>
          </a:p>
        </p:txBody>
      </p:sp>
    </p:spTree>
    <p:extLst>
      <p:ext uri="{BB962C8B-B14F-4D97-AF65-F5344CB8AC3E}">
        <p14:creationId xmlns:p14="http://schemas.microsoft.com/office/powerpoint/2010/main" val="3979554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25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20"/>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left)">
                                      <p:cBhvr>
                                        <p:cTn id="20" dur="200"/>
                                        <p:tgtEl>
                                          <p:spTgt spid="17"/>
                                        </p:tgtEl>
                                      </p:cBhvr>
                                    </p:animEffect>
                                  </p:childTnLst>
                                </p:cTn>
                              </p:par>
                            </p:childTnLst>
                          </p:cTn>
                        </p:par>
                        <p:par>
                          <p:cTn id="21" fill="hold">
                            <p:stCondLst>
                              <p:cond delay="200"/>
                            </p:stCondLst>
                            <p:childTnLst>
                              <p:par>
                                <p:cTn id="22" presetID="1" presetClass="entr" presetSubtype="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21"/>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left)">
                                      <p:cBhvr>
                                        <p:cTn id="32" dur="25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wipe(left)">
                                      <p:cBhvr>
                                        <p:cTn id="45" dur="250"/>
                                        <p:tgtEl>
                                          <p:spTgt spid="22"/>
                                        </p:tgtEl>
                                      </p:cBhvr>
                                    </p:animEffect>
                                  </p:childTnLst>
                                </p:cTn>
                              </p:par>
                            </p:childTnLst>
                          </p:cTn>
                        </p:par>
                        <p:par>
                          <p:cTn id="46" fill="hold">
                            <p:stCondLst>
                              <p:cond delay="250"/>
                            </p:stCondLst>
                            <p:childTnLst>
                              <p:par>
                                <p:cTn id="47" presetID="1" presetClass="entr" presetSubtype="0"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childTnLst>
                                </p:cTn>
                              </p:par>
                            </p:childTnLst>
                          </p:cTn>
                        </p:par>
                        <p:par>
                          <p:cTn id="49" fill="hold">
                            <p:stCondLst>
                              <p:cond delay="250"/>
                            </p:stCondLst>
                            <p:childTnLst>
                              <p:par>
                                <p:cTn id="50" presetID="1" presetClass="entr" presetSubtype="0"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childTnLst>
                                </p:cTn>
                              </p:par>
                            </p:childTnLst>
                          </p:cTn>
                        </p:par>
                        <p:par>
                          <p:cTn id="52" fill="hold">
                            <p:stCondLst>
                              <p:cond delay="250"/>
                            </p:stCondLst>
                            <p:childTnLst>
                              <p:par>
                                <p:cTn id="53" presetID="1" presetClass="entr" presetSubtype="0"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7" grpId="0"/>
      <p:bldP spid="8" grpId="0"/>
      <p:bldP spid="16" grpId="0"/>
      <p:bldP spid="18" grpId="0"/>
      <p:bldP spid="19" grpId="0"/>
      <p:bldP spid="20" grpId="0"/>
      <p:bldP spid="21" grpId="0"/>
      <p:bldP spid="22" grpId="0" animBg="1"/>
      <p:bldP spid="30" grpId="0"/>
      <p:bldP spid="31" grpId="0"/>
      <p:bldP spid="32" grpId="0"/>
      <p:bldP spid="33" grpId="0"/>
      <p:bldP spid="3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E8673B-028E-23AB-2719-E34F69C133EB}"/>
            </a:ext>
          </a:extLst>
        </p:cNvPr>
        <p:cNvGrpSpPr/>
        <p:nvPr/>
      </p:nvGrpSpPr>
      <p:grpSpPr>
        <a:xfrm>
          <a:off x="0" y="0"/>
          <a:ext cx="0" cy="0"/>
          <a:chOff x="0" y="0"/>
          <a:chExt cx="0" cy="0"/>
        </a:xfrm>
      </p:grpSpPr>
      <p:grpSp>
        <p:nvGrpSpPr>
          <p:cNvPr id="57" name="Groep 56">
            <a:extLst>
              <a:ext uri="{FF2B5EF4-FFF2-40B4-BE49-F238E27FC236}">
                <a16:creationId xmlns:a16="http://schemas.microsoft.com/office/drawing/2014/main" id="{2CF04D8D-C3F6-58A3-D3B9-792042F333AE}"/>
              </a:ext>
            </a:extLst>
          </p:cNvPr>
          <p:cNvGrpSpPr/>
          <p:nvPr/>
        </p:nvGrpSpPr>
        <p:grpSpPr>
          <a:xfrm>
            <a:off x="841859" y="5012454"/>
            <a:ext cx="792000" cy="792000"/>
            <a:chOff x="-757751" y="5352550"/>
            <a:chExt cx="792000" cy="792000"/>
          </a:xfrm>
          <a:effectLst>
            <a:outerShdw blurRad="25400" dist="25400" dir="2700000" algn="tl" rotWithShape="0">
              <a:prstClr val="black">
                <a:alpha val="40000"/>
              </a:prstClr>
            </a:outerShdw>
          </a:effectLst>
        </p:grpSpPr>
        <p:sp>
          <p:nvSpPr>
            <p:cNvPr id="52" name="Ovaal 51">
              <a:extLst>
                <a:ext uri="{FF2B5EF4-FFF2-40B4-BE49-F238E27FC236}">
                  <a16:creationId xmlns:a16="http://schemas.microsoft.com/office/drawing/2014/main" id="{0273D676-09FB-ABAB-B251-BBA2F1BBBEB6}"/>
                </a:ext>
              </a:extLst>
            </p:cNvPr>
            <p:cNvSpPr/>
            <p:nvPr/>
          </p:nvSpPr>
          <p:spPr>
            <a:xfrm>
              <a:off x="-610931" y="5486940"/>
              <a:ext cx="507999" cy="52322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36" name="Graphic 35" descr="Badge: 6 met effen opvulling">
              <a:extLst>
                <a:ext uri="{FF2B5EF4-FFF2-40B4-BE49-F238E27FC236}">
                  <a16:creationId xmlns:a16="http://schemas.microsoft.com/office/drawing/2014/main" id="{7C0EA10B-99B1-A808-2B45-B701B341B9A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57751" y="5352550"/>
              <a:ext cx="792000" cy="792000"/>
            </a:xfrm>
            <a:prstGeom prst="rect">
              <a:avLst/>
            </a:prstGeom>
          </p:spPr>
        </p:pic>
      </p:grpSp>
      <p:grpSp>
        <p:nvGrpSpPr>
          <p:cNvPr id="58" name="Groep 57">
            <a:extLst>
              <a:ext uri="{FF2B5EF4-FFF2-40B4-BE49-F238E27FC236}">
                <a16:creationId xmlns:a16="http://schemas.microsoft.com/office/drawing/2014/main" id="{76F858C5-0C84-5586-9427-2EDD81BD2ADC}"/>
              </a:ext>
            </a:extLst>
          </p:cNvPr>
          <p:cNvGrpSpPr/>
          <p:nvPr/>
        </p:nvGrpSpPr>
        <p:grpSpPr>
          <a:xfrm>
            <a:off x="841859" y="4256317"/>
            <a:ext cx="792000" cy="792000"/>
            <a:chOff x="-364041" y="4689643"/>
            <a:chExt cx="792000" cy="792000"/>
          </a:xfrm>
          <a:effectLst>
            <a:outerShdw blurRad="25400" dist="25400" dir="2700000" algn="tl" rotWithShape="0">
              <a:prstClr val="black">
                <a:alpha val="40000"/>
              </a:prstClr>
            </a:outerShdw>
          </a:effectLst>
        </p:grpSpPr>
        <p:sp>
          <p:nvSpPr>
            <p:cNvPr id="51" name="Ovaal 50">
              <a:extLst>
                <a:ext uri="{FF2B5EF4-FFF2-40B4-BE49-F238E27FC236}">
                  <a16:creationId xmlns:a16="http://schemas.microsoft.com/office/drawing/2014/main" id="{97965A6C-3B75-1A28-9B34-5DBC2CDB4EAE}"/>
                </a:ext>
              </a:extLst>
            </p:cNvPr>
            <p:cNvSpPr/>
            <p:nvPr/>
          </p:nvSpPr>
          <p:spPr>
            <a:xfrm>
              <a:off x="-219751" y="4824033"/>
              <a:ext cx="507999" cy="52322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38" name="Graphic 37" descr="Badge 5 met effen opvulling">
              <a:extLst>
                <a:ext uri="{FF2B5EF4-FFF2-40B4-BE49-F238E27FC236}">
                  <a16:creationId xmlns:a16="http://schemas.microsoft.com/office/drawing/2014/main" id="{C8560B38-D288-158B-39CB-7F9B9541A38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64041" y="4689643"/>
              <a:ext cx="792000" cy="792000"/>
            </a:xfrm>
            <a:prstGeom prst="rect">
              <a:avLst/>
            </a:prstGeom>
          </p:spPr>
        </p:pic>
      </p:grpSp>
      <p:grpSp>
        <p:nvGrpSpPr>
          <p:cNvPr id="56" name="Groep 55">
            <a:extLst>
              <a:ext uri="{FF2B5EF4-FFF2-40B4-BE49-F238E27FC236}">
                <a16:creationId xmlns:a16="http://schemas.microsoft.com/office/drawing/2014/main" id="{36193F83-37DB-72A6-4974-FEA9782702DA}"/>
              </a:ext>
            </a:extLst>
          </p:cNvPr>
          <p:cNvGrpSpPr/>
          <p:nvPr/>
        </p:nvGrpSpPr>
        <p:grpSpPr>
          <a:xfrm>
            <a:off x="841859" y="3500182"/>
            <a:ext cx="792000" cy="792000"/>
            <a:chOff x="-817566" y="4251434"/>
            <a:chExt cx="792000" cy="792000"/>
          </a:xfrm>
          <a:effectLst>
            <a:outerShdw blurRad="25400" dist="25400" dir="2700000" algn="tl" rotWithShape="0">
              <a:prstClr val="black">
                <a:alpha val="40000"/>
              </a:prstClr>
            </a:outerShdw>
          </a:effectLst>
        </p:grpSpPr>
        <p:sp>
          <p:nvSpPr>
            <p:cNvPr id="50" name="Ovaal 49">
              <a:extLst>
                <a:ext uri="{FF2B5EF4-FFF2-40B4-BE49-F238E27FC236}">
                  <a16:creationId xmlns:a16="http://schemas.microsoft.com/office/drawing/2014/main" id="{F45E5A70-9FE5-C1B8-8521-4A921F74A8E2}"/>
                </a:ext>
              </a:extLst>
            </p:cNvPr>
            <p:cNvSpPr/>
            <p:nvPr/>
          </p:nvSpPr>
          <p:spPr>
            <a:xfrm>
              <a:off x="-675566" y="4392638"/>
              <a:ext cx="507999" cy="52322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0" name="Graphic 39" descr="Badge 4 met effen opvulling">
              <a:extLst>
                <a:ext uri="{FF2B5EF4-FFF2-40B4-BE49-F238E27FC236}">
                  <a16:creationId xmlns:a16="http://schemas.microsoft.com/office/drawing/2014/main" id="{4382FDF6-94CE-06D7-40C6-DFA3EA22F76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17566" y="4251434"/>
              <a:ext cx="792000" cy="792000"/>
            </a:xfrm>
            <a:prstGeom prst="rect">
              <a:avLst/>
            </a:prstGeom>
          </p:spPr>
        </p:pic>
      </p:grpSp>
      <p:grpSp>
        <p:nvGrpSpPr>
          <p:cNvPr id="55" name="Groep 54">
            <a:extLst>
              <a:ext uri="{FF2B5EF4-FFF2-40B4-BE49-F238E27FC236}">
                <a16:creationId xmlns:a16="http://schemas.microsoft.com/office/drawing/2014/main" id="{79CCCD2D-05E5-B11D-95B7-90464AA03FA4}"/>
              </a:ext>
            </a:extLst>
          </p:cNvPr>
          <p:cNvGrpSpPr/>
          <p:nvPr/>
        </p:nvGrpSpPr>
        <p:grpSpPr>
          <a:xfrm>
            <a:off x="841859" y="2744047"/>
            <a:ext cx="792000" cy="792000"/>
            <a:chOff x="-846542" y="3429000"/>
            <a:chExt cx="792000" cy="792000"/>
          </a:xfrm>
          <a:effectLst>
            <a:outerShdw blurRad="25400" dist="25400" dir="2700000" algn="tl" rotWithShape="0">
              <a:prstClr val="black">
                <a:alpha val="40000"/>
              </a:prstClr>
            </a:outerShdw>
          </a:effectLst>
        </p:grpSpPr>
        <p:sp>
          <p:nvSpPr>
            <p:cNvPr id="49" name="Ovaal 48">
              <a:extLst>
                <a:ext uri="{FF2B5EF4-FFF2-40B4-BE49-F238E27FC236}">
                  <a16:creationId xmlns:a16="http://schemas.microsoft.com/office/drawing/2014/main" id="{F80E0A80-9472-C882-0A76-49042044AAA6}"/>
                </a:ext>
              </a:extLst>
            </p:cNvPr>
            <p:cNvSpPr/>
            <p:nvPr/>
          </p:nvSpPr>
          <p:spPr>
            <a:xfrm>
              <a:off x="-704542" y="3577776"/>
              <a:ext cx="507999" cy="52322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2" name="Graphic 41" descr="Badge 3 met effen opvulling">
              <a:extLst>
                <a:ext uri="{FF2B5EF4-FFF2-40B4-BE49-F238E27FC236}">
                  <a16:creationId xmlns:a16="http://schemas.microsoft.com/office/drawing/2014/main" id="{29904E99-F70C-E4A6-F016-AA14701F2F3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46542" y="3429000"/>
              <a:ext cx="792000" cy="792000"/>
            </a:xfrm>
            <a:prstGeom prst="rect">
              <a:avLst/>
            </a:prstGeom>
          </p:spPr>
        </p:pic>
      </p:grpSp>
      <p:grpSp>
        <p:nvGrpSpPr>
          <p:cNvPr id="54" name="Groep 53">
            <a:extLst>
              <a:ext uri="{FF2B5EF4-FFF2-40B4-BE49-F238E27FC236}">
                <a16:creationId xmlns:a16="http://schemas.microsoft.com/office/drawing/2014/main" id="{9B1DC9EA-0A78-D85C-ED55-E0F199BC664C}"/>
              </a:ext>
            </a:extLst>
          </p:cNvPr>
          <p:cNvGrpSpPr/>
          <p:nvPr/>
        </p:nvGrpSpPr>
        <p:grpSpPr>
          <a:xfrm>
            <a:off x="841859" y="1987912"/>
            <a:ext cx="792000" cy="792000"/>
            <a:chOff x="-214346" y="2665773"/>
            <a:chExt cx="792000" cy="792000"/>
          </a:xfrm>
          <a:effectLst>
            <a:outerShdw blurRad="25400" dist="25400" dir="2700000" algn="tl" rotWithShape="0">
              <a:prstClr val="black">
                <a:alpha val="40000"/>
              </a:prstClr>
            </a:outerShdw>
          </a:effectLst>
        </p:grpSpPr>
        <p:sp>
          <p:nvSpPr>
            <p:cNvPr id="48" name="Ovaal 47">
              <a:extLst>
                <a:ext uri="{FF2B5EF4-FFF2-40B4-BE49-F238E27FC236}">
                  <a16:creationId xmlns:a16="http://schemas.microsoft.com/office/drawing/2014/main" id="{446426F3-7B1F-6E95-9597-A0129FB4E5DA}"/>
                </a:ext>
              </a:extLst>
            </p:cNvPr>
            <p:cNvSpPr/>
            <p:nvPr/>
          </p:nvSpPr>
          <p:spPr>
            <a:xfrm>
              <a:off x="-70263" y="2800163"/>
              <a:ext cx="507999" cy="52322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4" name="Graphic 43" descr="Badge met effen opvulling">
              <a:extLst>
                <a:ext uri="{FF2B5EF4-FFF2-40B4-BE49-F238E27FC236}">
                  <a16:creationId xmlns:a16="http://schemas.microsoft.com/office/drawing/2014/main" id="{EE46DC29-7D41-0F2C-A7D3-C8F1EDBF73D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14346" y="2665773"/>
              <a:ext cx="792000" cy="792000"/>
            </a:xfrm>
            <a:prstGeom prst="rect">
              <a:avLst/>
            </a:prstGeom>
          </p:spPr>
        </p:pic>
      </p:grpSp>
      <p:grpSp>
        <p:nvGrpSpPr>
          <p:cNvPr id="53" name="Groep 52">
            <a:extLst>
              <a:ext uri="{FF2B5EF4-FFF2-40B4-BE49-F238E27FC236}">
                <a16:creationId xmlns:a16="http://schemas.microsoft.com/office/drawing/2014/main" id="{464CC80D-B367-40C2-C58E-6783289A6B5C}"/>
              </a:ext>
            </a:extLst>
          </p:cNvPr>
          <p:cNvGrpSpPr/>
          <p:nvPr/>
        </p:nvGrpSpPr>
        <p:grpSpPr>
          <a:xfrm>
            <a:off x="841859" y="1231777"/>
            <a:ext cx="792000" cy="792000"/>
            <a:chOff x="-21989" y="1668311"/>
            <a:chExt cx="792000" cy="792000"/>
          </a:xfrm>
          <a:effectLst>
            <a:outerShdw blurRad="25400" dist="25400" dir="2700000" algn="tl" rotWithShape="0">
              <a:prstClr val="black">
                <a:alpha val="40000"/>
              </a:prstClr>
            </a:outerShdw>
          </a:effectLst>
        </p:grpSpPr>
        <p:sp>
          <p:nvSpPr>
            <p:cNvPr id="47" name="Ovaal 46">
              <a:extLst>
                <a:ext uri="{FF2B5EF4-FFF2-40B4-BE49-F238E27FC236}">
                  <a16:creationId xmlns:a16="http://schemas.microsoft.com/office/drawing/2014/main" id="{3A1BAEA3-C3EB-629E-C31D-E9DB03F18D46}"/>
                </a:ext>
              </a:extLst>
            </p:cNvPr>
            <p:cNvSpPr/>
            <p:nvPr/>
          </p:nvSpPr>
          <p:spPr>
            <a:xfrm>
              <a:off x="122094" y="1802701"/>
              <a:ext cx="507999" cy="52322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6" name="Graphic 45" descr="Badge: 1 met effen opvulling">
              <a:extLst>
                <a:ext uri="{FF2B5EF4-FFF2-40B4-BE49-F238E27FC236}">
                  <a16:creationId xmlns:a16="http://schemas.microsoft.com/office/drawing/2014/main" id="{C91F2E09-B3B2-6EF5-01BA-F074C9F46EAF}"/>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21989" y="1668311"/>
              <a:ext cx="792000" cy="792000"/>
            </a:xfrm>
            <a:prstGeom prst="rect">
              <a:avLst/>
            </a:prstGeom>
          </p:spPr>
        </p:pic>
      </p:grpSp>
      <p:sp>
        <p:nvSpPr>
          <p:cNvPr id="2" name="Tekstvak 1">
            <a:extLst>
              <a:ext uri="{FF2B5EF4-FFF2-40B4-BE49-F238E27FC236}">
                <a16:creationId xmlns:a16="http://schemas.microsoft.com/office/drawing/2014/main" id="{8C5FDD8E-C5DA-BBBE-6C31-64BF1ADD6CD9}"/>
              </a:ext>
            </a:extLst>
          </p:cNvPr>
          <p:cNvSpPr txBox="1"/>
          <p:nvPr/>
        </p:nvSpPr>
        <p:spPr>
          <a:xfrm>
            <a:off x="2140299" y="194009"/>
            <a:ext cx="791140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2800" dirty="0">
                <a:solidFill>
                  <a:prstClr val="black"/>
                </a:solidFill>
                <a:latin typeface="Effra Heavy" panose="02000906080000020004" pitchFamily="2" charset="0"/>
              </a:rPr>
              <a:t>Structuur van het examen</a:t>
            </a:r>
            <a:endParaRPr kumimoji="0" lang="nl-NL" sz="2800" b="0" i="0" u="none" strike="noStrike" kern="1200" cap="none" spc="0" normalizeH="0" baseline="0" noProof="0" dirty="0">
              <a:ln>
                <a:noFill/>
              </a:ln>
              <a:solidFill>
                <a:prstClr val="black"/>
              </a:solidFill>
              <a:effectLst/>
              <a:uLnTx/>
              <a:uFillTx/>
              <a:latin typeface="Effra Heavy" panose="02000906080000020004" pitchFamily="2" charset="0"/>
              <a:ea typeface="+mn-ea"/>
              <a:cs typeface="+mn-cs"/>
            </a:endParaRPr>
          </a:p>
        </p:txBody>
      </p:sp>
      <p:cxnSp>
        <p:nvCxnSpPr>
          <p:cNvPr id="3" name="Rechte verbindingslijn 2">
            <a:extLst>
              <a:ext uri="{FF2B5EF4-FFF2-40B4-BE49-F238E27FC236}">
                <a16:creationId xmlns:a16="http://schemas.microsoft.com/office/drawing/2014/main" id="{D76AB955-5AE6-2C4D-AF4C-5B9387AF7E07}"/>
              </a:ext>
            </a:extLst>
          </p:cNvPr>
          <p:cNvCxnSpPr>
            <a:cxnSpLocks/>
          </p:cNvCxnSpPr>
          <p:nvPr/>
        </p:nvCxnSpPr>
        <p:spPr>
          <a:xfrm>
            <a:off x="1963505" y="1253290"/>
            <a:ext cx="0" cy="5172910"/>
          </a:xfrm>
          <a:prstGeom prst="line">
            <a:avLst/>
          </a:prstGeom>
          <a:ln w="111125">
            <a:solidFill>
              <a:srgbClr val="945EE8"/>
            </a:solidFill>
          </a:ln>
          <a:effectLst>
            <a:outerShdw blurRad="25400" dist="254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 name="Tekstvak 4">
            <a:extLst>
              <a:ext uri="{FF2B5EF4-FFF2-40B4-BE49-F238E27FC236}">
                <a16:creationId xmlns:a16="http://schemas.microsoft.com/office/drawing/2014/main" id="{D2A4F19B-EF30-9D39-CD4E-94AC3AD51503}"/>
              </a:ext>
            </a:extLst>
          </p:cNvPr>
          <p:cNvSpPr txBox="1"/>
          <p:nvPr/>
        </p:nvSpPr>
        <p:spPr>
          <a:xfrm>
            <a:off x="481393" y="730070"/>
            <a:ext cx="148211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prstClr val="black"/>
                </a:solidFill>
                <a:effectLst/>
                <a:uLnTx/>
                <a:uFillTx/>
                <a:latin typeface="Effra" panose="02000506080000020004" pitchFamily="2" charset="0"/>
                <a:ea typeface="+mn-ea"/>
                <a:cs typeface="+mn-cs"/>
              </a:rPr>
              <a:t>Opgave</a:t>
            </a:r>
          </a:p>
        </p:txBody>
      </p:sp>
      <p:sp>
        <p:nvSpPr>
          <p:cNvPr id="7" name="Tekstvak 6">
            <a:extLst>
              <a:ext uri="{FF2B5EF4-FFF2-40B4-BE49-F238E27FC236}">
                <a16:creationId xmlns:a16="http://schemas.microsoft.com/office/drawing/2014/main" id="{7BB8706E-18F6-9342-13A6-857501E0E03D}"/>
              </a:ext>
            </a:extLst>
          </p:cNvPr>
          <p:cNvSpPr txBox="1"/>
          <p:nvPr/>
        </p:nvSpPr>
        <p:spPr>
          <a:xfrm>
            <a:off x="2191670" y="730070"/>
            <a:ext cx="96249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prstClr val="black"/>
                </a:solidFill>
                <a:effectLst/>
                <a:uLnTx/>
                <a:uFillTx/>
                <a:latin typeface="Effra" panose="02000506080000020004" pitchFamily="2" charset="0"/>
                <a:ea typeface="+mn-ea"/>
                <a:cs typeface="+mn-cs"/>
              </a:rPr>
              <a:t>Tijd</a:t>
            </a:r>
          </a:p>
        </p:txBody>
      </p:sp>
      <p:sp>
        <p:nvSpPr>
          <p:cNvPr id="9" name="Tekstvak 8">
            <a:extLst>
              <a:ext uri="{FF2B5EF4-FFF2-40B4-BE49-F238E27FC236}">
                <a16:creationId xmlns:a16="http://schemas.microsoft.com/office/drawing/2014/main" id="{E3C79F27-FD1A-340A-8120-4F094C462AF5}"/>
              </a:ext>
            </a:extLst>
          </p:cNvPr>
          <p:cNvSpPr txBox="1"/>
          <p:nvPr/>
        </p:nvSpPr>
        <p:spPr>
          <a:xfrm>
            <a:off x="2191669" y="1366167"/>
            <a:ext cx="143510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i="0" u="none" strike="noStrike" kern="1200" cap="none" spc="0" normalizeH="0" baseline="0" noProof="0" dirty="0">
                <a:ln>
                  <a:noFill/>
                </a:ln>
                <a:solidFill>
                  <a:prstClr val="black"/>
                </a:solidFill>
                <a:effectLst/>
                <a:uLnTx/>
                <a:uFillTx/>
                <a:latin typeface="Effra" panose="02000506080000020004" pitchFamily="2" charset="0"/>
                <a:ea typeface="+mn-ea"/>
                <a:cs typeface="+mn-cs"/>
              </a:rPr>
              <a:t>15 min.</a:t>
            </a:r>
          </a:p>
        </p:txBody>
      </p:sp>
      <p:sp>
        <p:nvSpPr>
          <p:cNvPr id="11" name="Tekstvak 10">
            <a:extLst>
              <a:ext uri="{FF2B5EF4-FFF2-40B4-BE49-F238E27FC236}">
                <a16:creationId xmlns:a16="http://schemas.microsoft.com/office/drawing/2014/main" id="{7B18E940-FB34-430D-8304-803A3DCC2EDC}"/>
              </a:ext>
            </a:extLst>
          </p:cNvPr>
          <p:cNvSpPr txBox="1"/>
          <p:nvPr/>
        </p:nvSpPr>
        <p:spPr>
          <a:xfrm>
            <a:off x="2191670" y="2122302"/>
            <a:ext cx="132209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800" dirty="0">
                <a:solidFill>
                  <a:prstClr val="black"/>
                </a:solidFill>
                <a:latin typeface="Effra" panose="02000506080000020004" pitchFamily="2" charset="0"/>
              </a:rPr>
              <a:t>50</a:t>
            </a:r>
            <a:r>
              <a:rPr kumimoji="0" lang="nl-NL" sz="2800" i="0" u="none" strike="noStrike" kern="1200" cap="none" spc="0" normalizeH="0" baseline="0" noProof="0" dirty="0">
                <a:ln>
                  <a:noFill/>
                </a:ln>
                <a:solidFill>
                  <a:prstClr val="black"/>
                </a:solidFill>
                <a:effectLst/>
                <a:uLnTx/>
                <a:uFillTx/>
                <a:latin typeface="Effra" panose="02000506080000020004" pitchFamily="2" charset="0"/>
                <a:ea typeface="+mn-ea"/>
                <a:cs typeface="+mn-cs"/>
              </a:rPr>
              <a:t> min.</a:t>
            </a:r>
          </a:p>
        </p:txBody>
      </p:sp>
      <p:sp>
        <p:nvSpPr>
          <p:cNvPr id="13" name="Tekstvak 12">
            <a:extLst>
              <a:ext uri="{FF2B5EF4-FFF2-40B4-BE49-F238E27FC236}">
                <a16:creationId xmlns:a16="http://schemas.microsoft.com/office/drawing/2014/main" id="{1CBDE61B-878C-1FEC-1387-D37881B07F15}"/>
              </a:ext>
            </a:extLst>
          </p:cNvPr>
          <p:cNvSpPr txBox="1"/>
          <p:nvPr/>
        </p:nvSpPr>
        <p:spPr>
          <a:xfrm>
            <a:off x="2191669" y="2878437"/>
            <a:ext cx="143510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i="0" u="none" strike="noStrike" kern="1200" cap="none" spc="0" normalizeH="0" baseline="0" noProof="0" dirty="0">
                <a:ln>
                  <a:noFill/>
                </a:ln>
                <a:solidFill>
                  <a:prstClr val="black"/>
                </a:solidFill>
                <a:effectLst/>
                <a:uLnTx/>
                <a:uFillTx/>
                <a:latin typeface="Effra" panose="02000506080000020004" pitchFamily="2" charset="0"/>
                <a:ea typeface="+mn-ea"/>
                <a:cs typeface="+mn-cs"/>
              </a:rPr>
              <a:t>15 min.</a:t>
            </a:r>
          </a:p>
        </p:txBody>
      </p:sp>
      <p:sp>
        <p:nvSpPr>
          <p:cNvPr id="15" name="Tekstvak 14">
            <a:extLst>
              <a:ext uri="{FF2B5EF4-FFF2-40B4-BE49-F238E27FC236}">
                <a16:creationId xmlns:a16="http://schemas.microsoft.com/office/drawing/2014/main" id="{9287AC21-8F7E-1DD8-8205-D2BFFA6C10D7}"/>
              </a:ext>
            </a:extLst>
          </p:cNvPr>
          <p:cNvSpPr txBox="1"/>
          <p:nvPr/>
        </p:nvSpPr>
        <p:spPr>
          <a:xfrm>
            <a:off x="2191669" y="3634572"/>
            <a:ext cx="143510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i="0" u="none" strike="noStrike" kern="1200" cap="none" spc="0" normalizeH="0" baseline="0" noProof="0" dirty="0">
                <a:ln>
                  <a:noFill/>
                </a:ln>
                <a:solidFill>
                  <a:prstClr val="black"/>
                </a:solidFill>
                <a:effectLst/>
                <a:uLnTx/>
                <a:uFillTx/>
                <a:latin typeface="Effra" panose="02000506080000020004" pitchFamily="2" charset="0"/>
                <a:ea typeface="+mn-ea"/>
                <a:cs typeface="+mn-cs"/>
              </a:rPr>
              <a:t>15 min.</a:t>
            </a:r>
          </a:p>
        </p:txBody>
      </p:sp>
      <p:sp>
        <p:nvSpPr>
          <p:cNvPr id="17" name="Tekstvak 16">
            <a:extLst>
              <a:ext uri="{FF2B5EF4-FFF2-40B4-BE49-F238E27FC236}">
                <a16:creationId xmlns:a16="http://schemas.microsoft.com/office/drawing/2014/main" id="{0FF9A040-FB03-E318-FA9B-DDC479C6FA8E}"/>
              </a:ext>
            </a:extLst>
          </p:cNvPr>
          <p:cNvSpPr txBox="1"/>
          <p:nvPr/>
        </p:nvSpPr>
        <p:spPr>
          <a:xfrm>
            <a:off x="2191670" y="4390707"/>
            <a:ext cx="132209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i="0" u="none" strike="noStrike" kern="1200" cap="none" spc="0" normalizeH="0" baseline="0" noProof="0" dirty="0">
                <a:ln>
                  <a:noFill/>
                </a:ln>
                <a:solidFill>
                  <a:prstClr val="black"/>
                </a:solidFill>
                <a:effectLst/>
                <a:uLnTx/>
                <a:uFillTx/>
                <a:latin typeface="Effra" panose="02000506080000020004" pitchFamily="2" charset="0"/>
                <a:ea typeface="+mn-ea"/>
                <a:cs typeface="+mn-cs"/>
              </a:rPr>
              <a:t>50 min.</a:t>
            </a:r>
          </a:p>
        </p:txBody>
      </p:sp>
      <p:sp>
        <p:nvSpPr>
          <p:cNvPr id="19" name="Tekstvak 18">
            <a:extLst>
              <a:ext uri="{FF2B5EF4-FFF2-40B4-BE49-F238E27FC236}">
                <a16:creationId xmlns:a16="http://schemas.microsoft.com/office/drawing/2014/main" id="{62755330-3330-A30F-0570-4282AC682CC7}"/>
              </a:ext>
            </a:extLst>
          </p:cNvPr>
          <p:cNvSpPr txBox="1"/>
          <p:nvPr/>
        </p:nvSpPr>
        <p:spPr>
          <a:xfrm>
            <a:off x="2191669" y="5146843"/>
            <a:ext cx="143510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i="0" u="none" strike="noStrike" kern="1200" cap="none" spc="0" normalizeH="0" baseline="0" noProof="0" dirty="0">
                <a:ln>
                  <a:noFill/>
                </a:ln>
                <a:solidFill>
                  <a:prstClr val="black"/>
                </a:solidFill>
                <a:effectLst/>
                <a:uLnTx/>
                <a:uFillTx/>
                <a:latin typeface="Effra" panose="02000506080000020004" pitchFamily="2" charset="0"/>
                <a:ea typeface="+mn-ea"/>
                <a:cs typeface="+mn-cs"/>
              </a:rPr>
              <a:t>15 min.</a:t>
            </a:r>
          </a:p>
        </p:txBody>
      </p:sp>
      <p:sp>
        <p:nvSpPr>
          <p:cNvPr id="20" name="Tekstvak 19">
            <a:extLst>
              <a:ext uri="{FF2B5EF4-FFF2-40B4-BE49-F238E27FC236}">
                <a16:creationId xmlns:a16="http://schemas.microsoft.com/office/drawing/2014/main" id="{B0448C63-3B7B-F113-6956-97C102678804}"/>
              </a:ext>
            </a:extLst>
          </p:cNvPr>
          <p:cNvSpPr txBox="1"/>
          <p:nvPr/>
        </p:nvSpPr>
        <p:spPr>
          <a:xfrm>
            <a:off x="647272" y="5902980"/>
            <a:ext cx="118117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i="0" u="none" strike="noStrike" kern="1200" cap="none" spc="0" normalizeH="0" baseline="0" noProof="0" dirty="0">
                <a:ln>
                  <a:noFill/>
                </a:ln>
                <a:solidFill>
                  <a:prstClr val="black"/>
                </a:solidFill>
                <a:effectLst/>
                <a:uLnTx/>
                <a:uFillTx/>
                <a:latin typeface="Effra" panose="02000506080000020004" pitchFamily="2" charset="0"/>
                <a:ea typeface="+mn-ea"/>
                <a:cs typeface="+mn-cs"/>
              </a:rPr>
              <a:t>Totaal</a:t>
            </a:r>
          </a:p>
        </p:txBody>
      </p:sp>
      <p:sp>
        <p:nvSpPr>
          <p:cNvPr id="21" name="Tekstvak 20">
            <a:extLst>
              <a:ext uri="{FF2B5EF4-FFF2-40B4-BE49-F238E27FC236}">
                <a16:creationId xmlns:a16="http://schemas.microsoft.com/office/drawing/2014/main" id="{18863F69-1359-2448-419E-C8A637805E7A}"/>
              </a:ext>
            </a:extLst>
          </p:cNvPr>
          <p:cNvSpPr txBox="1"/>
          <p:nvPr/>
        </p:nvSpPr>
        <p:spPr>
          <a:xfrm>
            <a:off x="2191669" y="5902980"/>
            <a:ext cx="176388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i="0" u="none" strike="noStrike" kern="1200" cap="none" spc="0" normalizeH="0" baseline="0" noProof="0" dirty="0">
                <a:ln>
                  <a:noFill/>
                </a:ln>
                <a:solidFill>
                  <a:prstClr val="black"/>
                </a:solidFill>
                <a:effectLst/>
                <a:uLnTx/>
                <a:uFillTx/>
                <a:latin typeface="Effra" panose="02000506080000020004" pitchFamily="2" charset="0"/>
                <a:ea typeface="+mn-ea"/>
                <a:cs typeface="+mn-cs"/>
              </a:rPr>
              <a:t>160 min.</a:t>
            </a:r>
          </a:p>
        </p:txBody>
      </p:sp>
      <p:cxnSp>
        <p:nvCxnSpPr>
          <p:cNvPr id="22" name="Rechte verbindingslijn 21">
            <a:extLst>
              <a:ext uri="{FF2B5EF4-FFF2-40B4-BE49-F238E27FC236}">
                <a16:creationId xmlns:a16="http://schemas.microsoft.com/office/drawing/2014/main" id="{6D053E80-4E0A-2EA8-A8E5-15181BDDB9EC}"/>
              </a:ext>
            </a:extLst>
          </p:cNvPr>
          <p:cNvCxnSpPr>
            <a:cxnSpLocks/>
          </p:cNvCxnSpPr>
          <p:nvPr/>
        </p:nvCxnSpPr>
        <p:spPr>
          <a:xfrm flipH="1">
            <a:off x="2191669" y="5809750"/>
            <a:ext cx="1250174" cy="0"/>
          </a:xfrm>
          <a:prstGeom prst="line">
            <a:avLst/>
          </a:prstGeom>
          <a:ln w="76200">
            <a:solidFill>
              <a:schemeClr val="bg1">
                <a:lumMod val="65000"/>
              </a:schemeClr>
            </a:solidFill>
          </a:ln>
          <a:effectLst>
            <a:outerShdw blurRad="25400" dist="254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1" name="Rechthoek: afgeronde hoeken 30">
            <a:extLst>
              <a:ext uri="{FF2B5EF4-FFF2-40B4-BE49-F238E27FC236}">
                <a16:creationId xmlns:a16="http://schemas.microsoft.com/office/drawing/2014/main" id="{0A19064D-6F9D-A1B7-0323-5B576DFB9AAF}"/>
              </a:ext>
            </a:extLst>
          </p:cNvPr>
          <p:cNvSpPr/>
          <p:nvPr/>
        </p:nvSpPr>
        <p:spPr>
          <a:xfrm>
            <a:off x="4850094" y="1236846"/>
            <a:ext cx="2639267" cy="582280"/>
          </a:xfrm>
          <a:prstGeom prst="roundRect">
            <a:avLst/>
          </a:prstGeom>
          <a:solidFill>
            <a:schemeClr val="accent3"/>
          </a:solidFill>
          <a:ln w="13921" cap="flat">
            <a:noFill/>
            <a:prstDash val="solid"/>
            <a:miter/>
          </a:ln>
          <a:effectLst>
            <a:outerShdw blurRad="25400" dist="25400" dir="2700000" algn="tl" rotWithShape="0">
              <a:prstClr val="black">
                <a:alpha val="40000"/>
              </a:prstClr>
            </a:outerShdw>
          </a:effectLst>
        </p:spPr>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white"/>
                </a:solidFill>
                <a:effectLst/>
                <a:uLnTx/>
                <a:uFillTx/>
                <a:latin typeface="Effra" panose="02000506080000020004" pitchFamily="2" charset="0"/>
                <a:ea typeface="+mn-ea"/>
                <a:cs typeface="+mn-cs"/>
              </a:rPr>
              <a:t>Korte</a:t>
            </a:r>
            <a:r>
              <a:rPr kumimoji="0" lang="nl-NL" sz="2400" b="0" i="0" u="none" strike="noStrike" kern="1200" cap="none" spc="0" normalizeH="0" noProof="0" dirty="0">
                <a:ln>
                  <a:noFill/>
                </a:ln>
                <a:solidFill>
                  <a:prstClr val="white"/>
                </a:solidFill>
                <a:effectLst/>
                <a:uLnTx/>
                <a:uFillTx/>
                <a:latin typeface="Effra" panose="02000506080000020004" pitchFamily="2" charset="0"/>
                <a:ea typeface="+mn-ea"/>
                <a:cs typeface="+mn-cs"/>
              </a:rPr>
              <a:t> opgave</a:t>
            </a:r>
            <a:endParaRPr kumimoji="0" lang="nl-NL" sz="2400" b="0" i="0" u="none" strike="noStrike" kern="1200" cap="none" spc="0" normalizeH="0" baseline="0" noProof="0" dirty="0">
              <a:ln>
                <a:noFill/>
              </a:ln>
              <a:solidFill>
                <a:prstClr val="white"/>
              </a:solidFill>
              <a:effectLst/>
              <a:uLnTx/>
              <a:uFillTx/>
              <a:latin typeface="Effra" panose="02000506080000020004" pitchFamily="2" charset="0"/>
              <a:ea typeface="+mn-ea"/>
              <a:cs typeface="+mn-cs"/>
            </a:endParaRPr>
          </a:p>
        </p:txBody>
      </p:sp>
      <p:sp>
        <p:nvSpPr>
          <p:cNvPr id="32" name="Rechthoek: afgeronde hoeken 31">
            <a:extLst>
              <a:ext uri="{FF2B5EF4-FFF2-40B4-BE49-F238E27FC236}">
                <a16:creationId xmlns:a16="http://schemas.microsoft.com/office/drawing/2014/main" id="{A7E3A430-E060-5CE2-591A-1524CF6A907D}"/>
              </a:ext>
            </a:extLst>
          </p:cNvPr>
          <p:cNvSpPr/>
          <p:nvPr/>
        </p:nvSpPr>
        <p:spPr>
          <a:xfrm>
            <a:off x="4324390" y="1224695"/>
            <a:ext cx="807294" cy="606582"/>
          </a:xfrm>
          <a:prstGeom prst="roundRect">
            <a:avLst/>
          </a:prstGeom>
          <a:solidFill>
            <a:srgbClr val="945EE8"/>
          </a:solidFill>
          <a:ln w="13921" cap="flat">
            <a:noFill/>
            <a:prstDash val="solid"/>
            <a:miter/>
          </a:ln>
          <a:effectLst>
            <a:outerShdw blurRad="25400" dist="254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prstClr val="white"/>
                </a:solidFill>
                <a:effectLst/>
                <a:uLnTx/>
                <a:uFillTx/>
                <a:latin typeface="Effra Heavy" panose="02000906080000020004" pitchFamily="2" charset="0"/>
                <a:ea typeface="+mn-ea"/>
                <a:cs typeface="+mn-cs"/>
              </a:rPr>
              <a:t>4 x</a:t>
            </a:r>
          </a:p>
        </p:txBody>
      </p:sp>
      <p:sp>
        <p:nvSpPr>
          <p:cNvPr id="33" name="Rechthoek: afgeronde hoeken 32">
            <a:extLst>
              <a:ext uri="{FF2B5EF4-FFF2-40B4-BE49-F238E27FC236}">
                <a16:creationId xmlns:a16="http://schemas.microsoft.com/office/drawing/2014/main" id="{E955BABA-A7B2-6E82-2F6E-465267F8E344}"/>
              </a:ext>
            </a:extLst>
          </p:cNvPr>
          <p:cNvSpPr/>
          <p:nvPr/>
        </p:nvSpPr>
        <p:spPr>
          <a:xfrm>
            <a:off x="8785130" y="1232319"/>
            <a:ext cx="2639267" cy="582280"/>
          </a:xfrm>
          <a:prstGeom prst="roundRect">
            <a:avLst/>
          </a:prstGeom>
          <a:solidFill>
            <a:schemeClr val="accent3"/>
          </a:solidFill>
          <a:ln w="13921" cap="flat">
            <a:noFill/>
            <a:prstDash val="solid"/>
            <a:miter/>
          </a:ln>
          <a:effectLst>
            <a:outerShdw blurRad="25400" dist="25400" dir="2700000" algn="tl" rotWithShape="0">
              <a:prstClr val="black">
                <a:alpha val="40000"/>
              </a:prstClr>
            </a:outerShdw>
          </a:effectLst>
        </p:spPr>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white"/>
                </a:solidFill>
                <a:effectLst/>
                <a:uLnTx/>
                <a:uFillTx/>
                <a:latin typeface="Effra" panose="02000506080000020004" pitchFamily="2" charset="0"/>
                <a:ea typeface="+mn-ea"/>
                <a:cs typeface="+mn-cs"/>
              </a:rPr>
              <a:t>Bronnen</a:t>
            </a:r>
            <a:r>
              <a:rPr kumimoji="0" lang="nl-NL" sz="2400" b="0" i="0" u="none" strike="noStrike" kern="1200" cap="none" spc="0" normalizeH="0" noProof="0" dirty="0">
                <a:ln>
                  <a:noFill/>
                </a:ln>
                <a:solidFill>
                  <a:prstClr val="white"/>
                </a:solidFill>
                <a:effectLst/>
                <a:uLnTx/>
                <a:uFillTx/>
                <a:latin typeface="Effra" panose="02000506080000020004" pitchFamily="2" charset="0"/>
                <a:ea typeface="+mn-ea"/>
                <a:cs typeface="+mn-cs"/>
              </a:rPr>
              <a:t>opgave</a:t>
            </a:r>
            <a:endParaRPr kumimoji="0" lang="nl-NL" sz="2400" b="0" i="0" u="none" strike="noStrike" kern="1200" cap="none" spc="0" normalizeH="0" baseline="0" noProof="0" dirty="0">
              <a:ln>
                <a:noFill/>
              </a:ln>
              <a:solidFill>
                <a:prstClr val="white"/>
              </a:solidFill>
              <a:effectLst/>
              <a:uLnTx/>
              <a:uFillTx/>
              <a:latin typeface="Effra" panose="02000506080000020004" pitchFamily="2" charset="0"/>
              <a:ea typeface="+mn-ea"/>
              <a:cs typeface="+mn-cs"/>
            </a:endParaRPr>
          </a:p>
        </p:txBody>
      </p:sp>
      <p:sp>
        <p:nvSpPr>
          <p:cNvPr id="34" name="Rechthoek: afgeronde hoeken 33">
            <a:extLst>
              <a:ext uri="{FF2B5EF4-FFF2-40B4-BE49-F238E27FC236}">
                <a16:creationId xmlns:a16="http://schemas.microsoft.com/office/drawing/2014/main" id="{B405A47F-25ED-73B4-95C8-B7CE37C2D760}"/>
              </a:ext>
            </a:extLst>
          </p:cNvPr>
          <p:cNvSpPr/>
          <p:nvPr/>
        </p:nvSpPr>
        <p:spPr>
          <a:xfrm>
            <a:off x="8259426" y="1220168"/>
            <a:ext cx="807294" cy="606582"/>
          </a:xfrm>
          <a:prstGeom prst="roundRect">
            <a:avLst/>
          </a:prstGeom>
          <a:solidFill>
            <a:srgbClr val="945EE8"/>
          </a:solidFill>
          <a:ln w="13921" cap="flat">
            <a:noFill/>
            <a:prstDash val="solid"/>
            <a:miter/>
          </a:ln>
          <a:effectLst>
            <a:outerShdw blurRad="25400" dist="254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prstClr val="white"/>
                </a:solidFill>
                <a:effectLst/>
                <a:uLnTx/>
                <a:uFillTx/>
                <a:latin typeface="Effra Heavy" panose="02000906080000020004" pitchFamily="2" charset="0"/>
                <a:ea typeface="+mn-ea"/>
                <a:cs typeface="+mn-cs"/>
              </a:rPr>
              <a:t>2 x</a:t>
            </a:r>
          </a:p>
        </p:txBody>
      </p:sp>
      <p:grpSp>
        <p:nvGrpSpPr>
          <p:cNvPr id="59" name="Groep 58">
            <a:extLst>
              <a:ext uri="{FF2B5EF4-FFF2-40B4-BE49-F238E27FC236}">
                <a16:creationId xmlns:a16="http://schemas.microsoft.com/office/drawing/2014/main" id="{B9024ED8-2612-6F9A-4077-FCC0DC0B5C2A}"/>
              </a:ext>
            </a:extLst>
          </p:cNvPr>
          <p:cNvGrpSpPr/>
          <p:nvPr/>
        </p:nvGrpSpPr>
        <p:grpSpPr>
          <a:xfrm>
            <a:off x="6691103" y="1852302"/>
            <a:ext cx="792000" cy="792000"/>
            <a:chOff x="-757751" y="5352550"/>
            <a:chExt cx="792000" cy="792000"/>
          </a:xfrm>
          <a:effectLst>
            <a:outerShdw blurRad="25400" dist="25400" dir="2700000" algn="tl" rotWithShape="0">
              <a:prstClr val="black">
                <a:alpha val="40000"/>
              </a:prstClr>
            </a:outerShdw>
          </a:effectLst>
        </p:grpSpPr>
        <p:sp>
          <p:nvSpPr>
            <p:cNvPr id="60" name="Ovaal 59">
              <a:extLst>
                <a:ext uri="{FF2B5EF4-FFF2-40B4-BE49-F238E27FC236}">
                  <a16:creationId xmlns:a16="http://schemas.microsoft.com/office/drawing/2014/main" id="{BCBC091D-F033-937B-3247-6C0C3B302E90}"/>
                </a:ext>
              </a:extLst>
            </p:cNvPr>
            <p:cNvSpPr/>
            <p:nvPr/>
          </p:nvSpPr>
          <p:spPr>
            <a:xfrm>
              <a:off x="-610931" y="5486940"/>
              <a:ext cx="507999" cy="52322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61" name="Graphic 60" descr="Badge: 6 met effen opvulling">
              <a:extLst>
                <a:ext uri="{FF2B5EF4-FFF2-40B4-BE49-F238E27FC236}">
                  <a16:creationId xmlns:a16="http://schemas.microsoft.com/office/drawing/2014/main" id="{7AE2128D-0F9F-8C04-0CB3-F71C7D9D3E8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57751" y="5352550"/>
              <a:ext cx="792000" cy="792000"/>
            </a:xfrm>
            <a:prstGeom prst="rect">
              <a:avLst/>
            </a:prstGeom>
          </p:spPr>
        </p:pic>
      </p:grpSp>
      <p:grpSp>
        <p:nvGrpSpPr>
          <p:cNvPr id="62" name="Groep 61">
            <a:extLst>
              <a:ext uri="{FF2B5EF4-FFF2-40B4-BE49-F238E27FC236}">
                <a16:creationId xmlns:a16="http://schemas.microsoft.com/office/drawing/2014/main" id="{30AAB49C-E6AF-FCAA-06AD-9D99A19EA86D}"/>
              </a:ext>
            </a:extLst>
          </p:cNvPr>
          <p:cNvGrpSpPr/>
          <p:nvPr/>
        </p:nvGrpSpPr>
        <p:grpSpPr>
          <a:xfrm>
            <a:off x="9894968" y="1852302"/>
            <a:ext cx="792000" cy="792000"/>
            <a:chOff x="-364041" y="4689643"/>
            <a:chExt cx="792000" cy="792000"/>
          </a:xfrm>
          <a:effectLst>
            <a:outerShdw blurRad="25400" dist="25400" dir="2700000" algn="tl" rotWithShape="0">
              <a:prstClr val="black">
                <a:alpha val="40000"/>
              </a:prstClr>
            </a:outerShdw>
          </a:effectLst>
        </p:grpSpPr>
        <p:sp>
          <p:nvSpPr>
            <p:cNvPr id="63" name="Ovaal 62">
              <a:extLst>
                <a:ext uri="{FF2B5EF4-FFF2-40B4-BE49-F238E27FC236}">
                  <a16:creationId xmlns:a16="http://schemas.microsoft.com/office/drawing/2014/main" id="{1AF5AA9A-B124-26C0-1E56-4341C5DB0074}"/>
                </a:ext>
              </a:extLst>
            </p:cNvPr>
            <p:cNvSpPr/>
            <p:nvPr/>
          </p:nvSpPr>
          <p:spPr>
            <a:xfrm>
              <a:off x="-219751" y="4824033"/>
              <a:ext cx="507999" cy="52322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64" name="Graphic 63" descr="Badge 5 met effen opvulling">
              <a:extLst>
                <a:ext uri="{FF2B5EF4-FFF2-40B4-BE49-F238E27FC236}">
                  <a16:creationId xmlns:a16="http://schemas.microsoft.com/office/drawing/2014/main" id="{079BF551-F541-5710-E6AC-6C4A4C924DA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64041" y="4689643"/>
              <a:ext cx="792000" cy="792000"/>
            </a:xfrm>
            <a:prstGeom prst="rect">
              <a:avLst/>
            </a:prstGeom>
          </p:spPr>
        </p:pic>
      </p:grpSp>
      <p:grpSp>
        <p:nvGrpSpPr>
          <p:cNvPr id="65" name="Groep 64">
            <a:extLst>
              <a:ext uri="{FF2B5EF4-FFF2-40B4-BE49-F238E27FC236}">
                <a16:creationId xmlns:a16="http://schemas.microsoft.com/office/drawing/2014/main" id="{3E76C7B1-805E-6FD3-252D-F5A48D7B2881}"/>
              </a:ext>
            </a:extLst>
          </p:cNvPr>
          <p:cNvGrpSpPr/>
          <p:nvPr/>
        </p:nvGrpSpPr>
        <p:grpSpPr>
          <a:xfrm>
            <a:off x="5923130" y="1852302"/>
            <a:ext cx="792000" cy="792000"/>
            <a:chOff x="-817566" y="4251434"/>
            <a:chExt cx="792000" cy="792000"/>
          </a:xfrm>
          <a:effectLst>
            <a:outerShdw blurRad="25400" dist="25400" dir="2700000" algn="tl" rotWithShape="0">
              <a:prstClr val="black">
                <a:alpha val="40000"/>
              </a:prstClr>
            </a:outerShdw>
          </a:effectLst>
        </p:grpSpPr>
        <p:sp>
          <p:nvSpPr>
            <p:cNvPr id="66" name="Ovaal 65">
              <a:extLst>
                <a:ext uri="{FF2B5EF4-FFF2-40B4-BE49-F238E27FC236}">
                  <a16:creationId xmlns:a16="http://schemas.microsoft.com/office/drawing/2014/main" id="{593CA428-37BF-2160-6349-606563977EEE}"/>
                </a:ext>
              </a:extLst>
            </p:cNvPr>
            <p:cNvSpPr/>
            <p:nvPr/>
          </p:nvSpPr>
          <p:spPr>
            <a:xfrm>
              <a:off x="-675566" y="4392638"/>
              <a:ext cx="507999" cy="52322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67" name="Graphic 66" descr="Badge 4 met effen opvulling">
              <a:extLst>
                <a:ext uri="{FF2B5EF4-FFF2-40B4-BE49-F238E27FC236}">
                  <a16:creationId xmlns:a16="http://schemas.microsoft.com/office/drawing/2014/main" id="{757415D1-3EB3-E16B-BF08-F789DD10D27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17566" y="4251434"/>
              <a:ext cx="792000" cy="792000"/>
            </a:xfrm>
            <a:prstGeom prst="rect">
              <a:avLst/>
            </a:prstGeom>
          </p:spPr>
        </p:pic>
      </p:grpSp>
      <p:grpSp>
        <p:nvGrpSpPr>
          <p:cNvPr id="68" name="Groep 67">
            <a:extLst>
              <a:ext uri="{FF2B5EF4-FFF2-40B4-BE49-F238E27FC236}">
                <a16:creationId xmlns:a16="http://schemas.microsoft.com/office/drawing/2014/main" id="{1A1D227E-1D6C-3C1C-23C1-0FCC53229192}"/>
              </a:ext>
            </a:extLst>
          </p:cNvPr>
          <p:cNvGrpSpPr/>
          <p:nvPr/>
        </p:nvGrpSpPr>
        <p:grpSpPr>
          <a:xfrm>
            <a:off x="5155156" y="1852302"/>
            <a:ext cx="792000" cy="792000"/>
            <a:chOff x="-846542" y="3429000"/>
            <a:chExt cx="792000" cy="792000"/>
          </a:xfrm>
          <a:effectLst>
            <a:outerShdw blurRad="25400" dist="25400" dir="2700000" algn="tl" rotWithShape="0">
              <a:prstClr val="black">
                <a:alpha val="40000"/>
              </a:prstClr>
            </a:outerShdw>
          </a:effectLst>
        </p:grpSpPr>
        <p:sp>
          <p:nvSpPr>
            <p:cNvPr id="69" name="Ovaal 68">
              <a:extLst>
                <a:ext uri="{FF2B5EF4-FFF2-40B4-BE49-F238E27FC236}">
                  <a16:creationId xmlns:a16="http://schemas.microsoft.com/office/drawing/2014/main" id="{9133EB35-223F-2787-3135-48B5DCBFAE97}"/>
                </a:ext>
              </a:extLst>
            </p:cNvPr>
            <p:cNvSpPr/>
            <p:nvPr/>
          </p:nvSpPr>
          <p:spPr>
            <a:xfrm>
              <a:off x="-704542" y="3577776"/>
              <a:ext cx="507999" cy="52322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70" name="Graphic 69" descr="Badge 3 met effen opvulling">
              <a:extLst>
                <a:ext uri="{FF2B5EF4-FFF2-40B4-BE49-F238E27FC236}">
                  <a16:creationId xmlns:a16="http://schemas.microsoft.com/office/drawing/2014/main" id="{16E5EDF9-CFE4-46C1-2BD6-03D39A2ABF2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46542" y="3429000"/>
              <a:ext cx="792000" cy="792000"/>
            </a:xfrm>
            <a:prstGeom prst="rect">
              <a:avLst/>
            </a:prstGeom>
          </p:spPr>
        </p:pic>
      </p:grpSp>
      <p:grpSp>
        <p:nvGrpSpPr>
          <p:cNvPr id="71" name="Groep 70">
            <a:extLst>
              <a:ext uri="{FF2B5EF4-FFF2-40B4-BE49-F238E27FC236}">
                <a16:creationId xmlns:a16="http://schemas.microsoft.com/office/drawing/2014/main" id="{4BBA5823-2EA3-D584-5E0F-B73751574D47}"/>
              </a:ext>
            </a:extLst>
          </p:cNvPr>
          <p:cNvGrpSpPr/>
          <p:nvPr/>
        </p:nvGrpSpPr>
        <p:grpSpPr>
          <a:xfrm>
            <a:off x="8936178" y="1852302"/>
            <a:ext cx="792000" cy="792000"/>
            <a:chOff x="-214346" y="2665773"/>
            <a:chExt cx="792000" cy="792000"/>
          </a:xfrm>
          <a:effectLst>
            <a:outerShdw blurRad="25400" dist="25400" dir="2700000" algn="tl" rotWithShape="0">
              <a:prstClr val="black">
                <a:alpha val="40000"/>
              </a:prstClr>
            </a:outerShdw>
          </a:effectLst>
        </p:grpSpPr>
        <p:sp>
          <p:nvSpPr>
            <p:cNvPr id="72" name="Ovaal 71">
              <a:extLst>
                <a:ext uri="{FF2B5EF4-FFF2-40B4-BE49-F238E27FC236}">
                  <a16:creationId xmlns:a16="http://schemas.microsoft.com/office/drawing/2014/main" id="{7304AED2-A1F6-6D7F-FF43-5C6E84DF3E88}"/>
                </a:ext>
              </a:extLst>
            </p:cNvPr>
            <p:cNvSpPr/>
            <p:nvPr/>
          </p:nvSpPr>
          <p:spPr>
            <a:xfrm>
              <a:off x="-70263" y="2800163"/>
              <a:ext cx="507999" cy="52322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73" name="Graphic 72" descr="Badge met effen opvulling">
              <a:extLst>
                <a:ext uri="{FF2B5EF4-FFF2-40B4-BE49-F238E27FC236}">
                  <a16:creationId xmlns:a16="http://schemas.microsoft.com/office/drawing/2014/main" id="{93B19A51-AD79-81FA-CCA4-6498F9AF086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14346" y="2665773"/>
              <a:ext cx="792000" cy="792000"/>
            </a:xfrm>
            <a:prstGeom prst="rect">
              <a:avLst/>
            </a:prstGeom>
          </p:spPr>
        </p:pic>
      </p:grpSp>
      <p:grpSp>
        <p:nvGrpSpPr>
          <p:cNvPr id="74" name="Groep 73">
            <a:extLst>
              <a:ext uri="{FF2B5EF4-FFF2-40B4-BE49-F238E27FC236}">
                <a16:creationId xmlns:a16="http://schemas.microsoft.com/office/drawing/2014/main" id="{87DCD73B-88A0-DE57-6477-7FE9F9C072F2}"/>
              </a:ext>
            </a:extLst>
          </p:cNvPr>
          <p:cNvGrpSpPr/>
          <p:nvPr/>
        </p:nvGrpSpPr>
        <p:grpSpPr>
          <a:xfrm>
            <a:off x="4387182" y="1852302"/>
            <a:ext cx="792000" cy="792000"/>
            <a:chOff x="-21989" y="1668311"/>
            <a:chExt cx="792000" cy="792000"/>
          </a:xfrm>
          <a:effectLst>
            <a:outerShdw blurRad="25400" dist="25400" dir="2700000" algn="tl" rotWithShape="0">
              <a:prstClr val="black">
                <a:alpha val="40000"/>
              </a:prstClr>
            </a:outerShdw>
          </a:effectLst>
        </p:grpSpPr>
        <p:sp>
          <p:nvSpPr>
            <p:cNvPr id="75" name="Ovaal 74">
              <a:extLst>
                <a:ext uri="{FF2B5EF4-FFF2-40B4-BE49-F238E27FC236}">
                  <a16:creationId xmlns:a16="http://schemas.microsoft.com/office/drawing/2014/main" id="{2BF7CC89-AE26-13B3-F809-EC414EFB970A}"/>
                </a:ext>
              </a:extLst>
            </p:cNvPr>
            <p:cNvSpPr/>
            <p:nvPr/>
          </p:nvSpPr>
          <p:spPr>
            <a:xfrm>
              <a:off x="122094" y="1802701"/>
              <a:ext cx="507999" cy="52322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76" name="Graphic 75" descr="Badge: 1 met effen opvulling">
              <a:extLst>
                <a:ext uri="{FF2B5EF4-FFF2-40B4-BE49-F238E27FC236}">
                  <a16:creationId xmlns:a16="http://schemas.microsoft.com/office/drawing/2014/main" id="{EF65ACB8-ADBF-0A9B-45A9-E3C725FDE7DE}"/>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21989" y="1668311"/>
              <a:ext cx="792000" cy="792000"/>
            </a:xfrm>
            <a:prstGeom prst="rect">
              <a:avLst/>
            </a:prstGeom>
          </p:spPr>
        </p:pic>
      </p:grpSp>
      <p:sp>
        <p:nvSpPr>
          <p:cNvPr id="77" name="Rechthoek 76">
            <a:extLst>
              <a:ext uri="{FF2B5EF4-FFF2-40B4-BE49-F238E27FC236}">
                <a16:creationId xmlns:a16="http://schemas.microsoft.com/office/drawing/2014/main" id="{84E7DF91-A357-15AA-A85E-B2BC874C9628}"/>
              </a:ext>
            </a:extLst>
          </p:cNvPr>
          <p:cNvSpPr/>
          <p:nvPr/>
        </p:nvSpPr>
        <p:spPr>
          <a:xfrm>
            <a:off x="5250327" y="3225800"/>
            <a:ext cx="5798671" cy="334645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1" dirty="0">
              <a:solidFill>
                <a:schemeClr val="tx1"/>
              </a:solidFill>
            </a:endParaRPr>
          </a:p>
        </p:txBody>
      </p:sp>
      <p:cxnSp>
        <p:nvCxnSpPr>
          <p:cNvPr id="78" name="Verbindingslijn: gebogen 77">
            <a:extLst>
              <a:ext uri="{FF2B5EF4-FFF2-40B4-BE49-F238E27FC236}">
                <a16:creationId xmlns:a16="http://schemas.microsoft.com/office/drawing/2014/main" id="{417443D2-F6A7-8F48-4768-46A94205FB17}"/>
              </a:ext>
            </a:extLst>
          </p:cNvPr>
          <p:cNvCxnSpPr>
            <a:cxnSpLocks/>
            <a:stCxn id="79" idx="1"/>
            <a:endCxn id="80" idx="1"/>
          </p:cNvCxnSpPr>
          <p:nvPr/>
        </p:nvCxnSpPr>
        <p:spPr>
          <a:xfrm rot="10800000" flipH="1" flipV="1">
            <a:off x="5797631" y="3816315"/>
            <a:ext cx="359859" cy="719394"/>
          </a:xfrm>
          <a:prstGeom prst="bentConnector3">
            <a:avLst>
              <a:gd name="adj1" fmla="val -63525"/>
            </a:avLst>
          </a:prstGeom>
          <a:ln w="57150">
            <a:solidFill>
              <a:srgbClr val="A478EC"/>
            </a:solidFill>
          </a:ln>
        </p:spPr>
        <p:style>
          <a:lnRef idx="1">
            <a:schemeClr val="accent1"/>
          </a:lnRef>
          <a:fillRef idx="0">
            <a:schemeClr val="accent1"/>
          </a:fillRef>
          <a:effectRef idx="0">
            <a:schemeClr val="accent1"/>
          </a:effectRef>
          <a:fontRef idx="minor">
            <a:schemeClr val="tx1"/>
          </a:fontRef>
        </p:style>
      </p:cxnSp>
      <p:sp>
        <p:nvSpPr>
          <p:cNvPr id="79" name="Rechthoek: afgeronde hoeken 78">
            <a:extLst>
              <a:ext uri="{FF2B5EF4-FFF2-40B4-BE49-F238E27FC236}">
                <a16:creationId xmlns:a16="http://schemas.microsoft.com/office/drawing/2014/main" id="{265026A5-4467-7B0A-E7FC-3EA1910BF051}"/>
              </a:ext>
            </a:extLst>
          </p:cNvPr>
          <p:cNvSpPr/>
          <p:nvPr/>
        </p:nvSpPr>
        <p:spPr>
          <a:xfrm>
            <a:off x="5797632" y="3513024"/>
            <a:ext cx="4889336" cy="606582"/>
          </a:xfrm>
          <a:prstGeom prst="roundRect">
            <a:avLst/>
          </a:prstGeom>
          <a:solidFill>
            <a:srgbClr val="945EE8"/>
          </a:solidFill>
          <a:ln w="13921" cap="flat">
            <a:noFill/>
            <a:prstDash val="solid"/>
            <a:miter/>
          </a:ln>
          <a:effectLst>
            <a:outerShdw blurRad="25400" dist="254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prstClr val="white"/>
                </a:solidFill>
                <a:effectLst/>
                <a:uLnTx/>
                <a:uFillTx/>
                <a:latin typeface="Effra Heavy" panose="02000906080000020004" pitchFamily="2" charset="0"/>
                <a:ea typeface="+mn-ea"/>
                <a:cs typeface="+mn-cs"/>
              </a:rPr>
              <a:t>Algemene</a:t>
            </a:r>
            <a:r>
              <a:rPr kumimoji="0" lang="nl-NL" sz="2800" b="0" i="0" u="none" strike="noStrike" kern="1200" cap="none" spc="0" normalizeH="0" noProof="0" dirty="0">
                <a:ln>
                  <a:noFill/>
                </a:ln>
                <a:solidFill>
                  <a:prstClr val="white"/>
                </a:solidFill>
                <a:effectLst/>
                <a:uLnTx/>
                <a:uFillTx/>
                <a:latin typeface="Effra Heavy" panose="02000906080000020004" pitchFamily="2" charset="0"/>
                <a:ea typeface="+mn-ea"/>
                <a:cs typeface="+mn-cs"/>
              </a:rPr>
              <a:t> tips</a:t>
            </a:r>
            <a:endParaRPr kumimoji="0" lang="nl-NL" sz="2800" b="0" i="0" u="none" strike="noStrike" kern="1200" cap="none" spc="0" normalizeH="0" baseline="0" noProof="0" dirty="0">
              <a:ln>
                <a:noFill/>
              </a:ln>
              <a:solidFill>
                <a:prstClr val="white"/>
              </a:solidFill>
              <a:effectLst/>
              <a:uLnTx/>
              <a:uFillTx/>
              <a:latin typeface="Effra Heavy" panose="02000906080000020004" pitchFamily="2" charset="0"/>
              <a:ea typeface="+mn-ea"/>
              <a:cs typeface="+mn-cs"/>
            </a:endParaRPr>
          </a:p>
        </p:txBody>
      </p:sp>
      <p:sp>
        <p:nvSpPr>
          <p:cNvPr id="80" name="Rechthoek: afgeronde hoeken 79">
            <a:extLst>
              <a:ext uri="{FF2B5EF4-FFF2-40B4-BE49-F238E27FC236}">
                <a16:creationId xmlns:a16="http://schemas.microsoft.com/office/drawing/2014/main" id="{6C60E1C5-EDC0-F68D-9514-9FA3028A872E}"/>
              </a:ext>
            </a:extLst>
          </p:cNvPr>
          <p:cNvSpPr/>
          <p:nvPr/>
        </p:nvSpPr>
        <p:spPr>
          <a:xfrm>
            <a:off x="6157491" y="4244569"/>
            <a:ext cx="4529478" cy="582280"/>
          </a:xfrm>
          <a:prstGeom prst="roundRect">
            <a:avLst/>
          </a:prstGeom>
          <a:solidFill>
            <a:schemeClr val="accent3"/>
          </a:solidFill>
          <a:ln w="13921" cap="flat">
            <a:noFill/>
            <a:prstDash val="solid"/>
            <a:miter/>
          </a:ln>
          <a:effectLst>
            <a:outerShdw blurRad="25400" dist="254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white"/>
                </a:solidFill>
                <a:effectLst/>
                <a:uLnTx/>
                <a:uFillTx/>
                <a:latin typeface="Effra" panose="02000506080000020004" pitchFamily="2" charset="0"/>
                <a:ea typeface="+mn-ea"/>
                <a:cs typeface="+mn-cs"/>
              </a:rPr>
              <a:t>Bepaal</a:t>
            </a:r>
            <a:r>
              <a:rPr kumimoji="0" lang="nl-NL" sz="2400" b="0" i="0" u="none" strike="noStrike" kern="1200" cap="none" spc="0" normalizeH="0" noProof="0" dirty="0">
                <a:ln>
                  <a:noFill/>
                </a:ln>
                <a:solidFill>
                  <a:prstClr val="white"/>
                </a:solidFill>
                <a:effectLst/>
                <a:uLnTx/>
                <a:uFillTx/>
                <a:latin typeface="Effra" panose="02000506080000020004" pitchFamily="2" charset="0"/>
                <a:ea typeface="+mn-ea"/>
                <a:cs typeface="+mn-cs"/>
              </a:rPr>
              <a:t> je volgorde van opgaven</a:t>
            </a:r>
            <a:endParaRPr kumimoji="0" lang="nl-NL" sz="2400" b="0" i="0" u="none" strike="noStrike" kern="1200" cap="none" spc="0" normalizeH="0" baseline="0" noProof="0" dirty="0">
              <a:ln>
                <a:noFill/>
              </a:ln>
              <a:solidFill>
                <a:prstClr val="white"/>
              </a:solidFill>
              <a:effectLst/>
              <a:uLnTx/>
              <a:uFillTx/>
              <a:latin typeface="Effra" panose="02000506080000020004" pitchFamily="2" charset="0"/>
              <a:ea typeface="+mn-ea"/>
              <a:cs typeface="+mn-cs"/>
            </a:endParaRPr>
          </a:p>
        </p:txBody>
      </p:sp>
      <p:sp>
        <p:nvSpPr>
          <p:cNvPr id="81" name="Rechthoek: afgeronde hoeken 80">
            <a:extLst>
              <a:ext uri="{FF2B5EF4-FFF2-40B4-BE49-F238E27FC236}">
                <a16:creationId xmlns:a16="http://schemas.microsoft.com/office/drawing/2014/main" id="{2C96A98C-D52D-5EB3-91D2-20EDA9A8220B}"/>
              </a:ext>
            </a:extLst>
          </p:cNvPr>
          <p:cNvSpPr/>
          <p:nvPr/>
        </p:nvSpPr>
        <p:spPr>
          <a:xfrm>
            <a:off x="6157491" y="4962218"/>
            <a:ext cx="4529478" cy="582280"/>
          </a:xfrm>
          <a:prstGeom prst="roundRect">
            <a:avLst/>
          </a:prstGeom>
          <a:solidFill>
            <a:schemeClr val="accent3"/>
          </a:solidFill>
          <a:ln w="13921" cap="flat">
            <a:noFill/>
            <a:prstDash val="solid"/>
            <a:miter/>
          </a:ln>
          <a:effectLst>
            <a:outerShdw blurRad="25400" dist="254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2400" dirty="0">
                <a:solidFill>
                  <a:prstClr val="white"/>
                </a:solidFill>
                <a:latin typeface="Effra" panose="02000506080000020004" pitchFamily="2" charset="0"/>
              </a:rPr>
              <a:t>Schrijf/markeer op het materiaal</a:t>
            </a:r>
            <a:endParaRPr kumimoji="0" lang="nl-NL" sz="2400" b="0" i="0" u="none" strike="noStrike" kern="1200" cap="none" spc="0" normalizeH="0" baseline="0" noProof="0" dirty="0">
              <a:ln>
                <a:noFill/>
              </a:ln>
              <a:solidFill>
                <a:prstClr val="white"/>
              </a:solidFill>
              <a:effectLst/>
              <a:uLnTx/>
              <a:uFillTx/>
              <a:latin typeface="Effra" panose="02000506080000020004" pitchFamily="2" charset="0"/>
              <a:ea typeface="+mn-ea"/>
              <a:cs typeface="+mn-cs"/>
            </a:endParaRPr>
          </a:p>
        </p:txBody>
      </p:sp>
      <p:sp>
        <p:nvSpPr>
          <p:cNvPr id="82" name="Rechthoek: afgeronde hoeken 81">
            <a:extLst>
              <a:ext uri="{FF2B5EF4-FFF2-40B4-BE49-F238E27FC236}">
                <a16:creationId xmlns:a16="http://schemas.microsoft.com/office/drawing/2014/main" id="{CB7645C1-9BD2-B70F-D38C-F8AC09CC3FEA}"/>
              </a:ext>
            </a:extLst>
          </p:cNvPr>
          <p:cNvSpPr/>
          <p:nvPr/>
        </p:nvSpPr>
        <p:spPr>
          <a:xfrm>
            <a:off x="6157491" y="5679867"/>
            <a:ext cx="4529478" cy="582280"/>
          </a:xfrm>
          <a:prstGeom prst="roundRect">
            <a:avLst/>
          </a:prstGeom>
          <a:solidFill>
            <a:schemeClr val="accent3"/>
          </a:solidFill>
          <a:ln w="13921" cap="flat">
            <a:noFill/>
            <a:prstDash val="solid"/>
            <a:miter/>
          </a:ln>
          <a:effectLst>
            <a:outerShdw blurRad="25400" dist="254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white"/>
                </a:solidFill>
                <a:effectLst/>
                <a:uLnTx/>
                <a:uFillTx/>
                <a:latin typeface="Effra" panose="02000506080000020004" pitchFamily="2" charset="0"/>
                <a:ea typeface="+mn-ea"/>
                <a:cs typeface="+mn-cs"/>
              </a:rPr>
              <a:t>Houd witregels</a:t>
            </a:r>
            <a:r>
              <a:rPr kumimoji="0" lang="nl-NL" sz="2400" b="0" i="0" u="none" strike="noStrike" kern="1200" cap="none" spc="0" normalizeH="0" noProof="0" dirty="0">
                <a:ln>
                  <a:noFill/>
                </a:ln>
                <a:solidFill>
                  <a:prstClr val="white"/>
                </a:solidFill>
                <a:effectLst/>
                <a:uLnTx/>
                <a:uFillTx/>
                <a:latin typeface="Effra" panose="02000506080000020004" pitchFamily="2" charset="0"/>
                <a:ea typeface="+mn-ea"/>
                <a:cs typeface="+mn-cs"/>
              </a:rPr>
              <a:t> over </a:t>
            </a:r>
            <a:endParaRPr kumimoji="0" lang="nl-NL" sz="2400" b="0" i="0" u="none" strike="noStrike" kern="1200" cap="none" spc="0" normalizeH="0" baseline="0" noProof="0" dirty="0">
              <a:ln>
                <a:noFill/>
              </a:ln>
              <a:solidFill>
                <a:prstClr val="white"/>
              </a:solidFill>
              <a:effectLst/>
              <a:uLnTx/>
              <a:uFillTx/>
              <a:latin typeface="Effra" panose="02000506080000020004" pitchFamily="2" charset="0"/>
              <a:ea typeface="+mn-ea"/>
              <a:cs typeface="+mn-cs"/>
            </a:endParaRPr>
          </a:p>
        </p:txBody>
      </p:sp>
      <p:cxnSp>
        <p:nvCxnSpPr>
          <p:cNvPr id="83" name="Verbindingslijn: gebogen 82">
            <a:extLst>
              <a:ext uri="{FF2B5EF4-FFF2-40B4-BE49-F238E27FC236}">
                <a16:creationId xmlns:a16="http://schemas.microsoft.com/office/drawing/2014/main" id="{02F39889-5354-7AA9-54D6-AA61F939389C}"/>
              </a:ext>
            </a:extLst>
          </p:cNvPr>
          <p:cNvCxnSpPr>
            <a:cxnSpLocks/>
            <a:stCxn id="79" idx="1"/>
            <a:endCxn id="81" idx="1"/>
          </p:cNvCxnSpPr>
          <p:nvPr/>
        </p:nvCxnSpPr>
        <p:spPr>
          <a:xfrm rot="10800000" flipH="1" flipV="1">
            <a:off x="5797631" y="3816314"/>
            <a:ext cx="359859" cy="1437043"/>
          </a:xfrm>
          <a:prstGeom prst="bentConnector3">
            <a:avLst>
              <a:gd name="adj1" fmla="val -63525"/>
            </a:avLst>
          </a:prstGeom>
          <a:ln w="57150">
            <a:solidFill>
              <a:srgbClr val="A478EC"/>
            </a:solidFill>
          </a:ln>
        </p:spPr>
        <p:style>
          <a:lnRef idx="1">
            <a:schemeClr val="accent1"/>
          </a:lnRef>
          <a:fillRef idx="0">
            <a:schemeClr val="accent1"/>
          </a:fillRef>
          <a:effectRef idx="0">
            <a:schemeClr val="accent1"/>
          </a:effectRef>
          <a:fontRef idx="minor">
            <a:schemeClr val="tx1"/>
          </a:fontRef>
        </p:style>
      </p:cxnSp>
      <p:cxnSp>
        <p:nvCxnSpPr>
          <p:cNvPr id="84" name="Verbindingslijn: gebogen 83">
            <a:extLst>
              <a:ext uri="{FF2B5EF4-FFF2-40B4-BE49-F238E27FC236}">
                <a16:creationId xmlns:a16="http://schemas.microsoft.com/office/drawing/2014/main" id="{64B1A527-D20F-AE31-B01B-9D09FAC86939}"/>
              </a:ext>
            </a:extLst>
          </p:cNvPr>
          <p:cNvCxnSpPr>
            <a:cxnSpLocks/>
            <a:stCxn id="79" idx="1"/>
            <a:endCxn id="82" idx="1"/>
          </p:cNvCxnSpPr>
          <p:nvPr/>
        </p:nvCxnSpPr>
        <p:spPr>
          <a:xfrm rot="10800000" flipH="1" flipV="1">
            <a:off x="5797631" y="3816315"/>
            <a:ext cx="359859" cy="2154692"/>
          </a:xfrm>
          <a:prstGeom prst="bentConnector3">
            <a:avLst>
              <a:gd name="adj1" fmla="val -63525"/>
            </a:avLst>
          </a:prstGeom>
          <a:ln w="57150">
            <a:solidFill>
              <a:srgbClr val="A478EC"/>
            </a:solidFill>
          </a:ln>
        </p:spPr>
        <p:style>
          <a:lnRef idx="1">
            <a:schemeClr val="accent1"/>
          </a:lnRef>
          <a:fillRef idx="0">
            <a:schemeClr val="accent1"/>
          </a:fillRef>
          <a:effectRef idx="0">
            <a:schemeClr val="accent1"/>
          </a:effectRef>
          <a:fontRef idx="minor">
            <a:schemeClr val="tx1"/>
          </a:fontRef>
        </p:style>
      </p:cxnSp>
      <p:pic>
        <p:nvPicPr>
          <p:cNvPr id="86" name="Graphic 85" descr="Lijn met pijl: Curve in wijzerzin met effen opvulling">
            <a:extLst>
              <a:ext uri="{FF2B5EF4-FFF2-40B4-BE49-F238E27FC236}">
                <a16:creationId xmlns:a16="http://schemas.microsoft.com/office/drawing/2014/main" id="{192CB1F4-7851-54BD-ACE2-E0353B70635A}"/>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rot="4231377" flipH="1" flipV="1">
            <a:off x="3529087" y="5445778"/>
            <a:ext cx="914400" cy="914400"/>
          </a:xfrm>
          <a:prstGeom prst="rect">
            <a:avLst/>
          </a:prstGeom>
        </p:spPr>
      </p:pic>
      <p:sp>
        <p:nvSpPr>
          <p:cNvPr id="87" name="Rechthoek: afgeronde hoeken 86">
            <a:extLst>
              <a:ext uri="{FF2B5EF4-FFF2-40B4-BE49-F238E27FC236}">
                <a16:creationId xmlns:a16="http://schemas.microsoft.com/office/drawing/2014/main" id="{8F43E153-74ED-9EE7-620E-EF0B6660753C}"/>
              </a:ext>
            </a:extLst>
          </p:cNvPr>
          <p:cNvSpPr/>
          <p:nvPr/>
        </p:nvSpPr>
        <p:spPr>
          <a:xfrm>
            <a:off x="3544093" y="4555490"/>
            <a:ext cx="1564948" cy="852963"/>
          </a:xfrm>
          <a:prstGeom prst="roundRect">
            <a:avLst/>
          </a:prstGeom>
          <a:solidFill>
            <a:srgbClr val="A478EC"/>
          </a:solidFill>
          <a:ln w="13921" cap="flat">
            <a:noFill/>
            <a:prstDash val="solid"/>
            <a:miter/>
          </a:ln>
          <a:effectLst>
            <a:outerShdw blurRad="25400" dist="254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2000" dirty="0">
                <a:solidFill>
                  <a:prstClr val="white"/>
                </a:solidFill>
                <a:latin typeface="Effra" panose="02000506080000020004" pitchFamily="2" charset="0"/>
              </a:rPr>
              <a:t>Speling:</a:t>
            </a:r>
          </a:p>
          <a:p>
            <a:pPr marL="0" marR="0" lvl="0" indent="0" algn="ctr" defTabSz="914400" rtl="0" eaLnBrk="1" fontAlgn="auto" latinLnBrk="0" hangingPunct="1">
              <a:lnSpc>
                <a:spcPct val="100000"/>
              </a:lnSpc>
              <a:spcBef>
                <a:spcPts val="0"/>
              </a:spcBef>
              <a:spcAft>
                <a:spcPts val="0"/>
              </a:spcAft>
              <a:buClrTx/>
              <a:buSzTx/>
              <a:buFontTx/>
              <a:buNone/>
              <a:tabLst/>
              <a:defRPr/>
            </a:pPr>
            <a:r>
              <a:rPr lang="nl-NL" sz="2800" b="1" dirty="0">
                <a:solidFill>
                  <a:prstClr val="white"/>
                </a:solidFill>
                <a:latin typeface="Effra" panose="02000506080000020004" pitchFamily="2" charset="0"/>
              </a:rPr>
              <a:t>20 min. </a:t>
            </a:r>
            <a:endParaRPr kumimoji="0" lang="nl-NL" sz="2800" b="1" i="0" u="none" strike="noStrike" kern="1200" cap="none" spc="0" normalizeH="0" baseline="0" noProof="0" dirty="0">
              <a:ln>
                <a:noFill/>
              </a:ln>
              <a:solidFill>
                <a:prstClr val="white"/>
              </a:solidFill>
              <a:effectLst/>
              <a:uLnTx/>
              <a:uFillTx/>
              <a:latin typeface="Effra" panose="02000506080000020004" pitchFamily="2" charset="0"/>
            </a:endParaRPr>
          </a:p>
        </p:txBody>
      </p:sp>
    </p:spTree>
    <p:extLst>
      <p:ext uri="{BB962C8B-B14F-4D97-AF65-F5344CB8AC3E}">
        <p14:creationId xmlns:p14="http://schemas.microsoft.com/office/powerpoint/2010/main" val="262134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Horizontal)">
                                      <p:cBhvr>
                                        <p:cTn id="7" dur="250"/>
                                        <p:tgtEl>
                                          <p:spTgt spid="3"/>
                                        </p:tgtEl>
                                      </p:cBhvr>
                                    </p:animEffect>
                                  </p:childTnLst>
                                </p:cTn>
                              </p:par>
                            </p:childTnLst>
                          </p:cTn>
                        </p:par>
                        <p:par>
                          <p:cTn id="8" fill="hold">
                            <p:stCondLst>
                              <p:cond delay="250"/>
                            </p:stCondLst>
                            <p:childTnLst>
                              <p:par>
                                <p:cTn id="9" presetID="1"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par>
                          <p:cTn id="11" fill="hold">
                            <p:stCondLst>
                              <p:cond delay="250"/>
                            </p:stCondLst>
                            <p:childTnLst>
                              <p:par>
                                <p:cTn id="12" presetID="1" presetClass="entr" presetSubtype="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53"/>
                                        </p:tgtEl>
                                        <p:attrNameLst>
                                          <p:attrName>style.visibility</p:attrName>
                                        </p:attrNameLst>
                                      </p:cBhvr>
                                      <p:to>
                                        <p:strVal val="visible"/>
                                      </p:to>
                                    </p:set>
                                  </p:childTnLst>
                                </p:cTn>
                              </p:par>
                            </p:childTnLst>
                          </p:cTn>
                        </p:par>
                        <p:par>
                          <p:cTn id="18" fill="hold">
                            <p:stCondLst>
                              <p:cond delay="0"/>
                            </p:stCondLst>
                            <p:childTnLst>
                              <p:par>
                                <p:cTn id="19" presetID="1" presetClass="entr" presetSubtype="0" fill="hold" nodeType="afterEffect">
                                  <p:stCondLst>
                                    <p:cond delay="100"/>
                                  </p:stCondLst>
                                  <p:childTnLst>
                                    <p:set>
                                      <p:cBhvr>
                                        <p:cTn id="20" dur="1" fill="hold">
                                          <p:stCondLst>
                                            <p:cond delay="0"/>
                                          </p:stCondLst>
                                        </p:cTn>
                                        <p:tgtEl>
                                          <p:spTgt spid="54"/>
                                        </p:tgtEl>
                                        <p:attrNameLst>
                                          <p:attrName>style.visibility</p:attrName>
                                        </p:attrNameLst>
                                      </p:cBhvr>
                                      <p:to>
                                        <p:strVal val="visible"/>
                                      </p:to>
                                    </p:set>
                                  </p:childTnLst>
                                </p:cTn>
                              </p:par>
                            </p:childTnLst>
                          </p:cTn>
                        </p:par>
                        <p:par>
                          <p:cTn id="21" fill="hold">
                            <p:stCondLst>
                              <p:cond delay="100"/>
                            </p:stCondLst>
                            <p:childTnLst>
                              <p:par>
                                <p:cTn id="22" presetID="1" presetClass="entr" presetSubtype="0" fill="hold" nodeType="afterEffect">
                                  <p:stCondLst>
                                    <p:cond delay="100"/>
                                  </p:stCondLst>
                                  <p:childTnLst>
                                    <p:set>
                                      <p:cBhvr>
                                        <p:cTn id="23" dur="1" fill="hold">
                                          <p:stCondLst>
                                            <p:cond delay="0"/>
                                          </p:stCondLst>
                                        </p:cTn>
                                        <p:tgtEl>
                                          <p:spTgt spid="55"/>
                                        </p:tgtEl>
                                        <p:attrNameLst>
                                          <p:attrName>style.visibility</p:attrName>
                                        </p:attrNameLst>
                                      </p:cBhvr>
                                      <p:to>
                                        <p:strVal val="visible"/>
                                      </p:to>
                                    </p:set>
                                  </p:childTnLst>
                                </p:cTn>
                              </p:par>
                            </p:childTnLst>
                          </p:cTn>
                        </p:par>
                        <p:par>
                          <p:cTn id="24" fill="hold">
                            <p:stCondLst>
                              <p:cond delay="200"/>
                            </p:stCondLst>
                            <p:childTnLst>
                              <p:par>
                                <p:cTn id="25" presetID="1" presetClass="entr" presetSubtype="0" fill="hold" nodeType="afterEffect">
                                  <p:stCondLst>
                                    <p:cond delay="100"/>
                                  </p:stCondLst>
                                  <p:childTnLst>
                                    <p:set>
                                      <p:cBhvr>
                                        <p:cTn id="26" dur="1" fill="hold">
                                          <p:stCondLst>
                                            <p:cond delay="0"/>
                                          </p:stCondLst>
                                        </p:cTn>
                                        <p:tgtEl>
                                          <p:spTgt spid="56"/>
                                        </p:tgtEl>
                                        <p:attrNameLst>
                                          <p:attrName>style.visibility</p:attrName>
                                        </p:attrNameLst>
                                      </p:cBhvr>
                                      <p:to>
                                        <p:strVal val="visible"/>
                                      </p:to>
                                    </p:set>
                                  </p:childTnLst>
                                </p:cTn>
                              </p:par>
                            </p:childTnLst>
                          </p:cTn>
                        </p:par>
                        <p:par>
                          <p:cTn id="27" fill="hold">
                            <p:stCondLst>
                              <p:cond delay="300"/>
                            </p:stCondLst>
                            <p:childTnLst>
                              <p:par>
                                <p:cTn id="28" presetID="1" presetClass="entr" presetSubtype="0" fill="hold" nodeType="afterEffect">
                                  <p:stCondLst>
                                    <p:cond delay="100"/>
                                  </p:stCondLst>
                                  <p:childTnLst>
                                    <p:set>
                                      <p:cBhvr>
                                        <p:cTn id="29" dur="1" fill="hold">
                                          <p:stCondLst>
                                            <p:cond delay="0"/>
                                          </p:stCondLst>
                                        </p:cTn>
                                        <p:tgtEl>
                                          <p:spTgt spid="58"/>
                                        </p:tgtEl>
                                        <p:attrNameLst>
                                          <p:attrName>style.visibility</p:attrName>
                                        </p:attrNameLst>
                                      </p:cBhvr>
                                      <p:to>
                                        <p:strVal val="visible"/>
                                      </p:to>
                                    </p:set>
                                  </p:childTnLst>
                                </p:cTn>
                              </p:par>
                            </p:childTnLst>
                          </p:cTn>
                        </p:par>
                        <p:par>
                          <p:cTn id="30" fill="hold">
                            <p:stCondLst>
                              <p:cond delay="400"/>
                            </p:stCondLst>
                            <p:childTnLst>
                              <p:par>
                                <p:cTn id="31" presetID="1" presetClass="entr" presetSubtype="0" fill="hold" nodeType="afterEffect">
                                  <p:stCondLst>
                                    <p:cond delay="100"/>
                                  </p:stCondLst>
                                  <p:childTnLst>
                                    <p:set>
                                      <p:cBhvr>
                                        <p:cTn id="32" dur="1" fill="hold">
                                          <p:stCondLst>
                                            <p:cond delay="0"/>
                                          </p:stCondLst>
                                        </p:cTn>
                                        <p:tgtEl>
                                          <p:spTgt spid="5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7"/>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9"/>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0"/>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nodeType="click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left)">
                                      <p:cBhvr>
                                        <p:cTn id="65" dur="150"/>
                                        <p:tgtEl>
                                          <p:spTgt spid="22"/>
                                        </p:tgtEl>
                                      </p:cBhvr>
                                    </p:animEffect>
                                  </p:childTnLst>
                                </p:cTn>
                              </p:par>
                            </p:childTnLst>
                          </p:cTn>
                        </p:par>
                        <p:par>
                          <p:cTn id="66" fill="hold">
                            <p:stCondLst>
                              <p:cond delay="150"/>
                            </p:stCondLst>
                            <p:childTnLst>
                              <p:par>
                                <p:cTn id="67" presetID="1" presetClass="entr" presetSubtype="0" fill="hold" grpId="0" nodeType="afterEffect">
                                  <p:stCondLst>
                                    <p:cond delay="0"/>
                                  </p:stCondLst>
                                  <p:childTnLst>
                                    <p:set>
                                      <p:cBhvr>
                                        <p:cTn id="68" dur="1" fill="hold">
                                          <p:stCondLst>
                                            <p:cond delay="0"/>
                                          </p:stCondLst>
                                        </p:cTn>
                                        <p:tgtEl>
                                          <p:spTgt spid="21"/>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87"/>
                                        </p:tgtEl>
                                        <p:attrNameLst>
                                          <p:attrName>style.visibility</p:attrName>
                                        </p:attrNameLst>
                                      </p:cBhvr>
                                      <p:to>
                                        <p:strVal val="visible"/>
                                      </p:to>
                                    </p:set>
                                  </p:childTnLst>
                                </p:cTn>
                              </p:par>
                              <p:par>
                                <p:cTn id="73" presetID="22" presetClass="entr" presetSubtype="1" fill="hold" nodeType="withEffect">
                                  <p:stCondLst>
                                    <p:cond delay="0"/>
                                  </p:stCondLst>
                                  <p:childTnLst>
                                    <p:set>
                                      <p:cBhvr>
                                        <p:cTn id="74" dur="1" fill="hold">
                                          <p:stCondLst>
                                            <p:cond delay="0"/>
                                          </p:stCondLst>
                                        </p:cTn>
                                        <p:tgtEl>
                                          <p:spTgt spid="86"/>
                                        </p:tgtEl>
                                        <p:attrNameLst>
                                          <p:attrName>style.visibility</p:attrName>
                                        </p:attrNameLst>
                                      </p:cBhvr>
                                      <p:to>
                                        <p:strVal val="visible"/>
                                      </p:to>
                                    </p:set>
                                    <p:animEffect transition="in" filter="wipe(up)">
                                      <p:cBhvr>
                                        <p:cTn id="75" dur="200"/>
                                        <p:tgtEl>
                                          <p:spTgt spid="86"/>
                                        </p:tgtEl>
                                      </p:cBhvr>
                                    </p:animEffect>
                                  </p:childTnLst>
                                </p:cTn>
                              </p:par>
                            </p:childTnLst>
                          </p:cTn>
                        </p:par>
                      </p:childTnLst>
                    </p:cTn>
                  </p:par>
                  <p:par>
                    <p:cTn id="76" fill="hold">
                      <p:stCondLst>
                        <p:cond delay="indefinite"/>
                      </p:stCondLst>
                      <p:childTnLst>
                        <p:par>
                          <p:cTn id="77" fill="hold">
                            <p:stCondLst>
                              <p:cond delay="0"/>
                            </p:stCondLst>
                            <p:childTnLst>
                              <p:par>
                                <p:cTn id="78" presetID="1" presetClass="entr" presetSubtype="0" fill="hold" grpId="0" nodeType="clickEffect">
                                  <p:stCondLst>
                                    <p:cond delay="0"/>
                                  </p:stCondLst>
                                  <p:childTnLst>
                                    <p:set>
                                      <p:cBhvr>
                                        <p:cTn id="79" dur="1" fill="hold">
                                          <p:stCondLst>
                                            <p:cond delay="0"/>
                                          </p:stCondLst>
                                        </p:cTn>
                                        <p:tgtEl>
                                          <p:spTgt spid="32"/>
                                        </p:tgtEl>
                                        <p:attrNameLst>
                                          <p:attrName>style.visibility</p:attrName>
                                        </p:attrNameLst>
                                      </p:cBhvr>
                                      <p:to>
                                        <p:strVal val="visible"/>
                                      </p:to>
                                    </p:set>
                                  </p:childTnLst>
                                </p:cTn>
                              </p:par>
                              <p:par>
                                <p:cTn id="80" presetID="22" presetClass="entr" presetSubtype="8"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wipe(left)">
                                      <p:cBhvr>
                                        <p:cTn id="82" dur="200"/>
                                        <p:tgtEl>
                                          <p:spTgt spid="31"/>
                                        </p:tgtEl>
                                      </p:cBhvr>
                                    </p:animEffect>
                                  </p:childTnLst>
                                </p:cTn>
                              </p:par>
                            </p:childTnLst>
                          </p:cTn>
                        </p:par>
                        <p:par>
                          <p:cTn id="83" fill="hold">
                            <p:stCondLst>
                              <p:cond delay="200"/>
                            </p:stCondLst>
                            <p:childTnLst>
                              <p:par>
                                <p:cTn id="84" presetID="1" presetClass="entr" presetSubtype="0" fill="hold" nodeType="afterEffect">
                                  <p:stCondLst>
                                    <p:cond delay="0"/>
                                  </p:stCondLst>
                                  <p:childTnLst>
                                    <p:set>
                                      <p:cBhvr>
                                        <p:cTn id="85" dur="1" fill="hold">
                                          <p:stCondLst>
                                            <p:cond delay="0"/>
                                          </p:stCondLst>
                                        </p:cTn>
                                        <p:tgtEl>
                                          <p:spTgt spid="74"/>
                                        </p:tgtEl>
                                        <p:attrNameLst>
                                          <p:attrName>style.visibility</p:attrName>
                                        </p:attrNameLst>
                                      </p:cBhvr>
                                      <p:to>
                                        <p:strVal val="visible"/>
                                      </p:to>
                                    </p:set>
                                  </p:childTnLst>
                                </p:cTn>
                              </p:par>
                            </p:childTnLst>
                          </p:cTn>
                        </p:par>
                        <p:par>
                          <p:cTn id="86" fill="hold">
                            <p:stCondLst>
                              <p:cond delay="200"/>
                            </p:stCondLst>
                            <p:childTnLst>
                              <p:par>
                                <p:cTn id="87" presetID="1" presetClass="entr" presetSubtype="0" fill="hold" nodeType="afterEffect">
                                  <p:stCondLst>
                                    <p:cond delay="100"/>
                                  </p:stCondLst>
                                  <p:childTnLst>
                                    <p:set>
                                      <p:cBhvr>
                                        <p:cTn id="88" dur="1" fill="hold">
                                          <p:stCondLst>
                                            <p:cond delay="0"/>
                                          </p:stCondLst>
                                        </p:cTn>
                                        <p:tgtEl>
                                          <p:spTgt spid="68"/>
                                        </p:tgtEl>
                                        <p:attrNameLst>
                                          <p:attrName>style.visibility</p:attrName>
                                        </p:attrNameLst>
                                      </p:cBhvr>
                                      <p:to>
                                        <p:strVal val="visible"/>
                                      </p:to>
                                    </p:set>
                                  </p:childTnLst>
                                </p:cTn>
                              </p:par>
                            </p:childTnLst>
                          </p:cTn>
                        </p:par>
                        <p:par>
                          <p:cTn id="89" fill="hold">
                            <p:stCondLst>
                              <p:cond delay="300"/>
                            </p:stCondLst>
                            <p:childTnLst>
                              <p:par>
                                <p:cTn id="90" presetID="1" presetClass="entr" presetSubtype="0" fill="hold" nodeType="afterEffect">
                                  <p:stCondLst>
                                    <p:cond delay="100"/>
                                  </p:stCondLst>
                                  <p:childTnLst>
                                    <p:set>
                                      <p:cBhvr>
                                        <p:cTn id="91" dur="1" fill="hold">
                                          <p:stCondLst>
                                            <p:cond delay="0"/>
                                          </p:stCondLst>
                                        </p:cTn>
                                        <p:tgtEl>
                                          <p:spTgt spid="65"/>
                                        </p:tgtEl>
                                        <p:attrNameLst>
                                          <p:attrName>style.visibility</p:attrName>
                                        </p:attrNameLst>
                                      </p:cBhvr>
                                      <p:to>
                                        <p:strVal val="visible"/>
                                      </p:to>
                                    </p:set>
                                  </p:childTnLst>
                                </p:cTn>
                              </p:par>
                            </p:childTnLst>
                          </p:cTn>
                        </p:par>
                        <p:par>
                          <p:cTn id="92" fill="hold">
                            <p:stCondLst>
                              <p:cond delay="400"/>
                            </p:stCondLst>
                            <p:childTnLst>
                              <p:par>
                                <p:cTn id="93" presetID="1" presetClass="entr" presetSubtype="0" fill="hold" nodeType="afterEffect">
                                  <p:stCondLst>
                                    <p:cond delay="100"/>
                                  </p:stCondLst>
                                  <p:childTnLst>
                                    <p:set>
                                      <p:cBhvr>
                                        <p:cTn id="94" dur="1" fill="hold">
                                          <p:stCondLst>
                                            <p:cond delay="0"/>
                                          </p:stCondLst>
                                        </p:cTn>
                                        <p:tgtEl>
                                          <p:spTgt spid="59"/>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34"/>
                                        </p:tgtEl>
                                        <p:attrNameLst>
                                          <p:attrName>style.visibility</p:attrName>
                                        </p:attrNameLst>
                                      </p:cBhvr>
                                      <p:to>
                                        <p:strVal val="visible"/>
                                      </p:to>
                                    </p:set>
                                  </p:childTnLst>
                                </p:cTn>
                              </p:par>
                              <p:par>
                                <p:cTn id="99" presetID="22" presetClass="entr" presetSubtype="8" fill="hold" grpId="0" nodeType="with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wipe(left)">
                                      <p:cBhvr>
                                        <p:cTn id="101" dur="200"/>
                                        <p:tgtEl>
                                          <p:spTgt spid="33"/>
                                        </p:tgtEl>
                                      </p:cBhvr>
                                    </p:animEffect>
                                  </p:childTnLst>
                                </p:cTn>
                              </p:par>
                            </p:childTnLst>
                          </p:cTn>
                        </p:par>
                        <p:par>
                          <p:cTn id="102" fill="hold">
                            <p:stCondLst>
                              <p:cond delay="200"/>
                            </p:stCondLst>
                            <p:childTnLst>
                              <p:par>
                                <p:cTn id="103" presetID="1" presetClass="entr" presetSubtype="0" fill="hold" nodeType="afterEffect">
                                  <p:stCondLst>
                                    <p:cond delay="0"/>
                                  </p:stCondLst>
                                  <p:childTnLst>
                                    <p:set>
                                      <p:cBhvr>
                                        <p:cTn id="104" dur="1" fill="hold">
                                          <p:stCondLst>
                                            <p:cond delay="0"/>
                                          </p:stCondLst>
                                        </p:cTn>
                                        <p:tgtEl>
                                          <p:spTgt spid="71"/>
                                        </p:tgtEl>
                                        <p:attrNameLst>
                                          <p:attrName>style.visibility</p:attrName>
                                        </p:attrNameLst>
                                      </p:cBhvr>
                                      <p:to>
                                        <p:strVal val="visible"/>
                                      </p:to>
                                    </p:set>
                                  </p:childTnLst>
                                </p:cTn>
                              </p:par>
                            </p:childTnLst>
                          </p:cTn>
                        </p:par>
                        <p:par>
                          <p:cTn id="105" fill="hold">
                            <p:stCondLst>
                              <p:cond delay="200"/>
                            </p:stCondLst>
                            <p:childTnLst>
                              <p:par>
                                <p:cTn id="106" presetID="1" presetClass="entr" presetSubtype="0" fill="hold" nodeType="afterEffect">
                                  <p:stCondLst>
                                    <p:cond delay="100"/>
                                  </p:stCondLst>
                                  <p:childTnLst>
                                    <p:set>
                                      <p:cBhvr>
                                        <p:cTn id="107" dur="1" fill="hold">
                                          <p:stCondLst>
                                            <p:cond delay="0"/>
                                          </p:stCondLst>
                                        </p:cTn>
                                        <p:tgtEl>
                                          <p:spTgt spid="62"/>
                                        </p:tgtEl>
                                        <p:attrNameLst>
                                          <p:attrName>style.visibility</p:attrName>
                                        </p:attrNameLst>
                                      </p:cBhvr>
                                      <p:to>
                                        <p:strVal val="visible"/>
                                      </p:to>
                                    </p:set>
                                  </p:childTnLst>
                                </p:cTn>
                              </p:par>
                            </p:childTnLst>
                          </p:cTn>
                        </p:par>
                      </p:childTnLst>
                    </p:cTn>
                  </p:par>
                  <p:par>
                    <p:cTn id="108" fill="hold">
                      <p:stCondLst>
                        <p:cond delay="indefinite"/>
                      </p:stCondLst>
                      <p:childTnLst>
                        <p:par>
                          <p:cTn id="109" fill="hold">
                            <p:stCondLst>
                              <p:cond delay="0"/>
                            </p:stCondLst>
                            <p:childTnLst>
                              <p:par>
                                <p:cTn id="110" presetID="1" presetClass="entr" presetSubtype="0" fill="hold" grpId="0" nodeType="clickEffect">
                                  <p:stCondLst>
                                    <p:cond delay="0"/>
                                  </p:stCondLst>
                                  <p:childTnLst>
                                    <p:set>
                                      <p:cBhvr>
                                        <p:cTn id="111" dur="1" fill="hold">
                                          <p:stCondLst>
                                            <p:cond delay="0"/>
                                          </p:stCondLst>
                                        </p:cTn>
                                        <p:tgtEl>
                                          <p:spTgt spid="77"/>
                                        </p:tgtEl>
                                        <p:attrNameLst>
                                          <p:attrName>style.visibility</p:attrName>
                                        </p:attrNameLst>
                                      </p:cBhvr>
                                      <p:to>
                                        <p:strVal val="visible"/>
                                      </p:to>
                                    </p:set>
                                  </p:childTnLst>
                                </p:cTn>
                              </p:par>
                              <p:par>
                                <p:cTn id="112" presetID="1" presetClass="entr" presetSubtype="0" fill="hold" grpId="0" nodeType="withEffect">
                                  <p:stCondLst>
                                    <p:cond delay="0"/>
                                  </p:stCondLst>
                                  <p:childTnLst>
                                    <p:set>
                                      <p:cBhvr>
                                        <p:cTn id="113" dur="1" fill="hold">
                                          <p:stCondLst>
                                            <p:cond delay="0"/>
                                          </p:stCondLst>
                                        </p:cTn>
                                        <p:tgtEl>
                                          <p:spTgt spid="79"/>
                                        </p:tgtEl>
                                        <p:attrNameLst>
                                          <p:attrName>style.visibility</p:attrName>
                                        </p:attrNameLst>
                                      </p:cBhvr>
                                      <p:to>
                                        <p:strVal val="visible"/>
                                      </p:to>
                                    </p:set>
                                  </p:childTnLst>
                                </p:cTn>
                              </p:par>
                            </p:childTnLst>
                          </p:cTn>
                        </p:par>
                      </p:childTnLst>
                    </p:cTn>
                  </p:par>
                  <p:par>
                    <p:cTn id="114" fill="hold">
                      <p:stCondLst>
                        <p:cond delay="indefinite"/>
                      </p:stCondLst>
                      <p:childTnLst>
                        <p:par>
                          <p:cTn id="115" fill="hold">
                            <p:stCondLst>
                              <p:cond delay="0"/>
                            </p:stCondLst>
                            <p:childTnLst>
                              <p:par>
                                <p:cTn id="116" presetID="1" presetClass="entr" presetSubtype="0" fill="hold" grpId="0" nodeType="clickEffect">
                                  <p:stCondLst>
                                    <p:cond delay="0"/>
                                  </p:stCondLst>
                                  <p:childTnLst>
                                    <p:set>
                                      <p:cBhvr>
                                        <p:cTn id="117" dur="1" fill="hold">
                                          <p:stCondLst>
                                            <p:cond delay="0"/>
                                          </p:stCondLst>
                                        </p:cTn>
                                        <p:tgtEl>
                                          <p:spTgt spid="80"/>
                                        </p:tgtEl>
                                        <p:attrNameLst>
                                          <p:attrName>style.visibility</p:attrName>
                                        </p:attrNameLst>
                                      </p:cBhvr>
                                      <p:to>
                                        <p:strVal val="visible"/>
                                      </p:to>
                                    </p:set>
                                  </p:childTnLst>
                                </p:cTn>
                              </p:par>
                              <p:par>
                                <p:cTn id="118" presetID="1" presetClass="entr" presetSubtype="0" fill="hold" nodeType="withEffect">
                                  <p:stCondLst>
                                    <p:cond delay="0"/>
                                  </p:stCondLst>
                                  <p:childTnLst>
                                    <p:set>
                                      <p:cBhvr>
                                        <p:cTn id="119" dur="1" fill="hold">
                                          <p:stCondLst>
                                            <p:cond delay="0"/>
                                          </p:stCondLst>
                                        </p:cTn>
                                        <p:tgtEl>
                                          <p:spTgt spid="78"/>
                                        </p:tgtEl>
                                        <p:attrNameLst>
                                          <p:attrName>style.visibility</p:attrName>
                                        </p:attrNameLst>
                                      </p:cBhvr>
                                      <p:to>
                                        <p:strVal val="visible"/>
                                      </p:to>
                                    </p:set>
                                  </p:childTnLst>
                                </p:cTn>
                              </p:par>
                            </p:childTnLst>
                          </p:cTn>
                        </p:par>
                      </p:childTnLst>
                    </p:cTn>
                  </p:par>
                  <p:par>
                    <p:cTn id="120" fill="hold">
                      <p:stCondLst>
                        <p:cond delay="indefinite"/>
                      </p:stCondLst>
                      <p:childTnLst>
                        <p:par>
                          <p:cTn id="121" fill="hold">
                            <p:stCondLst>
                              <p:cond delay="0"/>
                            </p:stCondLst>
                            <p:childTnLst>
                              <p:par>
                                <p:cTn id="122" presetID="1" presetClass="entr" presetSubtype="0" fill="hold" grpId="0" nodeType="clickEffect">
                                  <p:stCondLst>
                                    <p:cond delay="0"/>
                                  </p:stCondLst>
                                  <p:childTnLst>
                                    <p:set>
                                      <p:cBhvr>
                                        <p:cTn id="123" dur="1" fill="hold">
                                          <p:stCondLst>
                                            <p:cond delay="0"/>
                                          </p:stCondLst>
                                        </p:cTn>
                                        <p:tgtEl>
                                          <p:spTgt spid="81"/>
                                        </p:tgtEl>
                                        <p:attrNameLst>
                                          <p:attrName>style.visibility</p:attrName>
                                        </p:attrNameLst>
                                      </p:cBhvr>
                                      <p:to>
                                        <p:strVal val="visible"/>
                                      </p:to>
                                    </p:set>
                                  </p:childTnLst>
                                </p:cTn>
                              </p:par>
                              <p:par>
                                <p:cTn id="124" presetID="1" presetClass="entr" presetSubtype="0" fill="hold" nodeType="withEffect">
                                  <p:stCondLst>
                                    <p:cond delay="0"/>
                                  </p:stCondLst>
                                  <p:childTnLst>
                                    <p:set>
                                      <p:cBhvr>
                                        <p:cTn id="125" dur="1" fill="hold">
                                          <p:stCondLst>
                                            <p:cond delay="0"/>
                                          </p:stCondLst>
                                        </p:cTn>
                                        <p:tgtEl>
                                          <p:spTgt spid="83"/>
                                        </p:tgtEl>
                                        <p:attrNameLst>
                                          <p:attrName>style.visibility</p:attrName>
                                        </p:attrNameLst>
                                      </p:cBhvr>
                                      <p:to>
                                        <p:strVal val="visible"/>
                                      </p:to>
                                    </p:set>
                                  </p:childTnLst>
                                </p:cTn>
                              </p:par>
                            </p:childTnLst>
                          </p:cTn>
                        </p:par>
                      </p:childTnLst>
                    </p:cTn>
                  </p:par>
                  <p:par>
                    <p:cTn id="126" fill="hold">
                      <p:stCondLst>
                        <p:cond delay="indefinite"/>
                      </p:stCondLst>
                      <p:childTnLst>
                        <p:par>
                          <p:cTn id="127" fill="hold">
                            <p:stCondLst>
                              <p:cond delay="0"/>
                            </p:stCondLst>
                            <p:childTnLst>
                              <p:par>
                                <p:cTn id="128" presetID="1" presetClass="entr" presetSubtype="0" fill="hold" grpId="0" nodeType="clickEffect">
                                  <p:stCondLst>
                                    <p:cond delay="0"/>
                                  </p:stCondLst>
                                  <p:childTnLst>
                                    <p:set>
                                      <p:cBhvr>
                                        <p:cTn id="129" dur="1" fill="hold">
                                          <p:stCondLst>
                                            <p:cond delay="0"/>
                                          </p:stCondLst>
                                        </p:cTn>
                                        <p:tgtEl>
                                          <p:spTgt spid="82"/>
                                        </p:tgtEl>
                                        <p:attrNameLst>
                                          <p:attrName>style.visibility</p:attrName>
                                        </p:attrNameLst>
                                      </p:cBhvr>
                                      <p:to>
                                        <p:strVal val="visible"/>
                                      </p:to>
                                    </p:set>
                                  </p:childTnLst>
                                </p:cTn>
                              </p:par>
                              <p:par>
                                <p:cTn id="130" presetID="1" presetClass="entr" presetSubtype="0" fill="hold" nodeType="withEffect">
                                  <p:stCondLst>
                                    <p:cond delay="0"/>
                                  </p:stCondLst>
                                  <p:childTnLst>
                                    <p:set>
                                      <p:cBhvr>
                                        <p:cTn id="131" dur="1" fill="hold">
                                          <p:stCondLst>
                                            <p:cond delay="0"/>
                                          </p:stCondLst>
                                        </p:cTn>
                                        <p:tgtEl>
                                          <p:spTgt spid="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P spid="11" grpId="0"/>
      <p:bldP spid="13" grpId="0"/>
      <p:bldP spid="15" grpId="0"/>
      <p:bldP spid="17" grpId="0"/>
      <p:bldP spid="19" grpId="0"/>
      <p:bldP spid="20" grpId="0"/>
      <p:bldP spid="21" grpId="0"/>
      <p:bldP spid="31" grpId="0" animBg="1"/>
      <p:bldP spid="32" grpId="0" animBg="1"/>
      <p:bldP spid="33" grpId="0" animBg="1"/>
      <p:bldP spid="34" grpId="0" animBg="1"/>
      <p:bldP spid="77" grpId="0" animBg="1"/>
      <p:bldP spid="79" grpId="0" animBg="1"/>
      <p:bldP spid="80" grpId="0" animBg="1"/>
      <p:bldP spid="81" grpId="0" animBg="1"/>
      <p:bldP spid="82" grpId="0" animBg="1"/>
      <p:bldP spid="8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0308DB-4E70-A4E1-D2E4-B250B55BE18D}"/>
            </a:ext>
          </a:extLst>
        </p:cNvPr>
        <p:cNvGrpSpPr/>
        <p:nvPr/>
      </p:nvGrpSpPr>
      <p:grpSpPr>
        <a:xfrm>
          <a:off x="0" y="0"/>
          <a:ext cx="0" cy="0"/>
          <a:chOff x="0" y="0"/>
          <a:chExt cx="0" cy="0"/>
        </a:xfrm>
      </p:grpSpPr>
      <p:sp>
        <p:nvSpPr>
          <p:cNvPr id="17" name="Pijl: omlaag 16">
            <a:extLst>
              <a:ext uri="{FF2B5EF4-FFF2-40B4-BE49-F238E27FC236}">
                <a16:creationId xmlns:a16="http://schemas.microsoft.com/office/drawing/2014/main" id="{A81D80D9-A5E3-E1FB-155F-84DBCBAA9BE4}"/>
              </a:ext>
            </a:extLst>
          </p:cNvPr>
          <p:cNvSpPr/>
          <p:nvPr/>
        </p:nvSpPr>
        <p:spPr>
          <a:xfrm rot="16200000">
            <a:off x="2408380" y="1577304"/>
            <a:ext cx="1297579" cy="2140665"/>
          </a:xfrm>
          <a:prstGeom prst="downArrow">
            <a:avLst/>
          </a:prstGeom>
          <a:solidFill>
            <a:srgbClr val="AE83ED"/>
          </a:solidFill>
          <a:ln>
            <a:noFill/>
          </a:ln>
          <a:effectLst>
            <a:outerShdw blurRad="25400" dist="254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ekstvak 1">
            <a:extLst>
              <a:ext uri="{FF2B5EF4-FFF2-40B4-BE49-F238E27FC236}">
                <a16:creationId xmlns:a16="http://schemas.microsoft.com/office/drawing/2014/main" id="{BBD47E9D-203F-63EF-5CA0-147CC0E436AC}"/>
              </a:ext>
            </a:extLst>
          </p:cNvPr>
          <p:cNvSpPr txBox="1"/>
          <p:nvPr/>
        </p:nvSpPr>
        <p:spPr>
          <a:xfrm>
            <a:off x="2140299" y="194009"/>
            <a:ext cx="791140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2800" dirty="0">
                <a:solidFill>
                  <a:prstClr val="black"/>
                </a:solidFill>
                <a:latin typeface="Effra Heavy" panose="02000906080000020004" pitchFamily="2" charset="0"/>
              </a:rPr>
              <a:t>Leveranciers- en afnemerskrediet</a:t>
            </a:r>
            <a:endParaRPr kumimoji="0" lang="nl-NL" sz="2800" b="0" i="0" u="none" strike="noStrike" kern="1200" cap="none" spc="0" normalizeH="0" baseline="0" noProof="0" dirty="0">
              <a:ln>
                <a:noFill/>
              </a:ln>
              <a:solidFill>
                <a:prstClr val="black"/>
              </a:solidFill>
              <a:effectLst/>
              <a:uLnTx/>
              <a:uFillTx/>
              <a:latin typeface="Effra" panose="02000506080000020004" pitchFamily="2" charset="0"/>
            </a:endParaRPr>
          </a:p>
        </p:txBody>
      </p:sp>
      <p:cxnSp>
        <p:nvCxnSpPr>
          <p:cNvPr id="4" name="Rechte verbindingslijn 3">
            <a:extLst>
              <a:ext uri="{FF2B5EF4-FFF2-40B4-BE49-F238E27FC236}">
                <a16:creationId xmlns:a16="http://schemas.microsoft.com/office/drawing/2014/main" id="{798422D5-0ADE-1459-28C1-EFC019C47ABC}"/>
              </a:ext>
            </a:extLst>
          </p:cNvPr>
          <p:cNvCxnSpPr>
            <a:cxnSpLocks/>
          </p:cNvCxnSpPr>
          <p:nvPr/>
        </p:nvCxnSpPr>
        <p:spPr>
          <a:xfrm>
            <a:off x="6096000" y="1076279"/>
            <a:ext cx="0" cy="2592886"/>
          </a:xfrm>
          <a:prstGeom prst="line">
            <a:avLst/>
          </a:prstGeom>
          <a:ln w="1111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 name="Rechthoek: afgeronde hoeken 4">
            <a:extLst>
              <a:ext uri="{FF2B5EF4-FFF2-40B4-BE49-F238E27FC236}">
                <a16:creationId xmlns:a16="http://schemas.microsoft.com/office/drawing/2014/main" id="{026D039E-B9BF-6311-A316-9813BE6D629F}"/>
              </a:ext>
            </a:extLst>
          </p:cNvPr>
          <p:cNvSpPr/>
          <p:nvPr/>
        </p:nvSpPr>
        <p:spPr>
          <a:xfrm>
            <a:off x="1158499" y="1076279"/>
            <a:ext cx="3693970" cy="418623"/>
          </a:xfrm>
          <a:prstGeom prst="roundRect">
            <a:avLst>
              <a:gd name="adj" fmla="val 50000"/>
            </a:avLst>
          </a:prstGeom>
          <a:solidFill>
            <a:schemeClr val="accent3"/>
          </a:solidFill>
          <a:ln w="38100" cap="flat">
            <a:noFill/>
            <a:prstDash val="dash"/>
            <a:miter/>
          </a:ln>
          <a:effectLst>
            <a:outerShdw blurRad="25400" dist="254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2400" noProof="0" dirty="0">
                <a:solidFill>
                  <a:prstClr val="white"/>
                </a:solidFill>
                <a:latin typeface="Effra Heavy" panose="02000906080000020004" pitchFamily="2" charset="0"/>
              </a:rPr>
              <a:t>Leverancierskrediet</a:t>
            </a:r>
            <a:endParaRPr kumimoji="0" lang="nl-NL" sz="2400" b="0" i="0" u="none" strike="noStrike" kern="1200" cap="none" spc="0" normalizeH="0" baseline="0" noProof="0" dirty="0">
              <a:ln>
                <a:noFill/>
              </a:ln>
              <a:solidFill>
                <a:prstClr val="white"/>
              </a:solidFill>
              <a:effectLst/>
              <a:uLnTx/>
              <a:uFillTx/>
              <a:latin typeface="Effra Heavy" panose="02000906080000020004" pitchFamily="2" charset="0"/>
            </a:endParaRPr>
          </a:p>
        </p:txBody>
      </p:sp>
      <p:sp>
        <p:nvSpPr>
          <p:cNvPr id="6" name="Rechthoek: afgeronde hoeken 5">
            <a:extLst>
              <a:ext uri="{FF2B5EF4-FFF2-40B4-BE49-F238E27FC236}">
                <a16:creationId xmlns:a16="http://schemas.microsoft.com/office/drawing/2014/main" id="{8CE47535-9B78-DF33-7694-04BCFA325950}"/>
              </a:ext>
            </a:extLst>
          </p:cNvPr>
          <p:cNvSpPr/>
          <p:nvPr/>
        </p:nvSpPr>
        <p:spPr>
          <a:xfrm>
            <a:off x="7335554" y="1076279"/>
            <a:ext cx="3693970" cy="389595"/>
          </a:xfrm>
          <a:prstGeom prst="roundRect">
            <a:avLst>
              <a:gd name="adj" fmla="val 50000"/>
            </a:avLst>
          </a:prstGeom>
          <a:solidFill>
            <a:schemeClr val="accent3"/>
          </a:solidFill>
          <a:ln w="38100" cap="flat">
            <a:noFill/>
            <a:prstDash val="dash"/>
            <a:miter/>
          </a:ln>
          <a:effectLst>
            <a:outerShdw blurRad="25400" dist="254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2400" noProof="0" dirty="0">
                <a:solidFill>
                  <a:prstClr val="white"/>
                </a:solidFill>
                <a:latin typeface="Effra Heavy" panose="02000906080000020004" pitchFamily="2" charset="0"/>
              </a:rPr>
              <a:t>Afnemerskrediet</a:t>
            </a:r>
            <a:endParaRPr kumimoji="0" lang="nl-NL" sz="2400" b="0" i="0" u="none" strike="noStrike" kern="1200" cap="none" spc="0" normalizeH="0" baseline="0" noProof="0" dirty="0">
              <a:ln>
                <a:noFill/>
              </a:ln>
              <a:solidFill>
                <a:prstClr val="white"/>
              </a:solidFill>
              <a:effectLst/>
              <a:uLnTx/>
              <a:uFillTx/>
              <a:latin typeface="Effra Heavy" panose="02000906080000020004" pitchFamily="2" charset="0"/>
            </a:endParaRPr>
          </a:p>
        </p:txBody>
      </p:sp>
      <p:grpSp>
        <p:nvGrpSpPr>
          <p:cNvPr id="9" name="Groep 8">
            <a:extLst>
              <a:ext uri="{FF2B5EF4-FFF2-40B4-BE49-F238E27FC236}">
                <a16:creationId xmlns:a16="http://schemas.microsoft.com/office/drawing/2014/main" id="{07813B90-7669-814F-4F29-9BDC06948657}"/>
              </a:ext>
            </a:extLst>
          </p:cNvPr>
          <p:cNvGrpSpPr/>
          <p:nvPr/>
        </p:nvGrpSpPr>
        <p:grpSpPr>
          <a:xfrm>
            <a:off x="921373" y="1991010"/>
            <a:ext cx="1126478" cy="1294393"/>
            <a:chOff x="7343546" y="5429999"/>
            <a:chExt cx="487229" cy="572912"/>
          </a:xfrm>
          <a:effectLst>
            <a:outerShdw blurRad="25400" dist="25400" dir="2700000" algn="tl" rotWithShape="0">
              <a:prstClr val="black">
                <a:alpha val="40000"/>
              </a:prstClr>
            </a:outerShdw>
          </a:effectLst>
        </p:grpSpPr>
        <p:sp>
          <p:nvSpPr>
            <p:cNvPr id="10" name="Rechthoek 37">
              <a:extLst>
                <a:ext uri="{FF2B5EF4-FFF2-40B4-BE49-F238E27FC236}">
                  <a16:creationId xmlns:a16="http://schemas.microsoft.com/office/drawing/2014/main" id="{C14FE4CE-7768-291B-D8C5-3878B945565B}"/>
                </a:ext>
              </a:extLst>
            </p:cNvPr>
            <p:cNvSpPr/>
            <p:nvPr/>
          </p:nvSpPr>
          <p:spPr>
            <a:xfrm rot="2767272">
              <a:off x="7344028" y="5442295"/>
              <a:ext cx="486265" cy="487229"/>
            </a:xfrm>
            <a:custGeom>
              <a:avLst/>
              <a:gdLst>
                <a:gd name="connsiteX0" fmla="*/ 0 w 232997"/>
                <a:gd name="connsiteY0" fmla="*/ 0 h 308701"/>
                <a:gd name="connsiteX1" fmla="*/ 232997 w 232997"/>
                <a:gd name="connsiteY1" fmla="*/ 0 h 308701"/>
                <a:gd name="connsiteX2" fmla="*/ 232997 w 232997"/>
                <a:gd name="connsiteY2" fmla="*/ 308701 h 308701"/>
                <a:gd name="connsiteX3" fmla="*/ 0 w 232997"/>
                <a:gd name="connsiteY3" fmla="*/ 308701 h 308701"/>
                <a:gd name="connsiteX4" fmla="*/ 0 w 232997"/>
                <a:gd name="connsiteY4" fmla="*/ 0 h 308701"/>
                <a:gd name="connsiteX0" fmla="*/ 0 w 232997"/>
                <a:gd name="connsiteY0" fmla="*/ 26804 h 335505"/>
                <a:gd name="connsiteX1" fmla="*/ 225737 w 232997"/>
                <a:gd name="connsiteY1" fmla="*/ 0 h 335505"/>
                <a:gd name="connsiteX2" fmla="*/ 232997 w 232997"/>
                <a:gd name="connsiteY2" fmla="*/ 335505 h 335505"/>
                <a:gd name="connsiteX3" fmla="*/ 0 w 232997"/>
                <a:gd name="connsiteY3" fmla="*/ 335505 h 335505"/>
                <a:gd name="connsiteX4" fmla="*/ 0 w 232997"/>
                <a:gd name="connsiteY4" fmla="*/ 26804 h 335505"/>
                <a:gd name="connsiteX0" fmla="*/ 0 w 257689"/>
                <a:gd name="connsiteY0" fmla="*/ 55917 h 335505"/>
                <a:gd name="connsiteX1" fmla="*/ 250429 w 257689"/>
                <a:gd name="connsiteY1" fmla="*/ 0 h 335505"/>
                <a:gd name="connsiteX2" fmla="*/ 257689 w 257689"/>
                <a:gd name="connsiteY2" fmla="*/ 335505 h 335505"/>
                <a:gd name="connsiteX3" fmla="*/ 24692 w 257689"/>
                <a:gd name="connsiteY3" fmla="*/ 335505 h 335505"/>
                <a:gd name="connsiteX4" fmla="*/ 0 w 257689"/>
                <a:gd name="connsiteY4" fmla="*/ 55917 h 335505"/>
                <a:gd name="connsiteX0" fmla="*/ 0 w 257689"/>
                <a:gd name="connsiteY0" fmla="*/ 66018 h 345606"/>
                <a:gd name="connsiteX1" fmla="*/ 250231 w 257689"/>
                <a:gd name="connsiteY1" fmla="*/ 0 h 345606"/>
                <a:gd name="connsiteX2" fmla="*/ 257689 w 257689"/>
                <a:gd name="connsiteY2" fmla="*/ 345606 h 345606"/>
                <a:gd name="connsiteX3" fmla="*/ 24692 w 257689"/>
                <a:gd name="connsiteY3" fmla="*/ 345606 h 345606"/>
                <a:gd name="connsiteX4" fmla="*/ 0 w 257689"/>
                <a:gd name="connsiteY4" fmla="*/ 66018 h 345606"/>
                <a:gd name="connsiteX0" fmla="*/ 66216 w 323905"/>
                <a:gd name="connsiteY0" fmla="*/ 66018 h 347385"/>
                <a:gd name="connsiteX1" fmla="*/ 316447 w 323905"/>
                <a:gd name="connsiteY1" fmla="*/ 0 h 347385"/>
                <a:gd name="connsiteX2" fmla="*/ 323905 w 323905"/>
                <a:gd name="connsiteY2" fmla="*/ 345606 h 347385"/>
                <a:gd name="connsiteX3" fmla="*/ 0 w 323905"/>
                <a:gd name="connsiteY3" fmla="*/ 347385 h 347385"/>
                <a:gd name="connsiteX4" fmla="*/ 66216 w 323905"/>
                <a:gd name="connsiteY4" fmla="*/ 66018 h 347385"/>
                <a:gd name="connsiteX0" fmla="*/ 66216 w 323905"/>
                <a:gd name="connsiteY0" fmla="*/ 66018 h 396440"/>
                <a:gd name="connsiteX1" fmla="*/ 316447 w 323905"/>
                <a:gd name="connsiteY1" fmla="*/ 0 h 396440"/>
                <a:gd name="connsiteX2" fmla="*/ 323905 w 323905"/>
                <a:gd name="connsiteY2" fmla="*/ 345606 h 396440"/>
                <a:gd name="connsiteX3" fmla="*/ 0 w 323905"/>
                <a:gd name="connsiteY3" fmla="*/ 347385 h 396440"/>
                <a:gd name="connsiteX4" fmla="*/ 66216 w 323905"/>
                <a:gd name="connsiteY4" fmla="*/ 66018 h 396440"/>
                <a:gd name="connsiteX0" fmla="*/ 66216 w 474423"/>
                <a:gd name="connsiteY0" fmla="*/ 66018 h 463950"/>
                <a:gd name="connsiteX1" fmla="*/ 316447 w 474423"/>
                <a:gd name="connsiteY1" fmla="*/ 0 h 463950"/>
                <a:gd name="connsiteX2" fmla="*/ 474423 w 474423"/>
                <a:gd name="connsiteY2" fmla="*/ 463917 h 463950"/>
                <a:gd name="connsiteX3" fmla="*/ 0 w 474423"/>
                <a:gd name="connsiteY3" fmla="*/ 347385 h 463950"/>
                <a:gd name="connsiteX4" fmla="*/ 66216 w 474423"/>
                <a:gd name="connsiteY4" fmla="*/ 66018 h 463950"/>
                <a:gd name="connsiteX0" fmla="*/ 66216 w 485948"/>
                <a:gd name="connsiteY0" fmla="*/ 66018 h 463950"/>
                <a:gd name="connsiteX1" fmla="*/ 316447 w 485948"/>
                <a:gd name="connsiteY1" fmla="*/ 0 h 463950"/>
                <a:gd name="connsiteX2" fmla="*/ 474423 w 485948"/>
                <a:gd name="connsiteY2" fmla="*/ 463917 h 463950"/>
                <a:gd name="connsiteX3" fmla="*/ 0 w 485948"/>
                <a:gd name="connsiteY3" fmla="*/ 347385 h 463950"/>
                <a:gd name="connsiteX4" fmla="*/ 66216 w 485948"/>
                <a:gd name="connsiteY4" fmla="*/ 66018 h 463950"/>
                <a:gd name="connsiteX0" fmla="*/ 66216 w 492039"/>
                <a:gd name="connsiteY0" fmla="*/ 66018 h 463950"/>
                <a:gd name="connsiteX1" fmla="*/ 316447 w 492039"/>
                <a:gd name="connsiteY1" fmla="*/ 0 h 463950"/>
                <a:gd name="connsiteX2" fmla="*/ 474423 w 492039"/>
                <a:gd name="connsiteY2" fmla="*/ 463917 h 463950"/>
                <a:gd name="connsiteX3" fmla="*/ 0 w 492039"/>
                <a:gd name="connsiteY3" fmla="*/ 347385 h 463950"/>
                <a:gd name="connsiteX4" fmla="*/ 66216 w 492039"/>
                <a:gd name="connsiteY4" fmla="*/ 66018 h 463950"/>
                <a:gd name="connsiteX0" fmla="*/ 66216 w 492039"/>
                <a:gd name="connsiteY0" fmla="*/ 66018 h 483320"/>
                <a:gd name="connsiteX1" fmla="*/ 316447 w 492039"/>
                <a:gd name="connsiteY1" fmla="*/ 0 h 483320"/>
                <a:gd name="connsiteX2" fmla="*/ 474423 w 492039"/>
                <a:gd name="connsiteY2" fmla="*/ 463917 h 483320"/>
                <a:gd name="connsiteX3" fmla="*/ 0 w 492039"/>
                <a:gd name="connsiteY3" fmla="*/ 347385 h 483320"/>
                <a:gd name="connsiteX4" fmla="*/ 66216 w 492039"/>
                <a:gd name="connsiteY4" fmla="*/ 66018 h 483320"/>
                <a:gd name="connsiteX0" fmla="*/ 66216 w 486265"/>
                <a:gd name="connsiteY0" fmla="*/ 66018 h 487229"/>
                <a:gd name="connsiteX1" fmla="*/ 316447 w 486265"/>
                <a:gd name="connsiteY1" fmla="*/ 0 h 487229"/>
                <a:gd name="connsiteX2" fmla="*/ 467821 w 486265"/>
                <a:gd name="connsiteY2" fmla="*/ 470782 h 487229"/>
                <a:gd name="connsiteX3" fmla="*/ 0 w 486265"/>
                <a:gd name="connsiteY3" fmla="*/ 347385 h 487229"/>
                <a:gd name="connsiteX4" fmla="*/ 66216 w 486265"/>
                <a:gd name="connsiteY4" fmla="*/ 66018 h 4872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6265" h="487229">
                  <a:moveTo>
                    <a:pt x="66216" y="66018"/>
                  </a:moveTo>
                  <a:lnTo>
                    <a:pt x="316447" y="0"/>
                  </a:lnTo>
                  <a:cubicBezTo>
                    <a:pt x="447602" y="121105"/>
                    <a:pt x="523438" y="169189"/>
                    <a:pt x="467821" y="470782"/>
                  </a:cubicBezTo>
                  <a:cubicBezTo>
                    <a:pt x="359853" y="471375"/>
                    <a:pt x="246731" y="552905"/>
                    <a:pt x="0" y="347385"/>
                  </a:cubicBezTo>
                  <a:lnTo>
                    <a:pt x="66216" y="66018"/>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11" name="Groep 10">
              <a:extLst>
                <a:ext uri="{FF2B5EF4-FFF2-40B4-BE49-F238E27FC236}">
                  <a16:creationId xmlns:a16="http://schemas.microsoft.com/office/drawing/2014/main" id="{72ABABFD-B0B7-4D95-88B9-6CB1A8DA1726}"/>
                </a:ext>
              </a:extLst>
            </p:cNvPr>
            <p:cNvGrpSpPr/>
            <p:nvPr/>
          </p:nvGrpSpPr>
          <p:grpSpPr>
            <a:xfrm>
              <a:off x="7345648" y="5429999"/>
              <a:ext cx="474365" cy="572912"/>
              <a:chOff x="9833164" y="4991532"/>
              <a:chExt cx="272414" cy="326707"/>
            </a:xfrm>
          </p:grpSpPr>
          <p:sp>
            <p:nvSpPr>
              <p:cNvPr id="12" name="Vrije vorm: vorm 11">
                <a:extLst>
                  <a:ext uri="{FF2B5EF4-FFF2-40B4-BE49-F238E27FC236}">
                    <a16:creationId xmlns:a16="http://schemas.microsoft.com/office/drawing/2014/main" id="{BD767A49-516A-3CE3-EF77-A98814D842CB}"/>
                  </a:ext>
                </a:extLst>
              </p:cNvPr>
              <p:cNvSpPr/>
              <p:nvPr/>
            </p:nvSpPr>
            <p:spPr>
              <a:xfrm>
                <a:off x="9907459" y="5037252"/>
                <a:ext cx="198119" cy="120014"/>
              </a:xfrm>
              <a:custGeom>
                <a:avLst/>
                <a:gdLst>
                  <a:gd name="connsiteX0" fmla="*/ 0 w 198119"/>
                  <a:gd name="connsiteY0" fmla="*/ 82868 h 120014"/>
                  <a:gd name="connsiteX1" fmla="*/ 61913 w 198119"/>
                  <a:gd name="connsiteY1" fmla="*/ 120015 h 120014"/>
                  <a:gd name="connsiteX2" fmla="*/ 198120 w 198119"/>
                  <a:gd name="connsiteY2" fmla="*/ 37148 h 120014"/>
                  <a:gd name="connsiteX3" fmla="*/ 136208 w 198119"/>
                  <a:gd name="connsiteY3" fmla="*/ 0 h 120014"/>
                </a:gdLst>
                <a:ahLst/>
                <a:cxnLst>
                  <a:cxn ang="0">
                    <a:pos x="connsiteX0" y="connsiteY0"/>
                  </a:cxn>
                  <a:cxn ang="0">
                    <a:pos x="connsiteX1" y="connsiteY1"/>
                  </a:cxn>
                  <a:cxn ang="0">
                    <a:pos x="connsiteX2" y="connsiteY2"/>
                  </a:cxn>
                  <a:cxn ang="0">
                    <a:pos x="connsiteX3" y="connsiteY3"/>
                  </a:cxn>
                </a:cxnLst>
                <a:rect l="l" t="t" r="r" b="b"/>
                <a:pathLst>
                  <a:path w="198119" h="120014">
                    <a:moveTo>
                      <a:pt x="0" y="82868"/>
                    </a:moveTo>
                    <a:lnTo>
                      <a:pt x="61913" y="120015"/>
                    </a:lnTo>
                    <a:lnTo>
                      <a:pt x="198120" y="37148"/>
                    </a:lnTo>
                    <a:lnTo>
                      <a:pt x="136208" y="0"/>
                    </a:lnTo>
                    <a:close/>
                  </a:path>
                </a:pathLst>
              </a:custGeom>
              <a:solidFill>
                <a:srgbClr val="652EA3"/>
              </a:solidFill>
              <a:ln w="9525" cap="flat">
                <a:noFill/>
                <a:prstDash val="solid"/>
                <a:miter/>
              </a:ln>
            </p:spPr>
            <p:txBody>
              <a:bodyPr rtlCol="0" anchor="ctr"/>
              <a:lstStyle/>
              <a:p>
                <a:endParaRPr lang="nl-NL"/>
              </a:p>
            </p:txBody>
          </p:sp>
          <p:sp>
            <p:nvSpPr>
              <p:cNvPr id="13" name="Vrije vorm: vorm 12">
                <a:extLst>
                  <a:ext uri="{FF2B5EF4-FFF2-40B4-BE49-F238E27FC236}">
                    <a16:creationId xmlns:a16="http://schemas.microsoft.com/office/drawing/2014/main" id="{0FFF802A-60A2-E819-BA94-FC1130A680FE}"/>
                  </a:ext>
                </a:extLst>
              </p:cNvPr>
              <p:cNvSpPr/>
              <p:nvPr/>
            </p:nvSpPr>
            <p:spPr>
              <a:xfrm>
                <a:off x="9833164" y="4991532"/>
                <a:ext cx="195262" cy="119062"/>
              </a:xfrm>
              <a:custGeom>
                <a:avLst/>
                <a:gdLst>
                  <a:gd name="connsiteX0" fmla="*/ 59055 w 195262"/>
                  <a:gd name="connsiteY0" fmla="*/ 119063 h 119062"/>
                  <a:gd name="connsiteX1" fmla="*/ 195263 w 195262"/>
                  <a:gd name="connsiteY1" fmla="*/ 36195 h 119062"/>
                  <a:gd name="connsiteX2" fmla="*/ 136208 w 195262"/>
                  <a:gd name="connsiteY2" fmla="*/ 0 h 119062"/>
                  <a:gd name="connsiteX3" fmla="*/ 0 w 195262"/>
                  <a:gd name="connsiteY3" fmla="*/ 82868 h 119062"/>
                </a:gdLst>
                <a:ahLst/>
                <a:cxnLst>
                  <a:cxn ang="0">
                    <a:pos x="connsiteX0" y="connsiteY0"/>
                  </a:cxn>
                  <a:cxn ang="0">
                    <a:pos x="connsiteX1" y="connsiteY1"/>
                  </a:cxn>
                  <a:cxn ang="0">
                    <a:pos x="connsiteX2" y="connsiteY2"/>
                  </a:cxn>
                  <a:cxn ang="0">
                    <a:pos x="connsiteX3" y="connsiteY3"/>
                  </a:cxn>
                </a:cxnLst>
                <a:rect l="l" t="t" r="r" b="b"/>
                <a:pathLst>
                  <a:path w="195262" h="119062">
                    <a:moveTo>
                      <a:pt x="59055" y="119063"/>
                    </a:moveTo>
                    <a:lnTo>
                      <a:pt x="195263" y="36195"/>
                    </a:lnTo>
                    <a:lnTo>
                      <a:pt x="136208" y="0"/>
                    </a:lnTo>
                    <a:lnTo>
                      <a:pt x="0" y="82868"/>
                    </a:lnTo>
                    <a:close/>
                  </a:path>
                </a:pathLst>
              </a:custGeom>
              <a:solidFill>
                <a:srgbClr val="652EA3"/>
              </a:solidFill>
              <a:ln w="9525" cap="flat">
                <a:noFill/>
                <a:prstDash val="solid"/>
                <a:miter/>
              </a:ln>
            </p:spPr>
            <p:txBody>
              <a:bodyPr rtlCol="0" anchor="ctr"/>
              <a:lstStyle/>
              <a:p>
                <a:endParaRPr lang="nl-NL"/>
              </a:p>
            </p:txBody>
          </p:sp>
          <p:sp>
            <p:nvSpPr>
              <p:cNvPr id="14" name="Vrije vorm: vorm 13">
                <a:extLst>
                  <a:ext uri="{FF2B5EF4-FFF2-40B4-BE49-F238E27FC236}">
                    <a16:creationId xmlns:a16="http://schemas.microsoft.com/office/drawing/2014/main" id="{BC44C194-FFEE-47E3-3CF9-E2E21384982E}"/>
                  </a:ext>
                </a:extLst>
              </p:cNvPr>
              <p:cNvSpPr/>
              <p:nvPr/>
            </p:nvSpPr>
            <p:spPr>
              <a:xfrm>
                <a:off x="9977944" y="5094402"/>
                <a:ext cx="127634" cy="222885"/>
              </a:xfrm>
              <a:custGeom>
                <a:avLst/>
                <a:gdLst>
                  <a:gd name="connsiteX0" fmla="*/ 127635 w 127634"/>
                  <a:gd name="connsiteY0" fmla="*/ 0 h 222885"/>
                  <a:gd name="connsiteX1" fmla="*/ 0 w 127634"/>
                  <a:gd name="connsiteY1" fmla="*/ 77152 h 222885"/>
                  <a:gd name="connsiteX2" fmla="*/ 0 w 127634"/>
                  <a:gd name="connsiteY2" fmla="*/ 222885 h 222885"/>
                  <a:gd name="connsiteX3" fmla="*/ 127635 w 127634"/>
                  <a:gd name="connsiteY3" fmla="*/ 145733 h 222885"/>
                  <a:gd name="connsiteX4" fmla="*/ 127635 w 127634"/>
                  <a:gd name="connsiteY4" fmla="*/ 13335 h 2228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634" h="222885">
                    <a:moveTo>
                      <a:pt x="127635" y="0"/>
                    </a:moveTo>
                    <a:lnTo>
                      <a:pt x="0" y="77152"/>
                    </a:lnTo>
                    <a:lnTo>
                      <a:pt x="0" y="222885"/>
                    </a:lnTo>
                    <a:lnTo>
                      <a:pt x="127635" y="145733"/>
                    </a:lnTo>
                    <a:lnTo>
                      <a:pt x="127635" y="13335"/>
                    </a:lnTo>
                    <a:close/>
                  </a:path>
                </a:pathLst>
              </a:custGeom>
              <a:solidFill>
                <a:srgbClr val="652EA3"/>
              </a:solidFill>
              <a:ln w="9525" cap="flat">
                <a:noFill/>
                <a:prstDash val="solid"/>
                <a:miter/>
              </a:ln>
            </p:spPr>
            <p:txBody>
              <a:bodyPr rtlCol="0" anchor="ctr"/>
              <a:lstStyle/>
              <a:p>
                <a:endParaRPr lang="nl-NL" dirty="0"/>
              </a:p>
            </p:txBody>
          </p:sp>
          <p:sp>
            <p:nvSpPr>
              <p:cNvPr id="15" name="Vrije vorm: vorm 14">
                <a:extLst>
                  <a:ext uri="{FF2B5EF4-FFF2-40B4-BE49-F238E27FC236}">
                    <a16:creationId xmlns:a16="http://schemas.microsoft.com/office/drawing/2014/main" id="{0A438D93-15FD-0C8B-8158-842C256CB31F}"/>
                  </a:ext>
                </a:extLst>
              </p:cNvPr>
              <p:cNvSpPr/>
              <p:nvPr/>
            </p:nvSpPr>
            <p:spPr>
              <a:xfrm>
                <a:off x="9833164" y="5094402"/>
                <a:ext cx="128587" cy="223837"/>
              </a:xfrm>
              <a:custGeom>
                <a:avLst/>
                <a:gdLst>
                  <a:gd name="connsiteX0" fmla="*/ 82868 w 128587"/>
                  <a:gd name="connsiteY0" fmla="*/ 71438 h 223837"/>
                  <a:gd name="connsiteX1" fmla="*/ 111443 w 128587"/>
                  <a:gd name="connsiteY1" fmla="*/ 87630 h 223837"/>
                  <a:gd name="connsiteX2" fmla="*/ 111443 w 128587"/>
                  <a:gd name="connsiteY2" fmla="*/ 116205 h 223837"/>
                  <a:gd name="connsiteX3" fmla="*/ 82868 w 128587"/>
                  <a:gd name="connsiteY3" fmla="*/ 100013 h 223837"/>
                  <a:gd name="connsiteX4" fmla="*/ 82868 w 128587"/>
                  <a:gd name="connsiteY4" fmla="*/ 71438 h 223837"/>
                  <a:gd name="connsiteX5" fmla="*/ 0 w 128587"/>
                  <a:gd name="connsiteY5" fmla="*/ 0 h 223837"/>
                  <a:gd name="connsiteX6" fmla="*/ 0 w 128587"/>
                  <a:gd name="connsiteY6" fmla="*/ 145733 h 223837"/>
                  <a:gd name="connsiteX7" fmla="*/ 128588 w 128587"/>
                  <a:gd name="connsiteY7" fmla="*/ 223838 h 223837"/>
                  <a:gd name="connsiteX8" fmla="*/ 128588 w 128587"/>
                  <a:gd name="connsiteY8" fmla="*/ 77152 h 223837"/>
                  <a:gd name="connsiteX9" fmla="*/ 0 w 128587"/>
                  <a:gd name="connsiteY9" fmla="*/ 0 h 223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587" h="223837">
                    <a:moveTo>
                      <a:pt x="82868" y="71438"/>
                    </a:moveTo>
                    <a:lnTo>
                      <a:pt x="111443" y="87630"/>
                    </a:lnTo>
                    <a:lnTo>
                      <a:pt x="111443" y="116205"/>
                    </a:lnTo>
                    <a:lnTo>
                      <a:pt x="82868" y="100013"/>
                    </a:lnTo>
                    <a:lnTo>
                      <a:pt x="82868" y="71438"/>
                    </a:lnTo>
                    <a:close/>
                    <a:moveTo>
                      <a:pt x="0" y="0"/>
                    </a:moveTo>
                    <a:lnTo>
                      <a:pt x="0" y="145733"/>
                    </a:lnTo>
                    <a:lnTo>
                      <a:pt x="128588" y="223838"/>
                    </a:lnTo>
                    <a:lnTo>
                      <a:pt x="128588" y="77152"/>
                    </a:lnTo>
                    <a:lnTo>
                      <a:pt x="0" y="0"/>
                    </a:lnTo>
                    <a:close/>
                  </a:path>
                </a:pathLst>
              </a:custGeom>
              <a:solidFill>
                <a:srgbClr val="652EA3"/>
              </a:solidFill>
              <a:ln w="9525" cap="flat">
                <a:noFill/>
                <a:prstDash val="solid"/>
                <a:miter/>
              </a:ln>
            </p:spPr>
            <p:txBody>
              <a:bodyPr rtlCol="0" anchor="ctr"/>
              <a:lstStyle/>
              <a:p>
                <a:endParaRPr lang="nl-NL"/>
              </a:p>
            </p:txBody>
          </p:sp>
        </p:grpSp>
      </p:grpSp>
      <p:sp>
        <p:nvSpPr>
          <p:cNvPr id="16" name="Tekstvak 15">
            <a:extLst>
              <a:ext uri="{FF2B5EF4-FFF2-40B4-BE49-F238E27FC236}">
                <a16:creationId xmlns:a16="http://schemas.microsoft.com/office/drawing/2014/main" id="{9F1708F4-BFF0-A2DB-36CA-EBCB43AF08AA}"/>
              </a:ext>
            </a:extLst>
          </p:cNvPr>
          <p:cNvSpPr txBox="1"/>
          <p:nvPr/>
        </p:nvSpPr>
        <p:spPr>
          <a:xfrm>
            <a:off x="3861869" y="1539641"/>
            <a:ext cx="1345132" cy="2215991"/>
          </a:xfrm>
          <a:prstGeom prst="rect">
            <a:avLst/>
          </a:prstGeom>
          <a:noFill/>
        </p:spPr>
        <p:txBody>
          <a:bodyPr wrap="square" rtlCol="0">
            <a:spAutoFit/>
          </a:bodyPr>
          <a:lstStyle/>
          <a:p>
            <a:pPr algn="ctr"/>
            <a:r>
              <a:rPr lang="nl-NL" sz="13800" b="1" dirty="0">
                <a:solidFill>
                  <a:srgbClr val="652EA3"/>
                </a:solidFill>
                <a:effectLst>
                  <a:outerShdw blurRad="25400" dist="25400" dir="2700000" algn="tl" rotWithShape="0">
                    <a:prstClr val="black">
                      <a:alpha val="40000"/>
                    </a:prstClr>
                  </a:outerShdw>
                </a:effectLst>
                <a:latin typeface="Effra" panose="02000506080000020004" pitchFamily="2" charset="0"/>
              </a:rPr>
              <a:t>€</a:t>
            </a:r>
          </a:p>
        </p:txBody>
      </p:sp>
      <p:sp>
        <p:nvSpPr>
          <p:cNvPr id="18" name="Tekstvak 17">
            <a:extLst>
              <a:ext uri="{FF2B5EF4-FFF2-40B4-BE49-F238E27FC236}">
                <a16:creationId xmlns:a16="http://schemas.microsoft.com/office/drawing/2014/main" id="{D0E9FA19-CBC1-A471-CF45-82DEFF9A622D}"/>
              </a:ext>
            </a:extLst>
          </p:cNvPr>
          <p:cNvSpPr txBox="1"/>
          <p:nvPr/>
        </p:nvSpPr>
        <p:spPr>
          <a:xfrm>
            <a:off x="605190" y="1526786"/>
            <a:ext cx="170481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2400" b="1" i="1" dirty="0">
                <a:latin typeface="Effra" panose="02000506080000020004" pitchFamily="2" charset="0"/>
              </a:rPr>
              <a:t>Eerst</a:t>
            </a:r>
            <a:endParaRPr kumimoji="0" lang="nl-NL" sz="2400" b="1" i="1" u="none" strike="noStrike" kern="1200" cap="none" spc="0" normalizeH="0" baseline="0" noProof="0" dirty="0">
              <a:ln>
                <a:noFill/>
              </a:ln>
              <a:effectLst/>
              <a:uLnTx/>
              <a:uFillTx/>
              <a:latin typeface="Effra" panose="02000506080000020004" pitchFamily="2" charset="0"/>
            </a:endParaRPr>
          </a:p>
        </p:txBody>
      </p:sp>
      <p:sp>
        <p:nvSpPr>
          <p:cNvPr id="19" name="Tekstvak 18">
            <a:extLst>
              <a:ext uri="{FF2B5EF4-FFF2-40B4-BE49-F238E27FC236}">
                <a16:creationId xmlns:a16="http://schemas.microsoft.com/office/drawing/2014/main" id="{00277E7A-4D54-3A07-72C4-6A3734B2665E}"/>
              </a:ext>
            </a:extLst>
          </p:cNvPr>
          <p:cNvSpPr txBox="1"/>
          <p:nvPr/>
        </p:nvSpPr>
        <p:spPr>
          <a:xfrm>
            <a:off x="3769421" y="1526786"/>
            <a:ext cx="170481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2400" b="1" i="1" dirty="0">
                <a:latin typeface="Effra" panose="02000506080000020004" pitchFamily="2" charset="0"/>
              </a:rPr>
              <a:t>Later</a:t>
            </a:r>
            <a:endParaRPr kumimoji="0" lang="nl-NL" sz="2400" b="1" i="1" u="none" strike="noStrike" kern="1200" cap="none" spc="0" normalizeH="0" baseline="0" noProof="0" dirty="0">
              <a:ln>
                <a:noFill/>
              </a:ln>
              <a:effectLst/>
              <a:uLnTx/>
              <a:uFillTx/>
              <a:latin typeface="Effra" panose="02000506080000020004" pitchFamily="2" charset="0"/>
            </a:endParaRPr>
          </a:p>
        </p:txBody>
      </p:sp>
      <p:sp>
        <p:nvSpPr>
          <p:cNvPr id="20" name="Tekstvak 19">
            <a:extLst>
              <a:ext uri="{FF2B5EF4-FFF2-40B4-BE49-F238E27FC236}">
                <a16:creationId xmlns:a16="http://schemas.microsoft.com/office/drawing/2014/main" id="{63D0EF92-2AD5-E536-0336-73A194612469}"/>
              </a:ext>
            </a:extLst>
          </p:cNvPr>
          <p:cNvSpPr txBox="1"/>
          <p:nvPr/>
        </p:nvSpPr>
        <p:spPr>
          <a:xfrm>
            <a:off x="605190" y="3286340"/>
            <a:ext cx="1704814"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2000" b="1" dirty="0">
                <a:latin typeface="Effra" panose="02000506080000020004" pitchFamily="2" charset="0"/>
              </a:rPr>
              <a:t>Levering</a:t>
            </a:r>
            <a:endParaRPr kumimoji="0" lang="nl-NL" sz="2000" b="1" u="none" strike="noStrike" kern="1200" cap="none" spc="0" normalizeH="0" baseline="0" noProof="0" dirty="0">
              <a:ln>
                <a:noFill/>
              </a:ln>
              <a:effectLst/>
              <a:uLnTx/>
              <a:uFillTx/>
              <a:latin typeface="Effra" panose="02000506080000020004" pitchFamily="2" charset="0"/>
            </a:endParaRPr>
          </a:p>
        </p:txBody>
      </p:sp>
      <p:sp>
        <p:nvSpPr>
          <p:cNvPr id="21" name="Tekstvak 20">
            <a:extLst>
              <a:ext uri="{FF2B5EF4-FFF2-40B4-BE49-F238E27FC236}">
                <a16:creationId xmlns:a16="http://schemas.microsoft.com/office/drawing/2014/main" id="{9BDC5FD3-799C-449B-890F-D3C0DF9A52FC}"/>
              </a:ext>
            </a:extLst>
          </p:cNvPr>
          <p:cNvSpPr txBox="1"/>
          <p:nvPr/>
        </p:nvSpPr>
        <p:spPr>
          <a:xfrm>
            <a:off x="3769421" y="3286340"/>
            <a:ext cx="1704814"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2000" b="1" dirty="0">
                <a:latin typeface="Effra" panose="02000506080000020004" pitchFamily="2" charset="0"/>
              </a:rPr>
              <a:t>Betaling</a:t>
            </a:r>
            <a:endParaRPr kumimoji="0" lang="nl-NL" sz="2000" b="1" u="none" strike="noStrike" kern="1200" cap="none" spc="0" normalizeH="0" baseline="0" noProof="0" dirty="0">
              <a:ln>
                <a:noFill/>
              </a:ln>
              <a:effectLst/>
              <a:uLnTx/>
              <a:uFillTx/>
              <a:latin typeface="Effra" panose="02000506080000020004" pitchFamily="2" charset="0"/>
            </a:endParaRPr>
          </a:p>
        </p:txBody>
      </p:sp>
      <p:sp>
        <p:nvSpPr>
          <p:cNvPr id="22" name="Pijl: omlaag 21">
            <a:extLst>
              <a:ext uri="{FF2B5EF4-FFF2-40B4-BE49-F238E27FC236}">
                <a16:creationId xmlns:a16="http://schemas.microsoft.com/office/drawing/2014/main" id="{67C888AE-6C4B-86D6-0CE0-1806A480E9E9}"/>
              </a:ext>
            </a:extLst>
          </p:cNvPr>
          <p:cNvSpPr/>
          <p:nvPr/>
        </p:nvSpPr>
        <p:spPr>
          <a:xfrm rot="16200000">
            <a:off x="8393077" y="1484337"/>
            <a:ext cx="1297579" cy="2326597"/>
          </a:xfrm>
          <a:prstGeom prst="downArrow">
            <a:avLst/>
          </a:prstGeom>
          <a:solidFill>
            <a:srgbClr val="AE83ED"/>
          </a:solidFill>
          <a:ln>
            <a:noFill/>
          </a:ln>
          <a:effectLst>
            <a:outerShdw blurRad="25400" dist="254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23" name="Groep 22">
            <a:extLst>
              <a:ext uri="{FF2B5EF4-FFF2-40B4-BE49-F238E27FC236}">
                <a16:creationId xmlns:a16="http://schemas.microsoft.com/office/drawing/2014/main" id="{9C232903-1AF0-AA49-6D2B-8B881D4C5B46}"/>
              </a:ext>
            </a:extLst>
          </p:cNvPr>
          <p:cNvGrpSpPr/>
          <p:nvPr/>
        </p:nvGrpSpPr>
        <p:grpSpPr>
          <a:xfrm>
            <a:off x="10212265" y="2021024"/>
            <a:ext cx="1126478" cy="1294393"/>
            <a:chOff x="7343546" y="5429999"/>
            <a:chExt cx="487229" cy="572912"/>
          </a:xfrm>
          <a:effectLst>
            <a:outerShdw blurRad="25400" dist="25400" dir="2700000" algn="tl" rotWithShape="0">
              <a:prstClr val="black">
                <a:alpha val="40000"/>
              </a:prstClr>
            </a:outerShdw>
          </a:effectLst>
        </p:grpSpPr>
        <p:sp>
          <p:nvSpPr>
            <p:cNvPr id="24" name="Rechthoek 37">
              <a:extLst>
                <a:ext uri="{FF2B5EF4-FFF2-40B4-BE49-F238E27FC236}">
                  <a16:creationId xmlns:a16="http://schemas.microsoft.com/office/drawing/2014/main" id="{D1FD70FD-5986-DAC9-A9E0-AE01090224EE}"/>
                </a:ext>
              </a:extLst>
            </p:cNvPr>
            <p:cNvSpPr/>
            <p:nvPr/>
          </p:nvSpPr>
          <p:spPr>
            <a:xfrm rot="2767272">
              <a:off x="7344028" y="5442295"/>
              <a:ext cx="486265" cy="487229"/>
            </a:xfrm>
            <a:custGeom>
              <a:avLst/>
              <a:gdLst>
                <a:gd name="connsiteX0" fmla="*/ 0 w 232997"/>
                <a:gd name="connsiteY0" fmla="*/ 0 h 308701"/>
                <a:gd name="connsiteX1" fmla="*/ 232997 w 232997"/>
                <a:gd name="connsiteY1" fmla="*/ 0 h 308701"/>
                <a:gd name="connsiteX2" fmla="*/ 232997 w 232997"/>
                <a:gd name="connsiteY2" fmla="*/ 308701 h 308701"/>
                <a:gd name="connsiteX3" fmla="*/ 0 w 232997"/>
                <a:gd name="connsiteY3" fmla="*/ 308701 h 308701"/>
                <a:gd name="connsiteX4" fmla="*/ 0 w 232997"/>
                <a:gd name="connsiteY4" fmla="*/ 0 h 308701"/>
                <a:gd name="connsiteX0" fmla="*/ 0 w 232997"/>
                <a:gd name="connsiteY0" fmla="*/ 26804 h 335505"/>
                <a:gd name="connsiteX1" fmla="*/ 225737 w 232997"/>
                <a:gd name="connsiteY1" fmla="*/ 0 h 335505"/>
                <a:gd name="connsiteX2" fmla="*/ 232997 w 232997"/>
                <a:gd name="connsiteY2" fmla="*/ 335505 h 335505"/>
                <a:gd name="connsiteX3" fmla="*/ 0 w 232997"/>
                <a:gd name="connsiteY3" fmla="*/ 335505 h 335505"/>
                <a:gd name="connsiteX4" fmla="*/ 0 w 232997"/>
                <a:gd name="connsiteY4" fmla="*/ 26804 h 335505"/>
                <a:gd name="connsiteX0" fmla="*/ 0 w 257689"/>
                <a:gd name="connsiteY0" fmla="*/ 55917 h 335505"/>
                <a:gd name="connsiteX1" fmla="*/ 250429 w 257689"/>
                <a:gd name="connsiteY1" fmla="*/ 0 h 335505"/>
                <a:gd name="connsiteX2" fmla="*/ 257689 w 257689"/>
                <a:gd name="connsiteY2" fmla="*/ 335505 h 335505"/>
                <a:gd name="connsiteX3" fmla="*/ 24692 w 257689"/>
                <a:gd name="connsiteY3" fmla="*/ 335505 h 335505"/>
                <a:gd name="connsiteX4" fmla="*/ 0 w 257689"/>
                <a:gd name="connsiteY4" fmla="*/ 55917 h 335505"/>
                <a:gd name="connsiteX0" fmla="*/ 0 w 257689"/>
                <a:gd name="connsiteY0" fmla="*/ 66018 h 345606"/>
                <a:gd name="connsiteX1" fmla="*/ 250231 w 257689"/>
                <a:gd name="connsiteY1" fmla="*/ 0 h 345606"/>
                <a:gd name="connsiteX2" fmla="*/ 257689 w 257689"/>
                <a:gd name="connsiteY2" fmla="*/ 345606 h 345606"/>
                <a:gd name="connsiteX3" fmla="*/ 24692 w 257689"/>
                <a:gd name="connsiteY3" fmla="*/ 345606 h 345606"/>
                <a:gd name="connsiteX4" fmla="*/ 0 w 257689"/>
                <a:gd name="connsiteY4" fmla="*/ 66018 h 345606"/>
                <a:gd name="connsiteX0" fmla="*/ 66216 w 323905"/>
                <a:gd name="connsiteY0" fmla="*/ 66018 h 347385"/>
                <a:gd name="connsiteX1" fmla="*/ 316447 w 323905"/>
                <a:gd name="connsiteY1" fmla="*/ 0 h 347385"/>
                <a:gd name="connsiteX2" fmla="*/ 323905 w 323905"/>
                <a:gd name="connsiteY2" fmla="*/ 345606 h 347385"/>
                <a:gd name="connsiteX3" fmla="*/ 0 w 323905"/>
                <a:gd name="connsiteY3" fmla="*/ 347385 h 347385"/>
                <a:gd name="connsiteX4" fmla="*/ 66216 w 323905"/>
                <a:gd name="connsiteY4" fmla="*/ 66018 h 347385"/>
                <a:gd name="connsiteX0" fmla="*/ 66216 w 323905"/>
                <a:gd name="connsiteY0" fmla="*/ 66018 h 396440"/>
                <a:gd name="connsiteX1" fmla="*/ 316447 w 323905"/>
                <a:gd name="connsiteY1" fmla="*/ 0 h 396440"/>
                <a:gd name="connsiteX2" fmla="*/ 323905 w 323905"/>
                <a:gd name="connsiteY2" fmla="*/ 345606 h 396440"/>
                <a:gd name="connsiteX3" fmla="*/ 0 w 323905"/>
                <a:gd name="connsiteY3" fmla="*/ 347385 h 396440"/>
                <a:gd name="connsiteX4" fmla="*/ 66216 w 323905"/>
                <a:gd name="connsiteY4" fmla="*/ 66018 h 396440"/>
                <a:gd name="connsiteX0" fmla="*/ 66216 w 474423"/>
                <a:gd name="connsiteY0" fmla="*/ 66018 h 463950"/>
                <a:gd name="connsiteX1" fmla="*/ 316447 w 474423"/>
                <a:gd name="connsiteY1" fmla="*/ 0 h 463950"/>
                <a:gd name="connsiteX2" fmla="*/ 474423 w 474423"/>
                <a:gd name="connsiteY2" fmla="*/ 463917 h 463950"/>
                <a:gd name="connsiteX3" fmla="*/ 0 w 474423"/>
                <a:gd name="connsiteY3" fmla="*/ 347385 h 463950"/>
                <a:gd name="connsiteX4" fmla="*/ 66216 w 474423"/>
                <a:gd name="connsiteY4" fmla="*/ 66018 h 463950"/>
                <a:gd name="connsiteX0" fmla="*/ 66216 w 485948"/>
                <a:gd name="connsiteY0" fmla="*/ 66018 h 463950"/>
                <a:gd name="connsiteX1" fmla="*/ 316447 w 485948"/>
                <a:gd name="connsiteY1" fmla="*/ 0 h 463950"/>
                <a:gd name="connsiteX2" fmla="*/ 474423 w 485948"/>
                <a:gd name="connsiteY2" fmla="*/ 463917 h 463950"/>
                <a:gd name="connsiteX3" fmla="*/ 0 w 485948"/>
                <a:gd name="connsiteY3" fmla="*/ 347385 h 463950"/>
                <a:gd name="connsiteX4" fmla="*/ 66216 w 485948"/>
                <a:gd name="connsiteY4" fmla="*/ 66018 h 463950"/>
                <a:gd name="connsiteX0" fmla="*/ 66216 w 492039"/>
                <a:gd name="connsiteY0" fmla="*/ 66018 h 463950"/>
                <a:gd name="connsiteX1" fmla="*/ 316447 w 492039"/>
                <a:gd name="connsiteY1" fmla="*/ 0 h 463950"/>
                <a:gd name="connsiteX2" fmla="*/ 474423 w 492039"/>
                <a:gd name="connsiteY2" fmla="*/ 463917 h 463950"/>
                <a:gd name="connsiteX3" fmla="*/ 0 w 492039"/>
                <a:gd name="connsiteY3" fmla="*/ 347385 h 463950"/>
                <a:gd name="connsiteX4" fmla="*/ 66216 w 492039"/>
                <a:gd name="connsiteY4" fmla="*/ 66018 h 463950"/>
                <a:gd name="connsiteX0" fmla="*/ 66216 w 492039"/>
                <a:gd name="connsiteY0" fmla="*/ 66018 h 483320"/>
                <a:gd name="connsiteX1" fmla="*/ 316447 w 492039"/>
                <a:gd name="connsiteY1" fmla="*/ 0 h 483320"/>
                <a:gd name="connsiteX2" fmla="*/ 474423 w 492039"/>
                <a:gd name="connsiteY2" fmla="*/ 463917 h 483320"/>
                <a:gd name="connsiteX3" fmla="*/ 0 w 492039"/>
                <a:gd name="connsiteY3" fmla="*/ 347385 h 483320"/>
                <a:gd name="connsiteX4" fmla="*/ 66216 w 492039"/>
                <a:gd name="connsiteY4" fmla="*/ 66018 h 483320"/>
                <a:gd name="connsiteX0" fmla="*/ 66216 w 486265"/>
                <a:gd name="connsiteY0" fmla="*/ 66018 h 487229"/>
                <a:gd name="connsiteX1" fmla="*/ 316447 w 486265"/>
                <a:gd name="connsiteY1" fmla="*/ 0 h 487229"/>
                <a:gd name="connsiteX2" fmla="*/ 467821 w 486265"/>
                <a:gd name="connsiteY2" fmla="*/ 470782 h 487229"/>
                <a:gd name="connsiteX3" fmla="*/ 0 w 486265"/>
                <a:gd name="connsiteY3" fmla="*/ 347385 h 487229"/>
                <a:gd name="connsiteX4" fmla="*/ 66216 w 486265"/>
                <a:gd name="connsiteY4" fmla="*/ 66018 h 4872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6265" h="487229">
                  <a:moveTo>
                    <a:pt x="66216" y="66018"/>
                  </a:moveTo>
                  <a:lnTo>
                    <a:pt x="316447" y="0"/>
                  </a:lnTo>
                  <a:cubicBezTo>
                    <a:pt x="447602" y="121105"/>
                    <a:pt x="523438" y="169189"/>
                    <a:pt x="467821" y="470782"/>
                  </a:cubicBezTo>
                  <a:cubicBezTo>
                    <a:pt x="359853" y="471375"/>
                    <a:pt x="246731" y="552905"/>
                    <a:pt x="0" y="347385"/>
                  </a:cubicBezTo>
                  <a:lnTo>
                    <a:pt x="66216" y="66018"/>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25" name="Groep 24">
              <a:extLst>
                <a:ext uri="{FF2B5EF4-FFF2-40B4-BE49-F238E27FC236}">
                  <a16:creationId xmlns:a16="http://schemas.microsoft.com/office/drawing/2014/main" id="{38B6BE75-896A-8C43-E4D3-936B25ADFA12}"/>
                </a:ext>
              </a:extLst>
            </p:cNvPr>
            <p:cNvGrpSpPr/>
            <p:nvPr/>
          </p:nvGrpSpPr>
          <p:grpSpPr>
            <a:xfrm>
              <a:off x="7345648" y="5429999"/>
              <a:ext cx="474365" cy="572912"/>
              <a:chOff x="9833164" y="4991532"/>
              <a:chExt cx="272414" cy="326707"/>
            </a:xfrm>
          </p:grpSpPr>
          <p:sp>
            <p:nvSpPr>
              <p:cNvPr id="26" name="Vrije vorm: vorm 25">
                <a:extLst>
                  <a:ext uri="{FF2B5EF4-FFF2-40B4-BE49-F238E27FC236}">
                    <a16:creationId xmlns:a16="http://schemas.microsoft.com/office/drawing/2014/main" id="{A79B2DF2-5E87-0C9D-D150-B157A2D9737D}"/>
                  </a:ext>
                </a:extLst>
              </p:cNvPr>
              <p:cNvSpPr/>
              <p:nvPr/>
            </p:nvSpPr>
            <p:spPr>
              <a:xfrm>
                <a:off x="9907459" y="5037252"/>
                <a:ext cx="198119" cy="120014"/>
              </a:xfrm>
              <a:custGeom>
                <a:avLst/>
                <a:gdLst>
                  <a:gd name="connsiteX0" fmla="*/ 0 w 198119"/>
                  <a:gd name="connsiteY0" fmla="*/ 82868 h 120014"/>
                  <a:gd name="connsiteX1" fmla="*/ 61913 w 198119"/>
                  <a:gd name="connsiteY1" fmla="*/ 120015 h 120014"/>
                  <a:gd name="connsiteX2" fmla="*/ 198120 w 198119"/>
                  <a:gd name="connsiteY2" fmla="*/ 37148 h 120014"/>
                  <a:gd name="connsiteX3" fmla="*/ 136208 w 198119"/>
                  <a:gd name="connsiteY3" fmla="*/ 0 h 120014"/>
                </a:gdLst>
                <a:ahLst/>
                <a:cxnLst>
                  <a:cxn ang="0">
                    <a:pos x="connsiteX0" y="connsiteY0"/>
                  </a:cxn>
                  <a:cxn ang="0">
                    <a:pos x="connsiteX1" y="connsiteY1"/>
                  </a:cxn>
                  <a:cxn ang="0">
                    <a:pos x="connsiteX2" y="connsiteY2"/>
                  </a:cxn>
                  <a:cxn ang="0">
                    <a:pos x="connsiteX3" y="connsiteY3"/>
                  </a:cxn>
                </a:cxnLst>
                <a:rect l="l" t="t" r="r" b="b"/>
                <a:pathLst>
                  <a:path w="198119" h="120014">
                    <a:moveTo>
                      <a:pt x="0" y="82868"/>
                    </a:moveTo>
                    <a:lnTo>
                      <a:pt x="61913" y="120015"/>
                    </a:lnTo>
                    <a:lnTo>
                      <a:pt x="198120" y="37148"/>
                    </a:lnTo>
                    <a:lnTo>
                      <a:pt x="136208" y="0"/>
                    </a:lnTo>
                    <a:close/>
                  </a:path>
                </a:pathLst>
              </a:custGeom>
              <a:solidFill>
                <a:srgbClr val="652EA3"/>
              </a:solidFill>
              <a:ln w="9525" cap="flat">
                <a:noFill/>
                <a:prstDash val="solid"/>
                <a:miter/>
              </a:ln>
            </p:spPr>
            <p:txBody>
              <a:bodyPr rtlCol="0" anchor="ctr"/>
              <a:lstStyle/>
              <a:p>
                <a:endParaRPr lang="nl-NL"/>
              </a:p>
            </p:txBody>
          </p:sp>
          <p:sp>
            <p:nvSpPr>
              <p:cNvPr id="27" name="Vrije vorm: vorm 26">
                <a:extLst>
                  <a:ext uri="{FF2B5EF4-FFF2-40B4-BE49-F238E27FC236}">
                    <a16:creationId xmlns:a16="http://schemas.microsoft.com/office/drawing/2014/main" id="{08609099-C3AB-A6A4-4DB6-0093A5589181}"/>
                  </a:ext>
                </a:extLst>
              </p:cNvPr>
              <p:cNvSpPr/>
              <p:nvPr/>
            </p:nvSpPr>
            <p:spPr>
              <a:xfrm>
                <a:off x="9833164" y="4991532"/>
                <a:ext cx="195262" cy="119062"/>
              </a:xfrm>
              <a:custGeom>
                <a:avLst/>
                <a:gdLst>
                  <a:gd name="connsiteX0" fmla="*/ 59055 w 195262"/>
                  <a:gd name="connsiteY0" fmla="*/ 119063 h 119062"/>
                  <a:gd name="connsiteX1" fmla="*/ 195263 w 195262"/>
                  <a:gd name="connsiteY1" fmla="*/ 36195 h 119062"/>
                  <a:gd name="connsiteX2" fmla="*/ 136208 w 195262"/>
                  <a:gd name="connsiteY2" fmla="*/ 0 h 119062"/>
                  <a:gd name="connsiteX3" fmla="*/ 0 w 195262"/>
                  <a:gd name="connsiteY3" fmla="*/ 82868 h 119062"/>
                </a:gdLst>
                <a:ahLst/>
                <a:cxnLst>
                  <a:cxn ang="0">
                    <a:pos x="connsiteX0" y="connsiteY0"/>
                  </a:cxn>
                  <a:cxn ang="0">
                    <a:pos x="connsiteX1" y="connsiteY1"/>
                  </a:cxn>
                  <a:cxn ang="0">
                    <a:pos x="connsiteX2" y="connsiteY2"/>
                  </a:cxn>
                  <a:cxn ang="0">
                    <a:pos x="connsiteX3" y="connsiteY3"/>
                  </a:cxn>
                </a:cxnLst>
                <a:rect l="l" t="t" r="r" b="b"/>
                <a:pathLst>
                  <a:path w="195262" h="119062">
                    <a:moveTo>
                      <a:pt x="59055" y="119063"/>
                    </a:moveTo>
                    <a:lnTo>
                      <a:pt x="195263" y="36195"/>
                    </a:lnTo>
                    <a:lnTo>
                      <a:pt x="136208" y="0"/>
                    </a:lnTo>
                    <a:lnTo>
                      <a:pt x="0" y="82868"/>
                    </a:lnTo>
                    <a:close/>
                  </a:path>
                </a:pathLst>
              </a:custGeom>
              <a:solidFill>
                <a:srgbClr val="652EA3"/>
              </a:solidFill>
              <a:ln w="9525" cap="flat">
                <a:noFill/>
                <a:prstDash val="solid"/>
                <a:miter/>
              </a:ln>
            </p:spPr>
            <p:txBody>
              <a:bodyPr rtlCol="0" anchor="ctr"/>
              <a:lstStyle/>
              <a:p>
                <a:endParaRPr lang="nl-NL"/>
              </a:p>
            </p:txBody>
          </p:sp>
          <p:sp>
            <p:nvSpPr>
              <p:cNvPr id="28" name="Vrije vorm: vorm 27">
                <a:extLst>
                  <a:ext uri="{FF2B5EF4-FFF2-40B4-BE49-F238E27FC236}">
                    <a16:creationId xmlns:a16="http://schemas.microsoft.com/office/drawing/2014/main" id="{6C789E07-EE35-B9F6-5C66-91A0C6037D30}"/>
                  </a:ext>
                </a:extLst>
              </p:cNvPr>
              <p:cNvSpPr/>
              <p:nvPr/>
            </p:nvSpPr>
            <p:spPr>
              <a:xfrm>
                <a:off x="9977944" y="5094402"/>
                <a:ext cx="127634" cy="222885"/>
              </a:xfrm>
              <a:custGeom>
                <a:avLst/>
                <a:gdLst>
                  <a:gd name="connsiteX0" fmla="*/ 127635 w 127634"/>
                  <a:gd name="connsiteY0" fmla="*/ 0 h 222885"/>
                  <a:gd name="connsiteX1" fmla="*/ 0 w 127634"/>
                  <a:gd name="connsiteY1" fmla="*/ 77152 h 222885"/>
                  <a:gd name="connsiteX2" fmla="*/ 0 w 127634"/>
                  <a:gd name="connsiteY2" fmla="*/ 222885 h 222885"/>
                  <a:gd name="connsiteX3" fmla="*/ 127635 w 127634"/>
                  <a:gd name="connsiteY3" fmla="*/ 145733 h 222885"/>
                  <a:gd name="connsiteX4" fmla="*/ 127635 w 127634"/>
                  <a:gd name="connsiteY4" fmla="*/ 13335 h 2228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634" h="222885">
                    <a:moveTo>
                      <a:pt x="127635" y="0"/>
                    </a:moveTo>
                    <a:lnTo>
                      <a:pt x="0" y="77152"/>
                    </a:lnTo>
                    <a:lnTo>
                      <a:pt x="0" y="222885"/>
                    </a:lnTo>
                    <a:lnTo>
                      <a:pt x="127635" y="145733"/>
                    </a:lnTo>
                    <a:lnTo>
                      <a:pt x="127635" y="13335"/>
                    </a:lnTo>
                    <a:close/>
                  </a:path>
                </a:pathLst>
              </a:custGeom>
              <a:solidFill>
                <a:srgbClr val="652EA3"/>
              </a:solidFill>
              <a:ln w="9525" cap="flat">
                <a:noFill/>
                <a:prstDash val="solid"/>
                <a:miter/>
              </a:ln>
            </p:spPr>
            <p:txBody>
              <a:bodyPr rtlCol="0" anchor="ctr"/>
              <a:lstStyle/>
              <a:p>
                <a:endParaRPr lang="nl-NL" dirty="0"/>
              </a:p>
            </p:txBody>
          </p:sp>
          <p:sp>
            <p:nvSpPr>
              <p:cNvPr id="29" name="Vrije vorm: vorm 28">
                <a:extLst>
                  <a:ext uri="{FF2B5EF4-FFF2-40B4-BE49-F238E27FC236}">
                    <a16:creationId xmlns:a16="http://schemas.microsoft.com/office/drawing/2014/main" id="{C2FC3FD6-AA36-85D8-BA02-F97C29443DA5}"/>
                  </a:ext>
                </a:extLst>
              </p:cNvPr>
              <p:cNvSpPr/>
              <p:nvPr/>
            </p:nvSpPr>
            <p:spPr>
              <a:xfrm>
                <a:off x="9833164" y="5094402"/>
                <a:ext cx="128587" cy="223837"/>
              </a:xfrm>
              <a:custGeom>
                <a:avLst/>
                <a:gdLst>
                  <a:gd name="connsiteX0" fmla="*/ 82868 w 128587"/>
                  <a:gd name="connsiteY0" fmla="*/ 71438 h 223837"/>
                  <a:gd name="connsiteX1" fmla="*/ 111443 w 128587"/>
                  <a:gd name="connsiteY1" fmla="*/ 87630 h 223837"/>
                  <a:gd name="connsiteX2" fmla="*/ 111443 w 128587"/>
                  <a:gd name="connsiteY2" fmla="*/ 116205 h 223837"/>
                  <a:gd name="connsiteX3" fmla="*/ 82868 w 128587"/>
                  <a:gd name="connsiteY3" fmla="*/ 100013 h 223837"/>
                  <a:gd name="connsiteX4" fmla="*/ 82868 w 128587"/>
                  <a:gd name="connsiteY4" fmla="*/ 71438 h 223837"/>
                  <a:gd name="connsiteX5" fmla="*/ 0 w 128587"/>
                  <a:gd name="connsiteY5" fmla="*/ 0 h 223837"/>
                  <a:gd name="connsiteX6" fmla="*/ 0 w 128587"/>
                  <a:gd name="connsiteY6" fmla="*/ 145733 h 223837"/>
                  <a:gd name="connsiteX7" fmla="*/ 128588 w 128587"/>
                  <a:gd name="connsiteY7" fmla="*/ 223838 h 223837"/>
                  <a:gd name="connsiteX8" fmla="*/ 128588 w 128587"/>
                  <a:gd name="connsiteY8" fmla="*/ 77152 h 223837"/>
                  <a:gd name="connsiteX9" fmla="*/ 0 w 128587"/>
                  <a:gd name="connsiteY9" fmla="*/ 0 h 223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587" h="223837">
                    <a:moveTo>
                      <a:pt x="82868" y="71438"/>
                    </a:moveTo>
                    <a:lnTo>
                      <a:pt x="111443" y="87630"/>
                    </a:lnTo>
                    <a:lnTo>
                      <a:pt x="111443" y="116205"/>
                    </a:lnTo>
                    <a:lnTo>
                      <a:pt x="82868" y="100013"/>
                    </a:lnTo>
                    <a:lnTo>
                      <a:pt x="82868" y="71438"/>
                    </a:lnTo>
                    <a:close/>
                    <a:moveTo>
                      <a:pt x="0" y="0"/>
                    </a:moveTo>
                    <a:lnTo>
                      <a:pt x="0" y="145733"/>
                    </a:lnTo>
                    <a:lnTo>
                      <a:pt x="128588" y="223838"/>
                    </a:lnTo>
                    <a:lnTo>
                      <a:pt x="128588" y="77152"/>
                    </a:lnTo>
                    <a:lnTo>
                      <a:pt x="0" y="0"/>
                    </a:lnTo>
                    <a:close/>
                  </a:path>
                </a:pathLst>
              </a:custGeom>
              <a:solidFill>
                <a:srgbClr val="652EA3"/>
              </a:solidFill>
              <a:ln w="9525" cap="flat">
                <a:noFill/>
                <a:prstDash val="solid"/>
                <a:miter/>
              </a:ln>
            </p:spPr>
            <p:txBody>
              <a:bodyPr rtlCol="0" anchor="ctr"/>
              <a:lstStyle/>
              <a:p>
                <a:endParaRPr lang="nl-NL"/>
              </a:p>
            </p:txBody>
          </p:sp>
        </p:grpSp>
      </p:grpSp>
      <p:sp>
        <p:nvSpPr>
          <p:cNvPr id="30" name="Tekstvak 29">
            <a:extLst>
              <a:ext uri="{FF2B5EF4-FFF2-40B4-BE49-F238E27FC236}">
                <a16:creationId xmlns:a16="http://schemas.microsoft.com/office/drawing/2014/main" id="{B0C63B91-5E69-7640-4863-4CEC24348271}"/>
              </a:ext>
            </a:extLst>
          </p:cNvPr>
          <p:cNvSpPr txBox="1"/>
          <p:nvPr/>
        </p:nvSpPr>
        <p:spPr>
          <a:xfrm>
            <a:off x="6836344" y="1453174"/>
            <a:ext cx="1345132" cy="2215991"/>
          </a:xfrm>
          <a:prstGeom prst="rect">
            <a:avLst/>
          </a:prstGeom>
          <a:noFill/>
        </p:spPr>
        <p:txBody>
          <a:bodyPr wrap="square" rtlCol="0">
            <a:spAutoFit/>
          </a:bodyPr>
          <a:lstStyle/>
          <a:p>
            <a:pPr algn="ctr"/>
            <a:r>
              <a:rPr lang="nl-NL" sz="13800" b="1" dirty="0">
                <a:solidFill>
                  <a:srgbClr val="652EA3"/>
                </a:solidFill>
                <a:effectLst>
                  <a:outerShdw blurRad="25400" dist="25400" dir="2700000" algn="tl" rotWithShape="0">
                    <a:prstClr val="black">
                      <a:alpha val="40000"/>
                    </a:prstClr>
                  </a:outerShdw>
                </a:effectLst>
                <a:latin typeface="Effra" panose="02000506080000020004" pitchFamily="2" charset="0"/>
              </a:rPr>
              <a:t>€</a:t>
            </a:r>
          </a:p>
        </p:txBody>
      </p:sp>
      <p:sp>
        <p:nvSpPr>
          <p:cNvPr id="31" name="Tekstvak 30">
            <a:extLst>
              <a:ext uri="{FF2B5EF4-FFF2-40B4-BE49-F238E27FC236}">
                <a16:creationId xmlns:a16="http://schemas.microsoft.com/office/drawing/2014/main" id="{E328F701-3413-7BD6-7051-675D608B2075}"/>
              </a:ext>
            </a:extLst>
          </p:cNvPr>
          <p:cNvSpPr txBox="1"/>
          <p:nvPr/>
        </p:nvSpPr>
        <p:spPr>
          <a:xfrm>
            <a:off x="6758866" y="1526786"/>
            <a:ext cx="170481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2400" b="1" i="1" dirty="0">
                <a:latin typeface="Effra" panose="02000506080000020004" pitchFamily="2" charset="0"/>
              </a:rPr>
              <a:t>Eerst</a:t>
            </a:r>
            <a:endParaRPr kumimoji="0" lang="nl-NL" sz="2400" b="1" i="1" u="none" strike="noStrike" kern="1200" cap="none" spc="0" normalizeH="0" baseline="0" noProof="0" dirty="0">
              <a:ln>
                <a:noFill/>
              </a:ln>
              <a:effectLst/>
              <a:uLnTx/>
              <a:uFillTx/>
              <a:latin typeface="Effra" panose="02000506080000020004" pitchFamily="2" charset="0"/>
            </a:endParaRPr>
          </a:p>
        </p:txBody>
      </p:sp>
      <p:sp>
        <p:nvSpPr>
          <p:cNvPr id="32" name="Tekstvak 31">
            <a:extLst>
              <a:ext uri="{FF2B5EF4-FFF2-40B4-BE49-F238E27FC236}">
                <a16:creationId xmlns:a16="http://schemas.microsoft.com/office/drawing/2014/main" id="{B8BFB904-378C-4891-5D59-6F355157DA2E}"/>
              </a:ext>
            </a:extLst>
          </p:cNvPr>
          <p:cNvSpPr txBox="1"/>
          <p:nvPr/>
        </p:nvSpPr>
        <p:spPr>
          <a:xfrm>
            <a:off x="9923097" y="1526786"/>
            <a:ext cx="170481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2400" b="1" i="1" dirty="0">
                <a:latin typeface="Effra" panose="02000506080000020004" pitchFamily="2" charset="0"/>
              </a:rPr>
              <a:t>Later</a:t>
            </a:r>
            <a:endParaRPr kumimoji="0" lang="nl-NL" sz="2400" b="1" i="1" u="none" strike="noStrike" kern="1200" cap="none" spc="0" normalizeH="0" baseline="0" noProof="0" dirty="0">
              <a:ln>
                <a:noFill/>
              </a:ln>
              <a:effectLst/>
              <a:uLnTx/>
              <a:uFillTx/>
              <a:latin typeface="Effra" panose="02000506080000020004" pitchFamily="2" charset="0"/>
            </a:endParaRPr>
          </a:p>
        </p:txBody>
      </p:sp>
      <p:sp>
        <p:nvSpPr>
          <p:cNvPr id="33" name="Tekstvak 32">
            <a:extLst>
              <a:ext uri="{FF2B5EF4-FFF2-40B4-BE49-F238E27FC236}">
                <a16:creationId xmlns:a16="http://schemas.microsoft.com/office/drawing/2014/main" id="{D99DAE34-AB6B-F574-F89F-CE3389E87A52}"/>
              </a:ext>
            </a:extLst>
          </p:cNvPr>
          <p:cNvSpPr txBox="1"/>
          <p:nvPr/>
        </p:nvSpPr>
        <p:spPr>
          <a:xfrm>
            <a:off x="6758866" y="3286340"/>
            <a:ext cx="1704814"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2000" b="1" dirty="0">
                <a:latin typeface="Effra" panose="02000506080000020004" pitchFamily="2" charset="0"/>
              </a:rPr>
              <a:t>Betaling</a:t>
            </a:r>
            <a:endParaRPr kumimoji="0" lang="nl-NL" sz="2000" b="1" u="none" strike="noStrike" kern="1200" cap="none" spc="0" normalizeH="0" baseline="0" noProof="0" dirty="0">
              <a:ln>
                <a:noFill/>
              </a:ln>
              <a:effectLst/>
              <a:uLnTx/>
              <a:uFillTx/>
              <a:latin typeface="Effra" panose="02000506080000020004" pitchFamily="2" charset="0"/>
            </a:endParaRPr>
          </a:p>
        </p:txBody>
      </p:sp>
      <p:sp>
        <p:nvSpPr>
          <p:cNvPr id="34" name="Tekstvak 33">
            <a:extLst>
              <a:ext uri="{FF2B5EF4-FFF2-40B4-BE49-F238E27FC236}">
                <a16:creationId xmlns:a16="http://schemas.microsoft.com/office/drawing/2014/main" id="{00DFF554-9BD9-3B4B-EDE4-F420E6E8D549}"/>
              </a:ext>
            </a:extLst>
          </p:cNvPr>
          <p:cNvSpPr txBox="1"/>
          <p:nvPr/>
        </p:nvSpPr>
        <p:spPr>
          <a:xfrm>
            <a:off x="9923097" y="3286340"/>
            <a:ext cx="1704814"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2000" b="1" dirty="0">
                <a:latin typeface="Effra" panose="02000506080000020004" pitchFamily="2" charset="0"/>
              </a:rPr>
              <a:t>Levering</a:t>
            </a:r>
            <a:endParaRPr kumimoji="0" lang="nl-NL" sz="2000" b="1" u="none" strike="noStrike" kern="1200" cap="none" spc="0" normalizeH="0" baseline="0" noProof="0" dirty="0">
              <a:ln>
                <a:noFill/>
              </a:ln>
              <a:effectLst/>
              <a:uLnTx/>
              <a:uFillTx/>
              <a:latin typeface="Effra" panose="02000506080000020004" pitchFamily="2" charset="0"/>
            </a:endParaRPr>
          </a:p>
        </p:txBody>
      </p:sp>
      <p:pic>
        <p:nvPicPr>
          <p:cNvPr id="38" name="Afbeelding 37">
            <a:extLst>
              <a:ext uri="{FF2B5EF4-FFF2-40B4-BE49-F238E27FC236}">
                <a16:creationId xmlns:a16="http://schemas.microsoft.com/office/drawing/2014/main" id="{71398681-3A23-5845-145D-8B1831115B9B}"/>
              </a:ext>
            </a:extLst>
          </p:cNvPr>
          <p:cNvPicPr>
            <a:picLocks noChangeAspect="1"/>
          </p:cNvPicPr>
          <p:nvPr/>
        </p:nvPicPr>
        <p:blipFill>
          <a:blip r:embed="rId3"/>
          <a:stretch>
            <a:fillRect/>
          </a:stretch>
        </p:blipFill>
        <p:spPr>
          <a:xfrm>
            <a:off x="1809439" y="3800370"/>
            <a:ext cx="8573122" cy="1977828"/>
          </a:xfrm>
          <a:prstGeom prst="rect">
            <a:avLst/>
          </a:prstGeom>
          <a:ln w="38100">
            <a:solidFill>
              <a:srgbClr val="945DE8"/>
            </a:solidFill>
          </a:ln>
          <a:effectLst>
            <a:outerShdw blurRad="25400" dist="25400" dir="2700000" algn="tl" rotWithShape="0">
              <a:prstClr val="black">
                <a:alpha val="40000"/>
              </a:prstClr>
            </a:outerShdw>
          </a:effectLst>
        </p:spPr>
      </p:pic>
      <p:sp>
        <p:nvSpPr>
          <p:cNvPr id="39" name="Rechthoek 38">
            <a:extLst>
              <a:ext uri="{FF2B5EF4-FFF2-40B4-BE49-F238E27FC236}">
                <a16:creationId xmlns:a16="http://schemas.microsoft.com/office/drawing/2014/main" id="{F659F32B-02E4-54ED-5BF1-367DD72DB85C}"/>
              </a:ext>
            </a:extLst>
          </p:cNvPr>
          <p:cNvSpPr/>
          <p:nvPr/>
        </p:nvSpPr>
        <p:spPr>
          <a:xfrm>
            <a:off x="2711450" y="4076700"/>
            <a:ext cx="3619500" cy="292100"/>
          </a:xfrm>
          <a:prstGeom prst="rect">
            <a:avLst/>
          </a:prstGeom>
          <a:noFill/>
          <a:ln w="38100">
            <a:solidFill>
              <a:srgbClr val="E71E1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Tekstvak 39">
            <a:extLst>
              <a:ext uri="{FF2B5EF4-FFF2-40B4-BE49-F238E27FC236}">
                <a16:creationId xmlns:a16="http://schemas.microsoft.com/office/drawing/2014/main" id="{BAFFD8EE-A611-F2AC-9631-80244BC392A5}"/>
              </a:ext>
            </a:extLst>
          </p:cNvPr>
          <p:cNvSpPr txBox="1"/>
          <p:nvPr/>
        </p:nvSpPr>
        <p:spPr>
          <a:xfrm>
            <a:off x="697875" y="5785197"/>
            <a:ext cx="10930036" cy="954107"/>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nl-NL" sz="2800" b="1" i="1" dirty="0">
                <a:latin typeface="Effra" panose="02000506080000020004" pitchFamily="2" charset="0"/>
              </a:rPr>
              <a:t>Crediteuren zijn leveranciers die </a:t>
            </a:r>
            <a:r>
              <a:rPr lang="nl-NL" sz="2800" b="1" i="1" dirty="0">
                <a:solidFill>
                  <a:srgbClr val="945DE8"/>
                </a:solidFill>
                <a:latin typeface="Effra" panose="02000506080000020004" pitchFamily="2" charset="0"/>
              </a:rPr>
              <a:t>nog betaald </a:t>
            </a:r>
            <a:r>
              <a:rPr lang="nl-NL" sz="2800" b="1" i="1" dirty="0">
                <a:latin typeface="Effra" panose="02000506080000020004" pitchFamily="2" charset="0"/>
              </a:rPr>
              <a:t>moeten worden voor goederen die </a:t>
            </a:r>
            <a:r>
              <a:rPr lang="nl-NL" sz="2800" b="1" i="1" dirty="0">
                <a:solidFill>
                  <a:srgbClr val="945DE8"/>
                </a:solidFill>
                <a:latin typeface="Effra" panose="02000506080000020004" pitchFamily="2" charset="0"/>
              </a:rPr>
              <a:t>al geleverd</a:t>
            </a:r>
            <a:r>
              <a:rPr lang="nl-NL" sz="2800" b="1" i="1" dirty="0">
                <a:latin typeface="Effra" panose="02000506080000020004" pitchFamily="2" charset="0"/>
              </a:rPr>
              <a:t> zijn.</a:t>
            </a:r>
            <a:endParaRPr kumimoji="0" lang="nl-NL" sz="2800" b="1" i="1" u="none" strike="noStrike" kern="1200" cap="none" spc="0" normalizeH="0" baseline="0" noProof="0" dirty="0">
              <a:ln>
                <a:noFill/>
              </a:ln>
              <a:effectLst/>
              <a:uLnTx/>
              <a:uFillTx/>
              <a:latin typeface="Effra" panose="02000506080000020004" pitchFamily="2" charset="0"/>
            </a:endParaRPr>
          </a:p>
        </p:txBody>
      </p:sp>
      <p:sp>
        <p:nvSpPr>
          <p:cNvPr id="41" name="Tekstvak 40">
            <a:extLst>
              <a:ext uri="{FF2B5EF4-FFF2-40B4-BE49-F238E27FC236}">
                <a16:creationId xmlns:a16="http://schemas.microsoft.com/office/drawing/2014/main" id="{08C7C3FA-3612-7464-1D52-53F2BDB9A679}"/>
              </a:ext>
            </a:extLst>
          </p:cNvPr>
          <p:cNvSpPr txBox="1"/>
          <p:nvPr/>
        </p:nvSpPr>
        <p:spPr>
          <a:xfrm>
            <a:off x="7960660" y="6445479"/>
            <a:ext cx="4082404"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prstClr val="black">
                    <a:alpha val="40000"/>
                  </a:prstClr>
                </a:solidFill>
                <a:effectLst/>
                <a:uLnTx/>
                <a:uFillTx/>
                <a:latin typeface="Effra" panose="02000506080000020004" pitchFamily="2" charset="0"/>
                <a:ea typeface="+mn-ea"/>
                <a:cs typeface="+mn-cs"/>
              </a:rPr>
              <a:t>Bron: eindexamen bedrijfseconomie vwo 2022-II</a:t>
            </a:r>
          </a:p>
        </p:txBody>
      </p:sp>
      <p:sp>
        <p:nvSpPr>
          <p:cNvPr id="42" name="Tekstballon: rechthoek met afgeronde hoeken 41">
            <a:extLst>
              <a:ext uri="{FF2B5EF4-FFF2-40B4-BE49-F238E27FC236}">
                <a16:creationId xmlns:a16="http://schemas.microsoft.com/office/drawing/2014/main" id="{538C436D-EBA5-A692-DE10-972DFB223344}"/>
              </a:ext>
            </a:extLst>
          </p:cNvPr>
          <p:cNvSpPr/>
          <p:nvPr/>
        </p:nvSpPr>
        <p:spPr>
          <a:xfrm>
            <a:off x="7662863" y="4329447"/>
            <a:ext cx="4173537" cy="922322"/>
          </a:xfrm>
          <a:prstGeom prst="wedgeRoundRectCallout">
            <a:avLst>
              <a:gd name="adj1" fmla="val -39323"/>
              <a:gd name="adj2" fmla="val -72465"/>
              <a:gd name="adj3" fmla="val 16667"/>
            </a:avLst>
          </a:prstGeom>
          <a:solidFill>
            <a:srgbClr val="945E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1" i="1" u="none" strike="noStrike" kern="1200" cap="none" spc="0" normalizeH="0" baseline="0" noProof="0" dirty="0">
                <a:ln>
                  <a:noFill/>
                </a:ln>
                <a:solidFill>
                  <a:prstClr val="white"/>
                </a:solidFill>
                <a:effectLst/>
                <a:uLnTx/>
                <a:uFillTx/>
                <a:latin typeface="Effra" panose="02000506080000020004" pitchFamily="2" charset="0"/>
                <a:ea typeface="+mn-ea"/>
                <a:cs typeface="+mn-cs"/>
              </a:rPr>
              <a:t>Klant</a:t>
            </a:r>
            <a:r>
              <a:rPr kumimoji="0" lang="nl-NL" sz="2800" b="1" i="1" u="none" strike="noStrike" kern="1200" cap="none" spc="0" normalizeH="0" noProof="0" dirty="0">
                <a:ln>
                  <a:noFill/>
                </a:ln>
                <a:solidFill>
                  <a:prstClr val="white"/>
                </a:solidFill>
                <a:effectLst/>
                <a:uLnTx/>
                <a:uFillTx/>
                <a:latin typeface="Effra" panose="02000506080000020004" pitchFamily="2" charset="0"/>
                <a:ea typeface="+mn-ea"/>
                <a:cs typeface="+mn-cs"/>
              </a:rPr>
              <a:t> ontvangt LK</a:t>
            </a:r>
          </a:p>
          <a:p>
            <a:pPr marL="0" marR="0" lvl="0" indent="0" algn="ctr" defTabSz="914400" rtl="0" eaLnBrk="1" fontAlgn="auto" latinLnBrk="0" hangingPunct="1">
              <a:lnSpc>
                <a:spcPct val="100000"/>
              </a:lnSpc>
              <a:spcBef>
                <a:spcPts val="0"/>
              </a:spcBef>
              <a:spcAft>
                <a:spcPts val="0"/>
              </a:spcAft>
              <a:buClrTx/>
              <a:buSzTx/>
              <a:buFontTx/>
              <a:buNone/>
              <a:tabLst/>
              <a:defRPr/>
            </a:pPr>
            <a:r>
              <a:rPr lang="nl-NL" sz="2800" b="1" i="1" baseline="0" dirty="0">
                <a:solidFill>
                  <a:prstClr val="white"/>
                </a:solidFill>
                <a:latin typeface="Effra" panose="02000506080000020004" pitchFamily="2" charset="0"/>
              </a:rPr>
              <a:t>Leverancier</a:t>
            </a:r>
            <a:r>
              <a:rPr lang="nl-NL" sz="2800" b="1" i="1" dirty="0">
                <a:solidFill>
                  <a:prstClr val="white"/>
                </a:solidFill>
                <a:latin typeface="Effra" panose="02000506080000020004" pitchFamily="2" charset="0"/>
              </a:rPr>
              <a:t> ontvangt AK</a:t>
            </a:r>
            <a:endParaRPr kumimoji="0" lang="nl-NL" sz="2800" b="1" i="1" u="none" strike="noStrike" kern="1200" cap="none" spc="0" normalizeH="0" baseline="0" noProof="0" dirty="0">
              <a:ln>
                <a:noFill/>
              </a:ln>
              <a:solidFill>
                <a:prstClr val="white"/>
              </a:solidFill>
              <a:effectLst/>
              <a:uLnTx/>
              <a:uFillTx/>
              <a:latin typeface="Effra" panose="02000506080000020004" pitchFamily="2" charset="0"/>
              <a:ea typeface="+mn-ea"/>
              <a:cs typeface="+mn-cs"/>
            </a:endParaRPr>
          </a:p>
        </p:txBody>
      </p:sp>
    </p:spTree>
    <p:extLst>
      <p:ext uri="{BB962C8B-B14F-4D97-AF65-F5344CB8AC3E}">
        <p14:creationId xmlns:p14="http://schemas.microsoft.com/office/powerpoint/2010/main" val="1002698284"/>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250"/>
                                        <p:tgtEl>
                                          <p:spTgt spid="40"/>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p:bldP spid="4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5445EF-CB90-4057-9C77-0AAD10077035}"/>
            </a:ext>
          </a:extLst>
        </p:cNvPr>
        <p:cNvGrpSpPr/>
        <p:nvPr/>
      </p:nvGrpSpPr>
      <p:grpSpPr>
        <a:xfrm>
          <a:off x="0" y="0"/>
          <a:ext cx="0" cy="0"/>
          <a:chOff x="0" y="0"/>
          <a:chExt cx="0" cy="0"/>
        </a:xfrm>
      </p:grpSpPr>
    </p:spTree>
    <p:extLst>
      <p:ext uri="{BB962C8B-B14F-4D97-AF65-F5344CB8AC3E}">
        <p14:creationId xmlns:p14="http://schemas.microsoft.com/office/powerpoint/2010/main" val="5004327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55393B-1977-C381-4E26-9F8D244DAF0A}"/>
            </a:ext>
          </a:extLst>
        </p:cNvPr>
        <p:cNvGrpSpPr/>
        <p:nvPr/>
      </p:nvGrpSpPr>
      <p:grpSpPr>
        <a:xfrm>
          <a:off x="0" y="0"/>
          <a:ext cx="0" cy="0"/>
          <a:chOff x="0" y="0"/>
          <a:chExt cx="0" cy="0"/>
        </a:xfrm>
      </p:grpSpPr>
      <p:sp>
        <p:nvSpPr>
          <p:cNvPr id="3" name="Tekstvak 2">
            <a:extLst>
              <a:ext uri="{FF2B5EF4-FFF2-40B4-BE49-F238E27FC236}">
                <a16:creationId xmlns:a16="http://schemas.microsoft.com/office/drawing/2014/main" id="{CAFA8D3E-0DC9-16B7-1A24-25043D76CA40}"/>
              </a:ext>
            </a:extLst>
          </p:cNvPr>
          <p:cNvSpPr txBox="1"/>
          <p:nvPr/>
        </p:nvSpPr>
        <p:spPr>
          <a:xfrm>
            <a:off x="319314" y="3092680"/>
            <a:ext cx="11553372" cy="1446550"/>
          </a:xfrm>
          <a:prstGeom prst="rect">
            <a:avLst/>
          </a:prstGeom>
          <a:noFill/>
        </p:spPr>
        <p:txBody>
          <a:bodyPr wrap="square" rtlCol="0">
            <a:spAutoFit/>
          </a:bodyPr>
          <a:lstStyle/>
          <a:p>
            <a:pPr algn="ctr"/>
            <a:r>
              <a:rPr lang="nl-NL" sz="8800" b="1" dirty="0">
                <a:solidFill>
                  <a:srgbClr val="945DE8"/>
                </a:solidFill>
                <a:effectLst>
                  <a:outerShdw blurRad="25400" dist="25400" dir="2700000" algn="tl" rotWithShape="0">
                    <a:prstClr val="black">
                      <a:alpha val="40000"/>
                    </a:prstClr>
                  </a:outerShdw>
                </a:effectLst>
                <a:latin typeface="Effra" panose="02000506080000020004" pitchFamily="2" charset="0"/>
              </a:rPr>
              <a:t>Voor- en nadelen</a:t>
            </a:r>
          </a:p>
        </p:txBody>
      </p:sp>
      <p:cxnSp>
        <p:nvCxnSpPr>
          <p:cNvPr id="6" name="Rechte verbindingslijn 5">
            <a:extLst>
              <a:ext uri="{FF2B5EF4-FFF2-40B4-BE49-F238E27FC236}">
                <a16:creationId xmlns:a16="http://schemas.microsoft.com/office/drawing/2014/main" id="{FDC83B51-AC2B-2B5A-5730-20851E43E951}"/>
              </a:ext>
            </a:extLst>
          </p:cNvPr>
          <p:cNvCxnSpPr>
            <a:cxnSpLocks/>
          </p:cNvCxnSpPr>
          <p:nvPr/>
        </p:nvCxnSpPr>
        <p:spPr>
          <a:xfrm flipH="1">
            <a:off x="1168400" y="4592864"/>
            <a:ext cx="9855200" cy="0"/>
          </a:xfrm>
          <a:prstGeom prst="line">
            <a:avLst/>
          </a:prstGeom>
          <a:ln w="111125">
            <a:solidFill>
              <a:schemeClr val="bg1">
                <a:lumMod val="65000"/>
              </a:schemeClr>
            </a:solidFill>
          </a:ln>
          <a:effectLst>
            <a:outerShdw blurRad="25400" dist="254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 name="Tekstvak 4">
            <a:extLst>
              <a:ext uri="{FF2B5EF4-FFF2-40B4-BE49-F238E27FC236}">
                <a16:creationId xmlns:a16="http://schemas.microsoft.com/office/drawing/2014/main" id="{A83BDE7D-0EAB-5E57-A49C-8818A36DF007}"/>
              </a:ext>
            </a:extLst>
          </p:cNvPr>
          <p:cNvSpPr txBox="1"/>
          <p:nvPr/>
        </p:nvSpPr>
        <p:spPr>
          <a:xfrm>
            <a:off x="319314" y="1566952"/>
            <a:ext cx="11553372" cy="1862048"/>
          </a:xfrm>
          <a:prstGeom prst="rect">
            <a:avLst/>
          </a:prstGeom>
          <a:noFill/>
        </p:spPr>
        <p:txBody>
          <a:bodyPr wrap="square" rtlCol="0">
            <a:spAutoFit/>
          </a:bodyPr>
          <a:lstStyle/>
          <a:p>
            <a:pPr algn="ctr"/>
            <a:r>
              <a:rPr lang="nl-NL" sz="11500" b="1" i="1" dirty="0">
                <a:solidFill>
                  <a:srgbClr val="652EA3"/>
                </a:solidFill>
                <a:effectLst>
                  <a:outerShdw blurRad="25400" dist="25400" dir="2700000" algn="tl" rotWithShape="0">
                    <a:prstClr val="black">
                      <a:alpha val="40000"/>
                    </a:prstClr>
                  </a:outerShdw>
                </a:effectLst>
                <a:latin typeface="Effra" panose="02000506080000020004" pitchFamily="2" charset="0"/>
              </a:rPr>
              <a:t>Vermogens</a:t>
            </a:r>
          </a:p>
        </p:txBody>
      </p:sp>
      <p:sp>
        <p:nvSpPr>
          <p:cNvPr id="2" name="Tekstvak 1">
            <a:extLst>
              <a:ext uri="{FF2B5EF4-FFF2-40B4-BE49-F238E27FC236}">
                <a16:creationId xmlns:a16="http://schemas.microsoft.com/office/drawing/2014/main" id="{AA9DDFC9-880C-FB9D-F1E6-3F3B234A9D82}"/>
              </a:ext>
            </a:extLst>
          </p:cNvPr>
          <p:cNvSpPr txBox="1"/>
          <p:nvPr/>
        </p:nvSpPr>
        <p:spPr>
          <a:xfrm>
            <a:off x="1168400" y="4585846"/>
            <a:ext cx="2854959" cy="523220"/>
          </a:xfrm>
          <a:prstGeom prst="rect">
            <a:avLst/>
          </a:prstGeom>
          <a:noFill/>
        </p:spPr>
        <p:txBody>
          <a:bodyPr wrap="square" rtlCol="0">
            <a:spAutoFit/>
          </a:bodyPr>
          <a:lstStyle/>
          <a:p>
            <a:r>
              <a:rPr lang="nl-NL" sz="2800" b="1" dirty="0">
                <a:solidFill>
                  <a:srgbClr val="652EA3"/>
                </a:solidFill>
                <a:latin typeface="Effra" panose="02000506080000020004" pitchFamily="2" charset="0"/>
              </a:rPr>
              <a:t>Patrick</a:t>
            </a:r>
          </a:p>
        </p:txBody>
      </p:sp>
    </p:spTree>
    <p:extLst>
      <p:ext uri="{BB962C8B-B14F-4D97-AF65-F5344CB8AC3E}">
        <p14:creationId xmlns:p14="http://schemas.microsoft.com/office/powerpoint/2010/main" val="4055348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1CAD74-0747-938B-A06D-16233FE3DA27}"/>
            </a:ext>
          </a:extLst>
        </p:cNvPr>
        <p:cNvGrpSpPr/>
        <p:nvPr/>
      </p:nvGrpSpPr>
      <p:grpSpPr>
        <a:xfrm>
          <a:off x="0" y="0"/>
          <a:ext cx="0" cy="0"/>
          <a:chOff x="0" y="0"/>
          <a:chExt cx="0" cy="0"/>
        </a:xfrm>
      </p:grpSpPr>
      <p:sp>
        <p:nvSpPr>
          <p:cNvPr id="24" name="Stroomdiagram: Handmatige invoer 23">
            <a:extLst>
              <a:ext uri="{FF2B5EF4-FFF2-40B4-BE49-F238E27FC236}">
                <a16:creationId xmlns:a16="http://schemas.microsoft.com/office/drawing/2014/main" id="{E2E30C2B-4346-6485-AE99-EC83A3D13A20}"/>
              </a:ext>
            </a:extLst>
          </p:cNvPr>
          <p:cNvSpPr/>
          <p:nvPr/>
        </p:nvSpPr>
        <p:spPr>
          <a:xfrm flipV="1">
            <a:off x="6303920" y="1150061"/>
            <a:ext cx="5580111" cy="5176419"/>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23"/>
              <a:gd name="connsiteY0" fmla="*/ 11787 h 19787"/>
              <a:gd name="connsiteX1" fmla="*/ 10023 w 10023"/>
              <a:gd name="connsiteY1" fmla="*/ 0 h 19787"/>
              <a:gd name="connsiteX2" fmla="*/ 10000 w 10023"/>
              <a:gd name="connsiteY2" fmla="*/ 19787 h 19787"/>
              <a:gd name="connsiteX3" fmla="*/ 0 w 10023"/>
              <a:gd name="connsiteY3" fmla="*/ 19787 h 19787"/>
              <a:gd name="connsiteX4" fmla="*/ 0 w 10023"/>
              <a:gd name="connsiteY4" fmla="*/ 11787 h 19787"/>
              <a:gd name="connsiteX0" fmla="*/ 0 w 10040"/>
              <a:gd name="connsiteY0" fmla="*/ 12045 h 20045"/>
              <a:gd name="connsiteX1" fmla="*/ 10040 w 10040"/>
              <a:gd name="connsiteY1" fmla="*/ 0 h 20045"/>
              <a:gd name="connsiteX2" fmla="*/ 10000 w 10040"/>
              <a:gd name="connsiteY2" fmla="*/ 20045 h 20045"/>
              <a:gd name="connsiteX3" fmla="*/ 0 w 10040"/>
              <a:gd name="connsiteY3" fmla="*/ 20045 h 20045"/>
              <a:gd name="connsiteX4" fmla="*/ 0 w 10040"/>
              <a:gd name="connsiteY4" fmla="*/ 12045 h 20045"/>
              <a:gd name="connsiteX0" fmla="*/ 17 w 10040"/>
              <a:gd name="connsiteY0" fmla="*/ 10459 h 20045"/>
              <a:gd name="connsiteX1" fmla="*/ 10040 w 10040"/>
              <a:gd name="connsiteY1" fmla="*/ 0 h 20045"/>
              <a:gd name="connsiteX2" fmla="*/ 10000 w 10040"/>
              <a:gd name="connsiteY2" fmla="*/ 20045 h 20045"/>
              <a:gd name="connsiteX3" fmla="*/ 0 w 10040"/>
              <a:gd name="connsiteY3" fmla="*/ 20045 h 20045"/>
              <a:gd name="connsiteX4" fmla="*/ 17 w 10040"/>
              <a:gd name="connsiteY4" fmla="*/ 10459 h 200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0" h="20045">
                <a:moveTo>
                  <a:pt x="17" y="10459"/>
                </a:moveTo>
                <a:lnTo>
                  <a:pt x="10040" y="0"/>
                </a:lnTo>
                <a:cubicBezTo>
                  <a:pt x="10032" y="6596"/>
                  <a:pt x="10008" y="13449"/>
                  <a:pt x="10000" y="20045"/>
                </a:cubicBezTo>
                <a:lnTo>
                  <a:pt x="0" y="20045"/>
                </a:lnTo>
                <a:cubicBezTo>
                  <a:pt x="6" y="16850"/>
                  <a:pt x="11" y="13654"/>
                  <a:pt x="17" y="10459"/>
                </a:cubicBezTo>
                <a:close/>
              </a:path>
            </a:pathLst>
          </a:custGeom>
          <a:solidFill>
            <a:schemeClr val="bg1">
              <a:lumMod val="85000"/>
            </a:schemeClr>
          </a:solidFill>
          <a:ln>
            <a:solidFill>
              <a:schemeClr val="bg1"/>
            </a:solid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5" name="Stroomdiagram: Handmatige invoer 23">
            <a:extLst>
              <a:ext uri="{FF2B5EF4-FFF2-40B4-BE49-F238E27FC236}">
                <a16:creationId xmlns:a16="http://schemas.microsoft.com/office/drawing/2014/main" id="{F0067CB1-91C3-F723-0153-5AAD8327D5E1}"/>
              </a:ext>
            </a:extLst>
          </p:cNvPr>
          <p:cNvSpPr/>
          <p:nvPr/>
        </p:nvSpPr>
        <p:spPr>
          <a:xfrm rot="16200000" flipH="1" flipV="1">
            <a:off x="4538019" y="-456585"/>
            <a:ext cx="2820684" cy="1142047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23"/>
              <a:gd name="connsiteY0" fmla="*/ 11787 h 19787"/>
              <a:gd name="connsiteX1" fmla="*/ 10023 w 10023"/>
              <a:gd name="connsiteY1" fmla="*/ 0 h 19787"/>
              <a:gd name="connsiteX2" fmla="*/ 10000 w 10023"/>
              <a:gd name="connsiteY2" fmla="*/ 19787 h 19787"/>
              <a:gd name="connsiteX3" fmla="*/ 0 w 10023"/>
              <a:gd name="connsiteY3" fmla="*/ 19787 h 19787"/>
              <a:gd name="connsiteX4" fmla="*/ 0 w 10023"/>
              <a:gd name="connsiteY4" fmla="*/ 11787 h 19787"/>
              <a:gd name="connsiteX0" fmla="*/ 0 w 10040"/>
              <a:gd name="connsiteY0" fmla="*/ 12045 h 20045"/>
              <a:gd name="connsiteX1" fmla="*/ 10040 w 10040"/>
              <a:gd name="connsiteY1" fmla="*/ 0 h 20045"/>
              <a:gd name="connsiteX2" fmla="*/ 10000 w 10040"/>
              <a:gd name="connsiteY2" fmla="*/ 20045 h 20045"/>
              <a:gd name="connsiteX3" fmla="*/ 0 w 10040"/>
              <a:gd name="connsiteY3" fmla="*/ 20045 h 20045"/>
              <a:gd name="connsiteX4" fmla="*/ 0 w 10040"/>
              <a:gd name="connsiteY4" fmla="*/ 12045 h 20045"/>
              <a:gd name="connsiteX0" fmla="*/ 68 w 10040"/>
              <a:gd name="connsiteY0" fmla="*/ 8400 h 20045"/>
              <a:gd name="connsiteX1" fmla="*/ 10040 w 10040"/>
              <a:gd name="connsiteY1" fmla="*/ 0 h 20045"/>
              <a:gd name="connsiteX2" fmla="*/ 10000 w 10040"/>
              <a:gd name="connsiteY2" fmla="*/ 20045 h 20045"/>
              <a:gd name="connsiteX3" fmla="*/ 0 w 10040"/>
              <a:gd name="connsiteY3" fmla="*/ 20045 h 20045"/>
              <a:gd name="connsiteX4" fmla="*/ 68 w 10040"/>
              <a:gd name="connsiteY4" fmla="*/ 8400 h 20045"/>
              <a:gd name="connsiteX0" fmla="*/ 136 w 10040"/>
              <a:gd name="connsiteY0" fmla="*/ 9754 h 20045"/>
              <a:gd name="connsiteX1" fmla="*/ 10040 w 10040"/>
              <a:gd name="connsiteY1" fmla="*/ 0 h 20045"/>
              <a:gd name="connsiteX2" fmla="*/ 10000 w 10040"/>
              <a:gd name="connsiteY2" fmla="*/ 20045 h 20045"/>
              <a:gd name="connsiteX3" fmla="*/ 0 w 10040"/>
              <a:gd name="connsiteY3" fmla="*/ 20045 h 20045"/>
              <a:gd name="connsiteX4" fmla="*/ 136 w 10040"/>
              <a:gd name="connsiteY4" fmla="*/ 9754 h 20045"/>
              <a:gd name="connsiteX0" fmla="*/ 68 w 10040"/>
              <a:gd name="connsiteY0" fmla="*/ 10172 h 20045"/>
              <a:gd name="connsiteX1" fmla="*/ 10040 w 10040"/>
              <a:gd name="connsiteY1" fmla="*/ 0 h 20045"/>
              <a:gd name="connsiteX2" fmla="*/ 10000 w 10040"/>
              <a:gd name="connsiteY2" fmla="*/ 20045 h 20045"/>
              <a:gd name="connsiteX3" fmla="*/ 0 w 10040"/>
              <a:gd name="connsiteY3" fmla="*/ 20045 h 20045"/>
              <a:gd name="connsiteX4" fmla="*/ 68 w 10040"/>
              <a:gd name="connsiteY4" fmla="*/ 10172 h 200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0" h="20045">
                <a:moveTo>
                  <a:pt x="68" y="10172"/>
                </a:moveTo>
                <a:lnTo>
                  <a:pt x="10040" y="0"/>
                </a:lnTo>
                <a:cubicBezTo>
                  <a:pt x="10032" y="6596"/>
                  <a:pt x="10008" y="13449"/>
                  <a:pt x="10000" y="20045"/>
                </a:cubicBezTo>
                <a:lnTo>
                  <a:pt x="0" y="20045"/>
                </a:lnTo>
                <a:cubicBezTo>
                  <a:pt x="23" y="16163"/>
                  <a:pt x="45" y="14054"/>
                  <a:pt x="68" y="10172"/>
                </a:cubicBezTo>
                <a:close/>
              </a:path>
            </a:pathLst>
          </a:custGeom>
          <a:solidFill>
            <a:schemeClr val="bg1">
              <a:lumMod val="85000"/>
            </a:schemeClr>
          </a:solidFill>
          <a:ln>
            <a:solidFill>
              <a:schemeClr val="bg1"/>
            </a:solid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ekstvak 1">
            <a:extLst>
              <a:ext uri="{FF2B5EF4-FFF2-40B4-BE49-F238E27FC236}">
                <a16:creationId xmlns:a16="http://schemas.microsoft.com/office/drawing/2014/main" id="{A1837F88-7B11-BBD3-687D-932A3CEC3706}"/>
              </a:ext>
            </a:extLst>
          </p:cNvPr>
          <p:cNvSpPr txBox="1"/>
          <p:nvPr/>
        </p:nvSpPr>
        <p:spPr>
          <a:xfrm>
            <a:off x="2140299" y="194009"/>
            <a:ext cx="791140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prstClr val="black"/>
                </a:solidFill>
                <a:effectLst/>
                <a:uLnTx/>
                <a:uFillTx/>
                <a:latin typeface="Effra Heavy" panose="02000906080000020004" pitchFamily="2" charset="0"/>
                <a:ea typeface="+mn-ea"/>
                <a:cs typeface="+mn-cs"/>
              </a:rPr>
              <a:t>Vermogensstructuur</a:t>
            </a:r>
          </a:p>
        </p:txBody>
      </p:sp>
      <p:cxnSp>
        <p:nvCxnSpPr>
          <p:cNvPr id="3" name="Rechte verbindingslijn 2">
            <a:extLst>
              <a:ext uri="{FF2B5EF4-FFF2-40B4-BE49-F238E27FC236}">
                <a16:creationId xmlns:a16="http://schemas.microsoft.com/office/drawing/2014/main" id="{46AD408F-660F-9C22-7AAB-7986B8626252}"/>
              </a:ext>
            </a:extLst>
          </p:cNvPr>
          <p:cNvCxnSpPr>
            <a:cxnSpLocks/>
          </p:cNvCxnSpPr>
          <p:nvPr/>
        </p:nvCxnSpPr>
        <p:spPr>
          <a:xfrm>
            <a:off x="466373" y="1063807"/>
            <a:ext cx="5499000" cy="0"/>
          </a:xfrm>
          <a:prstGeom prst="line">
            <a:avLst/>
          </a:prstGeom>
          <a:ln w="111125">
            <a:solidFill>
              <a:schemeClr val="bg1">
                <a:lumMod val="65000"/>
              </a:schemeClr>
            </a:solidFill>
          </a:ln>
          <a:effectLst>
            <a:outerShdw blurRad="25400" dist="254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 name="Rechte verbindingslijn 3">
            <a:extLst>
              <a:ext uri="{FF2B5EF4-FFF2-40B4-BE49-F238E27FC236}">
                <a16:creationId xmlns:a16="http://schemas.microsoft.com/office/drawing/2014/main" id="{30047658-37F6-D1C5-1B18-14880A8A316D}"/>
              </a:ext>
            </a:extLst>
          </p:cNvPr>
          <p:cNvCxnSpPr>
            <a:cxnSpLocks/>
          </p:cNvCxnSpPr>
          <p:nvPr/>
        </p:nvCxnSpPr>
        <p:spPr>
          <a:xfrm>
            <a:off x="3215873" y="1132929"/>
            <a:ext cx="0" cy="2599531"/>
          </a:xfrm>
          <a:prstGeom prst="line">
            <a:avLst/>
          </a:prstGeom>
          <a:ln w="111125">
            <a:solidFill>
              <a:schemeClr val="bg1">
                <a:lumMod val="65000"/>
              </a:schemeClr>
            </a:solidFill>
          </a:ln>
          <a:effectLst>
            <a:outerShdw blurRad="25400" dist="254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 name="Tekstvak 4">
            <a:extLst>
              <a:ext uri="{FF2B5EF4-FFF2-40B4-BE49-F238E27FC236}">
                <a16:creationId xmlns:a16="http://schemas.microsoft.com/office/drawing/2014/main" id="{79AD88F0-18DD-C4E8-363D-D0727145B05F}"/>
              </a:ext>
            </a:extLst>
          </p:cNvPr>
          <p:cNvSpPr txBox="1"/>
          <p:nvPr/>
        </p:nvSpPr>
        <p:spPr>
          <a:xfrm>
            <a:off x="466371" y="1710138"/>
            <a:ext cx="2749501" cy="1107996"/>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nl-NL" sz="6600" b="1" u="none" strike="noStrike" kern="1200" cap="none" spc="0" normalizeH="0" baseline="0" noProof="0" dirty="0">
                <a:ln>
                  <a:noFill/>
                </a:ln>
                <a:solidFill>
                  <a:prstClr val="black"/>
                </a:solidFill>
                <a:effectLst>
                  <a:outerShdw blurRad="25400" dist="25400" dir="2700000" algn="tl" rotWithShape="0">
                    <a:prstClr val="black">
                      <a:alpha val="40000"/>
                    </a:prstClr>
                  </a:outerShdw>
                </a:effectLst>
                <a:uLnTx/>
                <a:uFillTx/>
                <a:latin typeface="Effra" panose="02000506080000020004" pitchFamily="2" charset="0"/>
                <a:ea typeface="+mn-ea"/>
                <a:cs typeface="+mn-cs"/>
              </a:rPr>
              <a:t>Activa</a:t>
            </a:r>
          </a:p>
        </p:txBody>
      </p:sp>
      <p:sp>
        <p:nvSpPr>
          <p:cNvPr id="12" name="Tekstvak 11">
            <a:extLst>
              <a:ext uri="{FF2B5EF4-FFF2-40B4-BE49-F238E27FC236}">
                <a16:creationId xmlns:a16="http://schemas.microsoft.com/office/drawing/2014/main" id="{4F582FA5-03CF-327E-286B-F56F95306281}"/>
              </a:ext>
            </a:extLst>
          </p:cNvPr>
          <p:cNvSpPr txBox="1"/>
          <p:nvPr/>
        </p:nvSpPr>
        <p:spPr>
          <a:xfrm>
            <a:off x="2520185" y="717229"/>
            <a:ext cx="137980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b="1" u="none" strike="noStrike" kern="1200" cap="none" spc="0" normalizeH="0" baseline="0" noProof="0" dirty="0">
                <a:ln>
                  <a:noFill/>
                </a:ln>
                <a:solidFill>
                  <a:srgbClr val="652EA3"/>
                </a:solidFill>
                <a:effectLst/>
                <a:uLnTx/>
                <a:uFillTx/>
                <a:latin typeface="Effra" panose="02000506080000020004" pitchFamily="2" charset="0"/>
                <a:ea typeface="+mn-ea"/>
                <a:cs typeface="+mn-cs"/>
              </a:rPr>
              <a:t>Balans</a:t>
            </a:r>
          </a:p>
        </p:txBody>
      </p:sp>
      <p:sp>
        <p:nvSpPr>
          <p:cNvPr id="13" name="Tekstvak 12">
            <a:extLst>
              <a:ext uri="{FF2B5EF4-FFF2-40B4-BE49-F238E27FC236}">
                <a16:creationId xmlns:a16="http://schemas.microsoft.com/office/drawing/2014/main" id="{102E20FD-6568-6014-AD96-000BEE6D30D8}"/>
              </a:ext>
            </a:extLst>
          </p:cNvPr>
          <p:cNvSpPr txBox="1"/>
          <p:nvPr/>
        </p:nvSpPr>
        <p:spPr>
          <a:xfrm>
            <a:off x="317820" y="717229"/>
            <a:ext cx="44780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b="1" u="none" strike="noStrike" kern="1200" cap="none" spc="0" normalizeH="0" baseline="0" noProof="0" dirty="0">
                <a:ln>
                  <a:noFill/>
                </a:ln>
                <a:solidFill>
                  <a:srgbClr val="652EA3"/>
                </a:solidFill>
                <a:effectLst/>
                <a:uLnTx/>
                <a:uFillTx/>
                <a:latin typeface="Effra" panose="02000506080000020004" pitchFamily="2" charset="0"/>
                <a:ea typeface="+mn-ea"/>
                <a:cs typeface="+mn-cs"/>
              </a:rPr>
              <a:t>D</a:t>
            </a:r>
          </a:p>
        </p:txBody>
      </p:sp>
      <p:sp>
        <p:nvSpPr>
          <p:cNvPr id="14" name="Tekstvak 13">
            <a:extLst>
              <a:ext uri="{FF2B5EF4-FFF2-40B4-BE49-F238E27FC236}">
                <a16:creationId xmlns:a16="http://schemas.microsoft.com/office/drawing/2014/main" id="{8E968947-0DC2-DF65-4418-B0D6A326D319}"/>
              </a:ext>
            </a:extLst>
          </p:cNvPr>
          <p:cNvSpPr txBox="1"/>
          <p:nvPr/>
        </p:nvSpPr>
        <p:spPr>
          <a:xfrm>
            <a:off x="5648198" y="717229"/>
            <a:ext cx="44780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b="1" u="none" strike="noStrike" kern="1200" cap="none" spc="0" normalizeH="0" baseline="0" noProof="0" dirty="0">
                <a:ln>
                  <a:noFill/>
                </a:ln>
                <a:solidFill>
                  <a:srgbClr val="652EA3"/>
                </a:solidFill>
                <a:effectLst/>
                <a:uLnTx/>
                <a:uFillTx/>
                <a:latin typeface="Effra" panose="02000506080000020004" pitchFamily="2" charset="0"/>
                <a:ea typeface="+mn-ea"/>
                <a:cs typeface="+mn-cs"/>
              </a:rPr>
              <a:t>C</a:t>
            </a:r>
          </a:p>
        </p:txBody>
      </p:sp>
      <p:pic>
        <p:nvPicPr>
          <p:cNvPr id="18" name="Graphic 17" descr="Lijn met pijl: Curve in wijzerzin met effen opvulling">
            <a:extLst>
              <a:ext uri="{FF2B5EF4-FFF2-40B4-BE49-F238E27FC236}">
                <a16:creationId xmlns:a16="http://schemas.microsoft.com/office/drawing/2014/main" id="{47560756-186F-432B-5FDF-C3F6C62B129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8006600" flipH="1" flipV="1">
            <a:off x="2641213" y="2496339"/>
            <a:ext cx="1137742" cy="1137742"/>
          </a:xfrm>
          <a:prstGeom prst="rect">
            <a:avLst/>
          </a:prstGeom>
        </p:spPr>
      </p:pic>
      <p:pic>
        <p:nvPicPr>
          <p:cNvPr id="19" name="Graphic 18" descr="Lijn met pijl: Curve in wijzerzin met effen opvulling">
            <a:extLst>
              <a:ext uri="{FF2B5EF4-FFF2-40B4-BE49-F238E27FC236}">
                <a16:creationId xmlns:a16="http://schemas.microsoft.com/office/drawing/2014/main" id="{0501D561-FF93-82DE-96CC-DCFEA80CB6F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3593400" flipH="1">
            <a:off x="2641213" y="1085099"/>
            <a:ext cx="1137742" cy="1137742"/>
          </a:xfrm>
          <a:prstGeom prst="rect">
            <a:avLst/>
          </a:prstGeom>
        </p:spPr>
      </p:pic>
      <p:cxnSp>
        <p:nvCxnSpPr>
          <p:cNvPr id="21" name="Rechte verbindingslijn 20">
            <a:extLst>
              <a:ext uri="{FF2B5EF4-FFF2-40B4-BE49-F238E27FC236}">
                <a16:creationId xmlns:a16="http://schemas.microsoft.com/office/drawing/2014/main" id="{B82ECC4A-0B4F-2CEA-CC13-E79C4F62DC4C}"/>
              </a:ext>
            </a:extLst>
          </p:cNvPr>
          <p:cNvCxnSpPr>
            <a:cxnSpLocks/>
          </p:cNvCxnSpPr>
          <p:nvPr/>
        </p:nvCxnSpPr>
        <p:spPr>
          <a:xfrm flipH="1" flipV="1">
            <a:off x="6191989" y="3795182"/>
            <a:ext cx="5580111" cy="2697193"/>
          </a:xfrm>
          <a:prstGeom prst="line">
            <a:avLst/>
          </a:prstGeom>
          <a:ln w="200025">
            <a:solidFill>
              <a:schemeClr val="bg1">
                <a:lumMod val="65000"/>
              </a:schemeClr>
            </a:solidFill>
          </a:ln>
          <a:effectLst>
            <a:outerShdw blurRad="25400" dist="254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7" name="Pijl: omlaag 26">
            <a:extLst>
              <a:ext uri="{FF2B5EF4-FFF2-40B4-BE49-F238E27FC236}">
                <a16:creationId xmlns:a16="http://schemas.microsoft.com/office/drawing/2014/main" id="{99A786BF-33BD-883A-9A70-8697CCE93D85}"/>
              </a:ext>
            </a:extLst>
          </p:cNvPr>
          <p:cNvSpPr/>
          <p:nvPr/>
        </p:nvSpPr>
        <p:spPr>
          <a:xfrm>
            <a:off x="4258492" y="2881645"/>
            <a:ext cx="1297579" cy="1540042"/>
          </a:xfrm>
          <a:prstGeom prst="downArrow">
            <a:avLst/>
          </a:prstGeom>
          <a:solidFill>
            <a:srgbClr val="AE83ED"/>
          </a:solidFill>
          <a:ln>
            <a:noFill/>
          </a:ln>
          <a:effectLst>
            <a:outerShdw blurRad="25400" dist="254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ekstvak 9">
            <a:extLst>
              <a:ext uri="{FF2B5EF4-FFF2-40B4-BE49-F238E27FC236}">
                <a16:creationId xmlns:a16="http://schemas.microsoft.com/office/drawing/2014/main" id="{ADA9F7B4-4317-4182-E325-D807DB3BAE87}"/>
              </a:ext>
            </a:extLst>
          </p:cNvPr>
          <p:cNvSpPr txBox="1"/>
          <p:nvPr/>
        </p:nvSpPr>
        <p:spPr>
          <a:xfrm>
            <a:off x="3696599" y="2283755"/>
            <a:ext cx="2268774" cy="1862048"/>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11500" b="1" u="none" strike="noStrike" kern="1200" cap="none" spc="0" normalizeH="0" baseline="0" noProof="0" dirty="0">
                <a:ln>
                  <a:noFill/>
                </a:ln>
                <a:solidFill>
                  <a:srgbClr val="652EA3"/>
                </a:solidFill>
                <a:effectLst>
                  <a:outerShdw blurRad="25400" dist="25400" dir="2700000" algn="tl" rotWithShape="0">
                    <a:prstClr val="black">
                      <a:alpha val="40000"/>
                    </a:prstClr>
                  </a:outerShdw>
                </a:effectLst>
                <a:uLnTx/>
                <a:uFillTx/>
                <a:latin typeface="Effra" panose="02000506080000020004" pitchFamily="2" charset="0"/>
                <a:ea typeface="+mn-ea"/>
                <a:cs typeface="+mn-cs"/>
              </a:rPr>
              <a:t>VV</a:t>
            </a:r>
          </a:p>
        </p:txBody>
      </p:sp>
      <p:sp>
        <p:nvSpPr>
          <p:cNvPr id="28" name="Pijl: omlaag 27">
            <a:extLst>
              <a:ext uri="{FF2B5EF4-FFF2-40B4-BE49-F238E27FC236}">
                <a16:creationId xmlns:a16="http://schemas.microsoft.com/office/drawing/2014/main" id="{A032348A-5E5C-6850-5CCB-5AAB0A7CE6E2}"/>
              </a:ext>
            </a:extLst>
          </p:cNvPr>
          <p:cNvSpPr/>
          <p:nvPr/>
        </p:nvSpPr>
        <p:spPr>
          <a:xfrm rot="16200000">
            <a:off x="5456835" y="1119218"/>
            <a:ext cx="1297579" cy="1540042"/>
          </a:xfrm>
          <a:prstGeom prst="downArrow">
            <a:avLst/>
          </a:prstGeom>
          <a:solidFill>
            <a:srgbClr val="AE83ED"/>
          </a:solidFill>
          <a:ln>
            <a:noFill/>
          </a:ln>
          <a:effectLst>
            <a:outerShdw blurRad="25400" dist="254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ekstvak 8">
            <a:extLst>
              <a:ext uri="{FF2B5EF4-FFF2-40B4-BE49-F238E27FC236}">
                <a16:creationId xmlns:a16="http://schemas.microsoft.com/office/drawing/2014/main" id="{291460CB-42CE-F111-7816-A72A5249FDFC}"/>
              </a:ext>
            </a:extLst>
          </p:cNvPr>
          <p:cNvSpPr txBox="1"/>
          <p:nvPr/>
        </p:nvSpPr>
        <p:spPr>
          <a:xfrm>
            <a:off x="3696599" y="930686"/>
            <a:ext cx="2268774" cy="1862048"/>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11500" b="1" u="none" strike="noStrike" kern="1200" cap="none" spc="0" normalizeH="0" baseline="0" noProof="0" dirty="0">
                <a:ln>
                  <a:noFill/>
                </a:ln>
                <a:solidFill>
                  <a:srgbClr val="652EA3"/>
                </a:solidFill>
                <a:effectLst>
                  <a:outerShdw blurRad="25400" dist="25400" dir="2700000" algn="tl" rotWithShape="0">
                    <a:prstClr val="black">
                      <a:alpha val="40000"/>
                    </a:prstClr>
                  </a:outerShdw>
                </a:effectLst>
                <a:uLnTx/>
                <a:uFillTx/>
                <a:latin typeface="Effra" panose="02000506080000020004" pitchFamily="2" charset="0"/>
                <a:ea typeface="+mn-ea"/>
                <a:cs typeface="+mn-cs"/>
              </a:rPr>
              <a:t>EV</a:t>
            </a:r>
          </a:p>
        </p:txBody>
      </p:sp>
      <p:sp>
        <p:nvSpPr>
          <p:cNvPr id="29" name="Tekstvak 28">
            <a:extLst>
              <a:ext uri="{FF2B5EF4-FFF2-40B4-BE49-F238E27FC236}">
                <a16:creationId xmlns:a16="http://schemas.microsoft.com/office/drawing/2014/main" id="{B2E02480-4AA1-07FF-31B6-998F76098C3B}"/>
              </a:ext>
            </a:extLst>
          </p:cNvPr>
          <p:cNvSpPr txBox="1"/>
          <p:nvPr/>
        </p:nvSpPr>
        <p:spPr>
          <a:xfrm>
            <a:off x="327311" y="4041040"/>
            <a:ext cx="207856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u="none" strike="noStrike" kern="1200" cap="none" spc="0" normalizeH="0" baseline="0" noProof="0" dirty="0">
                <a:ln>
                  <a:noFill/>
                </a:ln>
                <a:solidFill>
                  <a:srgbClr val="652EA3"/>
                </a:solidFill>
                <a:effectLst/>
                <a:uLnTx/>
                <a:uFillTx/>
                <a:latin typeface="Effra" panose="02000506080000020004" pitchFamily="2" charset="0"/>
                <a:ea typeface="+mn-ea"/>
                <a:cs typeface="+mn-cs"/>
              </a:rPr>
              <a:t>Voordelen</a:t>
            </a:r>
          </a:p>
        </p:txBody>
      </p:sp>
      <p:sp>
        <p:nvSpPr>
          <p:cNvPr id="30" name="Tekstvak 29">
            <a:extLst>
              <a:ext uri="{FF2B5EF4-FFF2-40B4-BE49-F238E27FC236}">
                <a16:creationId xmlns:a16="http://schemas.microsoft.com/office/drawing/2014/main" id="{348EB49E-B5F3-029E-8423-719FA6A2BE69}"/>
              </a:ext>
            </a:extLst>
          </p:cNvPr>
          <p:cNvSpPr txBox="1"/>
          <p:nvPr/>
        </p:nvSpPr>
        <p:spPr>
          <a:xfrm>
            <a:off x="327311" y="5327823"/>
            <a:ext cx="207856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u="none" strike="noStrike" kern="1200" cap="none" spc="0" normalizeH="0" baseline="0" noProof="0" dirty="0">
                <a:ln>
                  <a:noFill/>
                </a:ln>
                <a:solidFill>
                  <a:srgbClr val="652EA3"/>
                </a:solidFill>
                <a:effectLst/>
                <a:uLnTx/>
                <a:uFillTx/>
                <a:latin typeface="Effra" panose="02000506080000020004" pitchFamily="2" charset="0"/>
                <a:ea typeface="+mn-ea"/>
                <a:cs typeface="+mn-cs"/>
              </a:rPr>
              <a:t>Nadelen</a:t>
            </a:r>
          </a:p>
        </p:txBody>
      </p:sp>
      <p:sp>
        <p:nvSpPr>
          <p:cNvPr id="31" name="Tekstvak 30">
            <a:extLst>
              <a:ext uri="{FF2B5EF4-FFF2-40B4-BE49-F238E27FC236}">
                <a16:creationId xmlns:a16="http://schemas.microsoft.com/office/drawing/2014/main" id="{3F1C0CB0-3B4B-70DB-B618-5F44F859A484}"/>
              </a:ext>
            </a:extLst>
          </p:cNvPr>
          <p:cNvSpPr txBox="1"/>
          <p:nvPr/>
        </p:nvSpPr>
        <p:spPr>
          <a:xfrm>
            <a:off x="6710497" y="1247222"/>
            <a:ext cx="2078564"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1" u="none" strike="noStrike" kern="1200" cap="none" spc="0" normalizeH="0" baseline="0" noProof="0" dirty="0">
                <a:ln>
                  <a:noFill/>
                </a:ln>
                <a:solidFill>
                  <a:srgbClr val="652EA3"/>
                </a:solidFill>
                <a:effectLst/>
                <a:uLnTx/>
                <a:uFillTx/>
                <a:latin typeface="Effra" panose="02000506080000020004" pitchFamily="2" charset="0"/>
                <a:ea typeface="+mn-ea"/>
                <a:cs typeface="+mn-cs"/>
              </a:rPr>
              <a:t>Voordelen</a:t>
            </a:r>
          </a:p>
        </p:txBody>
      </p:sp>
      <p:sp>
        <p:nvSpPr>
          <p:cNvPr id="32" name="Tekstvak 31">
            <a:extLst>
              <a:ext uri="{FF2B5EF4-FFF2-40B4-BE49-F238E27FC236}">
                <a16:creationId xmlns:a16="http://schemas.microsoft.com/office/drawing/2014/main" id="{FAD78C16-7E4C-F701-8EBA-26887852BB0D}"/>
              </a:ext>
            </a:extLst>
          </p:cNvPr>
          <p:cNvSpPr txBox="1"/>
          <p:nvPr/>
        </p:nvSpPr>
        <p:spPr>
          <a:xfrm>
            <a:off x="9093975" y="1949402"/>
            <a:ext cx="2078564"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1" u="none" strike="noStrike" kern="1200" cap="none" spc="0" normalizeH="0" baseline="0" noProof="0" dirty="0">
                <a:ln>
                  <a:noFill/>
                </a:ln>
                <a:solidFill>
                  <a:srgbClr val="652EA3"/>
                </a:solidFill>
                <a:effectLst/>
                <a:uLnTx/>
                <a:uFillTx/>
                <a:latin typeface="Effra" panose="02000506080000020004" pitchFamily="2" charset="0"/>
                <a:ea typeface="+mn-ea"/>
                <a:cs typeface="+mn-cs"/>
              </a:rPr>
              <a:t>Nadelen</a:t>
            </a:r>
          </a:p>
        </p:txBody>
      </p:sp>
      <p:sp>
        <p:nvSpPr>
          <p:cNvPr id="33" name="Tekstvak 32">
            <a:extLst>
              <a:ext uri="{FF2B5EF4-FFF2-40B4-BE49-F238E27FC236}">
                <a16:creationId xmlns:a16="http://schemas.microsoft.com/office/drawing/2014/main" id="{DF07B55E-BA11-FE9F-9B1C-2AC07B745B05}"/>
              </a:ext>
            </a:extLst>
          </p:cNvPr>
          <p:cNvSpPr txBox="1"/>
          <p:nvPr/>
        </p:nvSpPr>
        <p:spPr>
          <a:xfrm>
            <a:off x="355219" y="4409401"/>
            <a:ext cx="6632947"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400" b="1" i="1" dirty="0">
                <a:solidFill>
                  <a:prstClr val="black"/>
                </a:solidFill>
                <a:latin typeface="Effra" panose="02000506080000020004" pitchFamily="2" charset="0"/>
              </a:rPr>
              <a:t>Vermogensverschaffers krijgen </a:t>
            </a:r>
            <a:r>
              <a:rPr lang="nl-NL" sz="2400" b="1" i="1" dirty="0">
                <a:solidFill>
                  <a:srgbClr val="945DE8"/>
                </a:solidFill>
                <a:latin typeface="Effra" panose="02000506080000020004" pitchFamily="2" charset="0"/>
              </a:rPr>
              <a:t>geen inspraak</a:t>
            </a:r>
            <a:r>
              <a:rPr lang="nl-NL" sz="2400" b="1" i="1" dirty="0">
                <a:latin typeface="Effra" panose="02000506080000020004" pitchFamily="2"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1" i="1" u="none" strike="noStrike" kern="1200" cap="none" spc="0" normalizeH="0" baseline="0" noProof="0" dirty="0">
                <a:ln>
                  <a:noFill/>
                </a:ln>
                <a:solidFill>
                  <a:prstClr val="black"/>
                </a:solidFill>
                <a:effectLst/>
                <a:uLnTx/>
                <a:uFillTx/>
                <a:latin typeface="Effra" panose="02000506080000020004" pitchFamily="2" charset="0"/>
              </a:rPr>
              <a:t>Met VV is</a:t>
            </a:r>
            <a:r>
              <a:rPr kumimoji="0" lang="nl-NL" sz="2400" b="1" i="1" u="none" strike="noStrike" kern="1200" cap="none" spc="0" normalizeH="0" noProof="0" dirty="0">
                <a:ln>
                  <a:noFill/>
                </a:ln>
                <a:solidFill>
                  <a:prstClr val="black"/>
                </a:solidFill>
                <a:effectLst/>
                <a:uLnTx/>
                <a:uFillTx/>
                <a:latin typeface="Effra" panose="02000506080000020004" pitchFamily="2" charset="0"/>
              </a:rPr>
              <a:t> </a:t>
            </a:r>
            <a:r>
              <a:rPr kumimoji="0" lang="nl-NL" sz="2400" b="1" i="1" u="none" strike="noStrike" kern="1200" cap="none" spc="0" normalizeH="0" noProof="0" dirty="0">
                <a:ln>
                  <a:noFill/>
                </a:ln>
                <a:solidFill>
                  <a:srgbClr val="945DE8"/>
                </a:solidFill>
                <a:effectLst/>
                <a:uLnTx/>
                <a:uFillTx/>
                <a:latin typeface="Effra" panose="02000506080000020004" pitchFamily="2" charset="0"/>
              </a:rPr>
              <a:t>extra winst </a:t>
            </a:r>
            <a:r>
              <a:rPr kumimoji="0" lang="nl-NL" sz="2400" b="1" i="1" u="none" strike="noStrike" kern="1200" cap="none" spc="0" normalizeH="0" noProof="0" dirty="0">
                <a:ln>
                  <a:noFill/>
                </a:ln>
                <a:solidFill>
                  <a:prstClr val="black"/>
                </a:solidFill>
                <a:effectLst/>
                <a:uLnTx/>
                <a:uFillTx/>
                <a:latin typeface="Effra" panose="02000506080000020004" pitchFamily="2" charset="0"/>
              </a:rPr>
              <a:t>te behalen (mits </a:t>
            </a:r>
            <a:r>
              <a:rPr kumimoji="0" lang="nl-NL" sz="2400" b="1" i="1" u="none" strike="noStrike" kern="1200" cap="none" spc="0" normalizeH="0" noProof="0" dirty="0">
                <a:ln>
                  <a:noFill/>
                </a:ln>
                <a:solidFill>
                  <a:srgbClr val="945DE8"/>
                </a:solidFill>
                <a:effectLst/>
                <a:uLnTx/>
                <a:uFillTx/>
                <a:latin typeface="Effra" panose="02000506080000020004" pitchFamily="2" charset="0"/>
              </a:rPr>
              <a:t>RTV&gt;IVV</a:t>
            </a:r>
            <a:r>
              <a:rPr kumimoji="0" lang="nl-NL" sz="2400" b="1" i="1" u="none" strike="noStrike" kern="1200" cap="none" spc="0" normalizeH="0" noProof="0" dirty="0">
                <a:ln>
                  <a:noFill/>
                </a:ln>
                <a:solidFill>
                  <a:prstClr val="black"/>
                </a:solidFill>
                <a:effectLst/>
                <a:uLnTx/>
                <a:uFillTx/>
                <a:latin typeface="Effra" panose="02000506080000020004" pitchFamily="2" charset="0"/>
              </a:rPr>
              <a:t>).</a:t>
            </a:r>
            <a:endParaRPr kumimoji="0" lang="nl-NL" sz="2400" b="1" i="1" u="none" strike="noStrike" kern="1200" cap="none" spc="0" normalizeH="0" baseline="0" noProof="0" dirty="0">
              <a:ln>
                <a:noFill/>
              </a:ln>
              <a:solidFill>
                <a:prstClr val="black"/>
              </a:solidFill>
              <a:effectLst/>
              <a:uLnTx/>
              <a:uFillTx/>
              <a:latin typeface="Effra" panose="02000506080000020004" pitchFamily="2" charset="0"/>
            </a:endParaRPr>
          </a:p>
        </p:txBody>
      </p:sp>
      <p:sp>
        <p:nvSpPr>
          <p:cNvPr id="34" name="Tekstvak 33">
            <a:extLst>
              <a:ext uri="{FF2B5EF4-FFF2-40B4-BE49-F238E27FC236}">
                <a16:creationId xmlns:a16="http://schemas.microsoft.com/office/drawing/2014/main" id="{AB758792-12EE-1521-01D1-73390AD57856}"/>
              </a:ext>
            </a:extLst>
          </p:cNvPr>
          <p:cNvSpPr txBox="1"/>
          <p:nvPr/>
        </p:nvSpPr>
        <p:spPr>
          <a:xfrm>
            <a:off x="355219" y="5721229"/>
            <a:ext cx="9154859"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400" b="1" i="1" dirty="0">
                <a:solidFill>
                  <a:prstClr val="black"/>
                </a:solidFill>
                <a:latin typeface="Effra" panose="02000506080000020004" pitchFamily="2" charset="0"/>
              </a:rPr>
              <a:t>Schulden moeten worden </a:t>
            </a:r>
            <a:r>
              <a:rPr lang="nl-NL" sz="2400" b="1" i="1" dirty="0">
                <a:solidFill>
                  <a:srgbClr val="945DE8"/>
                </a:solidFill>
                <a:latin typeface="Effra" panose="02000506080000020004" pitchFamily="2" charset="0"/>
              </a:rPr>
              <a:t>afgelost</a:t>
            </a:r>
            <a:r>
              <a:rPr lang="nl-NL" sz="2400" b="1" i="1" dirty="0">
                <a:solidFill>
                  <a:prstClr val="black"/>
                </a:solidFill>
                <a:latin typeface="Effra" panose="02000506080000020004" pitchFamily="2" charset="0"/>
              </a:rPr>
              <a:t> en er wordt </a:t>
            </a:r>
            <a:r>
              <a:rPr lang="nl-NL" sz="2400" b="1" i="1" dirty="0">
                <a:solidFill>
                  <a:srgbClr val="945DE8"/>
                </a:solidFill>
                <a:latin typeface="Effra" panose="02000506080000020004" pitchFamily="2" charset="0"/>
              </a:rPr>
              <a:t>interest</a:t>
            </a:r>
            <a:r>
              <a:rPr lang="nl-NL" sz="2400" b="1" i="1" dirty="0">
                <a:solidFill>
                  <a:prstClr val="black"/>
                </a:solidFill>
                <a:latin typeface="Effra" panose="02000506080000020004" pitchFamily="2" charset="0"/>
              </a:rPr>
              <a:t> over betaald.</a:t>
            </a:r>
            <a:endParaRPr lang="nl-NL" sz="2400" b="1" i="1" dirty="0">
              <a:solidFill>
                <a:srgbClr val="945DE8"/>
              </a:solidFill>
              <a:latin typeface="Effra" panose="02000506080000020004"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2400" b="1" i="1" dirty="0">
                <a:solidFill>
                  <a:prstClr val="black"/>
                </a:solidFill>
                <a:latin typeface="Effra" panose="02000506080000020004" pitchFamily="2" charset="0"/>
              </a:rPr>
              <a:t>Meer schulden    </a:t>
            </a:r>
            <a:r>
              <a:rPr lang="nl-NL" sz="2400" b="1" i="1" dirty="0">
                <a:solidFill>
                  <a:prstClr val="black"/>
                </a:solidFill>
                <a:latin typeface="Effra" panose="02000506080000020004" pitchFamily="2" charset="0"/>
                <a:sym typeface="Wingdings" panose="05000000000000000000" pitchFamily="2" charset="2"/>
              </a:rPr>
              <a:t> Hogere interestkosten     Lager resultaat</a:t>
            </a:r>
            <a:endParaRPr kumimoji="0" lang="nl-NL" sz="2400" b="1" i="1" u="none" strike="noStrike" kern="1200" cap="none" spc="0" normalizeH="0" baseline="0" noProof="0" dirty="0">
              <a:ln>
                <a:noFill/>
              </a:ln>
              <a:solidFill>
                <a:prstClr val="black"/>
              </a:solidFill>
              <a:effectLst/>
              <a:uLnTx/>
              <a:uFillTx/>
              <a:latin typeface="Effra" panose="02000506080000020004" pitchFamily="2" charset="0"/>
            </a:endParaRPr>
          </a:p>
        </p:txBody>
      </p:sp>
      <p:sp>
        <p:nvSpPr>
          <p:cNvPr id="35" name="Tekstvak 34">
            <a:extLst>
              <a:ext uri="{FF2B5EF4-FFF2-40B4-BE49-F238E27FC236}">
                <a16:creationId xmlns:a16="http://schemas.microsoft.com/office/drawing/2014/main" id="{1336D782-4F1F-D7EB-1EA9-E0007C420B7C}"/>
              </a:ext>
            </a:extLst>
          </p:cNvPr>
          <p:cNvSpPr txBox="1"/>
          <p:nvPr/>
        </p:nvSpPr>
        <p:spPr>
          <a:xfrm>
            <a:off x="6875646" y="1678891"/>
            <a:ext cx="2390688" cy="830997"/>
          </a:xfrm>
          <a:prstGeom prst="rect">
            <a:avLst/>
          </a:prstGeom>
          <a:noFill/>
        </p:spPr>
        <p:txBody>
          <a:bodyPr wrap="square" rtlCol="0">
            <a:spAutoFit/>
          </a:bodyPr>
          <a:lstStyle/>
          <a:p>
            <a:pPr lvl="0">
              <a:defRPr/>
            </a:pPr>
            <a:r>
              <a:rPr lang="nl-NL" sz="2400" b="1" i="1" dirty="0">
                <a:solidFill>
                  <a:prstClr val="black"/>
                </a:solidFill>
                <a:latin typeface="Effra" panose="02000506080000020004" pitchFamily="2" charset="0"/>
              </a:rPr>
              <a:t>Hoeft </a:t>
            </a:r>
            <a:r>
              <a:rPr lang="nl-NL" sz="2400" b="1" i="1" dirty="0">
                <a:solidFill>
                  <a:srgbClr val="945DE8"/>
                </a:solidFill>
                <a:latin typeface="Effra" panose="02000506080000020004" pitchFamily="2" charset="0"/>
              </a:rPr>
              <a:t>niet</a:t>
            </a:r>
            <a:r>
              <a:rPr lang="nl-NL" sz="2400" b="1" i="1" dirty="0">
                <a:solidFill>
                  <a:prstClr val="black"/>
                </a:solidFill>
                <a:latin typeface="Effra" panose="02000506080000020004" pitchFamily="2" charset="0"/>
              </a:rPr>
              <a:t> te worden </a:t>
            </a:r>
            <a:r>
              <a:rPr lang="nl-NL" sz="2400" b="1" i="1" dirty="0">
                <a:solidFill>
                  <a:srgbClr val="945DE8"/>
                </a:solidFill>
                <a:latin typeface="Effra" panose="02000506080000020004" pitchFamily="2" charset="0"/>
              </a:rPr>
              <a:t>afgelost</a:t>
            </a:r>
            <a:r>
              <a:rPr lang="nl-NL" sz="2400" b="1" i="1" dirty="0">
                <a:solidFill>
                  <a:prstClr val="black"/>
                </a:solidFill>
                <a:latin typeface="Effra" panose="02000506080000020004" pitchFamily="2" charset="0"/>
              </a:rPr>
              <a:t>.</a:t>
            </a:r>
            <a:endParaRPr kumimoji="0" lang="nl-NL" sz="2400" b="1" i="1" u="none" strike="noStrike" kern="1200" cap="none" spc="0" normalizeH="0" baseline="0" noProof="0" dirty="0">
              <a:ln>
                <a:noFill/>
              </a:ln>
              <a:solidFill>
                <a:srgbClr val="945DE8"/>
              </a:solidFill>
              <a:effectLst/>
              <a:uLnTx/>
              <a:uFillTx/>
              <a:latin typeface="Effra" panose="02000506080000020004" pitchFamily="2" charset="0"/>
            </a:endParaRPr>
          </a:p>
        </p:txBody>
      </p:sp>
      <p:sp>
        <p:nvSpPr>
          <p:cNvPr id="37" name="Tekstvak 36">
            <a:extLst>
              <a:ext uri="{FF2B5EF4-FFF2-40B4-BE49-F238E27FC236}">
                <a16:creationId xmlns:a16="http://schemas.microsoft.com/office/drawing/2014/main" id="{6C8799BC-0DDB-F852-68E7-BB0EEB8F0A84}"/>
              </a:ext>
            </a:extLst>
          </p:cNvPr>
          <p:cNvSpPr txBox="1"/>
          <p:nvPr/>
        </p:nvSpPr>
        <p:spPr>
          <a:xfrm>
            <a:off x="9379838" y="2358449"/>
            <a:ext cx="2390689" cy="1200329"/>
          </a:xfrm>
          <a:prstGeom prst="rect">
            <a:avLst/>
          </a:prstGeom>
          <a:noFill/>
        </p:spPr>
        <p:txBody>
          <a:bodyPr wrap="square" rtlCol="0">
            <a:spAutoFit/>
          </a:bodyPr>
          <a:lstStyle/>
          <a:p>
            <a:pPr lvl="0">
              <a:defRPr/>
            </a:pPr>
            <a:r>
              <a:rPr lang="nl-NL" sz="2400" b="1" i="1" noProof="0" dirty="0">
                <a:solidFill>
                  <a:srgbClr val="945DE8"/>
                </a:solidFill>
                <a:latin typeface="Effra" panose="02000506080000020004" pitchFamily="2" charset="0"/>
              </a:rPr>
              <a:t>Eigendom</a:t>
            </a:r>
            <a:r>
              <a:rPr lang="nl-NL" sz="2400" b="1" i="1" noProof="0" dirty="0">
                <a:solidFill>
                  <a:prstClr val="black"/>
                </a:solidFill>
                <a:latin typeface="Effra" panose="02000506080000020004" pitchFamily="2" charset="0"/>
              </a:rPr>
              <a:t> en </a:t>
            </a:r>
            <a:r>
              <a:rPr lang="nl-NL" sz="2400" b="1" i="1" noProof="0" dirty="0">
                <a:solidFill>
                  <a:srgbClr val="945DE8"/>
                </a:solidFill>
                <a:latin typeface="Effra" panose="02000506080000020004" pitchFamily="2" charset="0"/>
              </a:rPr>
              <a:t>inspraak</a:t>
            </a:r>
            <a:r>
              <a:rPr lang="nl-NL" sz="2400" b="1" i="1" noProof="0" dirty="0">
                <a:solidFill>
                  <a:prstClr val="black"/>
                </a:solidFill>
                <a:latin typeface="Effra" panose="02000506080000020004" pitchFamily="2" charset="0"/>
              </a:rPr>
              <a:t> kunnen verwateren</a:t>
            </a:r>
            <a:r>
              <a:rPr lang="nl-NL" sz="2400" b="1" i="1" dirty="0">
                <a:solidFill>
                  <a:prstClr val="black"/>
                </a:solidFill>
                <a:latin typeface="Effra" panose="02000506080000020004" pitchFamily="2" charset="0"/>
              </a:rPr>
              <a:t>.</a:t>
            </a:r>
            <a:endParaRPr kumimoji="0" lang="nl-NL" sz="2400" b="1" i="1" u="none" strike="noStrike" kern="1200" cap="none" spc="0" normalizeH="0" baseline="0" noProof="0" dirty="0">
              <a:ln>
                <a:noFill/>
              </a:ln>
              <a:solidFill>
                <a:prstClr val="black"/>
              </a:solidFill>
              <a:effectLst/>
              <a:uLnTx/>
              <a:uFillTx/>
              <a:latin typeface="Effra" panose="02000506080000020004" pitchFamily="2" charset="0"/>
            </a:endParaRPr>
          </a:p>
        </p:txBody>
      </p:sp>
      <p:sp>
        <p:nvSpPr>
          <p:cNvPr id="38" name="Tekstvak 37">
            <a:extLst>
              <a:ext uri="{FF2B5EF4-FFF2-40B4-BE49-F238E27FC236}">
                <a16:creationId xmlns:a16="http://schemas.microsoft.com/office/drawing/2014/main" id="{89226F93-0A04-510B-7A0A-9E5D5DE4F448}"/>
              </a:ext>
            </a:extLst>
          </p:cNvPr>
          <p:cNvSpPr txBox="1"/>
          <p:nvPr/>
        </p:nvSpPr>
        <p:spPr>
          <a:xfrm>
            <a:off x="9379838" y="3634188"/>
            <a:ext cx="2390689" cy="1200329"/>
          </a:xfrm>
          <a:prstGeom prst="rect">
            <a:avLst/>
          </a:prstGeom>
          <a:noFill/>
        </p:spPr>
        <p:txBody>
          <a:bodyPr wrap="square" rtlCol="0">
            <a:spAutoFit/>
          </a:bodyPr>
          <a:lstStyle/>
          <a:p>
            <a:pPr lvl="0">
              <a:defRPr/>
            </a:pPr>
            <a:r>
              <a:rPr lang="nl-NL" sz="2400" b="1" i="1" dirty="0">
                <a:solidFill>
                  <a:prstClr val="black"/>
                </a:solidFill>
                <a:latin typeface="Effra" panose="02000506080000020004" pitchFamily="2" charset="0"/>
              </a:rPr>
              <a:t>Aandeelhouders kunnen </a:t>
            </a:r>
            <a:r>
              <a:rPr lang="nl-NL" sz="2400" b="1" i="1" dirty="0">
                <a:solidFill>
                  <a:srgbClr val="945DE8"/>
                </a:solidFill>
                <a:latin typeface="Effra" panose="02000506080000020004" pitchFamily="2" charset="0"/>
              </a:rPr>
              <a:t>dividend</a:t>
            </a:r>
            <a:r>
              <a:rPr lang="nl-NL" sz="2400" b="1" i="1" dirty="0">
                <a:solidFill>
                  <a:prstClr val="black"/>
                </a:solidFill>
                <a:latin typeface="Effra" panose="02000506080000020004" pitchFamily="2" charset="0"/>
              </a:rPr>
              <a:t> eisen.</a:t>
            </a:r>
            <a:endParaRPr kumimoji="0" lang="nl-NL" sz="2400" b="1" i="1" u="none" strike="noStrike" kern="1200" cap="none" spc="0" normalizeH="0" baseline="0" noProof="0" dirty="0">
              <a:ln>
                <a:noFill/>
              </a:ln>
              <a:solidFill>
                <a:prstClr val="black"/>
              </a:solidFill>
              <a:effectLst/>
              <a:uLnTx/>
              <a:uFillTx/>
              <a:latin typeface="Effra" panose="02000506080000020004" pitchFamily="2" charset="0"/>
            </a:endParaRPr>
          </a:p>
        </p:txBody>
      </p:sp>
      <p:sp>
        <p:nvSpPr>
          <p:cNvPr id="39" name="Tekstvak 38">
            <a:extLst>
              <a:ext uri="{FF2B5EF4-FFF2-40B4-BE49-F238E27FC236}">
                <a16:creationId xmlns:a16="http://schemas.microsoft.com/office/drawing/2014/main" id="{80079A9C-B37A-C834-2574-D97E45112C5C}"/>
              </a:ext>
            </a:extLst>
          </p:cNvPr>
          <p:cNvSpPr txBox="1"/>
          <p:nvPr/>
        </p:nvSpPr>
        <p:spPr>
          <a:xfrm>
            <a:off x="6875646" y="2653168"/>
            <a:ext cx="2339043" cy="1200329"/>
          </a:xfrm>
          <a:prstGeom prst="rect">
            <a:avLst/>
          </a:prstGeom>
          <a:noFill/>
        </p:spPr>
        <p:txBody>
          <a:bodyPr wrap="square" rtlCol="0">
            <a:spAutoFit/>
          </a:bodyPr>
          <a:lstStyle/>
          <a:p>
            <a:pPr lvl="0">
              <a:defRPr/>
            </a:pPr>
            <a:r>
              <a:rPr lang="nl-NL" sz="2400" b="1" i="1" dirty="0">
                <a:solidFill>
                  <a:prstClr val="black"/>
                </a:solidFill>
                <a:latin typeface="Effra" panose="02000506080000020004" pitchFamily="2" charset="0"/>
              </a:rPr>
              <a:t>Winst wordt </a:t>
            </a:r>
            <a:r>
              <a:rPr lang="nl-NL" sz="2400" b="1" i="1" dirty="0">
                <a:solidFill>
                  <a:srgbClr val="945DE8"/>
                </a:solidFill>
                <a:latin typeface="Effra" panose="02000506080000020004" pitchFamily="2" charset="0"/>
              </a:rPr>
              <a:t>niet</a:t>
            </a:r>
            <a:r>
              <a:rPr lang="nl-NL" sz="2400" b="1" i="1" dirty="0">
                <a:solidFill>
                  <a:prstClr val="black"/>
                </a:solidFill>
                <a:latin typeface="Effra" panose="02000506080000020004" pitchFamily="2" charset="0"/>
              </a:rPr>
              <a:t> verlaagd door </a:t>
            </a:r>
            <a:r>
              <a:rPr lang="nl-NL" sz="2400" b="1" i="1" dirty="0">
                <a:solidFill>
                  <a:srgbClr val="945DE8"/>
                </a:solidFill>
                <a:latin typeface="Effra" panose="02000506080000020004" pitchFamily="2" charset="0"/>
              </a:rPr>
              <a:t>interest</a:t>
            </a:r>
            <a:r>
              <a:rPr lang="nl-NL" sz="2400" b="1" i="1" dirty="0">
                <a:solidFill>
                  <a:prstClr val="black"/>
                </a:solidFill>
                <a:latin typeface="Effra" panose="02000506080000020004" pitchFamily="2" charset="0"/>
              </a:rPr>
              <a:t>.</a:t>
            </a:r>
            <a:endParaRPr kumimoji="0" lang="nl-NL" sz="2400" b="1" i="1" u="none" strike="noStrike" kern="1200" cap="none" spc="0" normalizeH="0" baseline="0" noProof="0" dirty="0">
              <a:ln>
                <a:noFill/>
              </a:ln>
              <a:solidFill>
                <a:srgbClr val="945DE8"/>
              </a:solidFill>
              <a:effectLst/>
              <a:uLnTx/>
              <a:uFillTx/>
              <a:latin typeface="Effra" panose="02000506080000020004" pitchFamily="2" charset="0"/>
            </a:endParaRPr>
          </a:p>
        </p:txBody>
      </p:sp>
      <p:sp>
        <p:nvSpPr>
          <p:cNvPr id="6" name="Pijl: omlaag 5">
            <a:extLst>
              <a:ext uri="{FF2B5EF4-FFF2-40B4-BE49-F238E27FC236}">
                <a16:creationId xmlns:a16="http://schemas.microsoft.com/office/drawing/2014/main" id="{F21A7109-D664-5794-7B5D-33E99CEE12B6}"/>
              </a:ext>
            </a:extLst>
          </p:cNvPr>
          <p:cNvSpPr/>
          <p:nvPr/>
        </p:nvSpPr>
        <p:spPr>
          <a:xfrm flipV="1">
            <a:off x="2341304" y="6126299"/>
            <a:ext cx="223321" cy="392059"/>
          </a:xfrm>
          <a:prstGeom prst="downArrow">
            <a:avLst/>
          </a:prstGeom>
          <a:solidFill>
            <a:srgbClr val="E71E14"/>
          </a:solidFill>
          <a:ln>
            <a:noFill/>
          </a:ln>
          <a:effectLst>
            <a:outerShdw blurRad="25400" dist="254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Pijl: omlaag 6">
            <a:extLst>
              <a:ext uri="{FF2B5EF4-FFF2-40B4-BE49-F238E27FC236}">
                <a16:creationId xmlns:a16="http://schemas.microsoft.com/office/drawing/2014/main" id="{4489159B-27F8-B434-4938-D0E54D93B3B2}"/>
              </a:ext>
            </a:extLst>
          </p:cNvPr>
          <p:cNvSpPr/>
          <p:nvPr/>
        </p:nvSpPr>
        <p:spPr>
          <a:xfrm flipV="1">
            <a:off x="5872099" y="6126299"/>
            <a:ext cx="223321" cy="392059"/>
          </a:xfrm>
          <a:prstGeom prst="downArrow">
            <a:avLst/>
          </a:prstGeom>
          <a:solidFill>
            <a:srgbClr val="E71E14"/>
          </a:solidFill>
          <a:ln>
            <a:noFill/>
          </a:ln>
          <a:effectLst>
            <a:outerShdw blurRad="25400" dist="254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Pijl: omlaag 7">
            <a:extLst>
              <a:ext uri="{FF2B5EF4-FFF2-40B4-BE49-F238E27FC236}">
                <a16:creationId xmlns:a16="http://schemas.microsoft.com/office/drawing/2014/main" id="{ADF4E176-FD2B-6419-72C4-0164F704BA28}"/>
              </a:ext>
            </a:extLst>
          </p:cNvPr>
          <p:cNvSpPr/>
          <p:nvPr/>
        </p:nvSpPr>
        <p:spPr>
          <a:xfrm>
            <a:off x="8481766" y="6126299"/>
            <a:ext cx="223321" cy="392059"/>
          </a:xfrm>
          <a:prstGeom prst="downArrow">
            <a:avLst/>
          </a:prstGeom>
          <a:solidFill>
            <a:srgbClr val="E71E14"/>
          </a:solidFill>
          <a:ln>
            <a:noFill/>
          </a:ln>
          <a:effectLst>
            <a:outerShdw blurRad="25400" dist="254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886667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250"/>
                                        <p:tgtEl>
                                          <p:spTgt spid="4"/>
                                        </p:tgtEl>
                                      </p:cBhvr>
                                    </p:animEffect>
                                  </p:childTnLst>
                                </p:cTn>
                              </p:par>
                              <p:par>
                                <p:cTn id="8" presetID="16" presetClass="entr" presetSubtype="37"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250"/>
                                        <p:tgtEl>
                                          <p:spTgt spid="3"/>
                                        </p:tgtEl>
                                      </p:cBhvr>
                                    </p:animEffect>
                                  </p:childTnLst>
                                </p:cTn>
                              </p:par>
                            </p:childTnLst>
                          </p:cTn>
                        </p:par>
                        <p:par>
                          <p:cTn id="11" fill="hold">
                            <p:stCondLst>
                              <p:cond delay="250"/>
                            </p:stCondLst>
                            <p:childTnLst>
                              <p:par>
                                <p:cTn id="12" presetID="1" presetClass="entr" presetSubtype="0" fill="hold" grpId="0" nodeType="afterEffect">
                                  <p:stCondLst>
                                    <p:cond delay="0"/>
                                  </p:stCondLst>
                                  <p:childTnLst>
                                    <p:set>
                                      <p:cBhvr>
                                        <p:cTn id="13" dur="1" fill="hold">
                                          <p:stCondLst>
                                            <p:cond delay="0"/>
                                          </p:stCondLst>
                                        </p:cTn>
                                        <p:tgtEl>
                                          <p:spTgt spid="12"/>
                                        </p:tgtEl>
                                        <p:attrNameLst>
                                          <p:attrName>style.visibility</p:attrName>
                                        </p:attrNameLst>
                                      </p:cBhvr>
                                      <p:to>
                                        <p:strVal val="visible"/>
                                      </p:to>
                                    </p:set>
                                  </p:childTnLst>
                                </p:cTn>
                              </p:par>
                            </p:childTnLst>
                          </p:cTn>
                        </p:par>
                        <p:par>
                          <p:cTn id="14" fill="hold">
                            <p:stCondLst>
                              <p:cond delay="250"/>
                            </p:stCondLst>
                            <p:childTnLst>
                              <p:par>
                                <p:cTn id="15" presetID="1"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par>
                          <p:cTn id="17" fill="hold">
                            <p:stCondLst>
                              <p:cond delay="250"/>
                            </p:stCondLst>
                            <p:childTnLst>
                              <p:par>
                                <p:cTn id="18" presetID="1" presetClass="entr" presetSubtype="0" fill="hold" grpId="0" nodeType="afterEffect">
                                  <p:stCondLst>
                                    <p:cond delay="0"/>
                                  </p:stCondLst>
                                  <p:childTnLst>
                                    <p:set>
                                      <p:cBhvr>
                                        <p:cTn id="19" dur="1" fill="hold">
                                          <p:stCondLst>
                                            <p:cond delay="0"/>
                                          </p:stCondLst>
                                        </p:cTn>
                                        <p:tgtEl>
                                          <p:spTgt spid="14"/>
                                        </p:tgtEl>
                                        <p:attrNameLst>
                                          <p:attrName>style.visibility</p:attrName>
                                        </p:attrNameLst>
                                      </p:cBhvr>
                                      <p:to>
                                        <p:strVal val="visible"/>
                                      </p:to>
                                    </p:set>
                                  </p:childTnLst>
                                </p:cTn>
                              </p:par>
                            </p:childTnLst>
                          </p:cTn>
                        </p:par>
                        <p:par>
                          <p:cTn id="20" fill="hold">
                            <p:stCondLst>
                              <p:cond delay="250"/>
                            </p:stCondLst>
                            <p:childTnLst>
                              <p:par>
                                <p:cTn id="21" presetID="1" presetClass="entr" presetSubtype="0"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par>
                                <p:cTn id="29" presetID="22" presetClass="entr" presetSubtype="2"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ipe(right)">
                                      <p:cBhvr>
                                        <p:cTn id="31" dur="200"/>
                                        <p:tgtEl>
                                          <p:spTgt spid="18"/>
                                        </p:tgtEl>
                                      </p:cBhvr>
                                    </p:animEffect>
                                  </p:childTnLst>
                                </p:cTn>
                              </p:par>
                              <p:par>
                                <p:cTn id="32" presetID="22" presetClass="entr" presetSubtype="2" fill="hold"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right)">
                                      <p:cBhvr>
                                        <p:cTn id="34" dur="200"/>
                                        <p:tgtEl>
                                          <p:spTgt spid="19"/>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42" fill="hold" nodeType="click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barn(outHorizontal)">
                                      <p:cBhvr>
                                        <p:cTn id="39" dur="250"/>
                                        <p:tgtEl>
                                          <p:spTgt spid="21"/>
                                        </p:tgtEl>
                                      </p:cBhvr>
                                    </p:animEffect>
                                  </p:childTnLst>
                                </p:cTn>
                              </p:par>
                            </p:childTnLst>
                          </p:cTn>
                        </p:par>
                        <p:par>
                          <p:cTn id="40" fill="hold">
                            <p:stCondLst>
                              <p:cond delay="250"/>
                            </p:stCondLst>
                            <p:childTnLst>
                              <p:par>
                                <p:cTn id="41" presetID="22" presetClass="entr" presetSubtype="4"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down)">
                                      <p:cBhvr>
                                        <p:cTn id="43" dur="250"/>
                                        <p:tgtEl>
                                          <p:spTgt spid="24"/>
                                        </p:tgtEl>
                                      </p:cBhvr>
                                    </p:animEffect>
                                  </p:childTnLst>
                                </p:cTn>
                              </p:par>
                              <p:par>
                                <p:cTn id="44" presetID="22" presetClass="entr" presetSubtype="2" fill="hold" grpId="0" nodeType="with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wipe(right)">
                                      <p:cBhvr>
                                        <p:cTn id="46" dur="250"/>
                                        <p:tgtEl>
                                          <p:spTgt spid="25"/>
                                        </p:tgtEl>
                                      </p:cBhvr>
                                    </p:animEffect>
                                  </p:childTnLst>
                                </p:cTn>
                              </p:par>
                            </p:childTnLst>
                          </p:cTn>
                        </p:par>
                        <p:par>
                          <p:cTn id="47" fill="hold">
                            <p:stCondLst>
                              <p:cond delay="500"/>
                            </p:stCondLst>
                            <p:childTnLst>
                              <p:par>
                                <p:cTn id="48" presetID="22" presetClass="entr" presetSubtype="1"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Effect transition="in" filter="wipe(up)">
                                      <p:cBhvr>
                                        <p:cTn id="50" dur="250"/>
                                        <p:tgtEl>
                                          <p:spTgt spid="27"/>
                                        </p:tgtEl>
                                      </p:cBhvr>
                                    </p:animEffect>
                                  </p:childTnLst>
                                </p:cTn>
                              </p:par>
                            </p:childTnLst>
                          </p:cTn>
                        </p:par>
                        <p:par>
                          <p:cTn id="51" fill="hold">
                            <p:stCondLst>
                              <p:cond delay="750"/>
                            </p:stCondLst>
                            <p:childTnLst>
                              <p:par>
                                <p:cTn id="52" presetID="1" presetClass="entr" presetSubtype="0" fill="hold" grpId="0" nodeType="afterEffect">
                                  <p:stCondLst>
                                    <p:cond delay="0"/>
                                  </p:stCondLst>
                                  <p:childTnLst>
                                    <p:set>
                                      <p:cBhvr>
                                        <p:cTn id="53" dur="1" fill="hold">
                                          <p:stCondLst>
                                            <p:cond delay="0"/>
                                          </p:stCondLst>
                                        </p:cTn>
                                        <p:tgtEl>
                                          <p:spTgt spid="29"/>
                                        </p:tgtEl>
                                        <p:attrNameLst>
                                          <p:attrName>style.visibility</p:attrName>
                                        </p:attrNameLst>
                                      </p:cBhvr>
                                      <p:to>
                                        <p:strVal val="visible"/>
                                      </p:to>
                                    </p:set>
                                  </p:childTnLst>
                                </p:cTn>
                              </p:par>
                            </p:childTnLst>
                          </p:cTn>
                        </p:par>
                        <p:par>
                          <p:cTn id="54" fill="hold">
                            <p:stCondLst>
                              <p:cond delay="750"/>
                            </p:stCondLst>
                            <p:childTnLst>
                              <p:par>
                                <p:cTn id="55" presetID="1"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33">
                                            <p:txEl>
                                              <p:pRg st="0" end="0"/>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33">
                                            <p:txEl>
                                              <p:pRg st="1" end="1"/>
                                            </p:txEl>
                                          </p:spTgt>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34">
                                            <p:txEl>
                                              <p:pRg st="0" end="0"/>
                                            </p:txEl>
                                          </p:spTgt>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34">
                                            <p:txEl>
                                              <p:pRg st="1" end="1"/>
                                            </p:txEl>
                                          </p:spTgt>
                                        </p:tgtEl>
                                        <p:attrNameLst>
                                          <p:attrName>style.visibility</p:attrName>
                                        </p:attrNameLst>
                                      </p:cBhvr>
                                      <p:to>
                                        <p:strVal val="visible"/>
                                      </p:to>
                                    </p:set>
                                  </p:childTnLst>
                                </p:cTn>
                              </p:par>
                            </p:childTnLst>
                          </p:cTn>
                        </p:par>
                        <p:par>
                          <p:cTn id="73" fill="hold">
                            <p:stCondLst>
                              <p:cond delay="0"/>
                            </p:stCondLst>
                            <p:childTnLst>
                              <p:par>
                                <p:cTn id="74" presetID="22" presetClass="entr" presetSubtype="4" fill="hold" grpId="0" nodeType="afterEffect">
                                  <p:stCondLst>
                                    <p:cond delay="0"/>
                                  </p:stCondLst>
                                  <p:childTnLst>
                                    <p:set>
                                      <p:cBhvr>
                                        <p:cTn id="75" dur="1" fill="hold">
                                          <p:stCondLst>
                                            <p:cond delay="0"/>
                                          </p:stCondLst>
                                        </p:cTn>
                                        <p:tgtEl>
                                          <p:spTgt spid="6"/>
                                        </p:tgtEl>
                                        <p:attrNameLst>
                                          <p:attrName>style.visibility</p:attrName>
                                        </p:attrNameLst>
                                      </p:cBhvr>
                                      <p:to>
                                        <p:strVal val="visible"/>
                                      </p:to>
                                    </p:set>
                                    <p:animEffect transition="in" filter="wipe(down)">
                                      <p:cBhvr>
                                        <p:cTn id="76" dur="100"/>
                                        <p:tgtEl>
                                          <p:spTgt spid="6"/>
                                        </p:tgtEl>
                                      </p:cBhvr>
                                    </p:animEffect>
                                  </p:childTnLst>
                                </p:cTn>
                              </p:par>
                            </p:childTnLst>
                          </p:cTn>
                        </p:par>
                        <p:par>
                          <p:cTn id="77" fill="hold">
                            <p:stCondLst>
                              <p:cond delay="100"/>
                            </p:stCondLst>
                            <p:childTnLst>
                              <p:par>
                                <p:cTn id="78" presetID="22" presetClass="entr" presetSubtype="4" fill="hold" grpId="0" nodeType="afterEffect">
                                  <p:stCondLst>
                                    <p:cond delay="0"/>
                                  </p:stCondLst>
                                  <p:childTnLst>
                                    <p:set>
                                      <p:cBhvr>
                                        <p:cTn id="79" dur="1" fill="hold">
                                          <p:stCondLst>
                                            <p:cond delay="0"/>
                                          </p:stCondLst>
                                        </p:cTn>
                                        <p:tgtEl>
                                          <p:spTgt spid="7"/>
                                        </p:tgtEl>
                                        <p:attrNameLst>
                                          <p:attrName>style.visibility</p:attrName>
                                        </p:attrNameLst>
                                      </p:cBhvr>
                                      <p:to>
                                        <p:strVal val="visible"/>
                                      </p:to>
                                    </p:set>
                                    <p:animEffect transition="in" filter="wipe(down)">
                                      <p:cBhvr>
                                        <p:cTn id="80" dur="100"/>
                                        <p:tgtEl>
                                          <p:spTgt spid="7"/>
                                        </p:tgtEl>
                                      </p:cBhvr>
                                    </p:animEffect>
                                  </p:childTnLst>
                                </p:cTn>
                              </p:par>
                            </p:childTnLst>
                          </p:cTn>
                        </p:par>
                        <p:par>
                          <p:cTn id="81" fill="hold">
                            <p:stCondLst>
                              <p:cond delay="200"/>
                            </p:stCondLst>
                            <p:childTnLst>
                              <p:par>
                                <p:cTn id="82" presetID="22" presetClass="entr" presetSubtype="1" fill="hold" grpId="0" nodeType="afterEffect">
                                  <p:stCondLst>
                                    <p:cond delay="0"/>
                                  </p:stCondLst>
                                  <p:childTnLst>
                                    <p:set>
                                      <p:cBhvr>
                                        <p:cTn id="83" dur="1" fill="hold">
                                          <p:stCondLst>
                                            <p:cond delay="0"/>
                                          </p:stCondLst>
                                        </p:cTn>
                                        <p:tgtEl>
                                          <p:spTgt spid="8"/>
                                        </p:tgtEl>
                                        <p:attrNameLst>
                                          <p:attrName>style.visibility</p:attrName>
                                        </p:attrNameLst>
                                      </p:cBhvr>
                                      <p:to>
                                        <p:strVal val="visible"/>
                                      </p:to>
                                    </p:set>
                                    <p:animEffect transition="in" filter="wipe(up)">
                                      <p:cBhvr>
                                        <p:cTn id="84" dur="100"/>
                                        <p:tgtEl>
                                          <p:spTgt spid="8"/>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grpId="0" nodeType="click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wipe(left)">
                                      <p:cBhvr>
                                        <p:cTn id="89" dur="250"/>
                                        <p:tgtEl>
                                          <p:spTgt spid="28"/>
                                        </p:tgtEl>
                                      </p:cBhvr>
                                    </p:animEffect>
                                  </p:childTnLst>
                                </p:cTn>
                              </p:par>
                            </p:childTnLst>
                          </p:cTn>
                        </p:par>
                        <p:par>
                          <p:cTn id="90" fill="hold">
                            <p:stCondLst>
                              <p:cond delay="250"/>
                            </p:stCondLst>
                            <p:childTnLst>
                              <p:par>
                                <p:cTn id="91" presetID="1" presetClass="entr" presetSubtype="0" fill="hold" grpId="0" nodeType="afterEffect">
                                  <p:stCondLst>
                                    <p:cond delay="0"/>
                                  </p:stCondLst>
                                  <p:childTnLst>
                                    <p:set>
                                      <p:cBhvr>
                                        <p:cTn id="92" dur="1" fill="hold">
                                          <p:stCondLst>
                                            <p:cond delay="0"/>
                                          </p:stCondLst>
                                        </p:cTn>
                                        <p:tgtEl>
                                          <p:spTgt spid="31"/>
                                        </p:tgtEl>
                                        <p:attrNameLst>
                                          <p:attrName>style.visibility</p:attrName>
                                        </p:attrNameLst>
                                      </p:cBhvr>
                                      <p:to>
                                        <p:strVal val="visible"/>
                                      </p:to>
                                    </p:set>
                                  </p:childTnLst>
                                </p:cTn>
                              </p:par>
                            </p:childTnLst>
                          </p:cTn>
                        </p:par>
                        <p:par>
                          <p:cTn id="93" fill="hold">
                            <p:stCondLst>
                              <p:cond delay="250"/>
                            </p:stCondLst>
                            <p:childTnLst>
                              <p:par>
                                <p:cTn id="94" presetID="1" presetClass="entr" presetSubtype="0" fill="hold" grpId="0" nodeType="afterEffect">
                                  <p:stCondLst>
                                    <p:cond delay="0"/>
                                  </p:stCondLst>
                                  <p:childTnLst>
                                    <p:set>
                                      <p:cBhvr>
                                        <p:cTn id="95" dur="1" fill="hold">
                                          <p:stCondLst>
                                            <p:cond delay="0"/>
                                          </p:stCondLst>
                                        </p:cTn>
                                        <p:tgtEl>
                                          <p:spTgt spid="32"/>
                                        </p:tgtEl>
                                        <p:attrNameLst>
                                          <p:attrName>style.visibility</p:attrName>
                                        </p:attrNameLst>
                                      </p:cBhvr>
                                      <p:to>
                                        <p:strVal val="visible"/>
                                      </p:to>
                                    </p:set>
                                  </p:childTnLst>
                                </p:cTn>
                              </p:par>
                            </p:childTnLst>
                          </p:cTn>
                        </p:par>
                      </p:childTnLst>
                    </p:cTn>
                  </p:par>
                  <p:par>
                    <p:cTn id="96" fill="hold">
                      <p:stCondLst>
                        <p:cond delay="indefinite"/>
                      </p:stCondLst>
                      <p:childTnLst>
                        <p:par>
                          <p:cTn id="97" fill="hold">
                            <p:stCondLst>
                              <p:cond delay="0"/>
                            </p:stCondLst>
                            <p:childTnLst>
                              <p:par>
                                <p:cTn id="98" presetID="1" presetClass="entr" presetSubtype="0" fill="hold" grpId="0" nodeType="clickEffect">
                                  <p:stCondLst>
                                    <p:cond delay="0"/>
                                  </p:stCondLst>
                                  <p:childTnLst>
                                    <p:set>
                                      <p:cBhvr>
                                        <p:cTn id="99" dur="1" fill="hold">
                                          <p:stCondLst>
                                            <p:cond delay="0"/>
                                          </p:stCondLst>
                                        </p:cTn>
                                        <p:tgtEl>
                                          <p:spTgt spid="35"/>
                                        </p:tgtEl>
                                        <p:attrNameLst>
                                          <p:attrName>style.visibility</p:attrName>
                                        </p:attrNameLst>
                                      </p:cBhvr>
                                      <p:to>
                                        <p:strVal val="visible"/>
                                      </p:to>
                                    </p:set>
                                  </p:childTnLst>
                                </p:cTn>
                              </p:par>
                            </p:childTnLst>
                          </p:cTn>
                        </p:par>
                      </p:childTnLst>
                    </p:cTn>
                  </p:par>
                  <p:par>
                    <p:cTn id="100" fill="hold">
                      <p:stCondLst>
                        <p:cond delay="indefinite"/>
                      </p:stCondLst>
                      <p:childTnLst>
                        <p:par>
                          <p:cTn id="101" fill="hold">
                            <p:stCondLst>
                              <p:cond delay="0"/>
                            </p:stCondLst>
                            <p:childTnLst>
                              <p:par>
                                <p:cTn id="102" presetID="1" presetClass="entr" presetSubtype="0" fill="hold" grpId="0" nodeType="clickEffect">
                                  <p:stCondLst>
                                    <p:cond delay="0"/>
                                  </p:stCondLst>
                                  <p:childTnLst>
                                    <p:set>
                                      <p:cBhvr>
                                        <p:cTn id="103" dur="1" fill="hold">
                                          <p:stCondLst>
                                            <p:cond delay="0"/>
                                          </p:stCondLst>
                                        </p:cTn>
                                        <p:tgtEl>
                                          <p:spTgt spid="39"/>
                                        </p:tgtEl>
                                        <p:attrNameLst>
                                          <p:attrName>style.visibility</p:attrName>
                                        </p:attrNameLst>
                                      </p:cBhvr>
                                      <p:to>
                                        <p:strVal val="visible"/>
                                      </p:to>
                                    </p:set>
                                  </p:childTnLst>
                                </p:cTn>
                              </p:par>
                            </p:childTnLst>
                          </p:cTn>
                        </p:par>
                      </p:childTnLst>
                    </p:cTn>
                  </p:par>
                  <p:par>
                    <p:cTn id="104" fill="hold">
                      <p:stCondLst>
                        <p:cond delay="indefinite"/>
                      </p:stCondLst>
                      <p:childTnLst>
                        <p:par>
                          <p:cTn id="105" fill="hold">
                            <p:stCondLst>
                              <p:cond delay="0"/>
                            </p:stCondLst>
                            <p:childTnLst>
                              <p:par>
                                <p:cTn id="106" presetID="1" presetClass="entr" presetSubtype="0" fill="hold" grpId="0" nodeType="clickEffect">
                                  <p:stCondLst>
                                    <p:cond delay="0"/>
                                  </p:stCondLst>
                                  <p:childTnLst>
                                    <p:set>
                                      <p:cBhvr>
                                        <p:cTn id="107" dur="1" fill="hold">
                                          <p:stCondLst>
                                            <p:cond delay="0"/>
                                          </p:stCondLst>
                                        </p:cTn>
                                        <p:tgtEl>
                                          <p:spTgt spid="37"/>
                                        </p:tgtEl>
                                        <p:attrNameLst>
                                          <p:attrName>style.visibility</p:attrName>
                                        </p:attrNameLst>
                                      </p:cBhvr>
                                      <p:to>
                                        <p:strVal val="visible"/>
                                      </p:to>
                                    </p:set>
                                  </p:childTnLst>
                                </p:cTn>
                              </p:par>
                            </p:childTnLst>
                          </p:cTn>
                        </p:par>
                      </p:childTnLst>
                    </p:cTn>
                  </p:par>
                  <p:par>
                    <p:cTn id="108" fill="hold">
                      <p:stCondLst>
                        <p:cond delay="indefinite"/>
                      </p:stCondLst>
                      <p:childTnLst>
                        <p:par>
                          <p:cTn id="109" fill="hold">
                            <p:stCondLst>
                              <p:cond delay="0"/>
                            </p:stCondLst>
                            <p:childTnLst>
                              <p:par>
                                <p:cTn id="110" presetID="1" presetClass="entr" presetSubtype="0" fill="hold" grpId="0" nodeType="clickEffect">
                                  <p:stCondLst>
                                    <p:cond delay="0"/>
                                  </p:stCondLst>
                                  <p:childTnLst>
                                    <p:set>
                                      <p:cBhvr>
                                        <p:cTn id="111"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5" grpId="0"/>
      <p:bldP spid="12" grpId="0"/>
      <p:bldP spid="13" grpId="0"/>
      <p:bldP spid="14" grpId="0"/>
      <p:bldP spid="27" grpId="0" animBg="1"/>
      <p:bldP spid="10" grpId="0"/>
      <p:bldP spid="28" grpId="0" animBg="1"/>
      <p:bldP spid="9" grpId="0"/>
      <p:bldP spid="29" grpId="0"/>
      <p:bldP spid="30" grpId="0"/>
      <p:bldP spid="31" grpId="0"/>
      <p:bldP spid="32" grpId="0"/>
      <p:bldP spid="35" grpId="0"/>
      <p:bldP spid="37" grpId="0"/>
      <p:bldP spid="38" grpId="0"/>
      <p:bldP spid="39" grpId="0"/>
      <p:bldP spid="6" grpId="0" animBg="1"/>
      <p:bldP spid="7" grpId="0" animBg="1"/>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905397-3BA0-A230-FBD8-30382AF9A5AA}"/>
            </a:ext>
          </a:extLst>
        </p:cNvPr>
        <p:cNvGrpSpPr/>
        <p:nvPr/>
      </p:nvGrpSpPr>
      <p:grpSpPr>
        <a:xfrm>
          <a:off x="0" y="0"/>
          <a:ext cx="0" cy="0"/>
          <a:chOff x="0" y="0"/>
          <a:chExt cx="0" cy="0"/>
        </a:xfrm>
      </p:grpSpPr>
    </p:spTree>
    <p:extLst>
      <p:ext uri="{BB962C8B-B14F-4D97-AF65-F5344CB8AC3E}">
        <p14:creationId xmlns:p14="http://schemas.microsoft.com/office/powerpoint/2010/main" val="36388126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A622B2-BE81-5567-26ED-6F1A69ADE93F}"/>
            </a:ext>
          </a:extLst>
        </p:cNvPr>
        <p:cNvGrpSpPr/>
        <p:nvPr/>
      </p:nvGrpSpPr>
      <p:grpSpPr>
        <a:xfrm>
          <a:off x="0" y="0"/>
          <a:ext cx="0" cy="0"/>
          <a:chOff x="0" y="0"/>
          <a:chExt cx="0" cy="0"/>
        </a:xfrm>
      </p:grpSpPr>
      <p:sp>
        <p:nvSpPr>
          <p:cNvPr id="3" name="Tekstvak 2">
            <a:extLst>
              <a:ext uri="{FF2B5EF4-FFF2-40B4-BE49-F238E27FC236}">
                <a16:creationId xmlns:a16="http://schemas.microsoft.com/office/drawing/2014/main" id="{7BD468F5-1A4B-1DFE-36E2-E8F44149F2BA}"/>
              </a:ext>
            </a:extLst>
          </p:cNvPr>
          <p:cNvSpPr txBox="1"/>
          <p:nvPr/>
        </p:nvSpPr>
        <p:spPr>
          <a:xfrm>
            <a:off x="319314" y="3092680"/>
            <a:ext cx="11553372" cy="1446550"/>
          </a:xfrm>
          <a:prstGeom prst="rect">
            <a:avLst/>
          </a:prstGeom>
          <a:noFill/>
        </p:spPr>
        <p:txBody>
          <a:bodyPr wrap="square" rtlCol="0">
            <a:spAutoFit/>
          </a:bodyPr>
          <a:lstStyle/>
          <a:p>
            <a:pPr algn="ctr"/>
            <a:r>
              <a:rPr lang="nl-NL" sz="8800" b="1" dirty="0">
                <a:solidFill>
                  <a:srgbClr val="945DE8"/>
                </a:solidFill>
                <a:effectLst>
                  <a:outerShdw blurRad="25400" dist="25400" dir="2700000" algn="tl" rotWithShape="0">
                    <a:prstClr val="black">
                      <a:alpha val="40000"/>
                    </a:prstClr>
                  </a:outerShdw>
                </a:effectLst>
                <a:latin typeface="Effra" panose="02000506080000020004" pitchFamily="2" charset="0"/>
              </a:rPr>
              <a:t>CR, QR en Cashflow</a:t>
            </a:r>
          </a:p>
        </p:txBody>
      </p:sp>
      <p:cxnSp>
        <p:nvCxnSpPr>
          <p:cNvPr id="6" name="Rechte verbindingslijn 5">
            <a:extLst>
              <a:ext uri="{FF2B5EF4-FFF2-40B4-BE49-F238E27FC236}">
                <a16:creationId xmlns:a16="http://schemas.microsoft.com/office/drawing/2014/main" id="{28C0624A-E813-1933-81F1-5328CD9C7D83}"/>
              </a:ext>
            </a:extLst>
          </p:cNvPr>
          <p:cNvCxnSpPr>
            <a:cxnSpLocks/>
          </p:cNvCxnSpPr>
          <p:nvPr/>
        </p:nvCxnSpPr>
        <p:spPr>
          <a:xfrm flipH="1">
            <a:off x="1168400" y="4592864"/>
            <a:ext cx="9855200" cy="0"/>
          </a:xfrm>
          <a:prstGeom prst="line">
            <a:avLst/>
          </a:prstGeom>
          <a:ln w="111125">
            <a:solidFill>
              <a:schemeClr val="bg1">
                <a:lumMod val="65000"/>
              </a:schemeClr>
            </a:solidFill>
          </a:ln>
          <a:effectLst>
            <a:outerShdw blurRad="25400" dist="254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 name="Tekstvak 4">
            <a:extLst>
              <a:ext uri="{FF2B5EF4-FFF2-40B4-BE49-F238E27FC236}">
                <a16:creationId xmlns:a16="http://schemas.microsoft.com/office/drawing/2014/main" id="{02053300-4FCE-1AFF-8A12-A485CFD4DAC9}"/>
              </a:ext>
            </a:extLst>
          </p:cNvPr>
          <p:cNvSpPr txBox="1"/>
          <p:nvPr/>
        </p:nvSpPr>
        <p:spPr>
          <a:xfrm>
            <a:off x="319314" y="1566952"/>
            <a:ext cx="11553372" cy="1862048"/>
          </a:xfrm>
          <a:prstGeom prst="rect">
            <a:avLst/>
          </a:prstGeom>
          <a:noFill/>
        </p:spPr>
        <p:txBody>
          <a:bodyPr wrap="square" rtlCol="0">
            <a:spAutoFit/>
          </a:bodyPr>
          <a:lstStyle/>
          <a:p>
            <a:pPr algn="ctr"/>
            <a:r>
              <a:rPr lang="nl-NL" sz="11500" b="1" i="1" dirty="0">
                <a:solidFill>
                  <a:srgbClr val="652EA3"/>
                </a:solidFill>
                <a:effectLst>
                  <a:outerShdw blurRad="25400" dist="25400" dir="2700000" algn="tl" rotWithShape="0">
                    <a:prstClr val="black">
                      <a:alpha val="40000"/>
                    </a:prstClr>
                  </a:outerShdw>
                </a:effectLst>
                <a:latin typeface="Effra" panose="02000506080000020004" pitchFamily="2" charset="0"/>
              </a:rPr>
              <a:t>Liquiditeit</a:t>
            </a:r>
          </a:p>
        </p:txBody>
      </p:sp>
      <p:sp>
        <p:nvSpPr>
          <p:cNvPr id="2" name="Tekstvak 1">
            <a:extLst>
              <a:ext uri="{FF2B5EF4-FFF2-40B4-BE49-F238E27FC236}">
                <a16:creationId xmlns:a16="http://schemas.microsoft.com/office/drawing/2014/main" id="{B098D14C-D64D-90F1-BC5C-F771F5F14CC3}"/>
              </a:ext>
            </a:extLst>
          </p:cNvPr>
          <p:cNvSpPr txBox="1"/>
          <p:nvPr/>
        </p:nvSpPr>
        <p:spPr>
          <a:xfrm>
            <a:off x="1168400" y="4585846"/>
            <a:ext cx="2854959" cy="523220"/>
          </a:xfrm>
          <a:prstGeom prst="rect">
            <a:avLst/>
          </a:prstGeom>
          <a:noFill/>
        </p:spPr>
        <p:txBody>
          <a:bodyPr wrap="square" rtlCol="0">
            <a:spAutoFit/>
          </a:bodyPr>
          <a:lstStyle/>
          <a:p>
            <a:r>
              <a:rPr lang="nl-NL" sz="2800" b="1" dirty="0">
                <a:solidFill>
                  <a:srgbClr val="652EA3"/>
                </a:solidFill>
                <a:latin typeface="Effra" panose="02000506080000020004" pitchFamily="2" charset="0"/>
              </a:rPr>
              <a:t>Patrick</a:t>
            </a:r>
          </a:p>
        </p:txBody>
      </p:sp>
    </p:spTree>
    <p:extLst>
      <p:ext uri="{BB962C8B-B14F-4D97-AF65-F5344CB8AC3E}">
        <p14:creationId xmlns:p14="http://schemas.microsoft.com/office/powerpoint/2010/main" val="188312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672D3A-E8D4-BD21-C612-83EE56EA313B}"/>
            </a:ext>
          </a:extLst>
        </p:cNvPr>
        <p:cNvGrpSpPr/>
        <p:nvPr/>
      </p:nvGrpSpPr>
      <p:grpSpPr>
        <a:xfrm>
          <a:off x="0" y="0"/>
          <a:ext cx="0" cy="0"/>
          <a:chOff x="0" y="0"/>
          <a:chExt cx="0" cy="0"/>
        </a:xfrm>
      </p:grpSpPr>
      <p:cxnSp>
        <p:nvCxnSpPr>
          <p:cNvPr id="4" name="Rechte verbindingslijn 3">
            <a:extLst>
              <a:ext uri="{FF2B5EF4-FFF2-40B4-BE49-F238E27FC236}">
                <a16:creationId xmlns:a16="http://schemas.microsoft.com/office/drawing/2014/main" id="{185D1B53-5A26-0ED0-3D7D-2DA89ACAF9A7}"/>
              </a:ext>
            </a:extLst>
          </p:cNvPr>
          <p:cNvCxnSpPr>
            <a:cxnSpLocks/>
          </p:cNvCxnSpPr>
          <p:nvPr/>
        </p:nvCxnSpPr>
        <p:spPr>
          <a:xfrm>
            <a:off x="3346500" y="1918473"/>
            <a:ext cx="5499000" cy="0"/>
          </a:xfrm>
          <a:prstGeom prst="line">
            <a:avLst/>
          </a:prstGeom>
          <a:ln w="111125">
            <a:solidFill>
              <a:schemeClr val="bg1">
                <a:lumMod val="65000"/>
              </a:schemeClr>
            </a:solidFill>
          </a:ln>
          <a:effectLst>
            <a:outerShdw blurRad="25400" dist="254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1" name="Rechthoek 20">
            <a:extLst>
              <a:ext uri="{FF2B5EF4-FFF2-40B4-BE49-F238E27FC236}">
                <a16:creationId xmlns:a16="http://schemas.microsoft.com/office/drawing/2014/main" id="{1755DF89-9FE1-A4AC-3814-9D6658236106}"/>
              </a:ext>
            </a:extLst>
          </p:cNvPr>
          <p:cNvSpPr/>
          <p:nvPr/>
        </p:nvSpPr>
        <p:spPr>
          <a:xfrm>
            <a:off x="355183" y="4842504"/>
            <a:ext cx="11481635" cy="1668193"/>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1" dirty="0">
              <a:solidFill>
                <a:schemeClr val="tx1"/>
              </a:solidFill>
            </a:endParaRPr>
          </a:p>
        </p:txBody>
      </p:sp>
      <p:sp>
        <p:nvSpPr>
          <p:cNvPr id="2" name="Tekstvak 1">
            <a:extLst>
              <a:ext uri="{FF2B5EF4-FFF2-40B4-BE49-F238E27FC236}">
                <a16:creationId xmlns:a16="http://schemas.microsoft.com/office/drawing/2014/main" id="{CB6FBD19-998D-ABC7-CE87-25BC31199287}"/>
              </a:ext>
            </a:extLst>
          </p:cNvPr>
          <p:cNvSpPr txBox="1"/>
          <p:nvPr/>
        </p:nvSpPr>
        <p:spPr>
          <a:xfrm>
            <a:off x="2140299" y="194009"/>
            <a:ext cx="791140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2800" dirty="0">
                <a:solidFill>
                  <a:prstClr val="black"/>
                </a:solidFill>
                <a:latin typeface="Effra Heavy" panose="02000906080000020004" pitchFamily="2" charset="0"/>
              </a:rPr>
              <a:t>Liquiditeit</a:t>
            </a:r>
            <a:endParaRPr kumimoji="0" lang="nl-NL" sz="2800" b="0" i="0" u="none" strike="noStrike" kern="1200" cap="none" spc="0" normalizeH="0" baseline="0" noProof="0" dirty="0">
              <a:ln>
                <a:noFill/>
              </a:ln>
              <a:solidFill>
                <a:prstClr val="black"/>
              </a:solidFill>
              <a:effectLst/>
              <a:uLnTx/>
              <a:uFillTx/>
              <a:latin typeface="Effra Heavy" panose="02000906080000020004" pitchFamily="2" charset="0"/>
              <a:ea typeface="+mn-ea"/>
              <a:cs typeface="+mn-cs"/>
            </a:endParaRPr>
          </a:p>
        </p:txBody>
      </p:sp>
      <p:cxnSp>
        <p:nvCxnSpPr>
          <p:cNvPr id="3" name="Rechte verbindingslijn 2">
            <a:extLst>
              <a:ext uri="{FF2B5EF4-FFF2-40B4-BE49-F238E27FC236}">
                <a16:creationId xmlns:a16="http://schemas.microsoft.com/office/drawing/2014/main" id="{7ED32C26-106C-57A6-5BDC-67A906066EB6}"/>
              </a:ext>
            </a:extLst>
          </p:cNvPr>
          <p:cNvCxnSpPr>
            <a:cxnSpLocks/>
          </p:cNvCxnSpPr>
          <p:nvPr/>
        </p:nvCxnSpPr>
        <p:spPr>
          <a:xfrm>
            <a:off x="6096000" y="1987595"/>
            <a:ext cx="0" cy="2599531"/>
          </a:xfrm>
          <a:prstGeom prst="line">
            <a:avLst/>
          </a:prstGeom>
          <a:ln w="111125">
            <a:solidFill>
              <a:schemeClr val="bg1">
                <a:lumMod val="65000"/>
              </a:schemeClr>
            </a:solidFill>
          </a:ln>
          <a:effectLst>
            <a:outerShdw blurRad="25400" dist="254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Tekstvak 5">
            <a:extLst>
              <a:ext uri="{FF2B5EF4-FFF2-40B4-BE49-F238E27FC236}">
                <a16:creationId xmlns:a16="http://schemas.microsoft.com/office/drawing/2014/main" id="{C46C4408-FB6F-7A66-D282-2809D40855BA}"/>
              </a:ext>
            </a:extLst>
          </p:cNvPr>
          <p:cNvSpPr txBox="1"/>
          <p:nvPr/>
        </p:nvSpPr>
        <p:spPr>
          <a:xfrm>
            <a:off x="652986" y="968667"/>
            <a:ext cx="1088602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1" i="1" u="none" strike="noStrike" kern="1200" cap="none" spc="0" normalizeH="0" baseline="0" noProof="0" dirty="0">
                <a:ln>
                  <a:noFill/>
                </a:ln>
                <a:solidFill>
                  <a:prstClr val="black"/>
                </a:solidFill>
                <a:effectLst/>
                <a:uLnTx/>
                <a:uFillTx/>
                <a:latin typeface="Effra" panose="02000506080000020004" pitchFamily="2" charset="0"/>
                <a:ea typeface="+mn-ea"/>
                <a:cs typeface="+mn-cs"/>
              </a:rPr>
              <a:t>In hoeverre kan het bedrijf</a:t>
            </a:r>
            <a:r>
              <a:rPr kumimoji="0" lang="nl-NL" sz="2800" b="1" i="1" u="none" strike="noStrike" kern="1200" cap="none" spc="0" normalizeH="0" noProof="0" dirty="0">
                <a:ln>
                  <a:noFill/>
                </a:ln>
                <a:solidFill>
                  <a:prstClr val="black"/>
                </a:solidFill>
                <a:effectLst/>
                <a:uLnTx/>
                <a:uFillTx/>
                <a:latin typeface="Effra" panose="02000506080000020004" pitchFamily="2" charset="0"/>
                <a:ea typeface="+mn-ea"/>
                <a:cs typeface="+mn-cs"/>
              </a:rPr>
              <a:t> haar </a:t>
            </a:r>
            <a:r>
              <a:rPr kumimoji="0" lang="nl-NL" sz="2800" b="1" i="1" u="none" strike="noStrike" kern="1200" cap="none" spc="0" normalizeH="0" noProof="0" dirty="0">
                <a:ln>
                  <a:noFill/>
                </a:ln>
                <a:solidFill>
                  <a:srgbClr val="945DE8"/>
                </a:solidFill>
                <a:effectLst/>
                <a:uLnTx/>
                <a:uFillTx/>
                <a:latin typeface="Effra" panose="02000506080000020004" pitchFamily="2" charset="0"/>
                <a:ea typeface="+mn-ea"/>
                <a:cs typeface="+mn-cs"/>
              </a:rPr>
              <a:t>kortlopende verplichtingen </a:t>
            </a:r>
            <a:r>
              <a:rPr kumimoji="0" lang="nl-NL" sz="2800" b="1" i="1" u="none" strike="noStrike" kern="1200" cap="none" spc="0" normalizeH="0" noProof="0" dirty="0">
                <a:ln>
                  <a:noFill/>
                </a:ln>
                <a:solidFill>
                  <a:prstClr val="black"/>
                </a:solidFill>
                <a:effectLst/>
                <a:uLnTx/>
                <a:uFillTx/>
                <a:latin typeface="Effra" panose="02000506080000020004" pitchFamily="2" charset="0"/>
                <a:ea typeface="+mn-ea"/>
                <a:cs typeface="+mn-cs"/>
              </a:rPr>
              <a:t>betalen?</a:t>
            </a:r>
            <a:endParaRPr kumimoji="0" lang="nl-NL" sz="2800" b="1" i="1" u="none" strike="noStrike" kern="1200" cap="none" spc="0" normalizeH="0" baseline="0" noProof="0" dirty="0">
              <a:ln>
                <a:noFill/>
              </a:ln>
              <a:solidFill>
                <a:prstClr val="black"/>
              </a:solidFill>
              <a:effectLst/>
              <a:uLnTx/>
              <a:uFillTx/>
              <a:latin typeface="Effra" panose="02000506080000020004" pitchFamily="2" charset="0"/>
              <a:ea typeface="+mn-ea"/>
              <a:cs typeface="+mn-cs"/>
            </a:endParaRPr>
          </a:p>
        </p:txBody>
      </p:sp>
      <p:sp>
        <p:nvSpPr>
          <p:cNvPr id="7" name="Tekstvak 6">
            <a:extLst>
              <a:ext uri="{FF2B5EF4-FFF2-40B4-BE49-F238E27FC236}">
                <a16:creationId xmlns:a16="http://schemas.microsoft.com/office/drawing/2014/main" id="{3CEB894E-4BC9-7DB3-BAB7-438F17A4824B}"/>
              </a:ext>
            </a:extLst>
          </p:cNvPr>
          <p:cNvSpPr txBox="1"/>
          <p:nvPr/>
        </p:nvSpPr>
        <p:spPr>
          <a:xfrm>
            <a:off x="3346499" y="1918473"/>
            <a:ext cx="2059598" cy="1200329"/>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nl-NL" sz="7200" b="1" u="none" strike="noStrike" kern="1200" cap="none" spc="0" normalizeH="0" baseline="0" noProof="0" dirty="0">
                <a:ln>
                  <a:noFill/>
                </a:ln>
                <a:solidFill>
                  <a:prstClr val="black"/>
                </a:solidFill>
                <a:effectLst>
                  <a:outerShdw blurRad="25400" dist="25400" dir="2700000" algn="tl" rotWithShape="0">
                    <a:prstClr val="black">
                      <a:alpha val="40000"/>
                    </a:prstClr>
                  </a:outerShdw>
                </a:effectLst>
                <a:uLnTx/>
                <a:uFillTx/>
                <a:latin typeface="Effra" panose="02000506080000020004" pitchFamily="2" charset="0"/>
                <a:ea typeface="+mn-ea"/>
                <a:cs typeface="+mn-cs"/>
              </a:rPr>
              <a:t>VA</a:t>
            </a:r>
          </a:p>
        </p:txBody>
      </p:sp>
      <p:sp>
        <p:nvSpPr>
          <p:cNvPr id="8" name="Tekstvak 7">
            <a:extLst>
              <a:ext uri="{FF2B5EF4-FFF2-40B4-BE49-F238E27FC236}">
                <a16:creationId xmlns:a16="http://schemas.microsoft.com/office/drawing/2014/main" id="{C9A09D2F-8A3A-E82D-7C6A-7489DB5BA243}"/>
              </a:ext>
            </a:extLst>
          </p:cNvPr>
          <p:cNvSpPr txBox="1"/>
          <p:nvPr/>
        </p:nvSpPr>
        <p:spPr>
          <a:xfrm>
            <a:off x="3346499" y="2759165"/>
            <a:ext cx="2059599" cy="1200329"/>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nl-NL" sz="7200" b="1" u="none" strike="noStrike" kern="1200" cap="none" spc="0" normalizeH="0" baseline="0" noProof="0" dirty="0">
                <a:ln>
                  <a:noFill/>
                </a:ln>
                <a:solidFill>
                  <a:prstClr val="black"/>
                </a:solidFill>
                <a:effectLst>
                  <a:outerShdw blurRad="25400" dist="25400" dir="2700000" algn="tl" rotWithShape="0">
                    <a:prstClr val="black">
                      <a:alpha val="40000"/>
                    </a:prstClr>
                  </a:outerShdw>
                </a:effectLst>
                <a:uLnTx/>
                <a:uFillTx/>
                <a:latin typeface="Effra" panose="02000506080000020004" pitchFamily="2" charset="0"/>
                <a:ea typeface="+mn-ea"/>
                <a:cs typeface="+mn-cs"/>
              </a:rPr>
              <a:t>VLA</a:t>
            </a:r>
          </a:p>
        </p:txBody>
      </p:sp>
      <p:sp>
        <p:nvSpPr>
          <p:cNvPr id="9" name="Tekstvak 8">
            <a:extLst>
              <a:ext uri="{FF2B5EF4-FFF2-40B4-BE49-F238E27FC236}">
                <a16:creationId xmlns:a16="http://schemas.microsoft.com/office/drawing/2014/main" id="{F16CA306-B9C9-E8FF-11DE-A247C0B6A10C}"/>
              </a:ext>
            </a:extLst>
          </p:cNvPr>
          <p:cNvSpPr txBox="1"/>
          <p:nvPr/>
        </p:nvSpPr>
        <p:spPr>
          <a:xfrm>
            <a:off x="3346499" y="3599857"/>
            <a:ext cx="2059599" cy="1200329"/>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nl-NL" sz="7200" b="1" u="none" strike="noStrike" kern="1200" cap="none" spc="0" normalizeH="0" baseline="0" noProof="0" dirty="0">
                <a:ln>
                  <a:noFill/>
                </a:ln>
                <a:solidFill>
                  <a:prstClr val="black"/>
                </a:solidFill>
                <a:effectLst>
                  <a:outerShdw blurRad="25400" dist="25400" dir="2700000" algn="tl" rotWithShape="0">
                    <a:prstClr val="black">
                      <a:alpha val="40000"/>
                    </a:prstClr>
                  </a:outerShdw>
                </a:effectLst>
                <a:uLnTx/>
                <a:uFillTx/>
                <a:latin typeface="Effra" panose="02000506080000020004" pitchFamily="2" charset="0"/>
                <a:ea typeface="+mn-ea"/>
                <a:cs typeface="+mn-cs"/>
              </a:rPr>
              <a:t>LM</a:t>
            </a:r>
          </a:p>
        </p:txBody>
      </p:sp>
      <p:sp>
        <p:nvSpPr>
          <p:cNvPr id="12" name="Tekstvak 11">
            <a:extLst>
              <a:ext uri="{FF2B5EF4-FFF2-40B4-BE49-F238E27FC236}">
                <a16:creationId xmlns:a16="http://schemas.microsoft.com/office/drawing/2014/main" id="{765F4E72-90AE-D107-EEFF-231C0797E1E2}"/>
              </a:ext>
            </a:extLst>
          </p:cNvPr>
          <p:cNvSpPr txBox="1"/>
          <p:nvPr/>
        </p:nvSpPr>
        <p:spPr>
          <a:xfrm>
            <a:off x="6785903" y="1918473"/>
            <a:ext cx="2059598" cy="120032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7200" b="1" u="none" strike="noStrike" kern="1200" cap="none" spc="0" normalizeH="0" baseline="0" noProof="0" dirty="0">
                <a:ln>
                  <a:noFill/>
                </a:ln>
                <a:solidFill>
                  <a:prstClr val="black"/>
                </a:solidFill>
                <a:effectLst>
                  <a:outerShdw blurRad="25400" dist="25400" dir="2700000" algn="tl" rotWithShape="0">
                    <a:prstClr val="black">
                      <a:alpha val="40000"/>
                    </a:prstClr>
                  </a:outerShdw>
                </a:effectLst>
                <a:uLnTx/>
                <a:uFillTx/>
                <a:latin typeface="Effra" panose="02000506080000020004" pitchFamily="2" charset="0"/>
                <a:ea typeface="+mn-ea"/>
                <a:cs typeface="+mn-cs"/>
              </a:rPr>
              <a:t>EV</a:t>
            </a:r>
          </a:p>
        </p:txBody>
      </p:sp>
      <p:sp>
        <p:nvSpPr>
          <p:cNvPr id="13" name="Tekstvak 12">
            <a:extLst>
              <a:ext uri="{FF2B5EF4-FFF2-40B4-BE49-F238E27FC236}">
                <a16:creationId xmlns:a16="http://schemas.microsoft.com/office/drawing/2014/main" id="{7FE3D29E-3EA3-C031-DB69-08F11BECE8A8}"/>
              </a:ext>
            </a:extLst>
          </p:cNvPr>
          <p:cNvSpPr txBox="1"/>
          <p:nvPr/>
        </p:nvSpPr>
        <p:spPr>
          <a:xfrm>
            <a:off x="6785903" y="2759165"/>
            <a:ext cx="2059599" cy="120032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nl-NL" sz="7200" b="1" dirty="0">
                <a:solidFill>
                  <a:prstClr val="black"/>
                </a:solidFill>
                <a:effectLst>
                  <a:outerShdw blurRad="25400" dist="25400" dir="2700000" algn="tl" rotWithShape="0">
                    <a:prstClr val="black">
                      <a:alpha val="40000"/>
                    </a:prstClr>
                  </a:outerShdw>
                </a:effectLst>
                <a:latin typeface="Effra" panose="02000506080000020004" pitchFamily="2" charset="0"/>
              </a:rPr>
              <a:t>LVV</a:t>
            </a:r>
            <a:endParaRPr kumimoji="0" lang="nl-NL" sz="7200" b="1" u="none" strike="noStrike" kern="1200" cap="none" spc="0" normalizeH="0" baseline="0" noProof="0" dirty="0">
              <a:ln>
                <a:noFill/>
              </a:ln>
              <a:solidFill>
                <a:prstClr val="black"/>
              </a:solidFill>
              <a:effectLst>
                <a:outerShdw blurRad="25400" dist="25400" dir="2700000" algn="tl" rotWithShape="0">
                  <a:prstClr val="black">
                    <a:alpha val="40000"/>
                  </a:prstClr>
                </a:outerShdw>
              </a:effectLst>
              <a:uLnTx/>
              <a:uFillTx/>
              <a:latin typeface="Effra" panose="02000506080000020004" pitchFamily="2" charset="0"/>
            </a:endParaRPr>
          </a:p>
        </p:txBody>
      </p:sp>
      <p:sp>
        <p:nvSpPr>
          <p:cNvPr id="14" name="Tekstvak 13">
            <a:extLst>
              <a:ext uri="{FF2B5EF4-FFF2-40B4-BE49-F238E27FC236}">
                <a16:creationId xmlns:a16="http://schemas.microsoft.com/office/drawing/2014/main" id="{E2513962-01EC-8F86-3308-A9A916567870}"/>
              </a:ext>
            </a:extLst>
          </p:cNvPr>
          <p:cNvSpPr txBox="1"/>
          <p:nvPr/>
        </p:nvSpPr>
        <p:spPr>
          <a:xfrm>
            <a:off x="6785903" y="3599857"/>
            <a:ext cx="2059599" cy="120032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7200" b="1" u="none" strike="noStrike" kern="1200" cap="none" spc="0" normalizeH="0" baseline="0" noProof="0" dirty="0">
                <a:ln>
                  <a:noFill/>
                </a:ln>
                <a:solidFill>
                  <a:prstClr val="black"/>
                </a:solidFill>
                <a:effectLst>
                  <a:outerShdw blurRad="25400" dist="25400" dir="2700000" algn="tl" rotWithShape="0">
                    <a:prstClr val="black">
                      <a:alpha val="40000"/>
                    </a:prstClr>
                  </a:outerShdw>
                </a:effectLst>
                <a:uLnTx/>
                <a:uFillTx/>
                <a:latin typeface="Effra" panose="02000506080000020004" pitchFamily="2" charset="0"/>
                <a:ea typeface="+mn-ea"/>
                <a:cs typeface="+mn-cs"/>
              </a:rPr>
              <a:t>KVV</a:t>
            </a:r>
          </a:p>
        </p:txBody>
      </p:sp>
      <p:sp>
        <p:nvSpPr>
          <p:cNvPr id="15" name="Tekstvak 14">
            <a:extLst>
              <a:ext uri="{FF2B5EF4-FFF2-40B4-BE49-F238E27FC236}">
                <a16:creationId xmlns:a16="http://schemas.microsoft.com/office/drawing/2014/main" id="{1AFE1A1B-B6CC-CEFD-DAB2-013D7240456C}"/>
              </a:ext>
            </a:extLst>
          </p:cNvPr>
          <p:cNvSpPr txBox="1"/>
          <p:nvPr/>
        </p:nvSpPr>
        <p:spPr>
          <a:xfrm>
            <a:off x="8315335" y="4842504"/>
            <a:ext cx="2604296" cy="584775"/>
          </a:xfrm>
          <a:prstGeom prst="rect">
            <a:avLst/>
          </a:prstGeom>
          <a:noFill/>
        </p:spPr>
        <p:txBody>
          <a:bodyPr wrap="square" rtlCol="0">
            <a:spAutoFit/>
          </a:bodyPr>
          <a:lstStyle/>
          <a:p>
            <a:pPr algn="ctr"/>
            <a:r>
              <a:rPr lang="nl-NL" sz="3200" b="1" dirty="0">
                <a:solidFill>
                  <a:srgbClr val="652EA3"/>
                </a:solidFill>
                <a:latin typeface="Effra" panose="02000506080000020004" pitchFamily="2" charset="0"/>
              </a:rPr>
              <a:t>Cashflow</a:t>
            </a:r>
          </a:p>
        </p:txBody>
      </p:sp>
      <p:sp>
        <p:nvSpPr>
          <p:cNvPr id="16" name="Tekstvak 15">
            <a:extLst>
              <a:ext uri="{FF2B5EF4-FFF2-40B4-BE49-F238E27FC236}">
                <a16:creationId xmlns:a16="http://schemas.microsoft.com/office/drawing/2014/main" id="{3A22B706-B4E3-C5FE-533C-9E40794B5C42}"/>
              </a:ext>
            </a:extLst>
          </p:cNvPr>
          <p:cNvSpPr txBox="1"/>
          <p:nvPr/>
        </p:nvSpPr>
        <p:spPr>
          <a:xfrm>
            <a:off x="701212" y="4842504"/>
            <a:ext cx="2604296" cy="584775"/>
          </a:xfrm>
          <a:prstGeom prst="rect">
            <a:avLst/>
          </a:prstGeom>
          <a:noFill/>
        </p:spPr>
        <p:txBody>
          <a:bodyPr wrap="square" rtlCol="0">
            <a:spAutoFit/>
          </a:bodyPr>
          <a:lstStyle/>
          <a:p>
            <a:pPr algn="ctr"/>
            <a:r>
              <a:rPr lang="nl-NL" sz="3200" b="1" dirty="0" err="1">
                <a:solidFill>
                  <a:srgbClr val="652EA3"/>
                </a:solidFill>
                <a:latin typeface="Effra" panose="02000506080000020004" pitchFamily="2" charset="0"/>
              </a:rPr>
              <a:t>Current</a:t>
            </a:r>
            <a:r>
              <a:rPr lang="nl-NL" sz="3200" b="1" dirty="0">
                <a:solidFill>
                  <a:srgbClr val="652EA3"/>
                </a:solidFill>
                <a:latin typeface="Effra" panose="02000506080000020004" pitchFamily="2" charset="0"/>
              </a:rPr>
              <a:t> ratio</a:t>
            </a:r>
          </a:p>
        </p:txBody>
      </p:sp>
      <p:sp>
        <p:nvSpPr>
          <p:cNvPr id="19" name="Tekstvak 18">
            <a:extLst>
              <a:ext uri="{FF2B5EF4-FFF2-40B4-BE49-F238E27FC236}">
                <a16:creationId xmlns:a16="http://schemas.microsoft.com/office/drawing/2014/main" id="{0B8FB150-F64D-8DD7-E8FD-E9DFC3A3DCC9}"/>
              </a:ext>
            </a:extLst>
          </p:cNvPr>
          <p:cNvSpPr txBox="1"/>
          <p:nvPr/>
        </p:nvSpPr>
        <p:spPr>
          <a:xfrm>
            <a:off x="4793852" y="4842504"/>
            <a:ext cx="2604296" cy="584775"/>
          </a:xfrm>
          <a:prstGeom prst="rect">
            <a:avLst/>
          </a:prstGeom>
          <a:noFill/>
        </p:spPr>
        <p:txBody>
          <a:bodyPr wrap="square" rtlCol="0">
            <a:spAutoFit/>
          </a:bodyPr>
          <a:lstStyle/>
          <a:p>
            <a:pPr algn="ctr"/>
            <a:r>
              <a:rPr lang="nl-NL" sz="3200" b="1" dirty="0">
                <a:solidFill>
                  <a:srgbClr val="652EA3"/>
                </a:solidFill>
                <a:latin typeface="Effra" panose="02000506080000020004" pitchFamily="2" charset="0"/>
              </a:rPr>
              <a:t>Quick ratio</a:t>
            </a:r>
          </a:p>
        </p:txBody>
      </p:sp>
      <mc:AlternateContent xmlns:mc="http://schemas.openxmlformats.org/markup-compatibility/2006" xmlns:a14="http://schemas.microsoft.com/office/drawing/2010/main">
        <mc:Choice Requires="a14">
          <p:sp>
            <p:nvSpPr>
              <p:cNvPr id="20" name="Tekstvak 19">
                <a:extLst>
                  <a:ext uri="{FF2B5EF4-FFF2-40B4-BE49-F238E27FC236}">
                    <a16:creationId xmlns:a16="http://schemas.microsoft.com/office/drawing/2014/main" id="{E210091C-3AD6-812B-F7AF-F747C58B7F6B}"/>
                  </a:ext>
                </a:extLst>
              </p:cNvPr>
              <p:cNvSpPr txBox="1"/>
              <p:nvPr/>
            </p:nvSpPr>
            <p:spPr>
              <a:xfrm>
                <a:off x="4447823" y="5455282"/>
                <a:ext cx="3296355" cy="909223"/>
              </a:xfrm>
              <a:prstGeom prst="rect">
                <a:avLst/>
              </a:prstGeom>
              <a:noFill/>
            </p:spPr>
            <p:txBody>
              <a:bodyPr wrap="square" rtlCol="0">
                <a:spAutoFit/>
              </a:bodyPr>
              <a:lstStyle/>
              <a:p>
                <a:pPr algn="ctr"/>
                <a14:m>
                  <m:oMathPara xmlns:m="http://schemas.openxmlformats.org/officeDocument/2006/math">
                    <m:oMathParaPr>
                      <m:jc m:val="center"/>
                    </m:oMathParaPr>
                    <m:oMath xmlns:m="http://schemas.openxmlformats.org/officeDocument/2006/math">
                      <m:f>
                        <m:fPr>
                          <m:ctrlPr>
                            <a:rPr lang="nl-NL" sz="2800" b="1" i="1" smtClean="0">
                              <a:solidFill>
                                <a:srgbClr val="945DE8"/>
                              </a:solidFill>
                              <a:latin typeface="Cambria Math" panose="02040503050406030204" pitchFamily="18" charset="0"/>
                            </a:rPr>
                          </m:ctrlPr>
                        </m:fPr>
                        <m:num>
                          <m:r>
                            <a:rPr lang="nl-NL" sz="2800" b="1" i="1" smtClean="0">
                              <a:solidFill>
                                <a:srgbClr val="945DE8"/>
                              </a:solidFill>
                              <a:latin typeface="Cambria Math" panose="02040503050406030204" pitchFamily="18" charset="0"/>
                            </a:rPr>
                            <m:t>𝑽𝑳𝑨</m:t>
                          </m:r>
                          <m:r>
                            <a:rPr lang="nl-NL" sz="2800" b="1" i="1" smtClean="0">
                              <a:solidFill>
                                <a:srgbClr val="945DE8"/>
                              </a:solidFill>
                              <a:latin typeface="Cambria Math" panose="02040503050406030204" pitchFamily="18" charset="0"/>
                            </a:rPr>
                            <m:t> </m:t>
                          </m:r>
                          <m:r>
                            <a:rPr lang="nl-NL" sz="2800" b="1" i="1" smtClean="0">
                              <a:solidFill>
                                <a:srgbClr val="945DE8"/>
                              </a:solidFill>
                              <a:latin typeface="Cambria Math" panose="02040503050406030204" pitchFamily="18" charset="0"/>
                            </a:rPr>
                            <m:t>𝒆𝒙</m:t>
                          </m:r>
                          <m:r>
                            <a:rPr lang="nl-NL" sz="2800" b="1" i="1" smtClean="0">
                              <a:solidFill>
                                <a:srgbClr val="945DE8"/>
                              </a:solidFill>
                              <a:latin typeface="Cambria Math" panose="02040503050406030204" pitchFamily="18" charset="0"/>
                            </a:rPr>
                            <m:t>. </m:t>
                          </m:r>
                          <m:r>
                            <a:rPr lang="nl-NL" sz="2800" b="1" i="1" smtClean="0">
                              <a:solidFill>
                                <a:srgbClr val="945DE8"/>
                              </a:solidFill>
                              <a:latin typeface="Cambria Math" panose="02040503050406030204" pitchFamily="18" charset="0"/>
                            </a:rPr>
                            <m:t>𝒗𝒓𝒓𝒅</m:t>
                          </m:r>
                          <m:r>
                            <a:rPr lang="nl-NL" sz="2800" b="1" i="1" smtClean="0">
                              <a:solidFill>
                                <a:srgbClr val="945DE8"/>
                              </a:solidFill>
                              <a:latin typeface="Cambria Math" panose="02040503050406030204" pitchFamily="18" charset="0"/>
                            </a:rPr>
                            <m:t>+</m:t>
                          </m:r>
                          <m:r>
                            <a:rPr lang="nl-NL" sz="2800" b="1" i="1" smtClean="0">
                              <a:solidFill>
                                <a:srgbClr val="945DE8"/>
                              </a:solidFill>
                              <a:latin typeface="Cambria Math" panose="02040503050406030204" pitchFamily="18" charset="0"/>
                            </a:rPr>
                            <m:t>𝑳𝑴</m:t>
                          </m:r>
                        </m:num>
                        <m:den>
                          <m:r>
                            <a:rPr lang="nl-NL" sz="2800" b="1" i="1" smtClean="0">
                              <a:solidFill>
                                <a:srgbClr val="945DE8"/>
                              </a:solidFill>
                              <a:latin typeface="Cambria Math" panose="02040503050406030204" pitchFamily="18" charset="0"/>
                            </a:rPr>
                            <m:t>𝑲𝑽𝑽</m:t>
                          </m:r>
                        </m:den>
                      </m:f>
                    </m:oMath>
                  </m:oMathPara>
                </a14:m>
                <a:endParaRPr lang="nl-NL" sz="2800" b="1" dirty="0">
                  <a:solidFill>
                    <a:srgbClr val="945DE8"/>
                  </a:solidFill>
                </a:endParaRPr>
              </a:p>
            </p:txBody>
          </p:sp>
        </mc:Choice>
        <mc:Fallback xmlns="">
          <p:sp>
            <p:nvSpPr>
              <p:cNvPr id="20" name="Tekstvak 19">
                <a:extLst>
                  <a:ext uri="{FF2B5EF4-FFF2-40B4-BE49-F238E27FC236}">
                    <a16:creationId xmlns:a16="http://schemas.microsoft.com/office/drawing/2014/main" id="{E210091C-3AD6-812B-F7AF-F747C58B7F6B}"/>
                  </a:ext>
                </a:extLst>
              </p:cNvPr>
              <p:cNvSpPr txBox="1">
                <a:spLocks noRot="1" noChangeAspect="1" noMove="1" noResize="1" noEditPoints="1" noAdjustHandles="1" noChangeArrowheads="1" noChangeShapeType="1" noTextEdit="1"/>
              </p:cNvSpPr>
              <p:nvPr/>
            </p:nvSpPr>
            <p:spPr>
              <a:xfrm>
                <a:off x="4447823" y="5455282"/>
                <a:ext cx="3296355" cy="909223"/>
              </a:xfrm>
              <a:prstGeom prst="rect">
                <a:avLst/>
              </a:prstGeom>
              <a:blipFill>
                <a:blip r:embed="rId3"/>
                <a:stretch>
                  <a:fillRect/>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22" name="Tekstvak 21">
                <a:extLst>
                  <a:ext uri="{FF2B5EF4-FFF2-40B4-BE49-F238E27FC236}">
                    <a16:creationId xmlns:a16="http://schemas.microsoft.com/office/drawing/2014/main" id="{FCC9F166-D9D1-E5BF-955A-73E909B959EA}"/>
                  </a:ext>
                </a:extLst>
              </p:cNvPr>
              <p:cNvSpPr txBox="1"/>
              <p:nvPr/>
            </p:nvSpPr>
            <p:spPr>
              <a:xfrm>
                <a:off x="355182" y="5455282"/>
                <a:ext cx="3296355" cy="909223"/>
              </a:xfrm>
              <a:prstGeom prst="rect">
                <a:avLst/>
              </a:prstGeom>
              <a:noFill/>
            </p:spPr>
            <p:txBody>
              <a:bodyPr wrap="square" rtlCol="0">
                <a:spAutoFit/>
              </a:bodyPr>
              <a:lstStyle/>
              <a:p>
                <a:pPr algn="ctr"/>
                <a14:m>
                  <m:oMathPara xmlns:m="http://schemas.openxmlformats.org/officeDocument/2006/math">
                    <m:oMathParaPr>
                      <m:jc m:val="center"/>
                    </m:oMathParaPr>
                    <m:oMath xmlns:m="http://schemas.openxmlformats.org/officeDocument/2006/math">
                      <m:f>
                        <m:fPr>
                          <m:ctrlPr>
                            <a:rPr lang="nl-NL" sz="2800" b="1" i="1" smtClean="0">
                              <a:solidFill>
                                <a:srgbClr val="945DE8"/>
                              </a:solidFill>
                              <a:latin typeface="Cambria Math" panose="02040503050406030204" pitchFamily="18" charset="0"/>
                            </a:rPr>
                          </m:ctrlPr>
                        </m:fPr>
                        <m:num>
                          <m:r>
                            <a:rPr lang="nl-NL" sz="2800" b="1" i="1" smtClean="0">
                              <a:solidFill>
                                <a:srgbClr val="945DE8"/>
                              </a:solidFill>
                              <a:latin typeface="Cambria Math" panose="02040503050406030204" pitchFamily="18" charset="0"/>
                            </a:rPr>
                            <m:t>𝑽𝑳𝑨</m:t>
                          </m:r>
                          <m:r>
                            <a:rPr lang="nl-NL" sz="2800" b="1" i="1" smtClean="0">
                              <a:solidFill>
                                <a:srgbClr val="945DE8"/>
                              </a:solidFill>
                              <a:latin typeface="Cambria Math" panose="02040503050406030204" pitchFamily="18" charset="0"/>
                            </a:rPr>
                            <m:t>+</m:t>
                          </m:r>
                          <m:r>
                            <a:rPr lang="nl-NL" sz="2800" b="1" i="1" smtClean="0">
                              <a:solidFill>
                                <a:srgbClr val="945DE8"/>
                              </a:solidFill>
                              <a:latin typeface="Cambria Math" panose="02040503050406030204" pitchFamily="18" charset="0"/>
                            </a:rPr>
                            <m:t>𝑳𝑴</m:t>
                          </m:r>
                          <m:r>
                            <a:rPr lang="nl-NL" sz="2800" b="1" i="1" smtClean="0">
                              <a:solidFill>
                                <a:srgbClr val="945DE8"/>
                              </a:solidFill>
                              <a:latin typeface="Cambria Math" panose="02040503050406030204" pitchFamily="18" charset="0"/>
                            </a:rPr>
                            <m:t> </m:t>
                          </m:r>
                        </m:num>
                        <m:den>
                          <m:r>
                            <a:rPr lang="nl-NL" sz="2800" b="1" i="1" smtClean="0">
                              <a:solidFill>
                                <a:srgbClr val="945DE8"/>
                              </a:solidFill>
                              <a:latin typeface="Cambria Math" panose="02040503050406030204" pitchFamily="18" charset="0"/>
                            </a:rPr>
                            <m:t>𝑲𝑽𝑽</m:t>
                          </m:r>
                        </m:den>
                      </m:f>
                    </m:oMath>
                  </m:oMathPara>
                </a14:m>
                <a:endParaRPr lang="nl-NL" sz="2800" b="1" dirty="0">
                  <a:solidFill>
                    <a:srgbClr val="945DE8"/>
                  </a:solidFill>
                </a:endParaRPr>
              </a:p>
            </p:txBody>
          </p:sp>
        </mc:Choice>
        <mc:Fallback xmlns="">
          <p:sp>
            <p:nvSpPr>
              <p:cNvPr id="22" name="Tekstvak 21">
                <a:extLst>
                  <a:ext uri="{FF2B5EF4-FFF2-40B4-BE49-F238E27FC236}">
                    <a16:creationId xmlns:a16="http://schemas.microsoft.com/office/drawing/2014/main" id="{FCC9F166-D9D1-E5BF-955A-73E909B959EA}"/>
                  </a:ext>
                </a:extLst>
              </p:cNvPr>
              <p:cNvSpPr txBox="1">
                <a:spLocks noRot="1" noChangeAspect="1" noMove="1" noResize="1" noEditPoints="1" noAdjustHandles="1" noChangeArrowheads="1" noChangeShapeType="1" noTextEdit="1"/>
              </p:cNvSpPr>
              <p:nvPr/>
            </p:nvSpPr>
            <p:spPr>
              <a:xfrm>
                <a:off x="355182" y="5455282"/>
                <a:ext cx="3296355" cy="909223"/>
              </a:xfrm>
              <a:prstGeom prst="rect">
                <a:avLst/>
              </a:prstGeom>
              <a:blipFill>
                <a:blip r:embed="rId4"/>
                <a:stretch>
                  <a:fillRect/>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23" name="Tekstvak 22">
                <a:extLst>
                  <a:ext uri="{FF2B5EF4-FFF2-40B4-BE49-F238E27FC236}">
                    <a16:creationId xmlns:a16="http://schemas.microsoft.com/office/drawing/2014/main" id="{876B3DAC-A71B-1BCC-EA8B-C5FCDBE68674}"/>
                  </a:ext>
                </a:extLst>
              </p:cNvPr>
              <p:cNvSpPr txBox="1"/>
              <p:nvPr/>
            </p:nvSpPr>
            <p:spPr>
              <a:xfrm>
                <a:off x="8403523" y="5455282"/>
                <a:ext cx="3296355" cy="954107"/>
              </a:xfrm>
              <a:prstGeom prst="rect">
                <a:avLst/>
              </a:prstGeom>
              <a:noFill/>
            </p:spPr>
            <p:txBody>
              <a:bodyPr wrap="square" rtlCol="0">
                <a:spAutoFit/>
              </a:bodyPr>
              <a:lstStyle/>
              <a:p>
                <a:pPr algn="ctr"/>
                <a14:m>
                  <m:oMathPara xmlns:m="http://schemas.openxmlformats.org/officeDocument/2006/math">
                    <m:oMathParaPr>
                      <m:jc m:val="left"/>
                    </m:oMathParaPr>
                    <m:oMath xmlns:m="http://schemas.openxmlformats.org/officeDocument/2006/math">
                      <m:r>
                        <a:rPr lang="nl-NL" sz="2800" b="1" i="1" smtClean="0">
                          <a:solidFill>
                            <a:srgbClr val="945DE8"/>
                          </a:solidFill>
                          <a:latin typeface="Cambria Math" panose="02040503050406030204" pitchFamily="18" charset="0"/>
                        </a:rPr>
                        <m:t>𝑹𝒆𝒔𝒖𝒍𝒕𝒂𝒂𝒕</m:t>
                      </m:r>
                    </m:oMath>
                  </m:oMathPara>
                </a14:m>
                <a:endParaRPr lang="nl-NL" sz="2800" b="1" i="1" dirty="0">
                  <a:solidFill>
                    <a:srgbClr val="945DE8"/>
                  </a:solidFill>
                  <a:latin typeface="Cambria Math" panose="02040503050406030204" pitchFamily="18" charset="0"/>
                </a:endParaRPr>
              </a:p>
              <a:p>
                <a:pPr algn="ctr"/>
                <a14:m>
                  <m:oMathPara xmlns:m="http://schemas.openxmlformats.org/officeDocument/2006/math">
                    <m:oMathParaPr>
                      <m:jc m:val="left"/>
                    </m:oMathParaPr>
                    <m:oMath xmlns:m="http://schemas.openxmlformats.org/officeDocument/2006/math">
                      <m:r>
                        <a:rPr lang="nl-NL" sz="2800" b="1" i="1" u="sng" smtClean="0">
                          <a:solidFill>
                            <a:srgbClr val="945DE8"/>
                          </a:solidFill>
                          <a:latin typeface="Cambria Math" panose="02040503050406030204" pitchFamily="18" charset="0"/>
                        </a:rPr>
                        <m:t>𝑨𝒇𝒔𝒄𝒉𝒓𝒊𝒋𝒗𝒊𝒏𝒈𝒆𝒏</m:t>
                      </m:r>
                      <m:r>
                        <a:rPr lang="nl-NL" sz="2800" b="1" i="1" u="sng" smtClean="0">
                          <a:solidFill>
                            <a:srgbClr val="945DE8"/>
                          </a:solidFill>
                          <a:latin typeface="Cambria Math" panose="02040503050406030204" pitchFamily="18" charset="0"/>
                        </a:rPr>
                        <m:t>+</m:t>
                      </m:r>
                    </m:oMath>
                  </m:oMathPara>
                </a14:m>
                <a:endParaRPr lang="nl-NL" sz="2800" b="1" u="sng" dirty="0">
                  <a:solidFill>
                    <a:srgbClr val="945DE8"/>
                  </a:solidFill>
                </a:endParaRPr>
              </a:p>
            </p:txBody>
          </p:sp>
        </mc:Choice>
        <mc:Fallback xmlns="">
          <p:sp>
            <p:nvSpPr>
              <p:cNvPr id="23" name="Tekstvak 22">
                <a:extLst>
                  <a:ext uri="{FF2B5EF4-FFF2-40B4-BE49-F238E27FC236}">
                    <a16:creationId xmlns:a16="http://schemas.microsoft.com/office/drawing/2014/main" id="{876B3DAC-A71B-1BCC-EA8B-C5FCDBE68674}"/>
                  </a:ext>
                </a:extLst>
              </p:cNvPr>
              <p:cNvSpPr txBox="1">
                <a:spLocks noRot="1" noChangeAspect="1" noMove="1" noResize="1" noEditPoints="1" noAdjustHandles="1" noChangeArrowheads="1" noChangeShapeType="1" noTextEdit="1"/>
              </p:cNvSpPr>
              <p:nvPr/>
            </p:nvSpPr>
            <p:spPr>
              <a:xfrm>
                <a:off x="8403523" y="5455282"/>
                <a:ext cx="3296355" cy="954107"/>
              </a:xfrm>
              <a:prstGeom prst="rect">
                <a:avLst/>
              </a:prstGeom>
              <a:blipFill>
                <a:blip r:embed="rId5"/>
                <a:stretch>
                  <a:fillRect/>
                </a:stretch>
              </a:blipFill>
            </p:spPr>
            <p:txBody>
              <a:bodyPr/>
              <a:lstStyle/>
              <a:p>
                <a:r>
                  <a:rPr lang="nl-NL">
                    <a:noFill/>
                  </a:rPr>
                  <a:t> </a:t>
                </a:r>
              </a:p>
            </p:txBody>
          </p:sp>
        </mc:Fallback>
      </mc:AlternateContent>
      <p:sp>
        <p:nvSpPr>
          <p:cNvPr id="24" name="Tekstvak 23">
            <a:extLst>
              <a:ext uri="{FF2B5EF4-FFF2-40B4-BE49-F238E27FC236}">
                <a16:creationId xmlns:a16="http://schemas.microsoft.com/office/drawing/2014/main" id="{CA94AAD2-4EB7-47AA-2B28-A92759F73D37}"/>
              </a:ext>
            </a:extLst>
          </p:cNvPr>
          <p:cNvSpPr txBox="1"/>
          <p:nvPr/>
        </p:nvSpPr>
        <p:spPr>
          <a:xfrm>
            <a:off x="3346499" y="2759165"/>
            <a:ext cx="2059599" cy="1200329"/>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nl-NL" sz="7200" b="1" u="none" strike="noStrike" kern="1200" cap="none" spc="0" normalizeH="0" baseline="0" noProof="0" dirty="0">
                <a:ln>
                  <a:noFill/>
                </a:ln>
                <a:solidFill>
                  <a:srgbClr val="945DE8"/>
                </a:solidFill>
                <a:effectLst>
                  <a:outerShdw blurRad="25400" dist="25400" dir="2700000" algn="tl" rotWithShape="0">
                    <a:prstClr val="black">
                      <a:alpha val="40000"/>
                    </a:prstClr>
                  </a:outerShdw>
                </a:effectLst>
                <a:uLnTx/>
                <a:uFillTx/>
                <a:latin typeface="Effra" panose="02000506080000020004" pitchFamily="2" charset="0"/>
                <a:ea typeface="+mn-ea"/>
                <a:cs typeface="+mn-cs"/>
              </a:rPr>
              <a:t>VLA</a:t>
            </a:r>
          </a:p>
        </p:txBody>
      </p:sp>
      <p:sp>
        <p:nvSpPr>
          <p:cNvPr id="25" name="Tekstvak 24">
            <a:extLst>
              <a:ext uri="{FF2B5EF4-FFF2-40B4-BE49-F238E27FC236}">
                <a16:creationId xmlns:a16="http://schemas.microsoft.com/office/drawing/2014/main" id="{E19562A5-F5D6-6B86-7C4B-48B8887A2D22}"/>
              </a:ext>
            </a:extLst>
          </p:cNvPr>
          <p:cNvSpPr txBox="1"/>
          <p:nvPr/>
        </p:nvSpPr>
        <p:spPr>
          <a:xfrm>
            <a:off x="3346499" y="3599857"/>
            <a:ext cx="2059599" cy="1200329"/>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nl-NL" sz="7200" b="1" u="none" strike="noStrike" kern="1200" cap="none" spc="0" normalizeH="0" baseline="0" noProof="0" dirty="0">
                <a:ln>
                  <a:noFill/>
                </a:ln>
                <a:solidFill>
                  <a:srgbClr val="945DE8"/>
                </a:solidFill>
                <a:effectLst>
                  <a:outerShdw blurRad="25400" dist="25400" dir="2700000" algn="tl" rotWithShape="0">
                    <a:prstClr val="black">
                      <a:alpha val="40000"/>
                    </a:prstClr>
                  </a:outerShdw>
                </a:effectLst>
                <a:uLnTx/>
                <a:uFillTx/>
                <a:latin typeface="Effra" panose="02000506080000020004" pitchFamily="2" charset="0"/>
                <a:ea typeface="+mn-ea"/>
                <a:cs typeface="+mn-cs"/>
              </a:rPr>
              <a:t>LM</a:t>
            </a:r>
          </a:p>
        </p:txBody>
      </p:sp>
      <p:sp>
        <p:nvSpPr>
          <p:cNvPr id="26" name="Tekstvak 25">
            <a:extLst>
              <a:ext uri="{FF2B5EF4-FFF2-40B4-BE49-F238E27FC236}">
                <a16:creationId xmlns:a16="http://schemas.microsoft.com/office/drawing/2014/main" id="{7E3C3FDF-92BC-8A04-9D9D-385E2E4D80D7}"/>
              </a:ext>
            </a:extLst>
          </p:cNvPr>
          <p:cNvSpPr txBox="1"/>
          <p:nvPr/>
        </p:nvSpPr>
        <p:spPr>
          <a:xfrm>
            <a:off x="6785903" y="3599857"/>
            <a:ext cx="2059599" cy="120032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7200" b="1" u="none" strike="noStrike" kern="1200" cap="none" spc="0" normalizeH="0" baseline="0" noProof="0" dirty="0">
                <a:ln>
                  <a:noFill/>
                </a:ln>
                <a:solidFill>
                  <a:srgbClr val="945DE8"/>
                </a:solidFill>
                <a:effectLst>
                  <a:outerShdw blurRad="25400" dist="25400" dir="2700000" algn="tl" rotWithShape="0">
                    <a:prstClr val="black">
                      <a:alpha val="40000"/>
                    </a:prstClr>
                  </a:outerShdw>
                </a:effectLst>
                <a:uLnTx/>
                <a:uFillTx/>
                <a:latin typeface="Effra" panose="02000506080000020004" pitchFamily="2" charset="0"/>
                <a:ea typeface="+mn-ea"/>
                <a:cs typeface="+mn-cs"/>
              </a:rPr>
              <a:t>KVV</a:t>
            </a:r>
          </a:p>
        </p:txBody>
      </p:sp>
      <p:sp>
        <p:nvSpPr>
          <p:cNvPr id="30" name="Bijschrift: pijl-rechts 29">
            <a:extLst>
              <a:ext uri="{FF2B5EF4-FFF2-40B4-BE49-F238E27FC236}">
                <a16:creationId xmlns:a16="http://schemas.microsoft.com/office/drawing/2014/main" id="{D5485A4C-AC83-C33F-2454-101594FA3887}"/>
              </a:ext>
            </a:extLst>
          </p:cNvPr>
          <p:cNvSpPr/>
          <p:nvPr/>
        </p:nvSpPr>
        <p:spPr>
          <a:xfrm>
            <a:off x="496710" y="2158637"/>
            <a:ext cx="2849787" cy="720000"/>
          </a:xfrm>
          <a:prstGeom prst="rightArrowCallout">
            <a:avLst>
              <a:gd name="adj1" fmla="val 25000"/>
              <a:gd name="adj2" fmla="val 25000"/>
              <a:gd name="adj3" fmla="val 25000"/>
              <a:gd name="adj4" fmla="val 90150"/>
            </a:avLst>
          </a:prstGeom>
          <a:solidFill>
            <a:srgbClr val="652EA3"/>
          </a:solidFill>
          <a:ln>
            <a:solidFill>
              <a:srgbClr val="652EA3"/>
            </a:solidFill>
          </a:ln>
          <a:effectLst>
            <a:outerShdw blurRad="25400" dist="254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2200" b="1" dirty="0">
                <a:latin typeface="Effra" panose="02000506080000020004" pitchFamily="2" charset="0"/>
              </a:rPr>
              <a:t>&gt;1 Jaar aanwezig</a:t>
            </a:r>
          </a:p>
        </p:txBody>
      </p:sp>
      <p:sp>
        <p:nvSpPr>
          <p:cNvPr id="31" name="Bijschrift: pijl-rechts 30">
            <a:extLst>
              <a:ext uri="{FF2B5EF4-FFF2-40B4-BE49-F238E27FC236}">
                <a16:creationId xmlns:a16="http://schemas.microsoft.com/office/drawing/2014/main" id="{F322DBE4-C50F-CE7F-DBED-46F88ADD25F3}"/>
              </a:ext>
            </a:extLst>
          </p:cNvPr>
          <p:cNvSpPr/>
          <p:nvPr/>
        </p:nvSpPr>
        <p:spPr>
          <a:xfrm>
            <a:off x="496710" y="2996588"/>
            <a:ext cx="2849787" cy="720000"/>
          </a:xfrm>
          <a:prstGeom prst="rightArrowCallout">
            <a:avLst>
              <a:gd name="adj1" fmla="val 25000"/>
              <a:gd name="adj2" fmla="val 25000"/>
              <a:gd name="adj3" fmla="val 25000"/>
              <a:gd name="adj4" fmla="val 90150"/>
            </a:avLst>
          </a:prstGeom>
          <a:solidFill>
            <a:srgbClr val="652EA3"/>
          </a:solidFill>
          <a:ln>
            <a:solidFill>
              <a:srgbClr val="652EA3"/>
            </a:solidFill>
          </a:ln>
          <a:effectLst>
            <a:outerShdw blurRad="25400" dist="254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2200" b="1" dirty="0">
                <a:latin typeface="Effra" panose="02000506080000020004" pitchFamily="2" charset="0"/>
              </a:rPr>
              <a:t>&lt;1 Jaar aanwezig</a:t>
            </a:r>
          </a:p>
        </p:txBody>
      </p:sp>
      <p:sp>
        <p:nvSpPr>
          <p:cNvPr id="32" name="Bijschrift: pijl-rechts 31">
            <a:extLst>
              <a:ext uri="{FF2B5EF4-FFF2-40B4-BE49-F238E27FC236}">
                <a16:creationId xmlns:a16="http://schemas.microsoft.com/office/drawing/2014/main" id="{2F93770E-432F-81D2-6761-DBE8A3FA8947}"/>
              </a:ext>
            </a:extLst>
          </p:cNvPr>
          <p:cNvSpPr/>
          <p:nvPr/>
        </p:nvSpPr>
        <p:spPr>
          <a:xfrm>
            <a:off x="496710" y="3834538"/>
            <a:ext cx="2849787" cy="720000"/>
          </a:xfrm>
          <a:prstGeom prst="rightArrowCallout">
            <a:avLst>
              <a:gd name="adj1" fmla="val 25000"/>
              <a:gd name="adj2" fmla="val 25000"/>
              <a:gd name="adj3" fmla="val 25000"/>
              <a:gd name="adj4" fmla="val 90150"/>
            </a:avLst>
          </a:prstGeom>
          <a:solidFill>
            <a:srgbClr val="652EA3"/>
          </a:solidFill>
          <a:ln>
            <a:solidFill>
              <a:srgbClr val="652EA3"/>
            </a:solidFill>
          </a:ln>
          <a:effectLst>
            <a:outerShdw blurRad="25400" dist="254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2200" b="1" dirty="0">
                <a:latin typeface="Effra" panose="02000506080000020004" pitchFamily="2" charset="0"/>
              </a:rPr>
              <a:t>Geld</a:t>
            </a:r>
          </a:p>
        </p:txBody>
      </p:sp>
      <p:sp>
        <p:nvSpPr>
          <p:cNvPr id="33" name="Bijschrift: pijl-rechts 32">
            <a:extLst>
              <a:ext uri="{FF2B5EF4-FFF2-40B4-BE49-F238E27FC236}">
                <a16:creationId xmlns:a16="http://schemas.microsoft.com/office/drawing/2014/main" id="{0EDB1692-67D7-E173-27AB-9D82C3C4B4D9}"/>
              </a:ext>
            </a:extLst>
          </p:cNvPr>
          <p:cNvSpPr/>
          <p:nvPr/>
        </p:nvSpPr>
        <p:spPr>
          <a:xfrm flipH="1">
            <a:off x="8845503" y="2158637"/>
            <a:ext cx="2849787" cy="720000"/>
          </a:xfrm>
          <a:prstGeom prst="rightArrowCallout">
            <a:avLst>
              <a:gd name="adj1" fmla="val 25000"/>
              <a:gd name="adj2" fmla="val 25000"/>
              <a:gd name="adj3" fmla="val 25000"/>
              <a:gd name="adj4" fmla="val 90150"/>
            </a:avLst>
          </a:prstGeom>
          <a:solidFill>
            <a:srgbClr val="652EA3"/>
          </a:solidFill>
          <a:ln>
            <a:solidFill>
              <a:srgbClr val="652EA3"/>
            </a:solidFill>
          </a:ln>
          <a:effectLst>
            <a:outerShdw blurRad="25400" dist="254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2200" b="1" dirty="0">
                <a:latin typeface="Effra" panose="02000506080000020004" pitchFamily="2" charset="0"/>
              </a:rPr>
              <a:t>Aan eigenaren verschuldigd</a:t>
            </a:r>
          </a:p>
        </p:txBody>
      </p:sp>
      <p:sp>
        <p:nvSpPr>
          <p:cNvPr id="34" name="Bijschrift: pijl-rechts 33">
            <a:extLst>
              <a:ext uri="{FF2B5EF4-FFF2-40B4-BE49-F238E27FC236}">
                <a16:creationId xmlns:a16="http://schemas.microsoft.com/office/drawing/2014/main" id="{76ACEFB5-B40A-74F6-1550-EC5F863E3B1A}"/>
              </a:ext>
            </a:extLst>
          </p:cNvPr>
          <p:cNvSpPr/>
          <p:nvPr/>
        </p:nvSpPr>
        <p:spPr>
          <a:xfrm flipH="1">
            <a:off x="8845503" y="2996588"/>
            <a:ext cx="2849787" cy="720000"/>
          </a:xfrm>
          <a:prstGeom prst="rightArrowCallout">
            <a:avLst>
              <a:gd name="adj1" fmla="val 25000"/>
              <a:gd name="adj2" fmla="val 25000"/>
              <a:gd name="adj3" fmla="val 25000"/>
              <a:gd name="adj4" fmla="val 90150"/>
            </a:avLst>
          </a:prstGeom>
          <a:solidFill>
            <a:srgbClr val="652EA3"/>
          </a:solidFill>
          <a:ln>
            <a:solidFill>
              <a:srgbClr val="652EA3"/>
            </a:solidFill>
          </a:ln>
          <a:effectLst>
            <a:outerShdw blurRad="25400" dist="254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2200" b="1" dirty="0">
                <a:latin typeface="Effra" panose="02000506080000020004" pitchFamily="2" charset="0"/>
              </a:rPr>
              <a:t>Over meer dan een jaar terugbetalen</a:t>
            </a:r>
          </a:p>
        </p:txBody>
      </p:sp>
      <p:sp>
        <p:nvSpPr>
          <p:cNvPr id="35" name="Bijschrift: pijl-rechts 34">
            <a:extLst>
              <a:ext uri="{FF2B5EF4-FFF2-40B4-BE49-F238E27FC236}">
                <a16:creationId xmlns:a16="http://schemas.microsoft.com/office/drawing/2014/main" id="{15630973-A9EA-A382-0EC4-7FCEAAA07FC9}"/>
              </a:ext>
            </a:extLst>
          </p:cNvPr>
          <p:cNvSpPr/>
          <p:nvPr/>
        </p:nvSpPr>
        <p:spPr>
          <a:xfrm flipH="1">
            <a:off x="8845503" y="3834538"/>
            <a:ext cx="2849787" cy="720000"/>
          </a:xfrm>
          <a:prstGeom prst="rightArrowCallout">
            <a:avLst>
              <a:gd name="adj1" fmla="val 25000"/>
              <a:gd name="adj2" fmla="val 25000"/>
              <a:gd name="adj3" fmla="val 25000"/>
              <a:gd name="adj4" fmla="val 90150"/>
            </a:avLst>
          </a:prstGeom>
          <a:solidFill>
            <a:srgbClr val="652EA3"/>
          </a:solidFill>
          <a:ln>
            <a:solidFill>
              <a:srgbClr val="652EA3"/>
            </a:solidFill>
          </a:ln>
          <a:effectLst>
            <a:outerShdw blurRad="25400" dist="254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2200" b="1" dirty="0">
                <a:latin typeface="Effra" panose="02000506080000020004" pitchFamily="2" charset="0"/>
              </a:rPr>
              <a:t>Binnen een jaar (terug)betalen</a:t>
            </a:r>
          </a:p>
        </p:txBody>
      </p:sp>
      <p:sp>
        <p:nvSpPr>
          <p:cNvPr id="5" name="Tekstvak 4">
            <a:extLst>
              <a:ext uri="{FF2B5EF4-FFF2-40B4-BE49-F238E27FC236}">
                <a16:creationId xmlns:a16="http://schemas.microsoft.com/office/drawing/2014/main" id="{D845AEC8-E3E7-C704-DAAC-8E263BAC7B2F}"/>
              </a:ext>
            </a:extLst>
          </p:cNvPr>
          <p:cNvSpPr txBox="1"/>
          <p:nvPr/>
        </p:nvSpPr>
        <p:spPr>
          <a:xfrm>
            <a:off x="5406100" y="1571895"/>
            <a:ext cx="137980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b="1" u="none" strike="noStrike" kern="1200" cap="none" spc="0" normalizeH="0" baseline="0" noProof="0" dirty="0">
                <a:ln>
                  <a:noFill/>
                </a:ln>
                <a:solidFill>
                  <a:srgbClr val="652EA3"/>
                </a:solidFill>
                <a:effectLst/>
                <a:uLnTx/>
                <a:uFillTx/>
                <a:latin typeface="Effra" panose="02000506080000020004" pitchFamily="2" charset="0"/>
                <a:ea typeface="+mn-ea"/>
                <a:cs typeface="+mn-cs"/>
              </a:rPr>
              <a:t>Balans</a:t>
            </a:r>
          </a:p>
        </p:txBody>
      </p:sp>
      <p:sp>
        <p:nvSpPr>
          <p:cNvPr id="10" name="Tekstvak 9">
            <a:extLst>
              <a:ext uri="{FF2B5EF4-FFF2-40B4-BE49-F238E27FC236}">
                <a16:creationId xmlns:a16="http://schemas.microsoft.com/office/drawing/2014/main" id="{D3278F9F-F6D4-3FF4-2E82-CB24F8A4C297}"/>
              </a:ext>
            </a:extLst>
          </p:cNvPr>
          <p:cNvSpPr txBox="1"/>
          <p:nvPr/>
        </p:nvSpPr>
        <p:spPr>
          <a:xfrm>
            <a:off x="3203735" y="1571895"/>
            <a:ext cx="44780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b="1" u="none" strike="noStrike" kern="1200" cap="none" spc="0" normalizeH="0" baseline="0" noProof="0" dirty="0">
                <a:ln>
                  <a:noFill/>
                </a:ln>
                <a:solidFill>
                  <a:srgbClr val="652EA3"/>
                </a:solidFill>
                <a:effectLst/>
                <a:uLnTx/>
                <a:uFillTx/>
                <a:latin typeface="Effra" panose="02000506080000020004" pitchFamily="2" charset="0"/>
                <a:ea typeface="+mn-ea"/>
                <a:cs typeface="+mn-cs"/>
              </a:rPr>
              <a:t>D</a:t>
            </a:r>
          </a:p>
        </p:txBody>
      </p:sp>
      <p:sp>
        <p:nvSpPr>
          <p:cNvPr id="11" name="Tekstvak 10">
            <a:extLst>
              <a:ext uri="{FF2B5EF4-FFF2-40B4-BE49-F238E27FC236}">
                <a16:creationId xmlns:a16="http://schemas.microsoft.com/office/drawing/2014/main" id="{3D964CA8-9935-8AC1-77EA-8D650293E451}"/>
              </a:ext>
            </a:extLst>
          </p:cNvPr>
          <p:cNvSpPr txBox="1"/>
          <p:nvPr/>
        </p:nvSpPr>
        <p:spPr>
          <a:xfrm>
            <a:off x="8534113" y="1571895"/>
            <a:ext cx="44780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b="1" u="none" strike="noStrike" kern="1200" cap="none" spc="0" normalizeH="0" baseline="0" noProof="0" dirty="0">
                <a:ln>
                  <a:noFill/>
                </a:ln>
                <a:solidFill>
                  <a:srgbClr val="652EA3"/>
                </a:solidFill>
                <a:effectLst/>
                <a:uLnTx/>
                <a:uFillTx/>
                <a:latin typeface="Effra" panose="02000506080000020004" pitchFamily="2" charset="0"/>
                <a:ea typeface="+mn-ea"/>
                <a:cs typeface="+mn-cs"/>
              </a:rPr>
              <a:t>C</a:t>
            </a:r>
          </a:p>
        </p:txBody>
      </p:sp>
    </p:spTree>
    <p:extLst>
      <p:ext uri="{BB962C8B-B14F-4D97-AF65-F5344CB8AC3E}">
        <p14:creationId xmlns:p14="http://schemas.microsoft.com/office/powerpoint/2010/main" val="133789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250"/>
                                        <p:tgtEl>
                                          <p:spTgt spid="3"/>
                                        </p:tgtEl>
                                      </p:cBhvr>
                                    </p:animEffect>
                                  </p:childTnLst>
                                </p:cTn>
                              </p:par>
                              <p:par>
                                <p:cTn id="8" presetID="16" presetClass="entr" presetSubtype="37"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outVertical)">
                                      <p:cBhvr>
                                        <p:cTn id="10" dur="250"/>
                                        <p:tgtEl>
                                          <p:spTgt spid="4"/>
                                        </p:tgtEl>
                                      </p:cBhvr>
                                    </p:animEffect>
                                  </p:childTnLst>
                                </p:cTn>
                              </p:par>
                            </p:childTnLst>
                          </p:cTn>
                        </p:par>
                        <p:par>
                          <p:cTn id="11" fill="hold">
                            <p:stCondLst>
                              <p:cond delay="250"/>
                            </p:stCondLst>
                            <p:childTnLst>
                              <p:par>
                                <p:cTn id="12" presetID="1" presetClass="entr" presetSubtype="0"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childTnLst>
                                </p:cTn>
                              </p:par>
                            </p:childTnLst>
                          </p:cTn>
                        </p:par>
                        <p:par>
                          <p:cTn id="14" fill="hold">
                            <p:stCondLst>
                              <p:cond delay="250"/>
                            </p:stCondLst>
                            <p:childTnLst>
                              <p:par>
                                <p:cTn id="15" presetID="1"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par>
                          <p:cTn id="17" fill="hold">
                            <p:stCondLst>
                              <p:cond delay="250"/>
                            </p:stCondLst>
                            <p:childTnLst>
                              <p:par>
                                <p:cTn id="18" presetID="1" presetClass="entr" presetSubtype="0"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childTnLst>
                                </p:cTn>
                              </p:par>
                            </p:childTnLst>
                          </p:cTn>
                        </p:par>
                        <p:par>
                          <p:cTn id="20" fill="hold">
                            <p:stCondLst>
                              <p:cond delay="250"/>
                            </p:stCondLst>
                            <p:childTnLst>
                              <p:par>
                                <p:cTn id="21" presetID="1" presetClass="entr" presetSubtype="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par>
                          <p:cTn id="23" fill="hold">
                            <p:stCondLst>
                              <p:cond delay="250"/>
                            </p:stCondLst>
                            <p:childTnLst>
                              <p:par>
                                <p:cTn id="24" presetID="1" presetClass="entr" presetSubtype="0" fill="hold" grpId="0" nodeType="afterEffect">
                                  <p:stCondLst>
                                    <p:cond delay="100"/>
                                  </p:stCondLst>
                                  <p:childTnLst>
                                    <p:set>
                                      <p:cBhvr>
                                        <p:cTn id="25" dur="1" fill="hold">
                                          <p:stCondLst>
                                            <p:cond delay="0"/>
                                          </p:stCondLst>
                                        </p:cTn>
                                        <p:tgtEl>
                                          <p:spTgt spid="8"/>
                                        </p:tgtEl>
                                        <p:attrNameLst>
                                          <p:attrName>style.visibility</p:attrName>
                                        </p:attrNameLst>
                                      </p:cBhvr>
                                      <p:to>
                                        <p:strVal val="visible"/>
                                      </p:to>
                                    </p:set>
                                  </p:childTnLst>
                                </p:cTn>
                              </p:par>
                            </p:childTnLst>
                          </p:cTn>
                        </p:par>
                        <p:par>
                          <p:cTn id="26" fill="hold">
                            <p:stCondLst>
                              <p:cond delay="350"/>
                            </p:stCondLst>
                            <p:childTnLst>
                              <p:par>
                                <p:cTn id="27" presetID="1" presetClass="entr" presetSubtype="0" fill="hold" grpId="0" nodeType="afterEffect">
                                  <p:stCondLst>
                                    <p:cond delay="100"/>
                                  </p:stCondLst>
                                  <p:childTnLst>
                                    <p:set>
                                      <p:cBhvr>
                                        <p:cTn id="28" dur="1" fill="hold">
                                          <p:stCondLst>
                                            <p:cond delay="0"/>
                                          </p:stCondLst>
                                        </p:cTn>
                                        <p:tgtEl>
                                          <p:spTgt spid="9"/>
                                        </p:tgtEl>
                                        <p:attrNameLst>
                                          <p:attrName>style.visibility</p:attrName>
                                        </p:attrNameLst>
                                      </p:cBhvr>
                                      <p:to>
                                        <p:strVal val="visible"/>
                                      </p:to>
                                    </p:set>
                                  </p:childTnLst>
                                </p:cTn>
                              </p:par>
                            </p:childTnLst>
                          </p:cTn>
                        </p:par>
                        <p:par>
                          <p:cTn id="29" fill="hold">
                            <p:stCondLst>
                              <p:cond delay="450"/>
                            </p:stCondLst>
                            <p:childTnLst>
                              <p:par>
                                <p:cTn id="30" presetID="1" presetClass="entr" presetSubtype="0" fill="hold" grpId="0" nodeType="afterEffect">
                                  <p:stCondLst>
                                    <p:cond delay="100"/>
                                  </p:stCondLst>
                                  <p:childTnLst>
                                    <p:set>
                                      <p:cBhvr>
                                        <p:cTn id="31" dur="1" fill="hold">
                                          <p:stCondLst>
                                            <p:cond delay="0"/>
                                          </p:stCondLst>
                                        </p:cTn>
                                        <p:tgtEl>
                                          <p:spTgt spid="12"/>
                                        </p:tgtEl>
                                        <p:attrNameLst>
                                          <p:attrName>style.visibility</p:attrName>
                                        </p:attrNameLst>
                                      </p:cBhvr>
                                      <p:to>
                                        <p:strVal val="visible"/>
                                      </p:to>
                                    </p:set>
                                  </p:childTnLst>
                                </p:cTn>
                              </p:par>
                            </p:childTnLst>
                          </p:cTn>
                        </p:par>
                        <p:par>
                          <p:cTn id="32" fill="hold">
                            <p:stCondLst>
                              <p:cond delay="550"/>
                            </p:stCondLst>
                            <p:childTnLst>
                              <p:par>
                                <p:cTn id="33" presetID="1" presetClass="entr" presetSubtype="0" fill="hold" grpId="0" nodeType="afterEffect">
                                  <p:stCondLst>
                                    <p:cond delay="100"/>
                                  </p:stCondLst>
                                  <p:childTnLst>
                                    <p:set>
                                      <p:cBhvr>
                                        <p:cTn id="34" dur="1" fill="hold">
                                          <p:stCondLst>
                                            <p:cond delay="0"/>
                                          </p:stCondLst>
                                        </p:cTn>
                                        <p:tgtEl>
                                          <p:spTgt spid="13"/>
                                        </p:tgtEl>
                                        <p:attrNameLst>
                                          <p:attrName>style.visibility</p:attrName>
                                        </p:attrNameLst>
                                      </p:cBhvr>
                                      <p:to>
                                        <p:strVal val="visible"/>
                                      </p:to>
                                    </p:set>
                                  </p:childTnLst>
                                </p:cTn>
                              </p:par>
                            </p:childTnLst>
                          </p:cTn>
                        </p:par>
                        <p:par>
                          <p:cTn id="35" fill="hold">
                            <p:stCondLst>
                              <p:cond delay="650"/>
                            </p:stCondLst>
                            <p:childTnLst>
                              <p:par>
                                <p:cTn id="36" presetID="1" presetClass="entr" presetSubtype="0" fill="hold" grpId="0" nodeType="afterEffect">
                                  <p:stCondLst>
                                    <p:cond delay="100"/>
                                  </p:stCondLst>
                                  <p:childTnLst>
                                    <p:set>
                                      <p:cBhvr>
                                        <p:cTn id="37" dur="1" fill="hold">
                                          <p:stCondLst>
                                            <p:cond delay="0"/>
                                          </p:stCondLst>
                                        </p:cTn>
                                        <p:tgtEl>
                                          <p:spTgt spid="14"/>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wipe(left)">
                                      <p:cBhvr>
                                        <p:cTn id="42" dur="250"/>
                                        <p:tgtEl>
                                          <p:spTgt spid="3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250"/>
                                        <p:tgtEl>
                                          <p:spTgt spid="31"/>
                                        </p:tgtEl>
                                      </p:cBhvr>
                                    </p:animEffect>
                                  </p:childTnLst>
                                </p:cTn>
                              </p:par>
                              <p:par>
                                <p:cTn id="48" presetID="22" presetClass="exit" presetSubtype="2" fill="hold" grpId="1" nodeType="withEffect">
                                  <p:stCondLst>
                                    <p:cond delay="0"/>
                                  </p:stCondLst>
                                  <p:childTnLst>
                                    <p:animEffect transition="out" filter="wipe(right)">
                                      <p:cBhvr>
                                        <p:cTn id="49" dur="250"/>
                                        <p:tgtEl>
                                          <p:spTgt spid="30"/>
                                        </p:tgtEl>
                                      </p:cBhvr>
                                    </p:animEffect>
                                    <p:set>
                                      <p:cBhvr>
                                        <p:cTn id="50" dur="1" fill="hold">
                                          <p:stCondLst>
                                            <p:cond delay="249"/>
                                          </p:stCondLst>
                                        </p:cTn>
                                        <p:tgtEl>
                                          <p:spTgt spid="30"/>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250"/>
                                        <p:tgtEl>
                                          <p:spTgt spid="32"/>
                                        </p:tgtEl>
                                      </p:cBhvr>
                                    </p:animEffect>
                                  </p:childTnLst>
                                </p:cTn>
                              </p:par>
                              <p:par>
                                <p:cTn id="56" presetID="22" presetClass="exit" presetSubtype="2" fill="hold" grpId="1" nodeType="withEffect">
                                  <p:stCondLst>
                                    <p:cond delay="0"/>
                                  </p:stCondLst>
                                  <p:childTnLst>
                                    <p:animEffect transition="out" filter="wipe(right)">
                                      <p:cBhvr>
                                        <p:cTn id="57" dur="250"/>
                                        <p:tgtEl>
                                          <p:spTgt spid="31"/>
                                        </p:tgtEl>
                                      </p:cBhvr>
                                    </p:animEffect>
                                    <p:set>
                                      <p:cBhvr>
                                        <p:cTn id="58" dur="1" fill="hold">
                                          <p:stCondLst>
                                            <p:cond delay="249"/>
                                          </p:stCondLst>
                                        </p:cTn>
                                        <p:tgtEl>
                                          <p:spTgt spid="31"/>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22" presetClass="entr" presetSubtype="2" fill="hold" grpId="0" nodeType="click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wipe(right)">
                                      <p:cBhvr>
                                        <p:cTn id="63" dur="250"/>
                                        <p:tgtEl>
                                          <p:spTgt spid="33"/>
                                        </p:tgtEl>
                                      </p:cBhvr>
                                    </p:animEffect>
                                  </p:childTnLst>
                                </p:cTn>
                              </p:par>
                              <p:par>
                                <p:cTn id="64" presetID="22" presetClass="exit" presetSubtype="2" fill="hold" grpId="1" nodeType="withEffect">
                                  <p:stCondLst>
                                    <p:cond delay="0"/>
                                  </p:stCondLst>
                                  <p:childTnLst>
                                    <p:animEffect transition="out" filter="wipe(right)">
                                      <p:cBhvr>
                                        <p:cTn id="65" dur="250"/>
                                        <p:tgtEl>
                                          <p:spTgt spid="32"/>
                                        </p:tgtEl>
                                      </p:cBhvr>
                                    </p:animEffect>
                                    <p:set>
                                      <p:cBhvr>
                                        <p:cTn id="66" dur="1" fill="hold">
                                          <p:stCondLst>
                                            <p:cond delay="249"/>
                                          </p:stCondLst>
                                        </p:cTn>
                                        <p:tgtEl>
                                          <p:spTgt spid="32"/>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22" presetClass="entr" presetSubtype="2" fill="hold" grpId="0" nodeType="click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right)">
                                      <p:cBhvr>
                                        <p:cTn id="71" dur="250"/>
                                        <p:tgtEl>
                                          <p:spTgt spid="34"/>
                                        </p:tgtEl>
                                      </p:cBhvr>
                                    </p:animEffect>
                                  </p:childTnLst>
                                </p:cTn>
                              </p:par>
                              <p:par>
                                <p:cTn id="72" presetID="22" presetClass="exit" presetSubtype="8" fill="hold" grpId="1" nodeType="withEffect">
                                  <p:stCondLst>
                                    <p:cond delay="0"/>
                                  </p:stCondLst>
                                  <p:childTnLst>
                                    <p:animEffect transition="out" filter="wipe(left)">
                                      <p:cBhvr>
                                        <p:cTn id="73" dur="250"/>
                                        <p:tgtEl>
                                          <p:spTgt spid="33"/>
                                        </p:tgtEl>
                                      </p:cBhvr>
                                    </p:animEffect>
                                    <p:set>
                                      <p:cBhvr>
                                        <p:cTn id="74" dur="1" fill="hold">
                                          <p:stCondLst>
                                            <p:cond delay="249"/>
                                          </p:stCondLst>
                                        </p:cTn>
                                        <p:tgtEl>
                                          <p:spTgt spid="33"/>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22" presetClass="entr" presetSubtype="2" fill="hold" grpId="0" nodeType="click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wipe(right)">
                                      <p:cBhvr>
                                        <p:cTn id="79" dur="250"/>
                                        <p:tgtEl>
                                          <p:spTgt spid="35"/>
                                        </p:tgtEl>
                                      </p:cBhvr>
                                    </p:animEffect>
                                  </p:childTnLst>
                                </p:cTn>
                              </p:par>
                              <p:par>
                                <p:cTn id="80" presetID="22" presetClass="exit" presetSubtype="8" fill="hold" grpId="1" nodeType="withEffect">
                                  <p:stCondLst>
                                    <p:cond delay="0"/>
                                  </p:stCondLst>
                                  <p:childTnLst>
                                    <p:animEffect transition="out" filter="wipe(left)">
                                      <p:cBhvr>
                                        <p:cTn id="81" dur="250"/>
                                        <p:tgtEl>
                                          <p:spTgt spid="34"/>
                                        </p:tgtEl>
                                      </p:cBhvr>
                                    </p:animEffect>
                                    <p:set>
                                      <p:cBhvr>
                                        <p:cTn id="82" dur="1" fill="hold">
                                          <p:stCondLst>
                                            <p:cond delay="249"/>
                                          </p:stCondLst>
                                        </p:cTn>
                                        <p:tgtEl>
                                          <p:spTgt spid="34"/>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21"/>
                                        </p:tgtEl>
                                        <p:attrNameLst>
                                          <p:attrName>style.visibility</p:attrName>
                                        </p:attrNameLst>
                                      </p:cBhvr>
                                      <p:to>
                                        <p:strVal val="visible"/>
                                      </p:to>
                                    </p:set>
                                    <p:animEffect transition="in" filter="wipe(left)">
                                      <p:cBhvr>
                                        <p:cTn id="87" dur="250"/>
                                        <p:tgtEl>
                                          <p:spTgt spid="21"/>
                                        </p:tgtEl>
                                      </p:cBhvr>
                                    </p:animEffect>
                                  </p:childTnLst>
                                </p:cTn>
                              </p:par>
                              <p:par>
                                <p:cTn id="88" presetID="22" presetClass="exit" presetSubtype="8" fill="hold" grpId="1" nodeType="withEffect">
                                  <p:stCondLst>
                                    <p:cond delay="0"/>
                                  </p:stCondLst>
                                  <p:childTnLst>
                                    <p:animEffect transition="out" filter="wipe(left)">
                                      <p:cBhvr>
                                        <p:cTn id="89" dur="250"/>
                                        <p:tgtEl>
                                          <p:spTgt spid="35"/>
                                        </p:tgtEl>
                                      </p:cBhvr>
                                    </p:animEffect>
                                    <p:set>
                                      <p:cBhvr>
                                        <p:cTn id="90" dur="1" fill="hold">
                                          <p:stCondLst>
                                            <p:cond delay="249"/>
                                          </p:stCondLst>
                                        </p:cTn>
                                        <p:tgtEl>
                                          <p:spTgt spid="35"/>
                                        </p:tgtEl>
                                        <p:attrNameLst>
                                          <p:attrName>style.visibility</p:attrName>
                                        </p:attrNameLst>
                                      </p:cBhvr>
                                      <p:to>
                                        <p:strVal val="hidden"/>
                                      </p:to>
                                    </p:set>
                                  </p:childTnLst>
                                </p:cTn>
                              </p:par>
                            </p:childTnLst>
                          </p:cTn>
                        </p:par>
                        <p:par>
                          <p:cTn id="91" fill="hold">
                            <p:stCondLst>
                              <p:cond delay="250"/>
                            </p:stCondLst>
                            <p:childTnLst>
                              <p:par>
                                <p:cTn id="92" presetID="1" presetClass="entr" presetSubtype="0" fill="hold" grpId="0" nodeType="afterEffect">
                                  <p:stCondLst>
                                    <p:cond delay="0"/>
                                  </p:stCondLst>
                                  <p:childTnLst>
                                    <p:set>
                                      <p:cBhvr>
                                        <p:cTn id="93" dur="1" fill="hold">
                                          <p:stCondLst>
                                            <p:cond delay="0"/>
                                          </p:stCondLst>
                                        </p:cTn>
                                        <p:tgtEl>
                                          <p:spTgt spid="16"/>
                                        </p:tgtEl>
                                        <p:attrNameLst>
                                          <p:attrName>style.visibility</p:attrName>
                                        </p:attrNameLst>
                                      </p:cBhvr>
                                      <p:to>
                                        <p:strVal val="visible"/>
                                      </p:to>
                                    </p:set>
                                  </p:childTnLst>
                                </p:cTn>
                              </p:par>
                            </p:childTnLst>
                          </p:cTn>
                        </p:par>
                        <p:par>
                          <p:cTn id="94" fill="hold">
                            <p:stCondLst>
                              <p:cond delay="250"/>
                            </p:stCondLst>
                            <p:childTnLst>
                              <p:par>
                                <p:cTn id="95" presetID="1" presetClass="entr" presetSubtype="0" fill="hold" grpId="0" nodeType="afterEffect">
                                  <p:stCondLst>
                                    <p:cond delay="100"/>
                                  </p:stCondLst>
                                  <p:childTnLst>
                                    <p:set>
                                      <p:cBhvr>
                                        <p:cTn id="96" dur="1" fill="hold">
                                          <p:stCondLst>
                                            <p:cond delay="0"/>
                                          </p:stCondLst>
                                        </p:cTn>
                                        <p:tgtEl>
                                          <p:spTgt spid="19"/>
                                        </p:tgtEl>
                                        <p:attrNameLst>
                                          <p:attrName>style.visibility</p:attrName>
                                        </p:attrNameLst>
                                      </p:cBhvr>
                                      <p:to>
                                        <p:strVal val="visible"/>
                                      </p:to>
                                    </p:set>
                                  </p:childTnLst>
                                </p:cTn>
                              </p:par>
                            </p:childTnLst>
                          </p:cTn>
                        </p:par>
                        <p:par>
                          <p:cTn id="97" fill="hold">
                            <p:stCondLst>
                              <p:cond delay="350"/>
                            </p:stCondLst>
                            <p:childTnLst>
                              <p:par>
                                <p:cTn id="98" presetID="1" presetClass="entr" presetSubtype="0" fill="hold" grpId="0" nodeType="afterEffect">
                                  <p:stCondLst>
                                    <p:cond delay="100"/>
                                  </p:stCondLst>
                                  <p:childTnLst>
                                    <p:set>
                                      <p:cBhvr>
                                        <p:cTn id="99" dur="1" fill="hold">
                                          <p:stCondLst>
                                            <p:cond delay="0"/>
                                          </p:stCondLst>
                                        </p:cTn>
                                        <p:tgtEl>
                                          <p:spTgt spid="15"/>
                                        </p:tgtEl>
                                        <p:attrNameLst>
                                          <p:attrName>style.visibility</p:attrName>
                                        </p:attrNameLst>
                                      </p:cBhvr>
                                      <p:to>
                                        <p:strVal val="visible"/>
                                      </p:to>
                                    </p:set>
                                  </p:childTnLst>
                                </p:cTn>
                              </p:par>
                            </p:childTnLst>
                          </p:cTn>
                        </p:par>
                      </p:childTnLst>
                    </p:cTn>
                  </p:par>
                  <p:par>
                    <p:cTn id="100" fill="hold">
                      <p:stCondLst>
                        <p:cond delay="indefinite"/>
                      </p:stCondLst>
                      <p:childTnLst>
                        <p:par>
                          <p:cTn id="101" fill="hold">
                            <p:stCondLst>
                              <p:cond delay="0"/>
                            </p:stCondLst>
                            <p:childTnLst>
                              <p:par>
                                <p:cTn id="102" presetID="1" presetClass="entr" presetSubtype="0" fill="hold" grpId="0" nodeType="clickEffect">
                                  <p:stCondLst>
                                    <p:cond delay="0"/>
                                  </p:stCondLst>
                                  <p:childTnLst>
                                    <p:set>
                                      <p:cBhvr>
                                        <p:cTn id="103" dur="1" fill="hold">
                                          <p:stCondLst>
                                            <p:cond delay="0"/>
                                          </p:stCondLst>
                                        </p:cTn>
                                        <p:tgtEl>
                                          <p:spTgt spid="24"/>
                                        </p:tgtEl>
                                        <p:attrNameLst>
                                          <p:attrName>style.visibility</p:attrName>
                                        </p:attrNameLst>
                                      </p:cBhvr>
                                      <p:to>
                                        <p:strVal val="visible"/>
                                      </p:to>
                                    </p:set>
                                  </p:childTnLst>
                                </p:cTn>
                              </p:par>
                              <p:par>
                                <p:cTn id="104" presetID="1" presetClass="entr" presetSubtype="0" fill="hold" grpId="0" nodeType="withEffect">
                                  <p:stCondLst>
                                    <p:cond delay="0"/>
                                  </p:stCondLst>
                                  <p:childTnLst>
                                    <p:set>
                                      <p:cBhvr>
                                        <p:cTn id="105" dur="1" fill="hold">
                                          <p:stCondLst>
                                            <p:cond delay="0"/>
                                          </p:stCondLst>
                                        </p:cTn>
                                        <p:tgtEl>
                                          <p:spTgt spid="25"/>
                                        </p:tgtEl>
                                        <p:attrNameLst>
                                          <p:attrName>style.visibility</p:attrName>
                                        </p:attrNameLst>
                                      </p:cBhvr>
                                      <p:to>
                                        <p:strVal val="visible"/>
                                      </p:to>
                                    </p:set>
                                  </p:childTnLst>
                                </p:cTn>
                              </p:par>
                              <p:par>
                                <p:cTn id="106" presetID="1" presetClass="entr" presetSubtype="0" fill="hold" grpId="0" nodeType="withEffect">
                                  <p:stCondLst>
                                    <p:cond delay="0"/>
                                  </p:stCondLst>
                                  <p:childTnLst>
                                    <p:set>
                                      <p:cBhvr>
                                        <p:cTn id="107" dur="1" fill="hold">
                                          <p:stCondLst>
                                            <p:cond delay="0"/>
                                          </p:stCondLst>
                                        </p:cTn>
                                        <p:tgtEl>
                                          <p:spTgt spid="26"/>
                                        </p:tgtEl>
                                        <p:attrNameLst>
                                          <p:attrName>style.visibility</p:attrName>
                                        </p:attrNameLst>
                                      </p:cBhvr>
                                      <p:to>
                                        <p:strVal val="visible"/>
                                      </p:to>
                                    </p:set>
                                  </p:childTnLst>
                                </p:cTn>
                              </p:par>
                              <p:par>
                                <p:cTn id="108" presetID="1" presetClass="exit" presetSubtype="0" fill="hold" grpId="1" nodeType="withEffect">
                                  <p:stCondLst>
                                    <p:cond delay="0"/>
                                  </p:stCondLst>
                                  <p:childTnLst>
                                    <p:set>
                                      <p:cBhvr>
                                        <p:cTn id="109" dur="1" fill="hold">
                                          <p:stCondLst>
                                            <p:cond delay="0"/>
                                          </p:stCondLst>
                                        </p:cTn>
                                        <p:tgtEl>
                                          <p:spTgt spid="8"/>
                                        </p:tgtEl>
                                        <p:attrNameLst>
                                          <p:attrName>style.visibility</p:attrName>
                                        </p:attrNameLst>
                                      </p:cBhvr>
                                      <p:to>
                                        <p:strVal val="hidden"/>
                                      </p:to>
                                    </p:set>
                                  </p:childTnLst>
                                </p:cTn>
                              </p:par>
                              <p:par>
                                <p:cTn id="110" presetID="1" presetClass="exit" presetSubtype="0" fill="hold" grpId="1" nodeType="withEffect">
                                  <p:stCondLst>
                                    <p:cond delay="0"/>
                                  </p:stCondLst>
                                  <p:childTnLst>
                                    <p:set>
                                      <p:cBhvr>
                                        <p:cTn id="111" dur="1" fill="hold">
                                          <p:stCondLst>
                                            <p:cond delay="0"/>
                                          </p:stCondLst>
                                        </p:cTn>
                                        <p:tgtEl>
                                          <p:spTgt spid="9"/>
                                        </p:tgtEl>
                                        <p:attrNameLst>
                                          <p:attrName>style.visibility</p:attrName>
                                        </p:attrNameLst>
                                      </p:cBhvr>
                                      <p:to>
                                        <p:strVal val="hidden"/>
                                      </p:to>
                                    </p:set>
                                  </p:childTnLst>
                                </p:cTn>
                              </p:par>
                              <p:par>
                                <p:cTn id="112" presetID="1" presetClass="exit" presetSubtype="0" fill="hold" grpId="1" nodeType="withEffect">
                                  <p:stCondLst>
                                    <p:cond delay="0"/>
                                  </p:stCondLst>
                                  <p:childTnLst>
                                    <p:set>
                                      <p:cBhvr>
                                        <p:cTn id="113" dur="1" fill="hold">
                                          <p:stCondLst>
                                            <p:cond delay="0"/>
                                          </p:stCondLst>
                                        </p:cTn>
                                        <p:tgtEl>
                                          <p:spTgt spid="14"/>
                                        </p:tgtEl>
                                        <p:attrNameLst>
                                          <p:attrName>style.visibility</p:attrName>
                                        </p:attrNameLst>
                                      </p:cBhvr>
                                      <p:to>
                                        <p:strVal val="hidden"/>
                                      </p:to>
                                    </p:set>
                                  </p:childTnLst>
                                </p:cTn>
                              </p:par>
                            </p:childTnLst>
                          </p:cTn>
                        </p:par>
                      </p:childTnLst>
                    </p:cTn>
                  </p:par>
                  <p:par>
                    <p:cTn id="114" fill="hold">
                      <p:stCondLst>
                        <p:cond delay="indefinite"/>
                      </p:stCondLst>
                      <p:childTnLst>
                        <p:par>
                          <p:cTn id="115" fill="hold">
                            <p:stCondLst>
                              <p:cond delay="0"/>
                            </p:stCondLst>
                            <p:childTnLst>
                              <p:par>
                                <p:cTn id="116" presetID="1" presetClass="entr" presetSubtype="0" fill="hold" grpId="0" nodeType="clickEffect">
                                  <p:stCondLst>
                                    <p:cond delay="0"/>
                                  </p:stCondLst>
                                  <p:childTnLst>
                                    <p:set>
                                      <p:cBhvr>
                                        <p:cTn id="117" dur="1" fill="hold">
                                          <p:stCondLst>
                                            <p:cond delay="0"/>
                                          </p:stCondLst>
                                        </p:cTn>
                                        <p:tgtEl>
                                          <p:spTgt spid="22"/>
                                        </p:tgtEl>
                                        <p:attrNameLst>
                                          <p:attrName>style.visibility</p:attrName>
                                        </p:attrNameLst>
                                      </p:cBhvr>
                                      <p:to>
                                        <p:strVal val="visible"/>
                                      </p:to>
                                    </p:set>
                                  </p:childTnLst>
                                </p:cTn>
                              </p:par>
                            </p:childTnLst>
                          </p:cTn>
                        </p:par>
                      </p:childTnLst>
                    </p:cTn>
                  </p:par>
                  <p:par>
                    <p:cTn id="118" fill="hold">
                      <p:stCondLst>
                        <p:cond delay="indefinite"/>
                      </p:stCondLst>
                      <p:childTnLst>
                        <p:par>
                          <p:cTn id="119" fill="hold">
                            <p:stCondLst>
                              <p:cond delay="0"/>
                            </p:stCondLst>
                            <p:childTnLst>
                              <p:par>
                                <p:cTn id="120" presetID="1" presetClass="entr" presetSubtype="0" fill="hold" grpId="0" nodeType="clickEffect">
                                  <p:stCondLst>
                                    <p:cond delay="0"/>
                                  </p:stCondLst>
                                  <p:childTnLst>
                                    <p:set>
                                      <p:cBhvr>
                                        <p:cTn id="121" dur="1" fill="hold">
                                          <p:stCondLst>
                                            <p:cond delay="0"/>
                                          </p:stCondLst>
                                        </p:cTn>
                                        <p:tgtEl>
                                          <p:spTgt spid="20"/>
                                        </p:tgtEl>
                                        <p:attrNameLst>
                                          <p:attrName>style.visibility</p:attrName>
                                        </p:attrNameLst>
                                      </p:cBhvr>
                                      <p:to>
                                        <p:strVal val="visible"/>
                                      </p:to>
                                    </p:set>
                                  </p:childTnLst>
                                </p:cTn>
                              </p:par>
                            </p:childTnLst>
                          </p:cTn>
                        </p:par>
                      </p:childTnLst>
                    </p:cTn>
                  </p:par>
                  <p:par>
                    <p:cTn id="122" fill="hold">
                      <p:stCondLst>
                        <p:cond delay="indefinite"/>
                      </p:stCondLst>
                      <p:childTnLst>
                        <p:par>
                          <p:cTn id="123" fill="hold">
                            <p:stCondLst>
                              <p:cond delay="0"/>
                            </p:stCondLst>
                            <p:childTnLst>
                              <p:par>
                                <p:cTn id="124" presetID="1" presetClass="entr" presetSubtype="0" fill="hold" grpId="0" nodeType="clickEffect">
                                  <p:stCondLst>
                                    <p:cond delay="0"/>
                                  </p:stCondLst>
                                  <p:childTnLst>
                                    <p:set>
                                      <p:cBhvr>
                                        <p:cTn id="125"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7" grpId="0"/>
      <p:bldP spid="8" grpId="0"/>
      <p:bldP spid="8" grpId="1"/>
      <p:bldP spid="9" grpId="0"/>
      <p:bldP spid="9" grpId="1"/>
      <p:bldP spid="12" grpId="0"/>
      <p:bldP spid="13" grpId="0"/>
      <p:bldP spid="14" grpId="0"/>
      <p:bldP spid="14" grpId="1"/>
      <p:bldP spid="15" grpId="0"/>
      <p:bldP spid="16" grpId="0"/>
      <p:bldP spid="19" grpId="0"/>
      <p:bldP spid="20" grpId="0"/>
      <p:bldP spid="22" grpId="0"/>
      <p:bldP spid="23" grpId="0"/>
      <p:bldP spid="24" grpId="0"/>
      <p:bldP spid="25" grpId="0"/>
      <p:bldP spid="26" grpId="0"/>
      <p:bldP spid="30" grpId="0" animBg="1"/>
      <p:bldP spid="30" grpId="1" animBg="1"/>
      <p:bldP spid="31" grpId="0" animBg="1"/>
      <p:bldP spid="31" grpId="1" animBg="1"/>
      <p:bldP spid="32" grpId="0" animBg="1"/>
      <p:bldP spid="32" grpId="1" animBg="1"/>
      <p:bldP spid="33" grpId="0" animBg="1"/>
      <p:bldP spid="33" grpId="1" animBg="1"/>
      <p:bldP spid="34" grpId="0" animBg="1"/>
      <p:bldP spid="34" grpId="1" animBg="1"/>
      <p:bldP spid="35" grpId="0" animBg="1"/>
      <p:bldP spid="35" grpId="1" animBg="1"/>
      <p:bldP spid="5" grpId="0"/>
      <p:bldP spid="10" grpId="0"/>
      <p:bldP spid="1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BEC5A9-A820-0850-D745-36F4283A55F1}"/>
            </a:ext>
          </a:extLst>
        </p:cNvPr>
        <p:cNvGrpSpPr/>
        <p:nvPr/>
      </p:nvGrpSpPr>
      <p:grpSpPr>
        <a:xfrm>
          <a:off x="0" y="0"/>
          <a:ext cx="0" cy="0"/>
          <a:chOff x="0" y="0"/>
          <a:chExt cx="0" cy="0"/>
        </a:xfrm>
      </p:grpSpPr>
      <p:sp>
        <p:nvSpPr>
          <p:cNvPr id="19" name="Tekstvak 18">
            <a:extLst>
              <a:ext uri="{FF2B5EF4-FFF2-40B4-BE49-F238E27FC236}">
                <a16:creationId xmlns:a16="http://schemas.microsoft.com/office/drawing/2014/main" id="{4730FE67-9216-6FA9-E1FF-BC30EF9AC940}"/>
              </a:ext>
            </a:extLst>
          </p:cNvPr>
          <p:cNvSpPr txBox="1"/>
          <p:nvPr/>
        </p:nvSpPr>
        <p:spPr>
          <a:xfrm>
            <a:off x="3346499" y="-2230950"/>
            <a:ext cx="2059599" cy="1200329"/>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nl-NL" sz="7200" b="1" u="none" strike="noStrike" kern="1200" cap="none" spc="0" normalizeH="0" baseline="0" noProof="0" dirty="0">
                <a:ln>
                  <a:noFill/>
                </a:ln>
                <a:solidFill>
                  <a:srgbClr val="945DE8"/>
                </a:solidFill>
                <a:effectLst>
                  <a:outerShdw blurRad="25400" dist="25400" dir="2700000" algn="tl" rotWithShape="0">
                    <a:prstClr val="black">
                      <a:alpha val="40000"/>
                    </a:prstClr>
                  </a:outerShdw>
                </a:effectLst>
                <a:uLnTx/>
                <a:uFillTx/>
                <a:latin typeface="Effra" panose="02000506080000020004" pitchFamily="2" charset="0"/>
                <a:ea typeface="+mn-ea"/>
                <a:cs typeface="+mn-cs"/>
              </a:rPr>
              <a:t>VLA</a:t>
            </a:r>
          </a:p>
        </p:txBody>
      </p:sp>
      <p:sp>
        <p:nvSpPr>
          <p:cNvPr id="20" name="Tekstvak 19">
            <a:extLst>
              <a:ext uri="{FF2B5EF4-FFF2-40B4-BE49-F238E27FC236}">
                <a16:creationId xmlns:a16="http://schemas.microsoft.com/office/drawing/2014/main" id="{A85081DF-7CA9-9057-5033-9BBDBEC59644}"/>
              </a:ext>
            </a:extLst>
          </p:cNvPr>
          <p:cNvSpPr txBox="1"/>
          <p:nvPr/>
        </p:nvSpPr>
        <p:spPr>
          <a:xfrm>
            <a:off x="3346499" y="-1390258"/>
            <a:ext cx="2059599" cy="1200329"/>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nl-NL" sz="7200" b="1" u="none" strike="noStrike" kern="1200" cap="none" spc="0" normalizeH="0" baseline="0" noProof="0" dirty="0">
                <a:ln>
                  <a:noFill/>
                </a:ln>
                <a:solidFill>
                  <a:srgbClr val="945DE8"/>
                </a:solidFill>
                <a:effectLst>
                  <a:outerShdw blurRad="25400" dist="25400" dir="2700000" algn="tl" rotWithShape="0">
                    <a:prstClr val="black">
                      <a:alpha val="40000"/>
                    </a:prstClr>
                  </a:outerShdw>
                </a:effectLst>
                <a:uLnTx/>
                <a:uFillTx/>
                <a:latin typeface="Effra" panose="02000506080000020004" pitchFamily="2" charset="0"/>
                <a:ea typeface="+mn-ea"/>
                <a:cs typeface="+mn-cs"/>
              </a:rPr>
              <a:t>LM</a:t>
            </a:r>
          </a:p>
        </p:txBody>
      </p:sp>
      <p:sp>
        <p:nvSpPr>
          <p:cNvPr id="21" name="Tekstvak 20">
            <a:extLst>
              <a:ext uri="{FF2B5EF4-FFF2-40B4-BE49-F238E27FC236}">
                <a16:creationId xmlns:a16="http://schemas.microsoft.com/office/drawing/2014/main" id="{0554CAAD-D525-C008-EA52-023A8EAF6E31}"/>
              </a:ext>
            </a:extLst>
          </p:cNvPr>
          <p:cNvSpPr txBox="1"/>
          <p:nvPr/>
        </p:nvSpPr>
        <p:spPr>
          <a:xfrm>
            <a:off x="6785903" y="-1390258"/>
            <a:ext cx="2059599" cy="120032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7200" b="1" u="none" strike="noStrike" kern="1200" cap="none" spc="0" normalizeH="0" baseline="0" noProof="0" dirty="0">
                <a:ln>
                  <a:noFill/>
                </a:ln>
                <a:solidFill>
                  <a:srgbClr val="945DE8"/>
                </a:solidFill>
                <a:effectLst>
                  <a:outerShdw blurRad="25400" dist="25400" dir="2700000" algn="tl" rotWithShape="0">
                    <a:prstClr val="black">
                      <a:alpha val="40000"/>
                    </a:prstClr>
                  </a:outerShdw>
                </a:effectLst>
                <a:uLnTx/>
                <a:uFillTx/>
                <a:latin typeface="Effra" panose="02000506080000020004" pitchFamily="2" charset="0"/>
                <a:ea typeface="+mn-ea"/>
                <a:cs typeface="+mn-cs"/>
              </a:rPr>
              <a:t>KVV</a:t>
            </a:r>
          </a:p>
        </p:txBody>
      </p:sp>
      <p:sp>
        <p:nvSpPr>
          <p:cNvPr id="2" name="Tekstvak 1">
            <a:extLst>
              <a:ext uri="{FF2B5EF4-FFF2-40B4-BE49-F238E27FC236}">
                <a16:creationId xmlns:a16="http://schemas.microsoft.com/office/drawing/2014/main" id="{45B147C0-4C89-932F-3452-6E08C6758A95}"/>
              </a:ext>
            </a:extLst>
          </p:cNvPr>
          <p:cNvSpPr txBox="1"/>
          <p:nvPr/>
        </p:nvSpPr>
        <p:spPr>
          <a:xfrm>
            <a:off x="2140299" y="194009"/>
            <a:ext cx="791140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2800" dirty="0">
                <a:solidFill>
                  <a:prstClr val="black"/>
                </a:solidFill>
                <a:latin typeface="Effra Heavy" panose="02000906080000020004" pitchFamily="2" charset="0"/>
              </a:rPr>
              <a:t>Liquiditeit </a:t>
            </a:r>
            <a:r>
              <a:rPr lang="nl-NL" sz="2800" dirty="0">
                <a:solidFill>
                  <a:prstClr val="black"/>
                </a:solidFill>
                <a:latin typeface="Effra" panose="02000506080000020004" pitchFamily="2" charset="0"/>
              </a:rPr>
              <a:t>(criteria en kritiek)</a:t>
            </a:r>
            <a:endParaRPr kumimoji="0" lang="nl-NL" sz="2800" b="0" i="0" u="none" strike="noStrike" kern="1200" cap="none" spc="0" normalizeH="0" baseline="0" noProof="0" dirty="0">
              <a:ln>
                <a:noFill/>
              </a:ln>
              <a:solidFill>
                <a:prstClr val="black"/>
              </a:solidFill>
              <a:effectLst/>
              <a:uLnTx/>
              <a:uFillTx/>
              <a:latin typeface="Effra" panose="02000506080000020004" pitchFamily="2" charset="0"/>
            </a:endParaRPr>
          </a:p>
        </p:txBody>
      </p:sp>
      <p:sp>
        <p:nvSpPr>
          <p:cNvPr id="3" name="Rechthoek 2">
            <a:extLst>
              <a:ext uri="{FF2B5EF4-FFF2-40B4-BE49-F238E27FC236}">
                <a16:creationId xmlns:a16="http://schemas.microsoft.com/office/drawing/2014/main" id="{8C3A7436-A244-8419-3A6A-1553097E6FFD}"/>
              </a:ext>
            </a:extLst>
          </p:cNvPr>
          <p:cNvSpPr/>
          <p:nvPr/>
        </p:nvSpPr>
        <p:spPr>
          <a:xfrm>
            <a:off x="1206500" y="1570308"/>
            <a:ext cx="9779000" cy="1292354"/>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1" dirty="0">
              <a:solidFill>
                <a:schemeClr val="tx1"/>
              </a:solidFill>
            </a:endParaRPr>
          </a:p>
        </p:txBody>
      </p:sp>
      <p:sp>
        <p:nvSpPr>
          <p:cNvPr id="4" name="Tekstvak 3">
            <a:extLst>
              <a:ext uri="{FF2B5EF4-FFF2-40B4-BE49-F238E27FC236}">
                <a16:creationId xmlns:a16="http://schemas.microsoft.com/office/drawing/2014/main" id="{D6DE2169-9A75-EA03-00E3-74C82970135C}"/>
              </a:ext>
            </a:extLst>
          </p:cNvPr>
          <p:cNvSpPr txBox="1"/>
          <p:nvPr/>
        </p:nvSpPr>
        <p:spPr>
          <a:xfrm>
            <a:off x="7986586" y="1570307"/>
            <a:ext cx="2604296" cy="523220"/>
          </a:xfrm>
          <a:prstGeom prst="rect">
            <a:avLst/>
          </a:prstGeom>
          <a:noFill/>
        </p:spPr>
        <p:txBody>
          <a:bodyPr wrap="square" rtlCol="0">
            <a:spAutoFit/>
          </a:bodyPr>
          <a:lstStyle/>
          <a:p>
            <a:pPr algn="ctr"/>
            <a:r>
              <a:rPr lang="nl-NL" sz="2800" b="1" dirty="0">
                <a:solidFill>
                  <a:srgbClr val="652EA3"/>
                </a:solidFill>
                <a:latin typeface="Effra" panose="02000506080000020004" pitchFamily="2" charset="0"/>
              </a:rPr>
              <a:t>Cashflow</a:t>
            </a:r>
          </a:p>
        </p:txBody>
      </p:sp>
      <p:sp>
        <p:nvSpPr>
          <p:cNvPr id="5" name="Tekstvak 4">
            <a:extLst>
              <a:ext uri="{FF2B5EF4-FFF2-40B4-BE49-F238E27FC236}">
                <a16:creationId xmlns:a16="http://schemas.microsoft.com/office/drawing/2014/main" id="{F4EBA8D5-702D-5C0A-7BAC-5288C7E43FC3}"/>
              </a:ext>
            </a:extLst>
          </p:cNvPr>
          <p:cNvSpPr txBox="1"/>
          <p:nvPr/>
        </p:nvSpPr>
        <p:spPr>
          <a:xfrm>
            <a:off x="1552530" y="1570307"/>
            <a:ext cx="2604296" cy="523220"/>
          </a:xfrm>
          <a:prstGeom prst="rect">
            <a:avLst/>
          </a:prstGeom>
          <a:noFill/>
        </p:spPr>
        <p:txBody>
          <a:bodyPr wrap="square" rtlCol="0">
            <a:spAutoFit/>
          </a:bodyPr>
          <a:lstStyle/>
          <a:p>
            <a:pPr algn="ctr"/>
            <a:r>
              <a:rPr lang="nl-NL" sz="2800" b="1" dirty="0" err="1">
                <a:solidFill>
                  <a:srgbClr val="652EA3"/>
                </a:solidFill>
                <a:latin typeface="Effra" panose="02000506080000020004" pitchFamily="2" charset="0"/>
              </a:rPr>
              <a:t>Current</a:t>
            </a:r>
            <a:r>
              <a:rPr lang="nl-NL" sz="2800" b="1" dirty="0">
                <a:solidFill>
                  <a:srgbClr val="652EA3"/>
                </a:solidFill>
                <a:latin typeface="Effra" panose="02000506080000020004" pitchFamily="2" charset="0"/>
              </a:rPr>
              <a:t> ratio</a:t>
            </a:r>
          </a:p>
        </p:txBody>
      </p:sp>
      <p:sp>
        <p:nvSpPr>
          <p:cNvPr id="6" name="Tekstvak 5">
            <a:extLst>
              <a:ext uri="{FF2B5EF4-FFF2-40B4-BE49-F238E27FC236}">
                <a16:creationId xmlns:a16="http://schemas.microsoft.com/office/drawing/2014/main" id="{FA99B9EE-2117-E690-9C85-83CDAE612B93}"/>
              </a:ext>
            </a:extLst>
          </p:cNvPr>
          <p:cNvSpPr txBox="1"/>
          <p:nvPr/>
        </p:nvSpPr>
        <p:spPr>
          <a:xfrm>
            <a:off x="4793852" y="1570307"/>
            <a:ext cx="2604296" cy="523220"/>
          </a:xfrm>
          <a:prstGeom prst="rect">
            <a:avLst/>
          </a:prstGeom>
          <a:noFill/>
        </p:spPr>
        <p:txBody>
          <a:bodyPr wrap="square" rtlCol="0">
            <a:spAutoFit/>
          </a:bodyPr>
          <a:lstStyle/>
          <a:p>
            <a:pPr algn="ctr"/>
            <a:r>
              <a:rPr lang="nl-NL" sz="2800" b="1" dirty="0">
                <a:solidFill>
                  <a:srgbClr val="652EA3"/>
                </a:solidFill>
                <a:latin typeface="Effra" panose="02000506080000020004" pitchFamily="2" charset="0"/>
              </a:rPr>
              <a:t>Quick ratio</a:t>
            </a:r>
          </a:p>
        </p:txBody>
      </p:sp>
      <mc:AlternateContent xmlns:mc="http://schemas.openxmlformats.org/markup-compatibility/2006" xmlns:a14="http://schemas.microsoft.com/office/drawing/2010/main">
        <mc:Choice Requires="a14">
          <p:sp>
            <p:nvSpPr>
              <p:cNvPr id="7" name="Tekstvak 6">
                <a:extLst>
                  <a:ext uri="{FF2B5EF4-FFF2-40B4-BE49-F238E27FC236}">
                    <a16:creationId xmlns:a16="http://schemas.microsoft.com/office/drawing/2014/main" id="{98D0557C-5EF0-C8CD-4068-01BA38AFA9C3}"/>
                  </a:ext>
                </a:extLst>
              </p:cNvPr>
              <p:cNvSpPr txBox="1"/>
              <p:nvPr/>
            </p:nvSpPr>
            <p:spPr>
              <a:xfrm>
                <a:off x="4447823" y="2009323"/>
                <a:ext cx="3296355" cy="792525"/>
              </a:xfrm>
              <a:prstGeom prst="rect">
                <a:avLst/>
              </a:prstGeom>
              <a:noFill/>
            </p:spPr>
            <p:txBody>
              <a:bodyPr wrap="square" rtlCol="0">
                <a:spAutoFit/>
              </a:bodyPr>
              <a:lstStyle/>
              <a:p>
                <a:pPr algn="ctr"/>
                <a14:m>
                  <m:oMathPara xmlns:m="http://schemas.openxmlformats.org/officeDocument/2006/math">
                    <m:oMathParaPr>
                      <m:jc m:val="center"/>
                    </m:oMathParaPr>
                    <m:oMath xmlns:m="http://schemas.openxmlformats.org/officeDocument/2006/math">
                      <m:f>
                        <m:fPr>
                          <m:ctrlPr>
                            <a:rPr lang="nl-NL" sz="2400" b="1" i="1" smtClean="0">
                              <a:solidFill>
                                <a:srgbClr val="945DE8"/>
                              </a:solidFill>
                              <a:latin typeface="Cambria Math" panose="02040503050406030204" pitchFamily="18" charset="0"/>
                            </a:rPr>
                          </m:ctrlPr>
                        </m:fPr>
                        <m:num>
                          <m:r>
                            <a:rPr lang="nl-NL" sz="2400" b="1" i="1" smtClean="0">
                              <a:solidFill>
                                <a:srgbClr val="945DE8"/>
                              </a:solidFill>
                              <a:latin typeface="Cambria Math" panose="02040503050406030204" pitchFamily="18" charset="0"/>
                            </a:rPr>
                            <m:t>𝑽𝑳𝑨</m:t>
                          </m:r>
                          <m:r>
                            <a:rPr lang="nl-NL" sz="2400" b="1" i="1" smtClean="0">
                              <a:solidFill>
                                <a:srgbClr val="945DE8"/>
                              </a:solidFill>
                              <a:latin typeface="Cambria Math" panose="02040503050406030204" pitchFamily="18" charset="0"/>
                            </a:rPr>
                            <m:t> </m:t>
                          </m:r>
                          <m:r>
                            <a:rPr lang="nl-NL" sz="2400" b="1" i="1" smtClean="0">
                              <a:solidFill>
                                <a:srgbClr val="945DE8"/>
                              </a:solidFill>
                              <a:latin typeface="Cambria Math" panose="02040503050406030204" pitchFamily="18" charset="0"/>
                            </a:rPr>
                            <m:t>𝒆𝒙</m:t>
                          </m:r>
                          <m:r>
                            <a:rPr lang="nl-NL" sz="2400" b="1" i="1" smtClean="0">
                              <a:solidFill>
                                <a:srgbClr val="945DE8"/>
                              </a:solidFill>
                              <a:latin typeface="Cambria Math" panose="02040503050406030204" pitchFamily="18" charset="0"/>
                            </a:rPr>
                            <m:t>. </m:t>
                          </m:r>
                          <m:r>
                            <a:rPr lang="nl-NL" sz="2400" b="1" i="1" smtClean="0">
                              <a:solidFill>
                                <a:srgbClr val="945DE8"/>
                              </a:solidFill>
                              <a:latin typeface="Cambria Math" panose="02040503050406030204" pitchFamily="18" charset="0"/>
                            </a:rPr>
                            <m:t>𝒗𝒓𝒓𝒅</m:t>
                          </m:r>
                          <m:r>
                            <a:rPr lang="nl-NL" sz="2400" b="1" i="1" smtClean="0">
                              <a:solidFill>
                                <a:srgbClr val="945DE8"/>
                              </a:solidFill>
                              <a:latin typeface="Cambria Math" panose="02040503050406030204" pitchFamily="18" charset="0"/>
                            </a:rPr>
                            <m:t>+</m:t>
                          </m:r>
                          <m:r>
                            <a:rPr lang="nl-NL" sz="2400" b="1" i="1" smtClean="0">
                              <a:solidFill>
                                <a:srgbClr val="945DE8"/>
                              </a:solidFill>
                              <a:latin typeface="Cambria Math" panose="02040503050406030204" pitchFamily="18" charset="0"/>
                            </a:rPr>
                            <m:t>𝑳𝑴</m:t>
                          </m:r>
                        </m:num>
                        <m:den>
                          <m:r>
                            <a:rPr lang="nl-NL" sz="2400" b="1" i="1" smtClean="0">
                              <a:solidFill>
                                <a:srgbClr val="945DE8"/>
                              </a:solidFill>
                              <a:latin typeface="Cambria Math" panose="02040503050406030204" pitchFamily="18" charset="0"/>
                            </a:rPr>
                            <m:t>𝑲𝑽𝑽</m:t>
                          </m:r>
                        </m:den>
                      </m:f>
                    </m:oMath>
                  </m:oMathPara>
                </a14:m>
                <a:endParaRPr lang="nl-NL" sz="2400" b="1" dirty="0">
                  <a:solidFill>
                    <a:srgbClr val="945DE8"/>
                  </a:solidFill>
                </a:endParaRPr>
              </a:p>
            </p:txBody>
          </p:sp>
        </mc:Choice>
        <mc:Fallback xmlns="">
          <p:sp>
            <p:nvSpPr>
              <p:cNvPr id="7" name="Tekstvak 6">
                <a:extLst>
                  <a:ext uri="{FF2B5EF4-FFF2-40B4-BE49-F238E27FC236}">
                    <a16:creationId xmlns:a16="http://schemas.microsoft.com/office/drawing/2014/main" id="{98D0557C-5EF0-C8CD-4068-01BA38AFA9C3}"/>
                  </a:ext>
                </a:extLst>
              </p:cNvPr>
              <p:cNvSpPr txBox="1">
                <a:spLocks noRot="1" noChangeAspect="1" noMove="1" noResize="1" noEditPoints="1" noAdjustHandles="1" noChangeArrowheads="1" noChangeShapeType="1" noTextEdit="1"/>
              </p:cNvSpPr>
              <p:nvPr/>
            </p:nvSpPr>
            <p:spPr>
              <a:xfrm>
                <a:off x="4447823" y="2009323"/>
                <a:ext cx="3296355" cy="792525"/>
              </a:xfrm>
              <a:prstGeom prst="rect">
                <a:avLst/>
              </a:prstGeom>
              <a:blipFill>
                <a:blip r:embed="rId2"/>
                <a:stretch>
                  <a:fillRect/>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8" name="Tekstvak 7">
                <a:extLst>
                  <a:ext uri="{FF2B5EF4-FFF2-40B4-BE49-F238E27FC236}">
                    <a16:creationId xmlns:a16="http://schemas.microsoft.com/office/drawing/2014/main" id="{145AC942-A4DA-5272-486F-2DB2E1F97749}"/>
                  </a:ext>
                </a:extLst>
              </p:cNvPr>
              <p:cNvSpPr txBox="1"/>
              <p:nvPr/>
            </p:nvSpPr>
            <p:spPr>
              <a:xfrm>
                <a:off x="1206500" y="2027439"/>
                <a:ext cx="3296355" cy="783548"/>
              </a:xfrm>
              <a:prstGeom prst="rect">
                <a:avLst/>
              </a:prstGeom>
              <a:noFill/>
            </p:spPr>
            <p:txBody>
              <a:bodyPr wrap="square" rtlCol="0">
                <a:spAutoFit/>
              </a:bodyPr>
              <a:lstStyle/>
              <a:p>
                <a:pPr algn="ctr"/>
                <a14:m>
                  <m:oMathPara xmlns:m="http://schemas.openxmlformats.org/officeDocument/2006/math">
                    <m:oMathParaPr>
                      <m:jc m:val="center"/>
                    </m:oMathParaPr>
                    <m:oMath xmlns:m="http://schemas.openxmlformats.org/officeDocument/2006/math">
                      <m:f>
                        <m:fPr>
                          <m:ctrlPr>
                            <a:rPr lang="nl-NL" sz="2400" b="1" i="1" smtClean="0">
                              <a:solidFill>
                                <a:srgbClr val="945DE8"/>
                              </a:solidFill>
                              <a:latin typeface="Cambria Math" panose="02040503050406030204" pitchFamily="18" charset="0"/>
                            </a:rPr>
                          </m:ctrlPr>
                        </m:fPr>
                        <m:num>
                          <m:r>
                            <a:rPr lang="nl-NL" sz="2400" b="1" i="1" smtClean="0">
                              <a:solidFill>
                                <a:srgbClr val="945DE8"/>
                              </a:solidFill>
                              <a:latin typeface="Cambria Math" panose="02040503050406030204" pitchFamily="18" charset="0"/>
                            </a:rPr>
                            <m:t>𝑽𝑳𝑨</m:t>
                          </m:r>
                          <m:r>
                            <a:rPr lang="nl-NL" sz="2400" b="1" i="1" smtClean="0">
                              <a:solidFill>
                                <a:srgbClr val="945DE8"/>
                              </a:solidFill>
                              <a:latin typeface="Cambria Math" panose="02040503050406030204" pitchFamily="18" charset="0"/>
                            </a:rPr>
                            <m:t>+</m:t>
                          </m:r>
                          <m:r>
                            <a:rPr lang="nl-NL" sz="2400" b="1" i="1" smtClean="0">
                              <a:solidFill>
                                <a:srgbClr val="945DE8"/>
                              </a:solidFill>
                              <a:latin typeface="Cambria Math" panose="02040503050406030204" pitchFamily="18" charset="0"/>
                            </a:rPr>
                            <m:t>𝑳𝑴</m:t>
                          </m:r>
                          <m:r>
                            <a:rPr lang="nl-NL" sz="2400" b="1" i="1" smtClean="0">
                              <a:solidFill>
                                <a:srgbClr val="945DE8"/>
                              </a:solidFill>
                              <a:latin typeface="Cambria Math" panose="02040503050406030204" pitchFamily="18" charset="0"/>
                            </a:rPr>
                            <m:t> </m:t>
                          </m:r>
                        </m:num>
                        <m:den>
                          <m:r>
                            <a:rPr lang="nl-NL" sz="2400" b="1" i="1" smtClean="0">
                              <a:solidFill>
                                <a:srgbClr val="945DE8"/>
                              </a:solidFill>
                              <a:latin typeface="Cambria Math" panose="02040503050406030204" pitchFamily="18" charset="0"/>
                            </a:rPr>
                            <m:t>𝑲𝑽𝑽</m:t>
                          </m:r>
                        </m:den>
                      </m:f>
                    </m:oMath>
                  </m:oMathPara>
                </a14:m>
                <a:endParaRPr lang="nl-NL" sz="2400" b="1" dirty="0">
                  <a:solidFill>
                    <a:srgbClr val="945DE8"/>
                  </a:solidFill>
                </a:endParaRPr>
              </a:p>
            </p:txBody>
          </p:sp>
        </mc:Choice>
        <mc:Fallback xmlns="">
          <p:sp>
            <p:nvSpPr>
              <p:cNvPr id="8" name="Tekstvak 7">
                <a:extLst>
                  <a:ext uri="{FF2B5EF4-FFF2-40B4-BE49-F238E27FC236}">
                    <a16:creationId xmlns:a16="http://schemas.microsoft.com/office/drawing/2014/main" id="{145AC942-A4DA-5272-486F-2DB2E1F97749}"/>
                  </a:ext>
                </a:extLst>
              </p:cNvPr>
              <p:cNvSpPr txBox="1">
                <a:spLocks noRot="1" noChangeAspect="1" noMove="1" noResize="1" noEditPoints="1" noAdjustHandles="1" noChangeArrowheads="1" noChangeShapeType="1" noTextEdit="1"/>
              </p:cNvSpPr>
              <p:nvPr/>
            </p:nvSpPr>
            <p:spPr>
              <a:xfrm>
                <a:off x="1206500" y="2027439"/>
                <a:ext cx="3296355" cy="783548"/>
              </a:xfrm>
              <a:prstGeom prst="rect">
                <a:avLst/>
              </a:prstGeom>
              <a:blipFill>
                <a:blip r:embed="rId3"/>
                <a:stretch>
                  <a:fillRect/>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9" name="Tekstvak 8">
                <a:extLst>
                  <a:ext uri="{FF2B5EF4-FFF2-40B4-BE49-F238E27FC236}">
                    <a16:creationId xmlns:a16="http://schemas.microsoft.com/office/drawing/2014/main" id="{D7C65A06-E177-01FF-0BA6-ED98407DE6FD}"/>
                  </a:ext>
                </a:extLst>
              </p:cNvPr>
              <p:cNvSpPr txBox="1"/>
              <p:nvPr/>
            </p:nvSpPr>
            <p:spPr>
              <a:xfrm>
                <a:off x="8090207" y="1990148"/>
                <a:ext cx="3296355" cy="830997"/>
              </a:xfrm>
              <a:prstGeom prst="rect">
                <a:avLst/>
              </a:prstGeom>
              <a:noFill/>
            </p:spPr>
            <p:txBody>
              <a:bodyPr wrap="square" rtlCol="0">
                <a:spAutoFit/>
              </a:bodyPr>
              <a:lstStyle/>
              <a:p>
                <a:pPr algn="ctr"/>
                <a14:m>
                  <m:oMathPara xmlns:m="http://schemas.openxmlformats.org/officeDocument/2006/math">
                    <m:oMathParaPr>
                      <m:jc m:val="left"/>
                    </m:oMathParaPr>
                    <m:oMath xmlns:m="http://schemas.openxmlformats.org/officeDocument/2006/math">
                      <m:r>
                        <a:rPr lang="nl-NL" sz="2400" b="1" i="1" smtClean="0">
                          <a:solidFill>
                            <a:srgbClr val="945DE8"/>
                          </a:solidFill>
                          <a:latin typeface="Cambria Math" panose="02040503050406030204" pitchFamily="18" charset="0"/>
                        </a:rPr>
                        <m:t>𝑹𝒆𝒔𝒖𝒍𝒕𝒂𝒂𝒕</m:t>
                      </m:r>
                    </m:oMath>
                  </m:oMathPara>
                </a14:m>
                <a:endParaRPr lang="nl-NL" sz="2400" b="1" i="1" dirty="0">
                  <a:solidFill>
                    <a:srgbClr val="945DE8"/>
                  </a:solidFill>
                  <a:latin typeface="Cambria Math" panose="02040503050406030204" pitchFamily="18" charset="0"/>
                </a:endParaRPr>
              </a:p>
              <a:p>
                <a:pPr algn="ctr"/>
                <a14:m>
                  <m:oMathPara xmlns:m="http://schemas.openxmlformats.org/officeDocument/2006/math">
                    <m:oMathParaPr>
                      <m:jc m:val="left"/>
                    </m:oMathParaPr>
                    <m:oMath xmlns:m="http://schemas.openxmlformats.org/officeDocument/2006/math">
                      <m:r>
                        <a:rPr lang="nl-NL" sz="2400" b="1" i="1" u="sng" smtClean="0">
                          <a:solidFill>
                            <a:srgbClr val="945DE8"/>
                          </a:solidFill>
                          <a:latin typeface="Cambria Math" panose="02040503050406030204" pitchFamily="18" charset="0"/>
                        </a:rPr>
                        <m:t>𝑨𝒇𝒔𝒄𝒉𝒓𝒊𝒋𝒗𝒊𝒏𝒈𝒆𝒏</m:t>
                      </m:r>
                      <m:r>
                        <a:rPr lang="nl-NL" sz="2400" b="1" i="1" u="sng" smtClean="0">
                          <a:solidFill>
                            <a:srgbClr val="945DE8"/>
                          </a:solidFill>
                          <a:latin typeface="Cambria Math" panose="02040503050406030204" pitchFamily="18" charset="0"/>
                        </a:rPr>
                        <m:t>+</m:t>
                      </m:r>
                    </m:oMath>
                  </m:oMathPara>
                </a14:m>
                <a:endParaRPr lang="nl-NL" sz="2400" b="1" u="sng" dirty="0">
                  <a:solidFill>
                    <a:srgbClr val="945DE8"/>
                  </a:solidFill>
                </a:endParaRPr>
              </a:p>
            </p:txBody>
          </p:sp>
        </mc:Choice>
        <mc:Fallback xmlns="">
          <p:sp>
            <p:nvSpPr>
              <p:cNvPr id="9" name="Tekstvak 8">
                <a:extLst>
                  <a:ext uri="{FF2B5EF4-FFF2-40B4-BE49-F238E27FC236}">
                    <a16:creationId xmlns:a16="http://schemas.microsoft.com/office/drawing/2014/main" id="{D7C65A06-E177-01FF-0BA6-ED98407DE6FD}"/>
                  </a:ext>
                </a:extLst>
              </p:cNvPr>
              <p:cNvSpPr txBox="1">
                <a:spLocks noRot="1" noChangeAspect="1" noMove="1" noResize="1" noEditPoints="1" noAdjustHandles="1" noChangeArrowheads="1" noChangeShapeType="1" noTextEdit="1"/>
              </p:cNvSpPr>
              <p:nvPr/>
            </p:nvSpPr>
            <p:spPr>
              <a:xfrm>
                <a:off x="8090207" y="1990148"/>
                <a:ext cx="3296355" cy="830997"/>
              </a:xfrm>
              <a:prstGeom prst="rect">
                <a:avLst/>
              </a:prstGeom>
              <a:blipFill>
                <a:blip r:embed="rId4"/>
                <a:stretch>
                  <a:fillRect l="-1664" b="-9489"/>
                </a:stretch>
              </a:blipFill>
            </p:spPr>
            <p:txBody>
              <a:bodyPr/>
              <a:lstStyle/>
              <a:p>
                <a:r>
                  <a:rPr lang="nl-NL">
                    <a:noFill/>
                  </a:rPr>
                  <a:t> </a:t>
                </a:r>
              </a:p>
            </p:txBody>
          </p:sp>
        </mc:Fallback>
      </mc:AlternateContent>
      <p:sp>
        <p:nvSpPr>
          <p:cNvPr id="10" name="Tekstvak 9">
            <a:extLst>
              <a:ext uri="{FF2B5EF4-FFF2-40B4-BE49-F238E27FC236}">
                <a16:creationId xmlns:a16="http://schemas.microsoft.com/office/drawing/2014/main" id="{48E98F82-AD5F-E9A3-7E02-C91D7DE1D528}"/>
              </a:ext>
            </a:extLst>
          </p:cNvPr>
          <p:cNvSpPr txBox="1"/>
          <p:nvPr/>
        </p:nvSpPr>
        <p:spPr>
          <a:xfrm>
            <a:off x="652986" y="968667"/>
            <a:ext cx="1088602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1" i="1" u="none" strike="noStrike" kern="1200" cap="none" spc="0" normalizeH="0" baseline="0" noProof="0" dirty="0">
                <a:ln>
                  <a:noFill/>
                </a:ln>
                <a:solidFill>
                  <a:prstClr val="black"/>
                </a:solidFill>
                <a:effectLst/>
                <a:uLnTx/>
                <a:uFillTx/>
                <a:latin typeface="Effra" panose="02000506080000020004" pitchFamily="2" charset="0"/>
                <a:ea typeface="+mn-ea"/>
                <a:cs typeface="+mn-cs"/>
              </a:rPr>
              <a:t>In hoeverre kan het bedrijf</a:t>
            </a:r>
            <a:r>
              <a:rPr kumimoji="0" lang="nl-NL" sz="2800" b="1" i="1" u="none" strike="noStrike" kern="1200" cap="none" spc="0" normalizeH="0" noProof="0" dirty="0">
                <a:ln>
                  <a:noFill/>
                </a:ln>
                <a:solidFill>
                  <a:prstClr val="black"/>
                </a:solidFill>
                <a:effectLst/>
                <a:uLnTx/>
                <a:uFillTx/>
                <a:latin typeface="Effra" panose="02000506080000020004" pitchFamily="2" charset="0"/>
                <a:ea typeface="+mn-ea"/>
                <a:cs typeface="+mn-cs"/>
              </a:rPr>
              <a:t> haar </a:t>
            </a:r>
            <a:r>
              <a:rPr kumimoji="0" lang="nl-NL" sz="2800" b="1" i="1" u="none" strike="noStrike" kern="1200" cap="none" spc="0" normalizeH="0" noProof="0" dirty="0">
                <a:ln>
                  <a:noFill/>
                </a:ln>
                <a:solidFill>
                  <a:srgbClr val="945DE8"/>
                </a:solidFill>
                <a:effectLst/>
                <a:uLnTx/>
                <a:uFillTx/>
                <a:latin typeface="Effra" panose="02000506080000020004" pitchFamily="2" charset="0"/>
                <a:ea typeface="+mn-ea"/>
                <a:cs typeface="+mn-cs"/>
              </a:rPr>
              <a:t>kortlopende verplichtingen </a:t>
            </a:r>
            <a:r>
              <a:rPr kumimoji="0" lang="nl-NL" sz="2800" b="1" i="1" u="none" strike="noStrike" kern="1200" cap="none" spc="0" normalizeH="0" noProof="0" dirty="0">
                <a:ln>
                  <a:noFill/>
                </a:ln>
                <a:solidFill>
                  <a:prstClr val="black"/>
                </a:solidFill>
                <a:effectLst/>
                <a:uLnTx/>
                <a:uFillTx/>
                <a:latin typeface="Effra" panose="02000506080000020004" pitchFamily="2" charset="0"/>
                <a:ea typeface="+mn-ea"/>
                <a:cs typeface="+mn-cs"/>
              </a:rPr>
              <a:t>betalen?</a:t>
            </a:r>
            <a:endParaRPr kumimoji="0" lang="nl-NL" sz="2800" b="1" i="1" u="none" strike="noStrike" kern="1200" cap="none" spc="0" normalizeH="0" baseline="0" noProof="0" dirty="0">
              <a:ln>
                <a:noFill/>
              </a:ln>
              <a:solidFill>
                <a:prstClr val="black"/>
              </a:solidFill>
              <a:effectLst/>
              <a:uLnTx/>
              <a:uFillTx/>
              <a:latin typeface="Effra" panose="02000506080000020004" pitchFamily="2" charset="0"/>
              <a:ea typeface="+mn-ea"/>
              <a:cs typeface="+mn-cs"/>
            </a:endParaRPr>
          </a:p>
        </p:txBody>
      </p:sp>
      <p:cxnSp>
        <p:nvCxnSpPr>
          <p:cNvPr id="11" name="Rechte verbindingslijn 10">
            <a:extLst>
              <a:ext uri="{FF2B5EF4-FFF2-40B4-BE49-F238E27FC236}">
                <a16:creationId xmlns:a16="http://schemas.microsoft.com/office/drawing/2014/main" id="{F0E243A9-E50B-B4AB-3449-23C195E6720F}"/>
              </a:ext>
            </a:extLst>
          </p:cNvPr>
          <p:cNvCxnSpPr>
            <a:cxnSpLocks/>
          </p:cNvCxnSpPr>
          <p:nvPr/>
        </p:nvCxnSpPr>
        <p:spPr>
          <a:xfrm>
            <a:off x="3346500" y="-3071642"/>
            <a:ext cx="5499000" cy="0"/>
          </a:xfrm>
          <a:prstGeom prst="line">
            <a:avLst/>
          </a:prstGeom>
          <a:ln w="111125">
            <a:solidFill>
              <a:schemeClr val="bg1">
                <a:lumMod val="6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2" name="Rechte verbindingslijn 11">
            <a:extLst>
              <a:ext uri="{FF2B5EF4-FFF2-40B4-BE49-F238E27FC236}">
                <a16:creationId xmlns:a16="http://schemas.microsoft.com/office/drawing/2014/main" id="{CD2A8DA9-7DAF-C78B-D004-B83B8B22476F}"/>
              </a:ext>
            </a:extLst>
          </p:cNvPr>
          <p:cNvCxnSpPr>
            <a:cxnSpLocks/>
          </p:cNvCxnSpPr>
          <p:nvPr/>
        </p:nvCxnSpPr>
        <p:spPr>
          <a:xfrm>
            <a:off x="6096000" y="-3002520"/>
            <a:ext cx="0" cy="2599531"/>
          </a:xfrm>
          <a:prstGeom prst="line">
            <a:avLst/>
          </a:prstGeom>
          <a:ln w="111125">
            <a:solidFill>
              <a:schemeClr val="bg1">
                <a:lumMod val="6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 name="Tekstvak 12">
            <a:extLst>
              <a:ext uri="{FF2B5EF4-FFF2-40B4-BE49-F238E27FC236}">
                <a16:creationId xmlns:a16="http://schemas.microsoft.com/office/drawing/2014/main" id="{A1451EAB-0CC7-A363-D03E-F053BB7D25F5}"/>
              </a:ext>
            </a:extLst>
          </p:cNvPr>
          <p:cNvSpPr txBox="1"/>
          <p:nvPr/>
        </p:nvSpPr>
        <p:spPr>
          <a:xfrm>
            <a:off x="3346499" y="-3071642"/>
            <a:ext cx="2059598" cy="1200329"/>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nl-NL" sz="7200" b="1" u="none" strike="noStrike" kern="1200" cap="none" spc="0" normalizeH="0" baseline="0" noProof="0" dirty="0">
                <a:ln>
                  <a:noFill/>
                </a:ln>
                <a:solidFill>
                  <a:prstClr val="black"/>
                </a:solidFill>
                <a:effectLst>
                  <a:outerShdw blurRad="25400" dist="25400" dir="2700000" algn="tl" rotWithShape="0">
                    <a:prstClr val="black">
                      <a:alpha val="40000"/>
                    </a:prstClr>
                  </a:outerShdw>
                </a:effectLst>
                <a:uLnTx/>
                <a:uFillTx/>
                <a:latin typeface="Effra" panose="02000506080000020004" pitchFamily="2" charset="0"/>
                <a:ea typeface="+mn-ea"/>
                <a:cs typeface="+mn-cs"/>
              </a:rPr>
              <a:t>VA</a:t>
            </a:r>
          </a:p>
        </p:txBody>
      </p:sp>
      <p:sp>
        <p:nvSpPr>
          <p:cNvPr id="16" name="Tekstvak 15">
            <a:extLst>
              <a:ext uri="{FF2B5EF4-FFF2-40B4-BE49-F238E27FC236}">
                <a16:creationId xmlns:a16="http://schemas.microsoft.com/office/drawing/2014/main" id="{1E742B8C-925B-C60A-6F2E-FCCAC7DC6554}"/>
              </a:ext>
            </a:extLst>
          </p:cNvPr>
          <p:cNvSpPr txBox="1"/>
          <p:nvPr/>
        </p:nvSpPr>
        <p:spPr>
          <a:xfrm>
            <a:off x="6785903" y="-3071642"/>
            <a:ext cx="2059598" cy="120032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7200" b="1" u="none" strike="noStrike" kern="1200" cap="none" spc="0" normalizeH="0" baseline="0" noProof="0" dirty="0">
                <a:ln>
                  <a:noFill/>
                </a:ln>
                <a:solidFill>
                  <a:prstClr val="black"/>
                </a:solidFill>
                <a:effectLst>
                  <a:outerShdw blurRad="25400" dist="25400" dir="2700000" algn="tl" rotWithShape="0">
                    <a:prstClr val="black">
                      <a:alpha val="40000"/>
                    </a:prstClr>
                  </a:outerShdw>
                </a:effectLst>
                <a:uLnTx/>
                <a:uFillTx/>
                <a:latin typeface="Effra" panose="02000506080000020004" pitchFamily="2" charset="0"/>
                <a:ea typeface="+mn-ea"/>
                <a:cs typeface="+mn-cs"/>
              </a:rPr>
              <a:t>EV</a:t>
            </a:r>
          </a:p>
        </p:txBody>
      </p:sp>
      <p:sp>
        <p:nvSpPr>
          <p:cNvPr id="17" name="Tekstvak 16">
            <a:extLst>
              <a:ext uri="{FF2B5EF4-FFF2-40B4-BE49-F238E27FC236}">
                <a16:creationId xmlns:a16="http://schemas.microsoft.com/office/drawing/2014/main" id="{01E06E12-D026-20BC-96A8-7097263AC2F6}"/>
              </a:ext>
            </a:extLst>
          </p:cNvPr>
          <p:cNvSpPr txBox="1"/>
          <p:nvPr/>
        </p:nvSpPr>
        <p:spPr>
          <a:xfrm>
            <a:off x="6785903" y="-2230950"/>
            <a:ext cx="2059599" cy="120032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nl-NL" sz="7200" b="1" dirty="0">
                <a:solidFill>
                  <a:prstClr val="black"/>
                </a:solidFill>
                <a:effectLst>
                  <a:outerShdw blurRad="25400" dist="25400" dir="2700000" algn="tl" rotWithShape="0">
                    <a:prstClr val="black">
                      <a:alpha val="40000"/>
                    </a:prstClr>
                  </a:outerShdw>
                </a:effectLst>
                <a:latin typeface="Effra" panose="02000506080000020004" pitchFamily="2" charset="0"/>
              </a:rPr>
              <a:t>LVV</a:t>
            </a:r>
            <a:endParaRPr kumimoji="0" lang="nl-NL" sz="7200" b="1" u="none" strike="noStrike" kern="1200" cap="none" spc="0" normalizeH="0" baseline="0" noProof="0" dirty="0">
              <a:ln>
                <a:noFill/>
              </a:ln>
              <a:solidFill>
                <a:prstClr val="black"/>
              </a:solidFill>
              <a:effectLst>
                <a:outerShdw blurRad="25400" dist="25400" dir="2700000" algn="tl" rotWithShape="0">
                  <a:prstClr val="black">
                    <a:alpha val="40000"/>
                  </a:prstClr>
                </a:outerShdw>
              </a:effectLst>
              <a:uLnTx/>
              <a:uFillTx/>
              <a:latin typeface="Effra" panose="02000506080000020004" pitchFamily="2" charset="0"/>
            </a:endParaRPr>
          </a:p>
        </p:txBody>
      </p:sp>
      <p:sp>
        <p:nvSpPr>
          <p:cNvPr id="23" name="Rechthoek: afgeronde hoeken 22">
            <a:extLst>
              <a:ext uri="{FF2B5EF4-FFF2-40B4-BE49-F238E27FC236}">
                <a16:creationId xmlns:a16="http://schemas.microsoft.com/office/drawing/2014/main" id="{AFA5D947-DBBF-EAC7-B39B-E99E203B3DFD}"/>
              </a:ext>
            </a:extLst>
          </p:cNvPr>
          <p:cNvSpPr/>
          <p:nvPr/>
        </p:nvSpPr>
        <p:spPr>
          <a:xfrm rot="16200000">
            <a:off x="5439311" y="-1872955"/>
            <a:ext cx="1332000" cy="11449485"/>
          </a:xfrm>
          <a:prstGeom prst="roundRect">
            <a:avLst/>
          </a:prstGeom>
          <a:solidFill>
            <a:schemeClr val="accent3"/>
          </a:solidFill>
          <a:ln w="13921" cap="flat">
            <a:noFill/>
            <a:prstDash val="solid"/>
            <a:miter/>
          </a:ln>
          <a:effectLst>
            <a:outerShdw blurRad="25400" dist="25400" dir="2700000" algn="tl" rotWithShape="0">
              <a:prstClr val="black">
                <a:alpha val="40000"/>
              </a:prstClr>
            </a:outerShdw>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white"/>
                </a:solidFill>
                <a:effectLst/>
                <a:uLnTx/>
                <a:uFillTx/>
                <a:latin typeface="Effra" panose="02000506080000020004" pitchFamily="2" charset="0"/>
                <a:ea typeface="+mn-ea"/>
                <a:cs typeface="+mn-cs"/>
              </a:rPr>
              <a:t>Criteria</a:t>
            </a:r>
          </a:p>
        </p:txBody>
      </p:sp>
      <p:sp>
        <p:nvSpPr>
          <p:cNvPr id="29" name="Rechthoek: afgeronde hoeken 28">
            <a:extLst>
              <a:ext uri="{FF2B5EF4-FFF2-40B4-BE49-F238E27FC236}">
                <a16:creationId xmlns:a16="http://schemas.microsoft.com/office/drawing/2014/main" id="{01F923D4-829F-BB75-91AF-6F17DEAFDA61}"/>
              </a:ext>
            </a:extLst>
          </p:cNvPr>
          <p:cNvSpPr/>
          <p:nvPr/>
        </p:nvSpPr>
        <p:spPr>
          <a:xfrm>
            <a:off x="7925500" y="2947218"/>
            <a:ext cx="3060000" cy="1800000"/>
          </a:xfrm>
          <a:prstGeom prst="roundRect">
            <a:avLst/>
          </a:prstGeom>
          <a:solidFill>
            <a:srgbClr val="945EE8"/>
          </a:solidFill>
          <a:ln w="13921" cap="flat">
            <a:noFill/>
            <a:prstDash val="solid"/>
            <a:miter/>
          </a:ln>
          <a:effectLst>
            <a:outerShdw blurRad="25400" dist="254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400" b="1" i="1" u="none" strike="noStrike" kern="1200" cap="none" spc="0" normalizeH="0" baseline="0" noProof="0" dirty="0">
                <a:ln>
                  <a:noFill/>
                </a:ln>
                <a:solidFill>
                  <a:prstClr val="white"/>
                </a:solidFill>
                <a:effectLst/>
                <a:uLnTx/>
                <a:uFillTx/>
                <a:latin typeface="Effra" panose="02000506080000020004" pitchFamily="2" charset="0"/>
              </a:rPr>
              <a:t>Geen harde criteria,</a:t>
            </a:r>
            <a:r>
              <a:rPr kumimoji="0" lang="nl-NL" sz="2400" b="1" i="1" u="none" strike="noStrike" kern="1200" cap="none" spc="0" normalizeH="0" noProof="0" dirty="0">
                <a:ln>
                  <a:noFill/>
                </a:ln>
                <a:solidFill>
                  <a:prstClr val="white"/>
                </a:solidFill>
                <a:effectLst/>
                <a:uLnTx/>
                <a:uFillTx/>
                <a:latin typeface="Effra" panose="02000506080000020004" pitchFamily="2" charset="0"/>
              </a:rPr>
              <a:t> moet genoeg zijn om uitgaven te kunnen betalen</a:t>
            </a:r>
            <a:endParaRPr kumimoji="0" lang="nl-NL" sz="2400" b="1" i="1" u="none" strike="noStrike" kern="1200" cap="none" spc="0" normalizeH="0" baseline="0" noProof="0" dirty="0">
              <a:ln>
                <a:noFill/>
              </a:ln>
              <a:solidFill>
                <a:prstClr val="white"/>
              </a:solidFill>
              <a:effectLst/>
              <a:uLnTx/>
              <a:uFillTx/>
              <a:latin typeface="Effra" panose="02000506080000020004" pitchFamily="2" charset="0"/>
            </a:endParaRPr>
          </a:p>
        </p:txBody>
      </p:sp>
      <p:sp>
        <p:nvSpPr>
          <p:cNvPr id="30" name="Rechthoek: afgeronde hoeken 29">
            <a:extLst>
              <a:ext uri="{FF2B5EF4-FFF2-40B4-BE49-F238E27FC236}">
                <a16:creationId xmlns:a16="http://schemas.microsoft.com/office/drawing/2014/main" id="{C39CA093-29EA-9414-A4C5-061C1A6617DE}"/>
              </a:ext>
            </a:extLst>
          </p:cNvPr>
          <p:cNvSpPr/>
          <p:nvPr/>
        </p:nvSpPr>
        <p:spPr>
          <a:xfrm rot="16200000">
            <a:off x="5439311" y="29615"/>
            <a:ext cx="1332000" cy="11449485"/>
          </a:xfrm>
          <a:prstGeom prst="roundRect">
            <a:avLst/>
          </a:prstGeom>
          <a:solidFill>
            <a:schemeClr val="accent3"/>
          </a:solidFill>
          <a:ln w="13921" cap="flat">
            <a:noFill/>
            <a:prstDash val="solid"/>
            <a:miter/>
          </a:ln>
          <a:effectLst>
            <a:outerShdw blurRad="25400" dist="25400" dir="2700000" algn="tl" rotWithShape="0">
              <a:prstClr val="black">
                <a:alpha val="40000"/>
              </a:prstClr>
            </a:outerShdw>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white"/>
                </a:solidFill>
                <a:effectLst/>
                <a:uLnTx/>
                <a:uFillTx/>
                <a:latin typeface="Effra" panose="02000506080000020004" pitchFamily="2" charset="0"/>
                <a:ea typeface="+mn-ea"/>
                <a:cs typeface="+mn-cs"/>
              </a:rPr>
              <a:t>Kritiek</a:t>
            </a:r>
          </a:p>
        </p:txBody>
      </p:sp>
      <p:sp>
        <p:nvSpPr>
          <p:cNvPr id="31" name="Rechthoek: afgeronde hoeken 30">
            <a:extLst>
              <a:ext uri="{FF2B5EF4-FFF2-40B4-BE49-F238E27FC236}">
                <a16:creationId xmlns:a16="http://schemas.microsoft.com/office/drawing/2014/main" id="{F77665B9-8A28-5C51-B345-F91AB9B8E604}"/>
              </a:ext>
            </a:extLst>
          </p:cNvPr>
          <p:cNvSpPr/>
          <p:nvPr/>
        </p:nvSpPr>
        <p:spPr>
          <a:xfrm>
            <a:off x="1206501" y="4863991"/>
            <a:ext cx="6419850" cy="1800000"/>
          </a:xfrm>
          <a:prstGeom prst="roundRect">
            <a:avLst/>
          </a:prstGeom>
          <a:solidFill>
            <a:srgbClr val="945EE8"/>
          </a:solidFill>
          <a:ln w="13921" cap="flat">
            <a:noFill/>
            <a:prstDash val="solid"/>
            <a:miter/>
          </a:ln>
          <a:effectLst>
            <a:outerShdw blurRad="25400" dist="25400" dir="2700000" algn="tl" rotWithShape="0">
              <a:prstClr val="black">
                <a:alpha val="40000"/>
              </a:prstClr>
            </a:outerShdw>
          </a:effectLst>
        </p:spPr>
        <p:txBody>
          <a:bodyPr rtlCol="0" anchor="ctr"/>
          <a:lstStyle/>
          <a:p>
            <a:pPr marL="342900" marR="0" lvl="0" indent="-34290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2400" b="1" i="1" u="none" strike="noStrike" kern="1200" cap="none" spc="0" normalizeH="0" baseline="0" noProof="0" dirty="0">
                <a:ln>
                  <a:noFill/>
                </a:ln>
                <a:solidFill>
                  <a:prstClr val="white"/>
                </a:solidFill>
                <a:effectLst/>
                <a:uLnTx/>
                <a:uFillTx/>
                <a:latin typeface="Effra" panose="02000506080000020004" pitchFamily="2" charset="0"/>
              </a:rPr>
              <a:t>Voorraad wordt niet altijd snel</a:t>
            </a:r>
            <a:r>
              <a:rPr kumimoji="0" lang="nl-NL" sz="2400" b="1" i="1" u="none" strike="noStrike" kern="1200" cap="none" spc="0" normalizeH="0" noProof="0" dirty="0">
                <a:ln>
                  <a:noFill/>
                </a:ln>
                <a:solidFill>
                  <a:prstClr val="white"/>
                </a:solidFill>
                <a:effectLst/>
                <a:uLnTx/>
                <a:uFillTx/>
                <a:latin typeface="Effra" panose="02000506080000020004" pitchFamily="2" charset="0"/>
              </a:rPr>
              <a:t> verkocht </a:t>
            </a:r>
            <a:r>
              <a:rPr kumimoji="0" lang="nl-NL" sz="2000" b="1" i="1" u="none" strike="noStrike" kern="1200" cap="none" spc="0" normalizeH="0" noProof="0" dirty="0">
                <a:ln>
                  <a:noFill/>
                </a:ln>
                <a:solidFill>
                  <a:prstClr val="white"/>
                </a:solidFill>
                <a:effectLst/>
                <a:uLnTx/>
                <a:uFillTx/>
                <a:latin typeface="Effra" panose="02000506080000020004" pitchFamily="2" charset="0"/>
              </a:rPr>
              <a:t>(CR)</a:t>
            </a:r>
            <a:endParaRPr kumimoji="0" lang="nl-NL" sz="1050" b="1" i="1" u="none" strike="noStrike" kern="1200" cap="none" spc="0" normalizeH="0" noProof="0" dirty="0">
              <a:ln>
                <a:noFill/>
              </a:ln>
              <a:solidFill>
                <a:prstClr val="white"/>
              </a:solidFill>
              <a:effectLst/>
              <a:uLnTx/>
              <a:uFillTx/>
              <a:latin typeface="Effra" panose="02000506080000020004" pitchFamily="2" charset="0"/>
            </a:endParaRPr>
          </a:p>
          <a:p>
            <a:pPr marL="342900" marR="0" lvl="0" indent="-34290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2400" b="1" i="1" noProof="0" dirty="0">
                <a:solidFill>
                  <a:prstClr val="white"/>
                </a:solidFill>
                <a:latin typeface="Effra" panose="02000506080000020004" pitchFamily="2" charset="0"/>
              </a:rPr>
              <a:t>Kans op “</a:t>
            </a:r>
            <a:r>
              <a:rPr lang="nl-NL" sz="2400" b="1" i="1" noProof="0" dirty="0" err="1">
                <a:solidFill>
                  <a:prstClr val="white"/>
                </a:solidFill>
                <a:latin typeface="Effra" panose="02000506080000020004" pitchFamily="2" charset="0"/>
              </a:rPr>
              <a:t>Window</a:t>
            </a:r>
            <a:r>
              <a:rPr lang="nl-NL" sz="2400" b="1" i="1" noProof="0" dirty="0">
                <a:solidFill>
                  <a:prstClr val="white"/>
                </a:solidFill>
                <a:latin typeface="Effra" panose="02000506080000020004" pitchFamily="2" charset="0"/>
              </a:rPr>
              <a:t> dressing”</a:t>
            </a:r>
          </a:p>
          <a:p>
            <a:pPr marL="342900" marR="0" lvl="0" indent="-34290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2400" b="1" i="1" dirty="0">
                <a:solidFill>
                  <a:prstClr val="white"/>
                </a:solidFill>
                <a:latin typeface="Effra" panose="02000506080000020004" pitchFamily="2" charset="0"/>
              </a:rPr>
              <a:t>Geen zicht op toekomstige verplichtingen</a:t>
            </a:r>
            <a:endParaRPr lang="nl-NL" sz="2400" b="1" i="1" noProof="0" dirty="0">
              <a:solidFill>
                <a:prstClr val="white"/>
              </a:solidFill>
              <a:latin typeface="Effra" panose="02000506080000020004" pitchFamily="2" charset="0"/>
            </a:endParaRPr>
          </a:p>
          <a:p>
            <a:pPr marL="342900" marR="0" lvl="0" indent="-34290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2400" b="1" i="1" noProof="0" dirty="0">
                <a:solidFill>
                  <a:prstClr val="white"/>
                </a:solidFill>
                <a:latin typeface="Effra" panose="02000506080000020004" pitchFamily="2" charset="0"/>
              </a:rPr>
              <a:t>Momentopname</a:t>
            </a:r>
            <a:endParaRPr kumimoji="0" lang="nl-NL" sz="2400" b="1" i="1" u="none" strike="noStrike" kern="1200" cap="none" spc="0" normalizeH="0" baseline="0" noProof="0" dirty="0">
              <a:ln>
                <a:noFill/>
              </a:ln>
              <a:solidFill>
                <a:prstClr val="white"/>
              </a:solidFill>
              <a:effectLst/>
              <a:uLnTx/>
              <a:uFillTx/>
              <a:latin typeface="Effra" panose="02000506080000020004" pitchFamily="2" charset="0"/>
            </a:endParaRPr>
          </a:p>
        </p:txBody>
      </p:sp>
      <p:sp>
        <p:nvSpPr>
          <p:cNvPr id="33" name="Rechthoek: afgeronde hoeken 32">
            <a:extLst>
              <a:ext uri="{FF2B5EF4-FFF2-40B4-BE49-F238E27FC236}">
                <a16:creationId xmlns:a16="http://schemas.microsoft.com/office/drawing/2014/main" id="{49AEDE05-6EA8-5060-471D-B597AD078457}"/>
              </a:ext>
            </a:extLst>
          </p:cNvPr>
          <p:cNvSpPr/>
          <p:nvPr/>
        </p:nvSpPr>
        <p:spPr>
          <a:xfrm>
            <a:off x="7925500" y="4863991"/>
            <a:ext cx="3060000" cy="1800000"/>
          </a:xfrm>
          <a:prstGeom prst="roundRect">
            <a:avLst/>
          </a:prstGeom>
          <a:solidFill>
            <a:srgbClr val="945EE8"/>
          </a:solidFill>
          <a:ln w="13921" cap="flat">
            <a:noFill/>
            <a:prstDash val="solid"/>
            <a:miter/>
          </a:ln>
          <a:effectLst>
            <a:outerShdw blurRad="25400" dist="254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400" b="1" i="1" u="none" strike="noStrike" kern="1200" cap="none" spc="0" normalizeH="0" baseline="0" noProof="0" dirty="0">
                <a:ln>
                  <a:noFill/>
                </a:ln>
                <a:solidFill>
                  <a:prstClr val="white"/>
                </a:solidFill>
                <a:effectLst/>
                <a:uLnTx/>
                <a:uFillTx/>
                <a:latin typeface="Effra" panose="02000506080000020004" pitchFamily="2" charset="0"/>
              </a:rPr>
              <a:t>Berekening</a:t>
            </a:r>
            <a:r>
              <a:rPr kumimoji="0" lang="nl-NL" sz="2400" b="1" i="1" u="none" strike="noStrike" kern="1200" cap="none" spc="0" normalizeH="0" noProof="0" dirty="0">
                <a:ln>
                  <a:noFill/>
                </a:ln>
                <a:solidFill>
                  <a:prstClr val="white"/>
                </a:solidFill>
                <a:effectLst/>
                <a:uLnTx/>
                <a:uFillTx/>
                <a:latin typeface="Effra" panose="02000506080000020004" pitchFamily="2" charset="0"/>
              </a:rPr>
              <a:t> houdt geen rekening met uitgaven die geen kosten zijn</a:t>
            </a:r>
            <a:endParaRPr kumimoji="0" lang="nl-NL" sz="2400" b="1" i="1" u="none" strike="noStrike" kern="1200" cap="none" spc="0" normalizeH="0" baseline="0" noProof="0" dirty="0">
              <a:ln>
                <a:noFill/>
              </a:ln>
              <a:solidFill>
                <a:prstClr val="white"/>
              </a:solidFill>
              <a:effectLst/>
              <a:uLnTx/>
              <a:uFillTx/>
              <a:latin typeface="Effra" panose="02000506080000020004" pitchFamily="2" charset="0"/>
            </a:endParaRPr>
          </a:p>
        </p:txBody>
      </p:sp>
      <p:sp>
        <p:nvSpPr>
          <p:cNvPr id="37" name="Rechthoek: afgeronde hoeken 36">
            <a:extLst>
              <a:ext uri="{FF2B5EF4-FFF2-40B4-BE49-F238E27FC236}">
                <a16:creationId xmlns:a16="http://schemas.microsoft.com/office/drawing/2014/main" id="{0994F444-BBBD-4B1E-DC36-D5DDD794A29C}"/>
              </a:ext>
            </a:extLst>
          </p:cNvPr>
          <p:cNvSpPr/>
          <p:nvPr/>
        </p:nvSpPr>
        <p:spPr>
          <a:xfrm>
            <a:off x="1206501" y="2947218"/>
            <a:ext cx="6419850" cy="1800000"/>
          </a:xfrm>
          <a:prstGeom prst="roundRect">
            <a:avLst/>
          </a:prstGeom>
          <a:solidFill>
            <a:srgbClr val="945EE8"/>
          </a:solidFill>
          <a:ln w="13921" cap="flat">
            <a:noFill/>
            <a:prstDash val="solid"/>
            <a:miter/>
          </a:ln>
          <a:effectLst>
            <a:outerShdw blurRad="25400" dist="25400" dir="2700000" algn="tl" rotWithShape="0">
              <a:prstClr val="black">
                <a:alpha val="40000"/>
              </a:prstClr>
            </a:outerShdw>
          </a:effectLst>
        </p:spPr>
        <p:txBody>
          <a:bodyPr rtlCol="0" anchor="ctr"/>
          <a:lstStyle/>
          <a:p>
            <a:pPr marL="342900" marR="0" lvl="0" indent="-34290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2400" b="1" i="1" u="none" strike="noStrike" kern="1200" cap="none" spc="0" normalizeH="0" baseline="0" noProof="0" dirty="0">
                <a:ln>
                  <a:noFill/>
                </a:ln>
                <a:solidFill>
                  <a:prstClr val="white"/>
                </a:solidFill>
                <a:effectLst/>
                <a:uLnTx/>
                <a:uFillTx/>
                <a:latin typeface="Effra" panose="02000506080000020004" pitchFamily="2" charset="0"/>
              </a:rPr>
              <a:t>&gt;1:</a:t>
            </a:r>
            <a:r>
              <a:rPr kumimoji="0" lang="nl-NL" sz="2400" b="1" i="1" u="none" strike="noStrike" kern="1200" cap="none" spc="0" normalizeH="0" noProof="0" dirty="0">
                <a:ln>
                  <a:noFill/>
                </a:ln>
                <a:solidFill>
                  <a:prstClr val="white"/>
                </a:solidFill>
                <a:effectLst/>
                <a:uLnTx/>
                <a:uFillTx/>
                <a:latin typeface="Effra" panose="02000506080000020004" pitchFamily="2" charset="0"/>
              </a:rPr>
              <a:t> Voldoende, QR is vaak wel lager dan CR</a:t>
            </a:r>
          </a:p>
          <a:p>
            <a:pPr marL="342900" marR="0" lvl="0" indent="-34290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2400" b="1" i="1" noProof="0" dirty="0">
                <a:solidFill>
                  <a:prstClr val="white"/>
                </a:solidFill>
                <a:latin typeface="Effra" panose="02000506080000020004" pitchFamily="2" charset="0"/>
              </a:rPr>
              <a:t>Niet te hoog, dan wordt geld niet gebruikt</a:t>
            </a:r>
          </a:p>
          <a:p>
            <a:pPr marL="342900" marR="0" lvl="0" indent="-34290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2400" b="1" i="1" dirty="0">
                <a:solidFill>
                  <a:prstClr val="white"/>
                </a:solidFill>
                <a:latin typeface="Effra" panose="02000506080000020004" pitchFamily="2" charset="0"/>
              </a:rPr>
              <a:t>&lt;1: Kans op betalingsproblemen</a:t>
            </a:r>
          </a:p>
          <a:p>
            <a:pPr marL="342900" marR="0" lvl="0" indent="-34290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2400" b="1" i="1" u="none" strike="noStrike" kern="1200" cap="none" spc="0" normalizeH="0" baseline="0" noProof="0" dirty="0">
                <a:ln>
                  <a:noFill/>
                </a:ln>
                <a:solidFill>
                  <a:prstClr val="white"/>
                </a:solidFill>
                <a:effectLst/>
                <a:uLnTx/>
                <a:uFillTx/>
                <a:latin typeface="Effra" panose="02000506080000020004" pitchFamily="2" charset="0"/>
              </a:rPr>
              <a:t>Vergelijk met een trend</a:t>
            </a:r>
            <a:r>
              <a:rPr kumimoji="0" lang="nl-NL" sz="2400" b="1" i="1" u="none" strike="noStrike" kern="1200" cap="none" spc="0" normalizeH="0" noProof="0" dirty="0">
                <a:ln>
                  <a:noFill/>
                </a:ln>
                <a:solidFill>
                  <a:prstClr val="white"/>
                </a:solidFill>
                <a:effectLst/>
                <a:uLnTx/>
                <a:uFillTx/>
                <a:latin typeface="Effra" panose="02000506080000020004" pitchFamily="2" charset="0"/>
              </a:rPr>
              <a:t> of gemiddelde</a:t>
            </a:r>
            <a:endParaRPr kumimoji="0" lang="nl-NL" sz="2400" b="1" i="1" u="none" strike="noStrike" kern="1200" cap="none" spc="0" normalizeH="0" baseline="0" noProof="0" dirty="0">
              <a:ln>
                <a:noFill/>
              </a:ln>
              <a:solidFill>
                <a:prstClr val="white"/>
              </a:solidFill>
              <a:effectLst/>
              <a:uLnTx/>
              <a:uFillTx/>
              <a:latin typeface="Effra" panose="02000506080000020004" pitchFamily="2" charset="0"/>
            </a:endParaRPr>
          </a:p>
        </p:txBody>
      </p:sp>
    </p:spTree>
    <p:extLst>
      <p:ext uri="{BB962C8B-B14F-4D97-AF65-F5344CB8AC3E}">
        <p14:creationId xmlns:p14="http://schemas.microsoft.com/office/powerpoint/2010/main" val="3158376746"/>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250"/>
                                        <p:tgtEl>
                                          <p:spTgt spid="23"/>
                                        </p:tgtEl>
                                      </p:cBhvr>
                                    </p:animEffect>
                                  </p:childTnLst>
                                </p:cTn>
                              </p:par>
                            </p:childTnLst>
                          </p:cTn>
                        </p:par>
                        <p:par>
                          <p:cTn id="8" fill="hold">
                            <p:stCondLst>
                              <p:cond delay="250"/>
                            </p:stCondLst>
                            <p:childTnLst>
                              <p:par>
                                <p:cTn id="9" presetID="1"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7">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7">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7">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wipe(left)">
                                      <p:cBhvr>
                                        <p:cTn id="35" dur="250"/>
                                        <p:tgtEl>
                                          <p:spTgt spid="30"/>
                                        </p:tgtEl>
                                      </p:cBhvr>
                                    </p:animEffect>
                                  </p:childTnLst>
                                </p:cTn>
                              </p:par>
                            </p:childTnLst>
                          </p:cTn>
                        </p:par>
                        <p:par>
                          <p:cTn id="36" fill="hold">
                            <p:stCondLst>
                              <p:cond delay="250"/>
                            </p:stCondLst>
                            <p:childTnLst>
                              <p:par>
                                <p:cTn id="37" presetID="1" presetClass="entr" presetSubtype="0" fill="hold" grpId="0" nodeType="afterEffect">
                                  <p:stCondLst>
                                    <p:cond delay="0"/>
                                  </p:stCondLst>
                                  <p:childTnLst>
                                    <p:set>
                                      <p:cBhvr>
                                        <p:cTn id="38" dur="1" fill="hold">
                                          <p:stCondLst>
                                            <p:cond delay="0"/>
                                          </p:stCondLst>
                                        </p:cTn>
                                        <p:tgtEl>
                                          <p:spTgt spid="3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1">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1">
                                            <p:txEl>
                                              <p:pRg st="1" end="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1">
                                            <p:txEl>
                                              <p:pRg st="2" end="2"/>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1">
                                            <p:txEl>
                                              <p:pRg st="3" end="3"/>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9" grpId="0" animBg="1"/>
      <p:bldP spid="30" grpId="0" animBg="1"/>
      <p:bldP spid="31" grpId="0" animBg="1"/>
      <p:bldP spid="33" grpId="0" animBg="1"/>
      <p:bldP spid="3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F83E37-C995-A115-11C0-407747D8126B}"/>
            </a:ext>
          </a:extLst>
        </p:cNvPr>
        <p:cNvGrpSpPr/>
        <p:nvPr/>
      </p:nvGrpSpPr>
      <p:grpSpPr>
        <a:xfrm>
          <a:off x="0" y="0"/>
          <a:ext cx="0" cy="0"/>
          <a:chOff x="0" y="0"/>
          <a:chExt cx="0" cy="0"/>
        </a:xfrm>
      </p:grpSpPr>
      <p:pic>
        <p:nvPicPr>
          <p:cNvPr id="10" name="Afbeelding 9">
            <a:extLst>
              <a:ext uri="{FF2B5EF4-FFF2-40B4-BE49-F238E27FC236}">
                <a16:creationId xmlns:a16="http://schemas.microsoft.com/office/drawing/2014/main" id="{014EC456-849B-BA1A-6B1B-C83AEE93E470}"/>
              </a:ext>
            </a:extLst>
          </p:cNvPr>
          <p:cNvPicPr>
            <a:picLocks noChangeAspect="1"/>
          </p:cNvPicPr>
          <p:nvPr/>
        </p:nvPicPr>
        <p:blipFill>
          <a:blip r:embed="rId2"/>
          <a:stretch>
            <a:fillRect/>
          </a:stretch>
        </p:blipFill>
        <p:spPr>
          <a:xfrm>
            <a:off x="5226586" y="2120609"/>
            <a:ext cx="6090701" cy="3252902"/>
          </a:xfrm>
          <a:prstGeom prst="rect">
            <a:avLst/>
          </a:prstGeom>
          <a:effectLst>
            <a:outerShdw blurRad="25400" dist="25400" dir="2700000" algn="tl" rotWithShape="0">
              <a:prstClr val="black">
                <a:alpha val="40000"/>
              </a:prstClr>
            </a:outerShdw>
          </a:effectLst>
        </p:spPr>
      </p:pic>
      <p:sp>
        <p:nvSpPr>
          <p:cNvPr id="18" name="Rechthoek 17">
            <a:extLst>
              <a:ext uri="{FF2B5EF4-FFF2-40B4-BE49-F238E27FC236}">
                <a16:creationId xmlns:a16="http://schemas.microsoft.com/office/drawing/2014/main" id="{395D0242-5282-AF72-A35F-D0A18E1ED651}"/>
              </a:ext>
            </a:extLst>
          </p:cNvPr>
          <p:cNvSpPr/>
          <p:nvPr/>
        </p:nvSpPr>
        <p:spPr>
          <a:xfrm>
            <a:off x="5263811" y="4049474"/>
            <a:ext cx="2672291" cy="479666"/>
          </a:xfrm>
          <a:prstGeom prst="rect">
            <a:avLst/>
          </a:prstGeom>
          <a:noFill/>
          <a:ln w="38100">
            <a:solidFill>
              <a:srgbClr val="E71E1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 name="Rechthoek 18">
            <a:extLst>
              <a:ext uri="{FF2B5EF4-FFF2-40B4-BE49-F238E27FC236}">
                <a16:creationId xmlns:a16="http://schemas.microsoft.com/office/drawing/2014/main" id="{A6E907F2-E857-F305-3B07-F43DCE48A52E}"/>
              </a:ext>
            </a:extLst>
          </p:cNvPr>
          <p:cNvSpPr/>
          <p:nvPr/>
        </p:nvSpPr>
        <p:spPr>
          <a:xfrm>
            <a:off x="7934400" y="4529139"/>
            <a:ext cx="3314625" cy="530580"/>
          </a:xfrm>
          <a:prstGeom prst="rect">
            <a:avLst/>
          </a:prstGeom>
          <a:noFill/>
          <a:ln w="38100">
            <a:solidFill>
              <a:srgbClr val="E71E1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Minteken 19">
            <a:extLst>
              <a:ext uri="{FF2B5EF4-FFF2-40B4-BE49-F238E27FC236}">
                <a16:creationId xmlns:a16="http://schemas.microsoft.com/office/drawing/2014/main" id="{169DBFEE-FA3B-3333-B14E-7027A5845328}"/>
              </a:ext>
            </a:extLst>
          </p:cNvPr>
          <p:cNvSpPr/>
          <p:nvPr/>
        </p:nvSpPr>
        <p:spPr>
          <a:xfrm>
            <a:off x="11344887" y="3719751"/>
            <a:ext cx="360000" cy="360000"/>
          </a:xfrm>
          <a:prstGeom prst="mathMinus">
            <a:avLst>
              <a:gd name="adj1" fmla="val 12937"/>
            </a:avLst>
          </a:prstGeom>
          <a:solidFill>
            <a:srgbClr val="E71E14"/>
          </a:solidFill>
          <a:ln>
            <a:solidFill>
              <a:srgbClr val="E71E1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2" name="Plusteken 21">
            <a:extLst>
              <a:ext uri="{FF2B5EF4-FFF2-40B4-BE49-F238E27FC236}">
                <a16:creationId xmlns:a16="http://schemas.microsoft.com/office/drawing/2014/main" id="{5E75D75F-F3BF-AD48-1E54-C138DB61A672}"/>
              </a:ext>
            </a:extLst>
          </p:cNvPr>
          <p:cNvSpPr/>
          <p:nvPr/>
        </p:nvSpPr>
        <p:spPr>
          <a:xfrm>
            <a:off x="11344887" y="4749134"/>
            <a:ext cx="360000" cy="360000"/>
          </a:xfrm>
          <a:prstGeom prst="mathPlus">
            <a:avLst>
              <a:gd name="adj1" fmla="val 11614"/>
            </a:avLst>
          </a:prstGeom>
          <a:solidFill>
            <a:srgbClr val="E71E14"/>
          </a:solidFill>
          <a:ln>
            <a:solidFill>
              <a:srgbClr val="E71E1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3" name="Graphic 22" descr="Lijn met pijl: Curve in wijzerzin met effen opvulling">
            <a:extLst>
              <a:ext uri="{FF2B5EF4-FFF2-40B4-BE49-F238E27FC236}">
                <a16:creationId xmlns:a16="http://schemas.microsoft.com/office/drawing/2014/main" id="{DF33FB96-4E3A-3A34-7868-F68244F866E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868145" flipH="1" flipV="1">
            <a:off x="11312564" y="4037339"/>
            <a:ext cx="741199" cy="741199"/>
          </a:xfrm>
          <a:prstGeom prst="rect">
            <a:avLst/>
          </a:prstGeom>
        </p:spPr>
      </p:pic>
      <p:sp>
        <p:nvSpPr>
          <p:cNvPr id="2" name="Tekstvak 1">
            <a:extLst>
              <a:ext uri="{FF2B5EF4-FFF2-40B4-BE49-F238E27FC236}">
                <a16:creationId xmlns:a16="http://schemas.microsoft.com/office/drawing/2014/main" id="{22B7E30C-FB24-DB45-A47E-574ADD65B011}"/>
              </a:ext>
            </a:extLst>
          </p:cNvPr>
          <p:cNvSpPr txBox="1"/>
          <p:nvPr/>
        </p:nvSpPr>
        <p:spPr>
          <a:xfrm>
            <a:off x="2140299" y="194009"/>
            <a:ext cx="791140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2800" dirty="0">
                <a:solidFill>
                  <a:prstClr val="black"/>
                </a:solidFill>
                <a:latin typeface="Effra Heavy" panose="02000906080000020004" pitchFamily="2" charset="0"/>
              </a:rPr>
              <a:t>Liquiditeit </a:t>
            </a:r>
            <a:r>
              <a:rPr lang="nl-NL" sz="2800" dirty="0">
                <a:solidFill>
                  <a:prstClr val="black"/>
                </a:solidFill>
                <a:latin typeface="Effra" panose="02000506080000020004" pitchFamily="2" charset="0"/>
              </a:rPr>
              <a:t>(examenvraag)</a:t>
            </a:r>
            <a:endParaRPr kumimoji="0" lang="nl-NL" sz="2800" b="0" i="0" u="none" strike="noStrike" kern="1200" cap="none" spc="0" normalizeH="0" baseline="0" noProof="0" dirty="0">
              <a:ln>
                <a:noFill/>
              </a:ln>
              <a:solidFill>
                <a:prstClr val="black"/>
              </a:solidFill>
              <a:effectLst/>
              <a:uLnTx/>
              <a:uFillTx/>
              <a:latin typeface="Effra" panose="02000506080000020004" pitchFamily="2" charset="0"/>
            </a:endParaRPr>
          </a:p>
        </p:txBody>
      </p:sp>
      <p:sp>
        <p:nvSpPr>
          <p:cNvPr id="4" name="Tekstvak 3">
            <a:extLst>
              <a:ext uri="{FF2B5EF4-FFF2-40B4-BE49-F238E27FC236}">
                <a16:creationId xmlns:a16="http://schemas.microsoft.com/office/drawing/2014/main" id="{447ECCA2-7C8D-1350-27D0-BC3F817D57E7}"/>
              </a:ext>
            </a:extLst>
          </p:cNvPr>
          <p:cNvSpPr txBox="1"/>
          <p:nvPr/>
        </p:nvSpPr>
        <p:spPr>
          <a:xfrm>
            <a:off x="7960660" y="6445479"/>
            <a:ext cx="4082404"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prstClr val="black">
                    <a:alpha val="40000"/>
                  </a:prstClr>
                </a:solidFill>
                <a:effectLst/>
                <a:uLnTx/>
                <a:uFillTx/>
                <a:latin typeface="Effra" panose="02000506080000020004" pitchFamily="2" charset="0"/>
                <a:ea typeface="+mn-ea"/>
                <a:cs typeface="+mn-cs"/>
              </a:rPr>
              <a:t>Bron: eindexamen bedrijfseconomie vwo 2023-I</a:t>
            </a:r>
          </a:p>
        </p:txBody>
      </p:sp>
      <p:pic>
        <p:nvPicPr>
          <p:cNvPr id="6" name="Afbeelding 5">
            <a:extLst>
              <a:ext uri="{FF2B5EF4-FFF2-40B4-BE49-F238E27FC236}">
                <a16:creationId xmlns:a16="http://schemas.microsoft.com/office/drawing/2014/main" id="{C50C3771-D807-37A8-F3AD-CFB808D65346}"/>
              </a:ext>
            </a:extLst>
          </p:cNvPr>
          <p:cNvPicPr>
            <a:picLocks noChangeAspect="1"/>
          </p:cNvPicPr>
          <p:nvPr/>
        </p:nvPicPr>
        <p:blipFill>
          <a:blip r:embed="rId5"/>
          <a:stretch>
            <a:fillRect/>
          </a:stretch>
        </p:blipFill>
        <p:spPr>
          <a:xfrm>
            <a:off x="1417964" y="1067546"/>
            <a:ext cx="9102665" cy="907797"/>
          </a:xfrm>
          <a:prstGeom prst="rect">
            <a:avLst/>
          </a:prstGeom>
          <a:ln w="38100">
            <a:solidFill>
              <a:srgbClr val="945DE8"/>
            </a:solidFill>
          </a:ln>
          <a:effectLst>
            <a:outerShdw blurRad="25400" dist="25400" dir="2700000" algn="tl" rotWithShape="0">
              <a:prstClr val="black">
                <a:alpha val="40000"/>
              </a:prstClr>
            </a:outerShdw>
          </a:effectLst>
        </p:spPr>
      </p:pic>
      <p:sp>
        <p:nvSpPr>
          <p:cNvPr id="7" name="Tekstvak 6">
            <a:extLst>
              <a:ext uri="{FF2B5EF4-FFF2-40B4-BE49-F238E27FC236}">
                <a16:creationId xmlns:a16="http://schemas.microsoft.com/office/drawing/2014/main" id="{61A6CE46-6D2D-0D03-D255-1F77710A370E}"/>
              </a:ext>
            </a:extLst>
          </p:cNvPr>
          <p:cNvSpPr txBox="1"/>
          <p:nvPr/>
        </p:nvSpPr>
        <p:spPr>
          <a:xfrm>
            <a:off x="275639" y="2120609"/>
            <a:ext cx="3729318" cy="523220"/>
          </a:xfrm>
          <a:prstGeom prst="rect">
            <a:avLst/>
          </a:prstGeom>
          <a:noFill/>
        </p:spPr>
        <p:txBody>
          <a:bodyPr wrap="square" rtlCol="0">
            <a:spAutoFit/>
          </a:bodyPr>
          <a:lstStyle/>
          <a:p>
            <a:pPr algn="ctr"/>
            <a:r>
              <a:rPr lang="nl-NL" sz="2800" b="1" dirty="0">
                <a:solidFill>
                  <a:srgbClr val="652EA3"/>
                </a:solidFill>
                <a:latin typeface="Effra" panose="02000506080000020004" pitchFamily="2" charset="0"/>
              </a:rPr>
              <a:t>Quick ratio</a:t>
            </a:r>
          </a:p>
        </p:txBody>
      </p:sp>
      <mc:AlternateContent xmlns:mc="http://schemas.openxmlformats.org/markup-compatibility/2006" xmlns:a14="http://schemas.microsoft.com/office/drawing/2010/main">
        <mc:Choice Requires="a14">
          <p:sp>
            <p:nvSpPr>
              <p:cNvPr id="8" name="Tekstvak 7">
                <a:extLst>
                  <a:ext uri="{FF2B5EF4-FFF2-40B4-BE49-F238E27FC236}">
                    <a16:creationId xmlns:a16="http://schemas.microsoft.com/office/drawing/2014/main" id="{212281FB-F7C3-E0A1-A8B4-D112CCE8D26F}"/>
                  </a:ext>
                </a:extLst>
              </p:cNvPr>
              <p:cNvSpPr txBox="1"/>
              <p:nvPr/>
            </p:nvSpPr>
            <p:spPr>
              <a:xfrm>
                <a:off x="492121" y="2654600"/>
                <a:ext cx="3296355" cy="909223"/>
              </a:xfrm>
              <a:prstGeom prst="rect">
                <a:avLst/>
              </a:prstGeom>
              <a:noFill/>
            </p:spPr>
            <p:txBody>
              <a:bodyPr wrap="square" rtlCol="0">
                <a:spAutoFit/>
              </a:bodyPr>
              <a:lstStyle/>
              <a:p>
                <a:pPr algn="ctr"/>
                <a14:m>
                  <m:oMathPara xmlns:m="http://schemas.openxmlformats.org/officeDocument/2006/math">
                    <m:oMathParaPr>
                      <m:jc m:val="center"/>
                    </m:oMathParaPr>
                    <m:oMath xmlns:m="http://schemas.openxmlformats.org/officeDocument/2006/math">
                      <m:f>
                        <m:fPr>
                          <m:ctrlPr>
                            <a:rPr lang="nl-NL" sz="2800" b="1" i="1" smtClean="0">
                              <a:solidFill>
                                <a:srgbClr val="945DE8"/>
                              </a:solidFill>
                              <a:latin typeface="Cambria Math" panose="02040503050406030204" pitchFamily="18" charset="0"/>
                            </a:rPr>
                          </m:ctrlPr>
                        </m:fPr>
                        <m:num>
                          <m:r>
                            <a:rPr lang="nl-NL" sz="2800" b="1" i="1" smtClean="0">
                              <a:solidFill>
                                <a:srgbClr val="945DE8"/>
                              </a:solidFill>
                              <a:latin typeface="Cambria Math" panose="02040503050406030204" pitchFamily="18" charset="0"/>
                            </a:rPr>
                            <m:t>𝑽𝑳𝑨</m:t>
                          </m:r>
                          <m:r>
                            <a:rPr lang="nl-NL" sz="2800" b="1" i="1" smtClean="0">
                              <a:solidFill>
                                <a:srgbClr val="945DE8"/>
                              </a:solidFill>
                              <a:latin typeface="Cambria Math" panose="02040503050406030204" pitchFamily="18" charset="0"/>
                            </a:rPr>
                            <m:t> </m:t>
                          </m:r>
                          <m:r>
                            <a:rPr lang="nl-NL" sz="2800" b="1" i="1" smtClean="0">
                              <a:solidFill>
                                <a:srgbClr val="945DE8"/>
                              </a:solidFill>
                              <a:latin typeface="Cambria Math" panose="02040503050406030204" pitchFamily="18" charset="0"/>
                            </a:rPr>
                            <m:t>𝒆𝒙</m:t>
                          </m:r>
                          <m:r>
                            <a:rPr lang="nl-NL" sz="2800" b="1" i="1" smtClean="0">
                              <a:solidFill>
                                <a:srgbClr val="945DE8"/>
                              </a:solidFill>
                              <a:latin typeface="Cambria Math" panose="02040503050406030204" pitchFamily="18" charset="0"/>
                            </a:rPr>
                            <m:t>. </m:t>
                          </m:r>
                          <m:r>
                            <a:rPr lang="nl-NL" sz="2800" b="1" i="1" smtClean="0">
                              <a:solidFill>
                                <a:srgbClr val="945DE8"/>
                              </a:solidFill>
                              <a:latin typeface="Cambria Math" panose="02040503050406030204" pitchFamily="18" charset="0"/>
                            </a:rPr>
                            <m:t>𝒗𝒐𝒐𝒓𝒓𝒂𝒅𝒆𝒏</m:t>
                          </m:r>
                        </m:num>
                        <m:den>
                          <m:r>
                            <a:rPr lang="nl-NL" sz="2800" b="1" i="1" smtClean="0">
                              <a:solidFill>
                                <a:srgbClr val="945DE8"/>
                              </a:solidFill>
                              <a:latin typeface="Cambria Math" panose="02040503050406030204" pitchFamily="18" charset="0"/>
                            </a:rPr>
                            <m:t>𝑲𝑽𝑽</m:t>
                          </m:r>
                        </m:den>
                      </m:f>
                    </m:oMath>
                  </m:oMathPara>
                </a14:m>
                <a:endParaRPr lang="nl-NL" sz="2800" b="1" dirty="0">
                  <a:solidFill>
                    <a:srgbClr val="945DE8"/>
                  </a:solidFill>
                </a:endParaRPr>
              </a:p>
            </p:txBody>
          </p:sp>
        </mc:Choice>
        <mc:Fallback xmlns="">
          <p:sp>
            <p:nvSpPr>
              <p:cNvPr id="8" name="Tekstvak 7">
                <a:extLst>
                  <a:ext uri="{FF2B5EF4-FFF2-40B4-BE49-F238E27FC236}">
                    <a16:creationId xmlns:a16="http://schemas.microsoft.com/office/drawing/2014/main" id="{212281FB-F7C3-E0A1-A8B4-D112CCE8D26F}"/>
                  </a:ext>
                </a:extLst>
              </p:cNvPr>
              <p:cNvSpPr txBox="1">
                <a:spLocks noRot="1" noChangeAspect="1" noMove="1" noResize="1" noEditPoints="1" noAdjustHandles="1" noChangeArrowheads="1" noChangeShapeType="1" noTextEdit="1"/>
              </p:cNvSpPr>
              <p:nvPr/>
            </p:nvSpPr>
            <p:spPr>
              <a:xfrm>
                <a:off x="492121" y="2654600"/>
                <a:ext cx="3296355" cy="909223"/>
              </a:xfrm>
              <a:prstGeom prst="rect">
                <a:avLst/>
              </a:prstGeom>
              <a:blipFill>
                <a:blip r:embed="rId6"/>
                <a:stretch>
                  <a:fillRect/>
                </a:stretch>
              </a:blipFill>
            </p:spPr>
            <p:txBody>
              <a:bodyPr/>
              <a:lstStyle/>
              <a:p>
                <a:r>
                  <a:rPr lang="nl-NL">
                    <a:noFill/>
                  </a:rPr>
                  <a:t> </a:t>
                </a:r>
              </a:p>
            </p:txBody>
          </p:sp>
        </mc:Fallback>
      </mc:AlternateContent>
      <p:sp>
        <p:nvSpPr>
          <p:cNvPr id="11" name="Tekstvak 10">
            <a:extLst>
              <a:ext uri="{FF2B5EF4-FFF2-40B4-BE49-F238E27FC236}">
                <a16:creationId xmlns:a16="http://schemas.microsoft.com/office/drawing/2014/main" id="{04BFB2EC-3381-EE63-6674-26F3E52B1267}"/>
              </a:ext>
            </a:extLst>
          </p:cNvPr>
          <p:cNvSpPr txBox="1"/>
          <p:nvPr/>
        </p:nvSpPr>
        <p:spPr>
          <a:xfrm>
            <a:off x="394997" y="3882146"/>
            <a:ext cx="5030139"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1" u="none" strike="noStrike" kern="1200" cap="none" spc="0" normalizeH="0" baseline="0" noProof="0" dirty="0">
                <a:ln>
                  <a:noFill/>
                </a:ln>
                <a:solidFill>
                  <a:prstClr val="black"/>
                </a:solidFill>
                <a:effectLst/>
                <a:uLnTx/>
                <a:uFillTx/>
                <a:latin typeface="Effra" panose="02000506080000020004" pitchFamily="2" charset="0"/>
                <a:ea typeface="+mn-ea"/>
                <a:cs typeface="+mn-cs"/>
              </a:rPr>
              <a:t>De </a:t>
            </a:r>
            <a:r>
              <a:rPr kumimoji="0" lang="nl-NL" sz="2800" b="1" i="1" u="none" strike="noStrike" kern="1200" cap="none" spc="0" normalizeH="0" baseline="0" noProof="0" dirty="0">
                <a:ln>
                  <a:noFill/>
                </a:ln>
                <a:solidFill>
                  <a:srgbClr val="945DE8"/>
                </a:solidFill>
                <a:effectLst/>
                <a:uLnTx/>
                <a:uFillTx/>
                <a:latin typeface="Effra" panose="02000506080000020004" pitchFamily="2" charset="0"/>
                <a:ea typeface="+mn-ea"/>
                <a:cs typeface="+mn-cs"/>
              </a:rPr>
              <a:t>teller verandert niet </a:t>
            </a:r>
            <a:r>
              <a:rPr kumimoji="0" lang="nl-NL" sz="2800" b="1" i="1" u="none" strike="noStrike" kern="1200" cap="none" spc="0" normalizeH="0" baseline="0" noProof="0" dirty="0">
                <a:ln>
                  <a:noFill/>
                </a:ln>
                <a:solidFill>
                  <a:prstClr val="black"/>
                </a:solidFill>
                <a:effectLst/>
                <a:uLnTx/>
                <a:uFillTx/>
                <a:latin typeface="Effra" panose="02000506080000020004" pitchFamily="2" charset="0"/>
                <a:ea typeface="+mn-ea"/>
                <a:cs typeface="+mn-cs"/>
              </a:rPr>
              <a:t>door het beschikbaar</a:t>
            </a:r>
            <a:r>
              <a:rPr kumimoji="0" lang="nl-NL" sz="2800" b="1" i="1" u="none" strike="noStrike" kern="1200" cap="none" spc="0" normalizeH="0" noProof="0" dirty="0">
                <a:ln>
                  <a:noFill/>
                </a:ln>
                <a:solidFill>
                  <a:prstClr val="black"/>
                </a:solidFill>
                <a:effectLst/>
                <a:uLnTx/>
                <a:uFillTx/>
                <a:latin typeface="Effra" panose="02000506080000020004" pitchFamily="2" charset="0"/>
                <a:ea typeface="+mn-ea"/>
                <a:cs typeface="+mn-cs"/>
              </a:rPr>
              <a:t> stellen van cashdividend.</a:t>
            </a:r>
            <a:r>
              <a:rPr kumimoji="0" lang="nl-NL" sz="2800" b="1" i="1" u="none" strike="noStrike" kern="1200" cap="none" spc="0" normalizeH="0" baseline="0" noProof="0" dirty="0">
                <a:ln>
                  <a:noFill/>
                </a:ln>
                <a:solidFill>
                  <a:prstClr val="black"/>
                </a:solidFill>
                <a:effectLst/>
                <a:uLnTx/>
                <a:uFillTx/>
                <a:latin typeface="Effra" panose="02000506080000020004" pitchFamily="2" charset="0"/>
                <a:ea typeface="+mn-ea"/>
                <a:cs typeface="+mn-cs"/>
              </a:rPr>
              <a:t> </a:t>
            </a:r>
          </a:p>
        </p:txBody>
      </p:sp>
      <p:pic>
        <p:nvPicPr>
          <p:cNvPr id="12" name="Graphic 11" descr="Lijn met pijl: Curve in wijzerzin met effen opvulling">
            <a:extLst>
              <a:ext uri="{FF2B5EF4-FFF2-40B4-BE49-F238E27FC236}">
                <a16:creationId xmlns:a16="http://schemas.microsoft.com/office/drawing/2014/main" id="{3AFBD067-DA36-E3D0-DBA0-DDEE1392EA0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5226863" flipH="1" flipV="1">
            <a:off x="3761021" y="2351948"/>
            <a:ext cx="742186" cy="742186"/>
          </a:xfrm>
          <a:prstGeom prst="rect">
            <a:avLst/>
          </a:prstGeom>
        </p:spPr>
      </p:pic>
      <p:sp>
        <p:nvSpPr>
          <p:cNvPr id="13" name="Tekstvak 12">
            <a:extLst>
              <a:ext uri="{FF2B5EF4-FFF2-40B4-BE49-F238E27FC236}">
                <a16:creationId xmlns:a16="http://schemas.microsoft.com/office/drawing/2014/main" id="{6492F835-EA80-0103-4821-4455C293637B}"/>
              </a:ext>
            </a:extLst>
          </p:cNvPr>
          <p:cNvSpPr txBox="1"/>
          <p:nvPr/>
        </p:nvSpPr>
        <p:spPr>
          <a:xfrm>
            <a:off x="3973195" y="2042170"/>
            <a:ext cx="1253391" cy="523220"/>
          </a:xfrm>
          <a:prstGeom prst="rect">
            <a:avLst/>
          </a:prstGeom>
          <a:noFill/>
        </p:spPr>
        <p:txBody>
          <a:bodyPr wrap="square" rtlCol="0">
            <a:spAutoFit/>
          </a:bodyPr>
          <a:lstStyle/>
          <a:p>
            <a:pPr algn="ctr"/>
            <a:r>
              <a:rPr lang="nl-NL" sz="2800" b="1" dirty="0">
                <a:solidFill>
                  <a:srgbClr val="E71E14"/>
                </a:solidFill>
              </a:rPr>
              <a:t>Teller</a:t>
            </a:r>
          </a:p>
        </p:txBody>
      </p:sp>
      <p:sp>
        <p:nvSpPr>
          <p:cNvPr id="14" name="Tekstvak 13">
            <a:extLst>
              <a:ext uri="{FF2B5EF4-FFF2-40B4-BE49-F238E27FC236}">
                <a16:creationId xmlns:a16="http://schemas.microsoft.com/office/drawing/2014/main" id="{4C6D9989-AFA2-E4CD-F72D-ED6289457E26}"/>
              </a:ext>
            </a:extLst>
          </p:cNvPr>
          <p:cNvSpPr txBox="1"/>
          <p:nvPr/>
        </p:nvSpPr>
        <p:spPr>
          <a:xfrm>
            <a:off x="2933061" y="3271529"/>
            <a:ext cx="1773020" cy="523220"/>
          </a:xfrm>
          <a:prstGeom prst="rect">
            <a:avLst/>
          </a:prstGeom>
          <a:noFill/>
        </p:spPr>
        <p:txBody>
          <a:bodyPr wrap="square" rtlCol="0">
            <a:spAutoFit/>
          </a:bodyPr>
          <a:lstStyle/>
          <a:p>
            <a:pPr algn="ctr"/>
            <a:r>
              <a:rPr lang="nl-NL" sz="2800" b="1" dirty="0">
                <a:solidFill>
                  <a:srgbClr val="E71E14"/>
                </a:solidFill>
              </a:rPr>
              <a:t>Noemer</a:t>
            </a:r>
          </a:p>
        </p:txBody>
      </p:sp>
      <p:pic>
        <p:nvPicPr>
          <p:cNvPr id="15" name="Graphic 14" descr="Lijn met pijl: Curve in wijzerzin met effen opvulling">
            <a:extLst>
              <a:ext uri="{FF2B5EF4-FFF2-40B4-BE49-F238E27FC236}">
                <a16:creationId xmlns:a16="http://schemas.microsoft.com/office/drawing/2014/main" id="{0A44F66B-0275-E677-0187-0DC1BF353FA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7544467" flipH="1" flipV="1">
            <a:off x="2394945" y="3192729"/>
            <a:ext cx="742186" cy="742186"/>
          </a:xfrm>
          <a:prstGeom prst="rect">
            <a:avLst/>
          </a:prstGeom>
        </p:spPr>
      </p:pic>
      <p:sp>
        <p:nvSpPr>
          <p:cNvPr id="16" name="Tekstvak 15">
            <a:extLst>
              <a:ext uri="{FF2B5EF4-FFF2-40B4-BE49-F238E27FC236}">
                <a16:creationId xmlns:a16="http://schemas.microsoft.com/office/drawing/2014/main" id="{CD40A526-6FA4-4EC4-3BA5-2A85D3DC90EE}"/>
              </a:ext>
            </a:extLst>
          </p:cNvPr>
          <p:cNvSpPr txBox="1"/>
          <p:nvPr/>
        </p:nvSpPr>
        <p:spPr>
          <a:xfrm>
            <a:off x="394997" y="5267141"/>
            <a:ext cx="5228690"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1" u="none" strike="noStrike" kern="1200" cap="none" spc="0" normalizeH="0" baseline="0" noProof="0" dirty="0">
                <a:ln>
                  <a:noFill/>
                </a:ln>
                <a:solidFill>
                  <a:prstClr val="black"/>
                </a:solidFill>
                <a:effectLst/>
                <a:uLnTx/>
                <a:uFillTx/>
                <a:latin typeface="Effra" panose="02000506080000020004" pitchFamily="2" charset="0"/>
                <a:ea typeface="+mn-ea"/>
                <a:cs typeface="+mn-cs"/>
              </a:rPr>
              <a:t>De </a:t>
            </a:r>
            <a:r>
              <a:rPr kumimoji="0" lang="nl-NL" sz="2800" b="1" i="1" u="none" strike="noStrike" kern="1200" cap="none" spc="0" normalizeH="0" baseline="0" noProof="0" dirty="0">
                <a:ln>
                  <a:noFill/>
                </a:ln>
                <a:solidFill>
                  <a:srgbClr val="945DE8"/>
                </a:solidFill>
                <a:effectLst/>
                <a:uLnTx/>
                <a:uFillTx/>
                <a:latin typeface="Effra" panose="02000506080000020004" pitchFamily="2" charset="0"/>
                <a:ea typeface="+mn-ea"/>
                <a:cs typeface="+mn-cs"/>
              </a:rPr>
              <a:t>bankschuld groeit</a:t>
            </a:r>
            <a:r>
              <a:rPr kumimoji="0" lang="nl-NL" sz="2800" b="1" i="1" u="none" strike="noStrike" kern="1200" cap="none" spc="0" normalizeH="0" baseline="0" noProof="0" dirty="0">
                <a:ln>
                  <a:noFill/>
                </a:ln>
                <a:solidFill>
                  <a:prstClr val="black"/>
                </a:solidFill>
                <a:effectLst/>
                <a:uLnTx/>
                <a:uFillTx/>
                <a:latin typeface="Effra" panose="02000506080000020004" pitchFamily="2" charset="0"/>
                <a:ea typeface="+mn-ea"/>
                <a:cs typeface="+mn-cs"/>
              </a:rPr>
              <a:t>,</a:t>
            </a:r>
            <a:r>
              <a:rPr kumimoji="0" lang="nl-NL" sz="2800" b="1" i="1" u="none" strike="noStrike" kern="1200" cap="none" spc="0" normalizeH="0" noProof="0" dirty="0">
                <a:ln>
                  <a:noFill/>
                </a:ln>
                <a:solidFill>
                  <a:prstClr val="black"/>
                </a:solidFill>
                <a:effectLst/>
                <a:uLnTx/>
                <a:uFillTx/>
                <a:latin typeface="Effra" panose="02000506080000020004" pitchFamily="2" charset="0"/>
                <a:ea typeface="+mn-ea"/>
                <a:cs typeface="+mn-cs"/>
              </a:rPr>
              <a:t> waardoor de </a:t>
            </a:r>
            <a:r>
              <a:rPr lang="nl-NL" sz="2800" b="1" i="1" dirty="0">
                <a:solidFill>
                  <a:srgbClr val="945DE8"/>
                </a:solidFill>
                <a:latin typeface="Effra" panose="02000506080000020004" pitchFamily="2" charset="0"/>
              </a:rPr>
              <a:t>noem</a:t>
            </a:r>
            <a:r>
              <a:rPr kumimoji="0" lang="nl-NL" sz="2800" b="1" i="1" u="none" strike="noStrike" kern="1200" cap="none" spc="0" normalizeH="0" noProof="0" dirty="0">
                <a:ln>
                  <a:noFill/>
                </a:ln>
                <a:solidFill>
                  <a:srgbClr val="945DE8"/>
                </a:solidFill>
                <a:effectLst/>
                <a:uLnTx/>
                <a:uFillTx/>
                <a:latin typeface="Effra" panose="02000506080000020004" pitchFamily="2" charset="0"/>
                <a:ea typeface="+mn-ea"/>
                <a:cs typeface="+mn-cs"/>
              </a:rPr>
              <a:t>er groter </a:t>
            </a:r>
            <a:r>
              <a:rPr kumimoji="0" lang="nl-NL" sz="2800" b="1" i="1" u="none" strike="noStrike" kern="1200" cap="none" spc="0" normalizeH="0" noProof="0" dirty="0">
                <a:ln>
                  <a:noFill/>
                </a:ln>
                <a:solidFill>
                  <a:prstClr val="black"/>
                </a:solidFill>
                <a:effectLst/>
                <a:uLnTx/>
                <a:uFillTx/>
                <a:latin typeface="Effra" panose="02000506080000020004" pitchFamily="2" charset="0"/>
                <a:ea typeface="+mn-ea"/>
                <a:cs typeface="+mn-cs"/>
              </a:rPr>
              <a:t>wordt en de </a:t>
            </a:r>
            <a:r>
              <a:rPr kumimoji="0" lang="nl-NL" sz="2800" b="1" i="1" u="none" strike="noStrike" kern="1200" cap="none" spc="0" normalizeH="0" noProof="0" dirty="0" err="1">
                <a:ln>
                  <a:noFill/>
                </a:ln>
                <a:solidFill>
                  <a:prstClr val="black"/>
                </a:solidFill>
                <a:effectLst/>
                <a:uLnTx/>
                <a:uFillTx/>
                <a:latin typeface="Effra" panose="02000506080000020004" pitchFamily="2" charset="0"/>
                <a:ea typeface="+mn-ea"/>
                <a:cs typeface="+mn-cs"/>
              </a:rPr>
              <a:t>quick</a:t>
            </a:r>
            <a:r>
              <a:rPr kumimoji="0" lang="nl-NL" sz="2800" b="1" i="1" u="none" strike="noStrike" kern="1200" cap="none" spc="0" normalizeH="0" noProof="0" dirty="0">
                <a:ln>
                  <a:noFill/>
                </a:ln>
                <a:solidFill>
                  <a:prstClr val="black"/>
                </a:solidFill>
                <a:effectLst/>
                <a:uLnTx/>
                <a:uFillTx/>
                <a:latin typeface="Effra" panose="02000506080000020004" pitchFamily="2" charset="0"/>
                <a:ea typeface="+mn-ea"/>
                <a:cs typeface="+mn-cs"/>
              </a:rPr>
              <a:t> ratio daalt.</a:t>
            </a:r>
            <a:endParaRPr kumimoji="0" lang="nl-NL" sz="2800" b="1" i="1" u="none" strike="noStrike" kern="1200" cap="none" spc="0" normalizeH="0" baseline="0" noProof="0" dirty="0">
              <a:ln>
                <a:noFill/>
              </a:ln>
              <a:solidFill>
                <a:prstClr val="black"/>
              </a:solidFill>
              <a:effectLst/>
              <a:uLnTx/>
              <a:uFillTx/>
              <a:latin typeface="Effra" panose="02000506080000020004" pitchFamily="2" charset="0"/>
              <a:ea typeface="+mn-ea"/>
              <a:cs typeface="+mn-cs"/>
            </a:endParaRPr>
          </a:p>
        </p:txBody>
      </p:sp>
      <p:sp>
        <p:nvSpPr>
          <p:cNvPr id="24" name="Tekstballon: rechthoek met afgeronde hoeken 23">
            <a:extLst>
              <a:ext uri="{FF2B5EF4-FFF2-40B4-BE49-F238E27FC236}">
                <a16:creationId xmlns:a16="http://schemas.microsoft.com/office/drawing/2014/main" id="{1EF3D1A0-368F-7D03-E326-11688B3930C3}"/>
              </a:ext>
            </a:extLst>
          </p:cNvPr>
          <p:cNvSpPr/>
          <p:nvPr/>
        </p:nvSpPr>
        <p:spPr>
          <a:xfrm>
            <a:off x="5511827" y="5352311"/>
            <a:ext cx="5030140" cy="1026348"/>
          </a:xfrm>
          <a:prstGeom prst="wedgeRoundRectCallout">
            <a:avLst>
              <a:gd name="adj1" fmla="val 5451"/>
              <a:gd name="adj2" fmla="val -83176"/>
              <a:gd name="adj3" fmla="val 16667"/>
            </a:avLst>
          </a:prstGeom>
          <a:solidFill>
            <a:srgbClr val="945EE8"/>
          </a:solidFill>
          <a:ln>
            <a:noFill/>
          </a:ln>
          <a:effectLst>
            <a:outerShdw blurRad="25400" dist="254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000" b="0" i="1" u="none" strike="noStrike" kern="1200" cap="none" spc="0" normalizeH="0" baseline="0" noProof="0" dirty="0">
                <a:ln>
                  <a:noFill/>
                </a:ln>
                <a:solidFill>
                  <a:prstClr val="white"/>
                </a:solidFill>
                <a:effectLst/>
                <a:uLnTx/>
                <a:uFillTx/>
                <a:latin typeface="Effra" panose="02000506080000020004" pitchFamily="2" charset="0"/>
                <a:ea typeface="+mn-ea"/>
                <a:cs typeface="+mn-cs"/>
              </a:rPr>
              <a:t>Als de </a:t>
            </a:r>
            <a:r>
              <a:rPr kumimoji="0" lang="nl-NL" sz="2000" b="1" i="1" u="none" strike="noStrike" kern="1200" cap="none" spc="0" normalizeH="0" baseline="0" noProof="0" dirty="0">
                <a:ln>
                  <a:noFill/>
                </a:ln>
                <a:solidFill>
                  <a:prstClr val="white"/>
                </a:solidFill>
                <a:effectLst/>
                <a:uLnTx/>
                <a:uFillTx/>
                <a:latin typeface="Effra" panose="02000506080000020004" pitchFamily="2" charset="0"/>
                <a:ea typeface="+mn-ea"/>
                <a:cs typeface="+mn-cs"/>
              </a:rPr>
              <a:t>bank</a:t>
            </a:r>
            <a:r>
              <a:rPr kumimoji="0" lang="nl-NL" sz="2000" b="0" i="1" u="none" strike="noStrike" kern="1200" cap="none" spc="0" normalizeH="0" baseline="0" noProof="0" dirty="0">
                <a:ln>
                  <a:noFill/>
                </a:ln>
                <a:solidFill>
                  <a:prstClr val="white"/>
                </a:solidFill>
                <a:effectLst/>
                <a:uLnTx/>
                <a:uFillTx/>
                <a:latin typeface="Effra" panose="02000506080000020004" pitchFamily="2" charset="0"/>
                <a:ea typeface="+mn-ea"/>
                <a:cs typeface="+mn-cs"/>
              </a:rPr>
              <a:t> </a:t>
            </a:r>
            <a:r>
              <a:rPr kumimoji="0" lang="nl-NL" sz="2000" b="1" i="1" u="none" strike="noStrike" kern="1200" cap="none" spc="0" normalizeH="0" baseline="0" noProof="0" dirty="0">
                <a:ln>
                  <a:noFill/>
                </a:ln>
                <a:solidFill>
                  <a:prstClr val="white"/>
                </a:solidFill>
                <a:effectLst/>
                <a:uLnTx/>
                <a:uFillTx/>
                <a:latin typeface="Effra" panose="02000506080000020004" pitchFamily="2" charset="0"/>
                <a:ea typeface="+mn-ea"/>
                <a:cs typeface="+mn-cs"/>
              </a:rPr>
              <a:t>debet</a:t>
            </a:r>
            <a:r>
              <a:rPr kumimoji="0" lang="nl-NL" sz="2000" b="0" i="1" u="none" strike="noStrike" kern="1200" cap="none" spc="0" normalizeH="0" noProof="0" dirty="0">
                <a:ln>
                  <a:noFill/>
                </a:ln>
                <a:solidFill>
                  <a:prstClr val="white"/>
                </a:solidFill>
                <a:effectLst/>
                <a:uLnTx/>
                <a:uFillTx/>
                <a:latin typeface="Effra" panose="02000506080000020004" pitchFamily="2" charset="0"/>
                <a:ea typeface="+mn-ea"/>
                <a:cs typeface="+mn-cs"/>
              </a:rPr>
              <a:t> zou staan, was de </a:t>
            </a:r>
            <a:r>
              <a:rPr kumimoji="0" lang="nl-NL" sz="2000" b="1" i="1" u="none" strike="noStrike" kern="1200" cap="none" spc="0" normalizeH="0" noProof="0" dirty="0">
                <a:ln>
                  <a:noFill/>
                </a:ln>
                <a:solidFill>
                  <a:prstClr val="white"/>
                </a:solidFill>
                <a:effectLst/>
                <a:uLnTx/>
                <a:uFillTx/>
                <a:latin typeface="Effra" panose="02000506080000020004" pitchFamily="2" charset="0"/>
                <a:ea typeface="+mn-ea"/>
                <a:cs typeface="+mn-cs"/>
              </a:rPr>
              <a:t>conclusie gelijk </a:t>
            </a:r>
            <a:r>
              <a:rPr kumimoji="0" lang="nl-NL" sz="2000" b="0" i="1" u="none" strike="noStrike" kern="1200" cap="none" spc="0" normalizeH="0" noProof="0" dirty="0">
                <a:ln>
                  <a:noFill/>
                </a:ln>
                <a:solidFill>
                  <a:prstClr val="white"/>
                </a:solidFill>
                <a:effectLst/>
                <a:uLnTx/>
                <a:uFillTx/>
                <a:latin typeface="Effra" panose="02000506080000020004" pitchFamily="2" charset="0"/>
                <a:ea typeface="+mn-ea"/>
                <a:cs typeface="+mn-cs"/>
              </a:rPr>
              <a:t>gebleven maar dan was de </a:t>
            </a:r>
            <a:r>
              <a:rPr kumimoji="0" lang="nl-NL" sz="2000" b="1" i="1" u="none" strike="noStrike" kern="1200" cap="none" spc="0" normalizeH="0" noProof="0" dirty="0">
                <a:ln>
                  <a:noFill/>
                </a:ln>
                <a:solidFill>
                  <a:prstClr val="white"/>
                </a:solidFill>
                <a:effectLst/>
                <a:uLnTx/>
                <a:uFillTx/>
                <a:latin typeface="Effra" panose="02000506080000020004" pitchFamily="2" charset="0"/>
                <a:ea typeface="+mn-ea"/>
                <a:cs typeface="+mn-cs"/>
              </a:rPr>
              <a:t>teller gedaald</a:t>
            </a:r>
            <a:r>
              <a:rPr kumimoji="0" lang="nl-NL" sz="2000" b="0" i="1" u="none" strike="noStrike" kern="1200" cap="none" spc="0" normalizeH="0" noProof="0" dirty="0">
                <a:ln>
                  <a:noFill/>
                </a:ln>
                <a:solidFill>
                  <a:prstClr val="white"/>
                </a:solidFill>
                <a:effectLst/>
                <a:uLnTx/>
                <a:uFillTx/>
                <a:latin typeface="Effra" panose="02000506080000020004" pitchFamily="2" charset="0"/>
                <a:ea typeface="+mn-ea"/>
                <a:cs typeface="+mn-cs"/>
              </a:rPr>
              <a:t> </a:t>
            </a:r>
            <a:r>
              <a:rPr lang="nl-NL" sz="2000" i="1" dirty="0">
                <a:solidFill>
                  <a:prstClr val="white"/>
                </a:solidFill>
                <a:latin typeface="Effra" panose="02000506080000020004" pitchFamily="2" charset="0"/>
              </a:rPr>
              <a:t>e</a:t>
            </a:r>
            <a:r>
              <a:rPr kumimoji="0" lang="nl-NL" sz="2000" b="0" i="1" u="none" strike="noStrike" kern="1200" cap="none" spc="0" normalizeH="0" noProof="0" dirty="0">
                <a:ln>
                  <a:noFill/>
                </a:ln>
                <a:solidFill>
                  <a:prstClr val="white"/>
                </a:solidFill>
                <a:effectLst/>
                <a:uLnTx/>
                <a:uFillTx/>
                <a:latin typeface="Effra" panose="02000506080000020004" pitchFamily="2" charset="0"/>
                <a:ea typeface="+mn-ea"/>
                <a:cs typeface="+mn-cs"/>
              </a:rPr>
              <a:t>n de </a:t>
            </a:r>
            <a:r>
              <a:rPr kumimoji="0" lang="nl-NL" sz="2000" b="1" i="1" u="none" strike="noStrike" kern="1200" cap="none" spc="0" normalizeH="0" noProof="0" dirty="0">
                <a:ln>
                  <a:noFill/>
                </a:ln>
                <a:solidFill>
                  <a:prstClr val="white"/>
                </a:solidFill>
                <a:effectLst/>
                <a:uLnTx/>
                <a:uFillTx/>
                <a:latin typeface="Effra" panose="02000506080000020004" pitchFamily="2" charset="0"/>
                <a:ea typeface="+mn-ea"/>
                <a:cs typeface="+mn-cs"/>
              </a:rPr>
              <a:t>noemer gelijk </a:t>
            </a:r>
            <a:r>
              <a:rPr kumimoji="0" lang="nl-NL" sz="2000" b="0" i="1" u="none" strike="noStrike" kern="1200" cap="none" spc="0" normalizeH="0" noProof="0" dirty="0">
                <a:ln>
                  <a:noFill/>
                </a:ln>
                <a:solidFill>
                  <a:prstClr val="white"/>
                </a:solidFill>
                <a:effectLst/>
                <a:uLnTx/>
                <a:uFillTx/>
                <a:latin typeface="Effra" panose="02000506080000020004" pitchFamily="2" charset="0"/>
                <a:ea typeface="+mn-ea"/>
                <a:cs typeface="+mn-cs"/>
              </a:rPr>
              <a:t>gebleven!</a:t>
            </a:r>
            <a:endParaRPr kumimoji="0" lang="nl-NL" sz="2000" b="0" i="1" u="none" strike="noStrike" kern="1200" cap="none" spc="0" normalizeH="0" baseline="0" noProof="0" dirty="0">
              <a:ln>
                <a:noFill/>
              </a:ln>
              <a:solidFill>
                <a:prstClr val="white"/>
              </a:solidFill>
              <a:effectLst/>
              <a:uLnTx/>
              <a:uFillTx/>
              <a:latin typeface="Effra" panose="02000506080000020004" pitchFamily="2" charset="0"/>
              <a:ea typeface="+mn-ea"/>
              <a:cs typeface="+mn-cs"/>
            </a:endParaRPr>
          </a:p>
        </p:txBody>
      </p:sp>
    </p:spTree>
    <p:extLst>
      <p:ext uri="{BB962C8B-B14F-4D97-AF65-F5344CB8AC3E}">
        <p14:creationId xmlns:p14="http://schemas.microsoft.com/office/powerpoint/2010/main" val="2908896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22" presetClass="entr" presetSubtype="2"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right)">
                                      <p:cBhvr>
                                        <p:cTn id="15" dur="2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childTnLst>
                                </p:cTn>
                              </p:par>
                              <p:par>
                                <p:cTn id="24" presetID="22" presetClass="entr" presetSubtype="2" fill="hold"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right)">
                                      <p:cBhvr>
                                        <p:cTn id="26" dur="2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par>
                                <p:cTn id="35" presetID="1" presetClass="exit" presetSubtype="0" fill="hold" grpId="1" nodeType="withEffect">
                                  <p:stCondLst>
                                    <p:cond delay="0"/>
                                  </p:stCondLst>
                                  <p:childTnLst>
                                    <p:set>
                                      <p:cBhvr>
                                        <p:cTn id="36" dur="1" fill="hold">
                                          <p:stCondLst>
                                            <p:cond delay="0"/>
                                          </p:stCondLst>
                                        </p:cTn>
                                        <p:tgtEl>
                                          <p:spTgt spid="13"/>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12"/>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14"/>
                                        </p:tgtEl>
                                        <p:attrNameLst>
                                          <p:attrName>style.visibility</p:attrName>
                                        </p:attrNameLst>
                                      </p:cBhvr>
                                      <p:to>
                                        <p:strVal val="hidden"/>
                                      </p:to>
                                    </p:set>
                                  </p:childTnLst>
                                </p:cTn>
                              </p:par>
                              <p:par>
                                <p:cTn id="41" presetID="1" presetClass="exit" presetSubtype="0" fill="hold" nodeType="withEffect">
                                  <p:stCondLst>
                                    <p:cond delay="0"/>
                                  </p:stCondLst>
                                  <p:childTnLst>
                                    <p:set>
                                      <p:cBhvr>
                                        <p:cTn id="42" dur="1" fill="hold">
                                          <p:stCondLst>
                                            <p:cond delay="0"/>
                                          </p:stCondLst>
                                        </p:cTn>
                                        <p:tgtEl>
                                          <p:spTgt spid="15"/>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wipe(up)">
                                      <p:cBhvr>
                                        <p:cTn id="47" dur="200"/>
                                        <p:tgtEl>
                                          <p:spTgt spid="23"/>
                                        </p:tgtEl>
                                      </p:cBhvr>
                                    </p:animEffect>
                                  </p:childTnLst>
                                </p:cTn>
                              </p:par>
                            </p:childTnLst>
                          </p:cTn>
                        </p:par>
                        <p:par>
                          <p:cTn id="48" fill="hold">
                            <p:stCondLst>
                              <p:cond delay="200"/>
                            </p:stCondLst>
                            <p:childTnLst>
                              <p:par>
                                <p:cTn id="49" presetID="1" presetClass="entr" presetSubtype="0"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2" grpId="0" animBg="1"/>
      <p:bldP spid="7" grpId="0"/>
      <p:bldP spid="8" grpId="0"/>
      <p:bldP spid="11" grpId="0"/>
      <p:bldP spid="13" grpId="0"/>
      <p:bldP spid="13" grpId="1"/>
      <p:bldP spid="14" grpId="0"/>
      <p:bldP spid="14" grpId="1"/>
      <p:bldP spid="16" grpId="0"/>
      <p:bldP spid="2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A78791-0049-82B5-BFA3-0DA9CEB7CAFC}"/>
            </a:ext>
          </a:extLst>
        </p:cNvPr>
        <p:cNvGrpSpPr/>
        <p:nvPr/>
      </p:nvGrpSpPr>
      <p:grpSpPr>
        <a:xfrm>
          <a:off x="0" y="0"/>
          <a:ext cx="0" cy="0"/>
          <a:chOff x="0" y="0"/>
          <a:chExt cx="0" cy="0"/>
        </a:xfrm>
      </p:grpSpPr>
    </p:spTree>
    <p:extLst>
      <p:ext uri="{BB962C8B-B14F-4D97-AF65-F5344CB8AC3E}">
        <p14:creationId xmlns:p14="http://schemas.microsoft.com/office/powerpoint/2010/main" val="38381733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A599C4-F319-6BC4-F1DB-72FAD6E2E930}"/>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B217418C-EF3A-0D75-09AA-553FB387B77C}"/>
              </a:ext>
            </a:extLst>
          </p:cNvPr>
          <p:cNvSpPr txBox="1"/>
          <p:nvPr/>
        </p:nvSpPr>
        <p:spPr>
          <a:xfrm>
            <a:off x="2140299" y="194009"/>
            <a:ext cx="791140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2800" dirty="0">
                <a:solidFill>
                  <a:prstClr val="black"/>
                </a:solidFill>
                <a:latin typeface="Effra Heavy" panose="02000906080000020004" pitchFamily="2" charset="0"/>
              </a:rPr>
              <a:t>Structuur van het examen</a:t>
            </a:r>
            <a:endParaRPr kumimoji="0" lang="nl-NL" sz="2800" b="0" i="0" u="none" strike="noStrike" kern="1200" cap="none" spc="0" normalizeH="0" baseline="0" noProof="0" dirty="0">
              <a:ln>
                <a:noFill/>
              </a:ln>
              <a:solidFill>
                <a:prstClr val="black"/>
              </a:solidFill>
              <a:effectLst/>
              <a:uLnTx/>
              <a:uFillTx/>
              <a:latin typeface="Effra Heavy" panose="02000906080000020004" pitchFamily="2" charset="0"/>
              <a:ea typeface="+mn-ea"/>
              <a:cs typeface="+mn-cs"/>
            </a:endParaRPr>
          </a:p>
        </p:txBody>
      </p:sp>
      <p:pic>
        <p:nvPicPr>
          <p:cNvPr id="6" name="Afbeelding 5">
            <a:extLst>
              <a:ext uri="{FF2B5EF4-FFF2-40B4-BE49-F238E27FC236}">
                <a16:creationId xmlns:a16="http://schemas.microsoft.com/office/drawing/2014/main" id="{5A48D982-EB85-FA18-55DF-4DDA7ED93447}"/>
              </a:ext>
            </a:extLst>
          </p:cNvPr>
          <p:cNvPicPr>
            <a:picLocks noChangeAspect="1"/>
          </p:cNvPicPr>
          <p:nvPr/>
        </p:nvPicPr>
        <p:blipFill>
          <a:blip r:embed="rId3"/>
          <a:stretch>
            <a:fillRect/>
          </a:stretch>
        </p:blipFill>
        <p:spPr>
          <a:xfrm>
            <a:off x="3703862" y="717229"/>
            <a:ext cx="4784277" cy="5904000"/>
          </a:xfrm>
          <a:prstGeom prst="rect">
            <a:avLst/>
          </a:prstGeom>
          <a:effectLst>
            <a:outerShdw blurRad="25400" dist="25400" dir="2700000" algn="tl" rotWithShape="0">
              <a:prstClr val="black">
                <a:alpha val="40000"/>
              </a:prstClr>
            </a:outerShdw>
          </a:effectLst>
        </p:spPr>
      </p:pic>
      <p:sp>
        <p:nvSpPr>
          <p:cNvPr id="23" name="Tekstvak 22">
            <a:extLst>
              <a:ext uri="{FF2B5EF4-FFF2-40B4-BE49-F238E27FC236}">
                <a16:creationId xmlns:a16="http://schemas.microsoft.com/office/drawing/2014/main" id="{D586A3BA-F837-A185-EFF1-7609E715BE9A}"/>
              </a:ext>
            </a:extLst>
          </p:cNvPr>
          <p:cNvSpPr txBox="1"/>
          <p:nvPr/>
        </p:nvSpPr>
        <p:spPr>
          <a:xfrm>
            <a:off x="8755948" y="6445479"/>
            <a:ext cx="3357228"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prstClr val="black">
                    <a:alpha val="40000"/>
                  </a:prstClr>
                </a:solidFill>
                <a:effectLst/>
                <a:uLnTx/>
                <a:uFillTx/>
                <a:latin typeface="Effra" panose="02000506080000020004" pitchFamily="2" charset="0"/>
                <a:ea typeface="+mn-ea"/>
                <a:cs typeface="+mn-cs"/>
              </a:rPr>
              <a:t>Bron: CITO, documenten </a:t>
            </a:r>
            <a:r>
              <a:rPr kumimoji="0" lang="nl-NL" sz="1400" b="0" i="0" u="none" strike="noStrike" kern="1200" cap="none" spc="0" normalizeH="0" baseline="0" noProof="0" dirty="0" err="1">
                <a:ln>
                  <a:noFill/>
                </a:ln>
                <a:solidFill>
                  <a:prstClr val="black">
                    <a:alpha val="40000"/>
                  </a:prstClr>
                </a:solidFill>
                <a:effectLst/>
                <a:uLnTx/>
                <a:uFillTx/>
                <a:latin typeface="Effra" panose="02000506080000020004" pitchFamily="2" charset="0"/>
                <a:ea typeface="+mn-ea"/>
                <a:cs typeface="+mn-cs"/>
              </a:rPr>
              <a:t>CE’s</a:t>
            </a:r>
            <a:r>
              <a:rPr kumimoji="0" lang="nl-NL" sz="1400" b="0" i="0" u="none" strike="noStrike" kern="1200" cap="none" spc="0" normalizeH="0" baseline="0" noProof="0" dirty="0">
                <a:ln>
                  <a:noFill/>
                </a:ln>
                <a:solidFill>
                  <a:prstClr val="black">
                    <a:alpha val="40000"/>
                  </a:prstClr>
                </a:solidFill>
                <a:effectLst/>
                <a:uLnTx/>
                <a:uFillTx/>
                <a:latin typeface="Effra" panose="02000506080000020004" pitchFamily="2" charset="0"/>
                <a:ea typeface="+mn-ea"/>
                <a:cs typeface="+mn-cs"/>
              </a:rPr>
              <a:t> vwo - 2025</a:t>
            </a:r>
          </a:p>
        </p:txBody>
      </p:sp>
      <p:sp>
        <p:nvSpPr>
          <p:cNvPr id="24" name="Tekstvak 23">
            <a:extLst>
              <a:ext uri="{FF2B5EF4-FFF2-40B4-BE49-F238E27FC236}">
                <a16:creationId xmlns:a16="http://schemas.microsoft.com/office/drawing/2014/main" id="{E76BC608-5D56-0161-D54A-7EBF3E10E045}"/>
              </a:ext>
            </a:extLst>
          </p:cNvPr>
          <p:cNvSpPr txBox="1"/>
          <p:nvPr/>
        </p:nvSpPr>
        <p:spPr>
          <a:xfrm>
            <a:off x="604503" y="1160889"/>
            <a:ext cx="2704402" cy="1862048"/>
          </a:xfrm>
          <a:prstGeom prst="rect">
            <a:avLst/>
          </a:prstGeom>
          <a:noFill/>
        </p:spPr>
        <p:txBody>
          <a:bodyPr wrap="square" rtlCol="0">
            <a:spAutoFit/>
          </a:bodyPr>
          <a:lstStyle/>
          <a:p>
            <a:pPr algn="ctr"/>
            <a:r>
              <a:rPr lang="nl-NL" sz="11500" b="1" dirty="0">
                <a:solidFill>
                  <a:srgbClr val="945DE8"/>
                </a:solidFill>
                <a:latin typeface="Effra" panose="02000506080000020004" pitchFamily="2" charset="0"/>
              </a:rPr>
              <a:t>63</a:t>
            </a:r>
          </a:p>
        </p:txBody>
      </p:sp>
      <p:sp>
        <p:nvSpPr>
          <p:cNvPr id="25" name="Tekstvak 24">
            <a:extLst>
              <a:ext uri="{FF2B5EF4-FFF2-40B4-BE49-F238E27FC236}">
                <a16:creationId xmlns:a16="http://schemas.microsoft.com/office/drawing/2014/main" id="{5229FA1A-3BEE-77B9-09C1-F1BA40EC995D}"/>
              </a:ext>
            </a:extLst>
          </p:cNvPr>
          <p:cNvSpPr txBox="1"/>
          <p:nvPr/>
        </p:nvSpPr>
        <p:spPr>
          <a:xfrm>
            <a:off x="604503" y="653057"/>
            <a:ext cx="2704402" cy="1015663"/>
          </a:xfrm>
          <a:prstGeom prst="rect">
            <a:avLst/>
          </a:prstGeom>
          <a:noFill/>
        </p:spPr>
        <p:txBody>
          <a:bodyPr wrap="square" rtlCol="0">
            <a:spAutoFit/>
          </a:bodyPr>
          <a:lstStyle/>
          <a:p>
            <a:pPr algn="ctr"/>
            <a:r>
              <a:rPr lang="nl-NL" sz="6000" b="1" i="1" dirty="0">
                <a:solidFill>
                  <a:srgbClr val="652EA3"/>
                </a:solidFill>
                <a:latin typeface="Effra" panose="02000506080000020004" pitchFamily="2" charset="0"/>
              </a:rPr>
              <a:t>Totaal</a:t>
            </a:r>
          </a:p>
        </p:txBody>
      </p:sp>
      <p:sp>
        <p:nvSpPr>
          <p:cNvPr id="27" name="Tekstvak 26">
            <a:extLst>
              <a:ext uri="{FF2B5EF4-FFF2-40B4-BE49-F238E27FC236}">
                <a16:creationId xmlns:a16="http://schemas.microsoft.com/office/drawing/2014/main" id="{B9249BB9-ABFB-901B-93A4-BC19FD29821F}"/>
              </a:ext>
            </a:extLst>
          </p:cNvPr>
          <p:cNvSpPr txBox="1"/>
          <p:nvPr/>
        </p:nvSpPr>
        <p:spPr>
          <a:xfrm>
            <a:off x="604503" y="2413337"/>
            <a:ext cx="2704402" cy="1015663"/>
          </a:xfrm>
          <a:prstGeom prst="rect">
            <a:avLst/>
          </a:prstGeom>
          <a:noFill/>
        </p:spPr>
        <p:txBody>
          <a:bodyPr wrap="square" rtlCol="0">
            <a:spAutoFit/>
          </a:bodyPr>
          <a:lstStyle/>
          <a:p>
            <a:pPr algn="ctr"/>
            <a:r>
              <a:rPr lang="nl-NL" sz="6000" b="1" i="1" dirty="0">
                <a:solidFill>
                  <a:srgbClr val="652EA3"/>
                </a:solidFill>
                <a:latin typeface="Effra" panose="02000506080000020004" pitchFamily="2" charset="0"/>
              </a:rPr>
              <a:t>Punten</a:t>
            </a:r>
          </a:p>
        </p:txBody>
      </p:sp>
      <p:sp>
        <p:nvSpPr>
          <p:cNvPr id="28" name="Tekstvak 27">
            <a:extLst>
              <a:ext uri="{FF2B5EF4-FFF2-40B4-BE49-F238E27FC236}">
                <a16:creationId xmlns:a16="http://schemas.microsoft.com/office/drawing/2014/main" id="{0FAEF47A-2EA2-2DFC-527C-DE281E91AFDE}"/>
              </a:ext>
            </a:extLst>
          </p:cNvPr>
          <p:cNvSpPr txBox="1"/>
          <p:nvPr/>
        </p:nvSpPr>
        <p:spPr>
          <a:xfrm>
            <a:off x="209546" y="3959563"/>
            <a:ext cx="3494316" cy="1200329"/>
          </a:xfrm>
          <a:prstGeom prst="rect">
            <a:avLst/>
          </a:prstGeom>
          <a:noFill/>
        </p:spPr>
        <p:txBody>
          <a:bodyPr wrap="square" rtlCol="0">
            <a:spAutoFit/>
          </a:bodyPr>
          <a:lstStyle/>
          <a:p>
            <a:pPr algn="ctr"/>
            <a:r>
              <a:rPr lang="nl-NL" sz="7200" b="1" dirty="0">
                <a:solidFill>
                  <a:srgbClr val="945DE8"/>
                </a:solidFill>
                <a:latin typeface="Effra" panose="02000506080000020004" pitchFamily="2" charset="0"/>
              </a:rPr>
              <a:t>2,5</a:t>
            </a:r>
            <a:r>
              <a:rPr lang="nl-NL" sz="3600" b="1" dirty="0">
                <a:solidFill>
                  <a:srgbClr val="945DE8"/>
                </a:solidFill>
                <a:latin typeface="Effra" panose="02000506080000020004" pitchFamily="2" charset="0"/>
              </a:rPr>
              <a:t> </a:t>
            </a:r>
            <a:r>
              <a:rPr lang="nl-NL" sz="4400" b="1" dirty="0">
                <a:solidFill>
                  <a:srgbClr val="652EA3"/>
                </a:solidFill>
                <a:latin typeface="Effra" panose="02000506080000020004" pitchFamily="2" charset="0"/>
              </a:rPr>
              <a:t>tot</a:t>
            </a:r>
            <a:r>
              <a:rPr lang="nl-NL" sz="3600" b="1" dirty="0">
                <a:solidFill>
                  <a:srgbClr val="945DE8"/>
                </a:solidFill>
                <a:latin typeface="Effra" panose="02000506080000020004" pitchFamily="2" charset="0"/>
              </a:rPr>
              <a:t> </a:t>
            </a:r>
            <a:r>
              <a:rPr lang="nl-NL" sz="7200" b="1" dirty="0">
                <a:solidFill>
                  <a:srgbClr val="945DE8"/>
                </a:solidFill>
                <a:latin typeface="Effra" panose="02000506080000020004" pitchFamily="2" charset="0"/>
              </a:rPr>
              <a:t>3</a:t>
            </a:r>
          </a:p>
        </p:txBody>
      </p:sp>
      <p:sp>
        <p:nvSpPr>
          <p:cNvPr id="35" name="Tekstvak 34">
            <a:extLst>
              <a:ext uri="{FF2B5EF4-FFF2-40B4-BE49-F238E27FC236}">
                <a16:creationId xmlns:a16="http://schemas.microsoft.com/office/drawing/2014/main" id="{71942E97-2C5D-8DBD-C67F-FAA2347C9C60}"/>
              </a:ext>
            </a:extLst>
          </p:cNvPr>
          <p:cNvSpPr txBox="1"/>
          <p:nvPr/>
        </p:nvSpPr>
        <p:spPr>
          <a:xfrm>
            <a:off x="306608" y="4806736"/>
            <a:ext cx="3300192" cy="1015663"/>
          </a:xfrm>
          <a:prstGeom prst="rect">
            <a:avLst/>
          </a:prstGeom>
          <a:noFill/>
        </p:spPr>
        <p:txBody>
          <a:bodyPr wrap="square" rtlCol="0">
            <a:spAutoFit/>
          </a:bodyPr>
          <a:lstStyle/>
          <a:p>
            <a:pPr algn="ctr"/>
            <a:r>
              <a:rPr lang="nl-NL" sz="6000" b="1" i="1" dirty="0">
                <a:solidFill>
                  <a:srgbClr val="652EA3"/>
                </a:solidFill>
                <a:latin typeface="Effra" panose="02000506080000020004" pitchFamily="2" charset="0"/>
              </a:rPr>
              <a:t>Minuten </a:t>
            </a:r>
          </a:p>
        </p:txBody>
      </p:sp>
      <p:sp>
        <p:nvSpPr>
          <p:cNvPr id="37" name="Tekstvak 36">
            <a:extLst>
              <a:ext uri="{FF2B5EF4-FFF2-40B4-BE49-F238E27FC236}">
                <a16:creationId xmlns:a16="http://schemas.microsoft.com/office/drawing/2014/main" id="{8E8CAF71-A4E9-204C-D249-716307A4CFB6}"/>
              </a:ext>
            </a:extLst>
          </p:cNvPr>
          <p:cNvSpPr txBox="1"/>
          <p:nvPr/>
        </p:nvSpPr>
        <p:spPr>
          <a:xfrm>
            <a:off x="306608" y="5313780"/>
            <a:ext cx="3300192" cy="1015663"/>
          </a:xfrm>
          <a:prstGeom prst="rect">
            <a:avLst/>
          </a:prstGeom>
          <a:noFill/>
        </p:spPr>
        <p:txBody>
          <a:bodyPr wrap="square" rtlCol="0">
            <a:spAutoFit/>
          </a:bodyPr>
          <a:lstStyle/>
          <a:p>
            <a:pPr algn="ctr"/>
            <a:r>
              <a:rPr lang="nl-NL" sz="6000" b="1" i="1" dirty="0">
                <a:solidFill>
                  <a:srgbClr val="652EA3"/>
                </a:solidFill>
                <a:latin typeface="Effra" panose="02000506080000020004" pitchFamily="2" charset="0"/>
              </a:rPr>
              <a:t>per punt</a:t>
            </a:r>
          </a:p>
        </p:txBody>
      </p:sp>
      <p:sp>
        <p:nvSpPr>
          <p:cNvPr id="39" name="Pijl: omlaag 38">
            <a:extLst>
              <a:ext uri="{FF2B5EF4-FFF2-40B4-BE49-F238E27FC236}">
                <a16:creationId xmlns:a16="http://schemas.microsoft.com/office/drawing/2014/main" id="{BEADAAA7-7B30-25AD-1A38-DD0233EBDDE6}"/>
              </a:ext>
            </a:extLst>
          </p:cNvPr>
          <p:cNvSpPr/>
          <p:nvPr/>
        </p:nvSpPr>
        <p:spPr>
          <a:xfrm>
            <a:off x="1690004" y="3338155"/>
            <a:ext cx="533400" cy="847173"/>
          </a:xfrm>
          <a:prstGeom prst="downArrow">
            <a:avLst/>
          </a:prstGeom>
          <a:solidFill>
            <a:srgbClr val="E71E14"/>
          </a:solidFill>
          <a:ln>
            <a:noFill/>
          </a:ln>
          <a:effectLst>
            <a:outerShdw blurRad="25400" dist="254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329D0331-7A66-B925-E25A-2C6AED6A22C7}"/>
              </a:ext>
            </a:extLst>
          </p:cNvPr>
          <p:cNvSpPr/>
          <p:nvPr/>
        </p:nvSpPr>
        <p:spPr>
          <a:xfrm>
            <a:off x="4834771" y="823890"/>
            <a:ext cx="702429" cy="5806863"/>
          </a:xfrm>
          <a:prstGeom prst="rect">
            <a:avLst/>
          </a:prstGeom>
          <a:noFill/>
          <a:ln w="44450">
            <a:solidFill>
              <a:srgbClr val="E71E1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3" name="Tekstvak 42">
            <a:extLst>
              <a:ext uri="{FF2B5EF4-FFF2-40B4-BE49-F238E27FC236}">
                <a16:creationId xmlns:a16="http://schemas.microsoft.com/office/drawing/2014/main" id="{0301D28E-6E07-A821-0E4F-598C3B3C79F6}"/>
              </a:ext>
            </a:extLst>
          </p:cNvPr>
          <p:cNvSpPr txBox="1"/>
          <p:nvPr/>
        </p:nvSpPr>
        <p:spPr>
          <a:xfrm>
            <a:off x="8625113" y="2515067"/>
            <a:ext cx="3300192" cy="769441"/>
          </a:xfrm>
          <a:prstGeom prst="rect">
            <a:avLst/>
          </a:prstGeom>
          <a:noFill/>
        </p:spPr>
        <p:txBody>
          <a:bodyPr wrap="square" rtlCol="0">
            <a:spAutoFit/>
          </a:bodyPr>
          <a:lstStyle/>
          <a:p>
            <a:pPr algn="ctr"/>
            <a:r>
              <a:rPr lang="nl-NL" sz="4400" b="1" i="1" dirty="0">
                <a:solidFill>
                  <a:srgbClr val="652EA3"/>
                </a:solidFill>
                <a:latin typeface="Effra" panose="02000506080000020004" pitchFamily="2" charset="0"/>
              </a:rPr>
              <a:t>Open vragen</a:t>
            </a:r>
          </a:p>
        </p:txBody>
      </p:sp>
      <p:sp>
        <p:nvSpPr>
          <p:cNvPr id="45" name="Tekstvak 44">
            <a:extLst>
              <a:ext uri="{FF2B5EF4-FFF2-40B4-BE49-F238E27FC236}">
                <a16:creationId xmlns:a16="http://schemas.microsoft.com/office/drawing/2014/main" id="{62C5FA9E-6E24-1ED2-8DE0-1ABF2A7F1C96}"/>
              </a:ext>
            </a:extLst>
          </p:cNvPr>
          <p:cNvSpPr txBox="1"/>
          <p:nvPr/>
        </p:nvSpPr>
        <p:spPr>
          <a:xfrm>
            <a:off x="8923008" y="1160889"/>
            <a:ext cx="2704402" cy="1862048"/>
          </a:xfrm>
          <a:prstGeom prst="rect">
            <a:avLst/>
          </a:prstGeom>
          <a:noFill/>
        </p:spPr>
        <p:txBody>
          <a:bodyPr wrap="square" rtlCol="0">
            <a:spAutoFit/>
          </a:bodyPr>
          <a:lstStyle/>
          <a:p>
            <a:pPr algn="ctr"/>
            <a:r>
              <a:rPr lang="nl-NL" sz="11500" b="1" dirty="0">
                <a:solidFill>
                  <a:srgbClr val="945DE8"/>
                </a:solidFill>
                <a:latin typeface="Effra" panose="02000506080000020004" pitchFamily="2" charset="0"/>
              </a:rPr>
              <a:t>30</a:t>
            </a:r>
          </a:p>
        </p:txBody>
      </p:sp>
      <p:sp>
        <p:nvSpPr>
          <p:cNvPr id="85" name="Pijl: omlaag 84">
            <a:extLst>
              <a:ext uri="{FF2B5EF4-FFF2-40B4-BE49-F238E27FC236}">
                <a16:creationId xmlns:a16="http://schemas.microsoft.com/office/drawing/2014/main" id="{8E0F915D-A285-EEEF-9B79-CF32C2FFE031}"/>
              </a:ext>
            </a:extLst>
          </p:cNvPr>
          <p:cNvSpPr/>
          <p:nvPr/>
        </p:nvSpPr>
        <p:spPr>
          <a:xfrm>
            <a:off x="10008509" y="3338155"/>
            <a:ext cx="533400" cy="847173"/>
          </a:xfrm>
          <a:prstGeom prst="downArrow">
            <a:avLst/>
          </a:prstGeom>
          <a:solidFill>
            <a:srgbClr val="E71E14"/>
          </a:solidFill>
          <a:ln>
            <a:noFill/>
          </a:ln>
          <a:effectLst>
            <a:outerShdw blurRad="25400" dist="254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6" name="Tekstvak 85">
            <a:extLst>
              <a:ext uri="{FF2B5EF4-FFF2-40B4-BE49-F238E27FC236}">
                <a16:creationId xmlns:a16="http://schemas.microsoft.com/office/drawing/2014/main" id="{F62BDAA9-4FD3-7CAE-780A-554F988BE7D1}"/>
              </a:ext>
            </a:extLst>
          </p:cNvPr>
          <p:cNvSpPr txBox="1"/>
          <p:nvPr/>
        </p:nvSpPr>
        <p:spPr>
          <a:xfrm>
            <a:off x="8625113" y="4113355"/>
            <a:ext cx="3300192" cy="769441"/>
          </a:xfrm>
          <a:prstGeom prst="rect">
            <a:avLst/>
          </a:prstGeom>
          <a:noFill/>
        </p:spPr>
        <p:txBody>
          <a:bodyPr wrap="square" rtlCol="0">
            <a:spAutoFit/>
          </a:bodyPr>
          <a:lstStyle/>
          <a:p>
            <a:pPr algn="ctr"/>
            <a:r>
              <a:rPr lang="nl-NL" sz="4400" b="1" i="1" dirty="0">
                <a:solidFill>
                  <a:srgbClr val="652EA3"/>
                </a:solidFill>
                <a:latin typeface="Effra" panose="02000506080000020004" pitchFamily="2" charset="0"/>
              </a:rPr>
              <a:t>Kunnen óók</a:t>
            </a:r>
          </a:p>
        </p:txBody>
      </p:sp>
      <p:sp>
        <p:nvSpPr>
          <p:cNvPr id="87" name="Tekstvak 86">
            <a:extLst>
              <a:ext uri="{FF2B5EF4-FFF2-40B4-BE49-F238E27FC236}">
                <a16:creationId xmlns:a16="http://schemas.microsoft.com/office/drawing/2014/main" id="{866F4520-EC75-6462-DFBA-37E72144ED48}"/>
              </a:ext>
            </a:extLst>
          </p:cNvPr>
          <p:cNvSpPr txBox="1"/>
          <p:nvPr/>
        </p:nvSpPr>
        <p:spPr>
          <a:xfrm>
            <a:off x="8625113" y="5252363"/>
            <a:ext cx="3300192" cy="769441"/>
          </a:xfrm>
          <a:prstGeom prst="rect">
            <a:avLst/>
          </a:prstGeom>
          <a:noFill/>
        </p:spPr>
        <p:txBody>
          <a:bodyPr wrap="square" rtlCol="0">
            <a:spAutoFit/>
          </a:bodyPr>
          <a:lstStyle/>
          <a:p>
            <a:pPr algn="ctr"/>
            <a:r>
              <a:rPr lang="nl-NL" sz="4400" b="1" i="1" dirty="0">
                <a:solidFill>
                  <a:srgbClr val="652EA3"/>
                </a:solidFill>
                <a:latin typeface="Effra" panose="02000506080000020004" pitchFamily="2" charset="0"/>
              </a:rPr>
              <a:t>zijn</a:t>
            </a:r>
          </a:p>
        </p:txBody>
      </p:sp>
      <p:sp>
        <p:nvSpPr>
          <p:cNvPr id="88" name="Tekstvak 87">
            <a:extLst>
              <a:ext uri="{FF2B5EF4-FFF2-40B4-BE49-F238E27FC236}">
                <a16:creationId xmlns:a16="http://schemas.microsoft.com/office/drawing/2014/main" id="{30856CFB-19D4-9E5C-BFF4-7EBC9B80E2B1}"/>
              </a:ext>
            </a:extLst>
          </p:cNvPr>
          <p:cNvSpPr txBox="1"/>
          <p:nvPr/>
        </p:nvSpPr>
        <p:spPr>
          <a:xfrm>
            <a:off x="8494392" y="4578861"/>
            <a:ext cx="3561634" cy="861774"/>
          </a:xfrm>
          <a:prstGeom prst="rect">
            <a:avLst/>
          </a:prstGeom>
          <a:noFill/>
        </p:spPr>
        <p:txBody>
          <a:bodyPr wrap="square" rtlCol="0">
            <a:spAutoFit/>
          </a:bodyPr>
          <a:lstStyle/>
          <a:p>
            <a:pPr algn="ctr"/>
            <a:r>
              <a:rPr lang="nl-NL" sz="5000" b="1" dirty="0">
                <a:solidFill>
                  <a:srgbClr val="945DE8"/>
                </a:solidFill>
                <a:latin typeface="Effra" panose="02000506080000020004" pitchFamily="2" charset="0"/>
              </a:rPr>
              <a:t>Invulvragen</a:t>
            </a:r>
          </a:p>
        </p:txBody>
      </p:sp>
    </p:spTree>
    <p:extLst>
      <p:ext uri="{BB962C8B-B14F-4D97-AF65-F5344CB8AC3E}">
        <p14:creationId xmlns:p14="http://schemas.microsoft.com/office/powerpoint/2010/main" val="1397141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up)">
                                      <p:cBhvr>
                                        <p:cTn id="15" dur="150"/>
                                        <p:tgtEl>
                                          <p:spTgt spid="39"/>
                                        </p:tgtEl>
                                      </p:cBhvr>
                                    </p:animEffect>
                                  </p:childTnLst>
                                </p:cTn>
                              </p:par>
                            </p:childTnLst>
                          </p:cTn>
                        </p:par>
                        <p:par>
                          <p:cTn id="16" fill="hold">
                            <p:stCondLst>
                              <p:cond delay="150"/>
                            </p:stCondLst>
                            <p:childTnLst>
                              <p:par>
                                <p:cTn id="17" presetID="1"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par>
                          <p:cTn id="19" fill="hold">
                            <p:stCondLst>
                              <p:cond delay="150"/>
                            </p:stCondLst>
                            <p:childTnLst>
                              <p:par>
                                <p:cTn id="20" presetID="1" presetClass="entr" presetSubtype="0" fill="hold" grpId="0" nodeType="afterEffect">
                                  <p:stCondLst>
                                    <p:cond delay="0"/>
                                  </p:stCondLst>
                                  <p:childTnLst>
                                    <p:set>
                                      <p:cBhvr>
                                        <p:cTn id="21" dur="1" fill="hold">
                                          <p:stCondLst>
                                            <p:cond delay="0"/>
                                          </p:stCondLst>
                                        </p:cTn>
                                        <p:tgtEl>
                                          <p:spTgt spid="37"/>
                                        </p:tgtEl>
                                        <p:attrNameLst>
                                          <p:attrName>style.visibility</p:attrName>
                                        </p:attrNameLst>
                                      </p:cBhvr>
                                      <p:to>
                                        <p:strVal val="visible"/>
                                      </p:to>
                                    </p:set>
                                  </p:childTnLst>
                                </p:cTn>
                              </p:par>
                            </p:childTnLst>
                          </p:cTn>
                        </p:par>
                        <p:par>
                          <p:cTn id="22" fill="hold">
                            <p:stCondLst>
                              <p:cond delay="150"/>
                            </p:stCondLst>
                            <p:childTnLst>
                              <p:par>
                                <p:cTn id="23" presetID="1" presetClass="entr" presetSubtype="0" fill="hold" grpId="0" nodeType="afterEffect">
                                  <p:stCondLst>
                                    <p:cond delay="0"/>
                                  </p:stCondLst>
                                  <p:childTnLst>
                                    <p:set>
                                      <p:cBhvr>
                                        <p:cTn id="24" dur="1" fill="hold">
                                          <p:stCondLst>
                                            <p:cond delay="0"/>
                                          </p:stCondLst>
                                        </p:cTn>
                                        <p:tgtEl>
                                          <p:spTgt spid="3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grpId="0" nodeType="clickEffect">
                                  <p:stCondLst>
                                    <p:cond delay="0"/>
                                  </p:stCondLst>
                                  <p:childTnLst>
                                    <p:set>
                                      <p:cBhvr>
                                        <p:cTn id="38" dur="1" fill="hold">
                                          <p:stCondLst>
                                            <p:cond delay="0"/>
                                          </p:stCondLst>
                                        </p:cTn>
                                        <p:tgtEl>
                                          <p:spTgt spid="85"/>
                                        </p:tgtEl>
                                        <p:attrNameLst>
                                          <p:attrName>style.visibility</p:attrName>
                                        </p:attrNameLst>
                                      </p:cBhvr>
                                      <p:to>
                                        <p:strVal val="visible"/>
                                      </p:to>
                                    </p:set>
                                    <p:animEffect transition="in" filter="wipe(up)">
                                      <p:cBhvr>
                                        <p:cTn id="39" dur="150"/>
                                        <p:tgtEl>
                                          <p:spTgt spid="85"/>
                                        </p:tgtEl>
                                      </p:cBhvr>
                                    </p:animEffect>
                                  </p:childTnLst>
                                </p:cTn>
                              </p:par>
                            </p:childTnLst>
                          </p:cTn>
                        </p:par>
                        <p:par>
                          <p:cTn id="40" fill="hold">
                            <p:stCondLst>
                              <p:cond delay="150"/>
                            </p:stCondLst>
                            <p:childTnLst>
                              <p:par>
                                <p:cTn id="41" presetID="1" presetClass="entr" presetSubtype="0" fill="hold" grpId="0" nodeType="afterEffect">
                                  <p:stCondLst>
                                    <p:cond delay="0"/>
                                  </p:stCondLst>
                                  <p:childTnLst>
                                    <p:set>
                                      <p:cBhvr>
                                        <p:cTn id="42" dur="1" fill="hold">
                                          <p:stCondLst>
                                            <p:cond delay="0"/>
                                          </p:stCondLst>
                                        </p:cTn>
                                        <p:tgtEl>
                                          <p:spTgt spid="8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8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7" grpId="0"/>
      <p:bldP spid="28" grpId="0"/>
      <p:bldP spid="35" grpId="0"/>
      <p:bldP spid="37" grpId="0"/>
      <p:bldP spid="39" grpId="0" animBg="1"/>
      <p:bldP spid="41" grpId="0" animBg="1"/>
      <p:bldP spid="43" grpId="0"/>
      <p:bldP spid="45" grpId="0"/>
      <p:bldP spid="85" grpId="0" animBg="1"/>
      <p:bldP spid="86" grpId="0"/>
      <p:bldP spid="87" grpId="0"/>
      <p:bldP spid="8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1ABC3C-4C5F-FB66-E34F-70DE18682DF7}"/>
            </a:ext>
          </a:extLst>
        </p:cNvPr>
        <p:cNvGrpSpPr/>
        <p:nvPr/>
      </p:nvGrpSpPr>
      <p:grpSpPr>
        <a:xfrm>
          <a:off x="0" y="0"/>
          <a:ext cx="0" cy="0"/>
          <a:chOff x="0" y="0"/>
          <a:chExt cx="0" cy="0"/>
        </a:xfrm>
      </p:grpSpPr>
      <p:sp>
        <p:nvSpPr>
          <p:cNvPr id="3" name="Tekstvak 2">
            <a:extLst>
              <a:ext uri="{FF2B5EF4-FFF2-40B4-BE49-F238E27FC236}">
                <a16:creationId xmlns:a16="http://schemas.microsoft.com/office/drawing/2014/main" id="{4B870C35-923D-38B9-8AA9-FF19669F1A5A}"/>
              </a:ext>
            </a:extLst>
          </p:cNvPr>
          <p:cNvSpPr txBox="1"/>
          <p:nvPr/>
        </p:nvSpPr>
        <p:spPr>
          <a:xfrm>
            <a:off x="319314" y="3262407"/>
            <a:ext cx="11553372" cy="1323439"/>
          </a:xfrm>
          <a:prstGeom prst="rect">
            <a:avLst/>
          </a:prstGeom>
          <a:noFill/>
        </p:spPr>
        <p:txBody>
          <a:bodyPr wrap="square" rtlCol="0">
            <a:spAutoFit/>
          </a:bodyPr>
          <a:lstStyle/>
          <a:p>
            <a:pPr algn="ctr"/>
            <a:r>
              <a:rPr lang="nl-NL" sz="8000" b="1" dirty="0">
                <a:solidFill>
                  <a:srgbClr val="945DE8"/>
                </a:solidFill>
                <a:effectLst>
                  <a:outerShdw blurRad="25400" dist="25400" dir="2700000" algn="tl" rotWithShape="0">
                    <a:prstClr val="black">
                      <a:alpha val="40000"/>
                    </a:prstClr>
                  </a:outerShdw>
                </a:effectLst>
                <a:latin typeface="Effra" panose="02000506080000020004" pitchFamily="2" charset="0"/>
              </a:rPr>
              <a:t>Risico van het vermogen</a:t>
            </a:r>
          </a:p>
        </p:txBody>
      </p:sp>
      <p:cxnSp>
        <p:nvCxnSpPr>
          <p:cNvPr id="6" name="Rechte verbindingslijn 5">
            <a:extLst>
              <a:ext uri="{FF2B5EF4-FFF2-40B4-BE49-F238E27FC236}">
                <a16:creationId xmlns:a16="http://schemas.microsoft.com/office/drawing/2014/main" id="{188CB164-31D9-7022-3BA4-8E1303C682B0}"/>
              </a:ext>
            </a:extLst>
          </p:cNvPr>
          <p:cNvCxnSpPr>
            <a:cxnSpLocks/>
          </p:cNvCxnSpPr>
          <p:nvPr/>
        </p:nvCxnSpPr>
        <p:spPr>
          <a:xfrm flipH="1">
            <a:off x="1168400" y="4592864"/>
            <a:ext cx="9855200" cy="0"/>
          </a:xfrm>
          <a:prstGeom prst="line">
            <a:avLst/>
          </a:prstGeom>
          <a:ln w="111125">
            <a:solidFill>
              <a:schemeClr val="bg1">
                <a:lumMod val="65000"/>
              </a:schemeClr>
            </a:solidFill>
          </a:ln>
          <a:effectLst>
            <a:outerShdw blurRad="25400" dist="254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 name="Tekstvak 4">
            <a:extLst>
              <a:ext uri="{FF2B5EF4-FFF2-40B4-BE49-F238E27FC236}">
                <a16:creationId xmlns:a16="http://schemas.microsoft.com/office/drawing/2014/main" id="{519E6110-9608-4E91-BA14-E0714A7D2964}"/>
              </a:ext>
            </a:extLst>
          </p:cNvPr>
          <p:cNvSpPr txBox="1"/>
          <p:nvPr/>
        </p:nvSpPr>
        <p:spPr>
          <a:xfrm>
            <a:off x="319314" y="1736679"/>
            <a:ext cx="11553372" cy="1862048"/>
          </a:xfrm>
          <a:prstGeom prst="rect">
            <a:avLst/>
          </a:prstGeom>
          <a:noFill/>
        </p:spPr>
        <p:txBody>
          <a:bodyPr wrap="square" rtlCol="0">
            <a:spAutoFit/>
          </a:bodyPr>
          <a:lstStyle/>
          <a:p>
            <a:pPr algn="ctr"/>
            <a:r>
              <a:rPr lang="nl-NL" sz="11500" b="1" i="1" dirty="0">
                <a:solidFill>
                  <a:srgbClr val="652EA3"/>
                </a:solidFill>
                <a:effectLst>
                  <a:outerShdw blurRad="25400" dist="25400" dir="2700000" algn="tl" rotWithShape="0">
                    <a:prstClr val="black">
                      <a:alpha val="40000"/>
                    </a:prstClr>
                  </a:outerShdw>
                </a:effectLst>
                <a:latin typeface="Effra" panose="02000506080000020004" pitchFamily="2" charset="0"/>
              </a:rPr>
              <a:t>Solvabiliteit</a:t>
            </a:r>
          </a:p>
        </p:txBody>
      </p:sp>
      <p:sp>
        <p:nvSpPr>
          <p:cNvPr id="2" name="Tekstvak 1">
            <a:extLst>
              <a:ext uri="{FF2B5EF4-FFF2-40B4-BE49-F238E27FC236}">
                <a16:creationId xmlns:a16="http://schemas.microsoft.com/office/drawing/2014/main" id="{994C1D0C-7154-71A6-C886-10E2DFA2C916}"/>
              </a:ext>
            </a:extLst>
          </p:cNvPr>
          <p:cNvSpPr txBox="1"/>
          <p:nvPr/>
        </p:nvSpPr>
        <p:spPr>
          <a:xfrm>
            <a:off x="1168400" y="4585846"/>
            <a:ext cx="2854959" cy="523220"/>
          </a:xfrm>
          <a:prstGeom prst="rect">
            <a:avLst/>
          </a:prstGeom>
          <a:noFill/>
        </p:spPr>
        <p:txBody>
          <a:bodyPr wrap="square" rtlCol="0">
            <a:spAutoFit/>
          </a:bodyPr>
          <a:lstStyle/>
          <a:p>
            <a:r>
              <a:rPr lang="nl-NL" sz="2800" b="1" dirty="0">
                <a:solidFill>
                  <a:srgbClr val="652EA3"/>
                </a:solidFill>
                <a:latin typeface="Effra" panose="02000506080000020004" pitchFamily="2" charset="0"/>
              </a:rPr>
              <a:t>Patrick</a:t>
            </a:r>
          </a:p>
        </p:txBody>
      </p:sp>
    </p:spTree>
    <p:extLst>
      <p:ext uri="{BB962C8B-B14F-4D97-AF65-F5344CB8AC3E}">
        <p14:creationId xmlns:p14="http://schemas.microsoft.com/office/powerpoint/2010/main" val="993823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16E767-02B8-BA4B-8A9B-7D9C50851393}"/>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9E2136BF-81A1-3DCC-1B53-8972AF679481}"/>
              </a:ext>
            </a:extLst>
          </p:cNvPr>
          <p:cNvSpPr txBox="1"/>
          <p:nvPr/>
        </p:nvSpPr>
        <p:spPr>
          <a:xfrm>
            <a:off x="2140299" y="194009"/>
            <a:ext cx="791140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2800" dirty="0">
                <a:solidFill>
                  <a:prstClr val="black"/>
                </a:solidFill>
                <a:latin typeface="Effra Heavy" panose="02000906080000020004" pitchFamily="2" charset="0"/>
              </a:rPr>
              <a:t>Solvabiliteit</a:t>
            </a:r>
            <a:endParaRPr kumimoji="0" lang="nl-NL" sz="2800" b="0" i="0" u="none" strike="noStrike" kern="1200" cap="none" spc="0" normalizeH="0" baseline="0" noProof="0" dirty="0">
              <a:ln>
                <a:noFill/>
              </a:ln>
              <a:solidFill>
                <a:prstClr val="black"/>
              </a:solidFill>
              <a:effectLst/>
              <a:uLnTx/>
              <a:uFillTx/>
              <a:latin typeface="Effra Heavy" panose="02000906080000020004" pitchFamily="2" charset="0"/>
              <a:ea typeface="+mn-ea"/>
              <a:cs typeface="+mn-cs"/>
            </a:endParaRPr>
          </a:p>
        </p:txBody>
      </p:sp>
      <p:sp>
        <p:nvSpPr>
          <p:cNvPr id="3" name="Tekstvak 2">
            <a:extLst>
              <a:ext uri="{FF2B5EF4-FFF2-40B4-BE49-F238E27FC236}">
                <a16:creationId xmlns:a16="http://schemas.microsoft.com/office/drawing/2014/main" id="{4131E393-685D-1AD6-6C22-8F046B6C7665}"/>
              </a:ext>
            </a:extLst>
          </p:cNvPr>
          <p:cNvSpPr txBox="1"/>
          <p:nvPr/>
        </p:nvSpPr>
        <p:spPr>
          <a:xfrm>
            <a:off x="652986" y="968667"/>
            <a:ext cx="1088602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1" i="1" u="none" strike="noStrike" kern="1200" cap="none" spc="0" normalizeH="0" baseline="0" noProof="0" dirty="0">
                <a:ln>
                  <a:noFill/>
                </a:ln>
                <a:solidFill>
                  <a:prstClr val="black"/>
                </a:solidFill>
                <a:effectLst/>
                <a:uLnTx/>
                <a:uFillTx/>
                <a:latin typeface="Effra" panose="02000506080000020004" pitchFamily="2" charset="0"/>
                <a:ea typeface="+mn-ea"/>
                <a:cs typeface="+mn-cs"/>
              </a:rPr>
              <a:t>Hoeveel </a:t>
            </a:r>
            <a:r>
              <a:rPr kumimoji="0" lang="nl-NL" sz="2800" b="1" i="1" u="none" strike="noStrike" kern="1200" cap="none" spc="0" normalizeH="0" baseline="0" noProof="0" dirty="0">
                <a:ln>
                  <a:noFill/>
                </a:ln>
                <a:solidFill>
                  <a:srgbClr val="945DE8"/>
                </a:solidFill>
                <a:effectLst/>
                <a:uLnTx/>
                <a:uFillTx/>
                <a:latin typeface="Effra" panose="02000506080000020004" pitchFamily="2" charset="0"/>
                <a:ea typeface="+mn-ea"/>
                <a:cs typeface="+mn-cs"/>
              </a:rPr>
              <a:t>risico</a:t>
            </a:r>
            <a:r>
              <a:rPr kumimoji="0" lang="nl-NL" sz="2800" b="1" i="1" u="none" strike="noStrike" kern="1200" cap="none" spc="0" normalizeH="0" baseline="0" noProof="0" dirty="0">
                <a:ln>
                  <a:noFill/>
                </a:ln>
                <a:solidFill>
                  <a:prstClr val="black"/>
                </a:solidFill>
                <a:effectLst/>
                <a:uLnTx/>
                <a:uFillTx/>
                <a:latin typeface="Effra" panose="02000506080000020004" pitchFamily="2" charset="0"/>
                <a:ea typeface="+mn-ea"/>
                <a:cs typeface="+mn-cs"/>
              </a:rPr>
              <a:t> draagt het </a:t>
            </a:r>
            <a:r>
              <a:rPr kumimoji="0" lang="nl-NL" sz="2800" b="1" i="1" u="none" strike="noStrike" kern="1200" cap="none" spc="0" normalizeH="0" baseline="0" noProof="0" dirty="0">
                <a:ln>
                  <a:noFill/>
                </a:ln>
                <a:solidFill>
                  <a:srgbClr val="945DE8"/>
                </a:solidFill>
                <a:effectLst/>
                <a:uLnTx/>
                <a:uFillTx/>
                <a:latin typeface="Effra" panose="02000506080000020004" pitchFamily="2" charset="0"/>
                <a:ea typeface="+mn-ea"/>
                <a:cs typeface="+mn-cs"/>
              </a:rPr>
              <a:t>vermogen</a:t>
            </a:r>
            <a:r>
              <a:rPr kumimoji="0" lang="nl-NL" sz="2800" b="1" i="1" u="none" strike="noStrike" kern="1200" cap="none" spc="0" normalizeH="0" baseline="0" noProof="0" dirty="0">
                <a:ln>
                  <a:noFill/>
                </a:ln>
                <a:solidFill>
                  <a:prstClr val="black"/>
                </a:solidFill>
                <a:effectLst/>
                <a:uLnTx/>
                <a:uFillTx/>
                <a:latin typeface="Effra" panose="02000506080000020004" pitchFamily="2" charset="0"/>
                <a:ea typeface="+mn-ea"/>
                <a:cs typeface="+mn-cs"/>
              </a:rPr>
              <a:t> van het bedrijf</a:t>
            </a:r>
            <a:r>
              <a:rPr kumimoji="0" lang="nl-NL" sz="2800" b="1" i="1" u="none" strike="noStrike" kern="1200" cap="none" spc="0" normalizeH="0" noProof="0" dirty="0">
                <a:ln>
                  <a:noFill/>
                </a:ln>
                <a:solidFill>
                  <a:prstClr val="black"/>
                </a:solidFill>
                <a:effectLst/>
                <a:uLnTx/>
                <a:uFillTx/>
                <a:latin typeface="Effra" panose="02000506080000020004" pitchFamily="2" charset="0"/>
                <a:ea typeface="+mn-ea"/>
                <a:cs typeface="+mn-cs"/>
              </a:rPr>
              <a:t>?</a:t>
            </a:r>
            <a:endParaRPr kumimoji="0" lang="nl-NL" sz="2800" b="1" i="1" u="none" strike="noStrike" kern="1200" cap="none" spc="0" normalizeH="0" baseline="0" noProof="0" dirty="0">
              <a:ln>
                <a:noFill/>
              </a:ln>
              <a:solidFill>
                <a:prstClr val="black"/>
              </a:solidFill>
              <a:effectLst/>
              <a:uLnTx/>
              <a:uFillTx/>
              <a:latin typeface="Effra" panose="02000506080000020004" pitchFamily="2" charset="0"/>
              <a:ea typeface="+mn-ea"/>
              <a:cs typeface="+mn-cs"/>
            </a:endParaRPr>
          </a:p>
        </p:txBody>
      </p:sp>
      <p:cxnSp>
        <p:nvCxnSpPr>
          <p:cNvPr id="4" name="Rechte verbindingslijn 3">
            <a:extLst>
              <a:ext uri="{FF2B5EF4-FFF2-40B4-BE49-F238E27FC236}">
                <a16:creationId xmlns:a16="http://schemas.microsoft.com/office/drawing/2014/main" id="{2BE38C1C-AD65-3A64-0C04-69EAE9C5F187}"/>
              </a:ext>
            </a:extLst>
          </p:cNvPr>
          <p:cNvCxnSpPr>
            <a:cxnSpLocks/>
          </p:cNvCxnSpPr>
          <p:nvPr/>
        </p:nvCxnSpPr>
        <p:spPr>
          <a:xfrm>
            <a:off x="652987" y="1918473"/>
            <a:ext cx="5499000" cy="0"/>
          </a:xfrm>
          <a:prstGeom prst="line">
            <a:avLst/>
          </a:prstGeom>
          <a:ln w="111125">
            <a:solidFill>
              <a:schemeClr val="bg1">
                <a:lumMod val="65000"/>
              </a:schemeClr>
            </a:solidFill>
          </a:ln>
          <a:effectLst>
            <a:outerShdw blurRad="25400" dist="254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 name="Rechte verbindingslijn 4">
            <a:extLst>
              <a:ext uri="{FF2B5EF4-FFF2-40B4-BE49-F238E27FC236}">
                <a16:creationId xmlns:a16="http://schemas.microsoft.com/office/drawing/2014/main" id="{EE070472-7C45-45BC-76D9-AAAFD35AB340}"/>
              </a:ext>
            </a:extLst>
          </p:cNvPr>
          <p:cNvCxnSpPr>
            <a:cxnSpLocks/>
          </p:cNvCxnSpPr>
          <p:nvPr/>
        </p:nvCxnSpPr>
        <p:spPr>
          <a:xfrm>
            <a:off x="3402487" y="1987595"/>
            <a:ext cx="0" cy="2599531"/>
          </a:xfrm>
          <a:prstGeom prst="line">
            <a:avLst/>
          </a:prstGeom>
          <a:ln w="111125">
            <a:solidFill>
              <a:schemeClr val="bg1">
                <a:lumMod val="65000"/>
              </a:schemeClr>
            </a:solidFill>
          </a:ln>
          <a:effectLst>
            <a:outerShdw blurRad="25400" dist="254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Tekstvak 5">
            <a:extLst>
              <a:ext uri="{FF2B5EF4-FFF2-40B4-BE49-F238E27FC236}">
                <a16:creationId xmlns:a16="http://schemas.microsoft.com/office/drawing/2014/main" id="{8E79D6B0-822E-FA46-DCD5-217D0ADD4386}"/>
              </a:ext>
            </a:extLst>
          </p:cNvPr>
          <p:cNvSpPr txBox="1"/>
          <p:nvPr/>
        </p:nvSpPr>
        <p:spPr>
          <a:xfrm>
            <a:off x="652985" y="2564804"/>
            <a:ext cx="2749501" cy="1107996"/>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nl-NL" sz="6600" b="1" u="none" strike="noStrike" kern="1200" cap="none" spc="0" normalizeH="0" baseline="0" noProof="0" dirty="0">
                <a:ln>
                  <a:noFill/>
                </a:ln>
                <a:solidFill>
                  <a:prstClr val="black"/>
                </a:solidFill>
                <a:effectLst>
                  <a:outerShdw blurRad="25400" dist="25400" dir="2700000" algn="tl" rotWithShape="0">
                    <a:prstClr val="black">
                      <a:alpha val="40000"/>
                    </a:prstClr>
                  </a:outerShdw>
                </a:effectLst>
                <a:uLnTx/>
                <a:uFillTx/>
                <a:latin typeface="Effra" panose="02000506080000020004" pitchFamily="2" charset="0"/>
                <a:ea typeface="+mn-ea"/>
                <a:cs typeface="+mn-cs"/>
              </a:rPr>
              <a:t>Activa</a:t>
            </a:r>
          </a:p>
        </p:txBody>
      </p:sp>
      <p:sp>
        <p:nvSpPr>
          <p:cNvPr id="9" name="Tekstvak 8">
            <a:extLst>
              <a:ext uri="{FF2B5EF4-FFF2-40B4-BE49-F238E27FC236}">
                <a16:creationId xmlns:a16="http://schemas.microsoft.com/office/drawing/2014/main" id="{7219C164-9E69-08AE-0A1B-86680E793F93}"/>
              </a:ext>
            </a:extLst>
          </p:cNvPr>
          <p:cNvSpPr txBox="1"/>
          <p:nvPr/>
        </p:nvSpPr>
        <p:spPr>
          <a:xfrm>
            <a:off x="4092390" y="1918473"/>
            <a:ext cx="2059598" cy="120032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7200" b="1" u="none" strike="noStrike" kern="1200" cap="none" spc="0" normalizeH="0" baseline="0" noProof="0" dirty="0">
                <a:ln>
                  <a:noFill/>
                </a:ln>
                <a:solidFill>
                  <a:prstClr val="black"/>
                </a:solidFill>
                <a:effectLst>
                  <a:outerShdw blurRad="25400" dist="25400" dir="2700000" algn="tl" rotWithShape="0">
                    <a:prstClr val="black">
                      <a:alpha val="40000"/>
                    </a:prstClr>
                  </a:outerShdw>
                </a:effectLst>
                <a:uLnTx/>
                <a:uFillTx/>
                <a:latin typeface="Effra" panose="02000506080000020004" pitchFamily="2" charset="0"/>
                <a:ea typeface="+mn-ea"/>
                <a:cs typeface="+mn-cs"/>
              </a:rPr>
              <a:t>EV</a:t>
            </a:r>
          </a:p>
        </p:txBody>
      </p:sp>
      <p:sp>
        <p:nvSpPr>
          <p:cNvPr id="10" name="Tekstvak 9">
            <a:extLst>
              <a:ext uri="{FF2B5EF4-FFF2-40B4-BE49-F238E27FC236}">
                <a16:creationId xmlns:a16="http://schemas.microsoft.com/office/drawing/2014/main" id="{CCE12EA5-AD87-1609-9F6D-C3335AB020EF}"/>
              </a:ext>
            </a:extLst>
          </p:cNvPr>
          <p:cNvSpPr txBox="1"/>
          <p:nvPr/>
        </p:nvSpPr>
        <p:spPr>
          <a:xfrm>
            <a:off x="4092390" y="2759165"/>
            <a:ext cx="2059599" cy="120032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nl-NL" sz="7200" b="1" dirty="0">
                <a:solidFill>
                  <a:prstClr val="black"/>
                </a:solidFill>
                <a:effectLst>
                  <a:outerShdw blurRad="25400" dist="25400" dir="2700000" algn="tl" rotWithShape="0">
                    <a:prstClr val="black">
                      <a:alpha val="40000"/>
                    </a:prstClr>
                  </a:outerShdw>
                </a:effectLst>
                <a:latin typeface="Effra" panose="02000506080000020004" pitchFamily="2" charset="0"/>
              </a:rPr>
              <a:t>VV</a:t>
            </a:r>
            <a:endParaRPr kumimoji="0" lang="nl-NL" sz="7200" b="1" u="none" strike="noStrike" kern="1200" cap="none" spc="0" normalizeH="0" baseline="0" noProof="0" dirty="0">
              <a:ln>
                <a:noFill/>
              </a:ln>
              <a:solidFill>
                <a:prstClr val="black"/>
              </a:solidFill>
              <a:effectLst>
                <a:outerShdw blurRad="25400" dist="25400" dir="2700000" algn="tl" rotWithShape="0">
                  <a:prstClr val="black">
                    <a:alpha val="40000"/>
                  </a:prstClr>
                </a:outerShdw>
              </a:effectLst>
              <a:uLnTx/>
              <a:uFillTx/>
              <a:latin typeface="Effra" panose="02000506080000020004" pitchFamily="2" charset="0"/>
            </a:endParaRPr>
          </a:p>
        </p:txBody>
      </p:sp>
      <p:sp>
        <p:nvSpPr>
          <p:cNvPr id="11" name="Tekstvak 10">
            <a:extLst>
              <a:ext uri="{FF2B5EF4-FFF2-40B4-BE49-F238E27FC236}">
                <a16:creationId xmlns:a16="http://schemas.microsoft.com/office/drawing/2014/main" id="{A1CEF83D-1128-9C0E-74B3-1D0A0C2BBE53}"/>
              </a:ext>
            </a:extLst>
          </p:cNvPr>
          <p:cNvSpPr txBox="1"/>
          <p:nvPr/>
        </p:nvSpPr>
        <p:spPr>
          <a:xfrm>
            <a:off x="4092390" y="3599857"/>
            <a:ext cx="2059599" cy="120032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7200" b="1" u="none" strike="noStrike" kern="1200" cap="none" spc="0" normalizeH="0" baseline="0" noProof="0" dirty="0">
                <a:ln>
                  <a:noFill/>
                </a:ln>
                <a:solidFill>
                  <a:prstClr val="black"/>
                </a:solidFill>
                <a:effectLst>
                  <a:outerShdw blurRad="25400" dist="25400" dir="2700000" algn="tl" rotWithShape="0">
                    <a:prstClr val="black">
                      <a:alpha val="40000"/>
                    </a:prstClr>
                  </a:outerShdw>
                </a:effectLst>
                <a:uLnTx/>
                <a:uFillTx/>
                <a:latin typeface="Effra" panose="02000506080000020004" pitchFamily="2" charset="0"/>
                <a:ea typeface="+mn-ea"/>
                <a:cs typeface="+mn-cs"/>
              </a:rPr>
              <a:t>TV</a:t>
            </a:r>
          </a:p>
        </p:txBody>
      </p:sp>
      <p:sp>
        <p:nvSpPr>
          <p:cNvPr id="12" name="Tekstvak 11">
            <a:extLst>
              <a:ext uri="{FF2B5EF4-FFF2-40B4-BE49-F238E27FC236}">
                <a16:creationId xmlns:a16="http://schemas.microsoft.com/office/drawing/2014/main" id="{A438BAF6-1FC9-5BE3-0DB4-32786C98FF1C}"/>
              </a:ext>
            </a:extLst>
          </p:cNvPr>
          <p:cNvSpPr txBox="1"/>
          <p:nvPr/>
        </p:nvSpPr>
        <p:spPr>
          <a:xfrm>
            <a:off x="4092390" y="1918473"/>
            <a:ext cx="2059599" cy="120032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7200" b="1" u="none" strike="noStrike" kern="1200" cap="none" spc="0" normalizeH="0" baseline="0" noProof="0" dirty="0">
                <a:ln>
                  <a:noFill/>
                </a:ln>
                <a:solidFill>
                  <a:srgbClr val="945DE8"/>
                </a:solidFill>
                <a:effectLst>
                  <a:outerShdw blurRad="25400" dist="25400" dir="2700000" algn="tl" rotWithShape="0">
                    <a:prstClr val="black">
                      <a:alpha val="40000"/>
                    </a:prstClr>
                  </a:outerShdw>
                </a:effectLst>
                <a:uLnTx/>
                <a:uFillTx/>
                <a:latin typeface="Effra" panose="02000506080000020004" pitchFamily="2" charset="0"/>
                <a:ea typeface="+mn-ea"/>
                <a:cs typeface="+mn-cs"/>
              </a:rPr>
              <a:t>EV</a:t>
            </a:r>
          </a:p>
        </p:txBody>
      </p:sp>
      <p:sp>
        <p:nvSpPr>
          <p:cNvPr id="13" name="Tekstvak 12">
            <a:extLst>
              <a:ext uri="{FF2B5EF4-FFF2-40B4-BE49-F238E27FC236}">
                <a16:creationId xmlns:a16="http://schemas.microsoft.com/office/drawing/2014/main" id="{CBF88803-FD0B-BF4A-97F2-1C5EBF3DD4AF}"/>
              </a:ext>
            </a:extLst>
          </p:cNvPr>
          <p:cNvSpPr txBox="1"/>
          <p:nvPr/>
        </p:nvSpPr>
        <p:spPr>
          <a:xfrm>
            <a:off x="4092390" y="2759165"/>
            <a:ext cx="2059599" cy="120032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7200" b="1" u="none" strike="noStrike" kern="1200" cap="none" spc="0" normalizeH="0" baseline="0" noProof="0" dirty="0">
                <a:ln>
                  <a:noFill/>
                </a:ln>
                <a:solidFill>
                  <a:srgbClr val="945DE8"/>
                </a:solidFill>
                <a:effectLst>
                  <a:outerShdw blurRad="25400" dist="25400" dir="2700000" algn="tl" rotWithShape="0">
                    <a:prstClr val="black">
                      <a:alpha val="40000"/>
                    </a:prstClr>
                  </a:outerShdw>
                </a:effectLst>
                <a:uLnTx/>
                <a:uFillTx/>
                <a:latin typeface="Effra" panose="02000506080000020004" pitchFamily="2" charset="0"/>
                <a:ea typeface="+mn-ea"/>
                <a:cs typeface="+mn-cs"/>
              </a:rPr>
              <a:t>VV</a:t>
            </a:r>
          </a:p>
        </p:txBody>
      </p:sp>
      <p:sp>
        <p:nvSpPr>
          <p:cNvPr id="14" name="Tekstvak 13">
            <a:extLst>
              <a:ext uri="{FF2B5EF4-FFF2-40B4-BE49-F238E27FC236}">
                <a16:creationId xmlns:a16="http://schemas.microsoft.com/office/drawing/2014/main" id="{5D233923-3741-D403-98F5-45DC5A42882C}"/>
              </a:ext>
            </a:extLst>
          </p:cNvPr>
          <p:cNvSpPr txBox="1"/>
          <p:nvPr/>
        </p:nvSpPr>
        <p:spPr>
          <a:xfrm>
            <a:off x="4092390" y="3599857"/>
            <a:ext cx="2059599" cy="120032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7200" b="1" u="none" strike="noStrike" kern="1200" cap="none" spc="0" normalizeH="0" baseline="0" noProof="0" dirty="0">
                <a:ln>
                  <a:noFill/>
                </a:ln>
                <a:solidFill>
                  <a:srgbClr val="945DE8"/>
                </a:solidFill>
                <a:effectLst>
                  <a:outerShdw blurRad="25400" dist="25400" dir="2700000" algn="tl" rotWithShape="0">
                    <a:prstClr val="black">
                      <a:alpha val="40000"/>
                    </a:prstClr>
                  </a:outerShdw>
                </a:effectLst>
                <a:uLnTx/>
                <a:uFillTx/>
                <a:latin typeface="Effra" panose="02000506080000020004" pitchFamily="2" charset="0"/>
                <a:ea typeface="+mn-ea"/>
                <a:cs typeface="+mn-cs"/>
              </a:rPr>
              <a:t>TV</a:t>
            </a:r>
          </a:p>
        </p:txBody>
      </p:sp>
      <p:sp>
        <p:nvSpPr>
          <p:cNvPr id="15" name="Tekstvak 14">
            <a:extLst>
              <a:ext uri="{FF2B5EF4-FFF2-40B4-BE49-F238E27FC236}">
                <a16:creationId xmlns:a16="http://schemas.microsoft.com/office/drawing/2014/main" id="{9AA6363E-9F14-CD44-DD4E-3B8DB951C0DE}"/>
              </a:ext>
            </a:extLst>
          </p:cNvPr>
          <p:cNvSpPr txBox="1"/>
          <p:nvPr/>
        </p:nvSpPr>
        <p:spPr>
          <a:xfrm>
            <a:off x="2706799" y="1571895"/>
            <a:ext cx="137980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b="1" u="none" strike="noStrike" kern="1200" cap="none" spc="0" normalizeH="0" baseline="0" noProof="0" dirty="0">
                <a:ln>
                  <a:noFill/>
                </a:ln>
                <a:solidFill>
                  <a:srgbClr val="652EA3"/>
                </a:solidFill>
                <a:effectLst/>
                <a:uLnTx/>
                <a:uFillTx/>
                <a:latin typeface="Effra" panose="02000506080000020004" pitchFamily="2" charset="0"/>
                <a:ea typeface="+mn-ea"/>
                <a:cs typeface="+mn-cs"/>
              </a:rPr>
              <a:t>Balans</a:t>
            </a:r>
          </a:p>
        </p:txBody>
      </p:sp>
      <p:sp>
        <p:nvSpPr>
          <p:cNvPr id="16" name="Tekstvak 15">
            <a:extLst>
              <a:ext uri="{FF2B5EF4-FFF2-40B4-BE49-F238E27FC236}">
                <a16:creationId xmlns:a16="http://schemas.microsoft.com/office/drawing/2014/main" id="{A5555E26-9A2E-70E5-A869-9BC0200B3D56}"/>
              </a:ext>
            </a:extLst>
          </p:cNvPr>
          <p:cNvSpPr txBox="1"/>
          <p:nvPr/>
        </p:nvSpPr>
        <p:spPr>
          <a:xfrm>
            <a:off x="504434" y="1571895"/>
            <a:ext cx="44780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b="1" u="none" strike="noStrike" kern="1200" cap="none" spc="0" normalizeH="0" baseline="0" noProof="0" dirty="0">
                <a:ln>
                  <a:noFill/>
                </a:ln>
                <a:solidFill>
                  <a:srgbClr val="652EA3"/>
                </a:solidFill>
                <a:effectLst/>
                <a:uLnTx/>
                <a:uFillTx/>
                <a:latin typeface="Effra" panose="02000506080000020004" pitchFamily="2" charset="0"/>
                <a:ea typeface="+mn-ea"/>
                <a:cs typeface="+mn-cs"/>
              </a:rPr>
              <a:t>D</a:t>
            </a:r>
          </a:p>
        </p:txBody>
      </p:sp>
      <p:sp>
        <p:nvSpPr>
          <p:cNvPr id="17" name="Tekstvak 16">
            <a:extLst>
              <a:ext uri="{FF2B5EF4-FFF2-40B4-BE49-F238E27FC236}">
                <a16:creationId xmlns:a16="http://schemas.microsoft.com/office/drawing/2014/main" id="{3F0B7290-7305-D627-4E30-14383A635F66}"/>
              </a:ext>
            </a:extLst>
          </p:cNvPr>
          <p:cNvSpPr txBox="1"/>
          <p:nvPr/>
        </p:nvSpPr>
        <p:spPr>
          <a:xfrm>
            <a:off x="5834812" y="1571895"/>
            <a:ext cx="44780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b="1" u="none" strike="noStrike" kern="1200" cap="none" spc="0" normalizeH="0" baseline="0" noProof="0" dirty="0">
                <a:ln>
                  <a:noFill/>
                </a:ln>
                <a:solidFill>
                  <a:srgbClr val="652EA3"/>
                </a:solidFill>
                <a:effectLst/>
                <a:uLnTx/>
                <a:uFillTx/>
                <a:latin typeface="Effra" panose="02000506080000020004" pitchFamily="2" charset="0"/>
                <a:ea typeface="+mn-ea"/>
                <a:cs typeface="+mn-cs"/>
              </a:rPr>
              <a:t>C</a:t>
            </a:r>
          </a:p>
        </p:txBody>
      </p:sp>
      <p:cxnSp>
        <p:nvCxnSpPr>
          <p:cNvPr id="19" name="Rechte verbindingslijn 18">
            <a:extLst>
              <a:ext uri="{FF2B5EF4-FFF2-40B4-BE49-F238E27FC236}">
                <a16:creationId xmlns:a16="http://schemas.microsoft.com/office/drawing/2014/main" id="{D63DD81F-7E87-C99B-C169-BE525A475022}"/>
              </a:ext>
            </a:extLst>
          </p:cNvPr>
          <p:cNvCxnSpPr>
            <a:cxnSpLocks/>
          </p:cNvCxnSpPr>
          <p:nvPr/>
        </p:nvCxnSpPr>
        <p:spPr>
          <a:xfrm>
            <a:off x="3581399" y="3790631"/>
            <a:ext cx="2520000" cy="0"/>
          </a:xfrm>
          <a:prstGeom prst="line">
            <a:avLst/>
          </a:prstGeom>
          <a:ln w="47625">
            <a:solidFill>
              <a:schemeClr val="bg1">
                <a:lumMod val="75000"/>
              </a:schemeClr>
            </a:solidFill>
            <a:prstDash val="das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1" name="Rechthoek 20">
            <a:extLst>
              <a:ext uri="{FF2B5EF4-FFF2-40B4-BE49-F238E27FC236}">
                <a16:creationId xmlns:a16="http://schemas.microsoft.com/office/drawing/2014/main" id="{CBADD0FF-6792-8175-B5A5-89CFC3E6B211}"/>
              </a:ext>
            </a:extLst>
          </p:cNvPr>
          <p:cNvSpPr/>
          <p:nvPr/>
        </p:nvSpPr>
        <p:spPr>
          <a:xfrm>
            <a:off x="6388100" y="1571895"/>
            <a:ext cx="5448718" cy="3285339"/>
          </a:xfrm>
          <a:prstGeom prst="rect">
            <a:avLst/>
          </a:prstGeom>
          <a:solidFill>
            <a:schemeClr val="bg1">
              <a:lumMod val="95000"/>
            </a:schemeClr>
          </a:solidFill>
          <a:ln>
            <a:solidFill>
              <a:schemeClr val="bg1">
                <a:lumMod val="95000"/>
              </a:schemeClr>
            </a:solidFill>
          </a:ln>
          <a:effectLst>
            <a:outerShdw blurRad="254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1" dirty="0">
              <a:solidFill>
                <a:schemeClr val="tx1"/>
              </a:solidFill>
            </a:endParaRPr>
          </a:p>
        </p:txBody>
      </p:sp>
      <mc:AlternateContent xmlns:mc="http://schemas.openxmlformats.org/markup-compatibility/2006" xmlns:a14="http://schemas.microsoft.com/office/drawing/2010/main">
        <mc:Choice Requires="a14">
          <p:sp>
            <p:nvSpPr>
              <p:cNvPr id="22" name="Tekstvak 21">
                <a:extLst>
                  <a:ext uri="{FF2B5EF4-FFF2-40B4-BE49-F238E27FC236}">
                    <a16:creationId xmlns:a16="http://schemas.microsoft.com/office/drawing/2014/main" id="{9744B0EF-4653-D859-88BF-A15E11889EDD}"/>
                  </a:ext>
                </a:extLst>
              </p:cNvPr>
              <p:cNvSpPr txBox="1"/>
              <p:nvPr/>
            </p:nvSpPr>
            <p:spPr>
              <a:xfrm>
                <a:off x="6684420" y="1657466"/>
                <a:ext cx="2311402" cy="896143"/>
              </a:xfrm>
              <a:prstGeom prst="rect">
                <a:avLst/>
              </a:prstGeom>
              <a:noFill/>
            </p:spPr>
            <p:txBody>
              <a:bodyPr wrap="square" rtlCol="0">
                <a:spAutoFit/>
              </a:bodyPr>
              <a:lstStyle/>
              <a:p>
                <a:pPr algn="ctr"/>
                <a14:m>
                  <m:oMathPara xmlns:m="http://schemas.openxmlformats.org/officeDocument/2006/math">
                    <m:oMathParaPr>
                      <m:jc m:val="center"/>
                    </m:oMathParaPr>
                    <m:oMath xmlns:m="http://schemas.openxmlformats.org/officeDocument/2006/math">
                      <m:f>
                        <m:fPr>
                          <m:ctrlPr>
                            <a:rPr lang="nl-NL" sz="2800" b="1" i="1" smtClean="0">
                              <a:solidFill>
                                <a:srgbClr val="945DE8"/>
                              </a:solidFill>
                              <a:latin typeface="Cambria Math" panose="02040503050406030204" pitchFamily="18" charset="0"/>
                            </a:rPr>
                          </m:ctrlPr>
                        </m:fPr>
                        <m:num>
                          <m:r>
                            <a:rPr lang="nl-NL" sz="2800" b="1" i="1" smtClean="0">
                              <a:solidFill>
                                <a:srgbClr val="945DE8"/>
                              </a:solidFill>
                              <a:latin typeface="Cambria Math" panose="02040503050406030204" pitchFamily="18" charset="0"/>
                            </a:rPr>
                            <m:t>𝑬𝑽</m:t>
                          </m:r>
                        </m:num>
                        <m:den>
                          <m:r>
                            <a:rPr lang="nl-NL" sz="2800" b="1" i="1" smtClean="0">
                              <a:solidFill>
                                <a:srgbClr val="945DE8"/>
                              </a:solidFill>
                              <a:latin typeface="Cambria Math" panose="02040503050406030204" pitchFamily="18" charset="0"/>
                            </a:rPr>
                            <m:t>𝑽𝑽</m:t>
                          </m:r>
                        </m:den>
                      </m:f>
                      <m:r>
                        <a:rPr lang="nl-NL" sz="2800" b="1" i="1" smtClean="0">
                          <a:solidFill>
                            <a:srgbClr val="945DE8"/>
                          </a:solidFill>
                          <a:latin typeface="Cambria Math" panose="02040503050406030204" pitchFamily="18" charset="0"/>
                          <a:ea typeface="Cambria Math" panose="02040503050406030204" pitchFamily="18" charset="0"/>
                        </a:rPr>
                        <m:t>×</m:t>
                      </m:r>
                      <m:r>
                        <a:rPr lang="nl-NL" sz="2800" b="1" i="1" smtClean="0">
                          <a:solidFill>
                            <a:srgbClr val="945DE8"/>
                          </a:solidFill>
                          <a:latin typeface="Cambria Math" panose="02040503050406030204" pitchFamily="18" charset="0"/>
                          <a:ea typeface="Cambria Math" panose="02040503050406030204" pitchFamily="18" charset="0"/>
                        </a:rPr>
                        <m:t>𝟏𝟎𝟎</m:t>
                      </m:r>
                      <m:r>
                        <a:rPr lang="nl-NL" sz="2800" b="1" i="1" smtClean="0">
                          <a:solidFill>
                            <a:srgbClr val="945DE8"/>
                          </a:solidFill>
                          <a:latin typeface="Cambria Math" panose="02040503050406030204" pitchFamily="18" charset="0"/>
                          <a:ea typeface="Cambria Math" panose="02040503050406030204" pitchFamily="18" charset="0"/>
                        </a:rPr>
                        <m:t>%</m:t>
                      </m:r>
                    </m:oMath>
                  </m:oMathPara>
                </a14:m>
                <a:endParaRPr lang="nl-NL" sz="2800" b="1" dirty="0">
                  <a:solidFill>
                    <a:srgbClr val="945DE8"/>
                  </a:solidFill>
                </a:endParaRPr>
              </a:p>
            </p:txBody>
          </p:sp>
        </mc:Choice>
        <mc:Fallback xmlns="">
          <p:sp>
            <p:nvSpPr>
              <p:cNvPr id="22" name="Tekstvak 21">
                <a:extLst>
                  <a:ext uri="{FF2B5EF4-FFF2-40B4-BE49-F238E27FC236}">
                    <a16:creationId xmlns:a16="http://schemas.microsoft.com/office/drawing/2014/main" id="{9744B0EF-4653-D859-88BF-A15E11889EDD}"/>
                  </a:ext>
                </a:extLst>
              </p:cNvPr>
              <p:cNvSpPr txBox="1">
                <a:spLocks noRot="1" noChangeAspect="1" noMove="1" noResize="1" noEditPoints="1" noAdjustHandles="1" noChangeArrowheads="1" noChangeShapeType="1" noTextEdit="1"/>
              </p:cNvSpPr>
              <p:nvPr/>
            </p:nvSpPr>
            <p:spPr>
              <a:xfrm>
                <a:off x="6684420" y="1657466"/>
                <a:ext cx="2311402" cy="896143"/>
              </a:xfrm>
              <a:prstGeom prst="rect">
                <a:avLst/>
              </a:prstGeom>
              <a:blipFill>
                <a:blip r:embed="rId3"/>
                <a:stretch>
                  <a:fillRect/>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23" name="Tekstvak 22">
                <a:extLst>
                  <a:ext uri="{FF2B5EF4-FFF2-40B4-BE49-F238E27FC236}">
                    <a16:creationId xmlns:a16="http://schemas.microsoft.com/office/drawing/2014/main" id="{92384050-7066-A0CE-7D13-84A4B3334DFC}"/>
                  </a:ext>
                </a:extLst>
              </p:cNvPr>
              <p:cNvSpPr txBox="1"/>
              <p:nvPr/>
            </p:nvSpPr>
            <p:spPr>
              <a:xfrm>
                <a:off x="9292141" y="1657466"/>
                <a:ext cx="2311402" cy="896143"/>
              </a:xfrm>
              <a:prstGeom prst="rect">
                <a:avLst/>
              </a:prstGeom>
              <a:noFill/>
            </p:spPr>
            <p:txBody>
              <a:bodyPr wrap="square" rtlCol="0">
                <a:spAutoFit/>
              </a:bodyPr>
              <a:lstStyle/>
              <a:p>
                <a:pPr algn="ctr"/>
                <a14:m>
                  <m:oMathPara xmlns:m="http://schemas.openxmlformats.org/officeDocument/2006/math">
                    <m:oMathParaPr>
                      <m:jc m:val="center"/>
                    </m:oMathParaPr>
                    <m:oMath xmlns:m="http://schemas.openxmlformats.org/officeDocument/2006/math">
                      <m:f>
                        <m:fPr>
                          <m:ctrlPr>
                            <a:rPr lang="nl-NL" sz="2800" b="1" i="1" smtClean="0">
                              <a:solidFill>
                                <a:srgbClr val="945DE8"/>
                              </a:solidFill>
                              <a:latin typeface="Cambria Math" panose="02040503050406030204" pitchFamily="18" charset="0"/>
                            </a:rPr>
                          </m:ctrlPr>
                        </m:fPr>
                        <m:num>
                          <m:r>
                            <a:rPr lang="nl-NL" sz="2800" b="1" i="1" smtClean="0">
                              <a:solidFill>
                                <a:srgbClr val="945DE8"/>
                              </a:solidFill>
                              <a:latin typeface="Cambria Math" panose="02040503050406030204" pitchFamily="18" charset="0"/>
                            </a:rPr>
                            <m:t>𝑻𝑽</m:t>
                          </m:r>
                        </m:num>
                        <m:den>
                          <m:r>
                            <a:rPr lang="nl-NL" sz="2800" b="1" i="1" smtClean="0">
                              <a:solidFill>
                                <a:srgbClr val="945DE8"/>
                              </a:solidFill>
                              <a:latin typeface="Cambria Math" panose="02040503050406030204" pitchFamily="18" charset="0"/>
                            </a:rPr>
                            <m:t>𝑽𝑽</m:t>
                          </m:r>
                        </m:den>
                      </m:f>
                      <m:r>
                        <a:rPr lang="nl-NL" sz="2800" b="1" i="1" smtClean="0">
                          <a:solidFill>
                            <a:srgbClr val="945DE8"/>
                          </a:solidFill>
                          <a:latin typeface="Cambria Math" panose="02040503050406030204" pitchFamily="18" charset="0"/>
                          <a:ea typeface="Cambria Math" panose="02040503050406030204" pitchFamily="18" charset="0"/>
                        </a:rPr>
                        <m:t>×</m:t>
                      </m:r>
                      <m:r>
                        <a:rPr lang="nl-NL" sz="2800" b="1" i="1" smtClean="0">
                          <a:solidFill>
                            <a:srgbClr val="945DE8"/>
                          </a:solidFill>
                          <a:latin typeface="Cambria Math" panose="02040503050406030204" pitchFamily="18" charset="0"/>
                          <a:ea typeface="Cambria Math" panose="02040503050406030204" pitchFamily="18" charset="0"/>
                        </a:rPr>
                        <m:t>𝟏𝟎𝟎</m:t>
                      </m:r>
                      <m:r>
                        <a:rPr lang="nl-NL" sz="2800" b="1" i="1" smtClean="0">
                          <a:solidFill>
                            <a:srgbClr val="945DE8"/>
                          </a:solidFill>
                          <a:latin typeface="Cambria Math" panose="02040503050406030204" pitchFamily="18" charset="0"/>
                          <a:ea typeface="Cambria Math" panose="02040503050406030204" pitchFamily="18" charset="0"/>
                        </a:rPr>
                        <m:t>%</m:t>
                      </m:r>
                    </m:oMath>
                  </m:oMathPara>
                </a14:m>
                <a:endParaRPr lang="nl-NL" sz="2800" b="1" dirty="0">
                  <a:solidFill>
                    <a:srgbClr val="945DE8"/>
                  </a:solidFill>
                </a:endParaRPr>
              </a:p>
            </p:txBody>
          </p:sp>
        </mc:Choice>
        <mc:Fallback xmlns="">
          <p:sp>
            <p:nvSpPr>
              <p:cNvPr id="23" name="Tekstvak 22">
                <a:extLst>
                  <a:ext uri="{FF2B5EF4-FFF2-40B4-BE49-F238E27FC236}">
                    <a16:creationId xmlns:a16="http://schemas.microsoft.com/office/drawing/2014/main" id="{92384050-7066-A0CE-7D13-84A4B3334DFC}"/>
                  </a:ext>
                </a:extLst>
              </p:cNvPr>
              <p:cNvSpPr txBox="1">
                <a:spLocks noRot="1" noChangeAspect="1" noMove="1" noResize="1" noEditPoints="1" noAdjustHandles="1" noChangeArrowheads="1" noChangeShapeType="1" noTextEdit="1"/>
              </p:cNvSpPr>
              <p:nvPr/>
            </p:nvSpPr>
            <p:spPr>
              <a:xfrm>
                <a:off x="9292141" y="1657466"/>
                <a:ext cx="2311402" cy="896143"/>
              </a:xfrm>
              <a:prstGeom prst="rect">
                <a:avLst/>
              </a:prstGeom>
              <a:blipFill>
                <a:blip r:embed="rId4"/>
                <a:stretch>
                  <a:fillRect/>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24" name="Tekstvak 23">
                <a:extLst>
                  <a:ext uri="{FF2B5EF4-FFF2-40B4-BE49-F238E27FC236}">
                    <a16:creationId xmlns:a16="http://schemas.microsoft.com/office/drawing/2014/main" id="{2A9DC66E-6E8E-D8BB-AD70-FBCFDEB4947D}"/>
                  </a:ext>
                </a:extLst>
              </p:cNvPr>
              <p:cNvSpPr txBox="1"/>
              <p:nvPr/>
            </p:nvSpPr>
            <p:spPr>
              <a:xfrm>
                <a:off x="6684420" y="2769678"/>
                <a:ext cx="2311402" cy="896143"/>
              </a:xfrm>
              <a:prstGeom prst="rect">
                <a:avLst/>
              </a:prstGeom>
              <a:noFill/>
            </p:spPr>
            <p:txBody>
              <a:bodyPr wrap="square" rtlCol="0">
                <a:spAutoFit/>
              </a:bodyPr>
              <a:lstStyle/>
              <a:p>
                <a:pPr algn="ctr"/>
                <a14:m>
                  <m:oMathPara xmlns:m="http://schemas.openxmlformats.org/officeDocument/2006/math">
                    <m:oMathParaPr>
                      <m:jc m:val="center"/>
                    </m:oMathParaPr>
                    <m:oMath xmlns:m="http://schemas.openxmlformats.org/officeDocument/2006/math">
                      <m:f>
                        <m:fPr>
                          <m:ctrlPr>
                            <a:rPr lang="nl-NL" sz="2800" b="1" i="1" smtClean="0">
                              <a:solidFill>
                                <a:srgbClr val="652EA3"/>
                              </a:solidFill>
                              <a:latin typeface="Cambria Math" panose="02040503050406030204" pitchFamily="18" charset="0"/>
                            </a:rPr>
                          </m:ctrlPr>
                        </m:fPr>
                        <m:num>
                          <m:r>
                            <a:rPr lang="nl-NL" sz="2800" b="1" i="1" smtClean="0">
                              <a:solidFill>
                                <a:srgbClr val="652EA3"/>
                              </a:solidFill>
                              <a:latin typeface="Cambria Math" panose="02040503050406030204" pitchFamily="18" charset="0"/>
                            </a:rPr>
                            <m:t>𝑽𝑽</m:t>
                          </m:r>
                        </m:num>
                        <m:den>
                          <m:r>
                            <a:rPr lang="nl-NL" sz="2800" b="1" i="1" smtClean="0">
                              <a:solidFill>
                                <a:srgbClr val="652EA3"/>
                              </a:solidFill>
                              <a:latin typeface="Cambria Math" panose="02040503050406030204" pitchFamily="18" charset="0"/>
                            </a:rPr>
                            <m:t>𝑬𝑽</m:t>
                          </m:r>
                        </m:den>
                      </m:f>
                      <m:r>
                        <a:rPr lang="nl-NL" sz="2800" b="1" i="1" smtClean="0">
                          <a:solidFill>
                            <a:srgbClr val="652EA3"/>
                          </a:solidFill>
                          <a:latin typeface="Cambria Math" panose="02040503050406030204" pitchFamily="18" charset="0"/>
                          <a:ea typeface="Cambria Math" panose="02040503050406030204" pitchFamily="18" charset="0"/>
                        </a:rPr>
                        <m:t>×</m:t>
                      </m:r>
                      <m:r>
                        <a:rPr lang="nl-NL" sz="2800" b="1" i="1" smtClean="0">
                          <a:solidFill>
                            <a:srgbClr val="652EA3"/>
                          </a:solidFill>
                          <a:latin typeface="Cambria Math" panose="02040503050406030204" pitchFamily="18" charset="0"/>
                          <a:ea typeface="Cambria Math" panose="02040503050406030204" pitchFamily="18" charset="0"/>
                        </a:rPr>
                        <m:t>𝟏𝟎𝟎</m:t>
                      </m:r>
                      <m:r>
                        <a:rPr lang="nl-NL" sz="2800" b="1" i="1" smtClean="0">
                          <a:solidFill>
                            <a:srgbClr val="652EA3"/>
                          </a:solidFill>
                          <a:latin typeface="Cambria Math" panose="02040503050406030204" pitchFamily="18" charset="0"/>
                          <a:ea typeface="Cambria Math" panose="02040503050406030204" pitchFamily="18" charset="0"/>
                        </a:rPr>
                        <m:t>%</m:t>
                      </m:r>
                    </m:oMath>
                  </m:oMathPara>
                </a14:m>
                <a:endParaRPr lang="nl-NL" sz="2800" b="1" dirty="0">
                  <a:solidFill>
                    <a:srgbClr val="652EA3"/>
                  </a:solidFill>
                </a:endParaRPr>
              </a:p>
            </p:txBody>
          </p:sp>
        </mc:Choice>
        <mc:Fallback xmlns="">
          <p:sp>
            <p:nvSpPr>
              <p:cNvPr id="24" name="Tekstvak 23">
                <a:extLst>
                  <a:ext uri="{FF2B5EF4-FFF2-40B4-BE49-F238E27FC236}">
                    <a16:creationId xmlns:a16="http://schemas.microsoft.com/office/drawing/2014/main" id="{2A9DC66E-6E8E-D8BB-AD70-FBCFDEB4947D}"/>
                  </a:ext>
                </a:extLst>
              </p:cNvPr>
              <p:cNvSpPr txBox="1">
                <a:spLocks noRot="1" noChangeAspect="1" noMove="1" noResize="1" noEditPoints="1" noAdjustHandles="1" noChangeArrowheads="1" noChangeShapeType="1" noTextEdit="1"/>
              </p:cNvSpPr>
              <p:nvPr/>
            </p:nvSpPr>
            <p:spPr>
              <a:xfrm>
                <a:off x="6684420" y="2769678"/>
                <a:ext cx="2311402" cy="896143"/>
              </a:xfrm>
              <a:prstGeom prst="rect">
                <a:avLst/>
              </a:prstGeom>
              <a:blipFill>
                <a:blip r:embed="rId5"/>
                <a:stretch>
                  <a:fillRect/>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25" name="Tekstvak 24">
                <a:extLst>
                  <a:ext uri="{FF2B5EF4-FFF2-40B4-BE49-F238E27FC236}">
                    <a16:creationId xmlns:a16="http://schemas.microsoft.com/office/drawing/2014/main" id="{764FFD2F-044A-CF1A-DE3E-773165D3CB1B}"/>
                  </a:ext>
                </a:extLst>
              </p:cNvPr>
              <p:cNvSpPr txBox="1"/>
              <p:nvPr/>
            </p:nvSpPr>
            <p:spPr>
              <a:xfrm>
                <a:off x="9292141" y="2769678"/>
                <a:ext cx="2311402" cy="896143"/>
              </a:xfrm>
              <a:prstGeom prst="rect">
                <a:avLst/>
              </a:prstGeom>
              <a:noFill/>
            </p:spPr>
            <p:txBody>
              <a:bodyPr wrap="square" rtlCol="0">
                <a:spAutoFit/>
              </a:bodyPr>
              <a:lstStyle/>
              <a:p>
                <a:pPr algn="ctr"/>
                <a14:m>
                  <m:oMathPara xmlns:m="http://schemas.openxmlformats.org/officeDocument/2006/math">
                    <m:oMathParaPr>
                      <m:jc m:val="center"/>
                    </m:oMathParaPr>
                    <m:oMath xmlns:m="http://schemas.openxmlformats.org/officeDocument/2006/math">
                      <m:f>
                        <m:fPr>
                          <m:ctrlPr>
                            <a:rPr lang="nl-NL" sz="2800" b="1" i="1" smtClean="0">
                              <a:solidFill>
                                <a:srgbClr val="652EA3"/>
                              </a:solidFill>
                              <a:latin typeface="Cambria Math" panose="02040503050406030204" pitchFamily="18" charset="0"/>
                            </a:rPr>
                          </m:ctrlPr>
                        </m:fPr>
                        <m:num>
                          <m:r>
                            <a:rPr lang="nl-NL" sz="2800" b="1" i="1" smtClean="0">
                              <a:solidFill>
                                <a:srgbClr val="652EA3"/>
                              </a:solidFill>
                              <a:latin typeface="Cambria Math" panose="02040503050406030204" pitchFamily="18" charset="0"/>
                            </a:rPr>
                            <m:t>𝑻𝑽</m:t>
                          </m:r>
                        </m:num>
                        <m:den>
                          <m:r>
                            <a:rPr lang="nl-NL" sz="2800" b="1" i="1" smtClean="0">
                              <a:solidFill>
                                <a:srgbClr val="652EA3"/>
                              </a:solidFill>
                              <a:latin typeface="Cambria Math" panose="02040503050406030204" pitchFamily="18" charset="0"/>
                            </a:rPr>
                            <m:t>𝑬𝑽</m:t>
                          </m:r>
                        </m:den>
                      </m:f>
                      <m:r>
                        <a:rPr lang="nl-NL" sz="2800" b="1" i="1" smtClean="0">
                          <a:solidFill>
                            <a:srgbClr val="652EA3"/>
                          </a:solidFill>
                          <a:latin typeface="Cambria Math" panose="02040503050406030204" pitchFamily="18" charset="0"/>
                          <a:ea typeface="Cambria Math" panose="02040503050406030204" pitchFamily="18" charset="0"/>
                        </a:rPr>
                        <m:t>×</m:t>
                      </m:r>
                      <m:r>
                        <a:rPr lang="nl-NL" sz="2800" b="1" i="1" smtClean="0">
                          <a:solidFill>
                            <a:srgbClr val="652EA3"/>
                          </a:solidFill>
                          <a:latin typeface="Cambria Math" panose="02040503050406030204" pitchFamily="18" charset="0"/>
                          <a:ea typeface="Cambria Math" panose="02040503050406030204" pitchFamily="18" charset="0"/>
                        </a:rPr>
                        <m:t>𝟏𝟎𝟎</m:t>
                      </m:r>
                      <m:r>
                        <a:rPr lang="nl-NL" sz="2800" b="1" i="1" smtClean="0">
                          <a:solidFill>
                            <a:srgbClr val="652EA3"/>
                          </a:solidFill>
                          <a:latin typeface="Cambria Math" panose="02040503050406030204" pitchFamily="18" charset="0"/>
                          <a:ea typeface="Cambria Math" panose="02040503050406030204" pitchFamily="18" charset="0"/>
                        </a:rPr>
                        <m:t>%</m:t>
                      </m:r>
                    </m:oMath>
                  </m:oMathPara>
                </a14:m>
                <a:endParaRPr lang="nl-NL" sz="2800" b="1" dirty="0">
                  <a:solidFill>
                    <a:srgbClr val="652EA3"/>
                  </a:solidFill>
                </a:endParaRPr>
              </a:p>
            </p:txBody>
          </p:sp>
        </mc:Choice>
        <mc:Fallback xmlns="">
          <p:sp>
            <p:nvSpPr>
              <p:cNvPr id="25" name="Tekstvak 24">
                <a:extLst>
                  <a:ext uri="{FF2B5EF4-FFF2-40B4-BE49-F238E27FC236}">
                    <a16:creationId xmlns:a16="http://schemas.microsoft.com/office/drawing/2014/main" id="{764FFD2F-044A-CF1A-DE3E-773165D3CB1B}"/>
                  </a:ext>
                </a:extLst>
              </p:cNvPr>
              <p:cNvSpPr txBox="1">
                <a:spLocks noRot="1" noChangeAspect="1" noMove="1" noResize="1" noEditPoints="1" noAdjustHandles="1" noChangeArrowheads="1" noChangeShapeType="1" noTextEdit="1"/>
              </p:cNvSpPr>
              <p:nvPr/>
            </p:nvSpPr>
            <p:spPr>
              <a:xfrm>
                <a:off x="9292141" y="2769678"/>
                <a:ext cx="2311402" cy="896143"/>
              </a:xfrm>
              <a:prstGeom prst="rect">
                <a:avLst/>
              </a:prstGeom>
              <a:blipFill>
                <a:blip r:embed="rId6"/>
                <a:stretch>
                  <a:fillRect/>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26" name="Tekstvak 25">
                <a:extLst>
                  <a:ext uri="{FF2B5EF4-FFF2-40B4-BE49-F238E27FC236}">
                    <a16:creationId xmlns:a16="http://schemas.microsoft.com/office/drawing/2014/main" id="{E322FA07-9C09-58AE-BC2C-9905EEDA032E}"/>
                  </a:ext>
                </a:extLst>
              </p:cNvPr>
              <p:cNvSpPr txBox="1"/>
              <p:nvPr/>
            </p:nvSpPr>
            <p:spPr>
              <a:xfrm>
                <a:off x="6684420" y="3881889"/>
                <a:ext cx="2311402" cy="896143"/>
              </a:xfrm>
              <a:prstGeom prst="rect">
                <a:avLst/>
              </a:prstGeom>
              <a:noFill/>
            </p:spPr>
            <p:txBody>
              <a:bodyPr wrap="square" rtlCol="0">
                <a:spAutoFit/>
              </a:bodyPr>
              <a:lstStyle/>
              <a:p>
                <a:pPr algn="ctr"/>
                <a14:m>
                  <m:oMathPara xmlns:m="http://schemas.openxmlformats.org/officeDocument/2006/math">
                    <m:oMathParaPr>
                      <m:jc m:val="center"/>
                    </m:oMathParaPr>
                    <m:oMath xmlns:m="http://schemas.openxmlformats.org/officeDocument/2006/math">
                      <m:f>
                        <m:fPr>
                          <m:ctrlPr>
                            <a:rPr lang="nl-NL" sz="2800" b="1" i="1" smtClean="0">
                              <a:solidFill>
                                <a:srgbClr val="945DE8"/>
                              </a:solidFill>
                              <a:latin typeface="Cambria Math" panose="02040503050406030204" pitchFamily="18" charset="0"/>
                            </a:rPr>
                          </m:ctrlPr>
                        </m:fPr>
                        <m:num>
                          <m:r>
                            <a:rPr lang="nl-NL" sz="2800" b="1" i="1" smtClean="0">
                              <a:solidFill>
                                <a:srgbClr val="945DE8"/>
                              </a:solidFill>
                              <a:latin typeface="Cambria Math" panose="02040503050406030204" pitchFamily="18" charset="0"/>
                            </a:rPr>
                            <m:t>𝑬𝑽</m:t>
                          </m:r>
                        </m:num>
                        <m:den>
                          <m:r>
                            <a:rPr lang="nl-NL" sz="2800" b="1" i="1" smtClean="0">
                              <a:solidFill>
                                <a:srgbClr val="945DE8"/>
                              </a:solidFill>
                              <a:latin typeface="Cambria Math" panose="02040503050406030204" pitchFamily="18" charset="0"/>
                            </a:rPr>
                            <m:t>𝑻𝑽</m:t>
                          </m:r>
                        </m:den>
                      </m:f>
                      <m:r>
                        <a:rPr lang="nl-NL" sz="2800" b="1" i="1" smtClean="0">
                          <a:solidFill>
                            <a:srgbClr val="945DE8"/>
                          </a:solidFill>
                          <a:latin typeface="Cambria Math" panose="02040503050406030204" pitchFamily="18" charset="0"/>
                          <a:ea typeface="Cambria Math" panose="02040503050406030204" pitchFamily="18" charset="0"/>
                        </a:rPr>
                        <m:t>×</m:t>
                      </m:r>
                      <m:r>
                        <a:rPr lang="nl-NL" sz="2800" b="1" i="1" smtClean="0">
                          <a:solidFill>
                            <a:srgbClr val="945DE8"/>
                          </a:solidFill>
                          <a:latin typeface="Cambria Math" panose="02040503050406030204" pitchFamily="18" charset="0"/>
                          <a:ea typeface="Cambria Math" panose="02040503050406030204" pitchFamily="18" charset="0"/>
                        </a:rPr>
                        <m:t>𝟏𝟎𝟎</m:t>
                      </m:r>
                      <m:r>
                        <a:rPr lang="nl-NL" sz="2800" b="1" i="1" smtClean="0">
                          <a:solidFill>
                            <a:srgbClr val="945DE8"/>
                          </a:solidFill>
                          <a:latin typeface="Cambria Math" panose="02040503050406030204" pitchFamily="18" charset="0"/>
                          <a:ea typeface="Cambria Math" panose="02040503050406030204" pitchFamily="18" charset="0"/>
                        </a:rPr>
                        <m:t>%</m:t>
                      </m:r>
                    </m:oMath>
                  </m:oMathPara>
                </a14:m>
                <a:endParaRPr lang="nl-NL" sz="2800" b="1" dirty="0">
                  <a:solidFill>
                    <a:srgbClr val="945DE8"/>
                  </a:solidFill>
                </a:endParaRPr>
              </a:p>
            </p:txBody>
          </p:sp>
        </mc:Choice>
        <mc:Fallback xmlns="">
          <p:sp>
            <p:nvSpPr>
              <p:cNvPr id="26" name="Tekstvak 25">
                <a:extLst>
                  <a:ext uri="{FF2B5EF4-FFF2-40B4-BE49-F238E27FC236}">
                    <a16:creationId xmlns:a16="http://schemas.microsoft.com/office/drawing/2014/main" id="{E322FA07-9C09-58AE-BC2C-9905EEDA032E}"/>
                  </a:ext>
                </a:extLst>
              </p:cNvPr>
              <p:cNvSpPr txBox="1">
                <a:spLocks noRot="1" noChangeAspect="1" noMove="1" noResize="1" noEditPoints="1" noAdjustHandles="1" noChangeArrowheads="1" noChangeShapeType="1" noTextEdit="1"/>
              </p:cNvSpPr>
              <p:nvPr/>
            </p:nvSpPr>
            <p:spPr>
              <a:xfrm>
                <a:off x="6684420" y="3881889"/>
                <a:ext cx="2311402" cy="896143"/>
              </a:xfrm>
              <a:prstGeom prst="rect">
                <a:avLst/>
              </a:prstGeom>
              <a:blipFill>
                <a:blip r:embed="rId7"/>
                <a:stretch>
                  <a:fillRect/>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27" name="Tekstvak 26">
                <a:extLst>
                  <a:ext uri="{FF2B5EF4-FFF2-40B4-BE49-F238E27FC236}">
                    <a16:creationId xmlns:a16="http://schemas.microsoft.com/office/drawing/2014/main" id="{AA299A5F-478D-35A6-A36B-B2AB7BF410B9}"/>
                  </a:ext>
                </a:extLst>
              </p:cNvPr>
              <p:cNvSpPr txBox="1"/>
              <p:nvPr/>
            </p:nvSpPr>
            <p:spPr>
              <a:xfrm>
                <a:off x="9292141" y="3881889"/>
                <a:ext cx="2311402" cy="896143"/>
              </a:xfrm>
              <a:prstGeom prst="rect">
                <a:avLst/>
              </a:prstGeom>
              <a:noFill/>
            </p:spPr>
            <p:txBody>
              <a:bodyPr wrap="square" rtlCol="0">
                <a:spAutoFit/>
              </a:bodyPr>
              <a:lstStyle/>
              <a:p>
                <a:pPr algn="ctr"/>
                <a14:m>
                  <m:oMathPara xmlns:m="http://schemas.openxmlformats.org/officeDocument/2006/math">
                    <m:oMathParaPr>
                      <m:jc m:val="center"/>
                    </m:oMathParaPr>
                    <m:oMath xmlns:m="http://schemas.openxmlformats.org/officeDocument/2006/math">
                      <m:f>
                        <m:fPr>
                          <m:ctrlPr>
                            <a:rPr lang="nl-NL" sz="2800" b="1" i="1" smtClean="0">
                              <a:solidFill>
                                <a:srgbClr val="945DE8"/>
                              </a:solidFill>
                              <a:latin typeface="Cambria Math" panose="02040503050406030204" pitchFamily="18" charset="0"/>
                            </a:rPr>
                          </m:ctrlPr>
                        </m:fPr>
                        <m:num>
                          <m:r>
                            <a:rPr lang="nl-NL" sz="2800" b="1" i="1" smtClean="0">
                              <a:solidFill>
                                <a:srgbClr val="945DE8"/>
                              </a:solidFill>
                              <a:latin typeface="Cambria Math" panose="02040503050406030204" pitchFamily="18" charset="0"/>
                            </a:rPr>
                            <m:t>𝑽𝑽</m:t>
                          </m:r>
                        </m:num>
                        <m:den>
                          <m:r>
                            <a:rPr lang="nl-NL" sz="2800" b="1" i="1" smtClean="0">
                              <a:solidFill>
                                <a:srgbClr val="945DE8"/>
                              </a:solidFill>
                              <a:latin typeface="Cambria Math" panose="02040503050406030204" pitchFamily="18" charset="0"/>
                            </a:rPr>
                            <m:t>𝑻𝑽</m:t>
                          </m:r>
                        </m:den>
                      </m:f>
                      <m:r>
                        <a:rPr lang="nl-NL" sz="2800" b="1" i="1" smtClean="0">
                          <a:solidFill>
                            <a:srgbClr val="945DE8"/>
                          </a:solidFill>
                          <a:latin typeface="Cambria Math" panose="02040503050406030204" pitchFamily="18" charset="0"/>
                          <a:ea typeface="Cambria Math" panose="02040503050406030204" pitchFamily="18" charset="0"/>
                        </a:rPr>
                        <m:t>×</m:t>
                      </m:r>
                      <m:r>
                        <a:rPr lang="nl-NL" sz="2800" b="1" i="1" smtClean="0">
                          <a:solidFill>
                            <a:srgbClr val="945DE8"/>
                          </a:solidFill>
                          <a:latin typeface="Cambria Math" panose="02040503050406030204" pitchFamily="18" charset="0"/>
                          <a:ea typeface="Cambria Math" panose="02040503050406030204" pitchFamily="18" charset="0"/>
                        </a:rPr>
                        <m:t>𝟏𝟎𝟎</m:t>
                      </m:r>
                      <m:r>
                        <a:rPr lang="nl-NL" sz="2800" b="1" i="1" smtClean="0">
                          <a:solidFill>
                            <a:srgbClr val="945DE8"/>
                          </a:solidFill>
                          <a:latin typeface="Cambria Math" panose="02040503050406030204" pitchFamily="18" charset="0"/>
                          <a:ea typeface="Cambria Math" panose="02040503050406030204" pitchFamily="18" charset="0"/>
                        </a:rPr>
                        <m:t>%</m:t>
                      </m:r>
                    </m:oMath>
                  </m:oMathPara>
                </a14:m>
                <a:endParaRPr lang="nl-NL" sz="2800" b="1" dirty="0">
                  <a:solidFill>
                    <a:srgbClr val="945DE8"/>
                  </a:solidFill>
                </a:endParaRPr>
              </a:p>
            </p:txBody>
          </p:sp>
        </mc:Choice>
        <mc:Fallback xmlns="">
          <p:sp>
            <p:nvSpPr>
              <p:cNvPr id="27" name="Tekstvak 26">
                <a:extLst>
                  <a:ext uri="{FF2B5EF4-FFF2-40B4-BE49-F238E27FC236}">
                    <a16:creationId xmlns:a16="http://schemas.microsoft.com/office/drawing/2014/main" id="{AA299A5F-478D-35A6-A36B-B2AB7BF410B9}"/>
                  </a:ext>
                </a:extLst>
              </p:cNvPr>
              <p:cNvSpPr txBox="1">
                <a:spLocks noRot="1" noChangeAspect="1" noMove="1" noResize="1" noEditPoints="1" noAdjustHandles="1" noChangeArrowheads="1" noChangeShapeType="1" noTextEdit="1"/>
              </p:cNvSpPr>
              <p:nvPr/>
            </p:nvSpPr>
            <p:spPr>
              <a:xfrm>
                <a:off x="9292141" y="3881889"/>
                <a:ext cx="2311402" cy="896143"/>
              </a:xfrm>
              <a:prstGeom prst="rect">
                <a:avLst/>
              </a:prstGeom>
              <a:blipFill>
                <a:blip r:embed="rId8"/>
                <a:stretch>
                  <a:fillRect/>
                </a:stretch>
              </a:blipFill>
            </p:spPr>
            <p:txBody>
              <a:bodyPr/>
              <a:lstStyle/>
              <a:p>
                <a:r>
                  <a:rPr lang="nl-NL">
                    <a:noFill/>
                  </a:rPr>
                  <a:t> </a:t>
                </a:r>
              </a:p>
            </p:txBody>
          </p:sp>
        </mc:Fallback>
      </mc:AlternateContent>
      <p:cxnSp>
        <p:nvCxnSpPr>
          <p:cNvPr id="28" name="Rechte verbindingslijn 27">
            <a:extLst>
              <a:ext uri="{FF2B5EF4-FFF2-40B4-BE49-F238E27FC236}">
                <a16:creationId xmlns:a16="http://schemas.microsoft.com/office/drawing/2014/main" id="{3C45D874-C4D2-A73F-0334-556288EA15B5}"/>
              </a:ext>
            </a:extLst>
          </p:cNvPr>
          <p:cNvCxnSpPr>
            <a:cxnSpLocks/>
          </p:cNvCxnSpPr>
          <p:nvPr/>
        </p:nvCxnSpPr>
        <p:spPr>
          <a:xfrm>
            <a:off x="6475822" y="3790631"/>
            <a:ext cx="5246278" cy="0"/>
          </a:xfrm>
          <a:prstGeom prst="line">
            <a:avLst/>
          </a:prstGeom>
          <a:ln w="25400">
            <a:solidFill>
              <a:srgbClr val="652EA3">
                <a:alpha val="40000"/>
              </a:srgbClr>
            </a:solidFill>
            <a:prstDash val="solid"/>
          </a:ln>
          <a:effectLst/>
        </p:spPr>
        <p:style>
          <a:lnRef idx="1">
            <a:schemeClr val="accent1"/>
          </a:lnRef>
          <a:fillRef idx="0">
            <a:schemeClr val="accent1"/>
          </a:fillRef>
          <a:effectRef idx="0">
            <a:schemeClr val="accent1"/>
          </a:effectRef>
          <a:fontRef idx="minor">
            <a:schemeClr val="tx1"/>
          </a:fontRef>
        </p:style>
      </p:cxnSp>
      <p:cxnSp>
        <p:nvCxnSpPr>
          <p:cNvPr id="30" name="Rechte verbindingslijn 29">
            <a:extLst>
              <a:ext uri="{FF2B5EF4-FFF2-40B4-BE49-F238E27FC236}">
                <a16:creationId xmlns:a16="http://schemas.microsoft.com/office/drawing/2014/main" id="{7D90A22D-ED6E-B9C7-2E6F-AEF2233B2B68}"/>
              </a:ext>
            </a:extLst>
          </p:cNvPr>
          <p:cNvCxnSpPr>
            <a:cxnSpLocks/>
          </p:cNvCxnSpPr>
          <p:nvPr/>
        </p:nvCxnSpPr>
        <p:spPr>
          <a:xfrm>
            <a:off x="6475822" y="2666681"/>
            <a:ext cx="5246278" cy="0"/>
          </a:xfrm>
          <a:prstGeom prst="line">
            <a:avLst/>
          </a:prstGeom>
          <a:ln w="25400">
            <a:solidFill>
              <a:srgbClr val="652EA3">
                <a:alpha val="40000"/>
              </a:srgbClr>
            </a:solidFill>
            <a:prstDash val="solid"/>
          </a:ln>
          <a:effectLst/>
        </p:spPr>
        <p:style>
          <a:lnRef idx="1">
            <a:schemeClr val="accent1"/>
          </a:lnRef>
          <a:fillRef idx="0">
            <a:schemeClr val="accent1"/>
          </a:fillRef>
          <a:effectRef idx="0">
            <a:schemeClr val="accent1"/>
          </a:effectRef>
          <a:fontRef idx="minor">
            <a:schemeClr val="tx1"/>
          </a:fontRef>
        </p:style>
      </p:cxnSp>
      <p:cxnSp>
        <p:nvCxnSpPr>
          <p:cNvPr id="31" name="Rechte verbindingslijn 30">
            <a:extLst>
              <a:ext uri="{FF2B5EF4-FFF2-40B4-BE49-F238E27FC236}">
                <a16:creationId xmlns:a16="http://schemas.microsoft.com/office/drawing/2014/main" id="{183DB9F2-FA86-B994-E40C-F9F5F08C3E43}"/>
              </a:ext>
            </a:extLst>
          </p:cNvPr>
          <p:cNvCxnSpPr>
            <a:cxnSpLocks/>
          </p:cNvCxnSpPr>
          <p:nvPr/>
        </p:nvCxnSpPr>
        <p:spPr>
          <a:xfrm flipH="1" flipV="1">
            <a:off x="9112459" y="1701893"/>
            <a:ext cx="0" cy="3024000"/>
          </a:xfrm>
          <a:prstGeom prst="line">
            <a:avLst/>
          </a:prstGeom>
          <a:ln w="25400">
            <a:solidFill>
              <a:srgbClr val="652EA3">
                <a:alpha val="40000"/>
              </a:srgbClr>
            </a:solidFill>
            <a:prstDash val="solid"/>
          </a:ln>
          <a:effectLst/>
        </p:spPr>
        <p:style>
          <a:lnRef idx="1">
            <a:schemeClr val="accent1"/>
          </a:lnRef>
          <a:fillRef idx="0">
            <a:schemeClr val="accent1"/>
          </a:fillRef>
          <a:effectRef idx="0">
            <a:schemeClr val="accent1"/>
          </a:effectRef>
          <a:fontRef idx="minor">
            <a:schemeClr val="tx1"/>
          </a:fontRef>
        </p:style>
      </p:cxnSp>
      <p:sp>
        <p:nvSpPr>
          <p:cNvPr id="33" name="Rechthoek: afgeronde hoeken 32">
            <a:extLst>
              <a:ext uri="{FF2B5EF4-FFF2-40B4-BE49-F238E27FC236}">
                <a16:creationId xmlns:a16="http://schemas.microsoft.com/office/drawing/2014/main" id="{E61C9788-BDA3-5563-3E23-350AAC93FAE8}"/>
              </a:ext>
            </a:extLst>
          </p:cNvPr>
          <p:cNvSpPr/>
          <p:nvPr/>
        </p:nvSpPr>
        <p:spPr>
          <a:xfrm>
            <a:off x="355182" y="4948491"/>
            <a:ext cx="3420000" cy="1621642"/>
          </a:xfrm>
          <a:prstGeom prst="roundRect">
            <a:avLst/>
          </a:prstGeom>
          <a:solidFill>
            <a:schemeClr val="accent3"/>
          </a:solidFill>
          <a:ln w="13921" cap="flat">
            <a:noFill/>
            <a:prstDash val="solid"/>
            <a:miter/>
          </a:ln>
          <a:effectLst>
            <a:outerShdw blurRad="25400" dist="25400" dir="2700000" algn="tl" rotWithShape="0">
              <a:prstClr val="black">
                <a:alpha val="40000"/>
              </a:prstClr>
            </a:outerShdw>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2400" b="1" dirty="0">
                <a:solidFill>
                  <a:prstClr val="white"/>
                </a:solidFill>
                <a:latin typeface="Effra" panose="02000506080000020004" pitchFamily="2" charset="0"/>
              </a:rPr>
              <a:t>Voorbeeld: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400" b="0" i="1" u="none" strike="noStrike" kern="1200" cap="none" spc="0" normalizeH="0" baseline="0" noProof="0" dirty="0">
                <a:ln>
                  <a:noFill/>
                </a:ln>
                <a:solidFill>
                  <a:prstClr val="white"/>
                </a:solidFill>
                <a:effectLst/>
                <a:uLnTx/>
                <a:uFillTx/>
                <a:latin typeface="Effra" panose="02000506080000020004" pitchFamily="2" charset="0"/>
                <a:ea typeface="+mn-ea"/>
                <a:cs typeface="+mn-cs"/>
              </a:rPr>
              <a:t>Er</a:t>
            </a:r>
            <a:r>
              <a:rPr kumimoji="0" lang="nl-NL" sz="2400" b="0" i="1" u="none" strike="noStrike" kern="1200" cap="none" spc="0" normalizeH="0" noProof="0" dirty="0">
                <a:ln>
                  <a:noFill/>
                </a:ln>
                <a:solidFill>
                  <a:prstClr val="white"/>
                </a:solidFill>
                <a:effectLst/>
                <a:uLnTx/>
                <a:uFillTx/>
                <a:latin typeface="Effra" panose="02000506080000020004" pitchFamily="2" charset="0"/>
                <a:ea typeface="+mn-ea"/>
                <a:cs typeface="+mn-cs"/>
              </a:rPr>
              <a:t> is in verhouding veel meer VV dan EV</a:t>
            </a:r>
            <a:endParaRPr kumimoji="0" lang="nl-NL" sz="2400" b="0" i="1" u="none" strike="noStrike" kern="1200" cap="none" spc="0" normalizeH="0" baseline="0" noProof="0" dirty="0">
              <a:ln>
                <a:noFill/>
              </a:ln>
              <a:solidFill>
                <a:prstClr val="white"/>
              </a:solidFill>
              <a:effectLst/>
              <a:uLnTx/>
              <a:uFillTx/>
              <a:latin typeface="Effra" panose="02000506080000020004" pitchFamily="2" charset="0"/>
              <a:ea typeface="+mn-ea"/>
              <a:cs typeface="+mn-cs"/>
            </a:endParaRPr>
          </a:p>
        </p:txBody>
      </p:sp>
      <p:sp>
        <p:nvSpPr>
          <p:cNvPr id="34" name="Rechthoek: afgeronde hoeken 33">
            <a:extLst>
              <a:ext uri="{FF2B5EF4-FFF2-40B4-BE49-F238E27FC236}">
                <a16:creationId xmlns:a16="http://schemas.microsoft.com/office/drawing/2014/main" id="{7771C1F7-EF3A-4F72-00B5-D9EFD695869E}"/>
              </a:ext>
            </a:extLst>
          </p:cNvPr>
          <p:cNvSpPr/>
          <p:nvPr/>
        </p:nvSpPr>
        <p:spPr>
          <a:xfrm>
            <a:off x="4386000" y="4948491"/>
            <a:ext cx="3420000" cy="1621642"/>
          </a:xfrm>
          <a:prstGeom prst="roundRect">
            <a:avLst/>
          </a:prstGeom>
          <a:solidFill>
            <a:schemeClr val="accent3"/>
          </a:solidFill>
          <a:ln w="13921" cap="flat">
            <a:noFill/>
            <a:prstDash val="solid"/>
            <a:miter/>
          </a:ln>
          <a:effectLst>
            <a:outerShdw blurRad="25400" dist="25400" dir="2700000" algn="tl" rotWithShape="0">
              <a:prstClr val="black">
                <a:alpha val="40000"/>
              </a:prstClr>
            </a:outerShdw>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2400" i="1" dirty="0">
                <a:solidFill>
                  <a:prstClr val="white"/>
                </a:solidFill>
                <a:latin typeface="Effra" panose="02000506080000020004" pitchFamily="2" charset="0"/>
              </a:rPr>
              <a:t>De solvabiliteit is dan zwak, nieuw vreemd vermogen aantrekken is lastig</a:t>
            </a:r>
            <a:endParaRPr kumimoji="0" lang="nl-NL" sz="2400" b="0" i="1" u="none" strike="noStrike" kern="1200" cap="none" spc="0" normalizeH="0" baseline="0" noProof="0" dirty="0">
              <a:ln>
                <a:noFill/>
              </a:ln>
              <a:solidFill>
                <a:prstClr val="white"/>
              </a:solidFill>
              <a:effectLst/>
              <a:uLnTx/>
              <a:uFillTx/>
              <a:latin typeface="Effra" panose="02000506080000020004" pitchFamily="2" charset="0"/>
            </a:endParaRPr>
          </a:p>
        </p:txBody>
      </p:sp>
      <p:sp>
        <p:nvSpPr>
          <p:cNvPr id="35" name="Rechthoek: afgeronde hoeken 34">
            <a:extLst>
              <a:ext uri="{FF2B5EF4-FFF2-40B4-BE49-F238E27FC236}">
                <a16:creationId xmlns:a16="http://schemas.microsoft.com/office/drawing/2014/main" id="{5B85C3C0-6E22-599C-9788-9975E506782B}"/>
              </a:ext>
            </a:extLst>
          </p:cNvPr>
          <p:cNvSpPr/>
          <p:nvPr/>
        </p:nvSpPr>
        <p:spPr>
          <a:xfrm>
            <a:off x="8420322" y="4948491"/>
            <a:ext cx="3420000" cy="1621642"/>
          </a:xfrm>
          <a:prstGeom prst="roundRect">
            <a:avLst/>
          </a:prstGeom>
          <a:solidFill>
            <a:schemeClr val="accent3"/>
          </a:solidFill>
          <a:ln w="13921" cap="flat">
            <a:noFill/>
            <a:prstDash val="solid"/>
            <a:miter/>
          </a:ln>
          <a:effectLst>
            <a:outerShdw blurRad="25400" dist="25400" dir="2700000" algn="tl" rotWithShape="0">
              <a:prstClr val="black">
                <a:alpha val="40000"/>
              </a:prstClr>
            </a:outerShdw>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2400" i="1" dirty="0">
                <a:solidFill>
                  <a:prstClr val="white"/>
                </a:solidFill>
                <a:latin typeface="Effra" panose="02000506080000020004" pitchFamily="2" charset="0"/>
              </a:rPr>
              <a:t>Banken durven geen geld uit te lenen, of alleen tegen een hele hoge rente</a:t>
            </a:r>
            <a:endParaRPr kumimoji="0" lang="nl-NL" sz="2400" b="0" i="1" u="none" strike="noStrike" kern="1200" cap="none" spc="0" normalizeH="0" baseline="0" noProof="0" dirty="0">
              <a:ln>
                <a:noFill/>
              </a:ln>
              <a:solidFill>
                <a:prstClr val="white"/>
              </a:solidFill>
              <a:effectLst/>
              <a:uLnTx/>
              <a:uFillTx/>
              <a:latin typeface="Effra" panose="02000506080000020004" pitchFamily="2" charset="0"/>
            </a:endParaRPr>
          </a:p>
        </p:txBody>
      </p:sp>
      <p:sp>
        <p:nvSpPr>
          <p:cNvPr id="36" name="Pijl: rechts 35">
            <a:extLst>
              <a:ext uri="{FF2B5EF4-FFF2-40B4-BE49-F238E27FC236}">
                <a16:creationId xmlns:a16="http://schemas.microsoft.com/office/drawing/2014/main" id="{C2F70E58-C15E-A26B-745F-83EEBC043360}"/>
              </a:ext>
            </a:extLst>
          </p:cNvPr>
          <p:cNvSpPr/>
          <p:nvPr/>
        </p:nvSpPr>
        <p:spPr>
          <a:xfrm>
            <a:off x="3207037" y="6120078"/>
            <a:ext cx="1759124" cy="450055"/>
          </a:xfrm>
          <a:prstGeom prst="rightArrow">
            <a:avLst>
              <a:gd name="adj1" fmla="val 47249"/>
              <a:gd name="adj2" fmla="val 50000"/>
            </a:avLst>
          </a:prstGeom>
          <a:solidFill>
            <a:srgbClr val="945DE8"/>
          </a:solidFill>
          <a:ln>
            <a:noFill/>
          </a:ln>
          <a:effectLst>
            <a:innerShdw blurRad="38100" dist="254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7" name="Pijl: rechts 36">
            <a:extLst>
              <a:ext uri="{FF2B5EF4-FFF2-40B4-BE49-F238E27FC236}">
                <a16:creationId xmlns:a16="http://schemas.microsoft.com/office/drawing/2014/main" id="{ABFA5030-EAED-C567-FE66-120579FEB39C}"/>
              </a:ext>
            </a:extLst>
          </p:cNvPr>
          <p:cNvSpPr/>
          <p:nvPr/>
        </p:nvSpPr>
        <p:spPr>
          <a:xfrm>
            <a:off x="7225841" y="6120078"/>
            <a:ext cx="1759124" cy="450055"/>
          </a:xfrm>
          <a:prstGeom prst="rightArrow">
            <a:avLst>
              <a:gd name="adj1" fmla="val 47249"/>
              <a:gd name="adj2" fmla="val 50000"/>
            </a:avLst>
          </a:prstGeom>
          <a:solidFill>
            <a:srgbClr val="945DE8"/>
          </a:solidFill>
          <a:ln>
            <a:noFill/>
          </a:ln>
          <a:effectLst>
            <a:innerShdw blurRad="38100" dist="254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144349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250"/>
                                        <p:tgtEl>
                                          <p:spTgt spid="5"/>
                                        </p:tgtEl>
                                      </p:cBhvr>
                                    </p:animEffect>
                                  </p:childTnLst>
                                </p:cTn>
                              </p:par>
                              <p:par>
                                <p:cTn id="8" presetID="16" presetClass="entr" presetSubtype="37"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outVertical)">
                                      <p:cBhvr>
                                        <p:cTn id="10" dur="250"/>
                                        <p:tgtEl>
                                          <p:spTgt spid="4"/>
                                        </p:tgtEl>
                                      </p:cBhvr>
                                    </p:animEffect>
                                  </p:childTnLst>
                                </p:cTn>
                              </p:par>
                            </p:childTnLst>
                          </p:cTn>
                        </p:par>
                        <p:par>
                          <p:cTn id="11" fill="hold">
                            <p:stCondLst>
                              <p:cond delay="250"/>
                            </p:stCondLst>
                            <p:childTnLst>
                              <p:par>
                                <p:cTn id="12" presetID="1" presetClass="entr" presetSubtype="0"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childTnLst>
                                </p:cTn>
                              </p:par>
                            </p:childTnLst>
                          </p:cTn>
                        </p:par>
                        <p:par>
                          <p:cTn id="14" fill="hold">
                            <p:stCondLst>
                              <p:cond delay="250"/>
                            </p:stCondLst>
                            <p:childTnLst>
                              <p:par>
                                <p:cTn id="15" presetID="1" presetClass="entr" presetSubtype="0"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par>
                          <p:cTn id="17" fill="hold">
                            <p:stCondLst>
                              <p:cond delay="250"/>
                            </p:stCondLst>
                            <p:childTnLst>
                              <p:par>
                                <p:cTn id="18" presetID="1" presetClass="entr" presetSubtype="0" fill="hold" grpId="0" nodeType="afterEffect">
                                  <p:stCondLst>
                                    <p:cond delay="0"/>
                                  </p:stCondLst>
                                  <p:childTnLst>
                                    <p:set>
                                      <p:cBhvr>
                                        <p:cTn id="19" dur="1" fill="hold">
                                          <p:stCondLst>
                                            <p:cond delay="0"/>
                                          </p:stCondLst>
                                        </p:cTn>
                                        <p:tgtEl>
                                          <p:spTgt spid="17"/>
                                        </p:tgtEl>
                                        <p:attrNameLst>
                                          <p:attrName>style.visibility</p:attrName>
                                        </p:attrNameLst>
                                      </p:cBhvr>
                                      <p:to>
                                        <p:strVal val="visible"/>
                                      </p:to>
                                    </p:set>
                                  </p:childTnLst>
                                </p:cTn>
                              </p:par>
                            </p:childTnLst>
                          </p:cTn>
                        </p:par>
                        <p:par>
                          <p:cTn id="20" fill="hold">
                            <p:stCondLst>
                              <p:cond delay="250"/>
                            </p:stCondLst>
                            <p:childTnLst>
                              <p:par>
                                <p:cTn id="21" presetID="1" presetClass="entr" presetSubtype="0"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par>
                          <p:cTn id="23" fill="hold">
                            <p:stCondLst>
                              <p:cond delay="250"/>
                            </p:stCondLst>
                            <p:childTnLst>
                              <p:par>
                                <p:cTn id="24" presetID="1" presetClass="entr" presetSubtype="0" fill="hold" grpId="0" nodeType="afterEffect">
                                  <p:stCondLst>
                                    <p:cond delay="100"/>
                                  </p:stCondLst>
                                  <p:childTnLst>
                                    <p:set>
                                      <p:cBhvr>
                                        <p:cTn id="25" dur="1" fill="hold">
                                          <p:stCondLst>
                                            <p:cond delay="0"/>
                                          </p:stCondLst>
                                        </p:cTn>
                                        <p:tgtEl>
                                          <p:spTgt spid="9"/>
                                        </p:tgtEl>
                                        <p:attrNameLst>
                                          <p:attrName>style.visibility</p:attrName>
                                        </p:attrNameLst>
                                      </p:cBhvr>
                                      <p:to>
                                        <p:strVal val="visible"/>
                                      </p:to>
                                    </p:set>
                                  </p:childTnLst>
                                </p:cTn>
                              </p:par>
                            </p:childTnLst>
                          </p:cTn>
                        </p:par>
                        <p:par>
                          <p:cTn id="26" fill="hold">
                            <p:stCondLst>
                              <p:cond delay="350"/>
                            </p:stCondLst>
                            <p:childTnLst>
                              <p:par>
                                <p:cTn id="27" presetID="1" presetClass="entr" presetSubtype="0" fill="hold" grpId="0" nodeType="afterEffect">
                                  <p:stCondLst>
                                    <p:cond delay="100"/>
                                  </p:stCondLst>
                                  <p:childTnLst>
                                    <p:set>
                                      <p:cBhvr>
                                        <p:cTn id="28" dur="1" fill="hold">
                                          <p:stCondLst>
                                            <p:cond delay="0"/>
                                          </p:stCondLst>
                                        </p:cTn>
                                        <p:tgtEl>
                                          <p:spTgt spid="10"/>
                                        </p:tgtEl>
                                        <p:attrNameLst>
                                          <p:attrName>style.visibility</p:attrName>
                                        </p:attrNameLst>
                                      </p:cBhvr>
                                      <p:to>
                                        <p:strVal val="visible"/>
                                      </p:to>
                                    </p:set>
                                  </p:childTnLst>
                                </p:cTn>
                              </p:par>
                              <p:par>
                                <p:cTn id="29" presetID="22" presetClass="entr" presetSubtype="8" fill="hold" nodeType="withEffect">
                                  <p:stCondLst>
                                    <p:cond delay="100"/>
                                  </p:stCondLst>
                                  <p:childTnLst>
                                    <p:set>
                                      <p:cBhvr>
                                        <p:cTn id="30" dur="1" fill="hold">
                                          <p:stCondLst>
                                            <p:cond delay="0"/>
                                          </p:stCondLst>
                                        </p:cTn>
                                        <p:tgtEl>
                                          <p:spTgt spid="19"/>
                                        </p:tgtEl>
                                        <p:attrNameLst>
                                          <p:attrName>style.visibility</p:attrName>
                                        </p:attrNameLst>
                                      </p:cBhvr>
                                      <p:to>
                                        <p:strVal val="visible"/>
                                      </p:to>
                                    </p:set>
                                    <p:animEffect transition="in" filter="wipe(left)">
                                      <p:cBhvr>
                                        <p:cTn id="31" dur="150"/>
                                        <p:tgtEl>
                                          <p:spTgt spid="19"/>
                                        </p:tgtEl>
                                      </p:cBhvr>
                                    </p:animEffect>
                                  </p:childTnLst>
                                </p:cTn>
                              </p:par>
                            </p:childTnLst>
                          </p:cTn>
                        </p:par>
                        <p:par>
                          <p:cTn id="32" fill="hold">
                            <p:stCondLst>
                              <p:cond delay="600"/>
                            </p:stCondLst>
                            <p:childTnLst>
                              <p:par>
                                <p:cTn id="33" presetID="1" presetClass="entr" presetSubtype="0" fill="hold" grpId="0" nodeType="afterEffect">
                                  <p:stCondLst>
                                    <p:cond delay="10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par>
                                <p:cTn id="43" presetID="1" presetClass="exit" presetSubtype="0" fill="hold" grpId="1" nodeType="withEffect">
                                  <p:stCondLst>
                                    <p:cond delay="0"/>
                                  </p:stCondLst>
                                  <p:childTnLst>
                                    <p:set>
                                      <p:cBhvr>
                                        <p:cTn id="44" dur="1" fill="hold">
                                          <p:stCondLst>
                                            <p:cond delay="0"/>
                                          </p:stCondLst>
                                        </p:cTn>
                                        <p:tgtEl>
                                          <p:spTgt spid="9"/>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10"/>
                                        </p:tgtEl>
                                        <p:attrNameLst>
                                          <p:attrName>style.visibility</p:attrName>
                                        </p:attrNameLst>
                                      </p:cBhvr>
                                      <p:to>
                                        <p:strVal val="hidden"/>
                                      </p:to>
                                    </p:set>
                                  </p:childTnLst>
                                </p:cTn>
                              </p:par>
                              <p:par>
                                <p:cTn id="47" presetID="1" presetClass="exit" presetSubtype="0" fill="hold" grpId="1" nodeType="withEffect">
                                  <p:stCondLst>
                                    <p:cond delay="0"/>
                                  </p:stCondLst>
                                  <p:childTnLst>
                                    <p:set>
                                      <p:cBhvr>
                                        <p:cTn id="48" dur="1" fill="hold">
                                          <p:stCondLst>
                                            <p:cond delay="0"/>
                                          </p:stCondLst>
                                        </p:cTn>
                                        <p:tgtEl>
                                          <p:spTgt spid="11"/>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wipe(left)">
                                      <p:cBhvr>
                                        <p:cTn id="53" dur="250"/>
                                        <p:tgtEl>
                                          <p:spTgt spid="21"/>
                                        </p:tgtEl>
                                      </p:cBhvr>
                                    </p:animEffect>
                                  </p:childTnLst>
                                </p:cTn>
                              </p:par>
                              <p:par>
                                <p:cTn id="54" presetID="22" presetClass="entr" presetSubtype="8" fill="hold" nodeType="withEffect">
                                  <p:stCondLst>
                                    <p:cond delay="0"/>
                                  </p:stCondLst>
                                  <p:childTnLst>
                                    <p:set>
                                      <p:cBhvr>
                                        <p:cTn id="55" dur="1" fill="hold">
                                          <p:stCondLst>
                                            <p:cond delay="0"/>
                                          </p:stCondLst>
                                        </p:cTn>
                                        <p:tgtEl>
                                          <p:spTgt spid="28"/>
                                        </p:tgtEl>
                                        <p:attrNameLst>
                                          <p:attrName>style.visibility</p:attrName>
                                        </p:attrNameLst>
                                      </p:cBhvr>
                                      <p:to>
                                        <p:strVal val="visible"/>
                                      </p:to>
                                    </p:set>
                                    <p:animEffect transition="in" filter="wipe(left)">
                                      <p:cBhvr>
                                        <p:cTn id="56" dur="150"/>
                                        <p:tgtEl>
                                          <p:spTgt spid="28"/>
                                        </p:tgtEl>
                                      </p:cBhvr>
                                    </p:animEffect>
                                  </p:childTnLst>
                                </p:cTn>
                              </p:par>
                              <p:par>
                                <p:cTn id="57" presetID="22" presetClass="entr" presetSubtype="8" fill="hold" nodeType="with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150"/>
                                        <p:tgtEl>
                                          <p:spTgt spid="30"/>
                                        </p:tgtEl>
                                      </p:cBhvr>
                                    </p:animEffect>
                                  </p:childTnLst>
                                </p:cTn>
                              </p:par>
                              <p:par>
                                <p:cTn id="60" presetID="22" presetClass="entr" presetSubtype="8" fill="hold" nodeType="withEffect">
                                  <p:stCondLst>
                                    <p:cond delay="0"/>
                                  </p:stCondLst>
                                  <p:childTnLst>
                                    <p:set>
                                      <p:cBhvr>
                                        <p:cTn id="61" dur="1" fill="hold">
                                          <p:stCondLst>
                                            <p:cond delay="0"/>
                                          </p:stCondLst>
                                        </p:cTn>
                                        <p:tgtEl>
                                          <p:spTgt spid="31"/>
                                        </p:tgtEl>
                                        <p:attrNameLst>
                                          <p:attrName>style.visibility</p:attrName>
                                        </p:attrNameLst>
                                      </p:cBhvr>
                                      <p:to>
                                        <p:strVal val="visible"/>
                                      </p:to>
                                    </p:set>
                                    <p:animEffect transition="in" filter="wipe(left)">
                                      <p:cBhvr>
                                        <p:cTn id="62" dur="150"/>
                                        <p:tgtEl>
                                          <p:spTgt spid="31"/>
                                        </p:tgtEl>
                                      </p:cBhvr>
                                    </p:animEffec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2"/>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3"/>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4"/>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25"/>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26"/>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27"/>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33"/>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22" presetClass="entr" presetSubtype="8" fill="hold" grpId="0" nodeType="clickEffect">
                                  <p:stCondLst>
                                    <p:cond delay="0"/>
                                  </p:stCondLst>
                                  <p:childTnLst>
                                    <p:set>
                                      <p:cBhvr>
                                        <p:cTn id="94" dur="1" fill="hold">
                                          <p:stCondLst>
                                            <p:cond delay="0"/>
                                          </p:stCondLst>
                                        </p:cTn>
                                        <p:tgtEl>
                                          <p:spTgt spid="36"/>
                                        </p:tgtEl>
                                        <p:attrNameLst>
                                          <p:attrName>style.visibility</p:attrName>
                                        </p:attrNameLst>
                                      </p:cBhvr>
                                      <p:to>
                                        <p:strVal val="visible"/>
                                      </p:to>
                                    </p:set>
                                    <p:animEffect transition="in" filter="wipe(left)">
                                      <p:cBhvr>
                                        <p:cTn id="95" dur="200"/>
                                        <p:tgtEl>
                                          <p:spTgt spid="36"/>
                                        </p:tgtEl>
                                      </p:cBhvr>
                                    </p:animEffect>
                                  </p:childTnLst>
                                </p:cTn>
                              </p:par>
                            </p:childTnLst>
                          </p:cTn>
                        </p:par>
                        <p:par>
                          <p:cTn id="96" fill="hold">
                            <p:stCondLst>
                              <p:cond delay="200"/>
                            </p:stCondLst>
                            <p:childTnLst>
                              <p:par>
                                <p:cTn id="97" presetID="1" presetClass="entr" presetSubtype="0" fill="hold" grpId="0" nodeType="afterEffect">
                                  <p:stCondLst>
                                    <p:cond delay="0"/>
                                  </p:stCondLst>
                                  <p:childTnLst>
                                    <p:set>
                                      <p:cBhvr>
                                        <p:cTn id="98" dur="1" fill="hold">
                                          <p:stCondLst>
                                            <p:cond delay="0"/>
                                          </p:stCondLst>
                                        </p:cTn>
                                        <p:tgtEl>
                                          <p:spTgt spid="34"/>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22" presetClass="entr" presetSubtype="8" fill="hold" grpId="0" nodeType="clickEffect">
                                  <p:stCondLst>
                                    <p:cond delay="0"/>
                                  </p:stCondLst>
                                  <p:childTnLst>
                                    <p:set>
                                      <p:cBhvr>
                                        <p:cTn id="102" dur="1" fill="hold">
                                          <p:stCondLst>
                                            <p:cond delay="0"/>
                                          </p:stCondLst>
                                        </p:cTn>
                                        <p:tgtEl>
                                          <p:spTgt spid="37"/>
                                        </p:tgtEl>
                                        <p:attrNameLst>
                                          <p:attrName>style.visibility</p:attrName>
                                        </p:attrNameLst>
                                      </p:cBhvr>
                                      <p:to>
                                        <p:strVal val="visible"/>
                                      </p:to>
                                    </p:set>
                                    <p:animEffect transition="in" filter="wipe(left)">
                                      <p:cBhvr>
                                        <p:cTn id="103" dur="200"/>
                                        <p:tgtEl>
                                          <p:spTgt spid="37"/>
                                        </p:tgtEl>
                                      </p:cBhvr>
                                    </p:animEffect>
                                  </p:childTnLst>
                                </p:cTn>
                              </p:par>
                            </p:childTnLst>
                          </p:cTn>
                        </p:par>
                        <p:par>
                          <p:cTn id="104" fill="hold">
                            <p:stCondLst>
                              <p:cond delay="200"/>
                            </p:stCondLst>
                            <p:childTnLst>
                              <p:par>
                                <p:cTn id="105" presetID="1" presetClass="entr" presetSubtype="0" fill="hold" grpId="0" nodeType="afterEffect">
                                  <p:stCondLst>
                                    <p:cond delay="0"/>
                                  </p:stCondLst>
                                  <p:childTnLst>
                                    <p:set>
                                      <p:cBhvr>
                                        <p:cTn id="106"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9" grpId="1"/>
      <p:bldP spid="10" grpId="0"/>
      <p:bldP spid="10" grpId="1"/>
      <p:bldP spid="11" grpId="0"/>
      <p:bldP spid="11" grpId="1"/>
      <p:bldP spid="12" grpId="0"/>
      <p:bldP spid="13" grpId="0"/>
      <p:bldP spid="14" grpId="0"/>
      <p:bldP spid="15" grpId="0"/>
      <p:bldP spid="16" grpId="0"/>
      <p:bldP spid="17" grpId="0"/>
      <p:bldP spid="21" grpId="0" animBg="1"/>
      <p:bldP spid="22" grpId="0"/>
      <p:bldP spid="23" grpId="0"/>
      <p:bldP spid="24" grpId="0"/>
      <p:bldP spid="25" grpId="0"/>
      <p:bldP spid="26" grpId="0"/>
      <p:bldP spid="27" grpId="0"/>
      <p:bldP spid="33" grpId="0" animBg="1"/>
      <p:bldP spid="34" grpId="0" animBg="1"/>
      <p:bldP spid="35" grpId="0" animBg="1"/>
      <p:bldP spid="36" grpId="0" animBg="1"/>
      <p:bldP spid="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61D85D-732F-F2C4-87CA-EF621603F4A6}"/>
            </a:ext>
          </a:extLst>
        </p:cNvPr>
        <p:cNvGrpSpPr/>
        <p:nvPr/>
      </p:nvGrpSpPr>
      <p:grpSpPr>
        <a:xfrm>
          <a:off x="0" y="0"/>
          <a:ext cx="0" cy="0"/>
          <a:chOff x="0" y="0"/>
          <a:chExt cx="0" cy="0"/>
        </a:xfrm>
      </p:grpSpPr>
      <p:sp>
        <p:nvSpPr>
          <p:cNvPr id="29" name="Rechthoek: afgeronde hoeken 28">
            <a:extLst>
              <a:ext uri="{FF2B5EF4-FFF2-40B4-BE49-F238E27FC236}">
                <a16:creationId xmlns:a16="http://schemas.microsoft.com/office/drawing/2014/main" id="{E2B0CC97-7073-4AF4-943E-2EB405BBF69A}"/>
              </a:ext>
            </a:extLst>
          </p:cNvPr>
          <p:cNvSpPr/>
          <p:nvPr/>
        </p:nvSpPr>
        <p:spPr>
          <a:xfrm>
            <a:off x="8479014" y="2074974"/>
            <a:ext cx="3060000" cy="763401"/>
          </a:xfrm>
          <a:prstGeom prst="roundRect">
            <a:avLst/>
          </a:prstGeom>
          <a:solidFill>
            <a:srgbClr val="945EE8"/>
          </a:solidFill>
          <a:ln w="13921" cap="flat">
            <a:noFill/>
            <a:prstDash val="solid"/>
            <a:miter/>
          </a:ln>
          <a:effectLst>
            <a:outerShdw blurRad="25400" dist="254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2400" b="1" i="1" u="none" strike="noStrike" kern="1200" cap="none" spc="0" normalizeH="0" baseline="0" noProof="0" dirty="0">
              <a:ln>
                <a:noFill/>
              </a:ln>
              <a:solidFill>
                <a:prstClr val="white"/>
              </a:solidFill>
              <a:effectLst/>
              <a:uLnTx/>
              <a:uFillTx/>
              <a:latin typeface="Effra" panose="02000506080000020004" pitchFamily="2" charset="0"/>
            </a:endParaRPr>
          </a:p>
        </p:txBody>
      </p:sp>
      <p:sp>
        <p:nvSpPr>
          <p:cNvPr id="30" name="Rechthoek: afgeronde hoeken 29">
            <a:extLst>
              <a:ext uri="{FF2B5EF4-FFF2-40B4-BE49-F238E27FC236}">
                <a16:creationId xmlns:a16="http://schemas.microsoft.com/office/drawing/2014/main" id="{7BE7DB20-7A04-393C-EB2F-EB3C5F04D393}"/>
              </a:ext>
            </a:extLst>
          </p:cNvPr>
          <p:cNvSpPr/>
          <p:nvPr/>
        </p:nvSpPr>
        <p:spPr>
          <a:xfrm>
            <a:off x="8479014" y="3184701"/>
            <a:ext cx="3060000" cy="763401"/>
          </a:xfrm>
          <a:prstGeom prst="roundRect">
            <a:avLst/>
          </a:prstGeom>
          <a:solidFill>
            <a:srgbClr val="945EE8"/>
          </a:solidFill>
          <a:ln w="13921" cap="flat">
            <a:noFill/>
            <a:prstDash val="solid"/>
            <a:miter/>
          </a:ln>
          <a:effectLst>
            <a:outerShdw blurRad="25400" dist="254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2400" b="1" i="1" u="none" strike="noStrike" kern="1200" cap="none" spc="0" normalizeH="0" baseline="0" noProof="0" dirty="0">
              <a:ln>
                <a:noFill/>
              </a:ln>
              <a:solidFill>
                <a:prstClr val="white"/>
              </a:solidFill>
              <a:effectLst/>
              <a:uLnTx/>
              <a:uFillTx/>
              <a:latin typeface="Effra" panose="02000506080000020004" pitchFamily="2" charset="0"/>
            </a:endParaRPr>
          </a:p>
        </p:txBody>
      </p:sp>
      <p:sp>
        <p:nvSpPr>
          <p:cNvPr id="31" name="Rechthoek: afgeronde hoeken 30">
            <a:extLst>
              <a:ext uri="{FF2B5EF4-FFF2-40B4-BE49-F238E27FC236}">
                <a16:creationId xmlns:a16="http://schemas.microsoft.com/office/drawing/2014/main" id="{7B059F0A-87C5-FE9D-CF92-122DF8A8B0A6}"/>
              </a:ext>
            </a:extLst>
          </p:cNvPr>
          <p:cNvSpPr/>
          <p:nvPr/>
        </p:nvSpPr>
        <p:spPr>
          <a:xfrm>
            <a:off x="8479014" y="4294069"/>
            <a:ext cx="3060000" cy="763401"/>
          </a:xfrm>
          <a:prstGeom prst="roundRect">
            <a:avLst/>
          </a:prstGeom>
          <a:solidFill>
            <a:srgbClr val="945EE8"/>
          </a:solidFill>
          <a:ln w="13921" cap="flat">
            <a:noFill/>
            <a:prstDash val="solid"/>
            <a:miter/>
          </a:ln>
          <a:effectLst>
            <a:outerShdw blurRad="25400" dist="254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2400" b="1" i="1" u="none" strike="noStrike" kern="1200" cap="none" spc="0" normalizeH="0" baseline="0" noProof="0" dirty="0">
              <a:ln>
                <a:noFill/>
              </a:ln>
              <a:solidFill>
                <a:prstClr val="white"/>
              </a:solidFill>
              <a:effectLst/>
              <a:uLnTx/>
              <a:uFillTx/>
              <a:latin typeface="Effra" panose="02000506080000020004" pitchFamily="2" charset="0"/>
            </a:endParaRPr>
          </a:p>
        </p:txBody>
      </p:sp>
      <p:sp>
        <p:nvSpPr>
          <p:cNvPr id="32" name="Rechthoek: afgeronde hoeken 31">
            <a:extLst>
              <a:ext uri="{FF2B5EF4-FFF2-40B4-BE49-F238E27FC236}">
                <a16:creationId xmlns:a16="http://schemas.microsoft.com/office/drawing/2014/main" id="{C1E7362B-9C82-8BAF-48D1-3BD4102B6FFB}"/>
              </a:ext>
            </a:extLst>
          </p:cNvPr>
          <p:cNvSpPr/>
          <p:nvPr/>
        </p:nvSpPr>
        <p:spPr>
          <a:xfrm>
            <a:off x="652986" y="2074974"/>
            <a:ext cx="3060000" cy="763401"/>
          </a:xfrm>
          <a:prstGeom prst="roundRect">
            <a:avLst/>
          </a:prstGeom>
          <a:solidFill>
            <a:srgbClr val="945EE8"/>
          </a:solidFill>
          <a:ln w="13921" cap="flat">
            <a:noFill/>
            <a:prstDash val="solid"/>
            <a:miter/>
          </a:ln>
          <a:effectLst>
            <a:outerShdw blurRad="25400" dist="254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2400" b="1" i="1" u="none" strike="noStrike" kern="1200" cap="none" spc="0" normalizeH="0" baseline="0" noProof="0" dirty="0">
              <a:ln>
                <a:noFill/>
              </a:ln>
              <a:solidFill>
                <a:prstClr val="white"/>
              </a:solidFill>
              <a:effectLst/>
              <a:uLnTx/>
              <a:uFillTx/>
              <a:latin typeface="Effra" panose="02000506080000020004" pitchFamily="2" charset="0"/>
            </a:endParaRPr>
          </a:p>
        </p:txBody>
      </p:sp>
      <p:sp>
        <p:nvSpPr>
          <p:cNvPr id="33" name="Rechthoek: afgeronde hoeken 32">
            <a:extLst>
              <a:ext uri="{FF2B5EF4-FFF2-40B4-BE49-F238E27FC236}">
                <a16:creationId xmlns:a16="http://schemas.microsoft.com/office/drawing/2014/main" id="{D6131FB9-EE46-C7F1-CC47-E2E9354E3C89}"/>
              </a:ext>
            </a:extLst>
          </p:cNvPr>
          <p:cNvSpPr/>
          <p:nvPr/>
        </p:nvSpPr>
        <p:spPr>
          <a:xfrm>
            <a:off x="652986" y="3184701"/>
            <a:ext cx="3060000" cy="763401"/>
          </a:xfrm>
          <a:prstGeom prst="roundRect">
            <a:avLst/>
          </a:prstGeom>
          <a:solidFill>
            <a:srgbClr val="945EE8"/>
          </a:solidFill>
          <a:ln w="13921" cap="flat">
            <a:noFill/>
            <a:prstDash val="solid"/>
            <a:miter/>
          </a:ln>
          <a:effectLst>
            <a:outerShdw blurRad="25400" dist="254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2400" b="1" i="1" u="none" strike="noStrike" kern="1200" cap="none" spc="0" normalizeH="0" baseline="0" noProof="0" dirty="0">
              <a:ln>
                <a:noFill/>
              </a:ln>
              <a:solidFill>
                <a:prstClr val="white"/>
              </a:solidFill>
              <a:effectLst/>
              <a:uLnTx/>
              <a:uFillTx/>
              <a:latin typeface="Effra" panose="02000506080000020004" pitchFamily="2" charset="0"/>
            </a:endParaRPr>
          </a:p>
        </p:txBody>
      </p:sp>
      <p:sp>
        <p:nvSpPr>
          <p:cNvPr id="34" name="Rechthoek: afgeronde hoeken 33">
            <a:extLst>
              <a:ext uri="{FF2B5EF4-FFF2-40B4-BE49-F238E27FC236}">
                <a16:creationId xmlns:a16="http://schemas.microsoft.com/office/drawing/2014/main" id="{D8F0529B-004F-F9F0-DA92-7490DA47CAAB}"/>
              </a:ext>
            </a:extLst>
          </p:cNvPr>
          <p:cNvSpPr/>
          <p:nvPr/>
        </p:nvSpPr>
        <p:spPr>
          <a:xfrm>
            <a:off x="652986" y="4294069"/>
            <a:ext cx="3060000" cy="763401"/>
          </a:xfrm>
          <a:prstGeom prst="roundRect">
            <a:avLst/>
          </a:prstGeom>
          <a:solidFill>
            <a:srgbClr val="945EE8"/>
          </a:solidFill>
          <a:ln w="13921" cap="flat">
            <a:noFill/>
            <a:prstDash val="solid"/>
            <a:miter/>
          </a:ln>
          <a:effectLst>
            <a:outerShdw blurRad="25400" dist="254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2400" b="1" i="1" u="none" strike="noStrike" kern="1200" cap="none" spc="0" normalizeH="0" baseline="0" noProof="0" dirty="0">
              <a:ln>
                <a:noFill/>
              </a:ln>
              <a:solidFill>
                <a:prstClr val="white"/>
              </a:solidFill>
              <a:effectLst/>
              <a:uLnTx/>
              <a:uFillTx/>
              <a:latin typeface="Effra" panose="02000506080000020004" pitchFamily="2" charset="0"/>
            </a:endParaRPr>
          </a:p>
        </p:txBody>
      </p:sp>
      <p:sp>
        <p:nvSpPr>
          <p:cNvPr id="2" name="Tekstvak 1">
            <a:extLst>
              <a:ext uri="{FF2B5EF4-FFF2-40B4-BE49-F238E27FC236}">
                <a16:creationId xmlns:a16="http://schemas.microsoft.com/office/drawing/2014/main" id="{436CB51F-CED3-FE44-D0C9-9B85DCCDD0D2}"/>
              </a:ext>
            </a:extLst>
          </p:cNvPr>
          <p:cNvSpPr txBox="1"/>
          <p:nvPr/>
        </p:nvSpPr>
        <p:spPr>
          <a:xfrm>
            <a:off x="2140299" y="194009"/>
            <a:ext cx="791140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2800" dirty="0">
                <a:solidFill>
                  <a:prstClr val="black"/>
                </a:solidFill>
                <a:latin typeface="Effra Heavy" panose="02000906080000020004" pitchFamily="2" charset="0"/>
              </a:rPr>
              <a:t>Solvabiliteit </a:t>
            </a:r>
            <a:r>
              <a:rPr lang="nl-NL" sz="2800" dirty="0">
                <a:solidFill>
                  <a:prstClr val="black"/>
                </a:solidFill>
                <a:latin typeface="Effra" panose="02000506080000020004" pitchFamily="2" charset="0"/>
              </a:rPr>
              <a:t>(criteria en kritiek)</a:t>
            </a:r>
            <a:endParaRPr kumimoji="0" lang="nl-NL" sz="2800" b="0" i="0" u="none" strike="noStrike" kern="1200" cap="none" spc="0" normalizeH="0" baseline="0" noProof="0" dirty="0">
              <a:ln>
                <a:noFill/>
              </a:ln>
              <a:solidFill>
                <a:prstClr val="black"/>
              </a:solidFill>
              <a:effectLst/>
              <a:uLnTx/>
              <a:uFillTx/>
              <a:latin typeface="Effra" panose="02000506080000020004" pitchFamily="2" charset="0"/>
            </a:endParaRPr>
          </a:p>
        </p:txBody>
      </p:sp>
      <p:sp>
        <p:nvSpPr>
          <p:cNvPr id="3" name="Tekstvak 2">
            <a:extLst>
              <a:ext uri="{FF2B5EF4-FFF2-40B4-BE49-F238E27FC236}">
                <a16:creationId xmlns:a16="http://schemas.microsoft.com/office/drawing/2014/main" id="{45346513-10B0-D595-8DEE-859D69A310D0}"/>
              </a:ext>
            </a:extLst>
          </p:cNvPr>
          <p:cNvSpPr txBox="1"/>
          <p:nvPr/>
        </p:nvSpPr>
        <p:spPr>
          <a:xfrm>
            <a:off x="652986" y="968667"/>
            <a:ext cx="10886028" cy="523220"/>
          </a:xfrm>
          <a:prstGeom prst="rect">
            <a:avLst/>
          </a:prstGeom>
          <a:noFill/>
        </p:spPr>
        <p:txBody>
          <a:bodyPr wrap="square" rtlCol="0">
            <a:spAutoFit/>
          </a:bodyPr>
          <a:lstStyle/>
          <a:p>
            <a:pPr lvl="0" algn="ctr">
              <a:defRPr/>
            </a:pPr>
            <a:r>
              <a:rPr lang="nl-NL" sz="2800" b="1" i="1" dirty="0">
                <a:solidFill>
                  <a:prstClr val="black"/>
                </a:solidFill>
                <a:latin typeface="Effra" panose="02000506080000020004" pitchFamily="2" charset="0"/>
              </a:rPr>
              <a:t>Hoeveel </a:t>
            </a:r>
            <a:r>
              <a:rPr lang="nl-NL" sz="2800" b="1" i="1" dirty="0">
                <a:solidFill>
                  <a:srgbClr val="945DE8"/>
                </a:solidFill>
                <a:latin typeface="Effra" panose="02000506080000020004" pitchFamily="2" charset="0"/>
              </a:rPr>
              <a:t>risico</a:t>
            </a:r>
            <a:r>
              <a:rPr lang="nl-NL" sz="2800" b="1" i="1" dirty="0">
                <a:solidFill>
                  <a:prstClr val="black"/>
                </a:solidFill>
                <a:latin typeface="Effra" panose="02000506080000020004" pitchFamily="2" charset="0"/>
              </a:rPr>
              <a:t> draagt het </a:t>
            </a:r>
            <a:r>
              <a:rPr lang="nl-NL" sz="2800" b="1" i="1" dirty="0">
                <a:solidFill>
                  <a:srgbClr val="945DE8"/>
                </a:solidFill>
                <a:latin typeface="Effra" panose="02000506080000020004" pitchFamily="2" charset="0"/>
              </a:rPr>
              <a:t>vermogen</a:t>
            </a:r>
            <a:r>
              <a:rPr lang="nl-NL" sz="2800" b="1" i="1" dirty="0">
                <a:solidFill>
                  <a:prstClr val="black"/>
                </a:solidFill>
                <a:latin typeface="Effra" panose="02000506080000020004" pitchFamily="2" charset="0"/>
              </a:rPr>
              <a:t> van het bedrijf?</a:t>
            </a:r>
          </a:p>
        </p:txBody>
      </p:sp>
      <p:sp>
        <p:nvSpPr>
          <p:cNvPr id="17" name="Rechthoek 16">
            <a:extLst>
              <a:ext uri="{FF2B5EF4-FFF2-40B4-BE49-F238E27FC236}">
                <a16:creationId xmlns:a16="http://schemas.microsoft.com/office/drawing/2014/main" id="{C2C2EFA3-C12B-9522-8E92-4AE8D5F43F0B}"/>
              </a:ext>
            </a:extLst>
          </p:cNvPr>
          <p:cNvSpPr/>
          <p:nvPr/>
        </p:nvSpPr>
        <p:spPr>
          <a:xfrm>
            <a:off x="3371641" y="1923732"/>
            <a:ext cx="5448718" cy="3285339"/>
          </a:xfrm>
          <a:prstGeom prst="rect">
            <a:avLst/>
          </a:prstGeom>
          <a:solidFill>
            <a:schemeClr val="bg1">
              <a:lumMod val="95000"/>
            </a:schemeClr>
          </a:solidFill>
          <a:ln>
            <a:solidFill>
              <a:schemeClr val="bg1">
                <a:lumMod val="95000"/>
              </a:schemeClr>
            </a:solidFill>
          </a:ln>
          <a:effectLst>
            <a:outerShdw blurRad="254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1" dirty="0">
              <a:solidFill>
                <a:schemeClr val="tx1"/>
              </a:solidFill>
            </a:endParaRPr>
          </a:p>
        </p:txBody>
      </p:sp>
      <mc:AlternateContent xmlns:mc="http://schemas.openxmlformats.org/markup-compatibility/2006" xmlns:a14="http://schemas.microsoft.com/office/drawing/2010/main">
        <mc:Choice Requires="a14">
          <p:sp>
            <p:nvSpPr>
              <p:cNvPr id="18" name="Tekstvak 17">
                <a:extLst>
                  <a:ext uri="{FF2B5EF4-FFF2-40B4-BE49-F238E27FC236}">
                    <a16:creationId xmlns:a16="http://schemas.microsoft.com/office/drawing/2014/main" id="{D875EF42-A712-E535-6E69-6536897527B6}"/>
                  </a:ext>
                </a:extLst>
              </p:cNvPr>
              <p:cNvSpPr txBox="1"/>
              <p:nvPr/>
            </p:nvSpPr>
            <p:spPr>
              <a:xfrm>
                <a:off x="3667961" y="2009303"/>
                <a:ext cx="2311402" cy="896143"/>
              </a:xfrm>
              <a:prstGeom prst="rect">
                <a:avLst/>
              </a:prstGeom>
              <a:noFill/>
            </p:spPr>
            <p:txBody>
              <a:bodyPr wrap="square" rtlCol="0">
                <a:spAutoFit/>
              </a:bodyPr>
              <a:lstStyle/>
              <a:p>
                <a:pPr algn="ctr"/>
                <a14:m>
                  <m:oMathPara xmlns:m="http://schemas.openxmlformats.org/officeDocument/2006/math">
                    <m:oMathParaPr>
                      <m:jc m:val="center"/>
                    </m:oMathParaPr>
                    <m:oMath xmlns:m="http://schemas.openxmlformats.org/officeDocument/2006/math">
                      <m:f>
                        <m:fPr>
                          <m:ctrlPr>
                            <a:rPr lang="nl-NL" sz="2800" b="1" i="1" smtClean="0">
                              <a:solidFill>
                                <a:srgbClr val="945DE8"/>
                              </a:solidFill>
                              <a:latin typeface="Cambria Math" panose="02040503050406030204" pitchFamily="18" charset="0"/>
                            </a:rPr>
                          </m:ctrlPr>
                        </m:fPr>
                        <m:num>
                          <m:r>
                            <a:rPr lang="nl-NL" sz="2800" b="1" i="1" smtClean="0">
                              <a:solidFill>
                                <a:srgbClr val="945DE8"/>
                              </a:solidFill>
                              <a:latin typeface="Cambria Math" panose="02040503050406030204" pitchFamily="18" charset="0"/>
                            </a:rPr>
                            <m:t>𝑬𝑽</m:t>
                          </m:r>
                        </m:num>
                        <m:den>
                          <m:r>
                            <a:rPr lang="nl-NL" sz="2800" b="1" i="1" smtClean="0">
                              <a:solidFill>
                                <a:srgbClr val="945DE8"/>
                              </a:solidFill>
                              <a:latin typeface="Cambria Math" panose="02040503050406030204" pitchFamily="18" charset="0"/>
                            </a:rPr>
                            <m:t>𝑽𝑽</m:t>
                          </m:r>
                        </m:den>
                      </m:f>
                      <m:r>
                        <a:rPr lang="nl-NL" sz="2800" b="1" i="1" smtClean="0">
                          <a:solidFill>
                            <a:srgbClr val="945DE8"/>
                          </a:solidFill>
                          <a:latin typeface="Cambria Math" panose="02040503050406030204" pitchFamily="18" charset="0"/>
                          <a:ea typeface="Cambria Math" panose="02040503050406030204" pitchFamily="18" charset="0"/>
                        </a:rPr>
                        <m:t>×</m:t>
                      </m:r>
                      <m:r>
                        <a:rPr lang="nl-NL" sz="2800" b="1" i="1" smtClean="0">
                          <a:solidFill>
                            <a:srgbClr val="945DE8"/>
                          </a:solidFill>
                          <a:latin typeface="Cambria Math" panose="02040503050406030204" pitchFamily="18" charset="0"/>
                          <a:ea typeface="Cambria Math" panose="02040503050406030204" pitchFamily="18" charset="0"/>
                        </a:rPr>
                        <m:t>𝟏𝟎𝟎</m:t>
                      </m:r>
                      <m:r>
                        <a:rPr lang="nl-NL" sz="2800" b="1" i="1" smtClean="0">
                          <a:solidFill>
                            <a:srgbClr val="945DE8"/>
                          </a:solidFill>
                          <a:latin typeface="Cambria Math" panose="02040503050406030204" pitchFamily="18" charset="0"/>
                          <a:ea typeface="Cambria Math" panose="02040503050406030204" pitchFamily="18" charset="0"/>
                        </a:rPr>
                        <m:t>%</m:t>
                      </m:r>
                    </m:oMath>
                  </m:oMathPara>
                </a14:m>
                <a:endParaRPr lang="nl-NL" sz="2800" b="1" dirty="0">
                  <a:solidFill>
                    <a:srgbClr val="945DE8"/>
                  </a:solidFill>
                </a:endParaRPr>
              </a:p>
            </p:txBody>
          </p:sp>
        </mc:Choice>
        <mc:Fallback xmlns="">
          <p:sp>
            <p:nvSpPr>
              <p:cNvPr id="18" name="Tekstvak 17">
                <a:extLst>
                  <a:ext uri="{FF2B5EF4-FFF2-40B4-BE49-F238E27FC236}">
                    <a16:creationId xmlns:a16="http://schemas.microsoft.com/office/drawing/2014/main" id="{D875EF42-A712-E535-6E69-6536897527B6}"/>
                  </a:ext>
                </a:extLst>
              </p:cNvPr>
              <p:cNvSpPr txBox="1">
                <a:spLocks noRot="1" noChangeAspect="1" noMove="1" noResize="1" noEditPoints="1" noAdjustHandles="1" noChangeArrowheads="1" noChangeShapeType="1" noTextEdit="1"/>
              </p:cNvSpPr>
              <p:nvPr/>
            </p:nvSpPr>
            <p:spPr>
              <a:xfrm>
                <a:off x="3667961" y="2009303"/>
                <a:ext cx="2311402" cy="896143"/>
              </a:xfrm>
              <a:prstGeom prst="rect">
                <a:avLst/>
              </a:prstGeom>
              <a:blipFill>
                <a:blip r:embed="rId2"/>
                <a:stretch>
                  <a:fillRect/>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19" name="Tekstvak 18">
                <a:extLst>
                  <a:ext uri="{FF2B5EF4-FFF2-40B4-BE49-F238E27FC236}">
                    <a16:creationId xmlns:a16="http://schemas.microsoft.com/office/drawing/2014/main" id="{E1E912FE-993E-8662-DD7C-709B0D3CF67C}"/>
                  </a:ext>
                </a:extLst>
              </p:cNvPr>
              <p:cNvSpPr txBox="1"/>
              <p:nvPr/>
            </p:nvSpPr>
            <p:spPr>
              <a:xfrm>
                <a:off x="6275682" y="2009303"/>
                <a:ext cx="2311402" cy="896143"/>
              </a:xfrm>
              <a:prstGeom prst="rect">
                <a:avLst/>
              </a:prstGeom>
              <a:noFill/>
            </p:spPr>
            <p:txBody>
              <a:bodyPr wrap="square" rtlCol="0">
                <a:spAutoFit/>
              </a:bodyPr>
              <a:lstStyle/>
              <a:p>
                <a:pPr algn="ctr"/>
                <a14:m>
                  <m:oMathPara xmlns:m="http://schemas.openxmlformats.org/officeDocument/2006/math">
                    <m:oMathParaPr>
                      <m:jc m:val="center"/>
                    </m:oMathParaPr>
                    <m:oMath xmlns:m="http://schemas.openxmlformats.org/officeDocument/2006/math">
                      <m:f>
                        <m:fPr>
                          <m:ctrlPr>
                            <a:rPr lang="nl-NL" sz="2800" b="1" i="1" smtClean="0">
                              <a:solidFill>
                                <a:srgbClr val="945DE8"/>
                              </a:solidFill>
                              <a:latin typeface="Cambria Math" panose="02040503050406030204" pitchFamily="18" charset="0"/>
                            </a:rPr>
                          </m:ctrlPr>
                        </m:fPr>
                        <m:num>
                          <m:r>
                            <a:rPr lang="nl-NL" sz="2800" b="1" i="1" smtClean="0">
                              <a:solidFill>
                                <a:srgbClr val="945DE8"/>
                              </a:solidFill>
                              <a:latin typeface="Cambria Math" panose="02040503050406030204" pitchFamily="18" charset="0"/>
                            </a:rPr>
                            <m:t>𝑻𝑽</m:t>
                          </m:r>
                        </m:num>
                        <m:den>
                          <m:r>
                            <a:rPr lang="nl-NL" sz="2800" b="1" i="1" smtClean="0">
                              <a:solidFill>
                                <a:srgbClr val="945DE8"/>
                              </a:solidFill>
                              <a:latin typeface="Cambria Math" panose="02040503050406030204" pitchFamily="18" charset="0"/>
                            </a:rPr>
                            <m:t>𝑽𝑽</m:t>
                          </m:r>
                        </m:den>
                      </m:f>
                      <m:r>
                        <a:rPr lang="nl-NL" sz="2800" b="1" i="1" smtClean="0">
                          <a:solidFill>
                            <a:srgbClr val="945DE8"/>
                          </a:solidFill>
                          <a:latin typeface="Cambria Math" panose="02040503050406030204" pitchFamily="18" charset="0"/>
                          <a:ea typeface="Cambria Math" panose="02040503050406030204" pitchFamily="18" charset="0"/>
                        </a:rPr>
                        <m:t>×</m:t>
                      </m:r>
                      <m:r>
                        <a:rPr lang="nl-NL" sz="2800" b="1" i="1" smtClean="0">
                          <a:solidFill>
                            <a:srgbClr val="945DE8"/>
                          </a:solidFill>
                          <a:latin typeface="Cambria Math" panose="02040503050406030204" pitchFamily="18" charset="0"/>
                          <a:ea typeface="Cambria Math" panose="02040503050406030204" pitchFamily="18" charset="0"/>
                        </a:rPr>
                        <m:t>𝟏𝟎𝟎</m:t>
                      </m:r>
                      <m:r>
                        <a:rPr lang="nl-NL" sz="2800" b="1" i="1" smtClean="0">
                          <a:solidFill>
                            <a:srgbClr val="945DE8"/>
                          </a:solidFill>
                          <a:latin typeface="Cambria Math" panose="02040503050406030204" pitchFamily="18" charset="0"/>
                          <a:ea typeface="Cambria Math" panose="02040503050406030204" pitchFamily="18" charset="0"/>
                        </a:rPr>
                        <m:t>%</m:t>
                      </m:r>
                    </m:oMath>
                  </m:oMathPara>
                </a14:m>
                <a:endParaRPr lang="nl-NL" sz="2800" b="1" dirty="0">
                  <a:solidFill>
                    <a:srgbClr val="945DE8"/>
                  </a:solidFill>
                </a:endParaRPr>
              </a:p>
            </p:txBody>
          </p:sp>
        </mc:Choice>
        <mc:Fallback xmlns="">
          <p:sp>
            <p:nvSpPr>
              <p:cNvPr id="19" name="Tekstvak 18">
                <a:extLst>
                  <a:ext uri="{FF2B5EF4-FFF2-40B4-BE49-F238E27FC236}">
                    <a16:creationId xmlns:a16="http://schemas.microsoft.com/office/drawing/2014/main" id="{E1E912FE-993E-8662-DD7C-709B0D3CF67C}"/>
                  </a:ext>
                </a:extLst>
              </p:cNvPr>
              <p:cNvSpPr txBox="1">
                <a:spLocks noRot="1" noChangeAspect="1" noMove="1" noResize="1" noEditPoints="1" noAdjustHandles="1" noChangeArrowheads="1" noChangeShapeType="1" noTextEdit="1"/>
              </p:cNvSpPr>
              <p:nvPr/>
            </p:nvSpPr>
            <p:spPr>
              <a:xfrm>
                <a:off x="6275682" y="2009303"/>
                <a:ext cx="2311402" cy="896143"/>
              </a:xfrm>
              <a:prstGeom prst="rect">
                <a:avLst/>
              </a:prstGeom>
              <a:blipFill>
                <a:blip r:embed="rId3"/>
                <a:stretch>
                  <a:fillRect/>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20" name="Tekstvak 19">
                <a:extLst>
                  <a:ext uri="{FF2B5EF4-FFF2-40B4-BE49-F238E27FC236}">
                    <a16:creationId xmlns:a16="http://schemas.microsoft.com/office/drawing/2014/main" id="{6F8D76CD-C0BB-732D-129A-7F0A90D037D7}"/>
                  </a:ext>
                </a:extLst>
              </p:cNvPr>
              <p:cNvSpPr txBox="1"/>
              <p:nvPr/>
            </p:nvSpPr>
            <p:spPr>
              <a:xfrm>
                <a:off x="3667961" y="3121515"/>
                <a:ext cx="2311402" cy="896143"/>
              </a:xfrm>
              <a:prstGeom prst="rect">
                <a:avLst/>
              </a:prstGeom>
              <a:noFill/>
            </p:spPr>
            <p:txBody>
              <a:bodyPr wrap="square" rtlCol="0">
                <a:spAutoFit/>
              </a:bodyPr>
              <a:lstStyle/>
              <a:p>
                <a:pPr algn="ctr"/>
                <a14:m>
                  <m:oMathPara xmlns:m="http://schemas.openxmlformats.org/officeDocument/2006/math">
                    <m:oMathParaPr>
                      <m:jc m:val="center"/>
                    </m:oMathParaPr>
                    <m:oMath xmlns:m="http://schemas.openxmlformats.org/officeDocument/2006/math">
                      <m:f>
                        <m:fPr>
                          <m:ctrlPr>
                            <a:rPr lang="nl-NL" sz="2800" b="1" i="1" smtClean="0">
                              <a:solidFill>
                                <a:srgbClr val="652EA3"/>
                              </a:solidFill>
                              <a:latin typeface="Cambria Math" panose="02040503050406030204" pitchFamily="18" charset="0"/>
                            </a:rPr>
                          </m:ctrlPr>
                        </m:fPr>
                        <m:num>
                          <m:r>
                            <a:rPr lang="nl-NL" sz="2800" b="1" i="1" smtClean="0">
                              <a:solidFill>
                                <a:srgbClr val="652EA3"/>
                              </a:solidFill>
                              <a:latin typeface="Cambria Math" panose="02040503050406030204" pitchFamily="18" charset="0"/>
                            </a:rPr>
                            <m:t>𝑽𝑽</m:t>
                          </m:r>
                        </m:num>
                        <m:den>
                          <m:r>
                            <a:rPr lang="nl-NL" sz="2800" b="1" i="1" smtClean="0">
                              <a:solidFill>
                                <a:srgbClr val="652EA3"/>
                              </a:solidFill>
                              <a:latin typeface="Cambria Math" panose="02040503050406030204" pitchFamily="18" charset="0"/>
                            </a:rPr>
                            <m:t>𝑬𝑽</m:t>
                          </m:r>
                        </m:den>
                      </m:f>
                      <m:r>
                        <a:rPr lang="nl-NL" sz="2800" b="1" i="1" smtClean="0">
                          <a:solidFill>
                            <a:srgbClr val="652EA3"/>
                          </a:solidFill>
                          <a:latin typeface="Cambria Math" panose="02040503050406030204" pitchFamily="18" charset="0"/>
                          <a:ea typeface="Cambria Math" panose="02040503050406030204" pitchFamily="18" charset="0"/>
                        </a:rPr>
                        <m:t>×</m:t>
                      </m:r>
                      <m:r>
                        <a:rPr lang="nl-NL" sz="2800" b="1" i="1" smtClean="0">
                          <a:solidFill>
                            <a:srgbClr val="652EA3"/>
                          </a:solidFill>
                          <a:latin typeface="Cambria Math" panose="02040503050406030204" pitchFamily="18" charset="0"/>
                          <a:ea typeface="Cambria Math" panose="02040503050406030204" pitchFamily="18" charset="0"/>
                        </a:rPr>
                        <m:t>𝟏𝟎𝟎</m:t>
                      </m:r>
                      <m:r>
                        <a:rPr lang="nl-NL" sz="2800" b="1" i="1" smtClean="0">
                          <a:solidFill>
                            <a:srgbClr val="652EA3"/>
                          </a:solidFill>
                          <a:latin typeface="Cambria Math" panose="02040503050406030204" pitchFamily="18" charset="0"/>
                          <a:ea typeface="Cambria Math" panose="02040503050406030204" pitchFamily="18" charset="0"/>
                        </a:rPr>
                        <m:t>%</m:t>
                      </m:r>
                    </m:oMath>
                  </m:oMathPara>
                </a14:m>
                <a:endParaRPr lang="nl-NL" sz="2800" b="1" dirty="0">
                  <a:solidFill>
                    <a:srgbClr val="652EA3"/>
                  </a:solidFill>
                </a:endParaRPr>
              </a:p>
            </p:txBody>
          </p:sp>
        </mc:Choice>
        <mc:Fallback xmlns="">
          <p:sp>
            <p:nvSpPr>
              <p:cNvPr id="20" name="Tekstvak 19">
                <a:extLst>
                  <a:ext uri="{FF2B5EF4-FFF2-40B4-BE49-F238E27FC236}">
                    <a16:creationId xmlns:a16="http://schemas.microsoft.com/office/drawing/2014/main" id="{6F8D76CD-C0BB-732D-129A-7F0A90D037D7}"/>
                  </a:ext>
                </a:extLst>
              </p:cNvPr>
              <p:cNvSpPr txBox="1">
                <a:spLocks noRot="1" noChangeAspect="1" noMove="1" noResize="1" noEditPoints="1" noAdjustHandles="1" noChangeArrowheads="1" noChangeShapeType="1" noTextEdit="1"/>
              </p:cNvSpPr>
              <p:nvPr/>
            </p:nvSpPr>
            <p:spPr>
              <a:xfrm>
                <a:off x="3667961" y="3121515"/>
                <a:ext cx="2311402" cy="896143"/>
              </a:xfrm>
              <a:prstGeom prst="rect">
                <a:avLst/>
              </a:prstGeom>
              <a:blipFill>
                <a:blip r:embed="rId4"/>
                <a:stretch>
                  <a:fillRect/>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21" name="Tekstvak 20">
                <a:extLst>
                  <a:ext uri="{FF2B5EF4-FFF2-40B4-BE49-F238E27FC236}">
                    <a16:creationId xmlns:a16="http://schemas.microsoft.com/office/drawing/2014/main" id="{F4C78FA1-ED31-A71F-F9DA-EA7451E92E3B}"/>
                  </a:ext>
                </a:extLst>
              </p:cNvPr>
              <p:cNvSpPr txBox="1"/>
              <p:nvPr/>
            </p:nvSpPr>
            <p:spPr>
              <a:xfrm>
                <a:off x="6275682" y="3121515"/>
                <a:ext cx="2311402" cy="896143"/>
              </a:xfrm>
              <a:prstGeom prst="rect">
                <a:avLst/>
              </a:prstGeom>
              <a:noFill/>
            </p:spPr>
            <p:txBody>
              <a:bodyPr wrap="square" rtlCol="0">
                <a:spAutoFit/>
              </a:bodyPr>
              <a:lstStyle/>
              <a:p>
                <a:pPr algn="ctr"/>
                <a14:m>
                  <m:oMathPara xmlns:m="http://schemas.openxmlformats.org/officeDocument/2006/math">
                    <m:oMathParaPr>
                      <m:jc m:val="center"/>
                    </m:oMathParaPr>
                    <m:oMath xmlns:m="http://schemas.openxmlformats.org/officeDocument/2006/math">
                      <m:f>
                        <m:fPr>
                          <m:ctrlPr>
                            <a:rPr lang="nl-NL" sz="2800" b="1" i="1" smtClean="0">
                              <a:solidFill>
                                <a:srgbClr val="652EA3"/>
                              </a:solidFill>
                              <a:latin typeface="Cambria Math" panose="02040503050406030204" pitchFamily="18" charset="0"/>
                            </a:rPr>
                          </m:ctrlPr>
                        </m:fPr>
                        <m:num>
                          <m:r>
                            <a:rPr lang="nl-NL" sz="2800" b="1" i="1" smtClean="0">
                              <a:solidFill>
                                <a:srgbClr val="652EA3"/>
                              </a:solidFill>
                              <a:latin typeface="Cambria Math" panose="02040503050406030204" pitchFamily="18" charset="0"/>
                            </a:rPr>
                            <m:t>𝑻𝑽</m:t>
                          </m:r>
                        </m:num>
                        <m:den>
                          <m:r>
                            <a:rPr lang="nl-NL" sz="2800" b="1" i="1" smtClean="0">
                              <a:solidFill>
                                <a:srgbClr val="652EA3"/>
                              </a:solidFill>
                              <a:latin typeface="Cambria Math" panose="02040503050406030204" pitchFamily="18" charset="0"/>
                            </a:rPr>
                            <m:t>𝑬𝑽</m:t>
                          </m:r>
                        </m:den>
                      </m:f>
                      <m:r>
                        <a:rPr lang="nl-NL" sz="2800" b="1" i="1" smtClean="0">
                          <a:solidFill>
                            <a:srgbClr val="652EA3"/>
                          </a:solidFill>
                          <a:latin typeface="Cambria Math" panose="02040503050406030204" pitchFamily="18" charset="0"/>
                          <a:ea typeface="Cambria Math" panose="02040503050406030204" pitchFamily="18" charset="0"/>
                        </a:rPr>
                        <m:t>×</m:t>
                      </m:r>
                      <m:r>
                        <a:rPr lang="nl-NL" sz="2800" b="1" i="1" smtClean="0">
                          <a:solidFill>
                            <a:srgbClr val="652EA3"/>
                          </a:solidFill>
                          <a:latin typeface="Cambria Math" panose="02040503050406030204" pitchFamily="18" charset="0"/>
                          <a:ea typeface="Cambria Math" panose="02040503050406030204" pitchFamily="18" charset="0"/>
                        </a:rPr>
                        <m:t>𝟏𝟎𝟎</m:t>
                      </m:r>
                      <m:r>
                        <a:rPr lang="nl-NL" sz="2800" b="1" i="1" smtClean="0">
                          <a:solidFill>
                            <a:srgbClr val="652EA3"/>
                          </a:solidFill>
                          <a:latin typeface="Cambria Math" panose="02040503050406030204" pitchFamily="18" charset="0"/>
                          <a:ea typeface="Cambria Math" panose="02040503050406030204" pitchFamily="18" charset="0"/>
                        </a:rPr>
                        <m:t>%</m:t>
                      </m:r>
                    </m:oMath>
                  </m:oMathPara>
                </a14:m>
                <a:endParaRPr lang="nl-NL" sz="2800" b="1" dirty="0">
                  <a:solidFill>
                    <a:srgbClr val="652EA3"/>
                  </a:solidFill>
                </a:endParaRPr>
              </a:p>
            </p:txBody>
          </p:sp>
        </mc:Choice>
        <mc:Fallback xmlns="">
          <p:sp>
            <p:nvSpPr>
              <p:cNvPr id="21" name="Tekstvak 20">
                <a:extLst>
                  <a:ext uri="{FF2B5EF4-FFF2-40B4-BE49-F238E27FC236}">
                    <a16:creationId xmlns:a16="http://schemas.microsoft.com/office/drawing/2014/main" id="{F4C78FA1-ED31-A71F-F9DA-EA7451E92E3B}"/>
                  </a:ext>
                </a:extLst>
              </p:cNvPr>
              <p:cNvSpPr txBox="1">
                <a:spLocks noRot="1" noChangeAspect="1" noMove="1" noResize="1" noEditPoints="1" noAdjustHandles="1" noChangeArrowheads="1" noChangeShapeType="1" noTextEdit="1"/>
              </p:cNvSpPr>
              <p:nvPr/>
            </p:nvSpPr>
            <p:spPr>
              <a:xfrm>
                <a:off x="6275682" y="3121515"/>
                <a:ext cx="2311402" cy="896143"/>
              </a:xfrm>
              <a:prstGeom prst="rect">
                <a:avLst/>
              </a:prstGeom>
              <a:blipFill>
                <a:blip r:embed="rId5"/>
                <a:stretch>
                  <a:fillRect/>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22" name="Tekstvak 21">
                <a:extLst>
                  <a:ext uri="{FF2B5EF4-FFF2-40B4-BE49-F238E27FC236}">
                    <a16:creationId xmlns:a16="http://schemas.microsoft.com/office/drawing/2014/main" id="{8BBABB1F-3C54-9AD8-F3E9-D470096BE1A8}"/>
                  </a:ext>
                </a:extLst>
              </p:cNvPr>
              <p:cNvSpPr txBox="1"/>
              <p:nvPr/>
            </p:nvSpPr>
            <p:spPr>
              <a:xfrm>
                <a:off x="3667961" y="4233726"/>
                <a:ext cx="2311402" cy="896143"/>
              </a:xfrm>
              <a:prstGeom prst="rect">
                <a:avLst/>
              </a:prstGeom>
              <a:noFill/>
            </p:spPr>
            <p:txBody>
              <a:bodyPr wrap="square" rtlCol="0">
                <a:spAutoFit/>
              </a:bodyPr>
              <a:lstStyle/>
              <a:p>
                <a:pPr algn="ctr"/>
                <a14:m>
                  <m:oMathPara xmlns:m="http://schemas.openxmlformats.org/officeDocument/2006/math">
                    <m:oMathParaPr>
                      <m:jc m:val="center"/>
                    </m:oMathParaPr>
                    <m:oMath xmlns:m="http://schemas.openxmlformats.org/officeDocument/2006/math">
                      <m:f>
                        <m:fPr>
                          <m:ctrlPr>
                            <a:rPr lang="nl-NL" sz="2800" b="1" i="1" smtClean="0">
                              <a:solidFill>
                                <a:srgbClr val="945DE8"/>
                              </a:solidFill>
                              <a:latin typeface="Cambria Math" panose="02040503050406030204" pitchFamily="18" charset="0"/>
                            </a:rPr>
                          </m:ctrlPr>
                        </m:fPr>
                        <m:num>
                          <m:r>
                            <a:rPr lang="nl-NL" sz="2800" b="1" i="1" smtClean="0">
                              <a:solidFill>
                                <a:srgbClr val="945DE8"/>
                              </a:solidFill>
                              <a:latin typeface="Cambria Math" panose="02040503050406030204" pitchFamily="18" charset="0"/>
                            </a:rPr>
                            <m:t>𝑬𝑽</m:t>
                          </m:r>
                        </m:num>
                        <m:den>
                          <m:r>
                            <a:rPr lang="nl-NL" sz="2800" b="1" i="1" smtClean="0">
                              <a:solidFill>
                                <a:srgbClr val="945DE8"/>
                              </a:solidFill>
                              <a:latin typeface="Cambria Math" panose="02040503050406030204" pitchFamily="18" charset="0"/>
                            </a:rPr>
                            <m:t>𝑻𝑽</m:t>
                          </m:r>
                        </m:den>
                      </m:f>
                      <m:r>
                        <a:rPr lang="nl-NL" sz="2800" b="1" i="1" smtClean="0">
                          <a:solidFill>
                            <a:srgbClr val="945DE8"/>
                          </a:solidFill>
                          <a:latin typeface="Cambria Math" panose="02040503050406030204" pitchFamily="18" charset="0"/>
                          <a:ea typeface="Cambria Math" panose="02040503050406030204" pitchFamily="18" charset="0"/>
                        </a:rPr>
                        <m:t>×</m:t>
                      </m:r>
                      <m:r>
                        <a:rPr lang="nl-NL" sz="2800" b="1" i="1" smtClean="0">
                          <a:solidFill>
                            <a:srgbClr val="945DE8"/>
                          </a:solidFill>
                          <a:latin typeface="Cambria Math" panose="02040503050406030204" pitchFamily="18" charset="0"/>
                          <a:ea typeface="Cambria Math" panose="02040503050406030204" pitchFamily="18" charset="0"/>
                        </a:rPr>
                        <m:t>𝟏𝟎𝟎</m:t>
                      </m:r>
                      <m:r>
                        <a:rPr lang="nl-NL" sz="2800" b="1" i="1" smtClean="0">
                          <a:solidFill>
                            <a:srgbClr val="945DE8"/>
                          </a:solidFill>
                          <a:latin typeface="Cambria Math" panose="02040503050406030204" pitchFamily="18" charset="0"/>
                          <a:ea typeface="Cambria Math" panose="02040503050406030204" pitchFamily="18" charset="0"/>
                        </a:rPr>
                        <m:t>%</m:t>
                      </m:r>
                    </m:oMath>
                  </m:oMathPara>
                </a14:m>
                <a:endParaRPr lang="nl-NL" sz="2800" b="1" dirty="0">
                  <a:solidFill>
                    <a:srgbClr val="945DE8"/>
                  </a:solidFill>
                </a:endParaRPr>
              </a:p>
            </p:txBody>
          </p:sp>
        </mc:Choice>
        <mc:Fallback xmlns="">
          <p:sp>
            <p:nvSpPr>
              <p:cNvPr id="22" name="Tekstvak 21">
                <a:extLst>
                  <a:ext uri="{FF2B5EF4-FFF2-40B4-BE49-F238E27FC236}">
                    <a16:creationId xmlns:a16="http://schemas.microsoft.com/office/drawing/2014/main" id="{8BBABB1F-3C54-9AD8-F3E9-D470096BE1A8}"/>
                  </a:ext>
                </a:extLst>
              </p:cNvPr>
              <p:cNvSpPr txBox="1">
                <a:spLocks noRot="1" noChangeAspect="1" noMove="1" noResize="1" noEditPoints="1" noAdjustHandles="1" noChangeArrowheads="1" noChangeShapeType="1" noTextEdit="1"/>
              </p:cNvSpPr>
              <p:nvPr/>
            </p:nvSpPr>
            <p:spPr>
              <a:xfrm>
                <a:off x="3667961" y="4233726"/>
                <a:ext cx="2311402" cy="896143"/>
              </a:xfrm>
              <a:prstGeom prst="rect">
                <a:avLst/>
              </a:prstGeom>
              <a:blipFill>
                <a:blip r:embed="rId6"/>
                <a:stretch>
                  <a:fillRect/>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23" name="Tekstvak 22">
                <a:extLst>
                  <a:ext uri="{FF2B5EF4-FFF2-40B4-BE49-F238E27FC236}">
                    <a16:creationId xmlns:a16="http://schemas.microsoft.com/office/drawing/2014/main" id="{1C651761-0469-646C-1CE4-10A05517EB63}"/>
                  </a:ext>
                </a:extLst>
              </p:cNvPr>
              <p:cNvSpPr txBox="1"/>
              <p:nvPr/>
            </p:nvSpPr>
            <p:spPr>
              <a:xfrm>
                <a:off x="6275682" y="4233726"/>
                <a:ext cx="2311402" cy="896143"/>
              </a:xfrm>
              <a:prstGeom prst="rect">
                <a:avLst/>
              </a:prstGeom>
              <a:noFill/>
            </p:spPr>
            <p:txBody>
              <a:bodyPr wrap="square" rtlCol="0">
                <a:spAutoFit/>
              </a:bodyPr>
              <a:lstStyle/>
              <a:p>
                <a:pPr algn="ctr"/>
                <a14:m>
                  <m:oMathPara xmlns:m="http://schemas.openxmlformats.org/officeDocument/2006/math">
                    <m:oMathParaPr>
                      <m:jc m:val="center"/>
                    </m:oMathParaPr>
                    <m:oMath xmlns:m="http://schemas.openxmlformats.org/officeDocument/2006/math">
                      <m:f>
                        <m:fPr>
                          <m:ctrlPr>
                            <a:rPr lang="nl-NL" sz="2800" b="1" i="1" smtClean="0">
                              <a:solidFill>
                                <a:srgbClr val="945DE8"/>
                              </a:solidFill>
                              <a:latin typeface="Cambria Math" panose="02040503050406030204" pitchFamily="18" charset="0"/>
                            </a:rPr>
                          </m:ctrlPr>
                        </m:fPr>
                        <m:num>
                          <m:r>
                            <a:rPr lang="nl-NL" sz="2800" b="1" i="1" smtClean="0">
                              <a:solidFill>
                                <a:srgbClr val="945DE8"/>
                              </a:solidFill>
                              <a:latin typeface="Cambria Math" panose="02040503050406030204" pitchFamily="18" charset="0"/>
                            </a:rPr>
                            <m:t>𝑽𝑽</m:t>
                          </m:r>
                        </m:num>
                        <m:den>
                          <m:r>
                            <a:rPr lang="nl-NL" sz="2800" b="1" i="1" smtClean="0">
                              <a:solidFill>
                                <a:srgbClr val="945DE8"/>
                              </a:solidFill>
                              <a:latin typeface="Cambria Math" panose="02040503050406030204" pitchFamily="18" charset="0"/>
                            </a:rPr>
                            <m:t>𝑻𝑽</m:t>
                          </m:r>
                        </m:den>
                      </m:f>
                      <m:r>
                        <a:rPr lang="nl-NL" sz="2800" b="1" i="1" smtClean="0">
                          <a:solidFill>
                            <a:srgbClr val="945DE8"/>
                          </a:solidFill>
                          <a:latin typeface="Cambria Math" panose="02040503050406030204" pitchFamily="18" charset="0"/>
                          <a:ea typeface="Cambria Math" panose="02040503050406030204" pitchFamily="18" charset="0"/>
                        </a:rPr>
                        <m:t>×</m:t>
                      </m:r>
                      <m:r>
                        <a:rPr lang="nl-NL" sz="2800" b="1" i="1" smtClean="0">
                          <a:solidFill>
                            <a:srgbClr val="945DE8"/>
                          </a:solidFill>
                          <a:latin typeface="Cambria Math" panose="02040503050406030204" pitchFamily="18" charset="0"/>
                          <a:ea typeface="Cambria Math" panose="02040503050406030204" pitchFamily="18" charset="0"/>
                        </a:rPr>
                        <m:t>𝟏𝟎𝟎</m:t>
                      </m:r>
                      <m:r>
                        <a:rPr lang="nl-NL" sz="2800" b="1" i="1" smtClean="0">
                          <a:solidFill>
                            <a:srgbClr val="945DE8"/>
                          </a:solidFill>
                          <a:latin typeface="Cambria Math" panose="02040503050406030204" pitchFamily="18" charset="0"/>
                          <a:ea typeface="Cambria Math" panose="02040503050406030204" pitchFamily="18" charset="0"/>
                        </a:rPr>
                        <m:t>%</m:t>
                      </m:r>
                    </m:oMath>
                  </m:oMathPara>
                </a14:m>
                <a:endParaRPr lang="nl-NL" sz="2800" b="1" dirty="0">
                  <a:solidFill>
                    <a:srgbClr val="945DE8"/>
                  </a:solidFill>
                </a:endParaRPr>
              </a:p>
            </p:txBody>
          </p:sp>
        </mc:Choice>
        <mc:Fallback xmlns="">
          <p:sp>
            <p:nvSpPr>
              <p:cNvPr id="23" name="Tekstvak 22">
                <a:extLst>
                  <a:ext uri="{FF2B5EF4-FFF2-40B4-BE49-F238E27FC236}">
                    <a16:creationId xmlns:a16="http://schemas.microsoft.com/office/drawing/2014/main" id="{1C651761-0469-646C-1CE4-10A05517EB63}"/>
                  </a:ext>
                </a:extLst>
              </p:cNvPr>
              <p:cNvSpPr txBox="1">
                <a:spLocks noRot="1" noChangeAspect="1" noMove="1" noResize="1" noEditPoints="1" noAdjustHandles="1" noChangeArrowheads="1" noChangeShapeType="1" noTextEdit="1"/>
              </p:cNvSpPr>
              <p:nvPr/>
            </p:nvSpPr>
            <p:spPr>
              <a:xfrm>
                <a:off x="6275682" y="4233726"/>
                <a:ext cx="2311402" cy="896143"/>
              </a:xfrm>
              <a:prstGeom prst="rect">
                <a:avLst/>
              </a:prstGeom>
              <a:blipFill>
                <a:blip r:embed="rId7"/>
                <a:stretch>
                  <a:fillRect/>
                </a:stretch>
              </a:blipFill>
            </p:spPr>
            <p:txBody>
              <a:bodyPr/>
              <a:lstStyle/>
              <a:p>
                <a:r>
                  <a:rPr lang="nl-NL">
                    <a:noFill/>
                  </a:rPr>
                  <a:t> </a:t>
                </a:r>
              </a:p>
            </p:txBody>
          </p:sp>
        </mc:Fallback>
      </mc:AlternateContent>
      <p:cxnSp>
        <p:nvCxnSpPr>
          <p:cNvPr id="24" name="Rechte verbindingslijn 23">
            <a:extLst>
              <a:ext uri="{FF2B5EF4-FFF2-40B4-BE49-F238E27FC236}">
                <a16:creationId xmlns:a16="http://schemas.microsoft.com/office/drawing/2014/main" id="{A387760E-8EF0-8471-B32C-20789A140859}"/>
              </a:ext>
            </a:extLst>
          </p:cNvPr>
          <p:cNvCxnSpPr>
            <a:cxnSpLocks/>
          </p:cNvCxnSpPr>
          <p:nvPr/>
        </p:nvCxnSpPr>
        <p:spPr>
          <a:xfrm>
            <a:off x="3459363" y="4142468"/>
            <a:ext cx="5246278" cy="0"/>
          </a:xfrm>
          <a:prstGeom prst="line">
            <a:avLst/>
          </a:prstGeom>
          <a:ln w="25400">
            <a:solidFill>
              <a:srgbClr val="652EA3">
                <a:alpha val="40000"/>
              </a:srgbClr>
            </a:solidFill>
            <a:prstDash val="solid"/>
          </a:ln>
          <a:effectLst/>
        </p:spPr>
        <p:style>
          <a:lnRef idx="1">
            <a:schemeClr val="accent1"/>
          </a:lnRef>
          <a:fillRef idx="0">
            <a:schemeClr val="accent1"/>
          </a:fillRef>
          <a:effectRef idx="0">
            <a:schemeClr val="accent1"/>
          </a:effectRef>
          <a:fontRef idx="minor">
            <a:schemeClr val="tx1"/>
          </a:fontRef>
        </p:style>
      </p:cxnSp>
      <p:cxnSp>
        <p:nvCxnSpPr>
          <p:cNvPr id="25" name="Rechte verbindingslijn 24">
            <a:extLst>
              <a:ext uri="{FF2B5EF4-FFF2-40B4-BE49-F238E27FC236}">
                <a16:creationId xmlns:a16="http://schemas.microsoft.com/office/drawing/2014/main" id="{E7CEE254-44AB-64E8-60A6-25D7948CF6E3}"/>
              </a:ext>
            </a:extLst>
          </p:cNvPr>
          <p:cNvCxnSpPr>
            <a:cxnSpLocks/>
          </p:cNvCxnSpPr>
          <p:nvPr/>
        </p:nvCxnSpPr>
        <p:spPr>
          <a:xfrm>
            <a:off x="3459363" y="3018518"/>
            <a:ext cx="5246278" cy="0"/>
          </a:xfrm>
          <a:prstGeom prst="line">
            <a:avLst/>
          </a:prstGeom>
          <a:ln w="25400">
            <a:solidFill>
              <a:srgbClr val="652EA3">
                <a:alpha val="40000"/>
              </a:srgbClr>
            </a:solidFill>
            <a:prstDash val="solid"/>
          </a:ln>
          <a:effectLst/>
        </p:spPr>
        <p:style>
          <a:lnRef idx="1">
            <a:schemeClr val="accent1"/>
          </a:lnRef>
          <a:fillRef idx="0">
            <a:schemeClr val="accent1"/>
          </a:fillRef>
          <a:effectRef idx="0">
            <a:schemeClr val="accent1"/>
          </a:effectRef>
          <a:fontRef idx="minor">
            <a:schemeClr val="tx1"/>
          </a:fontRef>
        </p:style>
      </p:cxnSp>
      <p:cxnSp>
        <p:nvCxnSpPr>
          <p:cNvPr id="26" name="Rechte verbindingslijn 25">
            <a:extLst>
              <a:ext uri="{FF2B5EF4-FFF2-40B4-BE49-F238E27FC236}">
                <a16:creationId xmlns:a16="http://schemas.microsoft.com/office/drawing/2014/main" id="{09BD1266-E8FB-0783-9DE5-B15068307B13}"/>
              </a:ext>
            </a:extLst>
          </p:cNvPr>
          <p:cNvCxnSpPr>
            <a:cxnSpLocks/>
          </p:cNvCxnSpPr>
          <p:nvPr/>
        </p:nvCxnSpPr>
        <p:spPr>
          <a:xfrm flipH="1" flipV="1">
            <a:off x="6096000" y="2053730"/>
            <a:ext cx="0" cy="3024000"/>
          </a:xfrm>
          <a:prstGeom prst="line">
            <a:avLst/>
          </a:prstGeom>
          <a:ln w="25400">
            <a:solidFill>
              <a:srgbClr val="652EA3">
                <a:alpha val="40000"/>
              </a:srgbClr>
            </a:solidFill>
            <a:prstDash val="solid"/>
          </a:ln>
          <a:effectLst/>
        </p:spPr>
        <p:style>
          <a:lnRef idx="1">
            <a:schemeClr val="accent1"/>
          </a:lnRef>
          <a:fillRef idx="0">
            <a:schemeClr val="accent1"/>
          </a:fillRef>
          <a:effectRef idx="0">
            <a:schemeClr val="accent1"/>
          </a:effectRef>
          <a:fontRef idx="minor">
            <a:schemeClr val="tx1"/>
          </a:fontRef>
        </p:style>
      </p:cxnSp>
      <p:sp>
        <p:nvSpPr>
          <p:cNvPr id="28" name="Tekstvak 27">
            <a:extLst>
              <a:ext uri="{FF2B5EF4-FFF2-40B4-BE49-F238E27FC236}">
                <a16:creationId xmlns:a16="http://schemas.microsoft.com/office/drawing/2014/main" id="{815A391E-532F-2A13-9983-F6A2AE43D74C}"/>
              </a:ext>
            </a:extLst>
          </p:cNvPr>
          <p:cNvSpPr txBox="1"/>
          <p:nvPr/>
        </p:nvSpPr>
        <p:spPr>
          <a:xfrm>
            <a:off x="1416699" y="5640917"/>
            <a:ext cx="9358603"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2800" b="1" i="1" dirty="0">
                <a:solidFill>
                  <a:srgbClr val="E71E14"/>
                </a:solidFill>
                <a:latin typeface="Effra" panose="02000506080000020004" pitchFamily="2" charset="0"/>
              </a:rPr>
              <a:t>Let op: </a:t>
            </a:r>
            <a:r>
              <a:rPr lang="nl-NL" sz="2800" b="1" i="1" dirty="0">
                <a:latin typeface="Effra" panose="02000506080000020004" pitchFamily="2" charset="0"/>
              </a:rPr>
              <a:t>voor alle </a:t>
            </a:r>
            <a:r>
              <a:rPr lang="nl-NL" sz="2800" b="1" i="1" dirty="0">
                <a:solidFill>
                  <a:srgbClr val="652EA3"/>
                </a:solidFill>
                <a:latin typeface="Effra" panose="02000506080000020004" pitchFamily="2" charset="0"/>
              </a:rPr>
              <a:t>kengetallen</a:t>
            </a:r>
            <a:r>
              <a:rPr lang="nl-NL" sz="2800" b="1" i="1" dirty="0">
                <a:latin typeface="Effra" panose="02000506080000020004" pitchFamily="2" charset="0"/>
              </a:rPr>
              <a:t> geldt dat we ze het liefst beoordelen a.d.h.v. </a:t>
            </a:r>
            <a:r>
              <a:rPr lang="nl-NL" sz="2800" b="1" i="1" dirty="0">
                <a:solidFill>
                  <a:srgbClr val="652EA3"/>
                </a:solidFill>
                <a:latin typeface="Effra" panose="02000506080000020004" pitchFamily="2" charset="0"/>
              </a:rPr>
              <a:t>criteria</a:t>
            </a:r>
            <a:r>
              <a:rPr lang="nl-NL" sz="2800" b="1" i="1" dirty="0">
                <a:latin typeface="Effra" panose="02000506080000020004" pitchFamily="2" charset="0"/>
              </a:rPr>
              <a:t> of </a:t>
            </a:r>
            <a:r>
              <a:rPr lang="nl-NL" sz="2800" b="1" i="1" dirty="0">
                <a:solidFill>
                  <a:srgbClr val="652EA3"/>
                </a:solidFill>
                <a:latin typeface="Effra" panose="02000506080000020004" pitchFamily="2" charset="0"/>
              </a:rPr>
              <a:t>gemiddelden</a:t>
            </a:r>
            <a:r>
              <a:rPr lang="nl-NL" sz="2800" b="1" i="1" dirty="0">
                <a:latin typeface="Effra" panose="02000506080000020004" pitchFamily="2" charset="0"/>
              </a:rPr>
              <a:t> die gegeven zijn.</a:t>
            </a:r>
            <a:endParaRPr kumimoji="0" lang="nl-NL" sz="2800" b="1" i="1" u="none" strike="noStrike" kern="1200" cap="none" spc="0" normalizeH="0" baseline="0" noProof="0" dirty="0">
              <a:ln>
                <a:noFill/>
              </a:ln>
              <a:effectLst/>
              <a:uLnTx/>
              <a:uFillTx/>
              <a:latin typeface="Effra" panose="02000506080000020004" pitchFamily="2" charset="0"/>
            </a:endParaRPr>
          </a:p>
        </p:txBody>
      </p:sp>
      <p:sp>
        <p:nvSpPr>
          <p:cNvPr id="35" name="Tekstvak 34">
            <a:extLst>
              <a:ext uri="{FF2B5EF4-FFF2-40B4-BE49-F238E27FC236}">
                <a16:creationId xmlns:a16="http://schemas.microsoft.com/office/drawing/2014/main" id="{319DE8E6-FF2C-F600-84D7-51E3F94407F6}"/>
              </a:ext>
            </a:extLst>
          </p:cNvPr>
          <p:cNvSpPr txBox="1"/>
          <p:nvPr/>
        </p:nvSpPr>
        <p:spPr>
          <a:xfrm>
            <a:off x="1175752" y="2030062"/>
            <a:ext cx="2353646"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4800" b="1" u="none" strike="noStrike" kern="1200" cap="none" spc="0" normalizeH="0" baseline="0" noProof="0" dirty="0">
                <a:ln>
                  <a:noFill/>
                </a:ln>
                <a:solidFill>
                  <a:schemeClr val="bg1"/>
                </a:solidFill>
                <a:effectLst>
                  <a:outerShdw blurRad="25400" dist="25400" dir="2700000" algn="tl" rotWithShape="0">
                    <a:prstClr val="black">
                      <a:alpha val="40000"/>
                    </a:prstClr>
                  </a:outerShdw>
                </a:effectLst>
                <a:uLnTx/>
                <a:uFillTx/>
                <a:latin typeface="Effra" panose="02000506080000020004" pitchFamily="2" charset="0"/>
                <a:ea typeface="+mn-ea"/>
                <a:cs typeface="+mn-cs"/>
              </a:rPr>
              <a:t>≥100%</a:t>
            </a:r>
          </a:p>
        </p:txBody>
      </p:sp>
      <p:sp>
        <p:nvSpPr>
          <p:cNvPr id="36" name="Tekstvak 35">
            <a:extLst>
              <a:ext uri="{FF2B5EF4-FFF2-40B4-BE49-F238E27FC236}">
                <a16:creationId xmlns:a16="http://schemas.microsoft.com/office/drawing/2014/main" id="{8D4A3089-F69E-48C0-D2D6-88E6358E4291}"/>
              </a:ext>
            </a:extLst>
          </p:cNvPr>
          <p:cNvSpPr txBox="1"/>
          <p:nvPr/>
        </p:nvSpPr>
        <p:spPr>
          <a:xfrm>
            <a:off x="1175752" y="3146578"/>
            <a:ext cx="2353646"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4800" b="1" u="none" strike="noStrike" kern="1200" cap="none" spc="0" normalizeH="0" baseline="0" noProof="0" dirty="0">
                <a:ln>
                  <a:noFill/>
                </a:ln>
                <a:solidFill>
                  <a:schemeClr val="bg1"/>
                </a:solidFill>
                <a:effectLst>
                  <a:outerShdw blurRad="25400" dist="25400" dir="2700000" algn="tl" rotWithShape="0">
                    <a:prstClr val="black">
                      <a:alpha val="40000"/>
                    </a:prstClr>
                  </a:outerShdw>
                </a:effectLst>
                <a:uLnTx/>
                <a:uFillTx/>
                <a:latin typeface="Effra" panose="02000506080000020004" pitchFamily="2" charset="0"/>
                <a:ea typeface="+mn-ea"/>
                <a:cs typeface="+mn-cs"/>
              </a:rPr>
              <a:t>≤100%</a:t>
            </a:r>
          </a:p>
        </p:txBody>
      </p:sp>
      <p:sp>
        <p:nvSpPr>
          <p:cNvPr id="37" name="Tekstvak 36">
            <a:extLst>
              <a:ext uri="{FF2B5EF4-FFF2-40B4-BE49-F238E27FC236}">
                <a16:creationId xmlns:a16="http://schemas.microsoft.com/office/drawing/2014/main" id="{927592F2-72AF-BCB0-8D3C-C7F8AFA1A5DA}"/>
              </a:ext>
            </a:extLst>
          </p:cNvPr>
          <p:cNvSpPr txBox="1"/>
          <p:nvPr/>
        </p:nvSpPr>
        <p:spPr>
          <a:xfrm>
            <a:off x="1175752" y="4254074"/>
            <a:ext cx="2353646"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4800" b="1" u="none" strike="noStrike" kern="1200" cap="none" spc="0" normalizeH="0" baseline="0" noProof="0" dirty="0">
                <a:ln>
                  <a:noFill/>
                </a:ln>
                <a:solidFill>
                  <a:schemeClr val="bg1"/>
                </a:solidFill>
                <a:effectLst>
                  <a:outerShdw blurRad="25400" dist="25400" dir="2700000" algn="tl" rotWithShape="0">
                    <a:prstClr val="black">
                      <a:alpha val="40000"/>
                    </a:prstClr>
                  </a:outerShdw>
                </a:effectLst>
                <a:uLnTx/>
                <a:uFillTx/>
                <a:latin typeface="Effra" panose="02000506080000020004" pitchFamily="2" charset="0"/>
                <a:ea typeface="+mn-ea"/>
                <a:cs typeface="+mn-cs"/>
              </a:rPr>
              <a:t>≥50%</a:t>
            </a:r>
          </a:p>
        </p:txBody>
      </p:sp>
      <p:sp>
        <p:nvSpPr>
          <p:cNvPr id="38" name="Tekstvak 37">
            <a:extLst>
              <a:ext uri="{FF2B5EF4-FFF2-40B4-BE49-F238E27FC236}">
                <a16:creationId xmlns:a16="http://schemas.microsoft.com/office/drawing/2014/main" id="{3392A168-0416-027D-F12B-66B30D18D65E}"/>
              </a:ext>
            </a:extLst>
          </p:cNvPr>
          <p:cNvSpPr txBox="1"/>
          <p:nvPr/>
        </p:nvSpPr>
        <p:spPr>
          <a:xfrm>
            <a:off x="8663979" y="2030062"/>
            <a:ext cx="2353646"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4800" b="1" u="none" strike="noStrike" kern="1200" cap="none" spc="0" normalizeH="0" baseline="0" noProof="0" dirty="0">
                <a:ln>
                  <a:noFill/>
                </a:ln>
                <a:solidFill>
                  <a:schemeClr val="bg1"/>
                </a:solidFill>
                <a:effectLst>
                  <a:outerShdw blurRad="25400" dist="25400" dir="2700000" algn="tl" rotWithShape="0">
                    <a:prstClr val="black">
                      <a:alpha val="40000"/>
                    </a:prstClr>
                  </a:outerShdw>
                </a:effectLst>
                <a:uLnTx/>
                <a:uFillTx/>
                <a:latin typeface="Effra" panose="02000506080000020004" pitchFamily="2" charset="0"/>
                <a:ea typeface="+mn-ea"/>
                <a:cs typeface="+mn-cs"/>
              </a:rPr>
              <a:t>≥200%</a:t>
            </a:r>
          </a:p>
        </p:txBody>
      </p:sp>
      <p:sp>
        <p:nvSpPr>
          <p:cNvPr id="39" name="Tekstvak 38">
            <a:extLst>
              <a:ext uri="{FF2B5EF4-FFF2-40B4-BE49-F238E27FC236}">
                <a16:creationId xmlns:a16="http://schemas.microsoft.com/office/drawing/2014/main" id="{D5E17C88-AF35-F7AB-658E-D7C99D32336F}"/>
              </a:ext>
            </a:extLst>
          </p:cNvPr>
          <p:cNvSpPr txBox="1"/>
          <p:nvPr/>
        </p:nvSpPr>
        <p:spPr>
          <a:xfrm>
            <a:off x="8663979" y="3146578"/>
            <a:ext cx="2353646" cy="830997"/>
          </a:xfrm>
          <a:prstGeom prst="rect">
            <a:avLst/>
          </a:prstGeom>
          <a:noFill/>
        </p:spPr>
        <p:txBody>
          <a:bodyPr wrap="square" rtlCol="0">
            <a:spAutoFit/>
          </a:bodyPr>
          <a:lstStyle/>
          <a:p>
            <a:pPr lvl="0" algn="ctr">
              <a:defRPr/>
            </a:pPr>
            <a:r>
              <a:rPr lang="nl-NL" sz="4800" b="1" dirty="0">
                <a:solidFill>
                  <a:schemeClr val="bg1"/>
                </a:solidFill>
                <a:effectLst>
                  <a:outerShdw blurRad="25400" dist="25400" dir="2700000" algn="tl" rotWithShape="0">
                    <a:prstClr val="black">
                      <a:alpha val="40000"/>
                    </a:prstClr>
                  </a:outerShdw>
                </a:effectLst>
                <a:latin typeface="Effra" panose="02000506080000020004" pitchFamily="2" charset="0"/>
              </a:rPr>
              <a:t>≤200</a:t>
            </a:r>
            <a:r>
              <a:rPr kumimoji="0" lang="nl-NL" sz="4800" b="1" u="none" strike="noStrike" kern="1200" cap="none" spc="0" normalizeH="0" baseline="0" noProof="0" dirty="0">
                <a:ln>
                  <a:noFill/>
                </a:ln>
                <a:solidFill>
                  <a:schemeClr val="bg1"/>
                </a:solidFill>
                <a:effectLst>
                  <a:outerShdw blurRad="25400" dist="25400" dir="2700000" algn="tl" rotWithShape="0">
                    <a:prstClr val="black">
                      <a:alpha val="40000"/>
                    </a:prstClr>
                  </a:outerShdw>
                </a:effectLst>
                <a:uLnTx/>
                <a:uFillTx/>
                <a:latin typeface="Effra" panose="02000506080000020004" pitchFamily="2" charset="0"/>
                <a:ea typeface="+mn-ea"/>
                <a:cs typeface="+mn-cs"/>
              </a:rPr>
              <a:t>%</a:t>
            </a:r>
          </a:p>
        </p:txBody>
      </p:sp>
      <p:sp>
        <p:nvSpPr>
          <p:cNvPr id="40" name="Tekstvak 39">
            <a:extLst>
              <a:ext uri="{FF2B5EF4-FFF2-40B4-BE49-F238E27FC236}">
                <a16:creationId xmlns:a16="http://schemas.microsoft.com/office/drawing/2014/main" id="{5445F7C4-6CE0-EA04-1DB1-09E2F1F9C49C}"/>
              </a:ext>
            </a:extLst>
          </p:cNvPr>
          <p:cNvSpPr txBox="1"/>
          <p:nvPr/>
        </p:nvSpPr>
        <p:spPr>
          <a:xfrm>
            <a:off x="8663979" y="4254074"/>
            <a:ext cx="2353646" cy="830997"/>
          </a:xfrm>
          <a:prstGeom prst="rect">
            <a:avLst/>
          </a:prstGeom>
          <a:noFill/>
        </p:spPr>
        <p:txBody>
          <a:bodyPr wrap="square" rtlCol="0">
            <a:spAutoFit/>
          </a:bodyPr>
          <a:lstStyle/>
          <a:p>
            <a:pPr lvl="0" algn="ctr">
              <a:defRPr/>
            </a:pPr>
            <a:r>
              <a:rPr lang="nl-NL" sz="4800" b="1" dirty="0">
                <a:solidFill>
                  <a:schemeClr val="bg1"/>
                </a:solidFill>
                <a:effectLst>
                  <a:outerShdw blurRad="25400" dist="25400" dir="2700000" algn="tl" rotWithShape="0">
                    <a:prstClr val="black">
                      <a:alpha val="40000"/>
                    </a:prstClr>
                  </a:outerShdw>
                </a:effectLst>
                <a:latin typeface="Effra" panose="02000506080000020004" pitchFamily="2" charset="0"/>
              </a:rPr>
              <a:t>≤50</a:t>
            </a:r>
            <a:r>
              <a:rPr kumimoji="0" lang="nl-NL" sz="4800" b="1" u="none" strike="noStrike" kern="1200" cap="none" spc="0" normalizeH="0" baseline="0" noProof="0" dirty="0">
                <a:ln>
                  <a:noFill/>
                </a:ln>
                <a:solidFill>
                  <a:schemeClr val="bg1"/>
                </a:solidFill>
                <a:effectLst>
                  <a:outerShdw blurRad="25400" dist="25400" dir="2700000" algn="tl" rotWithShape="0">
                    <a:prstClr val="black">
                      <a:alpha val="40000"/>
                    </a:prstClr>
                  </a:outerShdw>
                </a:effectLst>
                <a:uLnTx/>
                <a:uFillTx/>
                <a:latin typeface="Effra" panose="02000506080000020004" pitchFamily="2" charset="0"/>
                <a:ea typeface="+mn-ea"/>
                <a:cs typeface="+mn-cs"/>
              </a:rPr>
              <a:t>%</a:t>
            </a:r>
          </a:p>
        </p:txBody>
      </p:sp>
      <p:pic>
        <p:nvPicPr>
          <p:cNvPr id="41" name="Graphic 40" descr="Vinkje met effen opvulling">
            <a:extLst>
              <a:ext uri="{FF2B5EF4-FFF2-40B4-BE49-F238E27FC236}">
                <a16:creationId xmlns:a16="http://schemas.microsoft.com/office/drawing/2014/main" id="{7F8C5772-ADE2-8F1B-83D2-A9993E7C374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52682" y="1698140"/>
            <a:ext cx="1248458" cy="1248458"/>
          </a:xfrm>
          <a:prstGeom prst="rect">
            <a:avLst/>
          </a:prstGeom>
          <a:effectLst>
            <a:outerShdw blurRad="50800" dist="38100" dir="2700000" algn="tl" rotWithShape="0">
              <a:prstClr val="black">
                <a:alpha val="40000"/>
              </a:prstClr>
            </a:outerShdw>
          </a:effectLst>
        </p:spPr>
      </p:pic>
      <p:pic>
        <p:nvPicPr>
          <p:cNvPr id="42" name="Graphic 41" descr="Vinkje met effen opvulling">
            <a:extLst>
              <a:ext uri="{FF2B5EF4-FFF2-40B4-BE49-F238E27FC236}">
                <a16:creationId xmlns:a16="http://schemas.microsoft.com/office/drawing/2014/main" id="{85D7D624-BE91-DFE2-3D88-F6A87493AE1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52682" y="2816060"/>
            <a:ext cx="1248458" cy="1248458"/>
          </a:xfrm>
          <a:prstGeom prst="rect">
            <a:avLst/>
          </a:prstGeom>
          <a:effectLst>
            <a:outerShdw blurRad="50800" dist="38100" dir="2700000" algn="tl" rotWithShape="0">
              <a:prstClr val="black">
                <a:alpha val="40000"/>
              </a:prstClr>
            </a:outerShdw>
          </a:effectLst>
        </p:spPr>
      </p:pic>
      <p:pic>
        <p:nvPicPr>
          <p:cNvPr id="43" name="Graphic 42" descr="Vinkje met effen opvulling">
            <a:extLst>
              <a:ext uri="{FF2B5EF4-FFF2-40B4-BE49-F238E27FC236}">
                <a16:creationId xmlns:a16="http://schemas.microsoft.com/office/drawing/2014/main" id="{4C920B27-6EA4-B2DA-D46D-5288A62DFB4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52682" y="3922691"/>
            <a:ext cx="1248458" cy="1248458"/>
          </a:xfrm>
          <a:prstGeom prst="rect">
            <a:avLst/>
          </a:prstGeom>
          <a:effectLst>
            <a:outerShdw blurRad="50800" dist="38100" dir="2700000" algn="tl" rotWithShape="0">
              <a:prstClr val="black">
                <a:alpha val="40000"/>
              </a:prstClr>
            </a:outerShdw>
          </a:effectLst>
        </p:spPr>
      </p:pic>
      <p:pic>
        <p:nvPicPr>
          <p:cNvPr id="44" name="Graphic 43" descr="Vinkje met effen opvulling">
            <a:extLst>
              <a:ext uri="{FF2B5EF4-FFF2-40B4-BE49-F238E27FC236}">
                <a16:creationId xmlns:a16="http://schemas.microsoft.com/office/drawing/2014/main" id="{A9B2253B-7663-6A77-D9B8-86790EF3692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760977" y="1698140"/>
            <a:ext cx="1248458" cy="1248458"/>
          </a:xfrm>
          <a:prstGeom prst="rect">
            <a:avLst/>
          </a:prstGeom>
          <a:effectLst>
            <a:outerShdw blurRad="50800" dist="38100" dir="2700000" algn="tl" rotWithShape="0">
              <a:prstClr val="black">
                <a:alpha val="40000"/>
              </a:prstClr>
            </a:outerShdw>
          </a:effectLst>
        </p:spPr>
      </p:pic>
      <p:pic>
        <p:nvPicPr>
          <p:cNvPr id="45" name="Graphic 44" descr="Vinkje met effen opvulling">
            <a:extLst>
              <a:ext uri="{FF2B5EF4-FFF2-40B4-BE49-F238E27FC236}">
                <a16:creationId xmlns:a16="http://schemas.microsoft.com/office/drawing/2014/main" id="{BF274A76-A9AA-2BBF-5B70-45306D8F552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760977" y="2816060"/>
            <a:ext cx="1248458" cy="1248458"/>
          </a:xfrm>
          <a:prstGeom prst="rect">
            <a:avLst/>
          </a:prstGeom>
          <a:effectLst>
            <a:outerShdw blurRad="50800" dist="38100" dir="2700000" algn="tl" rotWithShape="0">
              <a:prstClr val="black">
                <a:alpha val="40000"/>
              </a:prstClr>
            </a:outerShdw>
          </a:effectLst>
        </p:spPr>
      </p:pic>
      <p:pic>
        <p:nvPicPr>
          <p:cNvPr id="46" name="Graphic 45" descr="Vinkje met effen opvulling">
            <a:extLst>
              <a:ext uri="{FF2B5EF4-FFF2-40B4-BE49-F238E27FC236}">
                <a16:creationId xmlns:a16="http://schemas.microsoft.com/office/drawing/2014/main" id="{056C4912-DC9D-00A1-95AC-65621CF4517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760977" y="3922691"/>
            <a:ext cx="1248458" cy="124845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589654989"/>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150"/>
                                        <p:tgtEl>
                                          <p:spTgt spid="32"/>
                                        </p:tgtEl>
                                      </p:cBhvr>
                                    </p:animEffect>
                                  </p:childTnLst>
                                </p:cTn>
                              </p:par>
                            </p:childTnLst>
                          </p:cTn>
                        </p:par>
                        <p:par>
                          <p:cTn id="8" fill="hold">
                            <p:stCondLst>
                              <p:cond delay="150"/>
                            </p:stCondLst>
                            <p:childTnLst>
                              <p:par>
                                <p:cTn id="9" presetID="1"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wipe(right)">
                                      <p:cBhvr>
                                        <p:cTn id="17" dur="150"/>
                                        <p:tgtEl>
                                          <p:spTgt spid="33"/>
                                        </p:tgtEl>
                                      </p:cBhvr>
                                    </p:animEffect>
                                  </p:childTnLst>
                                </p:cTn>
                              </p:par>
                            </p:childTnLst>
                          </p:cTn>
                        </p:par>
                        <p:par>
                          <p:cTn id="18" fill="hold">
                            <p:stCondLst>
                              <p:cond delay="150"/>
                            </p:stCondLst>
                            <p:childTnLst>
                              <p:par>
                                <p:cTn id="19" presetID="1" presetClass="entr" presetSubtype="0" fill="hold" grpId="0" nodeType="after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150"/>
                                        <p:tgtEl>
                                          <p:spTgt spid="34"/>
                                        </p:tgtEl>
                                      </p:cBhvr>
                                    </p:animEffect>
                                  </p:childTnLst>
                                </p:cTn>
                              </p:par>
                            </p:childTnLst>
                          </p:cTn>
                        </p:par>
                        <p:par>
                          <p:cTn id="28" fill="hold">
                            <p:stCondLst>
                              <p:cond delay="150"/>
                            </p:stCondLst>
                            <p:childTnLst>
                              <p:par>
                                <p:cTn id="29" presetID="1" presetClass="entr" presetSubtype="0" fill="hold" grpId="0" nodeType="afterEffect">
                                  <p:stCondLst>
                                    <p:cond delay="0"/>
                                  </p:stCondLst>
                                  <p:childTnLst>
                                    <p:set>
                                      <p:cBhvr>
                                        <p:cTn id="30" dur="1" fill="hold">
                                          <p:stCondLst>
                                            <p:cond delay="0"/>
                                          </p:stCondLst>
                                        </p:cTn>
                                        <p:tgtEl>
                                          <p:spTgt spid="3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wipe(left)">
                                      <p:cBhvr>
                                        <p:cTn id="37" dur="150"/>
                                        <p:tgtEl>
                                          <p:spTgt spid="29"/>
                                        </p:tgtEl>
                                      </p:cBhvr>
                                    </p:animEffect>
                                  </p:childTnLst>
                                </p:cTn>
                              </p:par>
                            </p:childTnLst>
                          </p:cTn>
                        </p:par>
                        <p:par>
                          <p:cTn id="38" fill="hold">
                            <p:stCondLst>
                              <p:cond delay="150"/>
                            </p:stCondLst>
                            <p:childTnLst>
                              <p:par>
                                <p:cTn id="39" presetID="1" presetClass="entr" presetSubtype="0"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150"/>
                                        <p:tgtEl>
                                          <p:spTgt spid="30"/>
                                        </p:tgtEl>
                                      </p:cBhvr>
                                    </p:animEffect>
                                  </p:childTnLst>
                                </p:cTn>
                              </p:par>
                            </p:childTnLst>
                          </p:cTn>
                        </p:par>
                        <p:par>
                          <p:cTn id="48" fill="hold">
                            <p:stCondLst>
                              <p:cond delay="150"/>
                            </p:stCondLst>
                            <p:childTnLst>
                              <p:par>
                                <p:cTn id="49" presetID="1" presetClass="entr" presetSubtype="0" fill="hold" grpId="0" nodeType="afterEffect">
                                  <p:stCondLst>
                                    <p:cond delay="0"/>
                                  </p:stCondLst>
                                  <p:childTnLst>
                                    <p:set>
                                      <p:cBhvr>
                                        <p:cTn id="50" dur="1" fill="hold">
                                          <p:stCondLst>
                                            <p:cond delay="0"/>
                                          </p:stCondLst>
                                        </p:cTn>
                                        <p:tgtEl>
                                          <p:spTgt spid="39"/>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150"/>
                                        <p:tgtEl>
                                          <p:spTgt spid="31"/>
                                        </p:tgtEl>
                                      </p:cBhvr>
                                    </p:animEffect>
                                  </p:childTnLst>
                                </p:cTn>
                              </p:par>
                            </p:childTnLst>
                          </p:cTn>
                        </p:par>
                        <p:par>
                          <p:cTn id="58" fill="hold">
                            <p:stCondLst>
                              <p:cond delay="150"/>
                            </p:stCondLst>
                            <p:childTnLst>
                              <p:par>
                                <p:cTn id="59" presetID="1" presetClass="entr" presetSubtype="0"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46"/>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32" grpId="0" animBg="1"/>
      <p:bldP spid="33" grpId="0" animBg="1"/>
      <p:bldP spid="34" grpId="0" animBg="1"/>
      <p:bldP spid="28" grpId="0"/>
      <p:bldP spid="35" grpId="0"/>
      <p:bldP spid="36" grpId="0"/>
      <p:bldP spid="37" grpId="0"/>
      <p:bldP spid="38" grpId="0"/>
      <p:bldP spid="39" grpId="0"/>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7EA11D-B31B-F581-CCF5-4DACED6646E9}"/>
            </a:ext>
          </a:extLst>
        </p:cNvPr>
        <p:cNvGrpSpPr/>
        <p:nvPr/>
      </p:nvGrpSpPr>
      <p:grpSpPr>
        <a:xfrm>
          <a:off x="0" y="0"/>
          <a:ext cx="0" cy="0"/>
          <a:chOff x="0" y="0"/>
          <a:chExt cx="0" cy="0"/>
        </a:xfrm>
      </p:grpSpPr>
      <p:sp>
        <p:nvSpPr>
          <p:cNvPr id="15" name="Tekstvak 14">
            <a:extLst>
              <a:ext uri="{FF2B5EF4-FFF2-40B4-BE49-F238E27FC236}">
                <a16:creationId xmlns:a16="http://schemas.microsoft.com/office/drawing/2014/main" id="{A590C04C-6E8D-2D05-96D3-10EFC1C87093}"/>
              </a:ext>
            </a:extLst>
          </p:cNvPr>
          <p:cNvSpPr txBox="1"/>
          <p:nvPr/>
        </p:nvSpPr>
        <p:spPr>
          <a:xfrm>
            <a:off x="892627" y="3429000"/>
            <a:ext cx="191516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b="1" u="none" strike="noStrike" kern="1200" cap="none" spc="0" normalizeH="0" baseline="0" noProof="0" dirty="0">
                <a:ln>
                  <a:noFill/>
                </a:ln>
                <a:solidFill>
                  <a:srgbClr val="652EA3"/>
                </a:solidFill>
                <a:effectLst/>
                <a:uLnTx/>
                <a:uFillTx/>
                <a:latin typeface="Effra" panose="02000506080000020004" pitchFamily="2" charset="0"/>
                <a:ea typeface="+mn-ea"/>
                <a:cs typeface="+mn-cs"/>
              </a:rPr>
              <a:t>Balans (credit)</a:t>
            </a:r>
          </a:p>
        </p:txBody>
      </p:sp>
      <p:sp>
        <p:nvSpPr>
          <p:cNvPr id="2" name="Tekstvak 1">
            <a:extLst>
              <a:ext uri="{FF2B5EF4-FFF2-40B4-BE49-F238E27FC236}">
                <a16:creationId xmlns:a16="http://schemas.microsoft.com/office/drawing/2014/main" id="{C304A848-5EB9-55E0-31C8-C5C794917E23}"/>
              </a:ext>
            </a:extLst>
          </p:cNvPr>
          <p:cNvSpPr txBox="1"/>
          <p:nvPr/>
        </p:nvSpPr>
        <p:spPr>
          <a:xfrm>
            <a:off x="2140299" y="194009"/>
            <a:ext cx="791140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2800" dirty="0">
                <a:solidFill>
                  <a:prstClr val="black"/>
                </a:solidFill>
                <a:latin typeface="Effra Heavy" panose="02000906080000020004" pitchFamily="2" charset="0"/>
              </a:rPr>
              <a:t>Solvabiliteit </a:t>
            </a:r>
            <a:r>
              <a:rPr lang="nl-NL" sz="2800" dirty="0">
                <a:solidFill>
                  <a:prstClr val="black"/>
                </a:solidFill>
                <a:latin typeface="Effra" panose="02000506080000020004" pitchFamily="2" charset="0"/>
              </a:rPr>
              <a:t>(examenvraag)</a:t>
            </a:r>
            <a:endParaRPr kumimoji="0" lang="nl-NL" sz="2800" b="0" i="0" u="none" strike="noStrike" kern="1200" cap="none" spc="0" normalizeH="0" baseline="0" noProof="0" dirty="0">
              <a:ln>
                <a:noFill/>
              </a:ln>
              <a:solidFill>
                <a:prstClr val="black"/>
              </a:solidFill>
              <a:effectLst/>
              <a:uLnTx/>
              <a:uFillTx/>
              <a:latin typeface="Effra" panose="02000506080000020004" pitchFamily="2" charset="0"/>
            </a:endParaRPr>
          </a:p>
        </p:txBody>
      </p:sp>
      <p:cxnSp>
        <p:nvCxnSpPr>
          <p:cNvPr id="3" name="Rechte verbindingslijn 2">
            <a:extLst>
              <a:ext uri="{FF2B5EF4-FFF2-40B4-BE49-F238E27FC236}">
                <a16:creationId xmlns:a16="http://schemas.microsoft.com/office/drawing/2014/main" id="{C941E09C-E16F-A883-2B57-42C2EED09F15}"/>
              </a:ext>
            </a:extLst>
          </p:cNvPr>
          <p:cNvCxnSpPr>
            <a:cxnSpLocks/>
          </p:cNvCxnSpPr>
          <p:nvPr/>
        </p:nvCxnSpPr>
        <p:spPr>
          <a:xfrm>
            <a:off x="897391" y="3785104"/>
            <a:ext cx="1823720" cy="0"/>
          </a:xfrm>
          <a:prstGeom prst="line">
            <a:avLst/>
          </a:prstGeom>
          <a:ln w="111125">
            <a:solidFill>
              <a:schemeClr val="bg1">
                <a:lumMod val="65000"/>
              </a:schemeClr>
            </a:solidFill>
          </a:ln>
          <a:effectLst>
            <a:outerShdw blurRad="25400" dist="254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 name="Rechte verbindingslijn 3">
            <a:extLst>
              <a:ext uri="{FF2B5EF4-FFF2-40B4-BE49-F238E27FC236}">
                <a16:creationId xmlns:a16="http://schemas.microsoft.com/office/drawing/2014/main" id="{C1DAC63F-1C3D-6068-FD70-E70DEB026FA8}"/>
              </a:ext>
            </a:extLst>
          </p:cNvPr>
          <p:cNvCxnSpPr>
            <a:cxnSpLocks/>
          </p:cNvCxnSpPr>
          <p:nvPr/>
        </p:nvCxnSpPr>
        <p:spPr>
          <a:xfrm>
            <a:off x="953425" y="3839937"/>
            <a:ext cx="0" cy="2599531"/>
          </a:xfrm>
          <a:prstGeom prst="line">
            <a:avLst/>
          </a:prstGeom>
          <a:ln w="111125">
            <a:solidFill>
              <a:schemeClr val="bg1">
                <a:lumMod val="65000"/>
              </a:schemeClr>
            </a:solidFill>
          </a:ln>
          <a:effectLst>
            <a:outerShdw blurRad="25400" dist="254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Tekstvak 5">
            <a:extLst>
              <a:ext uri="{FF2B5EF4-FFF2-40B4-BE49-F238E27FC236}">
                <a16:creationId xmlns:a16="http://schemas.microsoft.com/office/drawing/2014/main" id="{EAF2B88A-5349-05F7-9B48-FC03B2B9E450}"/>
              </a:ext>
            </a:extLst>
          </p:cNvPr>
          <p:cNvSpPr txBox="1"/>
          <p:nvPr/>
        </p:nvSpPr>
        <p:spPr>
          <a:xfrm>
            <a:off x="1028755" y="3775578"/>
            <a:ext cx="1455653" cy="120032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7200" b="1" u="none" strike="noStrike" kern="1200" cap="none" spc="0" normalizeH="0" baseline="0" noProof="0" dirty="0">
                <a:ln>
                  <a:noFill/>
                </a:ln>
                <a:solidFill>
                  <a:prstClr val="black"/>
                </a:solidFill>
                <a:effectLst>
                  <a:outerShdw blurRad="25400" dist="25400" dir="2700000" algn="tl" rotWithShape="0">
                    <a:prstClr val="black">
                      <a:alpha val="40000"/>
                    </a:prstClr>
                  </a:outerShdw>
                </a:effectLst>
                <a:uLnTx/>
                <a:uFillTx/>
                <a:latin typeface="Effra" panose="02000506080000020004" pitchFamily="2" charset="0"/>
                <a:ea typeface="+mn-ea"/>
                <a:cs typeface="+mn-cs"/>
              </a:rPr>
              <a:t>EV</a:t>
            </a:r>
          </a:p>
        </p:txBody>
      </p:sp>
      <p:sp>
        <p:nvSpPr>
          <p:cNvPr id="7" name="Tekstvak 6">
            <a:extLst>
              <a:ext uri="{FF2B5EF4-FFF2-40B4-BE49-F238E27FC236}">
                <a16:creationId xmlns:a16="http://schemas.microsoft.com/office/drawing/2014/main" id="{24C4538C-23F9-68D0-06BE-9EBFDF25F3E9}"/>
              </a:ext>
            </a:extLst>
          </p:cNvPr>
          <p:cNvSpPr txBox="1"/>
          <p:nvPr/>
        </p:nvSpPr>
        <p:spPr>
          <a:xfrm>
            <a:off x="1028756" y="4616270"/>
            <a:ext cx="1455654" cy="120032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nl-NL" sz="7200" b="1" dirty="0">
                <a:solidFill>
                  <a:prstClr val="black"/>
                </a:solidFill>
                <a:effectLst>
                  <a:outerShdw blurRad="25400" dist="25400" dir="2700000" algn="tl" rotWithShape="0">
                    <a:prstClr val="black">
                      <a:alpha val="40000"/>
                    </a:prstClr>
                  </a:outerShdw>
                </a:effectLst>
                <a:latin typeface="Effra" panose="02000506080000020004" pitchFamily="2" charset="0"/>
              </a:rPr>
              <a:t>VV</a:t>
            </a:r>
            <a:endParaRPr kumimoji="0" lang="nl-NL" sz="7200" b="1" u="none" strike="noStrike" kern="1200" cap="none" spc="0" normalizeH="0" baseline="0" noProof="0" dirty="0">
              <a:ln>
                <a:noFill/>
              </a:ln>
              <a:solidFill>
                <a:prstClr val="black"/>
              </a:solidFill>
              <a:effectLst>
                <a:outerShdw blurRad="25400" dist="25400" dir="2700000" algn="tl" rotWithShape="0">
                  <a:prstClr val="black">
                    <a:alpha val="40000"/>
                  </a:prstClr>
                </a:outerShdw>
              </a:effectLst>
              <a:uLnTx/>
              <a:uFillTx/>
              <a:latin typeface="Effra" panose="02000506080000020004" pitchFamily="2" charset="0"/>
            </a:endParaRPr>
          </a:p>
        </p:txBody>
      </p:sp>
      <p:sp>
        <p:nvSpPr>
          <p:cNvPr id="8" name="Tekstvak 7">
            <a:extLst>
              <a:ext uri="{FF2B5EF4-FFF2-40B4-BE49-F238E27FC236}">
                <a16:creationId xmlns:a16="http://schemas.microsoft.com/office/drawing/2014/main" id="{E6A107E6-AF11-35BF-65F5-A6FFABA0C54B}"/>
              </a:ext>
            </a:extLst>
          </p:cNvPr>
          <p:cNvSpPr txBox="1"/>
          <p:nvPr/>
        </p:nvSpPr>
        <p:spPr>
          <a:xfrm>
            <a:off x="1028756" y="5456962"/>
            <a:ext cx="1455654" cy="120032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7200" b="1" u="none" strike="noStrike" kern="1200" cap="none" spc="0" normalizeH="0" baseline="0" noProof="0" dirty="0">
                <a:ln>
                  <a:noFill/>
                </a:ln>
                <a:solidFill>
                  <a:prstClr val="black"/>
                </a:solidFill>
                <a:effectLst>
                  <a:outerShdw blurRad="25400" dist="25400" dir="2700000" algn="tl" rotWithShape="0">
                    <a:prstClr val="black">
                      <a:alpha val="40000"/>
                    </a:prstClr>
                  </a:outerShdw>
                </a:effectLst>
                <a:uLnTx/>
                <a:uFillTx/>
                <a:latin typeface="Effra" panose="02000506080000020004" pitchFamily="2" charset="0"/>
                <a:ea typeface="+mn-ea"/>
                <a:cs typeface="+mn-cs"/>
              </a:rPr>
              <a:t>TV</a:t>
            </a:r>
          </a:p>
        </p:txBody>
      </p:sp>
      <p:cxnSp>
        <p:nvCxnSpPr>
          <p:cNvPr id="18" name="Rechte verbindingslijn 17">
            <a:extLst>
              <a:ext uri="{FF2B5EF4-FFF2-40B4-BE49-F238E27FC236}">
                <a16:creationId xmlns:a16="http://schemas.microsoft.com/office/drawing/2014/main" id="{380A3870-56F6-7811-8E3C-4291ACF0B732}"/>
              </a:ext>
            </a:extLst>
          </p:cNvPr>
          <p:cNvCxnSpPr>
            <a:cxnSpLocks/>
          </p:cNvCxnSpPr>
          <p:nvPr/>
        </p:nvCxnSpPr>
        <p:spPr>
          <a:xfrm>
            <a:off x="1215207" y="5647736"/>
            <a:ext cx="1242061" cy="0"/>
          </a:xfrm>
          <a:prstGeom prst="line">
            <a:avLst/>
          </a:prstGeom>
          <a:ln w="47625">
            <a:solidFill>
              <a:schemeClr val="bg1">
                <a:lumMod val="75000"/>
              </a:schemeClr>
            </a:solidFill>
            <a:prstDash val="dash"/>
          </a:ln>
          <a:effectLst>
            <a:outerShdw blurRad="25400" dist="254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27" name="Afbeelding 26">
            <a:extLst>
              <a:ext uri="{FF2B5EF4-FFF2-40B4-BE49-F238E27FC236}">
                <a16:creationId xmlns:a16="http://schemas.microsoft.com/office/drawing/2014/main" id="{77658DDE-3586-DC20-1D32-9E8376F8FB43}"/>
              </a:ext>
            </a:extLst>
          </p:cNvPr>
          <p:cNvPicPr>
            <a:picLocks noChangeAspect="1"/>
          </p:cNvPicPr>
          <p:nvPr/>
        </p:nvPicPr>
        <p:blipFill>
          <a:blip r:embed="rId2"/>
          <a:srcRect b="28094"/>
          <a:stretch/>
        </p:blipFill>
        <p:spPr>
          <a:xfrm>
            <a:off x="1775809" y="1198285"/>
            <a:ext cx="8640381" cy="2061854"/>
          </a:xfrm>
          <a:prstGeom prst="rect">
            <a:avLst/>
          </a:prstGeom>
          <a:ln w="38100">
            <a:solidFill>
              <a:srgbClr val="945DE8"/>
            </a:solidFill>
          </a:ln>
          <a:effectLst>
            <a:outerShdw blurRad="25400" dist="25400" dir="2700000" algn="tl" rotWithShape="0">
              <a:prstClr val="black">
                <a:alpha val="40000"/>
              </a:prstClr>
            </a:outerShdw>
          </a:effectLst>
        </p:spPr>
      </p:pic>
      <p:sp>
        <p:nvSpPr>
          <p:cNvPr id="29" name="Tekstvak 28">
            <a:extLst>
              <a:ext uri="{FF2B5EF4-FFF2-40B4-BE49-F238E27FC236}">
                <a16:creationId xmlns:a16="http://schemas.microsoft.com/office/drawing/2014/main" id="{51D804AC-115F-4A32-368F-C202720913EA}"/>
              </a:ext>
            </a:extLst>
          </p:cNvPr>
          <p:cNvSpPr txBox="1"/>
          <p:nvPr/>
        </p:nvSpPr>
        <p:spPr>
          <a:xfrm>
            <a:off x="7960660" y="6445479"/>
            <a:ext cx="4082404"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prstClr val="black">
                    <a:alpha val="40000"/>
                  </a:prstClr>
                </a:solidFill>
                <a:effectLst/>
                <a:uLnTx/>
                <a:uFillTx/>
                <a:latin typeface="Effra" panose="02000506080000020004" pitchFamily="2" charset="0"/>
                <a:ea typeface="+mn-ea"/>
                <a:cs typeface="+mn-cs"/>
              </a:rPr>
              <a:t>Bron: eindexamen bedrijfseconomie vwo 2023-II</a:t>
            </a:r>
          </a:p>
        </p:txBody>
      </p:sp>
      <p:sp>
        <p:nvSpPr>
          <p:cNvPr id="30" name="Minteken 29">
            <a:extLst>
              <a:ext uri="{FF2B5EF4-FFF2-40B4-BE49-F238E27FC236}">
                <a16:creationId xmlns:a16="http://schemas.microsoft.com/office/drawing/2014/main" id="{33CEC817-11AD-7779-76E2-5732CFBCB405}"/>
              </a:ext>
            </a:extLst>
          </p:cNvPr>
          <p:cNvSpPr/>
          <p:nvPr/>
        </p:nvSpPr>
        <p:spPr>
          <a:xfrm>
            <a:off x="2469510" y="4113355"/>
            <a:ext cx="661745" cy="707427"/>
          </a:xfrm>
          <a:prstGeom prst="mathMinus">
            <a:avLst>
              <a:gd name="adj1" fmla="val 11142"/>
            </a:avLst>
          </a:prstGeom>
          <a:solidFill>
            <a:srgbClr val="E71E14"/>
          </a:solidFill>
          <a:ln>
            <a:solidFill>
              <a:srgbClr val="E71E1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Plusteken 30">
            <a:extLst>
              <a:ext uri="{FF2B5EF4-FFF2-40B4-BE49-F238E27FC236}">
                <a16:creationId xmlns:a16="http://schemas.microsoft.com/office/drawing/2014/main" id="{2D57485E-123D-23F3-B60C-E46C0EB91034}"/>
              </a:ext>
            </a:extLst>
          </p:cNvPr>
          <p:cNvSpPr/>
          <p:nvPr/>
        </p:nvSpPr>
        <p:spPr>
          <a:xfrm>
            <a:off x="2469510" y="4864600"/>
            <a:ext cx="661745" cy="707427"/>
          </a:xfrm>
          <a:prstGeom prst="mathPlus">
            <a:avLst>
              <a:gd name="adj1" fmla="val 11614"/>
            </a:avLst>
          </a:prstGeom>
          <a:solidFill>
            <a:srgbClr val="E71E14"/>
          </a:solidFill>
          <a:ln>
            <a:solidFill>
              <a:srgbClr val="E71E1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32" name="Graphic 31" descr="Lijn met pijl: Curve in wijzerzin met effen opvulling">
            <a:extLst>
              <a:ext uri="{FF2B5EF4-FFF2-40B4-BE49-F238E27FC236}">
                <a16:creationId xmlns:a16="http://schemas.microsoft.com/office/drawing/2014/main" id="{1E11B2BB-10D6-9005-661F-F33E224FFF1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868145" flipH="1" flipV="1">
            <a:off x="2824638" y="4483977"/>
            <a:ext cx="741199" cy="741199"/>
          </a:xfrm>
          <a:prstGeom prst="rect">
            <a:avLst/>
          </a:prstGeom>
        </p:spPr>
      </p:pic>
      <p:sp>
        <p:nvSpPr>
          <p:cNvPr id="33" name="Tekstballon: rechthoek met afgeronde hoeken 32">
            <a:extLst>
              <a:ext uri="{FF2B5EF4-FFF2-40B4-BE49-F238E27FC236}">
                <a16:creationId xmlns:a16="http://schemas.microsoft.com/office/drawing/2014/main" id="{25FE496D-B677-A09A-8F80-EA5BF0F9E7AC}"/>
              </a:ext>
            </a:extLst>
          </p:cNvPr>
          <p:cNvSpPr/>
          <p:nvPr/>
        </p:nvSpPr>
        <p:spPr>
          <a:xfrm>
            <a:off x="3116355" y="3613921"/>
            <a:ext cx="1455654" cy="695214"/>
          </a:xfrm>
          <a:prstGeom prst="wedgeRoundRectCallout">
            <a:avLst>
              <a:gd name="adj1" fmla="val -37979"/>
              <a:gd name="adj2" fmla="val 66412"/>
              <a:gd name="adj3" fmla="val 16667"/>
            </a:avLst>
          </a:prstGeom>
          <a:solidFill>
            <a:srgbClr val="945EE8"/>
          </a:solidFill>
          <a:ln>
            <a:noFill/>
          </a:ln>
          <a:effectLst>
            <a:outerShdw blurRad="25400" dist="254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000" b="0" i="1" u="none" strike="noStrike" kern="1200" cap="none" spc="0" normalizeH="0" baseline="0" noProof="0" dirty="0">
                <a:ln>
                  <a:noFill/>
                </a:ln>
                <a:solidFill>
                  <a:prstClr val="white"/>
                </a:solidFill>
                <a:effectLst/>
                <a:uLnTx/>
                <a:uFillTx/>
                <a:latin typeface="Effra" panose="02000506080000020004" pitchFamily="2" charset="0"/>
                <a:ea typeface="+mn-ea"/>
                <a:cs typeface="+mn-cs"/>
              </a:rPr>
              <a:t>Te betalen dividend</a:t>
            </a:r>
          </a:p>
        </p:txBody>
      </p:sp>
      <p:sp>
        <p:nvSpPr>
          <p:cNvPr id="34" name="Tekstvak 33">
            <a:extLst>
              <a:ext uri="{FF2B5EF4-FFF2-40B4-BE49-F238E27FC236}">
                <a16:creationId xmlns:a16="http://schemas.microsoft.com/office/drawing/2014/main" id="{CB3784BD-3065-B7BA-8C52-016322D2D2F2}"/>
              </a:ext>
            </a:extLst>
          </p:cNvPr>
          <p:cNvSpPr txBox="1"/>
          <p:nvPr/>
        </p:nvSpPr>
        <p:spPr>
          <a:xfrm>
            <a:off x="3395127" y="4345738"/>
            <a:ext cx="7419563"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1" u="none" strike="noStrike" kern="1200" cap="none" spc="0" normalizeH="0" baseline="0" noProof="0" dirty="0">
                <a:ln>
                  <a:noFill/>
                </a:ln>
                <a:solidFill>
                  <a:prstClr val="black"/>
                </a:solidFill>
                <a:effectLst/>
                <a:uLnTx/>
                <a:uFillTx/>
                <a:latin typeface="Effra" panose="02000506080000020004" pitchFamily="2" charset="0"/>
                <a:ea typeface="+mn-ea"/>
                <a:cs typeface="+mn-cs"/>
              </a:rPr>
              <a:t>Door maximaal cashdividend beschikbaar te stellen </a:t>
            </a:r>
            <a:r>
              <a:rPr kumimoji="0" lang="nl-NL" sz="2800" b="1" i="1" u="none" strike="noStrike" kern="1200" cap="none" spc="0" normalizeH="0" baseline="0" noProof="0" dirty="0">
                <a:ln>
                  <a:noFill/>
                </a:ln>
                <a:solidFill>
                  <a:srgbClr val="945DE8"/>
                </a:solidFill>
                <a:effectLst/>
                <a:uLnTx/>
                <a:uFillTx/>
                <a:latin typeface="Effra" panose="02000506080000020004" pitchFamily="2" charset="0"/>
                <a:ea typeface="+mn-ea"/>
                <a:cs typeface="+mn-cs"/>
              </a:rPr>
              <a:t>daalt het eigen vermogen</a:t>
            </a:r>
            <a:r>
              <a:rPr kumimoji="0" lang="nl-NL" sz="2800" b="1" i="1" u="none" strike="noStrike" kern="1200" cap="none" spc="0" normalizeH="0" baseline="0" noProof="0" dirty="0">
                <a:ln>
                  <a:noFill/>
                </a:ln>
                <a:solidFill>
                  <a:prstClr val="black"/>
                </a:solidFill>
                <a:effectLst/>
                <a:uLnTx/>
                <a:uFillTx/>
                <a:latin typeface="Effra" panose="02000506080000020004" pitchFamily="2" charset="0"/>
                <a:ea typeface="+mn-ea"/>
                <a:cs typeface="+mn-cs"/>
              </a:rPr>
              <a:t>.</a:t>
            </a:r>
          </a:p>
        </p:txBody>
      </p:sp>
      <p:sp>
        <p:nvSpPr>
          <p:cNvPr id="35" name="Tekstvak 34">
            <a:extLst>
              <a:ext uri="{FF2B5EF4-FFF2-40B4-BE49-F238E27FC236}">
                <a16:creationId xmlns:a16="http://schemas.microsoft.com/office/drawing/2014/main" id="{98E219A3-B660-F6F6-9A83-0EA22178CF8D}"/>
              </a:ext>
            </a:extLst>
          </p:cNvPr>
          <p:cNvSpPr txBox="1"/>
          <p:nvPr/>
        </p:nvSpPr>
        <p:spPr>
          <a:xfrm>
            <a:off x="3395127" y="5339545"/>
            <a:ext cx="7419563"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1" u="none" strike="noStrike" kern="1200" cap="none" spc="0" normalizeH="0" baseline="0" noProof="0" dirty="0">
                <a:ln>
                  <a:noFill/>
                </a:ln>
                <a:solidFill>
                  <a:prstClr val="black"/>
                </a:solidFill>
                <a:effectLst/>
                <a:uLnTx/>
                <a:uFillTx/>
                <a:latin typeface="Effra" panose="02000506080000020004" pitchFamily="2" charset="0"/>
                <a:ea typeface="+mn-ea"/>
                <a:cs typeface="+mn-cs"/>
              </a:rPr>
              <a:t>Het</a:t>
            </a:r>
            <a:r>
              <a:rPr kumimoji="0" lang="nl-NL" sz="2800" b="1" i="1" u="none" strike="noStrike" kern="1200" cap="none" spc="0" normalizeH="0" noProof="0" dirty="0">
                <a:ln>
                  <a:noFill/>
                </a:ln>
                <a:solidFill>
                  <a:prstClr val="black"/>
                </a:solidFill>
                <a:effectLst/>
                <a:uLnTx/>
                <a:uFillTx/>
                <a:latin typeface="Effra" panose="02000506080000020004" pitchFamily="2" charset="0"/>
                <a:ea typeface="+mn-ea"/>
                <a:cs typeface="+mn-cs"/>
              </a:rPr>
              <a:t> </a:t>
            </a:r>
            <a:r>
              <a:rPr kumimoji="0" lang="nl-NL" sz="2800" b="1" i="1" u="none" strike="noStrike" kern="1200" cap="none" spc="0" normalizeH="0" noProof="0" dirty="0">
                <a:ln>
                  <a:noFill/>
                </a:ln>
                <a:solidFill>
                  <a:srgbClr val="945DE8"/>
                </a:solidFill>
                <a:effectLst/>
                <a:uLnTx/>
                <a:uFillTx/>
                <a:latin typeface="Effra" panose="02000506080000020004" pitchFamily="2" charset="0"/>
                <a:ea typeface="+mn-ea"/>
                <a:cs typeface="+mn-cs"/>
              </a:rPr>
              <a:t>vreemd vermogen neemt</a:t>
            </a:r>
            <a:r>
              <a:rPr kumimoji="0" lang="nl-NL" sz="2800" b="1" i="1" u="none" strike="noStrike" kern="1200" cap="none" spc="0" normalizeH="0" noProof="0" dirty="0">
                <a:ln>
                  <a:noFill/>
                </a:ln>
                <a:solidFill>
                  <a:prstClr val="black"/>
                </a:solidFill>
                <a:effectLst/>
                <a:uLnTx/>
                <a:uFillTx/>
                <a:latin typeface="Effra" panose="02000506080000020004" pitchFamily="2" charset="0"/>
                <a:ea typeface="+mn-ea"/>
                <a:cs typeface="+mn-cs"/>
              </a:rPr>
              <a:t> hierdoor </a:t>
            </a:r>
            <a:r>
              <a:rPr kumimoji="0" lang="nl-NL" sz="2800" b="1" i="1" u="none" strike="noStrike" kern="1200" cap="none" spc="0" normalizeH="0" noProof="0" dirty="0">
                <a:ln>
                  <a:noFill/>
                </a:ln>
                <a:solidFill>
                  <a:srgbClr val="945DE8"/>
                </a:solidFill>
                <a:effectLst/>
                <a:uLnTx/>
                <a:uFillTx/>
                <a:latin typeface="Effra" panose="02000506080000020004" pitchFamily="2" charset="0"/>
                <a:ea typeface="+mn-ea"/>
                <a:cs typeface="+mn-cs"/>
              </a:rPr>
              <a:t>toe</a:t>
            </a:r>
            <a:r>
              <a:rPr kumimoji="0" lang="nl-NL" sz="2800" b="1" i="1" u="none" strike="noStrike" kern="1200" cap="none" spc="0" normalizeH="0" noProof="0" dirty="0">
                <a:ln>
                  <a:noFill/>
                </a:ln>
                <a:solidFill>
                  <a:prstClr val="black"/>
                </a:solidFill>
                <a:effectLst/>
                <a:uLnTx/>
                <a:uFillTx/>
                <a:latin typeface="Effra" panose="02000506080000020004" pitchFamily="2" charset="0"/>
                <a:ea typeface="+mn-ea"/>
                <a:cs typeface="+mn-cs"/>
              </a:rPr>
              <a:t>, wat de </a:t>
            </a:r>
            <a:r>
              <a:rPr kumimoji="0" lang="nl-NL" sz="2800" b="1" i="1" u="none" strike="noStrike" kern="1200" cap="none" spc="0" normalizeH="0" noProof="0" dirty="0">
                <a:ln>
                  <a:noFill/>
                </a:ln>
                <a:solidFill>
                  <a:srgbClr val="945DE8"/>
                </a:solidFill>
                <a:effectLst/>
                <a:uLnTx/>
                <a:uFillTx/>
                <a:latin typeface="Effra" panose="02000506080000020004" pitchFamily="2" charset="0"/>
                <a:ea typeface="+mn-ea"/>
                <a:cs typeface="+mn-cs"/>
              </a:rPr>
              <a:t>solvabiliteit verslechtert</a:t>
            </a:r>
            <a:r>
              <a:rPr kumimoji="0" lang="nl-NL" sz="2800" b="1" i="1" u="none" strike="noStrike" kern="1200" cap="none" spc="0" normalizeH="0" noProof="0" dirty="0">
                <a:ln>
                  <a:noFill/>
                </a:ln>
                <a:solidFill>
                  <a:prstClr val="black"/>
                </a:solidFill>
                <a:effectLst/>
                <a:uLnTx/>
                <a:uFillTx/>
                <a:latin typeface="Effra" panose="02000506080000020004" pitchFamily="2" charset="0"/>
                <a:ea typeface="+mn-ea"/>
                <a:cs typeface="+mn-cs"/>
              </a:rPr>
              <a:t>.</a:t>
            </a:r>
            <a:endParaRPr kumimoji="0" lang="nl-NL" sz="2800" b="1" i="1" u="none" strike="noStrike" kern="1200" cap="none" spc="0" normalizeH="0" baseline="0" noProof="0" dirty="0">
              <a:ln>
                <a:noFill/>
              </a:ln>
              <a:solidFill>
                <a:prstClr val="black"/>
              </a:solidFill>
              <a:effectLst/>
              <a:uLnTx/>
              <a:uFillTx/>
              <a:latin typeface="Effra" panose="02000506080000020004" pitchFamily="2" charset="0"/>
              <a:ea typeface="+mn-ea"/>
              <a:cs typeface="+mn-cs"/>
            </a:endParaRPr>
          </a:p>
        </p:txBody>
      </p:sp>
      <p:sp>
        <p:nvSpPr>
          <p:cNvPr id="36" name="Tekstballon: rechthoek met afgeronde hoeken 35">
            <a:extLst>
              <a:ext uri="{FF2B5EF4-FFF2-40B4-BE49-F238E27FC236}">
                <a16:creationId xmlns:a16="http://schemas.microsoft.com/office/drawing/2014/main" id="{58F331EB-8696-E692-4A55-6566924E83F3}"/>
              </a:ext>
            </a:extLst>
          </p:cNvPr>
          <p:cNvSpPr/>
          <p:nvPr/>
        </p:nvSpPr>
        <p:spPr>
          <a:xfrm>
            <a:off x="8899879" y="4800713"/>
            <a:ext cx="1914812" cy="619081"/>
          </a:xfrm>
          <a:prstGeom prst="wedgeRoundRectCallout">
            <a:avLst>
              <a:gd name="adj1" fmla="val -68324"/>
              <a:gd name="adj2" fmla="val -15336"/>
              <a:gd name="adj3" fmla="val 16667"/>
            </a:avLst>
          </a:prstGeom>
          <a:solidFill>
            <a:srgbClr val="945E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000" b="1" i="1" u="none" strike="noStrike" kern="1200" cap="none" spc="0" normalizeH="0" baseline="0" noProof="0" dirty="0">
                <a:ln>
                  <a:noFill/>
                </a:ln>
                <a:solidFill>
                  <a:prstClr val="white"/>
                </a:solidFill>
                <a:effectLst/>
                <a:uLnTx/>
                <a:uFillTx/>
                <a:latin typeface="Effra" panose="02000506080000020004" pitchFamily="2" charset="0"/>
                <a:ea typeface="+mn-ea"/>
                <a:cs typeface="+mn-cs"/>
              </a:rPr>
              <a:t>Gevolg</a:t>
            </a:r>
            <a:r>
              <a:rPr kumimoji="0" lang="nl-NL" sz="2000" b="1" i="1" u="none" strike="noStrike" kern="1200" cap="none" spc="0" normalizeH="0" noProof="0" dirty="0">
                <a:ln>
                  <a:noFill/>
                </a:ln>
                <a:solidFill>
                  <a:prstClr val="white"/>
                </a:solidFill>
                <a:effectLst/>
                <a:uLnTx/>
                <a:uFillTx/>
                <a:latin typeface="Effra" panose="02000506080000020004" pitchFamily="2" charset="0"/>
                <a:ea typeface="+mn-ea"/>
                <a:cs typeface="+mn-cs"/>
              </a:rPr>
              <a:t> cashdividend</a:t>
            </a:r>
            <a:endParaRPr kumimoji="0" lang="nl-NL" sz="2000" b="0" i="1" u="none" strike="noStrike" kern="1200" cap="none" spc="0" normalizeH="0" baseline="0" noProof="0" dirty="0">
              <a:ln>
                <a:noFill/>
              </a:ln>
              <a:solidFill>
                <a:prstClr val="white"/>
              </a:solidFill>
              <a:effectLst/>
              <a:uLnTx/>
              <a:uFillTx/>
              <a:latin typeface="Effra" panose="02000506080000020004" pitchFamily="2" charset="0"/>
              <a:ea typeface="+mn-ea"/>
              <a:cs typeface="+mn-cs"/>
            </a:endParaRPr>
          </a:p>
        </p:txBody>
      </p:sp>
      <p:pic>
        <p:nvPicPr>
          <p:cNvPr id="37" name="Graphic 36" descr="Vinkje met effen opvulling">
            <a:extLst>
              <a:ext uri="{FF2B5EF4-FFF2-40B4-BE49-F238E27FC236}">
                <a16:creationId xmlns:a16="http://schemas.microsoft.com/office/drawing/2014/main" id="{28550928-809F-CAE5-FC36-5A68F9139E8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43308" y="4456925"/>
            <a:ext cx="1037964" cy="1037964"/>
          </a:xfrm>
          <a:prstGeom prst="rect">
            <a:avLst/>
          </a:prstGeom>
          <a:effectLst>
            <a:outerShdw blurRad="50800" dist="38100" dir="2700000" algn="tl" rotWithShape="0">
              <a:prstClr val="black">
                <a:alpha val="40000"/>
              </a:prstClr>
            </a:outerShdw>
          </a:effectLst>
        </p:spPr>
      </p:pic>
      <p:sp>
        <p:nvSpPr>
          <p:cNvPr id="38" name="Tekstballon: rechthoek met afgeronde hoeken 37">
            <a:extLst>
              <a:ext uri="{FF2B5EF4-FFF2-40B4-BE49-F238E27FC236}">
                <a16:creationId xmlns:a16="http://schemas.microsoft.com/office/drawing/2014/main" id="{316C7283-8077-B19A-3D4F-5232015815B7}"/>
              </a:ext>
            </a:extLst>
          </p:cNvPr>
          <p:cNvSpPr/>
          <p:nvPr/>
        </p:nvSpPr>
        <p:spPr>
          <a:xfrm>
            <a:off x="8196199" y="5832538"/>
            <a:ext cx="1914812" cy="619081"/>
          </a:xfrm>
          <a:prstGeom prst="wedgeRoundRectCallout">
            <a:avLst>
              <a:gd name="adj1" fmla="val -68324"/>
              <a:gd name="adj2" fmla="val -15336"/>
              <a:gd name="adj3" fmla="val 16667"/>
            </a:avLst>
          </a:prstGeom>
          <a:solidFill>
            <a:srgbClr val="945E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000" b="1" i="1" u="none" strike="noStrike" kern="1200" cap="none" spc="0" normalizeH="0" baseline="0" noProof="0" dirty="0">
                <a:ln>
                  <a:noFill/>
                </a:ln>
                <a:solidFill>
                  <a:prstClr val="white"/>
                </a:solidFill>
                <a:effectLst/>
                <a:uLnTx/>
                <a:uFillTx/>
                <a:latin typeface="Effra" panose="02000506080000020004" pitchFamily="2" charset="0"/>
                <a:ea typeface="+mn-ea"/>
                <a:cs typeface="+mn-cs"/>
              </a:rPr>
              <a:t>Koppeling solvabiliteit</a:t>
            </a:r>
            <a:endParaRPr kumimoji="0" lang="nl-NL" sz="2000" b="0" i="1" u="none" strike="noStrike" kern="1200" cap="none" spc="0" normalizeH="0" baseline="0" noProof="0" dirty="0">
              <a:ln>
                <a:noFill/>
              </a:ln>
              <a:solidFill>
                <a:prstClr val="white"/>
              </a:solidFill>
              <a:effectLst/>
              <a:uLnTx/>
              <a:uFillTx/>
              <a:latin typeface="Effra" panose="02000506080000020004" pitchFamily="2" charset="0"/>
              <a:ea typeface="+mn-ea"/>
              <a:cs typeface="+mn-cs"/>
            </a:endParaRPr>
          </a:p>
        </p:txBody>
      </p:sp>
      <p:pic>
        <p:nvPicPr>
          <p:cNvPr id="39" name="Graphic 38" descr="Vinkje met effen opvulling">
            <a:extLst>
              <a:ext uri="{FF2B5EF4-FFF2-40B4-BE49-F238E27FC236}">
                <a16:creationId xmlns:a16="http://schemas.microsoft.com/office/drawing/2014/main" id="{EB16057E-5A59-01F6-97A1-3A22B232CF5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758738" y="5571621"/>
            <a:ext cx="1037964" cy="103796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908445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200"/>
                                        <p:tgtEl>
                                          <p:spTgt spid="4"/>
                                        </p:tgtEl>
                                      </p:cBhvr>
                                    </p:animEffect>
                                  </p:childTnLst>
                                </p:cTn>
                              </p:par>
                              <p:par>
                                <p:cTn id="8" presetID="22" presetClass="entr" presetSubtype="8"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200"/>
                                        <p:tgtEl>
                                          <p:spTgt spid="3"/>
                                        </p:tgtEl>
                                      </p:cBhvr>
                                    </p:animEffect>
                                  </p:childTnLst>
                                </p:cTn>
                              </p:par>
                            </p:childTnLst>
                          </p:cTn>
                        </p:par>
                        <p:par>
                          <p:cTn id="11" fill="hold">
                            <p:stCondLst>
                              <p:cond delay="200"/>
                            </p:stCondLst>
                            <p:childTnLst>
                              <p:par>
                                <p:cTn id="12" presetID="1" presetClass="entr" presetSubtype="0"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childTnLst>
                                </p:cTn>
                              </p:par>
                            </p:childTnLst>
                          </p:cTn>
                        </p:par>
                        <p:par>
                          <p:cTn id="14" fill="hold">
                            <p:stCondLst>
                              <p:cond delay="200"/>
                            </p:stCondLst>
                            <p:childTnLst>
                              <p:par>
                                <p:cTn id="15" presetID="1" presetClass="entr" presetSubtype="0" fill="hold" grpId="0" nodeType="afterEffect">
                                  <p:stCondLst>
                                    <p:cond delay="100"/>
                                  </p:stCondLst>
                                  <p:childTnLst>
                                    <p:set>
                                      <p:cBhvr>
                                        <p:cTn id="16" dur="1" fill="hold">
                                          <p:stCondLst>
                                            <p:cond delay="0"/>
                                          </p:stCondLst>
                                        </p:cTn>
                                        <p:tgtEl>
                                          <p:spTgt spid="6"/>
                                        </p:tgtEl>
                                        <p:attrNameLst>
                                          <p:attrName>style.visibility</p:attrName>
                                        </p:attrNameLst>
                                      </p:cBhvr>
                                      <p:to>
                                        <p:strVal val="visible"/>
                                      </p:to>
                                    </p:set>
                                  </p:childTnLst>
                                </p:cTn>
                              </p:par>
                            </p:childTnLst>
                          </p:cTn>
                        </p:par>
                        <p:par>
                          <p:cTn id="17" fill="hold">
                            <p:stCondLst>
                              <p:cond delay="300"/>
                            </p:stCondLst>
                            <p:childTnLst>
                              <p:par>
                                <p:cTn id="18" presetID="1" presetClass="entr" presetSubtype="0" fill="hold" grpId="0" nodeType="afterEffect">
                                  <p:stCondLst>
                                    <p:cond delay="100"/>
                                  </p:stCondLst>
                                  <p:childTnLst>
                                    <p:set>
                                      <p:cBhvr>
                                        <p:cTn id="19" dur="1" fill="hold">
                                          <p:stCondLst>
                                            <p:cond delay="0"/>
                                          </p:stCondLst>
                                        </p:cTn>
                                        <p:tgtEl>
                                          <p:spTgt spid="7"/>
                                        </p:tgtEl>
                                        <p:attrNameLst>
                                          <p:attrName>style.visibility</p:attrName>
                                        </p:attrNameLst>
                                      </p:cBhvr>
                                      <p:to>
                                        <p:strVal val="visible"/>
                                      </p:to>
                                    </p:set>
                                  </p:childTnLst>
                                </p:cTn>
                              </p:par>
                              <p:par>
                                <p:cTn id="20" presetID="22" presetClass="entr" presetSubtype="8" fill="hold" nodeType="withEffect">
                                  <p:stCondLst>
                                    <p:cond delay="100"/>
                                  </p:stCondLst>
                                  <p:childTnLst>
                                    <p:set>
                                      <p:cBhvr>
                                        <p:cTn id="21" dur="1" fill="hold">
                                          <p:stCondLst>
                                            <p:cond delay="0"/>
                                          </p:stCondLst>
                                        </p:cTn>
                                        <p:tgtEl>
                                          <p:spTgt spid="18"/>
                                        </p:tgtEl>
                                        <p:attrNameLst>
                                          <p:attrName>style.visibility</p:attrName>
                                        </p:attrNameLst>
                                      </p:cBhvr>
                                      <p:to>
                                        <p:strVal val="visible"/>
                                      </p:to>
                                    </p:set>
                                    <p:animEffect transition="in" filter="wipe(left)">
                                      <p:cBhvr>
                                        <p:cTn id="22" dur="150"/>
                                        <p:tgtEl>
                                          <p:spTgt spid="18"/>
                                        </p:tgtEl>
                                      </p:cBhvr>
                                    </p:animEffect>
                                  </p:childTnLst>
                                </p:cTn>
                              </p:par>
                            </p:childTnLst>
                          </p:cTn>
                        </p:par>
                        <p:par>
                          <p:cTn id="23" fill="hold">
                            <p:stCondLst>
                              <p:cond delay="550"/>
                            </p:stCondLst>
                            <p:childTnLst>
                              <p:par>
                                <p:cTn id="24" presetID="1" presetClass="entr" presetSubtype="0" fill="hold" grpId="0" nodeType="afterEffect">
                                  <p:stCondLst>
                                    <p:cond delay="100"/>
                                  </p:stCondLst>
                                  <p:childTnLst>
                                    <p:set>
                                      <p:cBhvr>
                                        <p:cTn id="25" dur="1" fill="hold">
                                          <p:stCondLst>
                                            <p:cond delay="0"/>
                                          </p:stCondLst>
                                        </p:cTn>
                                        <p:tgtEl>
                                          <p:spTgt spid="8"/>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30"/>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nodeType="click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up)">
                                      <p:cBhvr>
                                        <p:cTn id="34" dur="200"/>
                                        <p:tgtEl>
                                          <p:spTgt spid="32"/>
                                        </p:tgtEl>
                                      </p:cBhvr>
                                    </p:animEffect>
                                  </p:childTnLst>
                                </p:cTn>
                              </p:par>
                            </p:childTnLst>
                          </p:cTn>
                        </p:par>
                        <p:par>
                          <p:cTn id="35" fill="hold">
                            <p:stCondLst>
                              <p:cond delay="200"/>
                            </p:stCondLst>
                            <p:childTnLst>
                              <p:par>
                                <p:cTn id="36" presetID="1" presetClass="entr" presetSubtype="0"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33"/>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34"/>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35"/>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37"/>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nodeType="clickEffect">
                                  <p:stCondLst>
                                    <p:cond delay="0"/>
                                  </p:stCondLst>
                                  <p:childTnLst>
                                    <p:set>
                                      <p:cBhvr>
                                        <p:cTn id="59" dur="1" fill="hold">
                                          <p:stCondLst>
                                            <p:cond delay="0"/>
                                          </p:stCondLst>
                                        </p:cTn>
                                        <p:tgtEl>
                                          <p:spTgt spid="39"/>
                                        </p:tgtEl>
                                        <p:attrNameLst>
                                          <p:attrName>style.visibility</p:attrName>
                                        </p:attrNameLst>
                                      </p:cBhvr>
                                      <p:to>
                                        <p:strVal val="visible"/>
                                      </p:to>
                                    </p:set>
                                  </p:childTnLst>
                                </p:cTn>
                              </p:par>
                              <p:par>
                                <p:cTn id="60" presetID="1" presetClass="entr" presetSubtype="0"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6" grpId="0"/>
      <p:bldP spid="7" grpId="0"/>
      <p:bldP spid="8" grpId="0"/>
      <p:bldP spid="30" grpId="0" animBg="1"/>
      <p:bldP spid="31" grpId="0" animBg="1"/>
      <p:bldP spid="33" grpId="0" animBg="1"/>
      <p:bldP spid="34" grpId="0"/>
      <p:bldP spid="35" grpId="0"/>
      <p:bldP spid="36" grpId="0" animBg="1"/>
      <p:bldP spid="3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16475D-9A71-077C-1A53-A3E3DBA7AFCB}"/>
            </a:ext>
          </a:extLst>
        </p:cNvPr>
        <p:cNvGrpSpPr/>
        <p:nvPr/>
      </p:nvGrpSpPr>
      <p:grpSpPr>
        <a:xfrm>
          <a:off x="0" y="0"/>
          <a:ext cx="0" cy="0"/>
          <a:chOff x="0" y="0"/>
          <a:chExt cx="0" cy="0"/>
        </a:xfrm>
      </p:grpSpPr>
      <p:sp>
        <p:nvSpPr>
          <p:cNvPr id="42" name="Pijl: omhoog 41">
            <a:extLst>
              <a:ext uri="{FF2B5EF4-FFF2-40B4-BE49-F238E27FC236}">
                <a16:creationId xmlns:a16="http://schemas.microsoft.com/office/drawing/2014/main" id="{5313E144-70A9-5169-9185-E97F49AD20FA}"/>
              </a:ext>
            </a:extLst>
          </p:cNvPr>
          <p:cNvSpPr/>
          <p:nvPr/>
        </p:nvSpPr>
        <p:spPr>
          <a:xfrm flipV="1">
            <a:off x="721014" y="5463937"/>
            <a:ext cx="248507" cy="420096"/>
          </a:xfrm>
          <a:prstGeom prst="upArrow">
            <a:avLst/>
          </a:prstGeom>
          <a:solidFill>
            <a:srgbClr val="00B050"/>
          </a:solidFill>
          <a:ln>
            <a:solidFill>
              <a:srgbClr val="00B050"/>
            </a:solidFill>
          </a:ln>
          <a:effectLst>
            <a:outerShdw blurRad="25400" dist="254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Pijl: omhoog 40">
            <a:extLst>
              <a:ext uri="{FF2B5EF4-FFF2-40B4-BE49-F238E27FC236}">
                <a16:creationId xmlns:a16="http://schemas.microsoft.com/office/drawing/2014/main" id="{5C827B84-45E6-48A5-4F14-E5678F6EABE9}"/>
              </a:ext>
            </a:extLst>
          </p:cNvPr>
          <p:cNvSpPr/>
          <p:nvPr/>
        </p:nvSpPr>
        <p:spPr>
          <a:xfrm>
            <a:off x="2650680" y="5984896"/>
            <a:ext cx="248507" cy="420096"/>
          </a:xfrm>
          <a:prstGeom prst="upArrow">
            <a:avLst/>
          </a:prstGeom>
          <a:solidFill>
            <a:srgbClr val="00B050"/>
          </a:solidFill>
          <a:ln>
            <a:solidFill>
              <a:srgbClr val="00B050"/>
            </a:solidFill>
          </a:ln>
          <a:effectLst>
            <a:outerShdw blurRad="25400" dist="254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Tekstvak 14">
            <a:extLst>
              <a:ext uri="{FF2B5EF4-FFF2-40B4-BE49-F238E27FC236}">
                <a16:creationId xmlns:a16="http://schemas.microsoft.com/office/drawing/2014/main" id="{1DDB0CC5-32CD-A2DE-F55D-A294E9A17DFD}"/>
              </a:ext>
            </a:extLst>
          </p:cNvPr>
          <p:cNvSpPr txBox="1"/>
          <p:nvPr/>
        </p:nvSpPr>
        <p:spPr>
          <a:xfrm>
            <a:off x="735518" y="3429000"/>
            <a:ext cx="191516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b="1" u="none" strike="noStrike" kern="1200" cap="none" spc="0" normalizeH="0" baseline="0" noProof="0" dirty="0">
                <a:ln>
                  <a:noFill/>
                </a:ln>
                <a:solidFill>
                  <a:srgbClr val="652EA3"/>
                </a:solidFill>
                <a:effectLst/>
                <a:uLnTx/>
                <a:uFillTx/>
                <a:latin typeface="Effra" panose="02000506080000020004" pitchFamily="2" charset="0"/>
                <a:ea typeface="+mn-ea"/>
                <a:cs typeface="+mn-cs"/>
              </a:rPr>
              <a:t>W&amp;V-rekening</a:t>
            </a:r>
          </a:p>
        </p:txBody>
      </p:sp>
      <p:sp>
        <p:nvSpPr>
          <p:cNvPr id="2" name="Tekstvak 1">
            <a:extLst>
              <a:ext uri="{FF2B5EF4-FFF2-40B4-BE49-F238E27FC236}">
                <a16:creationId xmlns:a16="http://schemas.microsoft.com/office/drawing/2014/main" id="{60D4869E-07A0-ECCA-9456-CD2999D6058B}"/>
              </a:ext>
            </a:extLst>
          </p:cNvPr>
          <p:cNvSpPr txBox="1"/>
          <p:nvPr/>
        </p:nvSpPr>
        <p:spPr>
          <a:xfrm>
            <a:off x="2140299" y="194009"/>
            <a:ext cx="791140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2800" dirty="0">
                <a:solidFill>
                  <a:prstClr val="black"/>
                </a:solidFill>
                <a:latin typeface="Effra Heavy" panose="02000906080000020004" pitchFamily="2" charset="0"/>
              </a:rPr>
              <a:t>Solvabiliteit </a:t>
            </a:r>
            <a:r>
              <a:rPr lang="nl-NL" sz="2800" dirty="0">
                <a:solidFill>
                  <a:prstClr val="black"/>
                </a:solidFill>
                <a:latin typeface="Effra" panose="02000506080000020004" pitchFamily="2" charset="0"/>
              </a:rPr>
              <a:t>(examenvraag)</a:t>
            </a:r>
            <a:endParaRPr kumimoji="0" lang="nl-NL" sz="2800" b="0" i="0" u="none" strike="noStrike" kern="1200" cap="none" spc="0" normalizeH="0" baseline="0" noProof="0" dirty="0">
              <a:ln>
                <a:noFill/>
              </a:ln>
              <a:solidFill>
                <a:prstClr val="black"/>
              </a:solidFill>
              <a:effectLst/>
              <a:uLnTx/>
              <a:uFillTx/>
              <a:latin typeface="Effra" panose="02000506080000020004" pitchFamily="2" charset="0"/>
            </a:endParaRPr>
          </a:p>
        </p:txBody>
      </p:sp>
      <p:cxnSp>
        <p:nvCxnSpPr>
          <p:cNvPr id="3" name="Rechte verbindingslijn 2">
            <a:extLst>
              <a:ext uri="{FF2B5EF4-FFF2-40B4-BE49-F238E27FC236}">
                <a16:creationId xmlns:a16="http://schemas.microsoft.com/office/drawing/2014/main" id="{BE5A833D-601B-975B-AF2C-C01B45050230}"/>
              </a:ext>
            </a:extLst>
          </p:cNvPr>
          <p:cNvCxnSpPr>
            <a:cxnSpLocks/>
          </p:cNvCxnSpPr>
          <p:nvPr/>
        </p:nvCxnSpPr>
        <p:spPr>
          <a:xfrm>
            <a:off x="778382" y="3785104"/>
            <a:ext cx="1823720" cy="0"/>
          </a:xfrm>
          <a:prstGeom prst="line">
            <a:avLst/>
          </a:prstGeom>
          <a:ln w="50800">
            <a:solidFill>
              <a:schemeClr val="bg1">
                <a:lumMod val="65000"/>
              </a:schemeClr>
            </a:solidFill>
          </a:ln>
          <a:effectLst>
            <a:outerShdw blurRad="25400" dist="254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Tekstvak 5">
            <a:extLst>
              <a:ext uri="{FF2B5EF4-FFF2-40B4-BE49-F238E27FC236}">
                <a16:creationId xmlns:a16="http://schemas.microsoft.com/office/drawing/2014/main" id="{4AF201D3-A72D-43B9-23E5-A8AAFD6C76DC}"/>
              </a:ext>
            </a:extLst>
          </p:cNvPr>
          <p:cNvSpPr txBox="1"/>
          <p:nvPr/>
        </p:nvSpPr>
        <p:spPr>
          <a:xfrm>
            <a:off x="784684" y="3731808"/>
            <a:ext cx="633398"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4800" b="1" u="none" strike="noStrike" kern="1200" cap="none" spc="0" normalizeH="0" baseline="0" noProof="0" dirty="0">
                <a:ln>
                  <a:noFill/>
                </a:ln>
                <a:solidFill>
                  <a:srgbClr val="945DE8"/>
                </a:solidFill>
                <a:effectLst>
                  <a:outerShdw blurRad="25400" dist="25400" dir="2700000" algn="tl" rotWithShape="0">
                    <a:prstClr val="black">
                      <a:alpha val="40000"/>
                    </a:prstClr>
                  </a:outerShdw>
                </a:effectLst>
                <a:uLnTx/>
                <a:uFillTx/>
                <a:latin typeface="Effra" panose="02000506080000020004" pitchFamily="2" charset="0"/>
                <a:ea typeface="+mn-ea"/>
                <a:cs typeface="+mn-cs"/>
              </a:rPr>
              <a:t>O</a:t>
            </a:r>
          </a:p>
        </p:txBody>
      </p:sp>
      <p:pic>
        <p:nvPicPr>
          <p:cNvPr id="27" name="Afbeelding 26">
            <a:extLst>
              <a:ext uri="{FF2B5EF4-FFF2-40B4-BE49-F238E27FC236}">
                <a16:creationId xmlns:a16="http://schemas.microsoft.com/office/drawing/2014/main" id="{F1AA68AF-B6FA-4C99-DACC-E866F09FCD39}"/>
              </a:ext>
            </a:extLst>
          </p:cNvPr>
          <p:cNvPicPr>
            <a:picLocks noChangeAspect="1"/>
          </p:cNvPicPr>
          <p:nvPr/>
        </p:nvPicPr>
        <p:blipFill>
          <a:blip r:embed="rId3"/>
          <a:srcRect b="28094"/>
          <a:stretch/>
        </p:blipFill>
        <p:spPr>
          <a:xfrm>
            <a:off x="1775809" y="1198285"/>
            <a:ext cx="8640381" cy="2061854"/>
          </a:xfrm>
          <a:prstGeom prst="rect">
            <a:avLst/>
          </a:prstGeom>
          <a:ln w="38100">
            <a:solidFill>
              <a:srgbClr val="945DE8"/>
            </a:solidFill>
          </a:ln>
          <a:effectLst>
            <a:outerShdw blurRad="25400" dist="25400" dir="2700000" algn="tl" rotWithShape="0">
              <a:prstClr val="black">
                <a:alpha val="40000"/>
              </a:prstClr>
            </a:outerShdw>
          </a:effectLst>
        </p:spPr>
      </p:pic>
      <p:pic>
        <p:nvPicPr>
          <p:cNvPr id="28" name="Afbeelding 27">
            <a:extLst>
              <a:ext uri="{FF2B5EF4-FFF2-40B4-BE49-F238E27FC236}">
                <a16:creationId xmlns:a16="http://schemas.microsoft.com/office/drawing/2014/main" id="{01A1B598-FCF6-8F2B-5A08-49D327288B46}"/>
              </a:ext>
            </a:extLst>
          </p:cNvPr>
          <p:cNvPicPr>
            <a:picLocks noChangeAspect="1"/>
          </p:cNvPicPr>
          <p:nvPr/>
        </p:nvPicPr>
        <p:blipFill>
          <a:blip r:embed="rId3"/>
          <a:srcRect t="78190"/>
          <a:stretch/>
        </p:blipFill>
        <p:spPr>
          <a:xfrm>
            <a:off x="1775809" y="2596361"/>
            <a:ext cx="8640381" cy="625395"/>
          </a:xfrm>
          <a:prstGeom prst="rect">
            <a:avLst/>
          </a:prstGeom>
          <a:ln w="38100">
            <a:noFill/>
          </a:ln>
          <a:effectLst/>
        </p:spPr>
      </p:pic>
      <p:sp>
        <p:nvSpPr>
          <p:cNvPr id="29" name="Tekstvak 28">
            <a:extLst>
              <a:ext uri="{FF2B5EF4-FFF2-40B4-BE49-F238E27FC236}">
                <a16:creationId xmlns:a16="http://schemas.microsoft.com/office/drawing/2014/main" id="{43AC8EF4-BE99-DF2D-1E98-E1C71E8A60CE}"/>
              </a:ext>
            </a:extLst>
          </p:cNvPr>
          <p:cNvSpPr txBox="1"/>
          <p:nvPr/>
        </p:nvSpPr>
        <p:spPr>
          <a:xfrm>
            <a:off x="7960660" y="6445479"/>
            <a:ext cx="4082404"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prstClr val="black">
                    <a:alpha val="40000"/>
                  </a:prstClr>
                </a:solidFill>
                <a:effectLst/>
                <a:uLnTx/>
                <a:uFillTx/>
                <a:latin typeface="Effra" panose="02000506080000020004" pitchFamily="2" charset="0"/>
                <a:ea typeface="+mn-ea"/>
                <a:cs typeface="+mn-cs"/>
              </a:rPr>
              <a:t>Bron: eindexamen bedrijfseconomie vwo 2023-II</a:t>
            </a:r>
          </a:p>
        </p:txBody>
      </p:sp>
      <p:sp>
        <p:nvSpPr>
          <p:cNvPr id="30" name="Minteken 29">
            <a:extLst>
              <a:ext uri="{FF2B5EF4-FFF2-40B4-BE49-F238E27FC236}">
                <a16:creationId xmlns:a16="http://schemas.microsoft.com/office/drawing/2014/main" id="{B5FE82B6-B6D4-C3DB-6082-4949A13DDE4C}"/>
              </a:ext>
            </a:extLst>
          </p:cNvPr>
          <p:cNvSpPr/>
          <p:nvPr/>
        </p:nvSpPr>
        <p:spPr>
          <a:xfrm>
            <a:off x="3090819" y="4410446"/>
            <a:ext cx="281325" cy="707427"/>
          </a:xfrm>
          <a:prstGeom prst="mathMinus">
            <a:avLst>
              <a:gd name="adj1" fmla="val 4679"/>
            </a:avLst>
          </a:prstGeom>
          <a:solidFill>
            <a:srgbClr val="652EA3"/>
          </a:solidFill>
          <a:ln>
            <a:solidFill>
              <a:srgbClr val="652EA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4" name="Tekstvak 33">
            <a:extLst>
              <a:ext uri="{FF2B5EF4-FFF2-40B4-BE49-F238E27FC236}">
                <a16:creationId xmlns:a16="http://schemas.microsoft.com/office/drawing/2014/main" id="{59A73775-495A-5CB3-37DD-5B4C3C2A2613}"/>
              </a:ext>
            </a:extLst>
          </p:cNvPr>
          <p:cNvSpPr txBox="1"/>
          <p:nvPr/>
        </p:nvSpPr>
        <p:spPr>
          <a:xfrm>
            <a:off x="3763263" y="3787584"/>
            <a:ext cx="7216524"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1" u="none" strike="noStrike" kern="1200" cap="none" spc="0" normalizeH="0" baseline="0" noProof="0" dirty="0">
                <a:ln>
                  <a:noFill/>
                </a:ln>
                <a:solidFill>
                  <a:prstClr val="black"/>
                </a:solidFill>
                <a:effectLst/>
                <a:uLnTx/>
                <a:uFillTx/>
                <a:latin typeface="Effra" panose="02000506080000020004" pitchFamily="2" charset="0"/>
                <a:ea typeface="+mn-ea"/>
                <a:cs typeface="+mn-cs"/>
              </a:rPr>
              <a:t>Met een gezonde solvabiliteit kan er tegen een </a:t>
            </a:r>
            <a:r>
              <a:rPr kumimoji="0" lang="nl-NL" sz="2800" b="1" i="1" u="none" strike="noStrike" kern="1200" cap="none" spc="0" normalizeH="0" baseline="0" noProof="0" dirty="0">
                <a:ln>
                  <a:noFill/>
                </a:ln>
                <a:solidFill>
                  <a:srgbClr val="945DE8"/>
                </a:solidFill>
                <a:effectLst/>
                <a:uLnTx/>
                <a:uFillTx/>
                <a:latin typeface="Effra" panose="02000506080000020004" pitchFamily="2" charset="0"/>
                <a:ea typeface="+mn-ea"/>
                <a:cs typeface="+mn-cs"/>
              </a:rPr>
              <a:t>lager interestpercentage</a:t>
            </a:r>
            <a:r>
              <a:rPr kumimoji="0" lang="nl-NL" sz="2800" b="1" i="1" u="none" strike="noStrike" kern="1200" cap="none" spc="0" normalizeH="0" noProof="0" dirty="0">
                <a:ln>
                  <a:noFill/>
                </a:ln>
                <a:solidFill>
                  <a:prstClr val="black"/>
                </a:solidFill>
                <a:effectLst/>
                <a:uLnTx/>
                <a:uFillTx/>
                <a:latin typeface="Effra" panose="02000506080000020004" pitchFamily="2" charset="0"/>
                <a:ea typeface="+mn-ea"/>
                <a:cs typeface="+mn-cs"/>
              </a:rPr>
              <a:t> geleend worden.</a:t>
            </a:r>
            <a:endParaRPr kumimoji="0" lang="nl-NL" sz="2800" b="1" i="1" u="none" strike="noStrike" kern="1200" cap="none" spc="0" normalizeH="0" baseline="0" noProof="0" dirty="0">
              <a:ln>
                <a:noFill/>
              </a:ln>
              <a:solidFill>
                <a:prstClr val="black"/>
              </a:solidFill>
              <a:effectLst/>
              <a:uLnTx/>
              <a:uFillTx/>
              <a:latin typeface="Effra" panose="02000506080000020004" pitchFamily="2" charset="0"/>
              <a:ea typeface="+mn-ea"/>
              <a:cs typeface="+mn-cs"/>
            </a:endParaRPr>
          </a:p>
        </p:txBody>
      </p:sp>
      <p:sp>
        <p:nvSpPr>
          <p:cNvPr id="35" name="Tekstvak 34">
            <a:extLst>
              <a:ext uri="{FF2B5EF4-FFF2-40B4-BE49-F238E27FC236}">
                <a16:creationId xmlns:a16="http://schemas.microsoft.com/office/drawing/2014/main" id="{CB9834E3-EC10-0D52-F075-0EC21EDE7378}"/>
              </a:ext>
            </a:extLst>
          </p:cNvPr>
          <p:cNvSpPr txBox="1"/>
          <p:nvPr/>
        </p:nvSpPr>
        <p:spPr>
          <a:xfrm>
            <a:off x="3763262" y="4841452"/>
            <a:ext cx="8168437"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1" u="none" strike="noStrike" kern="1200" cap="none" spc="0" normalizeH="0" baseline="0" noProof="0" dirty="0">
                <a:ln>
                  <a:noFill/>
                </a:ln>
                <a:solidFill>
                  <a:prstClr val="black"/>
                </a:solidFill>
                <a:effectLst/>
                <a:uLnTx/>
                <a:uFillTx/>
                <a:latin typeface="Effra" panose="02000506080000020004" pitchFamily="2" charset="0"/>
                <a:ea typeface="+mn-ea"/>
                <a:cs typeface="+mn-cs"/>
              </a:rPr>
              <a:t>Hierdoor</a:t>
            </a:r>
            <a:r>
              <a:rPr kumimoji="0" lang="nl-NL" sz="2800" b="1" i="1" u="none" strike="noStrike" kern="1200" cap="none" spc="0" normalizeH="0" noProof="0" dirty="0">
                <a:ln>
                  <a:noFill/>
                </a:ln>
                <a:solidFill>
                  <a:prstClr val="black"/>
                </a:solidFill>
                <a:effectLst/>
                <a:uLnTx/>
                <a:uFillTx/>
                <a:latin typeface="Effra" panose="02000506080000020004" pitchFamily="2" charset="0"/>
                <a:ea typeface="+mn-ea"/>
                <a:cs typeface="+mn-cs"/>
              </a:rPr>
              <a:t> </a:t>
            </a:r>
            <a:r>
              <a:rPr kumimoji="0" lang="nl-NL" sz="2800" b="1" i="1" u="none" strike="noStrike" kern="1200" cap="none" spc="0" normalizeH="0" noProof="0" dirty="0">
                <a:ln>
                  <a:noFill/>
                </a:ln>
                <a:solidFill>
                  <a:srgbClr val="945DE8"/>
                </a:solidFill>
                <a:effectLst/>
                <a:uLnTx/>
                <a:uFillTx/>
                <a:latin typeface="Effra" panose="02000506080000020004" pitchFamily="2" charset="0"/>
                <a:ea typeface="+mn-ea"/>
                <a:cs typeface="+mn-cs"/>
              </a:rPr>
              <a:t>verbetert het resultaat</a:t>
            </a:r>
            <a:r>
              <a:rPr kumimoji="0" lang="nl-NL" sz="2800" b="1" i="1" u="none" strike="noStrike" kern="1200" cap="none" spc="0" normalizeH="0" noProof="0" dirty="0">
                <a:ln>
                  <a:noFill/>
                </a:ln>
                <a:solidFill>
                  <a:prstClr val="black"/>
                </a:solidFill>
                <a:effectLst/>
                <a:uLnTx/>
                <a:uFillTx/>
                <a:latin typeface="Effra" panose="02000506080000020004" pitchFamily="2" charset="0"/>
                <a:ea typeface="+mn-ea"/>
                <a:cs typeface="+mn-cs"/>
              </a:rPr>
              <a:t>, waardoor de </a:t>
            </a:r>
            <a:r>
              <a:rPr kumimoji="0" lang="nl-NL" sz="2800" b="1" i="1" u="none" strike="noStrike" kern="1200" cap="none" spc="0" normalizeH="0" noProof="0" dirty="0">
                <a:ln>
                  <a:noFill/>
                </a:ln>
                <a:solidFill>
                  <a:srgbClr val="945DE8"/>
                </a:solidFill>
                <a:effectLst/>
                <a:uLnTx/>
                <a:uFillTx/>
                <a:latin typeface="Effra" panose="02000506080000020004" pitchFamily="2" charset="0"/>
                <a:ea typeface="+mn-ea"/>
                <a:cs typeface="+mn-cs"/>
              </a:rPr>
              <a:t>vraag naar aandelen BB toeneemt </a:t>
            </a:r>
            <a:r>
              <a:rPr kumimoji="0" lang="nl-NL" sz="2800" b="1" i="1" u="none" strike="noStrike" kern="1200" cap="none" spc="0" normalizeH="0" noProof="0" dirty="0">
                <a:ln>
                  <a:noFill/>
                </a:ln>
                <a:solidFill>
                  <a:prstClr val="black"/>
                </a:solidFill>
                <a:effectLst/>
                <a:uLnTx/>
                <a:uFillTx/>
                <a:latin typeface="Effra" panose="02000506080000020004" pitchFamily="2" charset="0"/>
                <a:ea typeface="+mn-ea"/>
                <a:cs typeface="+mn-cs"/>
              </a:rPr>
              <a:t>en de </a:t>
            </a:r>
            <a:r>
              <a:rPr kumimoji="0" lang="nl-NL" sz="2800" b="1" i="1" u="none" strike="noStrike" kern="1200" cap="none" spc="0" normalizeH="0" noProof="0" dirty="0">
                <a:ln>
                  <a:noFill/>
                </a:ln>
                <a:solidFill>
                  <a:srgbClr val="945DE8"/>
                </a:solidFill>
                <a:effectLst/>
                <a:uLnTx/>
                <a:uFillTx/>
                <a:latin typeface="Effra" panose="02000506080000020004" pitchFamily="2" charset="0"/>
                <a:ea typeface="+mn-ea"/>
                <a:cs typeface="+mn-cs"/>
              </a:rPr>
              <a:t>beurskoers stijgt</a:t>
            </a:r>
            <a:r>
              <a:rPr kumimoji="0" lang="nl-NL" sz="2800" b="1" i="1" u="none" strike="noStrike" kern="1200" cap="none" spc="0" normalizeH="0" noProof="0" dirty="0">
                <a:ln>
                  <a:noFill/>
                </a:ln>
                <a:solidFill>
                  <a:prstClr val="black"/>
                </a:solidFill>
                <a:effectLst/>
                <a:uLnTx/>
                <a:uFillTx/>
                <a:latin typeface="Effra" panose="02000506080000020004" pitchFamily="2" charset="0"/>
                <a:ea typeface="+mn-ea"/>
                <a:cs typeface="+mn-cs"/>
              </a:rPr>
              <a:t>.</a:t>
            </a:r>
            <a:endParaRPr kumimoji="0" lang="nl-NL" sz="2800" b="1" i="1" u="none" strike="noStrike" kern="1200" cap="none" spc="0" normalizeH="0" baseline="0" noProof="0" dirty="0">
              <a:ln>
                <a:noFill/>
              </a:ln>
              <a:solidFill>
                <a:prstClr val="black"/>
              </a:solidFill>
              <a:effectLst/>
              <a:uLnTx/>
              <a:uFillTx/>
              <a:latin typeface="Effra" panose="02000506080000020004" pitchFamily="2" charset="0"/>
              <a:ea typeface="+mn-ea"/>
              <a:cs typeface="+mn-cs"/>
            </a:endParaRPr>
          </a:p>
        </p:txBody>
      </p:sp>
      <p:sp>
        <p:nvSpPr>
          <p:cNvPr id="36" name="Tekstballon: rechthoek met afgeronde hoeken 35">
            <a:extLst>
              <a:ext uri="{FF2B5EF4-FFF2-40B4-BE49-F238E27FC236}">
                <a16:creationId xmlns:a16="http://schemas.microsoft.com/office/drawing/2014/main" id="{CE4EF45D-D7DE-0D93-4E2D-EA757B66ACAE}"/>
              </a:ext>
            </a:extLst>
          </p:cNvPr>
          <p:cNvSpPr/>
          <p:nvPr/>
        </p:nvSpPr>
        <p:spPr>
          <a:xfrm>
            <a:off x="7747839" y="3768748"/>
            <a:ext cx="1914812" cy="619081"/>
          </a:xfrm>
          <a:prstGeom prst="wedgeRoundRectCallout">
            <a:avLst>
              <a:gd name="adj1" fmla="val -63384"/>
              <a:gd name="adj2" fmla="val 52573"/>
              <a:gd name="adj3" fmla="val 16667"/>
            </a:avLst>
          </a:prstGeom>
          <a:solidFill>
            <a:srgbClr val="945E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nl-NL" sz="2000" b="1" i="1" dirty="0">
                <a:solidFill>
                  <a:prstClr val="white"/>
                </a:solidFill>
                <a:latin typeface="Effra" panose="02000506080000020004" pitchFamily="2" charset="0"/>
              </a:rPr>
              <a:t>Begripskennis</a:t>
            </a:r>
            <a:endParaRPr kumimoji="0" lang="nl-NL" sz="2000" b="0" i="1" u="none" strike="noStrike" kern="1200" cap="none" spc="0" normalizeH="0" baseline="0" noProof="0" dirty="0">
              <a:ln>
                <a:noFill/>
              </a:ln>
              <a:solidFill>
                <a:prstClr val="white"/>
              </a:solidFill>
              <a:effectLst/>
              <a:uLnTx/>
              <a:uFillTx/>
              <a:latin typeface="Effra" panose="02000506080000020004" pitchFamily="2" charset="0"/>
              <a:ea typeface="+mn-ea"/>
              <a:cs typeface="+mn-cs"/>
            </a:endParaRPr>
          </a:p>
        </p:txBody>
      </p:sp>
      <p:pic>
        <p:nvPicPr>
          <p:cNvPr id="37" name="Graphic 36" descr="Vinkje met effen opvulling">
            <a:extLst>
              <a:ext uri="{FF2B5EF4-FFF2-40B4-BE49-F238E27FC236}">
                <a16:creationId xmlns:a16="http://schemas.microsoft.com/office/drawing/2014/main" id="{EEA2AA83-77BC-42EA-C16D-12BC825D033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15805" y="3790153"/>
            <a:ext cx="1037964" cy="1037964"/>
          </a:xfrm>
          <a:prstGeom prst="rect">
            <a:avLst/>
          </a:prstGeom>
          <a:effectLst>
            <a:outerShdw blurRad="50800" dist="38100" dir="2700000" algn="tl" rotWithShape="0">
              <a:prstClr val="black">
                <a:alpha val="40000"/>
              </a:prstClr>
            </a:outerShdw>
          </a:effectLst>
        </p:spPr>
      </p:pic>
      <p:sp>
        <p:nvSpPr>
          <p:cNvPr id="38" name="Tekstballon: rechthoek met afgeronde hoeken 37">
            <a:extLst>
              <a:ext uri="{FF2B5EF4-FFF2-40B4-BE49-F238E27FC236}">
                <a16:creationId xmlns:a16="http://schemas.microsoft.com/office/drawing/2014/main" id="{E54E6F33-513D-C8C3-5922-159ACBB468AE}"/>
              </a:ext>
            </a:extLst>
          </p:cNvPr>
          <p:cNvSpPr/>
          <p:nvPr/>
        </p:nvSpPr>
        <p:spPr>
          <a:xfrm>
            <a:off x="7731485" y="5832538"/>
            <a:ext cx="1914812" cy="619081"/>
          </a:xfrm>
          <a:prstGeom prst="wedgeRoundRectCallout">
            <a:avLst>
              <a:gd name="adj1" fmla="val 43137"/>
              <a:gd name="adj2" fmla="val -74014"/>
              <a:gd name="adj3" fmla="val 16667"/>
            </a:avLst>
          </a:prstGeom>
          <a:solidFill>
            <a:srgbClr val="945E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2000" b="1" i="1" u="none" strike="noStrike" kern="1200" cap="none" spc="0" normalizeH="0" baseline="0" noProof="0" dirty="0">
                <a:ln>
                  <a:noFill/>
                </a:ln>
                <a:solidFill>
                  <a:prstClr val="white"/>
                </a:solidFill>
                <a:effectLst/>
                <a:uLnTx/>
                <a:uFillTx/>
                <a:latin typeface="Effra" panose="02000506080000020004" pitchFamily="2" charset="0"/>
                <a:ea typeface="+mn-ea"/>
                <a:cs typeface="+mn-cs"/>
              </a:rPr>
              <a:t>Koppeling beurskoers</a:t>
            </a:r>
            <a:endParaRPr kumimoji="0" lang="nl-NL" sz="2000" b="0" i="1" u="none" strike="noStrike" kern="1200" cap="none" spc="0" normalizeH="0" baseline="0" noProof="0" dirty="0">
              <a:ln>
                <a:noFill/>
              </a:ln>
              <a:solidFill>
                <a:prstClr val="white"/>
              </a:solidFill>
              <a:effectLst/>
              <a:uLnTx/>
              <a:uFillTx/>
              <a:latin typeface="Effra" panose="02000506080000020004" pitchFamily="2" charset="0"/>
              <a:ea typeface="+mn-ea"/>
              <a:cs typeface="+mn-cs"/>
            </a:endParaRPr>
          </a:p>
        </p:txBody>
      </p:sp>
      <p:pic>
        <p:nvPicPr>
          <p:cNvPr id="39" name="Graphic 38" descr="Vinkje met effen opvulling">
            <a:extLst>
              <a:ext uri="{FF2B5EF4-FFF2-40B4-BE49-F238E27FC236}">
                <a16:creationId xmlns:a16="http://schemas.microsoft.com/office/drawing/2014/main" id="{D34312F6-9AFC-7BB8-EF3F-89F3E0E3682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438253" y="5533949"/>
            <a:ext cx="1037964" cy="1037964"/>
          </a:xfrm>
          <a:prstGeom prst="rect">
            <a:avLst/>
          </a:prstGeom>
          <a:effectLst>
            <a:outerShdw blurRad="50800" dist="38100" dir="2700000" algn="tl" rotWithShape="0">
              <a:prstClr val="black">
                <a:alpha val="40000"/>
              </a:prstClr>
            </a:outerShdw>
          </a:effectLst>
        </p:spPr>
      </p:pic>
      <p:sp>
        <p:nvSpPr>
          <p:cNvPr id="5" name="Tekstvak 4">
            <a:extLst>
              <a:ext uri="{FF2B5EF4-FFF2-40B4-BE49-F238E27FC236}">
                <a16:creationId xmlns:a16="http://schemas.microsoft.com/office/drawing/2014/main" id="{E9B18888-6BA0-B0FC-006A-9AB31B4A459D}"/>
              </a:ext>
            </a:extLst>
          </p:cNvPr>
          <p:cNvSpPr txBox="1"/>
          <p:nvPr/>
        </p:nvSpPr>
        <p:spPr>
          <a:xfrm>
            <a:off x="784684" y="4214139"/>
            <a:ext cx="633398"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4800" b="1" u="none" strike="noStrike" kern="1200" cap="none" spc="0" normalizeH="0" baseline="0" noProof="0" dirty="0">
                <a:ln>
                  <a:noFill/>
                </a:ln>
                <a:solidFill>
                  <a:srgbClr val="945DE8"/>
                </a:solidFill>
                <a:effectLst>
                  <a:outerShdw blurRad="25400" dist="25400" dir="2700000" algn="tl" rotWithShape="0">
                    <a:prstClr val="black">
                      <a:alpha val="40000"/>
                    </a:prstClr>
                  </a:outerShdw>
                </a:effectLst>
                <a:uLnTx/>
                <a:uFillTx/>
                <a:latin typeface="Effra" panose="02000506080000020004" pitchFamily="2" charset="0"/>
                <a:ea typeface="+mn-ea"/>
                <a:cs typeface="+mn-cs"/>
              </a:rPr>
              <a:t>I</a:t>
            </a:r>
          </a:p>
        </p:txBody>
      </p:sp>
      <p:sp>
        <p:nvSpPr>
          <p:cNvPr id="9" name="Tekstvak 8">
            <a:extLst>
              <a:ext uri="{FF2B5EF4-FFF2-40B4-BE49-F238E27FC236}">
                <a16:creationId xmlns:a16="http://schemas.microsoft.com/office/drawing/2014/main" id="{0A717AA3-5710-11E8-D635-AE1388809CEA}"/>
              </a:ext>
            </a:extLst>
          </p:cNvPr>
          <p:cNvSpPr txBox="1"/>
          <p:nvPr/>
        </p:nvSpPr>
        <p:spPr>
          <a:xfrm>
            <a:off x="784684" y="4740624"/>
            <a:ext cx="633398"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4800" b="1" u="none" strike="noStrike" kern="1200" cap="none" spc="0" normalizeH="0" baseline="0" noProof="0" dirty="0">
                <a:ln>
                  <a:noFill/>
                </a:ln>
                <a:solidFill>
                  <a:srgbClr val="945DE8"/>
                </a:solidFill>
                <a:effectLst>
                  <a:outerShdw blurRad="25400" dist="25400" dir="2700000" algn="tl" rotWithShape="0">
                    <a:prstClr val="black">
                      <a:alpha val="40000"/>
                    </a:prstClr>
                  </a:outerShdw>
                </a:effectLst>
                <a:uLnTx/>
                <a:uFillTx/>
                <a:latin typeface="Effra" panose="02000506080000020004" pitchFamily="2" charset="0"/>
                <a:ea typeface="+mn-ea"/>
                <a:cs typeface="+mn-cs"/>
              </a:rPr>
              <a:t>B</a:t>
            </a:r>
          </a:p>
        </p:txBody>
      </p:sp>
      <p:sp>
        <p:nvSpPr>
          <p:cNvPr id="10" name="Tekstvak 9">
            <a:extLst>
              <a:ext uri="{FF2B5EF4-FFF2-40B4-BE49-F238E27FC236}">
                <a16:creationId xmlns:a16="http://schemas.microsoft.com/office/drawing/2014/main" id="{B8CE7E81-F771-2272-38DE-0B2EEFF70F8A}"/>
              </a:ext>
            </a:extLst>
          </p:cNvPr>
          <p:cNvSpPr txBox="1"/>
          <p:nvPr/>
        </p:nvSpPr>
        <p:spPr>
          <a:xfrm>
            <a:off x="784684" y="5249045"/>
            <a:ext cx="633398"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4800" b="1" u="none" strike="noStrike" kern="1200" cap="none" spc="0" normalizeH="0" baseline="0" noProof="0" dirty="0">
                <a:ln>
                  <a:noFill/>
                </a:ln>
                <a:solidFill>
                  <a:srgbClr val="945DE8"/>
                </a:solidFill>
                <a:effectLst>
                  <a:outerShdw blurRad="25400" dist="25400" dir="2700000" algn="tl" rotWithShape="0">
                    <a:prstClr val="black">
                      <a:alpha val="40000"/>
                    </a:prstClr>
                  </a:outerShdw>
                </a:effectLst>
                <a:uLnTx/>
                <a:uFillTx/>
                <a:latin typeface="Effra" panose="02000506080000020004" pitchFamily="2" charset="0"/>
                <a:ea typeface="+mn-ea"/>
                <a:cs typeface="+mn-cs"/>
              </a:rPr>
              <a:t>A</a:t>
            </a:r>
          </a:p>
        </p:txBody>
      </p:sp>
      <p:sp>
        <p:nvSpPr>
          <p:cNvPr id="11" name="Tekstvak 10">
            <a:extLst>
              <a:ext uri="{FF2B5EF4-FFF2-40B4-BE49-F238E27FC236}">
                <a16:creationId xmlns:a16="http://schemas.microsoft.com/office/drawing/2014/main" id="{1B419855-E0DA-F679-A5E8-F340BAEC8F63}"/>
              </a:ext>
            </a:extLst>
          </p:cNvPr>
          <p:cNvSpPr txBox="1"/>
          <p:nvPr/>
        </p:nvSpPr>
        <p:spPr>
          <a:xfrm>
            <a:off x="784684" y="5776348"/>
            <a:ext cx="633398"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4800" b="1" u="none" strike="noStrike" kern="1200" cap="none" spc="0" normalizeH="0" baseline="0" noProof="0" dirty="0">
                <a:ln>
                  <a:noFill/>
                </a:ln>
                <a:solidFill>
                  <a:srgbClr val="945DE8"/>
                </a:solidFill>
                <a:effectLst>
                  <a:outerShdw blurRad="25400" dist="25400" dir="2700000" algn="tl" rotWithShape="0">
                    <a:prstClr val="black">
                      <a:alpha val="40000"/>
                    </a:prstClr>
                  </a:outerShdw>
                </a:effectLst>
                <a:uLnTx/>
                <a:uFillTx/>
                <a:latin typeface="Effra" panose="02000506080000020004" pitchFamily="2" charset="0"/>
                <a:ea typeface="+mn-ea"/>
                <a:cs typeface="+mn-cs"/>
              </a:rPr>
              <a:t>N</a:t>
            </a:r>
          </a:p>
        </p:txBody>
      </p:sp>
      <p:sp>
        <p:nvSpPr>
          <p:cNvPr id="13" name="Tekstvak 12">
            <a:extLst>
              <a:ext uri="{FF2B5EF4-FFF2-40B4-BE49-F238E27FC236}">
                <a16:creationId xmlns:a16="http://schemas.microsoft.com/office/drawing/2014/main" id="{95344E38-A752-1BC3-BDF8-03107744BBF2}"/>
              </a:ext>
            </a:extLst>
          </p:cNvPr>
          <p:cNvSpPr txBox="1"/>
          <p:nvPr/>
        </p:nvSpPr>
        <p:spPr>
          <a:xfrm>
            <a:off x="1233646" y="4078289"/>
            <a:ext cx="1686009" cy="369332"/>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nl-NL" b="1" u="none" strike="noStrike" kern="1200" cap="none" spc="0" normalizeH="0" baseline="0" noProof="0" dirty="0" err="1">
                <a:ln>
                  <a:noFill/>
                </a:ln>
                <a:solidFill>
                  <a:prstClr val="black"/>
                </a:solidFill>
                <a:effectLst>
                  <a:outerShdw blurRad="25400" dist="25400" dir="2700000" algn="tl" rotWithShape="0">
                    <a:prstClr val="black">
                      <a:alpha val="40000"/>
                    </a:prstClr>
                  </a:outerShdw>
                </a:effectLst>
                <a:uLnTx/>
                <a:uFillTx/>
                <a:latin typeface="Effra" panose="02000506080000020004" pitchFamily="2" charset="0"/>
                <a:ea typeface="+mn-ea"/>
                <a:cs typeface="+mn-cs"/>
              </a:rPr>
              <a:t>mzet</a:t>
            </a:r>
            <a:endParaRPr kumimoji="0" lang="nl-NL" b="1" u="none" strike="noStrike" kern="1200" cap="none" spc="0" normalizeH="0" baseline="0" noProof="0" dirty="0">
              <a:ln>
                <a:noFill/>
              </a:ln>
              <a:solidFill>
                <a:prstClr val="black"/>
              </a:solidFill>
              <a:effectLst>
                <a:outerShdw blurRad="25400" dist="25400" dir="2700000" algn="tl" rotWithShape="0">
                  <a:prstClr val="black">
                    <a:alpha val="40000"/>
                  </a:prstClr>
                </a:outerShdw>
              </a:effectLst>
              <a:uLnTx/>
              <a:uFillTx/>
              <a:latin typeface="Effra" panose="02000506080000020004" pitchFamily="2" charset="0"/>
              <a:ea typeface="+mn-ea"/>
              <a:cs typeface="+mn-cs"/>
            </a:endParaRPr>
          </a:p>
        </p:txBody>
      </p:sp>
      <p:sp>
        <p:nvSpPr>
          <p:cNvPr id="14" name="Tekstvak 13">
            <a:extLst>
              <a:ext uri="{FF2B5EF4-FFF2-40B4-BE49-F238E27FC236}">
                <a16:creationId xmlns:a16="http://schemas.microsoft.com/office/drawing/2014/main" id="{6117CCAF-B911-E507-B556-89B654324D55}"/>
              </a:ext>
            </a:extLst>
          </p:cNvPr>
          <p:cNvSpPr txBox="1"/>
          <p:nvPr/>
        </p:nvSpPr>
        <p:spPr>
          <a:xfrm>
            <a:off x="1028070" y="4567091"/>
            <a:ext cx="1686009"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b="1" u="none" strike="noStrike" kern="1200" cap="none" spc="0" normalizeH="0" baseline="0" noProof="0" dirty="0" err="1">
                <a:ln>
                  <a:noFill/>
                </a:ln>
                <a:solidFill>
                  <a:prstClr val="black"/>
                </a:solidFill>
                <a:effectLst>
                  <a:outerShdw blurRad="25400" dist="25400" dir="2700000" algn="tl" rotWithShape="0">
                    <a:prstClr val="black">
                      <a:alpha val="40000"/>
                    </a:prstClr>
                  </a:outerShdw>
                </a:effectLst>
                <a:uLnTx/>
                <a:uFillTx/>
                <a:latin typeface="Effra" panose="02000506080000020004" pitchFamily="2" charset="0"/>
                <a:ea typeface="+mn-ea"/>
                <a:cs typeface="+mn-cs"/>
              </a:rPr>
              <a:t>nkoopwaarde</a:t>
            </a:r>
            <a:endParaRPr kumimoji="0" lang="nl-NL" b="1" u="none" strike="noStrike" kern="1200" cap="none" spc="0" normalizeH="0" baseline="0" noProof="0" dirty="0">
              <a:ln>
                <a:noFill/>
              </a:ln>
              <a:solidFill>
                <a:prstClr val="black"/>
              </a:solidFill>
              <a:effectLst>
                <a:outerShdw blurRad="25400" dist="25400" dir="2700000" algn="tl" rotWithShape="0">
                  <a:prstClr val="black">
                    <a:alpha val="40000"/>
                  </a:prstClr>
                </a:outerShdw>
              </a:effectLst>
              <a:uLnTx/>
              <a:uFillTx/>
              <a:latin typeface="Effra" panose="02000506080000020004" pitchFamily="2" charset="0"/>
              <a:ea typeface="+mn-ea"/>
              <a:cs typeface="+mn-cs"/>
            </a:endParaRPr>
          </a:p>
        </p:txBody>
      </p:sp>
      <p:sp>
        <p:nvSpPr>
          <p:cNvPr id="16" name="Tekstvak 15">
            <a:extLst>
              <a:ext uri="{FF2B5EF4-FFF2-40B4-BE49-F238E27FC236}">
                <a16:creationId xmlns:a16="http://schemas.microsoft.com/office/drawing/2014/main" id="{D5CA4618-1731-97A5-E67E-F8DDAA8E1012}"/>
              </a:ext>
            </a:extLst>
          </p:cNvPr>
          <p:cNvSpPr txBox="1"/>
          <p:nvPr/>
        </p:nvSpPr>
        <p:spPr>
          <a:xfrm>
            <a:off x="1123324" y="5080325"/>
            <a:ext cx="1686009"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b="1" u="none" strike="noStrike" kern="1200" cap="none" spc="0" normalizeH="0" baseline="0" noProof="0" dirty="0" err="1">
                <a:ln>
                  <a:noFill/>
                </a:ln>
                <a:solidFill>
                  <a:prstClr val="black"/>
                </a:solidFill>
                <a:effectLst>
                  <a:outerShdw blurRad="25400" dist="25400" dir="2700000" algn="tl" rotWithShape="0">
                    <a:prstClr val="black">
                      <a:alpha val="40000"/>
                    </a:prstClr>
                  </a:outerShdw>
                </a:effectLst>
                <a:uLnTx/>
                <a:uFillTx/>
                <a:latin typeface="Effra" panose="02000506080000020004" pitchFamily="2" charset="0"/>
                <a:ea typeface="+mn-ea"/>
                <a:cs typeface="+mn-cs"/>
              </a:rPr>
              <a:t>rutoresultaat</a:t>
            </a:r>
            <a:endParaRPr kumimoji="0" lang="nl-NL" b="1" u="none" strike="noStrike" kern="1200" cap="none" spc="0" normalizeH="0" baseline="0" noProof="0" dirty="0">
              <a:ln>
                <a:noFill/>
              </a:ln>
              <a:solidFill>
                <a:prstClr val="black"/>
              </a:solidFill>
              <a:effectLst>
                <a:outerShdw blurRad="25400" dist="25400" dir="2700000" algn="tl" rotWithShape="0">
                  <a:prstClr val="black">
                    <a:alpha val="40000"/>
                  </a:prstClr>
                </a:outerShdw>
              </a:effectLst>
              <a:uLnTx/>
              <a:uFillTx/>
              <a:latin typeface="Effra" panose="02000506080000020004" pitchFamily="2" charset="0"/>
              <a:ea typeface="+mn-ea"/>
              <a:cs typeface="+mn-cs"/>
            </a:endParaRPr>
          </a:p>
        </p:txBody>
      </p:sp>
      <p:sp>
        <p:nvSpPr>
          <p:cNvPr id="17" name="Tekstvak 16">
            <a:extLst>
              <a:ext uri="{FF2B5EF4-FFF2-40B4-BE49-F238E27FC236}">
                <a16:creationId xmlns:a16="http://schemas.microsoft.com/office/drawing/2014/main" id="{A2A96823-6370-7642-3D14-F6869E156A13}"/>
              </a:ext>
            </a:extLst>
          </p:cNvPr>
          <p:cNvSpPr txBox="1"/>
          <p:nvPr/>
        </p:nvSpPr>
        <p:spPr>
          <a:xfrm>
            <a:off x="1123324" y="5604301"/>
            <a:ext cx="212669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b="1" noProof="0" dirty="0" err="1">
                <a:solidFill>
                  <a:prstClr val="black"/>
                </a:solidFill>
                <a:effectLst>
                  <a:outerShdw blurRad="25400" dist="25400" dir="2700000" algn="tl" rotWithShape="0">
                    <a:prstClr val="black">
                      <a:alpha val="40000"/>
                    </a:prstClr>
                  </a:outerShdw>
                </a:effectLst>
                <a:latin typeface="Effra" panose="02000506080000020004" pitchFamily="2" charset="0"/>
              </a:rPr>
              <a:t>lle</a:t>
            </a:r>
            <a:r>
              <a:rPr lang="nl-NL" b="1" noProof="0" dirty="0">
                <a:solidFill>
                  <a:prstClr val="black"/>
                </a:solidFill>
                <a:effectLst>
                  <a:outerShdw blurRad="25400" dist="25400" dir="2700000" algn="tl" rotWithShape="0">
                    <a:prstClr val="black">
                      <a:alpha val="40000"/>
                    </a:prstClr>
                  </a:outerShdw>
                </a:effectLst>
                <a:latin typeface="Effra" panose="02000506080000020004" pitchFamily="2" charset="0"/>
              </a:rPr>
              <a:t> bedrijfskosten</a:t>
            </a:r>
            <a:endParaRPr kumimoji="0" lang="nl-NL" b="1" u="none" strike="noStrike" kern="1200" cap="none" spc="0" normalizeH="0" baseline="0" noProof="0" dirty="0">
              <a:ln>
                <a:noFill/>
              </a:ln>
              <a:solidFill>
                <a:prstClr val="black"/>
              </a:solidFill>
              <a:effectLst>
                <a:outerShdw blurRad="25400" dist="25400" dir="2700000" algn="tl" rotWithShape="0">
                  <a:prstClr val="black">
                    <a:alpha val="40000"/>
                  </a:prstClr>
                </a:outerShdw>
              </a:effectLst>
              <a:uLnTx/>
              <a:uFillTx/>
              <a:latin typeface="Effra" panose="02000506080000020004" pitchFamily="2" charset="0"/>
              <a:ea typeface="+mn-ea"/>
              <a:cs typeface="+mn-cs"/>
            </a:endParaRPr>
          </a:p>
        </p:txBody>
      </p:sp>
      <p:sp>
        <p:nvSpPr>
          <p:cNvPr id="19" name="Tekstvak 18">
            <a:extLst>
              <a:ext uri="{FF2B5EF4-FFF2-40B4-BE49-F238E27FC236}">
                <a16:creationId xmlns:a16="http://schemas.microsoft.com/office/drawing/2014/main" id="{7E6D09A5-07A0-D5D2-EDCD-198B79222E4E}"/>
              </a:ext>
            </a:extLst>
          </p:cNvPr>
          <p:cNvSpPr txBox="1"/>
          <p:nvPr/>
        </p:nvSpPr>
        <p:spPr>
          <a:xfrm>
            <a:off x="1123324" y="6136131"/>
            <a:ext cx="1748959"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b="1" noProof="0" dirty="0" err="1">
                <a:solidFill>
                  <a:prstClr val="black"/>
                </a:solidFill>
                <a:effectLst>
                  <a:outerShdw blurRad="25400" dist="25400" dir="2700000" algn="tl" rotWithShape="0">
                    <a:prstClr val="black">
                      <a:alpha val="40000"/>
                    </a:prstClr>
                  </a:outerShdw>
                </a:effectLst>
                <a:latin typeface="Effra" panose="02000506080000020004" pitchFamily="2" charset="0"/>
              </a:rPr>
              <a:t>ettoresultaat</a:t>
            </a:r>
            <a:endParaRPr kumimoji="0" lang="nl-NL" b="1" u="none" strike="noStrike" kern="1200" cap="none" spc="0" normalizeH="0" baseline="0" noProof="0" dirty="0">
              <a:ln>
                <a:noFill/>
              </a:ln>
              <a:solidFill>
                <a:prstClr val="black"/>
              </a:solidFill>
              <a:effectLst>
                <a:outerShdw blurRad="25400" dist="25400" dir="2700000" algn="tl" rotWithShape="0">
                  <a:prstClr val="black">
                    <a:alpha val="40000"/>
                  </a:prstClr>
                </a:outerShdw>
              </a:effectLst>
              <a:uLnTx/>
              <a:uFillTx/>
              <a:latin typeface="Effra" panose="02000506080000020004" pitchFamily="2" charset="0"/>
              <a:ea typeface="+mn-ea"/>
              <a:cs typeface="+mn-cs"/>
            </a:endParaRPr>
          </a:p>
        </p:txBody>
      </p:sp>
      <p:cxnSp>
        <p:nvCxnSpPr>
          <p:cNvPr id="18" name="Rechte verbindingslijn 17">
            <a:extLst>
              <a:ext uri="{FF2B5EF4-FFF2-40B4-BE49-F238E27FC236}">
                <a16:creationId xmlns:a16="http://schemas.microsoft.com/office/drawing/2014/main" id="{4F02A8CA-E11C-1F99-71FA-712DBE8F9D72}"/>
              </a:ext>
            </a:extLst>
          </p:cNvPr>
          <p:cNvCxnSpPr>
            <a:cxnSpLocks/>
          </p:cNvCxnSpPr>
          <p:nvPr/>
        </p:nvCxnSpPr>
        <p:spPr>
          <a:xfrm>
            <a:off x="890167" y="5928724"/>
            <a:ext cx="2261741" cy="0"/>
          </a:xfrm>
          <a:prstGeom prst="line">
            <a:avLst/>
          </a:prstGeom>
          <a:ln w="28575">
            <a:solidFill>
              <a:schemeClr val="bg1">
                <a:lumMod val="75000"/>
              </a:schemeClr>
            </a:solidFill>
            <a:prstDash val="solid"/>
          </a:ln>
          <a:effectLst>
            <a:outerShdw blurRad="25400" dist="254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3" name="Rechte verbindingslijn 22">
            <a:extLst>
              <a:ext uri="{FF2B5EF4-FFF2-40B4-BE49-F238E27FC236}">
                <a16:creationId xmlns:a16="http://schemas.microsoft.com/office/drawing/2014/main" id="{57905082-D3ED-138E-B990-9983B219B0F3}"/>
              </a:ext>
            </a:extLst>
          </p:cNvPr>
          <p:cNvCxnSpPr>
            <a:cxnSpLocks/>
          </p:cNvCxnSpPr>
          <p:nvPr/>
        </p:nvCxnSpPr>
        <p:spPr>
          <a:xfrm>
            <a:off x="890167" y="4906307"/>
            <a:ext cx="2261741" cy="0"/>
          </a:xfrm>
          <a:prstGeom prst="line">
            <a:avLst/>
          </a:prstGeom>
          <a:ln w="28575">
            <a:solidFill>
              <a:schemeClr val="bg1">
                <a:lumMod val="75000"/>
              </a:schemeClr>
            </a:solidFill>
            <a:prstDash val="solid"/>
          </a:ln>
          <a:effectLst>
            <a:outerShdw blurRad="25400" dist="254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4" name="Minteken 23">
            <a:extLst>
              <a:ext uri="{FF2B5EF4-FFF2-40B4-BE49-F238E27FC236}">
                <a16:creationId xmlns:a16="http://schemas.microsoft.com/office/drawing/2014/main" id="{FFE83877-0BFE-26CE-4DD6-90B9462051C1}"/>
              </a:ext>
            </a:extLst>
          </p:cNvPr>
          <p:cNvSpPr/>
          <p:nvPr/>
        </p:nvSpPr>
        <p:spPr>
          <a:xfrm>
            <a:off x="3090819" y="5457089"/>
            <a:ext cx="281325" cy="707427"/>
          </a:xfrm>
          <a:prstGeom prst="mathMinus">
            <a:avLst>
              <a:gd name="adj1" fmla="val 4679"/>
            </a:avLst>
          </a:prstGeom>
          <a:solidFill>
            <a:srgbClr val="652EA3"/>
          </a:solidFill>
          <a:ln>
            <a:solidFill>
              <a:srgbClr val="652EA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5" name="Is gelijk aan 24">
            <a:extLst>
              <a:ext uri="{FF2B5EF4-FFF2-40B4-BE49-F238E27FC236}">
                <a16:creationId xmlns:a16="http://schemas.microsoft.com/office/drawing/2014/main" id="{8BB04ADF-B414-6FC0-490A-0FAD0C2A52F6}"/>
              </a:ext>
            </a:extLst>
          </p:cNvPr>
          <p:cNvSpPr/>
          <p:nvPr/>
        </p:nvSpPr>
        <p:spPr>
          <a:xfrm>
            <a:off x="600376" y="5989206"/>
            <a:ext cx="281325" cy="650942"/>
          </a:xfrm>
          <a:prstGeom prst="mathEqual">
            <a:avLst>
              <a:gd name="adj1" fmla="val 5273"/>
              <a:gd name="adj2" fmla="val 7991"/>
            </a:avLst>
          </a:prstGeom>
          <a:solidFill>
            <a:srgbClr val="652EA3"/>
          </a:solidFill>
          <a:ln>
            <a:solidFill>
              <a:srgbClr val="652E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4800">
              <a:solidFill>
                <a:schemeClr val="tx1"/>
              </a:solidFill>
            </a:endParaRPr>
          </a:p>
        </p:txBody>
      </p:sp>
      <p:sp>
        <p:nvSpPr>
          <p:cNvPr id="26" name="Tekstvak 25">
            <a:extLst>
              <a:ext uri="{FF2B5EF4-FFF2-40B4-BE49-F238E27FC236}">
                <a16:creationId xmlns:a16="http://schemas.microsoft.com/office/drawing/2014/main" id="{9EFFB0BC-54E4-C52F-A4F2-17AE6692A955}"/>
              </a:ext>
            </a:extLst>
          </p:cNvPr>
          <p:cNvSpPr txBox="1"/>
          <p:nvPr/>
        </p:nvSpPr>
        <p:spPr>
          <a:xfrm>
            <a:off x="324577" y="6445479"/>
            <a:ext cx="5533060" cy="307777"/>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prstClr val="black">
                    <a:alpha val="40000"/>
                  </a:prstClr>
                </a:solidFill>
                <a:effectLst/>
                <a:uLnTx/>
                <a:uFillTx/>
                <a:latin typeface="Effra" panose="02000506080000020004" pitchFamily="2" charset="0"/>
                <a:ea typeface="+mn-ea"/>
                <a:cs typeface="+mn-cs"/>
              </a:rPr>
              <a:t>*Pas na aftrek van de winstbelasting is er écht een nettoresultaat.</a:t>
            </a:r>
          </a:p>
        </p:txBody>
      </p:sp>
      <p:sp>
        <p:nvSpPr>
          <p:cNvPr id="40" name="Tekstvak 39">
            <a:extLst>
              <a:ext uri="{FF2B5EF4-FFF2-40B4-BE49-F238E27FC236}">
                <a16:creationId xmlns:a16="http://schemas.microsoft.com/office/drawing/2014/main" id="{10253D26-4398-1FE9-9C04-E605F4C07899}"/>
              </a:ext>
            </a:extLst>
          </p:cNvPr>
          <p:cNvSpPr txBox="1"/>
          <p:nvPr/>
        </p:nvSpPr>
        <p:spPr>
          <a:xfrm>
            <a:off x="1212889" y="5919477"/>
            <a:ext cx="276309" cy="307777"/>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prstClr val="black"/>
                </a:solidFill>
                <a:effectLst/>
                <a:uLnTx/>
                <a:uFillTx/>
                <a:latin typeface="Effra" panose="02000506080000020004" pitchFamily="2" charset="0"/>
                <a:ea typeface="+mn-ea"/>
                <a:cs typeface="+mn-cs"/>
              </a:rPr>
              <a:t>*</a:t>
            </a:r>
          </a:p>
        </p:txBody>
      </p:sp>
      <p:sp>
        <p:nvSpPr>
          <p:cNvPr id="43" name="Is gelijk aan 42">
            <a:extLst>
              <a:ext uri="{FF2B5EF4-FFF2-40B4-BE49-F238E27FC236}">
                <a16:creationId xmlns:a16="http://schemas.microsoft.com/office/drawing/2014/main" id="{6814206E-1A71-1047-F0DB-E36F6788E0FB}"/>
              </a:ext>
            </a:extLst>
          </p:cNvPr>
          <p:cNvSpPr/>
          <p:nvPr/>
        </p:nvSpPr>
        <p:spPr>
          <a:xfrm>
            <a:off x="600376" y="4948724"/>
            <a:ext cx="281325" cy="650942"/>
          </a:xfrm>
          <a:prstGeom prst="mathEqual">
            <a:avLst>
              <a:gd name="adj1" fmla="val 5273"/>
              <a:gd name="adj2" fmla="val 7991"/>
            </a:avLst>
          </a:prstGeom>
          <a:solidFill>
            <a:srgbClr val="652EA3"/>
          </a:solidFill>
          <a:ln>
            <a:solidFill>
              <a:srgbClr val="652E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4800">
              <a:solidFill>
                <a:schemeClr val="tx1"/>
              </a:solidFill>
            </a:endParaRPr>
          </a:p>
        </p:txBody>
      </p:sp>
    </p:spTree>
    <p:extLst>
      <p:ext uri="{BB962C8B-B14F-4D97-AF65-F5344CB8AC3E}">
        <p14:creationId xmlns:p14="http://schemas.microsoft.com/office/powerpoint/2010/main" val="1841593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200"/>
                                        <p:tgtEl>
                                          <p:spTgt spid="3"/>
                                        </p:tgtEl>
                                      </p:cBhvr>
                                    </p:animEffect>
                                  </p:childTnLst>
                                </p:cTn>
                              </p:par>
                            </p:childTnLst>
                          </p:cTn>
                        </p:par>
                        <p:par>
                          <p:cTn id="8" fill="hold">
                            <p:stCondLst>
                              <p:cond delay="200"/>
                            </p:stCondLst>
                            <p:childTnLst>
                              <p:par>
                                <p:cTn id="9" presetID="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par>
                          <p:cTn id="11" fill="hold">
                            <p:stCondLst>
                              <p:cond delay="200"/>
                            </p:stCondLst>
                            <p:childTnLst>
                              <p:par>
                                <p:cTn id="12" presetID="1"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par>
                          <p:cTn id="14" fill="hold">
                            <p:stCondLst>
                              <p:cond delay="200"/>
                            </p:stCondLst>
                            <p:childTnLst>
                              <p:par>
                                <p:cTn id="15" presetID="1" presetClass="entr" presetSubtype="0" fill="hold" grpId="0" nodeType="afterEffect">
                                  <p:stCondLst>
                                    <p:cond delay="100"/>
                                  </p:stCondLst>
                                  <p:childTnLst>
                                    <p:set>
                                      <p:cBhvr>
                                        <p:cTn id="16" dur="1" fill="hold">
                                          <p:stCondLst>
                                            <p:cond delay="0"/>
                                          </p:stCondLst>
                                        </p:cTn>
                                        <p:tgtEl>
                                          <p:spTgt spid="5"/>
                                        </p:tgtEl>
                                        <p:attrNameLst>
                                          <p:attrName>style.visibility</p:attrName>
                                        </p:attrNameLst>
                                      </p:cBhvr>
                                      <p:to>
                                        <p:strVal val="visible"/>
                                      </p:to>
                                    </p:set>
                                  </p:childTnLst>
                                </p:cTn>
                              </p:par>
                            </p:childTnLst>
                          </p:cTn>
                        </p:par>
                        <p:par>
                          <p:cTn id="17" fill="hold">
                            <p:stCondLst>
                              <p:cond delay="300"/>
                            </p:stCondLst>
                            <p:childTnLst>
                              <p:par>
                                <p:cTn id="18" presetID="1" presetClass="entr" presetSubtype="0" fill="hold" grpId="0" nodeType="afterEffect">
                                  <p:stCondLst>
                                    <p:cond delay="100"/>
                                  </p:stCondLst>
                                  <p:childTnLst>
                                    <p:set>
                                      <p:cBhvr>
                                        <p:cTn id="19" dur="1" fill="hold">
                                          <p:stCondLst>
                                            <p:cond delay="0"/>
                                          </p:stCondLst>
                                        </p:cTn>
                                        <p:tgtEl>
                                          <p:spTgt spid="9"/>
                                        </p:tgtEl>
                                        <p:attrNameLst>
                                          <p:attrName>style.visibility</p:attrName>
                                        </p:attrNameLst>
                                      </p:cBhvr>
                                      <p:to>
                                        <p:strVal val="visible"/>
                                      </p:to>
                                    </p:set>
                                  </p:childTnLst>
                                </p:cTn>
                              </p:par>
                            </p:childTnLst>
                          </p:cTn>
                        </p:par>
                        <p:par>
                          <p:cTn id="20" fill="hold">
                            <p:stCondLst>
                              <p:cond delay="400"/>
                            </p:stCondLst>
                            <p:childTnLst>
                              <p:par>
                                <p:cTn id="21" presetID="1" presetClass="entr" presetSubtype="0" fill="hold" grpId="0" nodeType="afterEffect">
                                  <p:stCondLst>
                                    <p:cond delay="100"/>
                                  </p:stCondLst>
                                  <p:childTnLst>
                                    <p:set>
                                      <p:cBhvr>
                                        <p:cTn id="22" dur="1" fill="hold">
                                          <p:stCondLst>
                                            <p:cond delay="0"/>
                                          </p:stCondLst>
                                        </p:cTn>
                                        <p:tgtEl>
                                          <p:spTgt spid="10"/>
                                        </p:tgtEl>
                                        <p:attrNameLst>
                                          <p:attrName>style.visibility</p:attrName>
                                        </p:attrNameLst>
                                      </p:cBhvr>
                                      <p:to>
                                        <p:strVal val="visible"/>
                                      </p:to>
                                    </p:set>
                                  </p:childTnLst>
                                </p:cTn>
                              </p:par>
                            </p:childTnLst>
                          </p:cTn>
                        </p:par>
                        <p:par>
                          <p:cTn id="23" fill="hold">
                            <p:stCondLst>
                              <p:cond delay="500"/>
                            </p:stCondLst>
                            <p:childTnLst>
                              <p:par>
                                <p:cTn id="24" presetID="1" presetClass="entr" presetSubtype="0" fill="hold" grpId="0" nodeType="afterEffect">
                                  <p:stCondLst>
                                    <p:cond delay="100"/>
                                  </p:stCondLst>
                                  <p:childTnLst>
                                    <p:set>
                                      <p:cBhvr>
                                        <p:cTn id="25" dur="1" fill="hold">
                                          <p:stCondLst>
                                            <p:cond delay="0"/>
                                          </p:stCondLst>
                                        </p:cTn>
                                        <p:tgtEl>
                                          <p:spTgt spid="11"/>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ipe(left)">
                                      <p:cBhvr>
                                        <p:cTn id="30" dur="15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15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23"/>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30"/>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43"/>
                                        </p:tgtEl>
                                        <p:attrNameLst>
                                          <p:attrName>style.visibility</p:attrName>
                                        </p:attrNameLst>
                                      </p:cBhvr>
                                      <p:to>
                                        <p:strVal val="visible"/>
                                      </p:to>
                                    </p:set>
                                  </p:childTnLst>
                                </p:cTn>
                              </p:par>
                            </p:childTnLst>
                          </p:cTn>
                        </p:par>
                        <p:par>
                          <p:cTn id="44" fill="hold">
                            <p:stCondLst>
                              <p:cond delay="0"/>
                            </p:stCondLst>
                            <p:childTnLst>
                              <p:par>
                                <p:cTn id="45" presetID="22" presetClass="entr" presetSubtype="8"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left)">
                                      <p:cBhvr>
                                        <p:cTn id="47" dur="15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150"/>
                                        <p:tgtEl>
                                          <p:spTgt spid="17"/>
                                        </p:tgtEl>
                                      </p:cBhvr>
                                    </p:animEffec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4"/>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8"/>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childTnLst>
                                </p:cTn>
                              </p:par>
                            </p:childTnLst>
                          </p:cTn>
                        </p:par>
                        <p:par>
                          <p:cTn id="61" fill="hold">
                            <p:stCondLst>
                              <p:cond delay="0"/>
                            </p:stCondLst>
                            <p:childTnLst>
                              <p:par>
                                <p:cTn id="62" presetID="22" presetClass="entr" presetSubtype="8"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150"/>
                                        <p:tgtEl>
                                          <p:spTgt spid="19"/>
                                        </p:tgtEl>
                                      </p:cBhvr>
                                    </p:animEffect>
                                  </p:childTnLst>
                                </p:cTn>
                              </p:par>
                            </p:childTnLst>
                          </p:cTn>
                        </p:par>
                        <p:par>
                          <p:cTn id="65" fill="hold">
                            <p:stCondLst>
                              <p:cond delay="150"/>
                            </p:stCondLst>
                            <p:childTnLst>
                              <p:par>
                                <p:cTn id="66" presetID="1"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childTnLst>
                                </p:cTn>
                              </p:par>
                            </p:childTnLst>
                          </p:cTn>
                        </p:par>
                        <p:par>
                          <p:cTn id="68" fill="hold">
                            <p:stCondLst>
                              <p:cond delay="150"/>
                            </p:stCondLst>
                            <p:childTnLst>
                              <p:par>
                                <p:cTn id="69" presetID="1"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34"/>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22" presetClass="entr" presetSubtype="1" fill="hold" grpId="0" nodeType="click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up)">
                                      <p:cBhvr>
                                        <p:cTn id="79" dur="200"/>
                                        <p:tgtEl>
                                          <p:spTgt spid="42"/>
                                        </p:tgtEl>
                                      </p:cBhvr>
                                    </p:animEffect>
                                  </p:childTnLst>
                                </p:cTn>
                              </p:par>
                            </p:childTnLst>
                          </p:cTn>
                        </p:par>
                        <p:par>
                          <p:cTn id="80" fill="hold">
                            <p:stCondLst>
                              <p:cond delay="200"/>
                            </p:stCondLst>
                            <p:childTnLst>
                              <p:par>
                                <p:cTn id="81" presetID="22" presetClass="entr" presetSubtype="4"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Effect transition="in" filter="wipe(down)">
                                      <p:cBhvr>
                                        <p:cTn id="83" dur="150"/>
                                        <p:tgtEl>
                                          <p:spTgt spid="41"/>
                                        </p:tgtEl>
                                      </p:cBhvr>
                                    </p:animEffect>
                                  </p:childTnLst>
                                </p:cTn>
                              </p:par>
                            </p:childTnLst>
                          </p:cTn>
                        </p:par>
                      </p:childTnLst>
                    </p:cTn>
                  </p:par>
                  <p:par>
                    <p:cTn id="84" fill="hold">
                      <p:stCondLst>
                        <p:cond delay="indefinite"/>
                      </p:stCondLst>
                      <p:childTnLst>
                        <p:par>
                          <p:cTn id="85" fill="hold">
                            <p:stCondLst>
                              <p:cond delay="0"/>
                            </p:stCondLst>
                            <p:childTnLst>
                              <p:par>
                                <p:cTn id="86" presetID="1" presetClass="entr" presetSubtype="0" fill="hold" grpId="0" nodeType="clickEffect">
                                  <p:stCondLst>
                                    <p:cond delay="0"/>
                                  </p:stCondLst>
                                  <p:childTnLst>
                                    <p:set>
                                      <p:cBhvr>
                                        <p:cTn id="87" dur="1" fill="hold">
                                          <p:stCondLst>
                                            <p:cond delay="0"/>
                                          </p:stCondLst>
                                        </p:cTn>
                                        <p:tgtEl>
                                          <p:spTgt spid="35"/>
                                        </p:tgtEl>
                                        <p:attrNameLst>
                                          <p:attrName>style.visibility</p:attrName>
                                        </p:attrNameLst>
                                      </p:cBhvr>
                                      <p:to>
                                        <p:strVal val="visible"/>
                                      </p:to>
                                    </p:set>
                                  </p:childTnLst>
                                </p:cTn>
                              </p:par>
                            </p:childTnLst>
                          </p:cTn>
                        </p:par>
                      </p:childTnLst>
                    </p:cTn>
                  </p:par>
                  <p:par>
                    <p:cTn id="88" fill="hold">
                      <p:stCondLst>
                        <p:cond delay="indefinite"/>
                      </p:stCondLst>
                      <p:childTnLst>
                        <p:par>
                          <p:cTn id="89" fill="hold">
                            <p:stCondLst>
                              <p:cond delay="0"/>
                            </p:stCondLst>
                            <p:childTnLst>
                              <p:par>
                                <p:cTn id="90" presetID="1" presetClass="entr" presetSubtype="0" fill="hold" grpId="0" nodeType="clickEffect">
                                  <p:stCondLst>
                                    <p:cond delay="0"/>
                                  </p:stCondLst>
                                  <p:childTnLst>
                                    <p:set>
                                      <p:cBhvr>
                                        <p:cTn id="91" dur="1" fill="hold">
                                          <p:stCondLst>
                                            <p:cond delay="0"/>
                                          </p:stCondLst>
                                        </p:cTn>
                                        <p:tgtEl>
                                          <p:spTgt spid="36"/>
                                        </p:tgtEl>
                                        <p:attrNameLst>
                                          <p:attrName>style.visibility</p:attrName>
                                        </p:attrNameLst>
                                      </p:cBhvr>
                                      <p:to>
                                        <p:strVal val="visible"/>
                                      </p:to>
                                    </p:set>
                                  </p:childTnLst>
                                </p:cTn>
                              </p:par>
                              <p:par>
                                <p:cTn id="92" presetID="1" presetClass="entr" presetSubtype="0" fill="hold" nodeType="withEffect">
                                  <p:stCondLst>
                                    <p:cond delay="0"/>
                                  </p:stCondLst>
                                  <p:childTnLst>
                                    <p:set>
                                      <p:cBhvr>
                                        <p:cTn id="93" dur="1" fill="hold">
                                          <p:stCondLst>
                                            <p:cond delay="0"/>
                                          </p:stCondLst>
                                        </p:cTn>
                                        <p:tgtEl>
                                          <p:spTgt spid="37"/>
                                        </p:tgtEl>
                                        <p:attrNameLst>
                                          <p:attrName>style.visibility</p:attrName>
                                        </p:attrNameLst>
                                      </p:cBhvr>
                                      <p:to>
                                        <p:strVal val="visible"/>
                                      </p:to>
                                    </p:set>
                                  </p:childTnLst>
                                </p:cTn>
                              </p:par>
                            </p:childTnLst>
                          </p:cTn>
                        </p:par>
                      </p:childTnLst>
                    </p:cTn>
                  </p:par>
                  <p:par>
                    <p:cTn id="94" fill="hold">
                      <p:stCondLst>
                        <p:cond delay="indefinite"/>
                      </p:stCondLst>
                      <p:childTnLst>
                        <p:par>
                          <p:cTn id="95" fill="hold">
                            <p:stCondLst>
                              <p:cond delay="0"/>
                            </p:stCondLst>
                            <p:childTnLst>
                              <p:par>
                                <p:cTn id="96" presetID="1" presetClass="entr" presetSubtype="0" fill="hold" nodeType="clickEffect">
                                  <p:stCondLst>
                                    <p:cond delay="0"/>
                                  </p:stCondLst>
                                  <p:childTnLst>
                                    <p:set>
                                      <p:cBhvr>
                                        <p:cTn id="97" dur="1" fill="hold">
                                          <p:stCondLst>
                                            <p:cond delay="0"/>
                                          </p:stCondLst>
                                        </p:cTn>
                                        <p:tgtEl>
                                          <p:spTgt spid="39"/>
                                        </p:tgtEl>
                                        <p:attrNameLst>
                                          <p:attrName>style.visibility</p:attrName>
                                        </p:attrNameLst>
                                      </p:cBhvr>
                                      <p:to>
                                        <p:strVal val="visible"/>
                                      </p:to>
                                    </p:set>
                                  </p:childTnLst>
                                </p:cTn>
                              </p:par>
                              <p:par>
                                <p:cTn id="98" presetID="1"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1" grpId="0" animBg="1"/>
      <p:bldP spid="15" grpId="0"/>
      <p:bldP spid="6" grpId="0"/>
      <p:bldP spid="30" grpId="0" animBg="1"/>
      <p:bldP spid="34" grpId="0"/>
      <p:bldP spid="35" grpId="0"/>
      <p:bldP spid="36" grpId="0" animBg="1"/>
      <p:bldP spid="38" grpId="0" animBg="1"/>
      <p:bldP spid="5" grpId="0"/>
      <p:bldP spid="9" grpId="0"/>
      <p:bldP spid="10" grpId="0"/>
      <p:bldP spid="11" grpId="0"/>
      <p:bldP spid="13" grpId="0"/>
      <p:bldP spid="14" grpId="0"/>
      <p:bldP spid="16" grpId="0"/>
      <p:bldP spid="17" grpId="0"/>
      <p:bldP spid="19" grpId="0"/>
      <p:bldP spid="24" grpId="0" animBg="1"/>
      <p:bldP spid="25" grpId="0" animBg="1"/>
      <p:bldP spid="26" grpId="0"/>
      <p:bldP spid="40" grpId="0"/>
      <p:bldP spid="4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9622E9-DAB7-EDB6-63D6-CCF89A7F45FD}"/>
            </a:ext>
          </a:extLst>
        </p:cNvPr>
        <p:cNvGrpSpPr/>
        <p:nvPr/>
      </p:nvGrpSpPr>
      <p:grpSpPr>
        <a:xfrm>
          <a:off x="0" y="0"/>
          <a:ext cx="0" cy="0"/>
          <a:chOff x="0" y="0"/>
          <a:chExt cx="0" cy="0"/>
        </a:xfrm>
      </p:grpSpPr>
    </p:spTree>
    <p:extLst>
      <p:ext uri="{BB962C8B-B14F-4D97-AF65-F5344CB8AC3E}">
        <p14:creationId xmlns:p14="http://schemas.microsoft.com/office/powerpoint/2010/main" val="36102962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9194FD-C378-91C6-11BE-DB6B15D596CE}"/>
            </a:ext>
          </a:extLst>
        </p:cNvPr>
        <p:cNvGrpSpPr/>
        <p:nvPr/>
      </p:nvGrpSpPr>
      <p:grpSpPr>
        <a:xfrm>
          <a:off x="0" y="0"/>
          <a:ext cx="0" cy="0"/>
          <a:chOff x="0" y="0"/>
          <a:chExt cx="0" cy="0"/>
        </a:xfrm>
      </p:grpSpPr>
      <p:sp>
        <p:nvSpPr>
          <p:cNvPr id="3" name="Tekstvak 2">
            <a:extLst>
              <a:ext uri="{FF2B5EF4-FFF2-40B4-BE49-F238E27FC236}">
                <a16:creationId xmlns:a16="http://schemas.microsoft.com/office/drawing/2014/main" id="{C0CF220A-E70E-09BE-DE72-8B8ED7F6916E}"/>
              </a:ext>
            </a:extLst>
          </p:cNvPr>
          <p:cNvSpPr txBox="1"/>
          <p:nvPr/>
        </p:nvSpPr>
        <p:spPr>
          <a:xfrm>
            <a:off x="319314" y="3092680"/>
            <a:ext cx="11553372" cy="1446550"/>
          </a:xfrm>
          <a:prstGeom prst="rect">
            <a:avLst/>
          </a:prstGeom>
          <a:noFill/>
        </p:spPr>
        <p:txBody>
          <a:bodyPr wrap="square" rtlCol="0">
            <a:spAutoFit/>
          </a:bodyPr>
          <a:lstStyle/>
          <a:p>
            <a:pPr algn="ctr"/>
            <a:r>
              <a:rPr lang="nl-NL" sz="8800" b="1" dirty="0">
                <a:solidFill>
                  <a:srgbClr val="945DE8"/>
                </a:solidFill>
                <a:effectLst>
                  <a:outerShdw blurRad="25400" dist="25400" dir="2700000" algn="tl" rotWithShape="0">
                    <a:prstClr val="black">
                      <a:alpha val="40000"/>
                    </a:prstClr>
                  </a:outerShdw>
                </a:effectLst>
                <a:latin typeface="Effra" panose="02000506080000020004" pitchFamily="2" charset="0"/>
              </a:rPr>
              <a:t>Lineair vs. annuïteit</a:t>
            </a:r>
          </a:p>
        </p:txBody>
      </p:sp>
      <p:cxnSp>
        <p:nvCxnSpPr>
          <p:cNvPr id="6" name="Rechte verbindingslijn 5">
            <a:extLst>
              <a:ext uri="{FF2B5EF4-FFF2-40B4-BE49-F238E27FC236}">
                <a16:creationId xmlns:a16="http://schemas.microsoft.com/office/drawing/2014/main" id="{46529A52-8999-D2B3-2571-AB83BAA89D5E}"/>
              </a:ext>
            </a:extLst>
          </p:cNvPr>
          <p:cNvCxnSpPr>
            <a:cxnSpLocks/>
          </p:cNvCxnSpPr>
          <p:nvPr/>
        </p:nvCxnSpPr>
        <p:spPr>
          <a:xfrm flipH="1">
            <a:off x="1168400" y="4592864"/>
            <a:ext cx="9855200" cy="0"/>
          </a:xfrm>
          <a:prstGeom prst="line">
            <a:avLst/>
          </a:prstGeom>
          <a:ln w="111125">
            <a:solidFill>
              <a:schemeClr val="bg1">
                <a:lumMod val="65000"/>
              </a:schemeClr>
            </a:solidFill>
          </a:ln>
          <a:effectLst>
            <a:outerShdw blurRad="25400" dist="254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 name="Tekstvak 4">
            <a:extLst>
              <a:ext uri="{FF2B5EF4-FFF2-40B4-BE49-F238E27FC236}">
                <a16:creationId xmlns:a16="http://schemas.microsoft.com/office/drawing/2014/main" id="{988C768C-782D-2680-9F94-582FCB044BBE}"/>
              </a:ext>
            </a:extLst>
          </p:cNvPr>
          <p:cNvSpPr txBox="1"/>
          <p:nvPr/>
        </p:nvSpPr>
        <p:spPr>
          <a:xfrm>
            <a:off x="319314" y="1566952"/>
            <a:ext cx="11553372" cy="1862048"/>
          </a:xfrm>
          <a:prstGeom prst="rect">
            <a:avLst/>
          </a:prstGeom>
          <a:noFill/>
        </p:spPr>
        <p:txBody>
          <a:bodyPr wrap="square" rtlCol="0">
            <a:spAutoFit/>
          </a:bodyPr>
          <a:lstStyle/>
          <a:p>
            <a:pPr algn="ctr"/>
            <a:r>
              <a:rPr lang="nl-NL" sz="11500" b="1" i="1" dirty="0">
                <a:solidFill>
                  <a:srgbClr val="652EA3"/>
                </a:solidFill>
                <a:effectLst>
                  <a:outerShdw blurRad="25400" dist="25400" dir="2700000" algn="tl" rotWithShape="0">
                    <a:prstClr val="black">
                      <a:alpha val="40000"/>
                    </a:prstClr>
                  </a:outerShdw>
                </a:effectLst>
                <a:latin typeface="Effra" panose="02000506080000020004" pitchFamily="2" charset="0"/>
              </a:rPr>
              <a:t>Hypotheken</a:t>
            </a:r>
          </a:p>
        </p:txBody>
      </p:sp>
      <p:sp>
        <p:nvSpPr>
          <p:cNvPr id="2" name="Tekstvak 1">
            <a:extLst>
              <a:ext uri="{FF2B5EF4-FFF2-40B4-BE49-F238E27FC236}">
                <a16:creationId xmlns:a16="http://schemas.microsoft.com/office/drawing/2014/main" id="{A9151750-7CD7-9A1C-9BFF-B2A19A04F6C8}"/>
              </a:ext>
            </a:extLst>
          </p:cNvPr>
          <p:cNvSpPr txBox="1"/>
          <p:nvPr/>
        </p:nvSpPr>
        <p:spPr>
          <a:xfrm>
            <a:off x="1168400" y="4585846"/>
            <a:ext cx="2854959" cy="523220"/>
          </a:xfrm>
          <a:prstGeom prst="rect">
            <a:avLst/>
          </a:prstGeom>
          <a:noFill/>
        </p:spPr>
        <p:txBody>
          <a:bodyPr wrap="square" rtlCol="0">
            <a:spAutoFit/>
          </a:bodyPr>
          <a:lstStyle/>
          <a:p>
            <a:r>
              <a:rPr lang="nl-NL" sz="2800" b="1" dirty="0">
                <a:solidFill>
                  <a:srgbClr val="652EA3"/>
                </a:solidFill>
                <a:latin typeface="Effra" panose="02000506080000020004" pitchFamily="2" charset="0"/>
              </a:rPr>
              <a:t>Patrick</a:t>
            </a:r>
          </a:p>
        </p:txBody>
      </p:sp>
    </p:spTree>
    <p:extLst>
      <p:ext uri="{BB962C8B-B14F-4D97-AF65-F5344CB8AC3E}">
        <p14:creationId xmlns:p14="http://schemas.microsoft.com/office/powerpoint/2010/main" val="2146492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DEB534-3BC0-19D5-6474-9982A5A34D58}"/>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620E7C29-213B-542E-019B-57D170722532}"/>
              </a:ext>
            </a:extLst>
          </p:cNvPr>
          <p:cNvSpPr txBox="1"/>
          <p:nvPr/>
        </p:nvSpPr>
        <p:spPr>
          <a:xfrm>
            <a:off x="2140299" y="194009"/>
            <a:ext cx="791140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prstClr val="black"/>
                </a:solidFill>
                <a:effectLst/>
                <a:uLnTx/>
                <a:uFillTx/>
                <a:latin typeface="Effra Heavy" panose="02000906080000020004" pitchFamily="2" charset="0"/>
                <a:ea typeface="+mn-ea"/>
                <a:cs typeface="+mn-cs"/>
              </a:rPr>
              <a:t>Hypotheken </a:t>
            </a:r>
            <a:r>
              <a:rPr kumimoji="0" lang="nl-NL" sz="2800" b="0" i="0" u="none" strike="noStrike" kern="1200" cap="none" spc="0" normalizeH="0" baseline="0" noProof="0" dirty="0">
                <a:ln>
                  <a:noFill/>
                </a:ln>
                <a:solidFill>
                  <a:prstClr val="black"/>
                </a:solidFill>
                <a:effectLst/>
                <a:uLnTx/>
                <a:uFillTx/>
                <a:latin typeface="Effra" panose="02000506080000020004" pitchFamily="2" charset="0"/>
              </a:rPr>
              <a:t>(overzicht)</a:t>
            </a:r>
          </a:p>
        </p:txBody>
      </p:sp>
      <p:grpSp>
        <p:nvGrpSpPr>
          <p:cNvPr id="29" name="Groep 28">
            <a:extLst>
              <a:ext uri="{FF2B5EF4-FFF2-40B4-BE49-F238E27FC236}">
                <a16:creationId xmlns:a16="http://schemas.microsoft.com/office/drawing/2014/main" id="{1CE7A60D-993A-4C79-BA45-BDD2D99ADB1B}"/>
              </a:ext>
            </a:extLst>
          </p:cNvPr>
          <p:cNvGrpSpPr/>
          <p:nvPr/>
        </p:nvGrpSpPr>
        <p:grpSpPr>
          <a:xfrm>
            <a:off x="4269356" y="3815256"/>
            <a:ext cx="1857827" cy="1714274"/>
            <a:chOff x="4134298" y="4439837"/>
            <a:chExt cx="1645386" cy="1410330"/>
          </a:xfrm>
          <a:effectLst>
            <a:outerShdw blurRad="25400" dist="25400" dir="2700000" algn="tl" rotWithShape="0">
              <a:prstClr val="black">
                <a:alpha val="40000"/>
              </a:prstClr>
            </a:outerShdw>
          </a:effectLst>
        </p:grpSpPr>
        <p:sp>
          <p:nvSpPr>
            <p:cNvPr id="28" name="Rechthoek 27">
              <a:extLst>
                <a:ext uri="{FF2B5EF4-FFF2-40B4-BE49-F238E27FC236}">
                  <a16:creationId xmlns:a16="http://schemas.microsoft.com/office/drawing/2014/main" id="{D0D695EF-A057-CD53-F8C3-448F4C380C1A}"/>
                </a:ext>
              </a:extLst>
            </p:cNvPr>
            <p:cNvSpPr/>
            <p:nvPr/>
          </p:nvSpPr>
          <p:spPr>
            <a:xfrm>
              <a:off x="4432300" y="5300169"/>
              <a:ext cx="1041400" cy="54976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6" name="Vrije vorm: vorm 25">
              <a:extLst>
                <a:ext uri="{FF2B5EF4-FFF2-40B4-BE49-F238E27FC236}">
                  <a16:creationId xmlns:a16="http://schemas.microsoft.com/office/drawing/2014/main" id="{9BD28A2C-C9BE-60E1-7C58-0B576C7C559B}"/>
                </a:ext>
              </a:extLst>
            </p:cNvPr>
            <p:cNvSpPr/>
            <p:nvPr/>
          </p:nvSpPr>
          <p:spPr>
            <a:xfrm>
              <a:off x="4134298" y="4439837"/>
              <a:ext cx="1645386" cy="857951"/>
            </a:xfrm>
            <a:custGeom>
              <a:avLst/>
              <a:gdLst>
                <a:gd name="connsiteX0" fmla="*/ 1292804 w 1645386"/>
                <a:gd name="connsiteY0" fmla="*/ 446605 h 857951"/>
                <a:gd name="connsiteX1" fmla="*/ 1292804 w 1645386"/>
                <a:gd name="connsiteY1" fmla="*/ 117528 h 857951"/>
                <a:gd name="connsiteX2" fmla="*/ 1136100 w 1645386"/>
                <a:gd name="connsiteY2" fmla="*/ 117528 h 857951"/>
                <a:gd name="connsiteX3" fmla="*/ 1136100 w 1645386"/>
                <a:gd name="connsiteY3" fmla="*/ 297737 h 857951"/>
                <a:gd name="connsiteX4" fmla="*/ 822693 w 1645386"/>
                <a:gd name="connsiteY4" fmla="*/ 0 h 857951"/>
                <a:gd name="connsiteX5" fmla="*/ 822693 w 1645386"/>
                <a:gd name="connsiteY5" fmla="*/ 0 h 857951"/>
                <a:gd name="connsiteX6" fmla="*/ 0 w 1645386"/>
                <a:gd name="connsiteY6" fmla="*/ 783518 h 857951"/>
                <a:gd name="connsiteX7" fmla="*/ 88146 w 1645386"/>
                <a:gd name="connsiteY7" fmla="*/ 857952 h 857951"/>
                <a:gd name="connsiteX8" fmla="*/ 822693 w 1645386"/>
                <a:gd name="connsiteY8" fmla="*/ 160621 h 857951"/>
                <a:gd name="connsiteX9" fmla="*/ 822693 w 1645386"/>
                <a:gd name="connsiteY9" fmla="*/ 160621 h 857951"/>
                <a:gd name="connsiteX10" fmla="*/ 1557241 w 1645386"/>
                <a:gd name="connsiteY10" fmla="*/ 857952 h 857951"/>
                <a:gd name="connsiteX11" fmla="*/ 1645387 w 1645386"/>
                <a:gd name="connsiteY11" fmla="*/ 783518 h 857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386" h="857951">
                  <a:moveTo>
                    <a:pt x="1292804" y="446605"/>
                  </a:moveTo>
                  <a:lnTo>
                    <a:pt x="1292804" y="117528"/>
                  </a:lnTo>
                  <a:lnTo>
                    <a:pt x="1136100" y="117528"/>
                  </a:lnTo>
                  <a:lnTo>
                    <a:pt x="1136100" y="297737"/>
                  </a:lnTo>
                  <a:lnTo>
                    <a:pt x="822693" y="0"/>
                  </a:lnTo>
                  <a:lnTo>
                    <a:pt x="822693" y="0"/>
                  </a:lnTo>
                  <a:lnTo>
                    <a:pt x="0" y="783518"/>
                  </a:lnTo>
                  <a:lnTo>
                    <a:pt x="88146" y="857952"/>
                  </a:lnTo>
                  <a:lnTo>
                    <a:pt x="822693" y="160621"/>
                  </a:lnTo>
                  <a:lnTo>
                    <a:pt x="822693" y="160621"/>
                  </a:lnTo>
                  <a:lnTo>
                    <a:pt x="1557241" y="857952"/>
                  </a:lnTo>
                  <a:lnTo>
                    <a:pt x="1645387" y="783518"/>
                  </a:lnTo>
                  <a:close/>
                </a:path>
              </a:pathLst>
            </a:custGeom>
            <a:solidFill>
              <a:srgbClr val="652EA3"/>
            </a:solidFill>
            <a:ln w="19546" cap="flat">
              <a:noFill/>
              <a:prstDash val="solid"/>
              <a:miter/>
            </a:ln>
          </p:spPr>
          <p:txBody>
            <a:bodyPr rtlCol="0" anchor="ctr"/>
            <a:lstStyle/>
            <a:p>
              <a:endParaRPr lang="nl-NL"/>
            </a:p>
          </p:txBody>
        </p:sp>
        <p:sp>
          <p:nvSpPr>
            <p:cNvPr id="27" name="Vrije vorm: vorm 26">
              <a:extLst>
                <a:ext uri="{FF2B5EF4-FFF2-40B4-BE49-F238E27FC236}">
                  <a16:creationId xmlns:a16="http://schemas.microsoft.com/office/drawing/2014/main" id="{67092C89-B2E0-E78D-0016-36CE5456193D}"/>
                </a:ext>
              </a:extLst>
            </p:cNvPr>
            <p:cNvSpPr/>
            <p:nvPr/>
          </p:nvSpPr>
          <p:spPr>
            <a:xfrm>
              <a:off x="4369353" y="4710150"/>
              <a:ext cx="1175276" cy="1140017"/>
            </a:xfrm>
            <a:custGeom>
              <a:avLst/>
              <a:gdLst>
                <a:gd name="connsiteX0" fmla="*/ 0 w 1175276"/>
                <a:gd name="connsiteY0" fmla="*/ 558256 h 1140017"/>
                <a:gd name="connsiteX1" fmla="*/ 0 w 1175276"/>
                <a:gd name="connsiteY1" fmla="*/ 1140018 h 1140017"/>
                <a:gd name="connsiteX2" fmla="*/ 470111 w 1175276"/>
                <a:gd name="connsiteY2" fmla="*/ 1140018 h 1140017"/>
                <a:gd name="connsiteX3" fmla="*/ 470111 w 1175276"/>
                <a:gd name="connsiteY3" fmla="*/ 650320 h 1140017"/>
                <a:gd name="connsiteX4" fmla="*/ 705166 w 1175276"/>
                <a:gd name="connsiteY4" fmla="*/ 650320 h 1140017"/>
                <a:gd name="connsiteX5" fmla="*/ 705166 w 1175276"/>
                <a:gd name="connsiteY5" fmla="*/ 1140018 h 1140017"/>
                <a:gd name="connsiteX6" fmla="*/ 1175276 w 1175276"/>
                <a:gd name="connsiteY6" fmla="*/ 1140018 h 1140017"/>
                <a:gd name="connsiteX7" fmla="*/ 1175276 w 1175276"/>
                <a:gd name="connsiteY7" fmla="*/ 558256 h 1140017"/>
                <a:gd name="connsiteX8" fmla="*/ 587638 w 1175276"/>
                <a:gd name="connsiteY8" fmla="*/ 0 h 1140017"/>
                <a:gd name="connsiteX9" fmla="*/ 0 w 1175276"/>
                <a:gd name="connsiteY9" fmla="*/ 558256 h 1140017"/>
                <a:gd name="connsiteX10" fmla="*/ 352583 w 1175276"/>
                <a:gd name="connsiteY10" fmla="*/ 885375 h 1140017"/>
                <a:gd name="connsiteX11" fmla="*/ 117528 w 1175276"/>
                <a:gd name="connsiteY11" fmla="*/ 885375 h 1140017"/>
                <a:gd name="connsiteX12" fmla="*/ 117528 w 1175276"/>
                <a:gd name="connsiteY12" fmla="*/ 650320 h 1140017"/>
                <a:gd name="connsiteX13" fmla="*/ 352583 w 1175276"/>
                <a:gd name="connsiteY13" fmla="*/ 650320 h 1140017"/>
                <a:gd name="connsiteX14" fmla="*/ 352583 w 1175276"/>
                <a:gd name="connsiteY14" fmla="*/ 885375 h 1140017"/>
                <a:gd name="connsiteX15" fmla="*/ 822693 w 1175276"/>
                <a:gd name="connsiteY15" fmla="*/ 650320 h 1140017"/>
                <a:gd name="connsiteX16" fmla="*/ 1057749 w 1175276"/>
                <a:gd name="connsiteY16" fmla="*/ 650320 h 1140017"/>
                <a:gd name="connsiteX17" fmla="*/ 1057749 w 1175276"/>
                <a:gd name="connsiteY17" fmla="*/ 885375 h 1140017"/>
                <a:gd name="connsiteX18" fmla="*/ 822693 w 1175276"/>
                <a:gd name="connsiteY18" fmla="*/ 885375 h 1140017"/>
                <a:gd name="connsiteX19" fmla="*/ 822693 w 1175276"/>
                <a:gd name="connsiteY19" fmla="*/ 650320 h 1140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75276" h="1140017">
                  <a:moveTo>
                    <a:pt x="0" y="558256"/>
                  </a:moveTo>
                  <a:lnTo>
                    <a:pt x="0" y="1140018"/>
                  </a:lnTo>
                  <a:lnTo>
                    <a:pt x="470111" y="1140018"/>
                  </a:lnTo>
                  <a:lnTo>
                    <a:pt x="470111" y="650320"/>
                  </a:lnTo>
                  <a:lnTo>
                    <a:pt x="705166" y="650320"/>
                  </a:lnTo>
                  <a:lnTo>
                    <a:pt x="705166" y="1140018"/>
                  </a:lnTo>
                  <a:lnTo>
                    <a:pt x="1175276" y="1140018"/>
                  </a:lnTo>
                  <a:lnTo>
                    <a:pt x="1175276" y="558256"/>
                  </a:lnTo>
                  <a:lnTo>
                    <a:pt x="587638" y="0"/>
                  </a:lnTo>
                  <a:lnTo>
                    <a:pt x="0" y="558256"/>
                  </a:lnTo>
                  <a:close/>
                  <a:moveTo>
                    <a:pt x="352583" y="885375"/>
                  </a:moveTo>
                  <a:lnTo>
                    <a:pt x="117528" y="885375"/>
                  </a:lnTo>
                  <a:lnTo>
                    <a:pt x="117528" y="650320"/>
                  </a:lnTo>
                  <a:lnTo>
                    <a:pt x="352583" y="650320"/>
                  </a:lnTo>
                  <a:lnTo>
                    <a:pt x="352583" y="885375"/>
                  </a:lnTo>
                  <a:close/>
                  <a:moveTo>
                    <a:pt x="822693" y="650320"/>
                  </a:moveTo>
                  <a:lnTo>
                    <a:pt x="1057749" y="650320"/>
                  </a:lnTo>
                  <a:lnTo>
                    <a:pt x="1057749" y="885375"/>
                  </a:lnTo>
                  <a:lnTo>
                    <a:pt x="822693" y="885375"/>
                  </a:lnTo>
                  <a:lnTo>
                    <a:pt x="822693" y="650320"/>
                  </a:lnTo>
                  <a:close/>
                </a:path>
              </a:pathLst>
            </a:custGeom>
            <a:solidFill>
              <a:srgbClr val="945DE8"/>
            </a:solidFill>
            <a:ln w="19546" cap="flat">
              <a:noFill/>
              <a:prstDash val="solid"/>
              <a:miter/>
            </a:ln>
          </p:spPr>
          <p:txBody>
            <a:bodyPr rtlCol="0" anchor="ctr"/>
            <a:lstStyle/>
            <a:p>
              <a:endParaRPr lang="nl-NL"/>
            </a:p>
          </p:txBody>
        </p:sp>
      </p:grpSp>
      <p:grpSp>
        <p:nvGrpSpPr>
          <p:cNvPr id="16" name="Groep 15">
            <a:extLst>
              <a:ext uri="{FF2B5EF4-FFF2-40B4-BE49-F238E27FC236}">
                <a16:creationId xmlns:a16="http://schemas.microsoft.com/office/drawing/2014/main" id="{F4FC5168-F077-2FBC-BFA9-88D0A5F17D0F}"/>
              </a:ext>
            </a:extLst>
          </p:cNvPr>
          <p:cNvGrpSpPr/>
          <p:nvPr/>
        </p:nvGrpSpPr>
        <p:grpSpPr>
          <a:xfrm>
            <a:off x="2553551" y="1272631"/>
            <a:ext cx="2241103" cy="2241104"/>
            <a:chOff x="2250125" y="1280037"/>
            <a:chExt cx="2241103" cy="2241104"/>
          </a:xfrm>
          <a:effectLst>
            <a:outerShdw blurRad="25400" dist="25400" dir="2700000" algn="tl" rotWithShape="0">
              <a:prstClr val="black">
                <a:alpha val="40000"/>
              </a:prstClr>
            </a:outerShdw>
          </a:effectLst>
        </p:grpSpPr>
        <p:sp>
          <p:nvSpPr>
            <p:cNvPr id="15" name="Rechthoek 14">
              <a:extLst>
                <a:ext uri="{FF2B5EF4-FFF2-40B4-BE49-F238E27FC236}">
                  <a16:creationId xmlns:a16="http://schemas.microsoft.com/office/drawing/2014/main" id="{C5D5FB9F-A6FA-16E5-1905-CE5ADF136B35}"/>
                </a:ext>
              </a:extLst>
            </p:cNvPr>
            <p:cNvSpPr/>
            <p:nvPr/>
          </p:nvSpPr>
          <p:spPr>
            <a:xfrm>
              <a:off x="2886075" y="1777158"/>
              <a:ext cx="985838" cy="151849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6" name="Graphic 5" descr="Gebouw met effen opvulling">
              <a:extLst>
                <a:ext uri="{FF2B5EF4-FFF2-40B4-BE49-F238E27FC236}">
                  <a16:creationId xmlns:a16="http://schemas.microsoft.com/office/drawing/2014/main" id="{17634DF5-83CC-0D24-EE18-0B005C31609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250125" y="1280038"/>
              <a:ext cx="2241103" cy="2241103"/>
            </a:xfrm>
            <a:prstGeom prst="rect">
              <a:avLst/>
            </a:prstGeom>
          </p:spPr>
        </p:pic>
        <p:sp>
          <p:nvSpPr>
            <p:cNvPr id="14" name="Tekstvak 13">
              <a:extLst>
                <a:ext uri="{FF2B5EF4-FFF2-40B4-BE49-F238E27FC236}">
                  <a16:creationId xmlns:a16="http://schemas.microsoft.com/office/drawing/2014/main" id="{30EABD54-5D09-F67F-2169-548A0961A2C5}"/>
                </a:ext>
              </a:extLst>
            </p:cNvPr>
            <p:cNvSpPr txBox="1"/>
            <p:nvPr/>
          </p:nvSpPr>
          <p:spPr>
            <a:xfrm>
              <a:off x="2989965" y="1280037"/>
              <a:ext cx="713795" cy="646331"/>
            </a:xfrm>
            <a:prstGeom prst="rect">
              <a:avLst/>
            </a:prstGeom>
            <a:noFill/>
          </p:spPr>
          <p:txBody>
            <a:bodyPr wrap="square" rtlCol="0">
              <a:spAutoFit/>
            </a:bodyPr>
            <a:lstStyle/>
            <a:p>
              <a:pPr algn="ctr"/>
              <a:r>
                <a:rPr lang="nl-NL" sz="3600" b="1" dirty="0">
                  <a:solidFill>
                    <a:schemeClr val="bg1"/>
                  </a:solidFill>
                  <a:latin typeface="Effra" panose="02000506080000020004" pitchFamily="2" charset="0"/>
                </a:rPr>
                <a:t>€</a:t>
              </a:r>
            </a:p>
          </p:txBody>
        </p:sp>
      </p:grpSp>
      <p:cxnSp>
        <p:nvCxnSpPr>
          <p:cNvPr id="30" name="Rechte verbindingslijn 29">
            <a:extLst>
              <a:ext uri="{FF2B5EF4-FFF2-40B4-BE49-F238E27FC236}">
                <a16:creationId xmlns:a16="http://schemas.microsoft.com/office/drawing/2014/main" id="{9665CAF9-E33C-0DF3-72FD-454B317C9408}"/>
              </a:ext>
            </a:extLst>
          </p:cNvPr>
          <p:cNvCxnSpPr>
            <a:cxnSpLocks/>
          </p:cNvCxnSpPr>
          <p:nvPr/>
        </p:nvCxnSpPr>
        <p:spPr>
          <a:xfrm>
            <a:off x="7023268" y="1088571"/>
            <a:ext cx="0" cy="5283200"/>
          </a:xfrm>
          <a:prstGeom prst="line">
            <a:avLst/>
          </a:prstGeom>
          <a:ln w="1111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50" name="Groep 49">
            <a:extLst>
              <a:ext uri="{FF2B5EF4-FFF2-40B4-BE49-F238E27FC236}">
                <a16:creationId xmlns:a16="http://schemas.microsoft.com/office/drawing/2014/main" id="{3B1162B3-598C-B3CB-F08F-D0DC0E887750}"/>
              </a:ext>
            </a:extLst>
          </p:cNvPr>
          <p:cNvGrpSpPr/>
          <p:nvPr/>
        </p:nvGrpSpPr>
        <p:grpSpPr>
          <a:xfrm>
            <a:off x="1388931" y="3976241"/>
            <a:ext cx="1315084" cy="1587461"/>
            <a:chOff x="1388931" y="3976241"/>
            <a:chExt cx="1315084" cy="1587461"/>
          </a:xfrm>
        </p:grpSpPr>
        <p:grpSp>
          <p:nvGrpSpPr>
            <p:cNvPr id="24" name="Groep 23">
              <a:extLst>
                <a:ext uri="{FF2B5EF4-FFF2-40B4-BE49-F238E27FC236}">
                  <a16:creationId xmlns:a16="http://schemas.microsoft.com/office/drawing/2014/main" id="{5C644D20-EEF4-0BD0-092B-2C96E12AC0F4}"/>
                </a:ext>
              </a:extLst>
            </p:cNvPr>
            <p:cNvGrpSpPr/>
            <p:nvPr/>
          </p:nvGrpSpPr>
          <p:grpSpPr>
            <a:xfrm>
              <a:off x="1388931" y="3976241"/>
              <a:ext cx="1315084" cy="1553289"/>
              <a:chOff x="961392" y="4433174"/>
              <a:chExt cx="1125264" cy="1309625"/>
            </a:xfrm>
            <a:effectLst>
              <a:outerShdw blurRad="25400" dist="25400" dir="2700000" algn="tl" rotWithShape="0">
                <a:prstClr val="black">
                  <a:alpha val="40000"/>
                </a:prstClr>
              </a:outerShdw>
            </a:effectLst>
          </p:grpSpPr>
          <p:sp>
            <p:nvSpPr>
              <p:cNvPr id="21" name="Vrije vorm: vorm 20">
                <a:extLst>
                  <a:ext uri="{FF2B5EF4-FFF2-40B4-BE49-F238E27FC236}">
                    <a16:creationId xmlns:a16="http://schemas.microsoft.com/office/drawing/2014/main" id="{D7B08FA4-E565-FD99-25B8-0C5BD1400887}"/>
                  </a:ext>
                </a:extLst>
              </p:cNvPr>
              <p:cNvSpPr/>
              <p:nvPr/>
            </p:nvSpPr>
            <p:spPr>
              <a:xfrm>
                <a:off x="961392" y="5180167"/>
                <a:ext cx="1125264" cy="562632"/>
              </a:xfrm>
              <a:custGeom>
                <a:avLst/>
                <a:gdLst>
                  <a:gd name="connsiteX0" fmla="*/ 1125264 w 1125264"/>
                  <a:gd name="connsiteY0" fmla="*/ 281316 h 562632"/>
                  <a:gd name="connsiteX1" fmla="*/ 1069001 w 1125264"/>
                  <a:gd name="connsiteY1" fmla="*/ 168790 h 562632"/>
                  <a:gd name="connsiteX2" fmla="*/ 794718 w 1125264"/>
                  <a:gd name="connsiteY2" fmla="*/ 35165 h 562632"/>
                  <a:gd name="connsiteX3" fmla="*/ 562632 w 1125264"/>
                  <a:gd name="connsiteY3" fmla="*/ 0 h 562632"/>
                  <a:gd name="connsiteX4" fmla="*/ 330546 w 1125264"/>
                  <a:gd name="connsiteY4" fmla="*/ 35165 h 562632"/>
                  <a:gd name="connsiteX5" fmla="*/ 56263 w 1125264"/>
                  <a:gd name="connsiteY5" fmla="*/ 168790 h 562632"/>
                  <a:gd name="connsiteX6" fmla="*/ 0 w 1125264"/>
                  <a:gd name="connsiteY6" fmla="*/ 281316 h 562632"/>
                  <a:gd name="connsiteX7" fmla="*/ 0 w 1125264"/>
                  <a:gd name="connsiteY7" fmla="*/ 562632 h 562632"/>
                  <a:gd name="connsiteX8" fmla="*/ 1125264 w 1125264"/>
                  <a:gd name="connsiteY8" fmla="*/ 562632 h 562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5264" h="562632">
                    <a:moveTo>
                      <a:pt x="1125264" y="281316"/>
                    </a:moveTo>
                    <a:cubicBezTo>
                      <a:pt x="1124346" y="237265"/>
                      <a:pt x="1103691" y="195956"/>
                      <a:pt x="1069001" y="168790"/>
                    </a:cubicBezTo>
                    <a:cubicBezTo>
                      <a:pt x="991639" y="105494"/>
                      <a:pt x="893178" y="63296"/>
                      <a:pt x="794718" y="35165"/>
                    </a:cubicBezTo>
                    <a:cubicBezTo>
                      <a:pt x="719496" y="12137"/>
                      <a:pt x="641299" y="290"/>
                      <a:pt x="562632" y="0"/>
                    </a:cubicBezTo>
                    <a:cubicBezTo>
                      <a:pt x="484052" y="1356"/>
                      <a:pt x="406002" y="13181"/>
                      <a:pt x="330546" y="35165"/>
                    </a:cubicBezTo>
                    <a:cubicBezTo>
                      <a:pt x="232214" y="63859"/>
                      <a:pt x="139468" y="109043"/>
                      <a:pt x="56263" y="168790"/>
                    </a:cubicBezTo>
                    <a:cubicBezTo>
                      <a:pt x="21573" y="195956"/>
                      <a:pt x="918" y="237265"/>
                      <a:pt x="0" y="281316"/>
                    </a:cubicBezTo>
                    <a:lnTo>
                      <a:pt x="0" y="562632"/>
                    </a:lnTo>
                    <a:lnTo>
                      <a:pt x="1125264" y="562632"/>
                    </a:lnTo>
                    <a:close/>
                  </a:path>
                </a:pathLst>
              </a:custGeom>
              <a:solidFill>
                <a:srgbClr val="652EA3"/>
              </a:solidFill>
              <a:ln w="17562" cap="flat">
                <a:noFill/>
                <a:prstDash val="solid"/>
                <a:miter/>
              </a:ln>
            </p:spPr>
            <p:txBody>
              <a:bodyPr rtlCol="0" anchor="ctr"/>
              <a:lstStyle/>
              <a:p>
                <a:endParaRPr lang="nl-NL"/>
              </a:p>
            </p:txBody>
          </p:sp>
          <p:sp>
            <p:nvSpPr>
              <p:cNvPr id="22" name="Vrije vorm: vorm 21">
                <a:extLst>
                  <a:ext uri="{FF2B5EF4-FFF2-40B4-BE49-F238E27FC236}">
                    <a16:creationId xmlns:a16="http://schemas.microsoft.com/office/drawing/2014/main" id="{1BDD9AFE-DDD5-10C0-B70D-5A727D95625B}"/>
                  </a:ext>
                </a:extLst>
              </p:cNvPr>
              <p:cNvSpPr/>
              <p:nvPr/>
            </p:nvSpPr>
            <p:spPr>
              <a:xfrm>
                <a:off x="1163763" y="4433174"/>
                <a:ext cx="727729" cy="757483"/>
              </a:xfrm>
              <a:custGeom>
                <a:avLst/>
                <a:gdLst>
                  <a:gd name="connsiteX0" fmla="*/ 661093 w 727729"/>
                  <a:gd name="connsiteY0" fmla="*/ 599302 h 757483"/>
                  <a:gd name="connsiteX1" fmla="*/ 707334 w 727729"/>
                  <a:gd name="connsiteY1" fmla="*/ 266294 h 757483"/>
                  <a:gd name="connsiteX2" fmla="*/ 634192 w 727729"/>
                  <a:gd name="connsiteY2" fmla="*/ 110164 h 757483"/>
                  <a:gd name="connsiteX3" fmla="*/ 542940 w 727729"/>
                  <a:gd name="connsiteY3" fmla="*/ 108933 h 757483"/>
                  <a:gd name="connsiteX4" fmla="*/ 399996 w 727729"/>
                  <a:gd name="connsiteY4" fmla="*/ 12407 h 757483"/>
                  <a:gd name="connsiteX5" fmla="*/ 131691 w 727729"/>
                  <a:gd name="connsiteY5" fmla="*/ 46692 h 757483"/>
                  <a:gd name="connsiteX6" fmla="*/ 29187 w 727729"/>
                  <a:gd name="connsiteY6" fmla="*/ 305327 h 757483"/>
                  <a:gd name="connsiteX7" fmla="*/ 39033 w 727729"/>
                  <a:gd name="connsiteY7" fmla="*/ 656972 h 757483"/>
                  <a:gd name="connsiteX8" fmla="*/ 0 w 727729"/>
                  <a:gd name="connsiteY8" fmla="*/ 754553 h 757483"/>
                  <a:gd name="connsiteX9" fmla="*/ 164394 w 727729"/>
                  <a:gd name="connsiteY9" fmla="*/ 736971 h 757483"/>
                  <a:gd name="connsiteX10" fmla="*/ 248437 w 727729"/>
                  <a:gd name="connsiteY10" fmla="*/ 670862 h 757483"/>
                  <a:gd name="connsiteX11" fmla="*/ 70153 w 727729"/>
                  <a:gd name="connsiteY11" fmla="*/ 450381 h 757483"/>
                  <a:gd name="connsiteX12" fmla="*/ 77010 w 727729"/>
                  <a:gd name="connsiteY12" fmla="*/ 355788 h 757483"/>
                  <a:gd name="connsiteX13" fmla="*/ 171954 w 727729"/>
                  <a:gd name="connsiteY13" fmla="*/ 324316 h 757483"/>
                  <a:gd name="connsiteX14" fmla="*/ 348832 w 727729"/>
                  <a:gd name="connsiteY14" fmla="*/ 274558 h 757483"/>
                  <a:gd name="connsiteX15" fmla="*/ 523248 w 727729"/>
                  <a:gd name="connsiteY15" fmla="*/ 154999 h 757483"/>
                  <a:gd name="connsiteX16" fmla="*/ 548113 w 727729"/>
                  <a:gd name="connsiteY16" fmla="*/ 155189 h 757483"/>
                  <a:gd name="connsiteX17" fmla="*/ 552962 w 727729"/>
                  <a:gd name="connsiteY17" fmla="*/ 164845 h 757483"/>
                  <a:gd name="connsiteX18" fmla="*/ 582500 w 727729"/>
                  <a:gd name="connsiteY18" fmla="*/ 246426 h 757483"/>
                  <a:gd name="connsiteX19" fmla="*/ 608522 w 727729"/>
                  <a:gd name="connsiteY19" fmla="*/ 269283 h 757483"/>
                  <a:gd name="connsiteX20" fmla="*/ 638060 w 727729"/>
                  <a:gd name="connsiteY20" fmla="*/ 296887 h 757483"/>
                  <a:gd name="connsiteX21" fmla="*/ 659159 w 727729"/>
                  <a:gd name="connsiteY21" fmla="*/ 376711 h 757483"/>
                  <a:gd name="connsiteX22" fmla="*/ 464347 w 727729"/>
                  <a:gd name="connsiteY22" fmla="*/ 672444 h 757483"/>
                  <a:gd name="connsiteX23" fmla="*/ 547511 w 727729"/>
                  <a:gd name="connsiteY23" fmla="*/ 739257 h 757483"/>
                  <a:gd name="connsiteX24" fmla="*/ 727729 w 727729"/>
                  <a:gd name="connsiteY24" fmla="*/ 724664 h 757483"/>
                  <a:gd name="connsiteX25" fmla="*/ 661093 w 727729"/>
                  <a:gd name="connsiteY25" fmla="*/ 599302 h 757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27729" h="757483">
                    <a:moveTo>
                      <a:pt x="661093" y="599302"/>
                    </a:moveTo>
                    <a:cubicBezTo>
                      <a:pt x="644917" y="536006"/>
                      <a:pt x="706806" y="377766"/>
                      <a:pt x="707334" y="266294"/>
                    </a:cubicBezTo>
                    <a:cubicBezTo>
                      <a:pt x="707334" y="177152"/>
                      <a:pt x="682016" y="137241"/>
                      <a:pt x="634192" y="110164"/>
                    </a:cubicBezTo>
                    <a:cubicBezTo>
                      <a:pt x="606588" y="94516"/>
                      <a:pt x="542940" y="108933"/>
                      <a:pt x="542940" y="108933"/>
                    </a:cubicBezTo>
                    <a:cubicBezTo>
                      <a:pt x="542940" y="108933"/>
                      <a:pt x="510061" y="46692"/>
                      <a:pt x="399996" y="12407"/>
                    </a:cubicBezTo>
                    <a:cubicBezTo>
                      <a:pt x="309555" y="-12217"/>
                      <a:pt x="213035" y="117"/>
                      <a:pt x="131691" y="46692"/>
                    </a:cubicBezTo>
                    <a:cubicBezTo>
                      <a:pt x="63648" y="90648"/>
                      <a:pt x="30769" y="138999"/>
                      <a:pt x="29187" y="305327"/>
                    </a:cubicBezTo>
                    <a:cubicBezTo>
                      <a:pt x="27780" y="457765"/>
                      <a:pt x="48703" y="593148"/>
                      <a:pt x="39033" y="656972"/>
                    </a:cubicBezTo>
                    <a:cubicBezTo>
                      <a:pt x="34574" y="692300"/>
                      <a:pt x="21136" y="725896"/>
                      <a:pt x="0" y="754553"/>
                    </a:cubicBezTo>
                    <a:cubicBezTo>
                      <a:pt x="0" y="754553"/>
                      <a:pt x="105493" y="768092"/>
                      <a:pt x="164394" y="736971"/>
                    </a:cubicBezTo>
                    <a:cubicBezTo>
                      <a:pt x="194034" y="717084"/>
                      <a:pt x="222129" y="694985"/>
                      <a:pt x="248437" y="670862"/>
                    </a:cubicBezTo>
                    <a:cubicBezTo>
                      <a:pt x="158202" y="628777"/>
                      <a:pt x="92421" y="547426"/>
                      <a:pt x="70153" y="450381"/>
                    </a:cubicBezTo>
                    <a:cubicBezTo>
                      <a:pt x="67867" y="441941"/>
                      <a:pt x="52571" y="386733"/>
                      <a:pt x="77010" y="355788"/>
                    </a:cubicBezTo>
                    <a:cubicBezTo>
                      <a:pt x="90373" y="338206"/>
                      <a:pt x="120966" y="333283"/>
                      <a:pt x="171954" y="324316"/>
                    </a:cubicBezTo>
                    <a:cubicBezTo>
                      <a:pt x="232989" y="316275"/>
                      <a:pt x="292556" y="299520"/>
                      <a:pt x="348832" y="274558"/>
                    </a:cubicBezTo>
                    <a:cubicBezTo>
                      <a:pt x="412093" y="242746"/>
                      <a:pt x="470761" y="202529"/>
                      <a:pt x="523248" y="154999"/>
                    </a:cubicBezTo>
                    <a:cubicBezTo>
                      <a:pt x="530166" y="148186"/>
                      <a:pt x="541298" y="148270"/>
                      <a:pt x="548113" y="155189"/>
                    </a:cubicBezTo>
                    <a:cubicBezTo>
                      <a:pt x="550702" y="157819"/>
                      <a:pt x="552399" y="161196"/>
                      <a:pt x="552962" y="164845"/>
                    </a:cubicBezTo>
                    <a:cubicBezTo>
                      <a:pt x="557148" y="193768"/>
                      <a:pt x="567200" y="221528"/>
                      <a:pt x="582500" y="246426"/>
                    </a:cubicBezTo>
                    <a:cubicBezTo>
                      <a:pt x="589666" y="255608"/>
                      <a:pt x="598493" y="263362"/>
                      <a:pt x="608522" y="269283"/>
                    </a:cubicBezTo>
                    <a:cubicBezTo>
                      <a:pt x="620212" y="276288"/>
                      <a:pt x="630282" y="285696"/>
                      <a:pt x="638060" y="296887"/>
                    </a:cubicBezTo>
                    <a:cubicBezTo>
                      <a:pt x="650756" y="321666"/>
                      <a:pt x="657952" y="348894"/>
                      <a:pt x="659159" y="376711"/>
                    </a:cubicBezTo>
                    <a:cubicBezTo>
                      <a:pt x="658009" y="505016"/>
                      <a:pt x="581777" y="620738"/>
                      <a:pt x="464347" y="672444"/>
                    </a:cubicBezTo>
                    <a:cubicBezTo>
                      <a:pt x="486501" y="691961"/>
                      <a:pt x="515512" y="716048"/>
                      <a:pt x="547511" y="739257"/>
                    </a:cubicBezTo>
                    <a:cubicBezTo>
                      <a:pt x="600258" y="777410"/>
                      <a:pt x="727729" y="724664"/>
                      <a:pt x="727729" y="724664"/>
                    </a:cubicBezTo>
                    <a:cubicBezTo>
                      <a:pt x="727729" y="724664"/>
                      <a:pt x="686587" y="700049"/>
                      <a:pt x="661093" y="599302"/>
                    </a:cubicBezTo>
                    <a:close/>
                  </a:path>
                </a:pathLst>
              </a:custGeom>
              <a:solidFill>
                <a:srgbClr val="652EA3"/>
              </a:solidFill>
              <a:ln w="17562" cap="flat">
                <a:noFill/>
                <a:prstDash val="solid"/>
                <a:miter/>
              </a:ln>
            </p:spPr>
            <p:txBody>
              <a:bodyPr rtlCol="0" anchor="ctr"/>
              <a:lstStyle/>
              <a:p>
                <a:endParaRPr lang="nl-NL"/>
              </a:p>
            </p:txBody>
          </p:sp>
          <p:sp>
            <p:nvSpPr>
              <p:cNvPr id="23" name="Vrije vorm: vorm 22">
                <a:extLst>
                  <a:ext uri="{FF2B5EF4-FFF2-40B4-BE49-F238E27FC236}">
                    <a16:creationId xmlns:a16="http://schemas.microsoft.com/office/drawing/2014/main" id="{E29070F6-5FBF-8686-6C30-6675ADEF101B}"/>
                  </a:ext>
                </a:extLst>
              </p:cNvPr>
              <p:cNvSpPr/>
              <p:nvPr/>
            </p:nvSpPr>
            <p:spPr>
              <a:xfrm>
                <a:off x="1261814" y="4633886"/>
                <a:ext cx="525943" cy="458369"/>
              </a:xfrm>
              <a:custGeom>
                <a:avLst/>
                <a:gdLst>
                  <a:gd name="connsiteX0" fmla="*/ 525944 w 525943"/>
                  <a:gd name="connsiteY0" fmla="*/ 177053 h 458369"/>
                  <a:gd name="connsiteX1" fmla="*/ 510823 w 525943"/>
                  <a:gd name="connsiteY1" fmla="*/ 115691 h 458369"/>
                  <a:gd name="connsiteX2" fmla="*/ 491131 w 525943"/>
                  <a:gd name="connsiteY2" fmla="*/ 98109 h 458369"/>
                  <a:gd name="connsiteX3" fmla="*/ 455966 w 525943"/>
                  <a:gd name="connsiteY3" fmla="*/ 67340 h 458369"/>
                  <a:gd name="connsiteX4" fmla="*/ 425901 w 525943"/>
                  <a:gd name="connsiteY4" fmla="*/ 0 h 458369"/>
                  <a:gd name="connsiteX5" fmla="*/ 265902 w 525943"/>
                  <a:gd name="connsiteY5" fmla="*/ 105494 h 458369"/>
                  <a:gd name="connsiteX6" fmla="*/ 79179 w 525943"/>
                  <a:gd name="connsiteY6" fmla="*/ 158240 h 458369"/>
                  <a:gd name="connsiteX7" fmla="*/ 6037 w 525943"/>
                  <a:gd name="connsiteY7" fmla="*/ 176702 h 458369"/>
                  <a:gd name="connsiteX8" fmla="*/ 6037 w 525943"/>
                  <a:gd name="connsiteY8" fmla="*/ 240174 h 458369"/>
                  <a:gd name="connsiteX9" fmla="*/ 262210 w 525943"/>
                  <a:gd name="connsiteY9" fmla="*/ 458369 h 458369"/>
                  <a:gd name="connsiteX10" fmla="*/ 525944 w 525943"/>
                  <a:gd name="connsiteY10" fmla="*/ 177053 h 458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5943" h="458369">
                    <a:moveTo>
                      <a:pt x="525944" y="177053"/>
                    </a:moveTo>
                    <a:cubicBezTo>
                      <a:pt x="525005" y="155802"/>
                      <a:pt x="519865" y="134946"/>
                      <a:pt x="510823" y="115691"/>
                    </a:cubicBezTo>
                    <a:cubicBezTo>
                      <a:pt x="505673" y="108416"/>
                      <a:pt x="498941" y="102404"/>
                      <a:pt x="491131" y="98109"/>
                    </a:cubicBezTo>
                    <a:cubicBezTo>
                      <a:pt x="477684" y="90009"/>
                      <a:pt x="465779" y="79593"/>
                      <a:pt x="455966" y="67340"/>
                    </a:cubicBezTo>
                    <a:cubicBezTo>
                      <a:pt x="441820" y="46973"/>
                      <a:pt x="431620" y="24130"/>
                      <a:pt x="425901" y="0"/>
                    </a:cubicBezTo>
                    <a:cubicBezTo>
                      <a:pt x="376813" y="41215"/>
                      <a:pt x="323124" y="76613"/>
                      <a:pt x="265902" y="105494"/>
                    </a:cubicBezTo>
                    <a:cubicBezTo>
                      <a:pt x="206504" y="131916"/>
                      <a:pt x="143623" y="149679"/>
                      <a:pt x="79179" y="158240"/>
                    </a:cubicBezTo>
                    <a:cubicBezTo>
                      <a:pt x="49465" y="163515"/>
                      <a:pt x="12366" y="170020"/>
                      <a:pt x="6037" y="176702"/>
                    </a:cubicBezTo>
                    <a:cubicBezTo>
                      <a:pt x="-4513" y="190416"/>
                      <a:pt x="938" y="225404"/>
                      <a:pt x="6037" y="240174"/>
                    </a:cubicBezTo>
                    <a:cubicBezTo>
                      <a:pt x="36102" y="366942"/>
                      <a:pt x="143705" y="458369"/>
                      <a:pt x="262210" y="458369"/>
                    </a:cubicBezTo>
                    <a:cubicBezTo>
                      <a:pt x="402868" y="458369"/>
                      <a:pt x="525944" y="326854"/>
                      <a:pt x="525944" y="177053"/>
                    </a:cubicBezTo>
                    <a:close/>
                  </a:path>
                </a:pathLst>
              </a:custGeom>
              <a:solidFill>
                <a:srgbClr val="945DE8"/>
              </a:solidFill>
              <a:ln w="17562" cap="flat">
                <a:noFill/>
                <a:prstDash val="solid"/>
                <a:miter/>
              </a:ln>
            </p:spPr>
            <p:txBody>
              <a:bodyPr rtlCol="0" anchor="ctr"/>
              <a:lstStyle/>
              <a:p>
                <a:endParaRPr lang="nl-NL"/>
              </a:p>
            </p:txBody>
          </p:sp>
        </p:grpSp>
        <p:sp>
          <p:nvSpPr>
            <p:cNvPr id="33" name="Tekstvak 32">
              <a:extLst>
                <a:ext uri="{FF2B5EF4-FFF2-40B4-BE49-F238E27FC236}">
                  <a16:creationId xmlns:a16="http://schemas.microsoft.com/office/drawing/2014/main" id="{1DA12CBF-3188-88BE-5A5A-A8DD84B26804}"/>
                </a:ext>
              </a:extLst>
            </p:cNvPr>
            <p:cNvSpPr txBox="1"/>
            <p:nvPr/>
          </p:nvSpPr>
          <p:spPr>
            <a:xfrm>
              <a:off x="1388931" y="4978927"/>
              <a:ext cx="1315084" cy="584775"/>
            </a:xfrm>
            <a:prstGeom prst="rect">
              <a:avLst/>
            </a:prstGeom>
            <a:noFill/>
          </p:spPr>
          <p:txBody>
            <a:bodyPr wrap="square" rtlCol="0">
              <a:spAutoFit/>
            </a:bodyPr>
            <a:lstStyle/>
            <a:p>
              <a:pPr algn="ctr"/>
              <a:r>
                <a:rPr lang="nl-NL" sz="3200" b="1" dirty="0">
                  <a:solidFill>
                    <a:schemeClr val="bg1"/>
                  </a:solidFill>
                  <a:latin typeface="Effra" panose="02000506080000020004" pitchFamily="2" charset="0"/>
                </a:rPr>
                <a:t>Lener</a:t>
              </a:r>
            </a:p>
          </p:txBody>
        </p:sp>
      </p:grpSp>
      <p:sp>
        <p:nvSpPr>
          <p:cNvPr id="34" name="Tekstvak 33">
            <a:extLst>
              <a:ext uri="{FF2B5EF4-FFF2-40B4-BE49-F238E27FC236}">
                <a16:creationId xmlns:a16="http://schemas.microsoft.com/office/drawing/2014/main" id="{57DC7022-D2EC-54BA-5976-39F465825C72}"/>
              </a:ext>
            </a:extLst>
          </p:cNvPr>
          <p:cNvSpPr txBox="1"/>
          <p:nvPr/>
        </p:nvSpPr>
        <p:spPr>
          <a:xfrm>
            <a:off x="736817" y="5529251"/>
            <a:ext cx="2619312" cy="461665"/>
          </a:xfrm>
          <a:prstGeom prst="rect">
            <a:avLst/>
          </a:prstGeom>
          <a:noFill/>
        </p:spPr>
        <p:txBody>
          <a:bodyPr wrap="square" rtlCol="0">
            <a:spAutoFit/>
          </a:bodyPr>
          <a:lstStyle/>
          <a:p>
            <a:pPr algn="ctr"/>
            <a:r>
              <a:rPr lang="nl-NL" sz="2400" b="1" i="1" dirty="0">
                <a:solidFill>
                  <a:srgbClr val="652EA3"/>
                </a:solidFill>
                <a:latin typeface="Effra" panose="02000506080000020004" pitchFamily="2" charset="0"/>
              </a:rPr>
              <a:t>Hypotheekgever</a:t>
            </a:r>
          </a:p>
        </p:txBody>
      </p:sp>
      <p:sp>
        <p:nvSpPr>
          <p:cNvPr id="35" name="Tekstvak 34">
            <a:extLst>
              <a:ext uri="{FF2B5EF4-FFF2-40B4-BE49-F238E27FC236}">
                <a16:creationId xmlns:a16="http://schemas.microsoft.com/office/drawing/2014/main" id="{0B817864-425D-486C-1429-44279B359B0C}"/>
              </a:ext>
            </a:extLst>
          </p:cNvPr>
          <p:cNvSpPr txBox="1"/>
          <p:nvPr/>
        </p:nvSpPr>
        <p:spPr>
          <a:xfrm>
            <a:off x="3892517" y="5529251"/>
            <a:ext cx="2619312" cy="461665"/>
          </a:xfrm>
          <a:prstGeom prst="rect">
            <a:avLst/>
          </a:prstGeom>
          <a:noFill/>
        </p:spPr>
        <p:txBody>
          <a:bodyPr wrap="square" rtlCol="0">
            <a:spAutoFit/>
          </a:bodyPr>
          <a:lstStyle/>
          <a:p>
            <a:pPr algn="ctr"/>
            <a:r>
              <a:rPr lang="nl-NL" sz="2400" b="1" i="1" dirty="0">
                <a:solidFill>
                  <a:srgbClr val="652EA3"/>
                </a:solidFill>
                <a:latin typeface="Effra" panose="02000506080000020004" pitchFamily="2" charset="0"/>
              </a:rPr>
              <a:t>Onderpand</a:t>
            </a:r>
          </a:p>
        </p:txBody>
      </p:sp>
      <p:sp>
        <p:nvSpPr>
          <p:cNvPr id="36" name="Tekstvak 35">
            <a:extLst>
              <a:ext uri="{FF2B5EF4-FFF2-40B4-BE49-F238E27FC236}">
                <a16:creationId xmlns:a16="http://schemas.microsoft.com/office/drawing/2014/main" id="{F59AB95D-15E9-289C-6BE2-8F27F5EB05B5}"/>
              </a:ext>
            </a:extLst>
          </p:cNvPr>
          <p:cNvSpPr txBox="1"/>
          <p:nvPr/>
        </p:nvSpPr>
        <p:spPr>
          <a:xfrm>
            <a:off x="2372764" y="932939"/>
            <a:ext cx="2619312" cy="461665"/>
          </a:xfrm>
          <a:prstGeom prst="rect">
            <a:avLst/>
          </a:prstGeom>
          <a:noFill/>
        </p:spPr>
        <p:txBody>
          <a:bodyPr wrap="square" rtlCol="0">
            <a:spAutoFit/>
          </a:bodyPr>
          <a:lstStyle/>
          <a:p>
            <a:pPr algn="ctr"/>
            <a:r>
              <a:rPr lang="nl-NL" sz="2400" b="1" i="1" dirty="0">
                <a:solidFill>
                  <a:srgbClr val="652EA3"/>
                </a:solidFill>
                <a:latin typeface="Effra" panose="02000506080000020004" pitchFamily="2" charset="0"/>
              </a:rPr>
              <a:t>Hypotheeknemer</a:t>
            </a:r>
          </a:p>
        </p:txBody>
      </p:sp>
      <p:pic>
        <p:nvPicPr>
          <p:cNvPr id="37" name="Graphic 36" descr="Lijn met pijl: Curve in wijzerzin met effen opvulling">
            <a:extLst>
              <a:ext uri="{FF2B5EF4-FFF2-40B4-BE49-F238E27FC236}">
                <a16:creationId xmlns:a16="http://schemas.microsoft.com/office/drawing/2014/main" id="{C191D891-0750-640E-AC00-F7366831E7E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5249904" flipH="1" flipV="1">
            <a:off x="1505588" y="2257120"/>
            <a:ext cx="1664262" cy="1664262"/>
          </a:xfrm>
          <a:prstGeom prst="rect">
            <a:avLst/>
          </a:prstGeom>
        </p:spPr>
      </p:pic>
      <p:sp>
        <p:nvSpPr>
          <p:cNvPr id="39" name="Rechthoek: afgeronde hoeken 38">
            <a:extLst>
              <a:ext uri="{FF2B5EF4-FFF2-40B4-BE49-F238E27FC236}">
                <a16:creationId xmlns:a16="http://schemas.microsoft.com/office/drawing/2014/main" id="{6CBE1AD4-D07E-CA33-E13B-E44E282C1076}"/>
              </a:ext>
            </a:extLst>
          </p:cNvPr>
          <p:cNvSpPr/>
          <p:nvPr/>
        </p:nvSpPr>
        <p:spPr>
          <a:xfrm>
            <a:off x="7422381" y="2895703"/>
            <a:ext cx="4407670" cy="1221163"/>
          </a:xfrm>
          <a:prstGeom prst="roundRect">
            <a:avLst/>
          </a:prstGeom>
          <a:solidFill>
            <a:srgbClr val="945EE8"/>
          </a:solidFill>
          <a:ln w="13921" cap="flat">
            <a:noFill/>
            <a:prstDash val="solid"/>
            <a:miter/>
          </a:ln>
          <a:effectLst>
            <a:outerShdw blurRad="25400" dist="25400" dir="2700000" algn="tl" rotWithShape="0">
              <a:prstClr val="black">
                <a:alpha val="40000"/>
              </a:prstClr>
            </a:outerShdw>
          </a:effectLst>
        </p:spPr>
        <p:txBody>
          <a:bodyPr rtlCol="0" anchor="ctr"/>
          <a:lstStyle/>
          <a:p>
            <a:pPr marR="0" lvl="0" defTabSz="914400" rtl="0" eaLnBrk="1" fontAlgn="auto" latinLnBrk="0" hangingPunct="1">
              <a:lnSpc>
                <a:spcPct val="100000"/>
              </a:lnSpc>
              <a:spcBef>
                <a:spcPts val="0"/>
              </a:spcBef>
              <a:spcAft>
                <a:spcPts val="0"/>
              </a:spcAft>
              <a:buClrTx/>
              <a:buSzTx/>
              <a:tabLst/>
              <a:defRPr/>
            </a:pPr>
            <a:r>
              <a:rPr kumimoji="0" lang="nl-NL" sz="2000" b="0" i="0" u="none" strike="noStrike" kern="1200" cap="none" spc="0" normalizeH="0" baseline="0" noProof="0" dirty="0">
                <a:ln>
                  <a:noFill/>
                </a:ln>
                <a:solidFill>
                  <a:prstClr val="white"/>
                </a:solidFill>
                <a:effectLst/>
                <a:uLnTx/>
                <a:uFillTx/>
                <a:latin typeface="Effra" panose="02000506080000020004" pitchFamily="2" charset="0"/>
              </a:rPr>
              <a:t>De</a:t>
            </a:r>
            <a:r>
              <a:rPr kumimoji="0" lang="nl-NL" sz="2000" b="0" i="0" u="none" strike="noStrike" kern="1200" cap="none" spc="0" normalizeH="0" noProof="0" dirty="0">
                <a:ln>
                  <a:noFill/>
                </a:ln>
                <a:solidFill>
                  <a:prstClr val="white"/>
                </a:solidFill>
                <a:effectLst/>
                <a:uLnTx/>
                <a:uFillTx/>
                <a:latin typeface="Effra" panose="02000506080000020004" pitchFamily="2" charset="0"/>
              </a:rPr>
              <a:t> bank, die </a:t>
            </a:r>
            <a:r>
              <a:rPr kumimoji="0" lang="nl-NL" sz="2000" b="1" i="0" u="none" strike="noStrike" kern="1200" cap="none" spc="0" normalizeH="0" noProof="0" dirty="0">
                <a:ln>
                  <a:noFill/>
                </a:ln>
                <a:solidFill>
                  <a:prstClr val="white"/>
                </a:solidFill>
                <a:effectLst/>
                <a:uLnTx/>
                <a:uFillTx/>
                <a:latin typeface="Effra" panose="02000506080000020004" pitchFamily="2" charset="0"/>
              </a:rPr>
              <a:t>neemt</a:t>
            </a:r>
            <a:r>
              <a:rPr kumimoji="0" lang="nl-NL" sz="2000" b="0" i="0" u="none" strike="noStrike" kern="1200" cap="none" spc="0" normalizeH="0" noProof="0" dirty="0">
                <a:ln>
                  <a:noFill/>
                </a:ln>
                <a:solidFill>
                  <a:prstClr val="white"/>
                </a:solidFill>
                <a:effectLst/>
                <a:uLnTx/>
                <a:uFillTx/>
                <a:latin typeface="Effra" panose="02000506080000020004" pitchFamily="2" charset="0"/>
              </a:rPr>
              <a:t> het huis als </a:t>
            </a:r>
            <a:r>
              <a:rPr kumimoji="0" lang="nl-NL" sz="2000" b="1" i="0" u="none" strike="noStrike" kern="1200" cap="none" spc="0" normalizeH="0" noProof="0" dirty="0">
                <a:ln>
                  <a:noFill/>
                </a:ln>
                <a:solidFill>
                  <a:prstClr val="white"/>
                </a:solidFill>
                <a:effectLst/>
                <a:uLnTx/>
                <a:uFillTx/>
                <a:latin typeface="Effra" panose="02000506080000020004" pitchFamily="2" charset="0"/>
              </a:rPr>
              <a:t>onderpand</a:t>
            </a:r>
            <a:r>
              <a:rPr kumimoji="0" lang="nl-NL" sz="2000" b="0" i="0" u="none" strike="noStrike" kern="1200" cap="none" spc="0" normalizeH="0" noProof="0" dirty="0">
                <a:ln>
                  <a:noFill/>
                </a:ln>
                <a:solidFill>
                  <a:prstClr val="white"/>
                </a:solidFill>
                <a:effectLst/>
                <a:uLnTx/>
                <a:uFillTx/>
                <a:latin typeface="Effra" panose="02000506080000020004" pitchFamily="2" charset="0"/>
              </a:rPr>
              <a:t> en krijgt hypotheekrecht.</a:t>
            </a:r>
            <a:endParaRPr kumimoji="0" lang="nl-NL" sz="2000" b="0" i="0" u="none" strike="noStrike" kern="1200" cap="none" spc="0" normalizeH="0" baseline="0" noProof="0" dirty="0">
              <a:ln>
                <a:noFill/>
              </a:ln>
              <a:solidFill>
                <a:prstClr val="white"/>
              </a:solidFill>
              <a:effectLst/>
              <a:uLnTx/>
              <a:uFillTx/>
              <a:latin typeface="Effra" panose="02000506080000020004" pitchFamily="2" charset="0"/>
            </a:endParaRPr>
          </a:p>
        </p:txBody>
      </p:sp>
      <p:sp>
        <p:nvSpPr>
          <p:cNvPr id="40" name="Rechthoek: afgeronde hoeken 39">
            <a:extLst>
              <a:ext uri="{FF2B5EF4-FFF2-40B4-BE49-F238E27FC236}">
                <a16:creationId xmlns:a16="http://schemas.microsoft.com/office/drawing/2014/main" id="{2D6B2A77-2E96-B21E-BDEC-DE0AF4B20E0E}"/>
              </a:ext>
            </a:extLst>
          </p:cNvPr>
          <p:cNvSpPr/>
          <p:nvPr/>
        </p:nvSpPr>
        <p:spPr>
          <a:xfrm>
            <a:off x="7929953" y="2735423"/>
            <a:ext cx="3392524" cy="418623"/>
          </a:xfrm>
          <a:prstGeom prst="roundRect">
            <a:avLst>
              <a:gd name="adj" fmla="val 50000"/>
            </a:avLst>
          </a:prstGeom>
          <a:solidFill>
            <a:schemeClr val="accent3"/>
          </a:solidFill>
          <a:ln w="38100" cap="flat">
            <a:noFill/>
            <a:prstDash val="dash"/>
            <a:miter/>
          </a:ln>
          <a:effectLst>
            <a:outerShdw blurRad="25400" dist="254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2400" noProof="0" dirty="0">
                <a:solidFill>
                  <a:prstClr val="white"/>
                </a:solidFill>
                <a:latin typeface="Effra Heavy" panose="02000906080000020004" pitchFamily="2" charset="0"/>
              </a:rPr>
              <a:t>Hypotheeknemer</a:t>
            </a:r>
            <a:endParaRPr kumimoji="0" lang="nl-NL" sz="2400" b="0" i="0" u="none" strike="noStrike" kern="1200" cap="none" spc="0" normalizeH="0" baseline="0" noProof="0" dirty="0">
              <a:ln>
                <a:noFill/>
              </a:ln>
              <a:solidFill>
                <a:prstClr val="white"/>
              </a:solidFill>
              <a:effectLst/>
              <a:uLnTx/>
              <a:uFillTx/>
              <a:latin typeface="Effra Heavy" panose="02000906080000020004" pitchFamily="2" charset="0"/>
            </a:endParaRPr>
          </a:p>
        </p:txBody>
      </p:sp>
      <p:sp>
        <p:nvSpPr>
          <p:cNvPr id="41" name="Rechthoek: afgeronde hoeken 40">
            <a:extLst>
              <a:ext uri="{FF2B5EF4-FFF2-40B4-BE49-F238E27FC236}">
                <a16:creationId xmlns:a16="http://schemas.microsoft.com/office/drawing/2014/main" id="{EFFE767D-631C-B301-7424-CD8A4543F5F9}"/>
              </a:ext>
            </a:extLst>
          </p:cNvPr>
          <p:cNvSpPr/>
          <p:nvPr/>
        </p:nvSpPr>
        <p:spPr>
          <a:xfrm>
            <a:off x="7422381" y="1253296"/>
            <a:ext cx="4407670" cy="1221163"/>
          </a:xfrm>
          <a:prstGeom prst="roundRect">
            <a:avLst/>
          </a:prstGeom>
          <a:solidFill>
            <a:srgbClr val="945EE8"/>
          </a:solidFill>
          <a:ln w="13921" cap="flat">
            <a:noFill/>
            <a:prstDash val="solid"/>
            <a:miter/>
          </a:ln>
          <a:effectLst>
            <a:outerShdw blurRad="25400" dist="25400" dir="2700000" algn="tl" rotWithShape="0">
              <a:prstClr val="black">
                <a:alpha val="40000"/>
              </a:prstClr>
            </a:outerShdw>
          </a:effectLst>
        </p:spPr>
        <p:txBody>
          <a:bodyPr rtlCol="0" anchor="ctr"/>
          <a:lstStyle/>
          <a:p>
            <a:pPr marR="0" lvl="0" defTabSz="914400" rtl="0" eaLnBrk="1" fontAlgn="auto" latinLnBrk="0" hangingPunct="1">
              <a:lnSpc>
                <a:spcPct val="100000"/>
              </a:lnSpc>
              <a:spcBef>
                <a:spcPts val="0"/>
              </a:spcBef>
              <a:spcAft>
                <a:spcPts val="0"/>
              </a:spcAft>
              <a:buClrTx/>
              <a:buSzTx/>
              <a:tabLst/>
              <a:defRPr/>
            </a:pPr>
            <a:r>
              <a:rPr kumimoji="0" lang="nl-NL" sz="2000" b="0" i="0" u="none" strike="noStrike" kern="1200" cap="none" spc="0" normalizeH="0" baseline="0" noProof="0" dirty="0">
                <a:ln>
                  <a:noFill/>
                </a:ln>
                <a:solidFill>
                  <a:prstClr val="white"/>
                </a:solidFill>
                <a:effectLst/>
                <a:uLnTx/>
                <a:uFillTx/>
                <a:latin typeface="Effra" panose="02000506080000020004" pitchFamily="2" charset="0"/>
              </a:rPr>
              <a:t>De</a:t>
            </a:r>
            <a:r>
              <a:rPr kumimoji="0" lang="nl-NL" sz="2000" b="0" i="0" u="none" strike="noStrike" kern="1200" cap="none" spc="0" normalizeH="0" noProof="0" dirty="0">
                <a:ln>
                  <a:noFill/>
                </a:ln>
                <a:solidFill>
                  <a:prstClr val="white"/>
                </a:solidFill>
                <a:effectLst/>
                <a:uLnTx/>
                <a:uFillTx/>
                <a:latin typeface="Effra" panose="02000506080000020004" pitchFamily="2" charset="0"/>
              </a:rPr>
              <a:t> lener, die </a:t>
            </a:r>
            <a:r>
              <a:rPr kumimoji="0" lang="nl-NL" sz="2000" b="1" i="0" u="none" strike="noStrike" kern="1200" cap="none" spc="0" normalizeH="0" noProof="0" dirty="0">
                <a:ln>
                  <a:noFill/>
                </a:ln>
                <a:solidFill>
                  <a:prstClr val="white"/>
                </a:solidFill>
                <a:effectLst/>
                <a:uLnTx/>
                <a:uFillTx/>
                <a:latin typeface="Effra" panose="02000506080000020004" pitchFamily="2" charset="0"/>
              </a:rPr>
              <a:t>geeft</a:t>
            </a:r>
            <a:r>
              <a:rPr kumimoji="0" lang="nl-NL" sz="2000" b="0" i="0" u="none" strike="noStrike" kern="1200" cap="none" spc="0" normalizeH="0" noProof="0" dirty="0">
                <a:ln>
                  <a:noFill/>
                </a:ln>
                <a:solidFill>
                  <a:prstClr val="white"/>
                </a:solidFill>
                <a:effectLst/>
                <a:uLnTx/>
                <a:uFillTx/>
                <a:latin typeface="Effra" panose="02000506080000020004" pitchFamily="2" charset="0"/>
              </a:rPr>
              <a:t> het huis als </a:t>
            </a:r>
            <a:r>
              <a:rPr kumimoji="0" lang="nl-NL" sz="2000" b="1" i="0" u="none" strike="noStrike" kern="1200" cap="none" spc="0" normalizeH="0" noProof="0" dirty="0">
                <a:ln>
                  <a:noFill/>
                </a:ln>
                <a:solidFill>
                  <a:prstClr val="white"/>
                </a:solidFill>
                <a:effectLst/>
                <a:uLnTx/>
                <a:uFillTx/>
                <a:latin typeface="Effra" panose="02000506080000020004" pitchFamily="2" charset="0"/>
              </a:rPr>
              <a:t>onderpand</a:t>
            </a:r>
            <a:r>
              <a:rPr kumimoji="0" lang="nl-NL" sz="2000" b="0" i="0" u="none" strike="noStrike" kern="1200" cap="none" spc="0" normalizeH="0" noProof="0" dirty="0">
                <a:ln>
                  <a:noFill/>
                </a:ln>
                <a:solidFill>
                  <a:prstClr val="white"/>
                </a:solidFill>
                <a:effectLst/>
                <a:uLnTx/>
                <a:uFillTx/>
                <a:latin typeface="Effra" panose="02000506080000020004" pitchFamily="2" charset="0"/>
              </a:rPr>
              <a:t> en geeft hypotheekrecht.</a:t>
            </a:r>
            <a:endParaRPr kumimoji="0" lang="nl-NL" sz="2000" b="0" i="0" u="none" strike="noStrike" kern="1200" cap="none" spc="0" normalizeH="0" baseline="0" noProof="0" dirty="0">
              <a:ln>
                <a:noFill/>
              </a:ln>
              <a:solidFill>
                <a:prstClr val="white"/>
              </a:solidFill>
              <a:effectLst/>
              <a:uLnTx/>
              <a:uFillTx/>
              <a:latin typeface="Effra" panose="02000506080000020004" pitchFamily="2" charset="0"/>
            </a:endParaRPr>
          </a:p>
        </p:txBody>
      </p:sp>
      <p:sp>
        <p:nvSpPr>
          <p:cNvPr id="42" name="Rechthoek: afgeronde hoeken 41">
            <a:extLst>
              <a:ext uri="{FF2B5EF4-FFF2-40B4-BE49-F238E27FC236}">
                <a16:creationId xmlns:a16="http://schemas.microsoft.com/office/drawing/2014/main" id="{83A9D164-35B2-7C0D-3F46-3E9D7DFC8166}"/>
              </a:ext>
            </a:extLst>
          </p:cNvPr>
          <p:cNvSpPr/>
          <p:nvPr/>
        </p:nvSpPr>
        <p:spPr>
          <a:xfrm>
            <a:off x="7929953" y="1093016"/>
            <a:ext cx="3392524" cy="418623"/>
          </a:xfrm>
          <a:prstGeom prst="roundRect">
            <a:avLst>
              <a:gd name="adj" fmla="val 50000"/>
            </a:avLst>
          </a:prstGeom>
          <a:solidFill>
            <a:schemeClr val="accent3"/>
          </a:solidFill>
          <a:ln w="38100" cap="flat">
            <a:noFill/>
            <a:prstDash val="dash"/>
            <a:miter/>
          </a:ln>
          <a:effectLst>
            <a:outerShdw blurRad="25400" dist="254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2400" noProof="0" dirty="0">
                <a:solidFill>
                  <a:prstClr val="white"/>
                </a:solidFill>
                <a:latin typeface="Effra Heavy" panose="02000906080000020004" pitchFamily="2" charset="0"/>
              </a:rPr>
              <a:t>Hypotheekgever</a:t>
            </a:r>
            <a:endParaRPr kumimoji="0" lang="nl-NL" sz="2400" b="0" i="0" u="none" strike="noStrike" kern="1200" cap="none" spc="0" normalizeH="0" baseline="0" noProof="0" dirty="0">
              <a:ln>
                <a:noFill/>
              </a:ln>
              <a:solidFill>
                <a:prstClr val="white"/>
              </a:solidFill>
              <a:effectLst/>
              <a:uLnTx/>
              <a:uFillTx/>
              <a:latin typeface="Effra Heavy" panose="02000906080000020004" pitchFamily="2" charset="0"/>
            </a:endParaRPr>
          </a:p>
        </p:txBody>
      </p:sp>
      <p:sp>
        <p:nvSpPr>
          <p:cNvPr id="43" name="Rechthoek: afgeronde hoeken 42">
            <a:extLst>
              <a:ext uri="{FF2B5EF4-FFF2-40B4-BE49-F238E27FC236}">
                <a16:creationId xmlns:a16="http://schemas.microsoft.com/office/drawing/2014/main" id="{3B2D981F-7BA8-DB5E-2A58-E8740763A735}"/>
              </a:ext>
            </a:extLst>
          </p:cNvPr>
          <p:cNvSpPr/>
          <p:nvPr/>
        </p:nvSpPr>
        <p:spPr>
          <a:xfrm>
            <a:off x="7422381" y="5161938"/>
            <a:ext cx="4407670" cy="1221163"/>
          </a:xfrm>
          <a:prstGeom prst="roundRect">
            <a:avLst/>
          </a:prstGeom>
          <a:solidFill>
            <a:srgbClr val="945EE8"/>
          </a:solidFill>
          <a:ln w="13921" cap="flat">
            <a:noFill/>
            <a:prstDash val="solid"/>
            <a:miter/>
          </a:ln>
          <a:effectLst>
            <a:outerShdw blurRad="25400" dist="25400" dir="2700000" algn="tl" rotWithShape="0">
              <a:prstClr val="black">
                <a:alpha val="40000"/>
              </a:prstClr>
            </a:outerShdw>
          </a:effectLst>
        </p:spPr>
        <p:txBody>
          <a:bodyPr rtlCol="0" anchor="ctr"/>
          <a:lstStyle/>
          <a:p>
            <a:pPr marR="0" lvl="0" defTabSz="914400" rtl="0" eaLnBrk="1" fontAlgn="auto" latinLnBrk="0" hangingPunct="1">
              <a:lnSpc>
                <a:spcPct val="100000"/>
              </a:lnSpc>
              <a:spcBef>
                <a:spcPts val="0"/>
              </a:spcBef>
              <a:spcAft>
                <a:spcPts val="0"/>
              </a:spcAft>
              <a:buClrTx/>
              <a:buSzTx/>
              <a:tabLst/>
              <a:defRPr/>
            </a:pPr>
            <a:r>
              <a:rPr kumimoji="0" lang="nl-NL" sz="2000" b="0" i="0" u="none" strike="noStrike" kern="1200" cap="none" spc="0" normalizeH="0" baseline="0" noProof="0" dirty="0">
                <a:ln>
                  <a:noFill/>
                </a:ln>
                <a:solidFill>
                  <a:prstClr val="white"/>
                </a:solidFill>
                <a:effectLst/>
                <a:uLnTx/>
                <a:uFillTx/>
                <a:latin typeface="Effra" panose="02000506080000020004" pitchFamily="2" charset="0"/>
              </a:rPr>
              <a:t>Het recht om bij </a:t>
            </a:r>
            <a:r>
              <a:rPr kumimoji="0" lang="nl-NL" sz="2000" b="1" i="0" u="none" strike="noStrike" kern="1200" cap="none" spc="0" normalizeH="0" baseline="0" noProof="0" dirty="0">
                <a:ln>
                  <a:noFill/>
                </a:ln>
                <a:solidFill>
                  <a:prstClr val="white"/>
                </a:solidFill>
                <a:effectLst/>
                <a:uLnTx/>
                <a:uFillTx/>
                <a:latin typeface="Effra" panose="02000506080000020004" pitchFamily="2" charset="0"/>
              </a:rPr>
              <a:t>wanbetaling</a:t>
            </a:r>
            <a:r>
              <a:rPr kumimoji="0" lang="nl-NL" sz="2000" b="0" i="0" u="none" strike="noStrike" kern="1200" cap="none" spc="0" normalizeH="0" baseline="0" noProof="0" dirty="0">
                <a:ln>
                  <a:noFill/>
                </a:ln>
                <a:solidFill>
                  <a:prstClr val="white"/>
                </a:solidFill>
                <a:effectLst/>
                <a:uLnTx/>
                <a:uFillTx/>
                <a:latin typeface="Effra" panose="02000506080000020004" pitchFamily="2" charset="0"/>
              </a:rPr>
              <a:t> het onderpand te </a:t>
            </a:r>
            <a:r>
              <a:rPr kumimoji="0" lang="nl-NL" sz="2000" b="1" i="0" u="none" strike="noStrike" kern="1200" cap="none" spc="0" normalizeH="0" baseline="0" noProof="0" dirty="0">
                <a:ln>
                  <a:noFill/>
                </a:ln>
                <a:solidFill>
                  <a:prstClr val="white"/>
                </a:solidFill>
                <a:effectLst/>
                <a:uLnTx/>
                <a:uFillTx/>
                <a:latin typeface="Effra" panose="02000506080000020004" pitchFamily="2" charset="0"/>
              </a:rPr>
              <a:t>verkopen</a:t>
            </a:r>
            <a:r>
              <a:rPr kumimoji="0" lang="nl-NL" sz="2000" b="0" i="0" u="none" strike="noStrike" kern="1200" cap="none" spc="0" normalizeH="0" baseline="0" noProof="0" dirty="0">
                <a:ln>
                  <a:noFill/>
                </a:ln>
                <a:solidFill>
                  <a:prstClr val="white"/>
                </a:solidFill>
                <a:effectLst/>
                <a:uLnTx/>
                <a:uFillTx/>
                <a:latin typeface="Effra" panose="02000506080000020004" pitchFamily="2" charset="0"/>
              </a:rPr>
              <a:t>.</a:t>
            </a:r>
          </a:p>
        </p:txBody>
      </p:sp>
      <p:sp>
        <p:nvSpPr>
          <p:cNvPr id="44" name="Rechthoek: afgeronde hoeken 43">
            <a:extLst>
              <a:ext uri="{FF2B5EF4-FFF2-40B4-BE49-F238E27FC236}">
                <a16:creationId xmlns:a16="http://schemas.microsoft.com/office/drawing/2014/main" id="{9D3029A9-1AC4-E2B1-225E-236AF282BA51}"/>
              </a:ext>
            </a:extLst>
          </p:cNvPr>
          <p:cNvSpPr/>
          <p:nvPr/>
        </p:nvSpPr>
        <p:spPr>
          <a:xfrm>
            <a:off x="7929953" y="5001658"/>
            <a:ext cx="3392524" cy="418623"/>
          </a:xfrm>
          <a:prstGeom prst="roundRect">
            <a:avLst>
              <a:gd name="adj" fmla="val 50000"/>
            </a:avLst>
          </a:prstGeom>
          <a:solidFill>
            <a:schemeClr val="accent3"/>
          </a:solidFill>
          <a:ln w="38100" cap="flat">
            <a:noFill/>
            <a:prstDash val="dash"/>
            <a:miter/>
          </a:ln>
          <a:effectLst>
            <a:outerShdw blurRad="25400" dist="254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2400" noProof="0" dirty="0">
                <a:solidFill>
                  <a:prstClr val="white"/>
                </a:solidFill>
                <a:latin typeface="Effra Heavy" panose="02000906080000020004" pitchFamily="2" charset="0"/>
              </a:rPr>
              <a:t>Hypotheekrecht</a:t>
            </a:r>
            <a:endParaRPr kumimoji="0" lang="nl-NL" sz="2400" b="0" i="0" u="none" strike="noStrike" kern="1200" cap="none" spc="0" normalizeH="0" baseline="0" noProof="0" dirty="0">
              <a:ln>
                <a:noFill/>
              </a:ln>
              <a:solidFill>
                <a:prstClr val="white"/>
              </a:solidFill>
              <a:effectLst/>
              <a:uLnTx/>
              <a:uFillTx/>
              <a:latin typeface="Effra Heavy" panose="02000906080000020004" pitchFamily="2" charset="0"/>
            </a:endParaRPr>
          </a:p>
        </p:txBody>
      </p:sp>
      <p:sp>
        <p:nvSpPr>
          <p:cNvPr id="45" name="Tekstvak 44">
            <a:extLst>
              <a:ext uri="{FF2B5EF4-FFF2-40B4-BE49-F238E27FC236}">
                <a16:creationId xmlns:a16="http://schemas.microsoft.com/office/drawing/2014/main" id="{A9DC18C1-136A-CC0A-35F1-D8250B7EAF2A}"/>
              </a:ext>
            </a:extLst>
          </p:cNvPr>
          <p:cNvSpPr txBox="1"/>
          <p:nvPr/>
        </p:nvSpPr>
        <p:spPr>
          <a:xfrm>
            <a:off x="7060432" y="4375012"/>
            <a:ext cx="513156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400" b="1" i="1" u="none" strike="noStrike" kern="1200" cap="none" spc="0" normalizeH="0" baseline="0" noProof="0" dirty="0">
                <a:ln>
                  <a:noFill/>
                </a:ln>
                <a:solidFill>
                  <a:prstClr val="black"/>
                </a:solidFill>
                <a:effectLst/>
                <a:uLnTx/>
                <a:uFillTx/>
                <a:latin typeface="Effra" panose="02000506080000020004" pitchFamily="2" charset="0"/>
                <a:ea typeface="+mn-ea"/>
                <a:cs typeface="+mn-cs"/>
              </a:rPr>
              <a:t>Dit </a:t>
            </a:r>
            <a:r>
              <a:rPr kumimoji="0" lang="nl-NL" sz="2400" b="1" i="1" u="none" strike="noStrike" kern="1200" cap="none" spc="0" normalizeH="0" baseline="0" noProof="0" dirty="0">
                <a:ln>
                  <a:noFill/>
                </a:ln>
                <a:solidFill>
                  <a:srgbClr val="945DE8"/>
                </a:solidFill>
                <a:effectLst/>
                <a:uLnTx/>
                <a:uFillTx/>
                <a:latin typeface="Effra" panose="02000506080000020004" pitchFamily="2" charset="0"/>
                <a:ea typeface="+mn-ea"/>
                <a:cs typeface="+mn-cs"/>
              </a:rPr>
              <a:t>verlaagt</a:t>
            </a:r>
            <a:r>
              <a:rPr kumimoji="0" lang="nl-NL" sz="2400" b="1" i="1" u="none" strike="noStrike" kern="1200" cap="none" spc="0" normalizeH="0" noProof="0" dirty="0">
                <a:ln>
                  <a:noFill/>
                </a:ln>
                <a:solidFill>
                  <a:prstClr val="black"/>
                </a:solidFill>
                <a:effectLst/>
                <a:uLnTx/>
                <a:uFillTx/>
                <a:latin typeface="Effra" panose="02000506080000020004" pitchFamily="2" charset="0"/>
                <a:ea typeface="+mn-ea"/>
                <a:cs typeface="+mn-cs"/>
              </a:rPr>
              <a:t> het </a:t>
            </a:r>
            <a:r>
              <a:rPr kumimoji="0" lang="nl-NL" sz="2400" b="1" i="1" u="none" strike="noStrike" kern="1200" cap="none" spc="0" normalizeH="0" noProof="0" dirty="0">
                <a:ln>
                  <a:noFill/>
                </a:ln>
                <a:solidFill>
                  <a:srgbClr val="945DE8"/>
                </a:solidFill>
                <a:effectLst/>
                <a:uLnTx/>
                <a:uFillTx/>
                <a:latin typeface="Effra" panose="02000506080000020004" pitchFamily="2" charset="0"/>
                <a:ea typeface="+mn-ea"/>
                <a:cs typeface="+mn-cs"/>
              </a:rPr>
              <a:t>risico</a:t>
            </a:r>
            <a:r>
              <a:rPr kumimoji="0" lang="nl-NL" sz="2400" b="1" i="1" u="none" strike="noStrike" kern="1200" cap="none" spc="0" normalizeH="0" noProof="0" dirty="0">
                <a:ln>
                  <a:noFill/>
                </a:ln>
                <a:solidFill>
                  <a:prstClr val="black"/>
                </a:solidFill>
                <a:effectLst/>
                <a:uLnTx/>
                <a:uFillTx/>
                <a:latin typeface="Effra" panose="02000506080000020004" pitchFamily="2" charset="0"/>
                <a:ea typeface="+mn-ea"/>
                <a:cs typeface="+mn-cs"/>
              </a:rPr>
              <a:t> voor de bank!</a:t>
            </a:r>
            <a:endParaRPr kumimoji="0" lang="nl-NL" sz="2400" b="1" i="1" u="none" strike="noStrike" kern="1200" cap="none" spc="0" normalizeH="0" baseline="0" noProof="0" dirty="0">
              <a:ln>
                <a:noFill/>
              </a:ln>
              <a:solidFill>
                <a:prstClr val="black"/>
              </a:solidFill>
              <a:effectLst/>
              <a:uLnTx/>
              <a:uFillTx/>
              <a:latin typeface="Effra" panose="02000506080000020004" pitchFamily="2" charset="0"/>
              <a:ea typeface="+mn-ea"/>
              <a:cs typeface="+mn-cs"/>
            </a:endParaRPr>
          </a:p>
        </p:txBody>
      </p:sp>
      <p:pic>
        <p:nvPicPr>
          <p:cNvPr id="47" name="Graphic 46" descr="Lijn met pijl: Curve in wijzerzin met effen opvulling">
            <a:extLst>
              <a:ext uri="{FF2B5EF4-FFF2-40B4-BE49-F238E27FC236}">
                <a16:creationId xmlns:a16="http://schemas.microsoft.com/office/drawing/2014/main" id="{A7E5D35B-2988-C71D-BC8A-6AC166BD6DE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6350096" flipH="1">
            <a:off x="7477532" y="4696890"/>
            <a:ext cx="670705" cy="670705"/>
          </a:xfrm>
          <a:prstGeom prst="rect">
            <a:avLst/>
          </a:prstGeom>
        </p:spPr>
      </p:pic>
      <p:pic>
        <p:nvPicPr>
          <p:cNvPr id="48" name="Graphic 47" descr="Lijn met pijl: Curve in wijzerzin met effen opvulling">
            <a:extLst>
              <a:ext uri="{FF2B5EF4-FFF2-40B4-BE49-F238E27FC236}">
                <a16:creationId xmlns:a16="http://schemas.microsoft.com/office/drawing/2014/main" id="{0718BEDC-985B-9E19-2297-4B53EF64A48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7340957" flipV="1">
            <a:off x="11069116" y="3857565"/>
            <a:ext cx="670705" cy="670705"/>
          </a:xfrm>
          <a:prstGeom prst="rect">
            <a:avLst/>
          </a:prstGeom>
        </p:spPr>
      </p:pic>
      <p:grpSp>
        <p:nvGrpSpPr>
          <p:cNvPr id="17" name="Groep 16">
            <a:extLst>
              <a:ext uri="{FF2B5EF4-FFF2-40B4-BE49-F238E27FC236}">
                <a16:creationId xmlns:a16="http://schemas.microsoft.com/office/drawing/2014/main" id="{3BE48257-1AF3-D957-A8C6-9747A901883F}"/>
              </a:ext>
            </a:extLst>
          </p:cNvPr>
          <p:cNvGrpSpPr/>
          <p:nvPr/>
        </p:nvGrpSpPr>
        <p:grpSpPr>
          <a:xfrm>
            <a:off x="1218626" y="4290726"/>
            <a:ext cx="1166813" cy="1202037"/>
            <a:chOff x="5231411" y="2900306"/>
            <a:chExt cx="2046671" cy="2046671"/>
          </a:xfrm>
          <a:effectLst>
            <a:outerShdw blurRad="25400" dist="25400" dir="2700000" algn="tl" rotWithShape="0">
              <a:prstClr val="black">
                <a:alpha val="40000"/>
              </a:prstClr>
            </a:outerShdw>
          </a:effectLst>
        </p:grpSpPr>
        <p:sp>
          <p:nvSpPr>
            <p:cNvPr id="18" name="Rechthoek 20">
              <a:extLst>
                <a:ext uri="{FF2B5EF4-FFF2-40B4-BE49-F238E27FC236}">
                  <a16:creationId xmlns:a16="http://schemas.microsoft.com/office/drawing/2014/main" id="{D1491CD9-BA76-58AE-E752-1BB4E04A7528}"/>
                </a:ext>
              </a:extLst>
            </p:cNvPr>
            <p:cNvSpPr/>
            <p:nvPr/>
          </p:nvSpPr>
          <p:spPr>
            <a:xfrm>
              <a:off x="5498811" y="3266267"/>
              <a:ext cx="1608723" cy="1352656"/>
            </a:xfrm>
            <a:custGeom>
              <a:avLst/>
              <a:gdLst>
                <a:gd name="connsiteX0" fmla="*/ 0 w 1041218"/>
                <a:gd name="connsiteY0" fmla="*/ 0 h 1078345"/>
                <a:gd name="connsiteX1" fmla="*/ 1041218 w 1041218"/>
                <a:gd name="connsiteY1" fmla="*/ 0 h 1078345"/>
                <a:gd name="connsiteX2" fmla="*/ 1041218 w 1041218"/>
                <a:gd name="connsiteY2" fmla="*/ 1078345 h 1078345"/>
                <a:gd name="connsiteX3" fmla="*/ 0 w 1041218"/>
                <a:gd name="connsiteY3" fmla="*/ 1078345 h 1078345"/>
                <a:gd name="connsiteX4" fmla="*/ 0 w 1041218"/>
                <a:gd name="connsiteY4" fmla="*/ 0 h 1078345"/>
                <a:gd name="connsiteX0" fmla="*/ 0 w 1041218"/>
                <a:gd name="connsiteY0" fmla="*/ 0 h 1078345"/>
                <a:gd name="connsiteX1" fmla="*/ 1041218 w 1041218"/>
                <a:gd name="connsiteY1" fmla="*/ 0 h 1078345"/>
                <a:gd name="connsiteX2" fmla="*/ 1041218 w 1041218"/>
                <a:gd name="connsiteY2" fmla="*/ 1078345 h 1078345"/>
                <a:gd name="connsiteX3" fmla="*/ 64654 w 1041218"/>
                <a:gd name="connsiteY3" fmla="*/ 1078345 h 1078345"/>
                <a:gd name="connsiteX4" fmla="*/ 0 w 1041218"/>
                <a:gd name="connsiteY4" fmla="*/ 0 h 1078345"/>
                <a:gd name="connsiteX0" fmla="*/ 0 w 995036"/>
                <a:gd name="connsiteY0" fmla="*/ 27709 h 1078345"/>
                <a:gd name="connsiteX1" fmla="*/ 995036 w 995036"/>
                <a:gd name="connsiteY1" fmla="*/ 0 h 1078345"/>
                <a:gd name="connsiteX2" fmla="*/ 995036 w 995036"/>
                <a:gd name="connsiteY2" fmla="*/ 1078345 h 1078345"/>
                <a:gd name="connsiteX3" fmla="*/ 18472 w 995036"/>
                <a:gd name="connsiteY3" fmla="*/ 1078345 h 1078345"/>
                <a:gd name="connsiteX4" fmla="*/ 0 w 995036"/>
                <a:gd name="connsiteY4" fmla="*/ 27709 h 1078345"/>
                <a:gd name="connsiteX0" fmla="*/ 0 w 995036"/>
                <a:gd name="connsiteY0" fmla="*/ 0 h 1050636"/>
                <a:gd name="connsiteX1" fmla="*/ 958091 w 995036"/>
                <a:gd name="connsiteY1" fmla="*/ 27709 h 1050636"/>
                <a:gd name="connsiteX2" fmla="*/ 995036 w 995036"/>
                <a:gd name="connsiteY2" fmla="*/ 1050636 h 1050636"/>
                <a:gd name="connsiteX3" fmla="*/ 18472 w 995036"/>
                <a:gd name="connsiteY3" fmla="*/ 1050636 h 1050636"/>
                <a:gd name="connsiteX4" fmla="*/ 0 w 995036"/>
                <a:gd name="connsiteY4" fmla="*/ 0 h 1050636"/>
                <a:gd name="connsiteX0" fmla="*/ 0 w 1253740"/>
                <a:gd name="connsiteY0" fmla="*/ 0 h 1050636"/>
                <a:gd name="connsiteX1" fmla="*/ 958091 w 1253740"/>
                <a:gd name="connsiteY1" fmla="*/ 27709 h 1050636"/>
                <a:gd name="connsiteX2" fmla="*/ 1253740 w 1253740"/>
                <a:gd name="connsiteY2" fmla="*/ 995217 h 1050636"/>
                <a:gd name="connsiteX3" fmla="*/ 995036 w 1253740"/>
                <a:gd name="connsiteY3" fmla="*/ 1050636 h 1050636"/>
                <a:gd name="connsiteX4" fmla="*/ 18472 w 1253740"/>
                <a:gd name="connsiteY4" fmla="*/ 1050636 h 1050636"/>
                <a:gd name="connsiteX5" fmla="*/ 0 w 1253740"/>
                <a:gd name="connsiteY5" fmla="*/ 0 h 1050636"/>
                <a:gd name="connsiteX0" fmla="*/ 0 w 1273239"/>
                <a:gd name="connsiteY0" fmla="*/ 0 h 1050636"/>
                <a:gd name="connsiteX1" fmla="*/ 958091 w 1273239"/>
                <a:gd name="connsiteY1" fmla="*/ 27709 h 1050636"/>
                <a:gd name="connsiteX2" fmla="*/ 1253740 w 1273239"/>
                <a:gd name="connsiteY2" fmla="*/ 995217 h 1050636"/>
                <a:gd name="connsiteX3" fmla="*/ 995036 w 1273239"/>
                <a:gd name="connsiteY3" fmla="*/ 1050636 h 1050636"/>
                <a:gd name="connsiteX4" fmla="*/ 18472 w 1273239"/>
                <a:gd name="connsiteY4" fmla="*/ 1050636 h 1050636"/>
                <a:gd name="connsiteX5" fmla="*/ 0 w 1273239"/>
                <a:gd name="connsiteY5" fmla="*/ 0 h 1050636"/>
                <a:gd name="connsiteX0" fmla="*/ 0 w 1268704"/>
                <a:gd name="connsiteY0" fmla="*/ 0 h 1050636"/>
                <a:gd name="connsiteX1" fmla="*/ 958091 w 1268704"/>
                <a:gd name="connsiteY1" fmla="*/ 27709 h 1050636"/>
                <a:gd name="connsiteX2" fmla="*/ 1207559 w 1268704"/>
                <a:gd name="connsiteY2" fmla="*/ 681181 h 1050636"/>
                <a:gd name="connsiteX3" fmla="*/ 1253740 w 1268704"/>
                <a:gd name="connsiteY3" fmla="*/ 995217 h 1050636"/>
                <a:gd name="connsiteX4" fmla="*/ 995036 w 1268704"/>
                <a:gd name="connsiteY4" fmla="*/ 1050636 h 1050636"/>
                <a:gd name="connsiteX5" fmla="*/ 18472 w 1268704"/>
                <a:gd name="connsiteY5" fmla="*/ 1050636 h 1050636"/>
                <a:gd name="connsiteX6" fmla="*/ 0 w 1268704"/>
                <a:gd name="connsiteY6" fmla="*/ 0 h 1050636"/>
                <a:gd name="connsiteX0" fmla="*/ 0 w 1482161"/>
                <a:gd name="connsiteY0" fmla="*/ 0 h 1050636"/>
                <a:gd name="connsiteX1" fmla="*/ 958091 w 1482161"/>
                <a:gd name="connsiteY1" fmla="*/ 27709 h 1050636"/>
                <a:gd name="connsiteX2" fmla="*/ 1475413 w 1482161"/>
                <a:gd name="connsiteY2" fmla="*/ 727363 h 1050636"/>
                <a:gd name="connsiteX3" fmla="*/ 1253740 w 1482161"/>
                <a:gd name="connsiteY3" fmla="*/ 995217 h 1050636"/>
                <a:gd name="connsiteX4" fmla="*/ 995036 w 1482161"/>
                <a:gd name="connsiteY4" fmla="*/ 1050636 h 1050636"/>
                <a:gd name="connsiteX5" fmla="*/ 18472 w 1482161"/>
                <a:gd name="connsiteY5" fmla="*/ 1050636 h 1050636"/>
                <a:gd name="connsiteX6" fmla="*/ 0 w 1482161"/>
                <a:gd name="connsiteY6" fmla="*/ 0 h 1050636"/>
                <a:gd name="connsiteX0" fmla="*/ 0 w 1482161"/>
                <a:gd name="connsiteY0" fmla="*/ 0 h 1050636"/>
                <a:gd name="connsiteX1" fmla="*/ 958091 w 1482161"/>
                <a:gd name="connsiteY1" fmla="*/ 27709 h 1050636"/>
                <a:gd name="connsiteX2" fmla="*/ 1475413 w 1482161"/>
                <a:gd name="connsiteY2" fmla="*/ 727363 h 1050636"/>
                <a:gd name="connsiteX3" fmla="*/ 1253740 w 1482161"/>
                <a:gd name="connsiteY3" fmla="*/ 995217 h 1050636"/>
                <a:gd name="connsiteX4" fmla="*/ 995036 w 1482161"/>
                <a:gd name="connsiteY4" fmla="*/ 1050636 h 1050636"/>
                <a:gd name="connsiteX5" fmla="*/ 18472 w 1482161"/>
                <a:gd name="connsiteY5" fmla="*/ 1050636 h 1050636"/>
                <a:gd name="connsiteX6" fmla="*/ 0 w 1482161"/>
                <a:gd name="connsiteY6" fmla="*/ 0 h 1050636"/>
                <a:gd name="connsiteX0" fmla="*/ 0 w 1482161"/>
                <a:gd name="connsiteY0" fmla="*/ 0 h 1050636"/>
                <a:gd name="connsiteX1" fmla="*/ 958091 w 1482161"/>
                <a:gd name="connsiteY1" fmla="*/ 27709 h 1050636"/>
                <a:gd name="connsiteX2" fmla="*/ 1475413 w 1482161"/>
                <a:gd name="connsiteY2" fmla="*/ 727363 h 1050636"/>
                <a:gd name="connsiteX3" fmla="*/ 1253740 w 1482161"/>
                <a:gd name="connsiteY3" fmla="*/ 995217 h 1050636"/>
                <a:gd name="connsiteX4" fmla="*/ 995036 w 1482161"/>
                <a:gd name="connsiteY4" fmla="*/ 1050636 h 1050636"/>
                <a:gd name="connsiteX5" fmla="*/ 18472 w 1482161"/>
                <a:gd name="connsiteY5" fmla="*/ 1050636 h 1050636"/>
                <a:gd name="connsiteX6" fmla="*/ 0 w 1482161"/>
                <a:gd name="connsiteY6" fmla="*/ 0 h 1050636"/>
                <a:gd name="connsiteX0" fmla="*/ 0 w 1482161"/>
                <a:gd name="connsiteY0" fmla="*/ 0 h 1050636"/>
                <a:gd name="connsiteX1" fmla="*/ 958091 w 1482161"/>
                <a:gd name="connsiteY1" fmla="*/ 27709 h 1050636"/>
                <a:gd name="connsiteX2" fmla="*/ 1475413 w 1482161"/>
                <a:gd name="connsiteY2" fmla="*/ 727363 h 1050636"/>
                <a:gd name="connsiteX3" fmla="*/ 1253740 w 1482161"/>
                <a:gd name="connsiteY3" fmla="*/ 995217 h 1050636"/>
                <a:gd name="connsiteX4" fmla="*/ 995036 w 1482161"/>
                <a:gd name="connsiteY4" fmla="*/ 1050636 h 1050636"/>
                <a:gd name="connsiteX5" fmla="*/ 18472 w 1482161"/>
                <a:gd name="connsiteY5" fmla="*/ 1050636 h 1050636"/>
                <a:gd name="connsiteX6" fmla="*/ 0 w 1482161"/>
                <a:gd name="connsiteY6" fmla="*/ 0 h 1050636"/>
                <a:gd name="connsiteX0" fmla="*/ 0 w 1482161"/>
                <a:gd name="connsiteY0" fmla="*/ 0 h 1050636"/>
                <a:gd name="connsiteX1" fmla="*/ 958091 w 1482161"/>
                <a:gd name="connsiteY1" fmla="*/ 27709 h 1050636"/>
                <a:gd name="connsiteX2" fmla="*/ 1203229 w 1482161"/>
                <a:gd name="connsiteY2" fmla="*/ 385040 h 1050636"/>
                <a:gd name="connsiteX3" fmla="*/ 1475413 w 1482161"/>
                <a:gd name="connsiteY3" fmla="*/ 727363 h 1050636"/>
                <a:gd name="connsiteX4" fmla="*/ 1253740 w 1482161"/>
                <a:gd name="connsiteY4" fmla="*/ 995217 h 1050636"/>
                <a:gd name="connsiteX5" fmla="*/ 995036 w 1482161"/>
                <a:gd name="connsiteY5" fmla="*/ 1050636 h 1050636"/>
                <a:gd name="connsiteX6" fmla="*/ 18472 w 1482161"/>
                <a:gd name="connsiteY6" fmla="*/ 1050636 h 1050636"/>
                <a:gd name="connsiteX7" fmla="*/ 0 w 1482161"/>
                <a:gd name="connsiteY7" fmla="*/ 0 h 1050636"/>
                <a:gd name="connsiteX0" fmla="*/ 0 w 1482161"/>
                <a:gd name="connsiteY0" fmla="*/ 0 h 1050636"/>
                <a:gd name="connsiteX1" fmla="*/ 958091 w 1482161"/>
                <a:gd name="connsiteY1" fmla="*/ 27709 h 1050636"/>
                <a:gd name="connsiteX2" fmla="*/ 1098454 w 1482161"/>
                <a:gd name="connsiteY2" fmla="*/ 489815 h 1050636"/>
                <a:gd name="connsiteX3" fmla="*/ 1475413 w 1482161"/>
                <a:gd name="connsiteY3" fmla="*/ 727363 h 1050636"/>
                <a:gd name="connsiteX4" fmla="*/ 1253740 w 1482161"/>
                <a:gd name="connsiteY4" fmla="*/ 995217 h 1050636"/>
                <a:gd name="connsiteX5" fmla="*/ 995036 w 1482161"/>
                <a:gd name="connsiteY5" fmla="*/ 1050636 h 1050636"/>
                <a:gd name="connsiteX6" fmla="*/ 18472 w 1482161"/>
                <a:gd name="connsiteY6" fmla="*/ 1050636 h 1050636"/>
                <a:gd name="connsiteX7" fmla="*/ 0 w 1482161"/>
                <a:gd name="connsiteY7" fmla="*/ 0 h 1050636"/>
                <a:gd name="connsiteX0" fmla="*/ 0 w 1482161"/>
                <a:gd name="connsiteY0" fmla="*/ 0 h 1050636"/>
                <a:gd name="connsiteX1" fmla="*/ 958091 w 1482161"/>
                <a:gd name="connsiteY1" fmla="*/ 27709 h 1050636"/>
                <a:gd name="connsiteX2" fmla="*/ 1098454 w 1482161"/>
                <a:gd name="connsiteY2" fmla="*/ 489815 h 1050636"/>
                <a:gd name="connsiteX3" fmla="*/ 1475413 w 1482161"/>
                <a:gd name="connsiteY3" fmla="*/ 727363 h 1050636"/>
                <a:gd name="connsiteX4" fmla="*/ 1253740 w 1482161"/>
                <a:gd name="connsiteY4" fmla="*/ 995217 h 1050636"/>
                <a:gd name="connsiteX5" fmla="*/ 995036 w 1482161"/>
                <a:gd name="connsiteY5" fmla="*/ 1050636 h 1050636"/>
                <a:gd name="connsiteX6" fmla="*/ 18472 w 1482161"/>
                <a:gd name="connsiteY6" fmla="*/ 1050636 h 1050636"/>
                <a:gd name="connsiteX7" fmla="*/ 0 w 1482161"/>
                <a:gd name="connsiteY7" fmla="*/ 0 h 1050636"/>
                <a:gd name="connsiteX0" fmla="*/ 0 w 1562540"/>
                <a:gd name="connsiteY0" fmla="*/ 0 h 1265092"/>
                <a:gd name="connsiteX1" fmla="*/ 958091 w 1562540"/>
                <a:gd name="connsiteY1" fmla="*/ 27709 h 1265092"/>
                <a:gd name="connsiteX2" fmla="*/ 1098454 w 1562540"/>
                <a:gd name="connsiteY2" fmla="*/ 489815 h 1265092"/>
                <a:gd name="connsiteX3" fmla="*/ 1475413 w 1562540"/>
                <a:gd name="connsiteY3" fmla="*/ 727363 h 1265092"/>
                <a:gd name="connsiteX4" fmla="*/ 1552190 w 1562540"/>
                <a:gd name="connsiteY4" fmla="*/ 1265092 h 1265092"/>
                <a:gd name="connsiteX5" fmla="*/ 995036 w 1562540"/>
                <a:gd name="connsiteY5" fmla="*/ 1050636 h 1265092"/>
                <a:gd name="connsiteX6" fmla="*/ 18472 w 1562540"/>
                <a:gd name="connsiteY6" fmla="*/ 1050636 h 1265092"/>
                <a:gd name="connsiteX7" fmla="*/ 0 w 1562540"/>
                <a:gd name="connsiteY7" fmla="*/ 0 h 1265092"/>
                <a:gd name="connsiteX0" fmla="*/ 0 w 1562540"/>
                <a:gd name="connsiteY0" fmla="*/ 0 h 1265092"/>
                <a:gd name="connsiteX1" fmla="*/ 958091 w 1562540"/>
                <a:gd name="connsiteY1" fmla="*/ 27709 h 1265092"/>
                <a:gd name="connsiteX2" fmla="*/ 1098454 w 1562540"/>
                <a:gd name="connsiteY2" fmla="*/ 489815 h 1265092"/>
                <a:gd name="connsiteX3" fmla="*/ 1475413 w 1562540"/>
                <a:gd name="connsiteY3" fmla="*/ 727363 h 1265092"/>
                <a:gd name="connsiteX4" fmla="*/ 1552190 w 1562540"/>
                <a:gd name="connsiteY4" fmla="*/ 1265092 h 1265092"/>
                <a:gd name="connsiteX5" fmla="*/ 537836 w 1562540"/>
                <a:gd name="connsiteY5" fmla="*/ 1152236 h 1265092"/>
                <a:gd name="connsiteX6" fmla="*/ 18472 w 1562540"/>
                <a:gd name="connsiteY6" fmla="*/ 1050636 h 1265092"/>
                <a:gd name="connsiteX7" fmla="*/ 0 w 1562540"/>
                <a:gd name="connsiteY7" fmla="*/ 0 h 1265092"/>
                <a:gd name="connsiteX0" fmla="*/ 0 w 1562540"/>
                <a:gd name="connsiteY0" fmla="*/ 0 h 1352656"/>
                <a:gd name="connsiteX1" fmla="*/ 958091 w 1562540"/>
                <a:gd name="connsiteY1" fmla="*/ 27709 h 1352656"/>
                <a:gd name="connsiteX2" fmla="*/ 1098454 w 1562540"/>
                <a:gd name="connsiteY2" fmla="*/ 489815 h 1352656"/>
                <a:gd name="connsiteX3" fmla="*/ 1475413 w 1562540"/>
                <a:gd name="connsiteY3" fmla="*/ 727363 h 1352656"/>
                <a:gd name="connsiteX4" fmla="*/ 1552190 w 1562540"/>
                <a:gd name="connsiteY4" fmla="*/ 1265092 h 1352656"/>
                <a:gd name="connsiteX5" fmla="*/ 749203 w 1562540"/>
                <a:gd name="connsiteY5" fmla="*/ 1350240 h 1352656"/>
                <a:gd name="connsiteX6" fmla="*/ 537836 w 1562540"/>
                <a:gd name="connsiteY6" fmla="*/ 1152236 h 1352656"/>
                <a:gd name="connsiteX7" fmla="*/ 18472 w 1562540"/>
                <a:gd name="connsiteY7" fmla="*/ 1050636 h 1352656"/>
                <a:gd name="connsiteX8" fmla="*/ 0 w 1562540"/>
                <a:gd name="connsiteY8" fmla="*/ 0 h 1352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2540" h="1352656">
                  <a:moveTo>
                    <a:pt x="0" y="0"/>
                  </a:moveTo>
                  <a:lnTo>
                    <a:pt x="958091" y="27709"/>
                  </a:lnTo>
                  <a:cubicBezTo>
                    <a:pt x="1158629" y="91882"/>
                    <a:pt x="936034" y="424006"/>
                    <a:pt x="1098454" y="489815"/>
                  </a:cubicBezTo>
                  <a:cubicBezTo>
                    <a:pt x="1184674" y="606424"/>
                    <a:pt x="1466995" y="625667"/>
                    <a:pt x="1475413" y="727363"/>
                  </a:cubicBezTo>
                  <a:cubicBezTo>
                    <a:pt x="1524688" y="888614"/>
                    <a:pt x="1587610" y="1203516"/>
                    <a:pt x="1552190" y="1265092"/>
                  </a:cubicBezTo>
                  <a:cubicBezTo>
                    <a:pt x="1368136" y="1243733"/>
                    <a:pt x="933257" y="1371599"/>
                    <a:pt x="749203" y="1350240"/>
                  </a:cubicBezTo>
                  <a:lnTo>
                    <a:pt x="537836" y="1152236"/>
                  </a:lnTo>
                  <a:lnTo>
                    <a:pt x="18472" y="105063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19" name="Graphic 18" descr="Munten met effen opvulling">
              <a:extLst>
                <a:ext uri="{FF2B5EF4-FFF2-40B4-BE49-F238E27FC236}">
                  <a16:creationId xmlns:a16="http://schemas.microsoft.com/office/drawing/2014/main" id="{9EDECFBE-5865-3CAF-BA42-4EDF7CD6AEC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231411" y="2900306"/>
              <a:ext cx="2046671" cy="2046671"/>
            </a:xfrm>
            <a:prstGeom prst="rect">
              <a:avLst/>
            </a:prstGeom>
            <a:effectLst/>
          </p:spPr>
        </p:pic>
      </p:grpSp>
      <p:sp>
        <p:nvSpPr>
          <p:cNvPr id="49" name="Rechthoek: afgeronde hoeken 48">
            <a:extLst>
              <a:ext uri="{FF2B5EF4-FFF2-40B4-BE49-F238E27FC236}">
                <a16:creationId xmlns:a16="http://schemas.microsoft.com/office/drawing/2014/main" id="{368D5FD5-24CD-2BC9-D086-9218CB11DCA1}"/>
              </a:ext>
            </a:extLst>
          </p:cNvPr>
          <p:cNvSpPr/>
          <p:nvPr/>
        </p:nvSpPr>
        <p:spPr>
          <a:xfrm>
            <a:off x="430375" y="1974536"/>
            <a:ext cx="2619312" cy="418623"/>
          </a:xfrm>
          <a:prstGeom prst="roundRect">
            <a:avLst>
              <a:gd name="adj" fmla="val 50000"/>
            </a:avLst>
          </a:prstGeom>
          <a:solidFill>
            <a:schemeClr val="accent3"/>
          </a:solidFill>
          <a:ln w="38100" cap="flat">
            <a:noFill/>
            <a:prstDash val="dash"/>
            <a:miter/>
          </a:ln>
          <a:effectLst>
            <a:outerShdw blurRad="25400" dist="254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2000" noProof="0" dirty="0">
                <a:solidFill>
                  <a:prstClr val="white"/>
                </a:solidFill>
                <a:latin typeface="Effra Heavy" panose="02000906080000020004" pitchFamily="2" charset="0"/>
              </a:rPr>
              <a:t>Aflossing + Interest</a:t>
            </a:r>
            <a:endParaRPr kumimoji="0" lang="nl-NL" sz="2000" b="0" i="0" u="none" strike="noStrike" kern="1200" cap="none" spc="0" normalizeH="0" baseline="0" noProof="0" dirty="0">
              <a:ln>
                <a:noFill/>
              </a:ln>
              <a:solidFill>
                <a:prstClr val="white"/>
              </a:solidFill>
              <a:effectLst/>
              <a:uLnTx/>
              <a:uFillTx/>
              <a:latin typeface="Effra Heavy" panose="02000906080000020004" pitchFamily="2" charset="0"/>
            </a:endParaRPr>
          </a:p>
        </p:txBody>
      </p:sp>
      <p:grpSp>
        <p:nvGrpSpPr>
          <p:cNvPr id="51" name="Groep 50">
            <a:extLst>
              <a:ext uri="{FF2B5EF4-FFF2-40B4-BE49-F238E27FC236}">
                <a16:creationId xmlns:a16="http://schemas.microsoft.com/office/drawing/2014/main" id="{68F54FC5-3E31-2E94-323B-F894C8B00423}"/>
              </a:ext>
            </a:extLst>
          </p:cNvPr>
          <p:cNvGrpSpPr/>
          <p:nvPr/>
        </p:nvGrpSpPr>
        <p:grpSpPr>
          <a:xfrm>
            <a:off x="3104712" y="2189158"/>
            <a:ext cx="1166813" cy="1202037"/>
            <a:chOff x="5231411" y="2900306"/>
            <a:chExt cx="2046671" cy="2046671"/>
          </a:xfrm>
          <a:effectLst>
            <a:outerShdw blurRad="25400" dist="25400" dir="2700000" algn="tl" rotWithShape="0">
              <a:prstClr val="black">
                <a:alpha val="40000"/>
              </a:prstClr>
            </a:outerShdw>
          </a:effectLst>
        </p:grpSpPr>
        <p:sp>
          <p:nvSpPr>
            <p:cNvPr id="52" name="Rechthoek 20">
              <a:extLst>
                <a:ext uri="{FF2B5EF4-FFF2-40B4-BE49-F238E27FC236}">
                  <a16:creationId xmlns:a16="http://schemas.microsoft.com/office/drawing/2014/main" id="{7C8908FA-FFB7-FC7A-634E-6F01665C2495}"/>
                </a:ext>
              </a:extLst>
            </p:cNvPr>
            <p:cNvSpPr/>
            <p:nvPr/>
          </p:nvSpPr>
          <p:spPr>
            <a:xfrm>
              <a:off x="5498811" y="3266267"/>
              <a:ext cx="1608723" cy="1352656"/>
            </a:xfrm>
            <a:custGeom>
              <a:avLst/>
              <a:gdLst>
                <a:gd name="connsiteX0" fmla="*/ 0 w 1041218"/>
                <a:gd name="connsiteY0" fmla="*/ 0 h 1078345"/>
                <a:gd name="connsiteX1" fmla="*/ 1041218 w 1041218"/>
                <a:gd name="connsiteY1" fmla="*/ 0 h 1078345"/>
                <a:gd name="connsiteX2" fmla="*/ 1041218 w 1041218"/>
                <a:gd name="connsiteY2" fmla="*/ 1078345 h 1078345"/>
                <a:gd name="connsiteX3" fmla="*/ 0 w 1041218"/>
                <a:gd name="connsiteY3" fmla="*/ 1078345 h 1078345"/>
                <a:gd name="connsiteX4" fmla="*/ 0 w 1041218"/>
                <a:gd name="connsiteY4" fmla="*/ 0 h 1078345"/>
                <a:gd name="connsiteX0" fmla="*/ 0 w 1041218"/>
                <a:gd name="connsiteY0" fmla="*/ 0 h 1078345"/>
                <a:gd name="connsiteX1" fmla="*/ 1041218 w 1041218"/>
                <a:gd name="connsiteY1" fmla="*/ 0 h 1078345"/>
                <a:gd name="connsiteX2" fmla="*/ 1041218 w 1041218"/>
                <a:gd name="connsiteY2" fmla="*/ 1078345 h 1078345"/>
                <a:gd name="connsiteX3" fmla="*/ 64654 w 1041218"/>
                <a:gd name="connsiteY3" fmla="*/ 1078345 h 1078345"/>
                <a:gd name="connsiteX4" fmla="*/ 0 w 1041218"/>
                <a:gd name="connsiteY4" fmla="*/ 0 h 1078345"/>
                <a:gd name="connsiteX0" fmla="*/ 0 w 995036"/>
                <a:gd name="connsiteY0" fmla="*/ 27709 h 1078345"/>
                <a:gd name="connsiteX1" fmla="*/ 995036 w 995036"/>
                <a:gd name="connsiteY1" fmla="*/ 0 h 1078345"/>
                <a:gd name="connsiteX2" fmla="*/ 995036 w 995036"/>
                <a:gd name="connsiteY2" fmla="*/ 1078345 h 1078345"/>
                <a:gd name="connsiteX3" fmla="*/ 18472 w 995036"/>
                <a:gd name="connsiteY3" fmla="*/ 1078345 h 1078345"/>
                <a:gd name="connsiteX4" fmla="*/ 0 w 995036"/>
                <a:gd name="connsiteY4" fmla="*/ 27709 h 1078345"/>
                <a:gd name="connsiteX0" fmla="*/ 0 w 995036"/>
                <a:gd name="connsiteY0" fmla="*/ 0 h 1050636"/>
                <a:gd name="connsiteX1" fmla="*/ 958091 w 995036"/>
                <a:gd name="connsiteY1" fmla="*/ 27709 h 1050636"/>
                <a:gd name="connsiteX2" fmla="*/ 995036 w 995036"/>
                <a:gd name="connsiteY2" fmla="*/ 1050636 h 1050636"/>
                <a:gd name="connsiteX3" fmla="*/ 18472 w 995036"/>
                <a:gd name="connsiteY3" fmla="*/ 1050636 h 1050636"/>
                <a:gd name="connsiteX4" fmla="*/ 0 w 995036"/>
                <a:gd name="connsiteY4" fmla="*/ 0 h 1050636"/>
                <a:gd name="connsiteX0" fmla="*/ 0 w 1253740"/>
                <a:gd name="connsiteY0" fmla="*/ 0 h 1050636"/>
                <a:gd name="connsiteX1" fmla="*/ 958091 w 1253740"/>
                <a:gd name="connsiteY1" fmla="*/ 27709 h 1050636"/>
                <a:gd name="connsiteX2" fmla="*/ 1253740 w 1253740"/>
                <a:gd name="connsiteY2" fmla="*/ 995217 h 1050636"/>
                <a:gd name="connsiteX3" fmla="*/ 995036 w 1253740"/>
                <a:gd name="connsiteY3" fmla="*/ 1050636 h 1050636"/>
                <a:gd name="connsiteX4" fmla="*/ 18472 w 1253740"/>
                <a:gd name="connsiteY4" fmla="*/ 1050636 h 1050636"/>
                <a:gd name="connsiteX5" fmla="*/ 0 w 1253740"/>
                <a:gd name="connsiteY5" fmla="*/ 0 h 1050636"/>
                <a:gd name="connsiteX0" fmla="*/ 0 w 1273239"/>
                <a:gd name="connsiteY0" fmla="*/ 0 h 1050636"/>
                <a:gd name="connsiteX1" fmla="*/ 958091 w 1273239"/>
                <a:gd name="connsiteY1" fmla="*/ 27709 h 1050636"/>
                <a:gd name="connsiteX2" fmla="*/ 1253740 w 1273239"/>
                <a:gd name="connsiteY2" fmla="*/ 995217 h 1050636"/>
                <a:gd name="connsiteX3" fmla="*/ 995036 w 1273239"/>
                <a:gd name="connsiteY3" fmla="*/ 1050636 h 1050636"/>
                <a:gd name="connsiteX4" fmla="*/ 18472 w 1273239"/>
                <a:gd name="connsiteY4" fmla="*/ 1050636 h 1050636"/>
                <a:gd name="connsiteX5" fmla="*/ 0 w 1273239"/>
                <a:gd name="connsiteY5" fmla="*/ 0 h 1050636"/>
                <a:gd name="connsiteX0" fmla="*/ 0 w 1268704"/>
                <a:gd name="connsiteY0" fmla="*/ 0 h 1050636"/>
                <a:gd name="connsiteX1" fmla="*/ 958091 w 1268704"/>
                <a:gd name="connsiteY1" fmla="*/ 27709 h 1050636"/>
                <a:gd name="connsiteX2" fmla="*/ 1207559 w 1268704"/>
                <a:gd name="connsiteY2" fmla="*/ 681181 h 1050636"/>
                <a:gd name="connsiteX3" fmla="*/ 1253740 w 1268704"/>
                <a:gd name="connsiteY3" fmla="*/ 995217 h 1050636"/>
                <a:gd name="connsiteX4" fmla="*/ 995036 w 1268704"/>
                <a:gd name="connsiteY4" fmla="*/ 1050636 h 1050636"/>
                <a:gd name="connsiteX5" fmla="*/ 18472 w 1268704"/>
                <a:gd name="connsiteY5" fmla="*/ 1050636 h 1050636"/>
                <a:gd name="connsiteX6" fmla="*/ 0 w 1268704"/>
                <a:gd name="connsiteY6" fmla="*/ 0 h 1050636"/>
                <a:gd name="connsiteX0" fmla="*/ 0 w 1482161"/>
                <a:gd name="connsiteY0" fmla="*/ 0 h 1050636"/>
                <a:gd name="connsiteX1" fmla="*/ 958091 w 1482161"/>
                <a:gd name="connsiteY1" fmla="*/ 27709 h 1050636"/>
                <a:gd name="connsiteX2" fmla="*/ 1475413 w 1482161"/>
                <a:gd name="connsiteY2" fmla="*/ 727363 h 1050636"/>
                <a:gd name="connsiteX3" fmla="*/ 1253740 w 1482161"/>
                <a:gd name="connsiteY3" fmla="*/ 995217 h 1050636"/>
                <a:gd name="connsiteX4" fmla="*/ 995036 w 1482161"/>
                <a:gd name="connsiteY4" fmla="*/ 1050636 h 1050636"/>
                <a:gd name="connsiteX5" fmla="*/ 18472 w 1482161"/>
                <a:gd name="connsiteY5" fmla="*/ 1050636 h 1050636"/>
                <a:gd name="connsiteX6" fmla="*/ 0 w 1482161"/>
                <a:gd name="connsiteY6" fmla="*/ 0 h 1050636"/>
                <a:gd name="connsiteX0" fmla="*/ 0 w 1482161"/>
                <a:gd name="connsiteY0" fmla="*/ 0 h 1050636"/>
                <a:gd name="connsiteX1" fmla="*/ 958091 w 1482161"/>
                <a:gd name="connsiteY1" fmla="*/ 27709 h 1050636"/>
                <a:gd name="connsiteX2" fmla="*/ 1475413 w 1482161"/>
                <a:gd name="connsiteY2" fmla="*/ 727363 h 1050636"/>
                <a:gd name="connsiteX3" fmla="*/ 1253740 w 1482161"/>
                <a:gd name="connsiteY3" fmla="*/ 995217 h 1050636"/>
                <a:gd name="connsiteX4" fmla="*/ 995036 w 1482161"/>
                <a:gd name="connsiteY4" fmla="*/ 1050636 h 1050636"/>
                <a:gd name="connsiteX5" fmla="*/ 18472 w 1482161"/>
                <a:gd name="connsiteY5" fmla="*/ 1050636 h 1050636"/>
                <a:gd name="connsiteX6" fmla="*/ 0 w 1482161"/>
                <a:gd name="connsiteY6" fmla="*/ 0 h 1050636"/>
                <a:gd name="connsiteX0" fmla="*/ 0 w 1482161"/>
                <a:gd name="connsiteY0" fmla="*/ 0 h 1050636"/>
                <a:gd name="connsiteX1" fmla="*/ 958091 w 1482161"/>
                <a:gd name="connsiteY1" fmla="*/ 27709 h 1050636"/>
                <a:gd name="connsiteX2" fmla="*/ 1475413 w 1482161"/>
                <a:gd name="connsiteY2" fmla="*/ 727363 h 1050636"/>
                <a:gd name="connsiteX3" fmla="*/ 1253740 w 1482161"/>
                <a:gd name="connsiteY3" fmla="*/ 995217 h 1050636"/>
                <a:gd name="connsiteX4" fmla="*/ 995036 w 1482161"/>
                <a:gd name="connsiteY4" fmla="*/ 1050636 h 1050636"/>
                <a:gd name="connsiteX5" fmla="*/ 18472 w 1482161"/>
                <a:gd name="connsiteY5" fmla="*/ 1050636 h 1050636"/>
                <a:gd name="connsiteX6" fmla="*/ 0 w 1482161"/>
                <a:gd name="connsiteY6" fmla="*/ 0 h 1050636"/>
                <a:gd name="connsiteX0" fmla="*/ 0 w 1482161"/>
                <a:gd name="connsiteY0" fmla="*/ 0 h 1050636"/>
                <a:gd name="connsiteX1" fmla="*/ 958091 w 1482161"/>
                <a:gd name="connsiteY1" fmla="*/ 27709 h 1050636"/>
                <a:gd name="connsiteX2" fmla="*/ 1475413 w 1482161"/>
                <a:gd name="connsiteY2" fmla="*/ 727363 h 1050636"/>
                <a:gd name="connsiteX3" fmla="*/ 1253740 w 1482161"/>
                <a:gd name="connsiteY3" fmla="*/ 995217 h 1050636"/>
                <a:gd name="connsiteX4" fmla="*/ 995036 w 1482161"/>
                <a:gd name="connsiteY4" fmla="*/ 1050636 h 1050636"/>
                <a:gd name="connsiteX5" fmla="*/ 18472 w 1482161"/>
                <a:gd name="connsiteY5" fmla="*/ 1050636 h 1050636"/>
                <a:gd name="connsiteX6" fmla="*/ 0 w 1482161"/>
                <a:gd name="connsiteY6" fmla="*/ 0 h 1050636"/>
                <a:gd name="connsiteX0" fmla="*/ 0 w 1482161"/>
                <a:gd name="connsiteY0" fmla="*/ 0 h 1050636"/>
                <a:gd name="connsiteX1" fmla="*/ 958091 w 1482161"/>
                <a:gd name="connsiteY1" fmla="*/ 27709 h 1050636"/>
                <a:gd name="connsiteX2" fmla="*/ 1203229 w 1482161"/>
                <a:gd name="connsiteY2" fmla="*/ 385040 h 1050636"/>
                <a:gd name="connsiteX3" fmla="*/ 1475413 w 1482161"/>
                <a:gd name="connsiteY3" fmla="*/ 727363 h 1050636"/>
                <a:gd name="connsiteX4" fmla="*/ 1253740 w 1482161"/>
                <a:gd name="connsiteY4" fmla="*/ 995217 h 1050636"/>
                <a:gd name="connsiteX5" fmla="*/ 995036 w 1482161"/>
                <a:gd name="connsiteY5" fmla="*/ 1050636 h 1050636"/>
                <a:gd name="connsiteX6" fmla="*/ 18472 w 1482161"/>
                <a:gd name="connsiteY6" fmla="*/ 1050636 h 1050636"/>
                <a:gd name="connsiteX7" fmla="*/ 0 w 1482161"/>
                <a:gd name="connsiteY7" fmla="*/ 0 h 1050636"/>
                <a:gd name="connsiteX0" fmla="*/ 0 w 1482161"/>
                <a:gd name="connsiteY0" fmla="*/ 0 h 1050636"/>
                <a:gd name="connsiteX1" fmla="*/ 958091 w 1482161"/>
                <a:gd name="connsiteY1" fmla="*/ 27709 h 1050636"/>
                <a:gd name="connsiteX2" fmla="*/ 1098454 w 1482161"/>
                <a:gd name="connsiteY2" fmla="*/ 489815 h 1050636"/>
                <a:gd name="connsiteX3" fmla="*/ 1475413 w 1482161"/>
                <a:gd name="connsiteY3" fmla="*/ 727363 h 1050636"/>
                <a:gd name="connsiteX4" fmla="*/ 1253740 w 1482161"/>
                <a:gd name="connsiteY4" fmla="*/ 995217 h 1050636"/>
                <a:gd name="connsiteX5" fmla="*/ 995036 w 1482161"/>
                <a:gd name="connsiteY5" fmla="*/ 1050636 h 1050636"/>
                <a:gd name="connsiteX6" fmla="*/ 18472 w 1482161"/>
                <a:gd name="connsiteY6" fmla="*/ 1050636 h 1050636"/>
                <a:gd name="connsiteX7" fmla="*/ 0 w 1482161"/>
                <a:gd name="connsiteY7" fmla="*/ 0 h 1050636"/>
                <a:gd name="connsiteX0" fmla="*/ 0 w 1482161"/>
                <a:gd name="connsiteY0" fmla="*/ 0 h 1050636"/>
                <a:gd name="connsiteX1" fmla="*/ 958091 w 1482161"/>
                <a:gd name="connsiteY1" fmla="*/ 27709 h 1050636"/>
                <a:gd name="connsiteX2" fmla="*/ 1098454 w 1482161"/>
                <a:gd name="connsiteY2" fmla="*/ 489815 h 1050636"/>
                <a:gd name="connsiteX3" fmla="*/ 1475413 w 1482161"/>
                <a:gd name="connsiteY3" fmla="*/ 727363 h 1050636"/>
                <a:gd name="connsiteX4" fmla="*/ 1253740 w 1482161"/>
                <a:gd name="connsiteY4" fmla="*/ 995217 h 1050636"/>
                <a:gd name="connsiteX5" fmla="*/ 995036 w 1482161"/>
                <a:gd name="connsiteY5" fmla="*/ 1050636 h 1050636"/>
                <a:gd name="connsiteX6" fmla="*/ 18472 w 1482161"/>
                <a:gd name="connsiteY6" fmla="*/ 1050636 h 1050636"/>
                <a:gd name="connsiteX7" fmla="*/ 0 w 1482161"/>
                <a:gd name="connsiteY7" fmla="*/ 0 h 1050636"/>
                <a:gd name="connsiteX0" fmla="*/ 0 w 1562540"/>
                <a:gd name="connsiteY0" fmla="*/ 0 h 1265092"/>
                <a:gd name="connsiteX1" fmla="*/ 958091 w 1562540"/>
                <a:gd name="connsiteY1" fmla="*/ 27709 h 1265092"/>
                <a:gd name="connsiteX2" fmla="*/ 1098454 w 1562540"/>
                <a:gd name="connsiteY2" fmla="*/ 489815 h 1265092"/>
                <a:gd name="connsiteX3" fmla="*/ 1475413 w 1562540"/>
                <a:gd name="connsiteY3" fmla="*/ 727363 h 1265092"/>
                <a:gd name="connsiteX4" fmla="*/ 1552190 w 1562540"/>
                <a:gd name="connsiteY4" fmla="*/ 1265092 h 1265092"/>
                <a:gd name="connsiteX5" fmla="*/ 995036 w 1562540"/>
                <a:gd name="connsiteY5" fmla="*/ 1050636 h 1265092"/>
                <a:gd name="connsiteX6" fmla="*/ 18472 w 1562540"/>
                <a:gd name="connsiteY6" fmla="*/ 1050636 h 1265092"/>
                <a:gd name="connsiteX7" fmla="*/ 0 w 1562540"/>
                <a:gd name="connsiteY7" fmla="*/ 0 h 1265092"/>
                <a:gd name="connsiteX0" fmla="*/ 0 w 1562540"/>
                <a:gd name="connsiteY0" fmla="*/ 0 h 1265092"/>
                <a:gd name="connsiteX1" fmla="*/ 958091 w 1562540"/>
                <a:gd name="connsiteY1" fmla="*/ 27709 h 1265092"/>
                <a:gd name="connsiteX2" fmla="*/ 1098454 w 1562540"/>
                <a:gd name="connsiteY2" fmla="*/ 489815 h 1265092"/>
                <a:gd name="connsiteX3" fmla="*/ 1475413 w 1562540"/>
                <a:gd name="connsiteY3" fmla="*/ 727363 h 1265092"/>
                <a:gd name="connsiteX4" fmla="*/ 1552190 w 1562540"/>
                <a:gd name="connsiteY4" fmla="*/ 1265092 h 1265092"/>
                <a:gd name="connsiteX5" fmla="*/ 537836 w 1562540"/>
                <a:gd name="connsiteY5" fmla="*/ 1152236 h 1265092"/>
                <a:gd name="connsiteX6" fmla="*/ 18472 w 1562540"/>
                <a:gd name="connsiteY6" fmla="*/ 1050636 h 1265092"/>
                <a:gd name="connsiteX7" fmla="*/ 0 w 1562540"/>
                <a:gd name="connsiteY7" fmla="*/ 0 h 1265092"/>
                <a:gd name="connsiteX0" fmla="*/ 0 w 1562540"/>
                <a:gd name="connsiteY0" fmla="*/ 0 h 1352656"/>
                <a:gd name="connsiteX1" fmla="*/ 958091 w 1562540"/>
                <a:gd name="connsiteY1" fmla="*/ 27709 h 1352656"/>
                <a:gd name="connsiteX2" fmla="*/ 1098454 w 1562540"/>
                <a:gd name="connsiteY2" fmla="*/ 489815 h 1352656"/>
                <a:gd name="connsiteX3" fmla="*/ 1475413 w 1562540"/>
                <a:gd name="connsiteY3" fmla="*/ 727363 h 1352656"/>
                <a:gd name="connsiteX4" fmla="*/ 1552190 w 1562540"/>
                <a:gd name="connsiteY4" fmla="*/ 1265092 h 1352656"/>
                <a:gd name="connsiteX5" fmla="*/ 749203 w 1562540"/>
                <a:gd name="connsiteY5" fmla="*/ 1350240 h 1352656"/>
                <a:gd name="connsiteX6" fmla="*/ 537836 w 1562540"/>
                <a:gd name="connsiteY6" fmla="*/ 1152236 h 1352656"/>
                <a:gd name="connsiteX7" fmla="*/ 18472 w 1562540"/>
                <a:gd name="connsiteY7" fmla="*/ 1050636 h 1352656"/>
                <a:gd name="connsiteX8" fmla="*/ 0 w 1562540"/>
                <a:gd name="connsiteY8" fmla="*/ 0 h 1352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2540" h="1352656">
                  <a:moveTo>
                    <a:pt x="0" y="0"/>
                  </a:moveTo>
                  <a:lnTo>
                    <a:pt x="958091" y="27709"/>
                  </a:lnTo>
                  <a:cubicBezTo>
                    <a:pt x="1158629" y="91882"/>
                    <a:pt x="936034" y="424006"/>
                    <a:pt x="1098454" y="489815"/>
                  </a:cubicBezTo>
                  <a:cubicBezTo>
                    <a:pt x="1184674" y="606424"/>
                    <a:pt x="1466995" y="625667"/>
                    <a:pt x="1475413" y="727363"/>
                  </a:cubicBezTo>
                  <a:cubicBezTo>
                    <a:pt x="1524688" y="888614"/>
                    <a:pt x="1587610" y="1203516"/>
                    <a:pt x="1552190" y="1265092"/>
                  </a:cubicBezTo>
                  <a:cubicBezTo>
                    <a:pt x="1368136" y="1243733"/>
                    <a:pt x="933257" y="1371599"/>
                    <a:pt x="749203" y="1350240"/>
                  </a:cubicBezTo>
                  <a:lnTo>
                    <a:pt x="537836" y="1152236"/>
                  </a:lnTo>
                  <a:lnTo>
                    <a:pt x="18472" y="105063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53" name="Graphic 52" descr="Munten met effen opvulling">
              <a:extLst>
                <a:ext uri="{FF2B5EF4-FFF2-40B4-BE49-F238E27FC236}">
                  <a16:creationId xmlns:a16="http://schemas.microsoft.com/office/drawing/2014/main" id="{F3204C66-2BF2-C8F9-77C7-1CA72CF2F69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231411" y="2900306"/>
              <a:ext cx="2046671" cy="2046671"/>
            </a:xfrm>
            <a:prstGeom prst="rect">
              <a:avLst/>
            </a:prstGeom>
            <a:effectLst/>
          </p:spPr>
        </p:pic>
      </p:grpSp>
    </p:spTree>
    <p:extLst>
      <p:ext uri="{BB962C8B-B14F-4D97-AF65-F5344CB8AC3E}">
        <p14:creationId xmlns:p14="http://schemas.microsoft.com/office/powerpoint/2010/main" val="73042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150"/>
                                  </p:stCondLst>
                                  <p:childTnLst>
                                    <p:set>
                                      <p:cBhvr>
                                        <p:cTn id="9" dur="1" fill="hold">
                                          <p:stCondLst>
                                            <p:cond delay="0"/>
                                          </p:stCondLst>
                                        </p:cTn>
                                        <p:tgtEl>
                                          <p:spTgt spid="16"/>
                                        </p:tgtEl>
                                        <p:attrNameLst>
                                          <p:attrName>style.visibility</p:attrName>
                                        </p:attrNameLst>
                                      </p:cBhvr>
                                      <p:to>
                                        <p:strVal val="visible"/>
                                      </p:to>
                                    </p:set>
                                  </p:childTnLst>
                                </p:cTn>
                              </p:par>
                            </p:childTnLst>
                          </p:cTn>
                        </p:par>
                        <p:par>
                          <p:cTn id="10" fill="hold">
                            <p:stCondLst>
                              <p:cond delay="150"/>
                            </p:stCondLst>
                            <p:childTnLst>
                              <p:par>
                                <p:cTn id="11" presetID="1" presetClass="entr" presetSubtype="0" fill="hold" nodeType="afterEffect">
                                  <p:stCondLst>
                                    <p:cond delay="150"/>
                                  </p:stCondLst>
                                  <p:childTnLst>
                                    <p:set>
                                      <p:cBhvr>
                                        <p:cTn id="12" dur="1" fill="hold">
                                          <p:stCondLst>
                                            <p:cond delay="0"/>
                                          </p:stCondLst>
                                        </p:cTn>
                                        <p:tgtEl>
                                          <p:spTgt spid="2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1"/>
                                        </p:tgtEl>
                                        <p:attrNameLst>
                                          <p:attrName>style.visibility</p:attrName>
                                        </p:attrNameLst>
                                      </p:cBhvr>
                                      <p:to>
                                        <p:strVal val="visible"/>
                                      </p:to>
                                    </p:set>
                                  </p:childTnLst>
                                </p:cTn>
                              </p:par>
                            </p:childTnLst>
                          </p:cTn>
                        </p:par>
                        <p:par>
                          <p:cTn id="17" fill="hold">
                            <p:stCondLst>
                              <p:cond delay="0"/>
                            </p:stCondLst>
                            <p:childTnLst>
                              <p:par>
                                <p:cTn id="18" presetID="42" presetClass="path" presetSubtype="0" accel="50000" decel="50000" fill="hold" nodeType="afterEffect">
                                  <p:stCondLst>
                                    <p:cond delay="0"/>
                                  </p:stCondLst>
                                  <p:childTnLst>
                                    <p:animMotion origin="layout" path="M -3.95833E-6 -2.96296E-6 L -0.13619 0.34607 " pathEditMode="relative" rAng="0" ptsTypes="AA">
                                      <p:cBhvr>
                                        <p:cTn id="19" dur="500" fill="hold"/>
                                        <p:tgtEl>
                                          <p:spTgt spid="51"/>
                                        </p:tgtEl>
                                        <p:attrNameLst>
                                          <p:attrName>ppt_x</p:attrName>
                                          <p:attrName>ppt_y</p:attrName>
                                        </p:attrNameLst>
                                      </p:cBhvr>
                                      <p:rCtr x="-6810" y="17292"/>
                                    </p:animMotion>
                                  </p:childTnLst>
                                </p:cTn>
                              </p:par>
                            </p:childTnLst>
                          </p:cTn>
                        </p:par>
                      </p:childTnLst>
                    </p:cTn>
                  </p:par>
                  <p:par>
                    <p:cTn id="20" fill="hold">
                      <p:stCondLst>
                        <p:cond delay="indefinite"/>
                      </p:stCondLst>
                      <p:childTnLst>
                        <p:par>
                          <p:cTn id="21" fill="hold">
                            <p:stCondLst>
                              <p:cond delay="0"/>
                            </p:stCondLst>
                            <p:childTnLst>
                              <p:par>
                                <p:cTn id="22" presetID="42" presetClass="path" presetSubtype="0" accel="50000" decel="50000" fill="hold" nodeType="clickEffect">
                                  <p:stCondLst>
                                    <p:cond delay="0"/>
                                  </p:stCondLst>
                                  <p:childTnLst>
                                    <p:animMotion origin="layout" path="M -0.13619 0.34607 L 0.12409 0.3456 " pathEditMode="relative" rAng="0" ptsTypes="AA">
                                      <p:cBhvr>
                                        <p:cTn id="23" dur="500" fill="hold"/>
                                        <p:tgtEl>
                                          <p:spTgt spid="51"/>
                                        </p:tgtEl>
                                        <p:attrNameLst>
                                          <p:attrName>ppt_x</p:attrName>
                                          <p:attrName>ppt_y</p:attrName>
                                        </p:attrNameLst>
                                      </p:cBhvr>
                                      <p:rCtr x="13008" y="-23"/>
                                    </p:animMotion>
                                  </p:childTnLst>
                                </p:cTn>
                              </p:par>
                            </p:childTnLst>
                          </p:cTn>
                        </p:par>
                        <p:par>
                          <p:cTn id="24" fill="hold">
                            <p:stCondLst>
                              <p:cond delay="500"/>
                            </p:stCondLst>
                            <p:childTnLst>
                              <p:par>
                                <p:cTn id="25" presetID="1" presetClass="exit" presetSubtype="0" fill="hold" nodeType="afterEffect">
                                  <p:stCondLst>
                                    <p:cond delay="100"/>
                                  </p:stCondLst>
                                  <p:childTnLst>
                                    <p:set>
                                      <p:cBhvr>
                                        <p:cTn id="26" dur="1" fill="hold">
                                          <p:stCondLst>
                                            <p:cond delay="0"/>
                                          </p:stCondLst>
                                        </p:cTn>
                                        <p:tgtEl>
                                          <p:spTgt spid="51"/>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42" presetClass="path" presetSubtype="0" accel="50000" decel="50000" fill="hold" nodeType="withEffect">
                                  <p:stCondLst>
                                    <p:cond delay="0"/>
                                  </p:stCondLst>
                                  <p:childTnLst>
                                    <p:animMotion origin="layout" path="M 0.00299 0.03797 L 0.00208 -0.28101 " pathEditMode="relative" rAng="0" ptsTypes="AA">
                                      <p:cBhvr>
                                        <p:cTn id="32" dur="500" fill="hold"/>
                                        <p:tgtEl>
                                          <p:spTgt spid="17"/>
                                        </p:tgtEl>
                                        <p:attrNameLst>
                                          <p:attrName>ppt_x</p:attrName>
                                          <p:attrName>ppt_y</p:attrName>
                                        </p:attrNameLst>
                                      </p:cBhvr>
                                      <p:rCtr x="-52" y="-15949"/>
                                    </p:animMotion>
                                  </p:childTnLst>
                                </p:cTn>
                              </p:par>
                              <p:par>
                                <p:cTn id="33" presetID="22" presetClass="entr" presetSubtype="4" fill="hold" nodeType="withEffect">
                                  <p:stCondLst>
                                    <p:cond delay="0"/>
                                  </p:stCondLst>
                                  <p:childTnLst>
                                    <p:set>
                                      <p:cBhvr>
                                        <p:cTn id="34" dur="1" fill="hold">
                                          <p:stCondLst>
                                            <p:cond delay="0"/>
                                          </p:stCondLst>
                                        </p:cTn>
                                        <p:tgtEl>
                                          <p:spTgt spid="37"/>
                                        </p:tgtEl>
                                        <p:attrNameLst>
                                          <p:attrName>style.visibility</p:attrName>
                                        </p:attrNameLst>
                                      </p:cBhvr>
                                      <p:to>
                                        <p:strVal val="visible"/>
                                      </p:to>
                                    </p:set>
                                    <p:animEffect transition="in" filter="wipe(down)">
                                      <p:cBhvr>
                                        <p:cTn id="35" dur="500"/>
                                        <p:tgtEl>
                                          <p:spTgt spid="37"/>
                                        </p:tgtEl>
                                      </p:cBhvr>
                                    </p:animEffect>
                                  </p:childTnLst>
                                </p:cTn>
                              </p:par>
                            </p:childTnLst>
                          </p:cTn>
                        </p:par>
                        <p:par>
                          <p:cTn id="36" fill="hold">
                            <p:stCondLst>
                              <p:cond delay="500"/>
                            </p:stCondLst>
                            <p:childTnLst>
                              <p:par>
                                <p:cTn id="37" presetID="1" presetClass="entr" presetSubtype="0"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42" presetClass="path" presetSubtype="0" accel="50000" decel="50000" fill="hold" nodeType="clickEffect">
                                  <p:stCondLst>
                                    <p:cond delay="0"/>
                                  </p:stCondLst>
                                  <p:childTnLst>
                                    <p:animMotion origin="layout" path="M 0.00208 -0.28101 L 0.15468 -0.30649 " pathEditMode="relative" rAng="0" ptsTypes="AA">
                                      <p:cBhvr>
                                        <p:cTn id="42" dur="500" fill="hold"/>
                                        <p:tgtEl>
                                          <p:spTgt spid="17"/>
                                        </p:tgtEl>
                                        <p:attrNameLst>
                                          <p:attrName>ppt_x</p:attrName>
                                          <p:attrName>ppt_y</p:attrName>
                                        </p:attrNameLst>
                                      </p:cBhvr>
                                      <p:rCtr x="7617" y="-1435"/>
                                    </p:animMotion>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childTnLst>
                                </p:cTn>
                              </p:par>
                              <p:par>
                                <p:cTn id="53" presetID="22" presetClass="entr" presetSubtype="1" fill="hold" grpId="0" nodeType="with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up)">
                                      <p:cBhvr>
                                        <p:cTn id="55" dur="200"/>
                                        <p:tgtEl>
                                          <p:spTgt spid="41"/>
                                        </p:tgtEl>
                                      </p:cBhvr>
                                    </p:animEffec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36"/>
                                        </p:tgtEl>
                                        <p:attrNameLst>
                                          <p:attrName>style.visibility</p:attrName>
                                        </p:attrNameLst>
                                      </p:cBhvr>
                                      <p:to>
                                        <p:strVal val="visible"/>
                                      </p:to>
                                    </p:set>
                                  </p:childTnLst>
                                </p:cTn>
                              </p:par>
                              <p:par>
                                <p:cTn id="60" presetID="1" presetClass="entr" presetSubtype="0" fill="hold" grpId="0" nodeType="withEffect">
                                  <p:stCondLst>
                                    <p:cond delay="0"/>
                                  </p:stCondLst>
                                  <p:childTnLst>
                                    <p:set>
                                      <p:cBhvr>
                                        <p:cTn id="61" dur="1" fill="hold">
                                          <p:stCondLst>
                                            <p:cond delay="0"/>
                                          </p:stCondLst>
                                        </p:cTn>
                                        <p:tgtEl>
                                          <p:spTgt spid="40"/>
                                        </p:tgtEl>
                                        <p:attrNameLst>
                                          <p:attrName>style.visibility</p:attrName>
                                        </p:attrNameLst>
                                      </p:cBhvr>
                                      <p:to>
                                        <p:strVal val="visible"/>
                                      </p:to>
                                    </p:set>
                                  </p:childTnLst>
                                </p:cTn>
                              </p:par>
                              <p:par>
                                <p:cTn id="62" presetID="22" presetClass="entr" presetSubtype="1" fill="hold" grpId="0" nodeType="withEffect">
                                  <p:stCondLst>
                                    <p:cond delay="0"/>
                                  </p:stCondLst>
                                  <p:childTnLst>
                                    <p:set>
                                      <p:cBhvr>
                                        <p:cTn id="63" dur="1" fill="hold">
                                          <p:stCondLst>
                                            <p:cond delay="0"/>
                                          </p:stCondLst>
                                        </p:cTn>
                                        <p:tgtEl>
                                          <p:spTgt spid="39"/>
                                        </p:tgtEl>
                                        <p:attrNameLst>
                                          <p:attrName>style.visibility</p:attrName>
                                        </p:attrNameLst>
                                      </p:cBhvr>
                                      <p:to>
                                        <p:strVal val="visible"/>
                                      </p:to>
                                    </p:set>
                                    <p:animEffect transition="in" filter="wipe(up)">
                                      <p:cBhvr>
                                        <p:cTn id="64" dur="200"/>
                                        <p:tgtEl>
                                          <p:spTgt spid="39"/>
                                        </p:tgtEl>
                                      </p:cBhvr>
                                    </p:animEffec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44"/>
                                        </p:tgtEl>
                                        <p:attrNameLst>
                                          <p:attrName>style.visibility</p:attrName>
                                        </p:attrNameLst>
                                      </p:cBhvr>
                                      <p:to>
                                        <p:strVal val="visible"/>
                                      </p:to>
                                    </p:set>
                                  </p:childTnLst>
                                </p:cTn>
                              </p:par>
                              <p:par>
                                <p:cTn id="69" presetID="22" presetClass="entr" presetSubtype="1" fill="hold" grpId="0" nodeType="withEffect">
                                  <p:stCondLst>
                                    <p:cond delay="0"/>
                                  </p:stCondLst>
                                  <p:childTnLst>
                                    <p:set>
                                      <p:cBhvr>
                                        <p:cTn id="70" dur="1" fill="hold">
                                          <p:stCondLst>
                                            <p:cond delay="0"/>
                                          </p:stCondLst>
                                        </p:cTn>
                                        <p:tgtEl>
                                          <p:spTgt spid="43"/>
                                        </p:tgtEl>
                                        <p:attrNameLst>
                                          <p:attrName>style.visibility</p:attrName>
                                        </p:attrNameLst>
                                      </p:cBhvr>
                                      <p:to>
                                        <p:strVal val="visible"/>
                                      </p:to>
                                    </p:set>
                                    <p:animEffect transition="in" filter="wipe(up)">
                                      <p:cBhvr>
                                        <p:cTn id="71" dur="200"/>
                                        <p:tgtEl>
                                          <p:spTgt spid="43"/>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grpId="0" nodeType="clickEffect">
                                  <p:stCondLst>
                                    <p:cond delay="0"/>
                                  </p:stCondLst>
                                  <p:childTnLst>
                                    <p:set>
                                      <p:cBhvr>
                                        <p:cTn id="75" dur="1" fill="hold">
                                          <p:stCondLst>
                                            <p:cond delay="0"/>
                                          </p:stCondLst>
                                        </p:cTn>
                                        <p:tgtEl>
                                          <p:spTgt spid="45"/>
                                        </p:tgtEl>
                                        <p:attrNameLst>
                                          <p:attrName>style.visibility</p:attrName>
                                        </p:attrNameLst>
                                      </p:cBhvr>
                                      <p:to>
                                        <p:strVal val="visible"/>
                                      </p:to>
                                    </p:set>
                                    <p:animEffect transition="in" filter="wipe(left)">
                                      <p:cBhvr>
                                        <p:cTn id="76" dur="250"/>
                                        <p:tgtEl>
                                          <p:spTgt spid="45"/>
                                        </p:tgtEl>
                                      </p:cBhvr>
                                    </p:animEffect>
                                  </p:childTnLst>
                                </p:cTn>
                              </p:par>
                              <p:par>
                                <p:cTn id="77" presetID="22" presetClass="entr" presetSubtype="1" fill="hold" nodeType="with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wipe(up)">
                                      <p:cBhvr>
                                        <p:cTn id="79" dur="100"/>
                                        <p:tgtEl>
                                          <p:spTgt spid="47"/>
                                        </p:tgtEl>
                                      </p:cBhvr>
                                    </p:animEffect>
                                  </p:childTnLst>
                                </p:cTn>
                              </p:par>
                              <p:par>
                                <p:cTn id="80" presetID="22" presetClass="entr" presetSubtype="4" fill="hold" nodeType="withEffect">
                                  <p:stCondLst>
                                    <p:cond delay="200"/>
                                  </p:stCondLst>
                                  <p:childTnLst>
                                    <p:set>
                                      <p:cBhvr>
                                        <p:cTn id="81" dur="1" fill="hold">
                                          <p:stCondLst>
                                            <p:cond delay="0"/>
                                          </p:stCondLst>
                                        </p:cTn>
                                        <p:tgtEl>
                                          <p:spTgt spid="48"/>
                                        </p:tgtEl>
                                        <p:attrNameLst>
                                          <p:attrName>style.visibility</p:attrName>
                                        </p:attrNameLst>
                                      </p:cBhvr>
                                      <p:to>
                                        <p:strVal val="visible"/>
                                      </p:to>
                                    </p:set>
                                    <p:animEffect transition="in" filter="wipe(down)">
                                      <p:cBhvr>
                                        <p:cTn id="82" dur="1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39" grpId="0" animBg="1"/>
      <p:bldP spid="40" grpId="0" animBg="1"/>
      <p:bldP spid="41" grpId="0" animBg="1"/>
      <p:bldP spid="42" grpId="0" animBg="1"/>
      <p:bldP spid="43" grpId="0" animBg="1"/>
      <p:bldP spid="44" grpId="0" animBg="1"/>
      <p:bldP spid="45" grpId="0"/>
      <p:bldP spid="4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9D7216-839F-BC74-2E12-1770A79B10EA}"/>
            </a:ext>
          </a:extLst>
        </p:cNvPr>
        <p:cNvGrpSpPr/>
        <p:nvPr/>
      </p:nvGrpSpPr>
      <p:grpSpPr>
        <a:xfrm>
          <a:off x="0" y="0"/>
          <a:ext cx="0" cy="0"/>
          <a:chOff x="0" y="0"/>
          <a:chExt cx="0" cy="0"/>
        </a:xfrm>
      </p:grpSpPr>
      <p:grpSp>
        <p:nvGrpSpPr>
          <p:cNvPr id="72" name="Groep 71">
            <a:extLst>
              <a:ext uri="{FF2B5EF4-FFF2-40B4-BE49-F238E27FC236}">
                <a16:creationId xmlns:a16="http://schemas.microsoft.com/office/drawing/2014/main" id="{F74DD5E3-320E-FD2B-73C7-9BA61DD12FCF}"/>
              </a:ext>
            </a:extLst>
          </p:cNvPr>
          <p:cNvGrpSpPr/>
          <p:nvPr/>
        </p:nvGrpSpPr>
        <p:grpSpPr>
          <a:xfrm>
            <a:off x="838446" y="1533770"/>
            <a:ext cx="4151950" cy="2981019"/>
            <a:chOff x="1082551" y="1853952"/>
            <a:chExt cx="4105785" cy="2769130"/>
          </a:xfrm>
        </p:grpSpPr>
        <p:grpSp>
          <p:nvGrpSpPr>
            <p:cNvPr id="70" name="Groep 69">
              <a:extLst>
                <a:ext uri="{FF2B5EF4-FFF2-40B4-BE49-F238E27FC236}">
                  <a16:creationId xmlns:a16="http://schemas.microsoft.com/office/drawing/2014/main" id="{B0D8E4E0-9A19-C512-8020-22467710A5EB}"/>
                </a:ext>
              </a:extLst>
            </p:cNvPr>
            <p:cNvGrpSpPr/>
            <p:nvPr/>
          </p:nvGrpSpPr>
          <p:grpSpPr>
            <a:xfrm>
              <a:off x="1082551" y="1853952"/>
              <a:ext cx="4105785" cy="2769130"/>
              <a:chOff x="1273935" y="1764770"/>
              <a:chExt cx="3496726" cy="2042496"/>
            </a:xfrm>
          </p:grpSpPr>
          <p:grpSp>
            <p:nvGrpSpPr>
              <p:cNvPr id="69" name="Groep 68">
                <a:extLst>
                  <a:ext uri="{FF2B5EF4-FFF2-40B4-BE49-F238E27FC236}">
                    <a16:creationId xmlns:a16="http://schemas.microsoft.com/office/drawing/2014/main" id="{1DB01E29-E785-3CD8-3F4C-81B2EACD252E}"/>
                  </a:ext>
                </a:extLst>
              </p:cNvPr>
              <p:cNvGrpSpPr/>
              <p:nvPr/>
            </p:nvGrpSpPr>
            <p:grpSpPr>
              <a:xfrm>
                <a:off x="1273935" y="1764770"/>
                <a:ext cx="3496726" cy="2042496"/>
                <a:chOff x="1273935" y="1764770"/>
                <a:chExt cx="3496726" cy="2042496"/>
              </a:xfrm>
            </p:grpSpPr>
            <p:sp>
              <p:nvSpPr>
                <p:cNvPr id="62" name="Rechthoek 61">
                  <a:extLst>
                    <a:ext uri="{FF2B5EF4-FFF2-40B4-BE49-F238E27FC236}">
                      <a16:creationId xmlns:a16="http://schemas.microsoft.com/office/drawing/2014/main" id="{204AD103-5DAB-5338-598D-B133DBE149C2}"/>
                    </a:ext>
                  </a:extLst>
                </p:cNvPr>
                <p:cNvSpPr/>
                <p:nvPr/>
              </p:nvSpPr>
              <p:spPr>
                <a:xfrm>
                  <a:off x="1559817" y="3053135"/>
                  <a:ext cx="3201319" cy="594049"/>
                </a:xfrm>
                <a:prstGeom prst="rect">
                  <a:avLst/>
                </a:prstGeom>
                <a:solidFill>
                  <a:srgbClr val="652EA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63" name="Rechthoekige driehoek 62">
                  <a:extLst>
                    <a:ext uri="{FF2B5EF4-FFF2-40B4-BE49-F238E27FC236}">
                      <a16:creationId xmlns:a16="http://schemas.microsoft.com/office/drawing/2014/main" id="{955EF5E7-4551-D0E5-93BE-1ACA5951360F}"/>
                    </a:ext>
                  </a:extLst>
                </p:cNvPr>
                <p:cNvSpPr/>
                <p:nvPr/>
              </p:nvSpPr>
              <p:spPr>
                <a:xfrm>
                  <a:off x="1555739" y="2153595"/>
                  <a:ext cx="3191894" cy="905777"/>
                </a:xfrm>
                <a:prstGeom prst="rtTriangle">
                  <a:avLst/>
                </a:prstGeom>
                <a:solidFill>
                  <a:srgbClr val="AE83ED">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aphicFrame>
              <p:nvGraphicFramePr>
                <p:cNvPr id="61" name="Chart 10">
                  <a:extLst>
                    <a:ext uri="{FF2B5EF4-FFF2-40B4-BE49-F238E27FC236}">
                      <a16:creationId xmlns:a16="http://schemas.microsoft.com/office/drawing/2014/main" id="{5EBC8915-4226-E62F-1B5E-07443E5D6D74}"/>
                    </a:ext>
                  </a:extLst>
                </p:cNvPr>
                <p:cNvGraphicFramePr/>
                <p:nvPr>
                  <p:extLst>
                    <p:ext uri="{D42A27DB-BD31-4B8C-83A1-F6EECF244321}">
                      <p14:modId xmlns:p14="http://schemas.microsoft.com/office/powerpoint/2010/main" val="937031136"/>
                    </p:ext>
                  </p:extLst>
                </p:nvPr>
              </p:nvGraphicFramePr>
              <p:xfrm>
                <a:off x="1273935" y="1764770"/>
                <a:ext cx="3496726" cy="2042496"/>
              </p:xfrm>
              <a:graphic>
                <a:graphicData uri="http://schemas.openxmlformats.org/drawingml/2006/chart">
                  <c:chart xmlns:c="http://schemas.openxmlformats.org/drawingml/2006/chart" xmlns:r="http://schemas.openxmlformats.org/officeDocument/2006/relationships" r:id="rId2"/>
                </a:graphicData>
              </a:graphic>
            </p:graphicFrame>
          </p:grpSp>
          <p:cxnSp>
            <p:nvCxnSpPr>
              <p:cNvPr id="65" name="Rechte verbindingslijn 64">
                <a:extLst>
                  <a:ext uri="{FF2B5EF4-FFF2-40B4-BE49-F238E27FC236}">
                    <a16:creationId xmlns:a16="http://schemas.microsoft.com/office/drawing/2014/main" id="{FA939D59-5C28-EAB7-8C3B-990C1FC213DC}"/>
                  </a:ext>
                </a:extLst>
              </p:cNvPr>
              <p:cNvCxnSpPr>
                <a:cxnSpLocks/>
              </p:cNvCxnSpPr>
              <p:nvPr/>
            </p:nvCxnSpPr>
            <p:spPr>
              <a:xfrm>
                <a:off x="1567253" y="2147360"/>
                <a:ext cx="3191894" cy="905256"/>
              </a:xfrm>
              <a:prstGeom prst="line">
                <a:avLst/>
              </a:prstGeom>
              <a:ln w="57150">
                <a:solidFill>
                  <a:srgbClr val="945DE8"/>
                </a:solidFill>
              </a:ln>
            </p:spPr>
            <p:style>
              <a:lnRef idx="1">
                <a:schemeClr val="accent1"/>
              </a:lnRef>
              <a:fillRef idx="0">
                <a:schemeClr val="accent1"/>
              </a:fillRef>
              <a:effectRef idx="0">
                <a:schemeClr val="accent1"/>
              </a:effectRef>
              <a:fontRef idx="minor">
                <a:schemeClr val="tx1"/>
              </a:fontRef>
            </p:style>
          </p:cxnSp>
          <p:cxnSp>
            <p:nvCxnSpPr>
              <p:cNvPr id="66" name="Rechte verbindingslijn 65">
                <a:extLst>
                  <a:ext uri="{FF2B5EF4-FFF2-40B4-BE49-F238E27FC236}">
                    <a16:creationId xmlns:a16="http://schemas.microsoft.com/office/drawing/2014/main" id="{1F04DA28-1A0E-A259-2A63-698A1BD532A0}"/>
                  </a:ext>
                </a:extLst>
              </p:cNvPr>
              <p:cNvCxnSpPr>
                <a:cxnSpLocks/>
              </p:cNvCxnSpPr>
              <p:nvPr/>
            </p:nvCxnSpPr>
            <p:spPr>
              <a:xfrm>
                <a:off x="1552675" y="3053135"/>
                <a:ext cx="3206472" cy="0"/>
              </a:xfrm>
              <a:prstGeom prst="line">
                <a:avLst/>
              </a:prstGeom>
              <a:ln w="57150">
                <a:solidFill>
                  <a:srgbClr val="652EA3"/>
                </a:solidFill>
              </a:ln>
            </p:spPr>
            <p:style>
              <a:lnRef idx="1">
                <a:schemeClr val="accent1"/>
              </a:lnRef>
              <a:fillRef idx="0">
                <a:schemeClr val="accent1"/>
              </a:fillRef>
              <a:effectRef idx="0">
                <a:schemeClr val="accent1"/>
              </a:effectRef>
              <a:fontRef idx="minor">
                <a:schemeClr val="tx1"/>
              </a:fontRef>
            </p:style>
          </p:cxnSp>
        </p:grpSp>
        <p:sp>
          <p:nvSpPr>
            <p:cNvPr id="67" name="Tekstvak 66">
              <a:extLst>
                <a:ext uri="{FF2B5EF4-FFF2-40B4-BE49-F238E27FC236}">
                  <a16:creationId xmlns:a16="http://schemas.microsoft.com/office/drawing/2014/main" id="{5D92E3C2-67A1-631F-773D-09B35AA34A65}"/>
                </a:ext>
              </a:extLst>
            </p:cNvPr>
            <p:cNvSpPr txBox="1"/>
            <p:nvPr/>
          </p:nvSpPr>
          <p:spPr>
            <a:xfrm>
              <a:off x="2484043" y="3761460"/>
              <a:ext cx="1715020" cy="461665"/>
            </a:xfrm>
            <a:prstGeom prst="rect">
              <a:avLst/>
            </a:prstGeom>
            <a:noFill/>
          </p:spPr>
          <p:txBody>
            <a:bodyPr wrap="square" rtlCol="0">
              <a:spAutoFit/>
            </a:bodyPr>
            <a:lstStyle/>
            <a:p>
              <a:pPr algn="ctr"/>
              <a:r>
                <a:rPr lang="nl-NL" sz="2400" dirty="0">
                  <a:solidFill>
                    <a:schemeClr val="bg1"/>
                  </a:solidFill>
                  <a:effectLst>
                    <a:outerShdw blurRad="25400" dist="25400" dir="2700000" algn="tl" rotWithShape="0">
                      <a:prstClr val="black">
                        <a:alpha val="40000"/>
                      </a:prstClr>
                    </a:outerShdw>
                  </a:effectLst>
                  <a:latin typeface="Effra" panose="02000506080000020004" pitchFamily="2" charset="0"/>
                </a:rPr>
                <a:t>Aflossing</a:t>
              </a:r>
            </a:p>
          </p:txBody>
        </p:sp>
        <p:sp>
          <p:nvSpPr>
            <p:cNvPr id="68" name="Tekstvak 67">
              <a:extLst>
                <a:ext uri="{FF2B5EF4-FFF2-40B4-BE49-F238E27FC236}">
                  <a16:creationId xmlns:a16="http://schemas.microsoft.com/office/drawing/2014/main" id="{167F31C5-DBC8-A158-882A-609CD86D9530}"/>
                </a:ext>
              </a:extLst>
            </p:cNvPr>
            <p:cNvSpPr txBox="1"/>
            <p:nvPr/>
          </p:nvSpPr>
          <p:spPr>
            <a:xfrm>
              <a:off x="2517860" y="3115784"/>
              <a:ext cx="1548938" cy="461665"/>
            </a:xfrm>
            <a:prstGeom prst="rect">
              <a:avLst/>
            </a:prstGeom>
            <a:noFill/>
          </p:spPr>
          <p:txBody>
            <a:bodyPr wrap="square" rtlCol="0">
              <a:spAutoFit/>
            </a:bodyPr>
            <a:lstStyle/>
            <a:p>
              <a:pPr algn="ctr"/>
              <a:r>
                <a:rPr lang="nl-NL" sz="2400" dirty="0">
                  <a:solidFill>
                    <a:schemeClr val="bg1"/>
                  </a:solidFill>
                  <a:effectLst>
                    <a:outerShdw blurRad="25400" dist="25400" dir="2700000" algn="tl" rotWithShape="0">
                      <a:prstClr val="black">
                        <a:alpha val="40000"/>
                      </a:prstClr>
                    </a:outerShdw>
                  </a:effectLst>
                  <a:latin typeface="Effra" panose="02000506080000020004" pitchFamily="2" charset="0"/>
                </a:rPr>
                <a:t>Interest</a:t>
              </a:r>
            </a:p>
          </p:txBody>
        </p:sp>
      </p:grpSp>
      <p:sp>
        <p:nvSpPr>
          <p:cNvPr id="2" name="Tekstvak 1">
            <a:extLst>
              <a:ext uri="{FF2B5EF4-FFF2-40B4-BE49-F238E27FC236}">
                <a16:creationId xmlns:a16="http://schemas.microsoft.com/office/drawing/2014/main" id="{90BA9424-54CB-3C2D-385A-22C9ED174991}"/>
              </a:ext>
            </a:extLst>
          </p:cNvPr>
          <p:cNvSpPr txBox="1"/>
          <p:nvPr/>
        </p:nvSpPr>
        <p:spPr>
          <a:xfrm>
            <a:off x="2140299" y="194009"/>
            <a:ext cx="791140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prstClr val="black"/>
                </a:solidFill>
                <a:effectLst/>
                <a:uLnTx/>
                <a:uFillTx/>
                <a:latin typeface="Effra Heavy" panose="02000906080000020004" pitchFamily="2" charset="0"/>
                <a:ea typeface="+mn-ea"/>
                <a:cs typeface="+mn-cs"/>
              </a:rPr>
              <a:t>Hypotheken </a:t>
            </a:r>
            <a:r>
              <a:rPr kumimoji="0" lang="nl-NL" sz="2800" b="0" i="0" u="none" strike="noStrike" kern="1200" cap="none" spc="0" normalizeH="0" baseline="0" noProof="0" dirty="0">
                <a:ln>
                  <a:noFill/>
                </a:ln>
                <a:solidFill>
                  <a:prstClr val="black"/>
                </a:solidFill>
                <a:effectLst/>
                <a:uLnTx/>
                <a:uFillTx/>
                <a:latin typeface="Effra" panose="02000506080000020004" pitchFamily="2" charset="0"/>
              </a:rPr>
              <a:t>(verschillende soorten)</a:t>
            </a:r>
          </a:p>
        </p:txBody>
      </p:sp>
      <p:cxnSp>
        <p:nvCxnSpPr>
          <p:cNvPr id="30" name="Rechte verbindingslijn 29">
            <a:extLst>
              <a:ext uri="{FF2B5EF4-FFF2-40B4-BE49-F238E27FC236}">
                <a16:creationId xmlns:a16="http://schemas.microsoft.com/office/drawing/2014/main" id="{A312BF21-B935-40E2-2CB2-276F3024FC90}"/>
              </a:ext>
            </a:extLst>
          </p:cNvPr>
          <p:cNvCxnSpPr>
            <a:cxnSpLocks/>
          </p:cNvCxnSpPr>
          <p:nvPr/>
        </p:nvCxnSpPr>
        <p:spPr>
          <a:xfrm>
            <a:off x="6096000" y="1076279"/>
            <a:ext cx="0" cy="5481911"/>
          </a:xfrm>
          <a:prstGeom prst="line">
            <a:avLst/>
          </a:prstGeom>
          <a:ln w="1111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0" name="Rechthoek: afgeronde hoeken 39">
            <a:extLst>
              <a:ext uri="{FF2B5EF4-FFF2-40B4-BE49-F238E27FC236}">
                <a16:creationId xmlns:a16="http://schemas.microsoft.com/office/drawing/2014/main" id="{4AFC20AE-5B55-96F3-8861-506377E77F8E}"/>
              </a:ext>
            </a:extLst>
          </p:cNvPr>
          <p:cNvSpPr/>
          <p:nvPr/>
        </p:nvSpPr>
        <p:spPr>
          <a:xfrm>
            <a:off x="1158499" y="1076279"/>
            <a:ext cx="3693970" cy="418623"/>
          </a:xfrm>
          <a:prstGeom prst="roundRect">
            <a:avLst>
              <a:gd name="adj" fmla="val 50000"/>
            </a:avLst>
          </a:prstGeom>
          <a:solidFill>
            <a:schemeClr val="accent3"/>
          </a:solidFill>
          <a:ln w="38100" cap="flat">
            <a:noFill/>
            <a:prstDash val="dash"/>
            <a:miter/>
          </a:ln>
          <a:effectLst>
            <a:outerShdw blurRad="25400" dist="254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2400" noProof="0" dirty="0">
                <a:solidFill>
                  <a:prstClr val="white"/>
                </a:solidFill>
                <a:latin typeface="Effra Heavy" panose="02000906080000020004" pitchFamily="2" charset="0"/>
              </a:rPr>
              <a:t>Lineaire hypotheek</a:t>
            </a:r>
            <a:endParaRPr kumimoji="0" lang="nl-NL" sz="2400" b="0" i="0" u="none" strike="noStrike" kern="1200" cap="none" spc="0" normalizeH="0" baseline="0" noProof="0" dirty="0">
              <a:ln>
                <a:noFill/>
              </a:ln>
              <a:solidFill>
                <a:prstClr val="white"/>
              </a:solidFill>
              <a:effectLst/>
              <a:uLnTx/>
              <a:uFillTx/>
              <a:latin typeface="Effra Heavy" panose="02000906080000020004" pitchFamily="2" charset="0"/>
            </a:endParaRPr>
          </a:p>
        </p:txBody>
      </p:sp>
      <p:sp>
        <p:nvSpPr>
          <p:cNvPr id="42" name="Rechthoek: afgeronde hoeken 41">
            <a:extLst>
              <a:ext uri="{FF2B5EF4-FFF2-40B4-BE49-F238E27FC236}">
                <a16:creationId xmlns:a16="http://schemas.microsoft.com/office/drawing/2014/main" id="{F82EC6C8-7DF8-548E-0B06-86A7683159C8}"/>
              </a:ext>
            </a:extLst>
          </p:cNvPr>
          <p:cNvSpPr/>
          <p:nvPr/>
        </p:nvSpPr>
        <p:spPr>
          <a:xfrm>
            <a:off x="7335554" y="1076279"/>
            <a:ext cx="3693970" cy="389595"/>
          </a:xfrm>
          <a:prstGeom prst="roundRect">
            <a:avLst>
              <a:gd name="adj" fmla="val 50000"/>
            </a:avLst>
          </a:prstGeom>
          <a:solidFill>
            <a:schemeClr val="accent3"/>
          </a:solidFill>
          <a:ln w="38100" cap="flat">
            <a:noFill/>
            <a:prstDash val="dash"/>
            <a:miter/>
          </a:ln>
          <a:effectLst>
            <a:outerShdw blurRad="25400" dist="254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2400" noProof="0" dirty="0">
                <a:solidFill>
                  <a:prstClr val="white"/>
                </a:solidFill>
                <a:latin typeface="Effra Heavy" panose="02000906080000020004" pitchFamily="2" charset="0"/>
              </a:rPr>
              <a:t>Annuïteitenhypotheek</a:t>
            </a:r>
            <a:endParaRPr kumimoji="0" lang="nl-NL" sz="2400" b="0" i="0" u="none" strike="noStrike" kern="1200" cap="none" spc="0" normalizeH="0" baseline="0" noProof="0" dirty="0">
              <a:ln>
                <a:noFill/>
              </a:ln>
              <a:solidFill>
                <a:prstClr val="white"/>
              </a:solidFill>
              <a:effectLst/>
              <a:uLnTx/>
              <a:uFillTx/>
              <a:latin typeface="Effra Heavy" panose="02000906080000020004" pitchFamily="2" charset="0"/>
            </a:endParaRPr>
          </a:p>
        </p:txBody>
      </p:sp>
      <p:sp>
        <p:nvSpPr>
          <p:cNvPr id="5" name="Rechthoek: afgeronde hoeken 4">
            <a:extLst>
              <a:ext uri="{FF2B5EF4-FFF2-40B4-BE49-F238E27FC236}">
                <a16:creationId xmlns:a16="http://schemas.microsoft.com/office/drawing/2014/main" id="{063A6A91-AD3C-B868-4ED3-F952EFFC2E34}"/>
              </a:ext>
            </a:extLst>
          </p:cNvPr>
          <p:cNvSpPr/>
          <p:nvPr/>
        </p:nvSpPr>
        <p:spPr>
          <a:xfrm>
            <a:off x="4603423" y="5281840"/>
            <a:ext cx="2985154" cy="576000"/>
          </a:xfrm>
          <a:prstGeom prst="roundRect">
            <a:avLst>
              <a:gd name="adj" fmla="val 8065"/>
            </a:avLst>
          </a:prstGeom>
          <a:solidFill>
            <a:srgbClr val="945DE8"/>
          </a:solidFill>
          <a:ln w="38100" cap="flat">
            <a:noFill/>
            <a:prstDash val="dash"/>
            <a:miter/>
          </a:ln>
          <a:effectLst>
            <a:outerShdw blurRad="25400" dist="254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2400" noProof="0" dirty="0">
                <a:solidFill>
                  <a:prstClr val="white"/>
                </a:solidFill>
                <a:latin typeface="Effra Heavy" panose="02000906080000020004" pitchFamily="2" charset="0"/>
              </a:rPr>
              <a:t>Maandlasten</a:t>
            </a:r>
            <a:endParaRPr kumimoji="0" lang="nl-NL" sz="2400" b="0" i="0" u="none" strike="noStrike" kern="1200" cap="none" spc="0" normalizeH="0" baseline="0" noProof="0" dirty="0">
              <a:ln>
                <a:noFill/>
              </a:ln>
              <a:solidFill>
                <a:prstClr val="white"/>
              </a:solidFill>
              <a:effectLst/>
              <a:uLnTx/>
              <a:uFillTx/>
              <a:latin typeface="Effra Heavy" panose="02000906080000020004" pitchFamily="2" charset="0"/>
            </a:endParaRPr>
          </a:p>
        </p:txBody>
      </p:sp>
      <p:sp>
        <p:nvSpPr>
          <p:cNvPr id="7" name="Rechthoek: afgeronde hoeken 6">
            <a:extLst>
              <a:ext uri="{FF2B5EF4-FFF2-40B4-BE49-F238E27FC236}">
                <a16:creationId xmlns:a16="http://schemas.microsoft.com/office/drawing/2014/main" id="{6C1C07D7-9737-2BDA-C2DD-39E8E1065757}"/>
              </a:ext>
            </a:extLst>
          </p:cNvPr>
          <p:cNvSpPr/>
          <p:nvPr/>
        </p:nvSpPr>
        <p:spPr>
          <a:xfrm>
            <a:off x="4603423" y="4531580"/>
            <a:ext cx="2985154" cy="576000"/>
          </a:xfrm>
          <a:prstGeom prst="roundRect">
            <a:avLst>
              <a:gd name="adj" fmla="val 8065"/>
            </a:avLst>
          </a:prstGeom>
          <a:solidFill>
            <a:srgbClr val="945DE8"/>
          </a:solidFill>
          <a:ln w="38100" cap="flat">
            <a:noFill/>
            <a:prstDash val="dash"/>
            <a:miter/>
          </a:ln>
          <a:effectLst>
            <a:outerShdw blurRad="25400" dist="254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2400" noProof="0" dirty="0">
                <a:solidFill>
                  <a:prstClr val="white"/>
                </a:solidFill>
                <a:latin typeface="Effra Heavy" panose="02000906080000020004" pitchFamily="2" charset="0"/>
              </a:rPr>
              <a:t>Belastingvoordeel</a:t>
            </a:r>
            <a:endParaRPr kumimoji="0" lang="nl-NL" sz="2400" b="0" i="0" u="none" strike="noStrike" kern="1200" cap="none" spc="0" normalizeH="0" baseline="0" noProof="0" dirty="0">
              <a:ln>
                <a:noFill/>
              </a:ln>
              <a:solidFill>
                <a:prstClr val="white"/>
              </a:solidFill>
              <a:effectLst/>
              <a:uLnTx/>
              <a:uFillTx/>
              <a:latin typeface="Effra Heavy" panose="02000906080000020004" pitchFamily="2" charset="0"/>
            </a:endParaRPr>
          </a:p>
        </p:txBody>
      </p:sp>
      <p:sp>
        <p:nvSpPr>
          <p:cNvPr id="8" name="Rechthoek: afgeronde hoeken 7">
            <a:extLst>
              <a:ext uri="{FF2B5EF4-FFF2-40B4-BE49-F238E27FC236}">
                <a16:creationId xmlns:a16="http://schemas.microsoft.com/office/drawing/2014/main" id="{ACD4EFF7-BC50-94F0-508F-242A60E8D8AA}"/>
              </a:ext>
            </a:extLst>
          </p:cNvPr>
          <p:cNvSpPr/>
          <p:nvPr/>
        </p:nvSpPr>
        <p:spPr>
          <a:xfrm>
            <a:off x="4603423" y="6032100"/>
            <a:ext cx="2985154" cy="576000"/>
          </a:xfrm>
          <a:prstGeom prst="roundRect">
            <a:avLst>
              <a:gd name="adj" fmla="val 8065"/>
            </a:avLst>
          </a:prstGeom>
          <a:solidFill>
            <a:srgbClr val="945DE8"/>
          </a:solidFill>
          <a:ln w="38100" cap="flat">
            <a:noFill/>
            <a:prstDash val="dash"/>
            <a:miter/>
          </a:ln>
          <a:effectLst>
            <a:outerShdw blurRad="25400" dist="254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2400" noProof="0" dirty="0">
                <a:solidFill>
                  <a:prstClr val="white"/>
                </a:solidFill>
                <a:latin typeface="Effra Heavy" panose="02000906080000020004" pitchFamily="2" charset="0"/>
              </a:rPr>
              <a:t>Totale uitgaven</a:t>
            </a:r>
            <a:endParaRPr lang="nl-NL" sz="1200" noProof="0" dirty="0">
              <a:solidFill>
                <a:prstClr val="white"/>
              </a:solidFill>
              <a:latin typeface="Effra Heavy" panose="02000906080000020004"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dirty="0">
                <a:ln>
                  <a:noFill/>
                </a:ln>
                <a:solidFill>
                  <a:prstClr val="white"/>
                </a:solidFill>
                <a:effectLst/>
                <a:uLnTx/>
                <a:uFillTx/>
                <a:latin typeface="Effra Heavy" panose="02000906080000020004" pitchFamily="2" charset="0"/>
              </a:rPr>
              <a:t>(bij</a:t>
            </a:r>
            <a:r>
              <a:rPr lang="nl-NL" sz="1200" dirty="0">
                <a:solidFill>
                  <a:prstClr val="white"/>
                </a:solidFill>
                <a:latin typeface="Effra Heavy" panose="02000906080000020004" pitchFamily="2" charset="0"/>
              </a:rPr>
              <a:t> gelijk interestpercentage)</a:t>
            </a:r>
            <a:endParaRPr kumimoji="0" lang="nl-NL" sz="1200" b="0" i="0" u="none" strike="noStrike" kern="1200" cap="none" spc="0" normalizeH="0" baseline="0" noProof="0" dirty="0">
              <a:ln>
                <a:noFill/>
              </a:ln>
              <a:solidFill>
                <a:prstClr val="white"/>
              </a:solidFill>
              <a:effectLst/>
              <a:uLnTx/>
              <a:uFillTx/>
              <a:latin typeface="Effra Heavy" panose="02000906080000020004" pitchFamily="2" charset="0"/>
            </a:endParaRPr>
          </a:p>
        </p:txBody>
      </p:sp>
      <p:sp>
        <p:nvSpPr>
          <p:cNvPr id="12" name="Tekstvak 11">
            <a:extLst>
              <a:ext uri="{FF2B5EF4-FFF2-40B4-BE49-F238E27FC236}">
                <a16:creationId xmlns:a16="http://schemas.microsoft.com/office/drawing/2014/main" id="{8A2441DD-CCAF-59EA-BAA9-4A134570A6AA}"/>
              </a:ext>
            </a:extLst>
          </p:cNvPr>
          <p:cNvSpPr txBox="1"/>
          <p:nvPr/>
        </p:nvSpPr>
        <p:spPr>
          <a:xfrm>
            <a:off x="1383819" y="4557348"/>
            <a:ext cx="2071927"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1" i="1" u="none" strike="noStrike" kern="1200" cap="none" spc="0" normalizeH="0" baseline="0" noProof="0" dirty="0">
                <a:ln>
                  <a:noFill/>
                </a:ln>
                <a:solidFill>
                  <a:prstClr val="black"/>
                </a:solidFill>
                <a:effectLst>
                  <a:outerShdw blurRad="25400" dist="25400" dir="2700000" algn="tl" rotWithShape="0">
                    <a:prstClr val="black">
                      <a:alpha val="40000"/>
                    </a:prstClr>
                  </a:outerShdw>
                </a:effectLst>
                <a:uLnTx/>
                <a:uFillTx/>
                <a:latin typeface="Effra" panose="02000506080000020004" pitchFamily="2" charset="0"/>
                <a:ea typeface="+mn-ea"/>
                <a:cs typeface="+mn-cs"/>
              </a:rPr>
              <a:t>Kleiner</a:t>
            </a:r>
          </a:p>
        </p:txBody>
      </p:sp>
      <p:sp>
        <p:nvSpPr>
          <p:cNvPr id="13" name="Tekstvak 12">
            <a:extLst>
              <a:ext uri="{FF2B5EF4-FFF2-40B4-BE49-F238E27FC236}">
                <a16:creationId xmlns:a16="http://schemas.microsoft.com/office/drawing/2014/main" id="{86AD1F7B-2F3E-4B6A-BAFD-4BB7572C7B42}"/>
              </a:ext>
            </a:extLst>
          </p:cNvPr>
          <p:cNvSpPr txBox="1"/>
          <p:nvPr/>
        </p:nvSpPr>
        <p:spPr>
          <a:xfrm>
            <a:off x="161217" y="5309253"/>
            <a:ext cx="4517130" cy="523220"/>
          </a:xfrm>
          <a:prstGeom prst="rect">
            <a:avLst/>
          </a:prstGeom>
          <a:noFill/>
          <a:effectLst>
            <a:outerShdw blurRad="25400" dist="25400" dir="2700000" algn="tl" rotWithShape="0">
              <a:prstClr val="black">
                <a:alpha val="40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1" i="1" u="none" strike="noStrike" kern="1200" cap="none" spc="0" normalizeH="0" baseline="0" noProof="0" dirty="0">
                <a:ln>
                  <a:noFill/>
                </a:ln>
                <a:solidFill>
                  <a:prstClr val="black"/>
                </a:solidFill>
                <a:effectLst/>
                <a:uLnTx/>
                <a:uFillTx/>
                <a:latin typeface="Effra" panose="02000506080000020004" pitchFamily="2" charset="0"/>
                <a:ea typeface="+mn-ea"/>
                <a:cs typeface="+mn-cs"/>
              </a:rPr>
              <a:t>Beginnen hoog, maar dalen</a:t>
            </a:r>
          </a:p>
        </p:txBody>
      </p:sp>
      <p:sp>
        <p:nvSpPr>
          <p:cNvPr id="20" name="Tekstvak 19">
            <a:extLst>
              <a:ext uri="{FF2B5EF4-FFF2-40B4-BE49-F238E27FC236}">
                <a16:creationId xmlns:a16="http://schemas.microsoft.com/office/drawing/2014/main" id="{EC37F513-DCBF-3B7D-C8A7-F0028B39A53A}"/>
              </a:ext>
            </a:extLst>
          </p:cNvPr>
          <p:cNvSpPr txBox="1"/>
          <p:nvPr/>
        </p:nvSpPr>
        <p:spPr>
          <a:xfrm>
            <a:off x="161217" y="6032100"/>
            <a:ext cx="4517130" cy="523220"/>
          </a:xfrm>
          <a:prstGeom prst="rect">
            <a:avLst/>
          </a:prstGeom>
          <a:noFill/>
          <a:effectLst>
            <a:outerShdw blurRad="25400" dist="25400" dir="2700000" algn="tl" rotWithShape="0">
              <a:prstClr val="black">
                <a:alpha val="40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1" i="1" u="none" strike="noStrike" kern="1200" cap="none" spc="0" normalizeH="0" baseline="0" noProof="0" dirty="0">
                <a:ln>
                  <a:noFill/>
                </a:ln>
                <a:solidFill>
                  <a:prstClr val="black"/>
                </a:solidFill>
                <a:effectLst/>
                <a:uLnTx/>
                <a:uFillTx/>
                <a:latin typeface="Effra" panose="02000506080000020004" pitchFamily="2" charset="0"/>
                <a:ea typeface="+mn-ea"/>
                <a:cs typeface="+mn-cs"/>
              </a:rPr>
              <a:t>Lager</a:t>
            </a:r>
          </a:p>
        </p:txBody>
      </p:sp>
      <p:sp>
        <p:nvSpPr>
          <p:cNvPr id="32" name="Tekstvak 31">
            <a:extLst>
              <a:ext uri="{FF2B5EF4-FFF2-40B4-BE49-F238E27FC236}">
                <a16:creationId xmlns:a16="http://schemas.microsoft.com/office/drawing/2014/main" id="{6F175878-7605-503A-7BE0-17D8311DD991}"/>
              </a:ext>
            </a:extLst>
          </p:cNvPr>
          <p:cNvSpPr txBox="1"/>
          <p:nvPr/>
        </p:nvSpPr>
        <p:spPr>
          <a:xfrm>
            <a:off x="7513653" y="4557348"/>
            <a:ext cx="4517128" cy="523220"/>
          </a:xfrm>
          <a:prstGeom prst="rect">
            <a:avLst/>
          </a:prstGeom>
          <a:noFill/>
          <a:effectLst>
            <a:outerShdw blurRad="25400" dist="25400" dir="2700000" algn="tl" rotWithShape="0">
              <a:prstClr val="black">
                <a:alpha val="40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1" i="1" u="none" strike="noStrike" kern="1200" cap="none" spc="0" normalizeH="0" baseline="0" noProof="0" dirty="0">
                <a:ln>
                  <a:noFill/>
                </a:ln>
                <a:solidFill>
                  <a:prstClr val="black"/>
                </a:solidFill>
                <a:effectLst/>
                <a:uLnTx/>
                <a:uFillTx/>
                <a:latin typeface="Effra" panose="02000506080000020004" pitchFamily="2" charset="0"/>
                <a:ea typeface="+mn-ea"/>
                <a:cs typeface="+mn-cs"/>
              </a:rPr>
              <a:t>Groter</a:t>
            </a:r>
          </a:p>
        </p:txBody>
      </p:sp>
      <p:sp>
        <p:nvSpPr>
          <p:cNvPr id="46" name="Tekstvak 45">
            <a:extLst>
              <a:ext uri="{FF2B5EF4-FFF2-40B4-BE49-F238E27FC236}">
                <a16:creationId xmlns:a16="http://schemas.microsoft.com/office/drawing/2014/main" id="{784E50C9-7D25-0118-84FF-A42DFDFEF9B2}"/>
              </a:ext>
            </a:extLst>
          </p:cNvPr>
          <p:cNvSpPr txBox="1"/>
          <p:nvPr/>
        </p:nvSpPr>
        <p:spPr>
          <a:xfrm>
            <a:off x="7513653" y="6058490"/>
            <a:ext cx="4517130" cy="523220"/>
          </a:xfrm>
          <a:prstGeom prst="rect">
            <a:avLst/>
          </a:prstGeom>
          <a:noFill/>
          <a:effectLst>
            <a:outerShdw blurRad="25400" dist="25400" dir="2700000" algn="tl" rotWithShape="0">
              <a:prstClr val="black">
                <a:alpha val="40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1" i="1" u="none" strike="noStrike" kern="1200" cap="none" spc="0" normalizeH="0" baseline="0" noProof="0" dirty="0">
                <a:ln>
                  <a:noFill/>
                </a:ln>
                <a:solidFill>
                  <a:prstClr val="black"/>
                </a:solidFill>
                <a:effectLst/>
                <a:uLnTx/>
                <a:uFillTx/>
                <a:latin typeface="Effra" panose="02000506080000020004" pitchFamily="2" charset="0"/>
                <a:ea typeface="+mn-ea"/>
                <a:cs typeface="+mn-cs"/>
              </a:rPr>
              <a:t>Hoger</a:t>
            </a:r>
          </a:p>
        </p:txBody>
      </p:sp>
      <p:grpSp>
        <p:nvGrpSpPr>
          <p:cNvPr id="80" name="Groep 79">
            <a:extLst>
              <a:ext uri="{FF2B5EF4-FFF2-40B4-BE49-F238E27FC236}">
                <a16:creationId xmlns:a16="http://schemas.microsoft.com/office/drawing/2014/main" id="{F1DA0D5E-3FC0-70FB-8822-136CCEF61361}"/>
              </a:ext>
            </a:extLst>
          </p:cNvPr>
          <p:cNvGrpSpPr/>
          <p:nvPr/>
        </p:nvGrpSpPr>
        <p:grpSpPr>
          <a:xfrm>
            <a:off x="6954642" y="1562789"/>
            <a:ext cx="4151950" cy="2952000"/>
            <a:chOff x="6954642" y="2011086"/>
            <a:chExt cx="4151950" cy="2952000"/>
          </a:xfrm>
        </p:grpSpPr>
        <p:grpSp>
          <p:nvGrpSpPr>
            <p:cNvPr id="79" name="Groep 78">
              <a:extLst>
                <a:ext uri="{FF2B5EF4-FFF2-40B4-BE49-F238E27FC236}">
                  <a16:creationId xmlns:a16="http://schemas.microsoft.com/office/drawing/2014/main" id="{C3280E9E-7DC4-8B88-C4C3-B9ABF54C4A3E}"/>
                </a:ext>
              </a:extLst>
            </p:cNvPr>
            <p:cNvGrpSpPr/>
            <p:nvPr/>
          </p:nvGrpSpPr>
          <p:grpSpPr>
            <a:xfrm>
              <a:off x="7290847" y="3003387"/>
              <a:ext cx="3801189" cy="1735987"/>
              <a:chOff x="7305136" y="4811515"/>
              <a:chExt cx="3801189" cy="1735987"/>
            </a:xfrm>
          </p:grpSpPr>
          <p:sp>
            <p:nvSpPr>
              <p:cNvPr id="78" name="Vrije vorm: vorm 77">
                <a:extLst>
                  <a:ext uri="{FF2B5EF4-FFF2-40B4-BE49-F238E27FC236}">
                    <a16:creationId xmlns:a16="http://schemas.microsoft.com/office/drawing/2014/main" id="{0008B5A4-0AF9-AF71-CF41-77B37F69F5A1}"/>
                  </a:ext>
                </a:extLst>
              </p:cNvPr>
              <p:cNvSpPr/>
              <p:nvPr/>
            </p:nvSpPr>
            <p:spPr>
              <a:xfrm>
                <a:off x="7305136" y="4811515"/>
                <a:ext cx="3801189" cy="1443692"/>
              </a:xfrm>
              <a:custGeom>
                <a:avLst/>
                <a:gdLst>
                  <a:gd name="connsiteX0" fmla="*/ 0 w 3801189"/>
                  <a:gd name="connsiteY0" fmla="*/ 0 h 1443692"/>
                  <a:gd name="connsiteX1" fmla="*/ 3801189 w 3801189"/>
                  <a:gd name="connsiteY1" fmla="*/ 0 h 1443692"/>
                  <a:gd name="connsiteX2" fmla="*/ 3801189 w 3801189"/>
                  <a:gd name="connsiteY2" fmla="*/ 1443692 h 1443692"/>
                  <a:gd name="connsiteX3" fmla="*/ 3565059 w 3801189"/>
                  <a:gd name="connsiteY3" fmla="*/ 1370678 h 1443692"/>
                  <a:gd name="connsiteX4" fmla="*/ 1905355 w 3801189"/>
                  <a:gd name="connsiteY4" fmla="*/ 695234 h 1443692"/>
                  <a:gd name="connsiteX5" fmla="*/ 228879 w 3801189"/>
                  <a:gd name="connsiteY5" fmla="*/ 443796 h 1443692"/>
                  <a:gd name="connsiteX6" fmla="*/ 0 w 3801189"/>
                  <a:gd name="connsiteY6" fmla="*/ 414261 h 1443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01189" h="1443692">
                    <a:moveTo>
                      <a:pt x="0" y="0"/>
                    </a:moveTo>
                    <a:lnTo>
                      <a:pt x="3801189" y="0"/>
                    </a:lnTo>
                    <a:lnTo>
                      <a:pt x="3801189" y="1443692"/>
                    </a:lnTo>
                    <a:lnTo>
                      <a:pt x="3565059" y="1370678"/>
                    </a:lnTo>
                    <a:cubicBezTo>
                      <a:pt x="2997594" y="1172677"/>
                      <a:pt x="2494166" y="852515"/>
                      <a:pt x="1905355" y="695234"/>
                    </a:cubicBezTo>
                    <a:cubicBezTo>
                      <a:pt x="1150691" y="519708"/>
                      <a:pt x="744261" y="504739"/>
                      <a:pt x="228879" y="443796"/>
                    </a:cubicBezTo>
                    <a:lnTo>
                      <a:pt x="0" y="414261"/>
                    </a:lnTo>
                    <a:close/>
                  </a:path>
                </a:pathLst>
              </a:custGeom>
              <a:solidFill>
                <a:srgbClr val="652EA3">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dirty="0"/>
              </a:p>
            </p:txBody>
          </p:sp>
          <p:sp>
            <p:nvSpPr>
              <p:cNvPr id="77" name="Stroomdiagram: Handmatige invoer 73">
                <a:extLst>
                  <a:ext uri="{FF2B5EF4-FFF2-40B4-BE49-F238E27FC236}">
                    <a16:creationId xmlns:a16="http://schemas.microsoft.com/office/drawing/2014/main" id="{7D3D66FC-156B-B917-0807-4F5FD5F895AF}"/>
                  </a:ext>
                </a:extLst>
              </p:cNvPr>
              <p:cNvSpPr/>
              <p:nvPr/>
            </p:nvSpPr>
            <p:spPr>
              <a:xfrm flipH="1">
                <a:off x="7313047" y="5215087"/>
                <a:ext cx="3793101" cy="1332415"/>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563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5638 h 10000"/>
                  <a:gd name="connsiteX0" fmla="*/ 0 w 10017"/>
                  <a:gd name="connsiteY0" fmla="*/ 7731 h 10000"/>
                  <a:gd name="connsiteX1" fmla="*/ 10017 w 10017"/>
                  <a:gd name="connsiteY1" fmla="*/ 0 h 10000"/>
                  <a:gd name="connsiteX2" fmla="*/ 10017 w 10017"/>
                  <a:gd name="connsiteY2" fmla="*/ 10000 h 10000"/>
                  <a:gd name="connsiteX3" fmla="*/ 17 w 10017"/>
                  <a:gd name="connsiteY3" fmla="*/ 10000 h 10000"/>
                  <a:gd name="connsiteX4" fmla="*/ 0 w 10017"/>
                  <a:gd name="connsiteY4" fmla="*/ 7731 h 10000"/>
                  <a:gd name="connsiteX0" fmla="*/ 0 w 10017"/>
                  <a:gd name="connsiteY0" fmla="*/ 7731 h 10000"/>
                  <a:gd name="connsiteX1" fmla="*/ 5011 w 10017"/>
                  <a:gd name="connsiteY1" fmla="*/ 2033 h 10000"/>
                  <a:gd name="connsiteX2" fmla="*/ 10017 w 10017"/>
                  <a:gd name="connsiteY2" fmla="*/ 0 h 10000"/>
                  <a:gd name="connsiteX3" fmla="*/ 10017 w 10017"/>
                  <a:gd name="connsiteY3" fmla="*/ 10000 h 10000"/>
                  <a:gd name="connsiteX4" fmla="*/ 17 w 10017"/>
                  <a:gd name="connsiteY4" fmla="*/ 10000 h 10000"/>
                  <a:gd name="connsiteX5" fmla="*/ 0 w 10017"/>
                  <a:gd name="connsiteY5" fmla="*/ 7731 h 10000"/>
                  <a:gd name="connsiteX0" fmla="*/ 0 w 10017"/>
                  <a:gd name="connsiteY0" fmla="*/ 7731 h 10000"/>
                  <a:gd name="connsiteX1" fmla="*/ 5011 w 10017"/>
                  <a:gd name="connsiteY1" fmla="*/ 2033 h 10000"/>
                  <a:gd name="connsiteX2" fmla="*/ 10017 w 10017"/>
                  <a:gd name="connsiteY2" fmla="*/ 0 h 10000"/>
                  <a:gd name="connsiteX3" fmla="*/ 10017 w 10017"/>
                  <a:gd name="connsiteY3" fmla="*/ 10000 h 10000"/>
                  <a:gd name="connsiteX4" fmla="*/ 17 w 10017"/>
                  <a:gd name="connsiteY4" fmla="*/ 10000 h 10000"/>
                  <a:gd name="connsiteX5" fmla="*/ 0 w 10017"/>
                  <a:gd name="connsiteY5" fmla="*/ 7731 h 10000"/>
                  <a:gd name="connsiteX0" fmla="*/ 0 w 10017"/>
                  <a:gd name="connsiteY0" fmla="*/ 7827 h 10096"/>
                  <a:gd name="connsiteX1" fmla="*/ 5011 w 10017"/>
                  <a:gd name="connsiteY1" fmla="*/ 2129 h 10096"/>
                  <a:gd name="connsiteX2" fmla="*/ 10017 w 10017"/>
                  <a:gd name="connsiteY2" fmla="*/ 0 h 10096"/>
                  <a:gd name="connsiteX3" fmla="*/ 10017 w 10017"/>
                  <a:gd name="connsiteY3" fmla="*/ 10096 h 10096"/>
                  <a:gd name="connsiteX4" fmla="*/ 17 w 10017"/>
                  <a:gd name="connsiteY4" fmla="*/ 10096 h 10096"/>
                  <a:gd name="connsiteX5" fmla="*/ 0 w 10017"/>
                  <a:gd name="connsiteY5" fmla="*/ 7827 h 10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17" h="10096">
                    <a:moveTo>
                      <a:pt x="0" y="7827"/>
                    </a:moveTo>
                    <a:cubicBezTo>
                      <a:pt x="1768" y="6465"/>
                      <a:pt x="3243" y="3491"/>
                      <a:pt x="5011" y="2129"/>
                    </a:cubicBezTo>
                    <a:cubicBezTo>
                      <a:pt x="7277" y="609"/>
                      <a:pt x="8348" y="678"/>
                      <a:pt x="10017" y="0"/>
                    </a:cubicBezTo>
                    <a:lnTo>
                      <a:pt x="10017" y="10096"/>
                    </a:lnTo>
                    <a:lnTo>
                      <a:pt x="17" y="10096"/>
                    </a:lnTo>
                    <a:cubicBezTo>
                      <a:pt x="11" y="9340"/>
                      <a:pt x="6" y="8583"/>
                      <a:pt x="0" y="7827"/>
                    </a:cubicBezTo>
                    <a:close/>
                  </a:path>
                </a:pathLst>
              </a:custGeom>
              <a:solidFill>
                <a:srgbClr val="AE83ED">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73" name="Groep 72">
              <a:extLst>
                <a:ext uri="{FF2B5EF4-FFF2-40B4-BE49-F238E27FC236}">
                  <a16:creationId xmlns:a16="http://schemas.microsoft.com/office/drawing/2014/main" id="{0F63C3DE-22BC-1AFB-7CA5-81BAB89791AC}"/>
                </a:ext>
              </a:extLst>
            </p:cNvPr>
            <p:cNvGrpSpPr/>
            <p:nvPr/>
          </p:nvGrpSpPr>
          <p:grpSpPr>
            <a:xfrm>
              <a:off x="6954642" y="2011086"/>
              <a:ext cx="4151950" cy="2952000"/>
              <a:chOff x="7313828" y="2402388"/>
              <a:chExt cx="3496726" cy="2042496"/>
            </a:xfrm>
          </p:grpSpPr>
          <p:graphicFrame>
            <p:nvGraphicFramePr>
              <p:cNvPr id="54" name="Chart 10">
                <a:extLst>
                  <a:ext uri="{FF2B5EF4-FFF2-40B4-BE49-F238E27FC236}">
                    <a16:creationId xmlns:a16="http://schemas.microsoft.com/office/drawing/2014/main" id="{5489E63A-E1D5-AE7B-627B-DA728C01EDAD}"/>
                  </a:ext>
                </a:extLst>
              </p:cNvPr>
              <p:cNvGraphicFramePr/>
              <p:nvPr>
                <p:extLst>
                  <p:ext uri="{D42A27DB-BD31-4B8C-83A1-F6EECF244321}">
                    <p14:modId xmlns:p14="http://schemas.microsoft.com/office/powerpoint/2010/main" val="2242118931"/>
                  </p:ext>
                </p:extLst>
              </p:nvPr>
            </p:nvGraphicFramePr>
            <p:xfrm>
              <a:off x="7313828" y="2402388"/>
              <a:ext cx="3496726" cy="2042496"/>
            </p:xfrm>
            <a:graphic>
              <a:graphicData uri="http://schemas.openxmlformats.org/drawingml/2006/chart">
                <c:chart xmlns:c="http://schemas.openxmlformats.org/drawingml/2006/chart" xmlns:r="http://schemas.openxmlformats.org/officeDocument/2006/relationships" r:id="rId3"/>
              </a:graphicData>
            </a:graphic>
          </p:graphicFrame>
          <p:cxnSp>
            <p:nvCxnSpPr>
              <p:cNvPr id="56" name="Rechte verbindingslijn 55">
                <a:extLst>
                  <a:ext uri="{FF2B5EF4-FFF2-40B4-BE49-F238E27FC236}">
                    <a16:creationId xmlns:a16="http://schemas.microsoft.com/office/drawing/2014/main" id="{242BE5DB-65D1-C137-39DC-31FF1BFCFBD0}"/>
                  </a:ext>
                </a:extLst>
              </p:cNvPr>
              <p:cNvCxnSpPr>
                <a:cxnSpLocks/>
              </p:cNvCxnSpPr>
              <p:nvPr/>
            </p:nvCxnSpPr>
            <p:spPr>
              <a:xfrm>
                <a:off x="7604733" y="3074060"/>
                <a:ext cx="3200400" cy="0"/>
              </a:xfrm>
              <a:prstGeom prst="line">
                <a:avLst/>
              </a:prstGeom>
              <a:ln w="57150">
                <a:solidFill>
                  <a:srgbClr val="652EA3"/>
                </a:solidFill>
              </a:ln>
            </p:spPr>
            <p:style>
              <a:lnRef idx="1">
                <a:schemeClr val="accent1"/>
              </a:lnRef>
              <a:fillRef idx="0">
                <a:schemeClr val="accent1"/>
              </a:fillRef>
              <a:effectRef idx="0">
                <a:schemeClr val="accent1"/>
              </a:effectRef>
              <a:fontRef idx="minor">
                <a:schemeClr val="tx1"/>
              </a:fontRef>
            </p:style>
          </p:cxnSp>
          <p:sp>
            <p:nvSpPr>
              <p:cNvPr id="57" name="Vrije vorm: vorm 56">
                <a:extLst>
                  <a:ext uri="{FF2B5EF4-FFF2-40B4-BE49-F238E27FC236}">
                    <a16:creationId xmlns:a16="http://schemas.microsoft.com/office/drawing/2014/main" id="{32DBBA2F-355F-6291-F16A-E88843CF9D8C}"/>
                  </a:ext>
                </a:extLst>
              </p:cNvPr>
              <p:cNvSpPr/>
              <p:nvPr/>
            </p:nvSpPr>
            <p:spPr>
              <a:xfrm>
                <a:off x="7600930" y="3378979"/>
                <a:ext cx="3182269" cy="718746"/>
              </a:xfrm>
              <a:custGeom>
                <a:avLst/>
                <a:gdLst>
                  <a:gd name="connsiteX0" fmla="*/ 0 w 6188766"/>
                  <a:gd name="connsiteY0" fmla="*/ 0 h 1444487"/>
                  <a:gd name="connsiteX1" fmla="*/ 3061252 w 6188766"/>
                  <a:gd name="connsiteY1" fmla="*/ 371061 h 1444487"/>
                  <a:gd name="connsiteX2" fmla="*/ 6188766 w 6188766"/>
                  <a:gd name="connsiteY2" fmla="*/ 1444487 h 1444487"/>
                </a:gdLst>
                <a:ahLst/>
                <a:cxnLst>
                  <a:cxn ang="0">
                    <a:pos x="connsiteX0" y="connsiteY0"/>
                  </a:cxn>
                  <a:cxn ang="0">
                    <a:pos x="connsiteX1" y="connsiteY1"/>
                  </a:cxn>
                  <a:cxn ang="0">
                    <a:pos x="connsiteX2" y="connsiteY2"/>
                  </a:cxn>
                </a:cxnLst>
                <a:rect l="l" t="t" r="r" b="b"/>
                <a:pathLst>
                  <a:path w="6188766" h="1444487">
                    <a:moveTo>
                      <a:pt x="0" y="0"/>
                    </a:moveTo>
                    <a:cubicBezTo>
                      <a:pt x="1014895" y="65156"/>
                      <a:pt x="2029791" y="130313"/>
                      <a:pt x="3061252" y="371061"/>
                    </a:cubicBezTo>
                    <a:cubicBezTo>
                      <a:pt x="4092713" y="611809"/>
                      <a:pt x="5585792" y="1270000"/>
                      <a:pt x="6188766" y="1444487"/>
                    </a:cubicBezTo>
                  </a:path>
                </a:pathLst>
              </a:custGeom>
              <a:noFill/>
              <a:ln w="57150">
                <a:solidFill>
                  <a:srgbClr val="945D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8" name="Tekstvak 57">
                <a:extLst>
                  <a:ext uri="{FF2B5EF4-FFF2-40B4-BE49-F238E27FC236}">
                    <a16:creationId xmlns:a16="http://schemas.microsoft.com/office/drawing/2014/main" id="{E88ADC91-E94B-8314-E36A-C5060C170351}"/>
                  </a:ext>
                </a:extLst>
              </p:cNvPr>
              <p:cNvSpPr txBox="1"/>
              <p:nvPr/>
            </p:nvSpPr>
            <p:spPr>
              <a:xfrm>
                <a:off x="8412470" y="3683341"/>
                <a:ext cx="1548938" cy="461665"/>
              </a:xfrm>
              <a:prstGeom prst="rect">
                <a:avLst/>
              </a:prstGeom>
              <a:noFill/>
            </p:spPr>
            <p:txBody>
              <a:bodyPr wrap="square" rtlCol="0">
                <a:spAutoFit/>
              </a:bodyPr>
              <a:lstStyle/>
              <a:p>
                <a:pPr algn="ctr"/>
                <a:r>
                  <a:rPr lang="nl-NL" sz="2400" dirty="0">
                    <a:solidFill>
                      <a:schemeClr val="bg1"/>
                    </a:solidFill>
                    <a:effectLst>
                      <a:outerShdw blurRad="25400" dist="25400" dir="2700000" algn="tl" rotWithShape="0">
                        <a:prstClr val="black">
                          <a:alpha val="40000"/>
                        </a:prstClr>
                      </a:outerShdw>
                    </a:effectLst>
                    <a:latin typeface="Effra" panose="02000506080000020004" pitchFamily="2" charset="0"/>
                  </a:rPr>
                  <a:t>Interest</a:t>
                </a:r>
              </a:p>
            </p:txBody>
          </p:sp>
          <p:sp>
            <p:nvSpPr>
              <p:cNvPr id="59" name="Tekstvak 58">
                <a:extLst>
                  <a:ext uri="{FF2B5EF4-FFF2-40B4-BE49-F238E27FC236}">
                    <a16:creationId xmlns:a16="http://schemas.microsoft.com/office/drawing/2014/main" id="{C7181EC0-0FAB-D9AD-B26E-1BAC0F47E6A6}"/>
                  </a:ext>
                </a:extLst>
              </p:cNvPr>
              <p:cNvSpPr txBox="1"/>
              <p:nvPr/>
            </p:nvSpPr>
            <p:spPr>
              <a:xfrm>
                <a:off x="8329429" y="3107249"/>
                <a:ext cx="1715020" cy="461665"/>
              </a:xfrm>
              <a:prstGeom prst="rect">
                <a:avLst/>
              </a:prstGeom>
              <a:noFill/>
            </p:spPr>
            <p:txBody>
              <a:bodyPr wrap="square" rtlCol="0">
                <a:spAutoFit/>
              </a:bodyPr>
              <a:lstStyle/>
              <a:p>
                <a:pPr algn="ctr"/>
                <a:r>
                  <a:rPr lang="nl-NL" sz="2400" dirty="0">
                    <a:solidFill>
                      <a:schemeClr val="bg1"/>
                    </a:solidFill>
                    <a:effectLst>
                      <a:outerShdw blurRad="25400" dist="25400" dir="2700000" algn="tl" rotWithShape="0">
                        <a:prstClr val="black">
                          <a:alpha val="40000"/>
                        </a:prstClr>
                      </a:outerShdw>
                    </a:effectLst>
                    <a:latin typeface="Effra" panose="02000506080000020004" pitchFamily="2" charset="0"/>
                  </a:rPr>
                  <a:t>Aflossing</a:t>
                </a:r>
              </a:p>
            </p:txBody>
          </p:sp>
        </p:grpSp>
      </p:grpSp>
      <p:sp>
        <p:nvSpPr>
          <p:cNvPr id="81" name="Tekstvak 80">
            <a:extLst>
              <a:ext uri="{FF2B5EF4-FFF2-40B4-BE49-F238E27FC236}">
                <a16:creationId xmlns:a16="http://schemas.microsoft.com/office/drawing/2014/main" id="{3D816BA3-4087-07DB-C746-C250977F2D05}"/>
              </a:ext>
            </a:extLst>
          </p:cNvPr>
          <p:cNvSpPr txBox="1"/>
          <p:nvPr/>
        </p:nvSpPr>
        <p:spPr>
          <a:xfrm>
            <a:off x="4098411" y="3370588"/>
            <a:ext cx="1077798"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1" u="none" strike="noStrike" kern="1200" cap="none" spc="0" normalizeH="0" baseline="0" noProof="0" dirty="0">
                <a:ln>
                  <a:noFill/>
                </a:ln>
                <a:solidFill>
                  <a:prstClr val="black"/>
                </a:solidFill>
                <a:effectLst>
                  <a:outerShdw blurRad="25400" dist="25400" dir="2700000" algn="tl" rotWithShape="0">
                    <a:prstClr val="black">
                      <a:alpha val="40000"/>
                    </a:prstClr>
                  </a:outerShdw>
                </a:effectLst>
                <a:uLnTx/>
                <a:uFillTx/>
                <a:latin typeface="Effra" panose="02000506080000020004" pitchFamily="2" charset="0"/>
                <a:ea typeface="+mn-ea"/>
                <a:cs typeface="+mn-cs"/>
              </a:rPr>
              <a:t>Blijft gelijk</a:t>
            </a:r>
          </a:p>
        </p:txBody>
      </p:sp>
      <p:sp>
        <p:nvSpPr>
          <p:cNvPr id="82" name="Tekstvak 81">
            <a:extLst>
              <a:ext uri="{FF2B5EF4-FFF2-40B4-BE49-F238E27FC236}">
                <a16:creationId xmlns:a16="http://schemas.microsoft.com/office/drawing/2014/main" id="{9692AF96-CD5F-AEC2-E11A-4809B29CAC8D}"/>
              </a:ext>
            </a:extLst>
          </p:cNvPr>
          <p:cNvSpPr txBox="1"/>
          <p:nvPr/>
        </p:nvSpPr>
        <p:spPr>
          <a:xfrm>
            <a:off x="1133425" y="2862810"/>
            <a:ext cx="114217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800" b="1" i="1" dirty="0">
                <a:solidFill>
                  <a:prstClr val="black"/>
                </a:solidFill>
                <a:effectLst>
                  <a:outerShdw blurRad="25400" dist="25400" dir="2700000" algn="tl" rotWithShape="0">
                    <a:prstClr val="black">
                      <a:alpha val="40000"/>
                    </a:prstClr>
                  </a:outerShdw>
                </a:effectLst>
                <a:latin typeface="Effra" panose="02000506080000020004" pitchFamily="2" charset="0"/>
              </a:rPr>
              <a:t>Daalt</a:t>
            </a:r>
            <a:endParaRPr kumimoji="0" lang="nl-NL" sz="2800" b="1" i="1" u="none" strike="noStrike" kern="1200" cap="none" spc="0" normalizeH="0" baseline="0" noProof="0" dirty="0">
              <a:ln>
                <a:noFill/>
              </a:ln>
              <a:solidFill>
                <a:prstClr val="black"/>
              </a:solidFill>
              <a:effectLst>
                <a:outerShdw blurRad="25400" dist="25400" dir="2700000" algn="tl" rotWithShape="0">
                  <a:prstClr val="black">
                    <a:alpha val="40000"/>
                  </a:prstClr>
                </a:outerShdw>
              </a:effectLst>
              <a:uLnTx/>
              <a:uFillTx/>
              <a:latin typeface="Effra" panose="02000506080000020004" pitchFamily="2" charset="0"/>
            </a:endParaRPr>
          </a:p>
        </p:txBody>
      </p:sp>
      <p:sp>
        <p:nvSpPr>
          <p:cNvPr id="83" name="Tekstvak 82">
            <a:extLst>
              <a:ext uri="{FF2B5EF4-FFF2-40B4-BE49-F238E27FC236}">
                <a16:creationId xmlns:a16="http://schemas.microsoft.com/office/drawing/2014/main" id="{CB2CAE3F-DE81-A5AF-723B-03949BD1A584}"/>
              </a:ext>
            </a:extLst>
          </p:cNvPr>
          <p:cNvSpPr txBox="1"/>
          <p:nvPr/>
        </p:nvSpPr>
        <p:spPr>
          <a:xfrm>
            <a:off x="7290317" y="3404513"/>
            <a:ext cx="114217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800" b="1" i="1" dirty="0">
                <a:solidFill>
                  <a:prstClr val="black"/>
                </a:solidFill>
                <a:effectLst>
                  <a:outerShdw blurRad="25400" dist="25400" dir="2700000" algn="tl" rotWithShape="0">
                    <a:prstClr val="black">
                      <a:alpha val="40000"/>
                    </a:prstClr>
                  </a:outerShdw>
                </a:effectLst>
                <a:latin typeface="Effra" panose="02000506080000020004" pitchFamily="2" charset="0"/>
              </a:rPr>
              <a:t>Daalt</a:t>
            </a:r>
            <a:endParaRPr kumimoji="0" lang="nl-NL" sz="2800" b="1" i="1" u="none" strike="noStrike" kern="1200" cap="none" spc="0" normalizeH="0" baseline="0" noProof="0" dirty="0">
              <a:ln>
                <a:noFill/>
              </a:ln>
              <a:solidFill>
                <a:prstClr val="black"/>
              </a:solidFill>
              <a:effectLst>
                <a:outerShdw blurRad="25400" dist="25400" dir="2700000" algn="tl" rotWithShape="0">
                  <a:prstClr val="black">
                    <a:alpha val="40000"/>
                  </a:prstClr>
                </a:outerShdw>
              </a:effectLst>
              <a:uLnTx/>
              <a:uFillTx/>
              <a:latin typeface="Effra" panose="02000506080000020004" pitchFamily="2" charset="0"/>
            </a:endParaRPr>
          </a:p>
        </p:txBody>
      </p:sp>
      <p:sp>
        <p:nvSpPr>
          <p:cNvPr id="84" name="Tekstvak 83">
            <a:extLst>
              <a:ext uri="{FF2B5EF4-FFF2-40B4-BE49-F238E27FC236}">
                <a16:creationId xmlns:a16="http://schemas.microsoft.com/office/drawing/2014/main" id="{EE7828FA-0D77-4C31-CDFE-12B52DAFC485}"/>
              </a:ext>
            </a:extLst>
          </p:cNvPr>
          <p:cNvSpPr txBox="1"/>
          <p:nvPr/>
        </p:nvSpPr>
        <p:spPr>
          <a:xfrm>
            <a:off x="10048867" y="2566010"/>
            <a:ext cx="114217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800" b="1" i="1" dirty="0">
                <a:solidFill>
                  <a:prstClr val="black"/>
                </a:solidFill>
                <a:effectLst>
                  <a:outerShdw blurRad="25400" dist="25400" dir="2700000" algn="tl" rotWithShape="0">
                    <a:prstClr val="black">
                      <a:alpha val="40000"/>
                    </a:prstClr>
                  </a:outerShdw>
                </a:effectLst>
                <a:latin typeface="Effra" panose="02000506080000020004" pitchFamily="2" charset="0"/>
              </a:rPr>
              <a:t>Stijgt</a:t>
            </a:r>
            <a:endParaRPr kumimoji="0" lang="nl-NL" sz="2800" b="1" i="1" u="none" strike="noStrike" kern="1200" cap="none" spc="0" normalizeH="0" baseline="0" noProof="0" dirty="0">
              <a:ln>
                <a:noFill/>
              </a:ln>
              <a:solidFill>
                <a:prstClr val="black"/>
              </a:solidFill>
              <a:effectLst>
                <a:outerShdw blurRad="25400" dist="25400" dir="2700000" algn="tl" rotWithShape="0">
                  <a:prstClr val="black">
                    <a:alpha val="40000"/>
                  </a:prstClr>
                </a:outerShdw>
              </a:effectLst>
              <a:uLnTx/>
              <a:uFillTx/>
              <a:latin typeface="Effra" panose="02000506080000020004" pitchFamily="2" charset="0"/>
            </a:endParaRPr>
          </a:p>
        </p:txBody>
      </p:sp>
      <p:sp>
        <p:nvSpPr>
          <p:cNvPr id="85" name="Tekstvak 84">
            <a:extLst>
              <a:ext uri="{FF2B5EF4-FFF2-40B4-BE49-F238E27FC236}">
                <a16:creationId xmlns:a16="http://schemas.microsoft.com/office/drawing/2014/main" id="{8C47865D-BCC6-8DAB-9095-165DCC2BCBC1}"/>
              </a:ext>
            </a:extLst>
          </p:cNvPr>
          <p:cNvSpPr txBox="1"/>
          <p:nvPr/>
        </p:nvSpPr>
        <p:spPr>
          <a:xfrm>
            <a:off x="6168157" y="2862588"/>
            <a:ext cx="1077798"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1" u="none" strike="noStrike" kern="1200" cap="none" spc="0" normalizeH="0" baseline="0" noProof="0" dirty="0">
                <a:ln>
                  <a:noFill/>
                </a:ln>
                <a:solidFill>
                  <a:prstClr val="black"/>
                </a:solidFill>
                <a:effectLst>
                  <a:outerShdw blurRad="25400" dist="25400" dir="2700000" algn="tl" rotWithShape="0">
                    <a:prstClr val="black">
                      <a:alpha val="40000"/>
                    </a:prstClr>
                  </a:outerShdw>
                </a:effectLst>
                <a:uLnTx/>
                <a:uFillTx/>
                <a:latin typeface="Effra" panose="02000506080000020004" pitchFamily="2" charset="0"/>
                <a:ea typeface="+mn-ea"/>
                <a:cs typeface="+mn-cs"/>
              </a:rPr>
              <a:t>Blijft gelijk</a:t>
            </a:r>
          </a:p>
        </p:txBody>
      </p:sp>
      <p:sp>
        <p:nvSpPr>
          <p:cNvPr id="86" name="Linkeraccolade 85">
            <a:extLst>
              <a:ext uri="{FF2B5EF4-FFF2-40B4-BE49-F238E27FC236}">
                <a16:creationId xmlns:a16="http://schemas.microsoft.com/office/drawing/2014/main" id="{EC97B070-EAD4-2C7C-2D60-A774B6051FB0}"/>
              </a:ext>
            </a:extLst>
          </p:cNvPr>
          <p:cNvSpPr/>
          <p:nvPr/>
        </p:nvSpPr>
        <p:spPr>
          <a:xfrm>
            <a:off x="7056843" y="2454128"/>
            <a:ext cx="238699" cy="1903191"/>
          </a:xfrm>
          <a:prstGeom prst="leftBrace">
            <a:avLst>
              <a:gd name="adj1" fmla="val 120064"/>
              <a:gd name="adj2" fmla="val 46035"/>
            </a:avLst>
          </a:prstGeom>
          <a:ln w="571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87" name="Tekstvak 86">
            <a:extLst>
              <a:ext uri="{FF2B5EF4-FFF2-40B4-BE49-F238E27FC236}">
                <a16:creationId xmlns:a16="http://schemas.microsoft.com/office/drawing/2014/main" id="{038FD9BB-95AE-2F37-746C-FEEB0A776257}"/>
              </a:ext>
            </a:extLst>
          </p:cNvPr>
          <p:cNvSpPr txBox="1"/>
          <p:nvPr/>
        </p:nvSpPr>
        <p:spPr>
          <a:xfrm>
            <a:off x="7513653" y="5309253"/>
            <a:ext cx="4517130" cy="523220"/>
          </a:xfrm>
          <a:prstGeom prst="rect">
            <a:avLst/>
          </a:prstGeom>
          <a:noFill/>
          <a:effectLst>
            <a:outerShdw blurRad="25400" dist="25400" dir="2700000" algn="tl" rotWithShape="0">
              <a:prstClr val="black">
                <a:alpha val="40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1" i="1" u="none" strike="noStrike" kern="1200" cap="none" spc="0" normalizeH="0" baseline="0" noProof="0" dirty="0">
                <a:ln>
                  <a:noFill/>
                </a:ln>
                <a:solidFill>
                  <a:prstClr val="black"/>
                </a:solidFill>
                <a:effectLst/>
                <a:uLnTx/>
                <a:uFillTx/>
                <a:latin typeface="Effra" panose="02000506080000020004" pitchFamily="2" charset="0"/>
                <a:ea typeface="+mn-ea"/>
                <a:cs typeface="+mn-cs"/>
              </a:rPr>
              <a:t>Beginnen laag, maar stijgen</a:t>
            </a:r>
          </a:p>
        </p:txBody>
      </p:sp>
      <p:pic>
        <p:nvPicPr>
          <p:cNvPr id="88" name="Graphic 87" descr="Lijn met pijl: Curve in wijzerzin met effen opvulling">
            <a:extLst>
              <a:ext uri="{FF2B5EF4-FFF2-40B4-BE49-F238E27FC236}">
                <a16:creationId xmlns:a16="http://schemas.microsoft.com/office/drawing/2014/main" id="{B544361C-B3BD-75FA-C15B-CC069E58A09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3342601" flipV="1">
            <a:off x="9587903" y="2269487"/>
            <a:ext cx="670705" cy="670705"/>
          </a:xfrm>
          <a:prstGeom prst="rect">
            <a:avLst/>
          </a:prstGeom>
          <a:effectLst>
            <a:outerShdw blurRad="25400" dist="25400" dir="2700000" algn="tl" rotWithShape="0">
              <a:prstClr val="black">
                <a:alpha val="40000"/>
              </a:prstClr>
            </a:outerShdw>
          </a:effectLst>
        </p:spPr>
      </p:pic>
      <p:pic>
        <p:nvPicPr>
          <p:cNvPr id="100" name="Graphic 99" descr="Lijn met pijl: Curve in wijzerzin met effen opvulling">
            <a:extLst>
              <a:ext uri="{FF2B5EF4-FFF2-40B4-BE49-F238E27FC236}">
                <a16:creationId xmlns:a16="http://schemas.microsoft.com/office/drawing/2014/main" id="{18DE23C4-D3D7-78C5-9633-80685424A36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3342601" flipH="1">
            <a:off x="8119034" y="3580055"/>
            <a:ext cx="670705" cy="670705"/>
          </a:xfrm>
          <a:prstGeom prst="rect">
            <a:avLst/>
          </a:prstGeom>
          <a:effectLst>
            <a:outerShdw blurRad="25400" dist="25400" dir="2700000" algn="tl" rotWithShape="0">
              <a:prstClr val="black">
                <a:alpha val="40000"/>
              </a:prstClr>
            </a:outerShdw>
          </a:effectLst>
        </p:spPr>
      </p:pic>
      <p:pic>
        <p:nvPicPr>
          <p:cNvPr id="113" name="Graphic 112" descr="Lijn met pijl: Curve in wijzerzin met effen opvulling">
            <a:extLst>
              <a:ext uri="{FF2B5EF4-FFF2-40B4-BE49-F238E27FC236}">
                <a16:creationId xmlns:a16="http://schemas.microsoft.com/office/drawing/2014/main" id="{29675DDC-CB37-3386-975A-429E9C42B2A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8257399" flipH="1" flipV="1">
            <a:off x="1923053" y="2558429"/>
            <a:ext cx="670705" cy="670705"/>
          </a:xfrm>
          <a:prstGeom prst="rect">
            <a:avLst/>
          </a:prstGeom>
          <a:effectLst>
            <a:outerShdw blurRad="25400" dist="25400" dir="2700000" algn="tl" rotWithShape="0">
              <a:prstClr val="black">
                <a:alpha val="40000"/>
              </a:prstClr>
            </a:outerShdw>
          </a:effectLst>
        </p:spPr>
      </p:pic>
      <p:pic>
        <p:nvPicPr>
          <p:cNvPr id="114" name="Graphic 113" descr="Lijn met pijl: Curve in wijzerzin met effen opvulling">
            <a:extLst>
              <a:ext uri="{FF2B5EF4-FFF2-40B4-BE49-F238E27FC236}">
                <a16:creationId xmlns:a16="http://schemas.microsoft.com/office/drawing/2014/main" id="{468114AA-068F-D55F-45F0-58967B53A2E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8257399">
            <a:off x="3427913" y="3772709"/>
            <a:ext cx="670705" cy="670705"/>
          </a:xfrm>
          <a:prstGeom prst="rect">
            <a:avLst/>
          </a:prstGeom>
          <a:effectLst>
            <a:outerShdw blurRad="25400" dist="25400" dir="2700000" algn="tl" rotWithShape="0">
              <a:prstClr val="black">
                <a:alpha val="40000"/>
              </a:prstClr>
            </a:outerShdw>
          </a:effectLst>
        </p:spPr>
      </p:pic>
    </p:spTree>
    <p:extLst>
      <p:ext uri="{BB962C8B-B14F-4D97-AF65-F5344CB8AC3E}">
        <p14:creationId xmlns:p14="http://schemas.microsoft.com/office/powerpoint/2010/main" val="2947557115"/>
      </p:ext>
    </p:extLst>
  </p:cSld>
  <p:clrMapOvr>
    <a:masterClrMapping/>
  </p:clrMapOvr>
  <mc:AlternateContent xmlns:mc="http://schemas.openxmlformats.org/markup-compatibility/2006" xmlns:p159="http://schemas.microsoft.com/office/powerpoint/2015/09/main">
    <mc:Choice Requires="p159">
      <p:transition>
        <p159:morph option="byWord"/>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2"/>
                                        </p:tgtEl>
                                        <p:attrNameLst>
                                          <p:attrName>style.visibility</p:attrName>
                                        </p:attrNameLst>
                                      </p:cBhvr>
                                      <p:to>
                                        <p:strVal val="visible"/>
                                      </p:to>
                                    </p:set>
                                  </p:childTnLst>
                                </p:cTn>
                              </p:par>
                              <p:par>
                                <p:cTn id="13" presetID="22" presetClass="entr" presetSubtype="2" fill="hold" nodeType="withEffect">
                                  <p:stCondLst>
                                    <p:cond delay="0"/>
                                  </p:stCondLst>
                                  <p:childTnLst>
                                    <p:set>
                                      <p:cBhvr>
                                        <p:cTn id="14" dur="1" fill="hold">
                                          <p:stCondLst>
                                            <p:cond delay="0"/>
                                          </p:stCondLst>
                                        </p:cTn>
                                        <p:tgtEl>
                                          <p:spTgt spid="114"/>
                                        </p:tgtEl>
                                        <p:attrNameLst>
                                          <p:attrName>style.visibility</p:attrName>
                                        </p:attrNameLst>
                                      </p:cBhvr>
                                      <p:to>
                                        <p:strVal val="visible"/>
                                      </p:to>
                                    </p:set>
                                    <p:animEffect transition="in" filter="wipe(right)">
                                      <p:cBhvr>
                                        <p:cTn id="15" dur="150"/>
                                        <p:tgtEl>
                                          <p:spTgt spid="114"/>
                                        </p:tgtEl>
                                      </p:cBhvr>
                                    </p:animEffect>
                                  </p:childTnLst>
                                </p:cTn>
                              </p:par>
                              <p:par>
                                <p:cTn id="16" presetID="22" presetClass="entr" presetSubtype="8" fill="hold" nodeType="withEffect">
                                  <p:stCondLst>
                                    <p:cond delay="0"/>
                                  </p:stCondLst>
                                  <p:childTnLst>
                                    <p:set>
                                      <p:cBhvr>
                                        <p:cTn id="17" dur="1" fill="hold">
                                          <p:stCondLst>
                                            <p:cond delay="0"/>
                                          </p:stCondLst>
                                        </p:cTn>
                                        <p:tgtEl>
                                          <p:spTgt spid="113"/>
                                        </p:tgtEl>
                                        <p:attrNameLst>
                                          <p:attrName>style.visibility</p:attrName>
                                        </p:attrNameLst>
                                      </p:cBhvr>
                                      <p:to>
                                        <p:strVal val="visible"/>
                                      </p:to>
                                    </p:set>
                                    <p:animEffect transition="in" filter="wipe(left)">
                                      <p:cBhvr>
                                        <p:cTn id="18" dur="150"/>
                                        <p:tgtEl>
                                          <p:spTgt spid="113"/>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3"/>
                                        </p:tgtEl>
                                        <p:attrNameLst>
                                          <p:attrName>style.visibility</p:attrName>
                                        </p:attrNameLst>
                                      </p:cBhvr>
                                      <p:to>
                                        <p:strVal val="visible"/>
                                      </p:to>
                                    </p:set>
                                  </p:childTnLst>
                                </p:cTn>
                              </p:par>
                              <p:par>
                                <p:cTn id="29" presetID="22" presetClass="entr" presetSubtype="8" fill="hold" nodeType="withEffect">
                                  <p:stCondLst>
                                    <p:cond delay="0"/>
                                  </p:stCondLst>
                                  <p:childTnLst>
                                    <p:set>
                                      <p:cBhvr>
                                        <p:cTn id="30" dur="1" fill="hold">
                                          <p:stCondLst>
                                            <p:cond delay="0"/>
                                          </p:stCondLst>
                                        </p:cTn>
                                        <p:tgtEl>
                                          <p:spTgt spid="100"/>
                                        </p:tgtEl>
                                        <p:attrNameLst>
                                          <p:attrName>style.visibility</p:attrName>
                                        </p:attrNameLst>
                                      </p:cBhvr>
                                      <p:to>
                                        <p:strVal val="visible"/>
                                      </p:to>
                                    </p:set>
                                    <p:animEffect transition="in" filter="wipe(left)">
                                      <p:cBhvr>
                                        <p:cTn id="31" dur="150"/>
                                        <p:tgtEl>
                                          <p:spTgt spid="100"/>
                                        </p:tgtEl>
                                      </p:cBhvr>
                                    </p:animEffect>
                                  </p:childTnLst>
                                </p:cTn>
                              </p:par>
                              <p:par>
                                <p:cTn id="32" presetID="22" presetClass="entr" presetSubtype="2" fill="hold" nodeType="withEffect">
                                  <p:stCondLst>
                                    <p:cond delay="0"/>
                                  </p:stCondLst>
                                  <p:childTnLst>
                                    <p:set>
                                      <p:cBhvr>
                                        <p:cTn id="33" dur="1" fill="hold">
                                          <p:stCondLst>
                                            <p:cond delay="0"/>
                                          </p:stCondLst>
                                        </p:cTn>
                                        <p:tgtEl>
                                          <p:spTgt spid="88"/>
                                        </p:tgtEl>
                                        <p:attrNameLst>
                                          <p:attrName>style.visibility</p:attrName>
                                        </p:attrNameLst>
                                      </p:cBhvr>
                                      <p:to>
                                        <p:strVal val="visible"/>
                                      </p:to>
                                    </p:set>
                                    <p:animEffect transition="in" filter="wipe(right)">
                                      <p:cBhvr>
                                        <p:cTn id="34" dur="150"/>
                                        <p:tgtEl>
                                          <p:spTgt spid="88"/>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42" fill="hold" grpId="0" nodeType="clickEffect">
                                  <p:stCondLst>
                                    <p:cond delay="0"/>
                                  </p:stCondLst>
                                  <p:childTnLst>
                                    <p:set>
                                      <p:cBhvr>
                                        <p:cTn id="38" dur="1" fill="hold">
                                          <p:stCondLst>
                                            <p:cond delay="0"/>
                                          </p:stCondLst>
                                        </p:cTn>
                                        <p:tgtEl>
                                          <p:spTgt spid="86"/>
                                        </p:tgtEl>
                                        <p:attrNameLst>
                                          <p:attrName>style.visibility</p:attrName>
                                        </p:attrNameLst>
                                      </p:cBhvr>
                                      <p:to>
                                        <p:strVal val="visible"/>
                                      </p:to>
                                    </p:set>
                                    <p:animEffect transition="in" filter="barn(outHorizontal)">
                                      <p:cBhvr>
                                        <p:cTn id="39" dur="150"/>
                                        <p:tgtEl>
                                          <p:spTgt spid="86"/>
                                        </p:tgtEl>
                                      </p:cBhvr>
                                    </p:animEffect>
                                  </p:childTnLst>
                                </p:cTn>
                              </p:par>
                            </p:childTnLst>
                          </p:cTn>
                        </p:par>
                        <p:par>
                          <p:cTn id="40" fill="hold">
                            <p:stCondLst>
                              <p:cond delay="150"/>
                            </p:stCondLst>
                            <p:childTnLst>
                              <p:par>
                                <p:cTn id="41" presetID="1" presetClass="entr" presetSubtype="0" fill="hold" grpId="0" nodeType="afterEffect">
                                  <p:stCondLst>
                                    <p:cond delay="0"/>
                                  </p:stCondLst>
                                  <p:childTnLst>
                                    <p:set>
                                      <p:cBhvr>
                                        <p:cTn id="42" dur="1" fill="hold">
                                          <p:stCondLst>
                                            <p:cond delay="0"/>
                                          </p:stCondLst>
                                        </p:cTn>
                                        <p:tgtEl>
                                          <p:spTgt spid="8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6" presetClass="entr" presetSubtype="37"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barn(outVertical)">
                                      <p:cBhvr>
                                        <p:cTn id="47" dur="200"/>
                                        <p:tgtEl>
                                          <p:spTgt spid="7"/>
                                        </p:tgtEl>
                                      </p:cBhvr>
                                    </p:animEffect>
                                  </p:childTnLst>
                                </p:cTn>
                              </p:par>
                            </p:childTnLst>
                          </p:cTn>
                        </p:par>
                        <p:par>
                          <p:cTn id="48" fill="hold">
                            <p:stCondLst>
                              <p:cond delay="200"/>
                            </p:stCondLst>
                            <p:childTnLst>
                              <p:par>
                                <p:cTn id="49" presetID="1" presetClass="entr" presetSubtype="0"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childTnLst>
                                </p:cTn>
                              </p:par>
                            </p:childTnLst>
                          </p:cTn>
                        </p:par>
                        <p:par>
                          <p:cTn id="51" fill="hold">
                            <p:stCondLst>
                              <p:cond delay="200"/>
                            </p:stCondLst>
                            <p:childTnLst>
                              <p:par>
                                <p:cTn id="52" presetID="1" presetClass="entr" presetSubtype="0" fill="hold" grpId="0" nodeType="afterEffect">
                                  <p:stCondLst>
                                    <p:cond delay="0"/>
                                  </p:stCondLst>
                                  <p:childTnLst>
                                    <p:set>
                                      <p:cBhvr>
                                        <p:cTn id="53" dur="1" fill="hold">
                                          <p:stCondLst>
                                            <p:cond delay="0"/>
                                          </p:stCondLst>
                                        </p:cTn>
                                        <p:tgtEl>
                                          <p:spTgt spid="32"/>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6" presetClass="entr" presetSubtype="37" fill="hold" grpId="0" nodeType="clickEffect">
                                  <p:stCondLst>
                                    <p:cond delay="0"/>
                                  </p:stCondLst>
                                  <p:childTnLst>
                                    <p:set>
                                      <p:cBhvr>
                                        <p:cTn id="57" dur="1" fill="hold">
                                          <p:stCondLst>
                                            <p:cond delay="0"/>
                                          </p:stCondLst>
                                        </p:cTn>
                                        <p:tgtEl>
                                          <p:spTgt spid="5"/>
                                        </p:tgtEl>
                                        <p:attrNameLst>
                                          <p:attrName>style.visibility</p:attrName>
                                        </p:attrNameLst>
                                      </p:cBhvr>
                                      <p:to>
                                        <p:strVal val="visible"/>
                                      </p:to>
                                    </p:set>
                                    <p:animEffect transition="in" filter="barn(outVertical)">
                                      <p:cBhvr>
                                        <p:cTn id="58" dur="200"/>
                                        <p:tgtEl>
                                          <p:spTgt spid="5"/>
                                        </p:tgtEl>
                                      </p:cBhvr>
                                    </p:animEffect>
                                  </p:childTnLst>
                                </p:cTn>
                              </p:par>
                            </p:childTnLst>
                          </p:cTn>
                        </p:par>
                        <p:par>
                          <p:cTn id="59" fill="hold">
                            <p:stCondLst>
                              <p:cond delay="200"/>
                            </p:stCondLst>
                            <p:childTnLst>
                              <p:par>
                                <p:cTn id="60" presetID="1" presetClass="entr" presetSubtype="0"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childTnLst>
                                </p:cTn>
                              </p:par>
                            </p:childTnLst>
                          </p:cTn>
                        </p:par>
                        <p:par>
                          <p:cTn id="62" fill="hold">
                            <p:stCondLst>
                              <p:cond delay="200"/>
                            </p:stCondLst>
                            <p:childTnLst>
                              <p:par>
                                <p:cTn id="63" presetID="1" presetClass="entr" presetSubtype="0"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6" presetClass="entr" presetSubtype="37" fill="hold" grpId="0" nodeType="clickEffect">
                                  <p:stCondLst>
                                    <p:cond delay="0"/>
                                  </p:stCondLst>
                                  <p:childTnLst>
                                    <p:set>
                                      <p:cBhvr>
                                        <p:cTn id="68" dur="1" fill="hold">
                                          <p:stCondLst>
                                            <p:cond delay="0"/>
                                          </p:stCondLst>
                                        </p:cTn>
                                        <p:tgtEl>
                                          <p:spTgt spid="8"/>
                                        </p:tgtEl>
                                        <p:attrNameLst>
                                          <p:attrName>style.visibility</p:attrName>
                                        </p:attrNameLst>
                                      </p:cBhvr>
                                      <p:to>
                                        <p:strVal val="visible"/>
                                      </p:to>
                                    </p:set>
                                    <p:animEffect transition="in" filter="barn(outVertical)">
                                      <p:cBhvr>
                                        <p:cTn id="69" dur="200"/>
                                        <p:tgtEl>
                                          <p:spTgt spid="8"/>
                                        </p:tgtEl>
                                      </p:cBhvr>
                                    </p:animEffect>
                                  </p:childTnLst>
                                </p:cTn>
                              </p:par>
                            </p:childTnLst>
                          </p:cTn>
                        </p:par>
                        <p:par>
                          <p:cTn id="70" fill="hold">
                            <p:stCondLst>
                              <p:cond delay="200"/>
                            </p:stCondLst>
                            <p:childTnLst>
                              <p:par>
                                <p:cTn id="71" presetID="1" presetClass="entr" presetSubtype="0"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childTnLst>
                                </p:cTn>
                              </p:par>
                            </p:childTnLst>
                          </p:cTn>
                        </p:par>
                        <p:par>
                          <p:cTn id="73" fill="hold">
                            <p:stCondLst>
                              <p:cond delay="200"/>
                            </p:stCondLst>
                            <p:childTnLst>
                              <p:par>
                                <p:cTn id="74" presetID="1"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12" grpId="0"/>
      <p:bldP spid="13" grpId="0"/>
      <p:bldP spid="20" grpId="0"/>
      <p:bldP spid="32" grpId="0"/>
      <p:bldP spid="46" grpId="0"/>
      <p:bldP spid="81" grpId="0"/>
      <p:bldP spid="82" grpId="0"/>
      <p:bldP spid="83" grpId="0"/>
      <p:bldP spid="84" grpId="0"/>
      <p:bldP spid="85" grpId="0"/>
      <p:bldP spid="86" grpId="0" animBg="1"/>
      <p:bldP spid="8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C7823A-5F39-9F8A-BA46-777994C88778}"/>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F976D4FA-29F2-D48C-4A66-C2D620B09DFA}"/>
              </a:ext>
            </a:extLst>
          </p:cNvPr>
          <p:cNvSpPr txBox="1"/>
          <p:nvPr/>
        </p:nvSpPr>
        <p:spPr>
          <a:xfrm>
            <a:off x="2140299" y="194009"/>
            <a:ext cx="791140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prstClr val="black"/>
                </a:solidFill>
                <a:effectLst/>
                <a:uLnTx/>
                <a:uFillTx/>
                <a:latin typeface="Effra Heavy" panose="02000906080000020004" pitchFamily="2" charset="0"/>
                <a:ea typeface="+mn-ea"/>
                <a:cs typeface="+mn-cs"/>
              </a:rPr>
              <a:t>Annuïteitenlening </a:t>
            </a:r>
            <a:r>
              <a:rPr kumimoji="0" lang="nl-NL" sz="2800" b="0" i="0" u="none" strike="noStrike" kern="1200" cap="none" spc="0" normalizeH="0" baseline="0" noProof="0" dirty="0">
                <a:ln>
                  <a:noFill/>
                </a:ln>
                <a:solidFill>
                  <a:prstClr val="black"/>
                </a:solidFill>
                <a:effectLst/>
                <a:uLnTx/>
                <a:uFillTx/>
                <a:latin typeface="Effra" panose="02000506080000020004" pitchFamily="2" charset="0"/>
              </a:rPr>
              <a:t>(examenvraag 1)</a:t>
            </a:r>
          </a:p>
        </p:txBody>
      </p:sp>
      <p:pic>
        <p:nvPicPr>
          <p:cNvPr id="6" name="Afbeelding 5">
            <a:extLst>
              <a:ext uri="{FF2B5EF4-FFF2-40B4-BE49-F238E27FC236}">
                <a16:creationId xmlns:a16="http://schemas.microsoft.com/office/drawing/2014/main" id="{A79728F5-2FE5-B795-27AC-503BB08435F8}"/>
              </a:ext>
            </a:extLst>
          </p:cNvPr>
          <p:cNvPicPr>
            <a:picLocks noChangeAspect="1"/>
          </p:cNvPicPr>
          <p:nvPr/>
        </p:nvPicPr>
        <p:blipFill>
          <a:blip r:embed="rId2"/>
          <a:srcRect b="78733"/>
          <a:stretch/>
        </p:blipFill>
        <p:spPr>
          <a:xfrm>
            <a:off x="438150" y="1200835"/>
            <a:ext cx="11315700" cy="1160336"/>
          </a:xfrm>
          <a:prstGeom prst="rect">
            <a:avLst/>
          </a:prstGeom>
          <a:ln w="38100">
            <a:solidFill>
              <a:srgbClr val="945DE8"/>
            </a:solidFill>
          </a:ln>
          <a:effectLst>
            <a:outerShdw blurRad="25400" dist="25400" dir="2700000" algn="tl" rotWithShape="0">
              <a:prstClr val="black">
                <a:alpha val="40000"/>
              </a:prstClr>
            </a:outerShdw>
          </a:effectLst>
        </p:spPr>
      </p:pic>
      <p:sp>
        <p:nvSpPr>
          <p:cNvPr id="7" name="Tekstvak 6">
            <a:extLst>
              <a:ext uri="{FF2B5EF4-FFF2-40B4-BE49-F238E27FC236}">
                <a16:creationId xmlns:a16="http://schemas.microsoft.com/office/drawing/2014/main" id="{57E988AA-A258-AD71-E687-76FE89B7BEA3}"/>
              </a:ext>
            </a:extLst>
          </p:cNvPr>
          <p:cNvSpPr txBox="1"/>
          <p:nvPr/>
        </p:nvSpPr>
        <p:spPr>
          <a:xfrm>
            <a:off x="7960660" y="6445479"/>
            <a:ext cx="4082404"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prstClr val="black">
                    <a:alpha val="40000"/>
                  </a:prstClr>
                </a:solidFill>
                <a:effectLst/>
                <a:uLnTx/>
                <a:uFillTx/>
                <a:latin typeface="Effra" panose="02000506080000020004" pitchFamily="2" charset="0"/>
                <a:ea typeface="+mn-ea"/>
                <a:cs typeface="+mn-cs"/>
              </a:rPr>
              <a:t>Bron: eindexamen bedrijfseconomie vwo 2024-II</a:t>
            </a:r>
          </a:p>
        </p:txBody>
      </p:sp>
      <p:sp>
        <p:nvSpPr>
          <p:cNvPr id="10" name="Tekstvak 9">
            <a:extLst>
              <a:ext uri="{FF2B5EF4-FFF2-40B4-BE49-F238E27FC236}">
                <a16:creationId xmlns:a16="http://schemas.microsoft.com/office/drawing/2014/main" id="{A5DA0732-5C96-D5FD-3932-57C1599F0ED7}"/>
              </a:ext>
            </a:extLst>
          </p:cNvPr>
          <p:cNvSpPr txBox="1"/>
          <p:nvPr/>
        </p:nvSpPr>
        <p:spPr>
          <a:xfrm>
            <a:off x="438150" y="3223263"/>
            <a:ext cx="11315700"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800" b="1" i="1" dirty="0">
                <a:solidFill>
                  <a:prstClr val="black"/>
                </a:solidFill>
                <a:latin typeface="Effra" panose="02000506080000020004" pitchFamily="2" charset="0"/>
              </a:rPr>
              <a:t>Met een </a:t>
            </a:r>
            <a:r>
              <a:rPr lang="nl-NL" sz="2800" b="1" i="1" dirty="0">
                <a:solidFill>
                  <a:srgbClr val="945DE8"/>
                </a:solidFill>
                <a:latin typeface="Effra" panose="02000506080000020004" pitchFamily="2" charset="0"/>
              </a:rPr>
              <a:t>lineaire lening </a:t>
            </a:r>
            <a:r>
              <a:rPr lang="nl-NL" sz="2800" b="1" i="1" dirty="0">
                <a:solidFill>
                  <a:prstClr val="black"/>
                </a:solidFill>
                <a:latin typeface="Effra" panose="02000506080000020004" pitchFamily="2" charset="0"/>
              </a:rPr>
              <a:t>los je in het begin van de looptijd </a:t>
            </a:r>
            <a:r>
              <a:rPr lang="nl-NL" sz="2800" b="1" i="1" dirty="0">
                <a:solidFill>
                  <a:srgbClr val="945DE8"/>
                </a:solidFill>
                <a:latin typeface="Effra" panose="02000506080000020004" pitchFamily="2" charset="0"/>
              </a:rPr>
              <a:t>grotere delen </a:t>
            </a:r>
            <a:r>
              <a:rPr lang="nl-NL" sz="2800" b="1" i="1" dirty="0">
                <a:solidFill>
                  <a:prstClr val="black"/>
                </a:solidFill>
                <a:latin typeface="Effra" panose="02000506080000020004" pitchFamily="2" charset="0"/>
              </a:rPr>
              <a:t>af dan bij een </a:t>
            </a:r>
            <a:r>
              <a:rPr lang="nl-NL" sz="2800" b="1" i="1" dirty="0">
                <a:solidFill>
                  <a:srgbClr val="945DE8"/>
                </a:solidFill>
                <a:latin typeface="Effra" panose="02000506080000020004" pitchFamily="2" charset="0"/>
              </a:rPr>
              <a:t>annuïteitenlening</a:t>
            </a:r>
            <a:r>
              <a:rPr lang="nl-NL" sz="2800" b="1" i="1" dirty="0">
                <a:solidFill>
                  <a:prstClr val="black"/>
                </a:solidFill>
                <a:latin typeface="Effra" panose="02000506080000020004" pitchFamily="2" charset="0"/>
              </a:rPr>
              <a:t>.</a:t>
            </a:r>
            <a:endParaRPr kumimoji="0" lang="nl-NL" sz="2800" b="1" i="1" u="none" strike="noStrike" kern="1200" cap="none" spc="0" normalizeH="0" baseline="0" noProof="0" dirty="0">
              <a:ln>
                <a:noFill/>
              </a:ln>
              <a:solidFill>
                <a:prstClr val="black"/>
              </a:solidFill>
              <a:effectLst/>
              <a:uLnTx/>
              <a:uFillTx/>
              <a:latin typeface="Effra" panose="02000506080000020004" pitchFamily="2" charset="0"/>
              <a:ea typeface="+mn-ea"/>
              <a:cs typeface="+mn-cs"/>
            </a:endParaRPr>
          </a:p>
        </p:txBody>
      </p:sp>
      <p:sp>
        <p:nvSpPr>
          <p:cNvPr id="11" name="Tekstballon: rechthoek met afgeronde hoeken 10">
            <a:extLst>
              <a:ext uri="{FF2B5EF4-FFF2-40B4-BE49-F238E27FC236}">
                <a16:creationId xmlns:a16="http://schemas.microsoft.com/office/drawing/2014/main" id="{A788EEC0-8065-51B1-A984-2C20EE1F9B75}"/>
              </a:ext>
            </a:extLst>
          </p:cNvPr>
          <p:cNvSpPr/>
          <p:nvPr/>
        </p:nvSpPr>
        <p:spPr>
          <a:xfrm>
            <a:off x="7200900" y="2621533"/>
            <a:ext cx="2449051" cy="619081"/>
          </a:xfrm>
          <a:prstGeom prst="wedgeRoundRectCallout">
            <a:avLst>
              <a:gd name="adj1" fmla="val 57961"/>
              <a:gd name="adj2" fmla="val 56676"/>
              <a:gd name="adj3" fmla="val 16667"/>
            </a:avLst>
          </a:prstGeom>
          <a:solidFill>
            <a:srgbClr val="945E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lang="nl-NL" sz="2000" b="1" i="1" dirty="0">
                <a:solidFill>
                  <a:prstClr val="white"/>
                </a:solidFill>
                <a:latin typeface="Effra" panose="02000506080000020004" pitchFamily="2" charset="0"/>
              </a:rPr>
              <a:t>Verschil benoemen</a:t>
            </a:r>
            <a:endParaRPr kumimoji="0" lang="nl-NL" sz="2000" b="0" i="1" u="none" strike="noStrike" kern="1200" cap="none" spc="0" normalizeH="0" baseline="0" noProof="0" dirty="0">
              <a:ln>
                <a:noFill/>
              </a:ln>
              <a:solidFill>
                <a:prstClr val="white"/>
              </a:solidFill>
              <a:effectLst/>
              <a:uLnTx/>
              <a:uFillTx/>
              <a:latin typeface="Effra" panose="02000506080000020004" pitchFamily="2" charset="0"/>
              <a:ea typeface="+mn-ea"/>
              <a:cs typeface="+mn-cs"/>
            </a:endParaRPr>
          </a:p>
        </p:txBody>
      </p:sp>
      <p:pic>
        <p:nvPicPr>
          <p:cNvPr id="12" name="Graphic 11" descr="Vinkje met effen opvulling">
            <a:extLst>
              <a:ext uri="{FF2B5EF4-FFF2-40B4-BE49-F238E27FC236}">
                <a16:creationId xmlns:a16="http://schemas.microsoft.com/office/drawing/2014/main" id="{7DCA7356-CCF9-F91D-901C-27A5B1B578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32718" y="2240750"/>
            <a:ext cx="1037964" cy="1037964"/>
          </a:xfrm>
          <a:prstGeom prst="rect">
            <a:avLst/>
          </a:prstGeom>
          <a:effectLst>
            <a:outerShdw blurRad="50800" dist="38100" dir="2700000" algn="tl" rotWithShape="0">
              <a:prstClr val="black">
                <a:alpha val="40000"/>
              </a:prstClr>
            </a:outerShdw>
          </a:effectLst>
        </p:spPr>
      </p:pic>
      <p:sp>
        <p:nvSpPr>
          <p:cNvPr id="13" name="Tekstvak 12">
            <a:extLst>
              <a:ext uri="{FF2B5EF4-FFF2-40B4-BE49-F238E27FC236}">
                <a16:creationId xmlns:a16="http://schemas.microsoft.com/office/drawing/2014/main" id="{8D71629F-2C00-D18F-9798-0601C155647F}"/>
              </a:ext>
            </a:extLst>
          </p:cNvPr>
          <p:cNvSpPr txBox="1"/>
          <p:nvPr/>
        </p:nvSpPr>
        <p:spPr>
          <a:xfrm>
            <a:off x="438150" y="4336057"/>
            <a:ext cx="11315700"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800" b="1" i="1" dirty="0">
                <a:solidFill>
                  <a:prstClr val="black"/>
                </a:solidFill>
                <a:latin typeface="Effra" panose="02000506080000020004" pitchFamily="2" charset="0"/>
              </a:rPr>
              <a:t>Hierdoor blijft er bij een annuïteitenlening </a:t>
            </a:r>
            <a:r>
              <a:rPr lang="nl-NL" sz="2800" b="1" i="1" dirty="0">
                <a:solidFill>
                  <a:srgbClr val="945DE8"/>
                </a:solidFill>
                <a:latin typeface="Effra" panose="02000506080000020004" pitchFamily="2" charset="0"/>
              </a:rPr>
              <a:t>langer een grotere schuld </a:t>
            </a:r>
            <a:r>
              <a:rPr lang="nl-NL" sz="2800" b="1" i="1" dirty="0">
                <a:solidFill>
                  <a:prstClr val="black"/>
                </a:solidFill>
                <a:latin typeface="Effra" panose="02000506080000020004" pitchFamily="2" charset="0"/>
              </a:rPr>
              <a:t>open staan, waardoor de </a:t>
            </a:r>
            <a:r>
              <a:rPr lang="nl-NL" sz="2800" b="1" i="1" dirty="0">
                <a:solidFill>
                  <a:srgbClr val="945DE8"/>
                </a:solidFill>
                <a:latin typeface="Effra" panose="02000506080000020004" pitchFamily="2" charset="0"/>
              </a:rPr>
              <a:t>interest langer hoog </a:t>
            </a:r>
            <a:r>
              <a:rPr lang="nl-NL" sz="2800" b="1" i="1" dirty="0">
                <a:solidFill>
                  <a:prstClr val="black"/>
                </a:solidFill>
                <a:latin typeface="Effra" panose="02000506080000020004" pitchFamily="2" charset="0"/>
              </a:rPr>
              <a:t>blijft.</a:t>
            </a:r>
            <a:endParaRPr kumimoji="0" lang="nl-NL" sz="2800" b="1" i="1" u="none" strike="noStrike" kern="1200" cap="none" spc="0" normalizeH="0" baseline="0" noProof="0" dirty="0">
              <a:ln>
                <a:noFill/>
              </a:ln>
              <a:solidFill>
                <a:prstClr val="black"/>
              </a:solidFill>
              <a:effectLst/>
              <a:uLnTx/>
              <a:uFillTx/>
              <a:latin typeface="Effra" panose="02000506080000020004" pitchFamily="2" charset="0"/>
              <a:ea typeface="+mn-ea"/>
              <a:cs typeface="+mn-cs"/>
            </a:endParaRPr>
          </a:p>
        </p:txBody>
      </p:sp>
      <p:sp>
        <p:nvSpPr>
          <p:cNvPr id="14" name="Tekstballon: rechthoek met afgeronde hoeken 13">
            <a:extLst>
              <a:ext uri="{FF2B5EF4-FFF2-40B4-BE49-F238E27FC236}">
                <a16:creationId xmlns:a16="http://schemas.microsoft.com/office/drawing/2014/main" id="{3745BFF0-F131-7407-7DA3-E18443FAA979}"/>
              </a:ext>
            </a:extLst>
          </p:cNvPr>
          <p:cNvSpPr/>
          <p:nvPr/>
        </p:nvSpPr>
        <p:spPr>
          <a:xfrm>
            <a:off x="394049" y="2677084"/>
            <a:ext cx="2687608" cy="619081"/>
          </a:xfrm>
          <a:prstGeom prst="wedgeRoundRectCallout">
            <a:avLst>
              <a:gd name="adj1" fmla="val 57961"/>
              <a:gd name="adj2" fmla="val 56676"/>
              <a:gd name="adj3" fmla="val 16667"/>
            </a:avLst>
          </a:prstGeom>
          <a:solidFill>
            <a:srgbClr val="945E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nl-NL" sz="2000" b="1" i="1" dirty="0">
                <a:solidFill>
                  <a:prstClr val="white"/>
                </a:solidFill>
                <a:latin typeface="Effra" panose="02000506080000020004" pitchFamily="2" charset="0"/>
              </a:rPr>
              <a:t>Beide zaken noemen</a:t>
            </a:r>
            <a:endParaRPr kumimoji="0" lang="nl-NL" sz="2000" b="0" i="1" u="none" strike="noStrike" kern="1200" cap="none" spc="0" normalizeH="0" baseline="0" noProof="0" dirty="0">
              <a:ln>
                <a:noFill/>
              </a:ln>
              <a:solidFill>
                <a:prstClr val="white"/>
              </a:solidFill>
              <a:effectLst/>
              <a:uLnTx/>
              <a:uFillTx/>
              <a:latin typeface="Effra" panose="02000506080000020004" pitchFamily="2" charset="0"/>
              <a:ea typeface="+mn-ea"/>
              <a:cs typeface="+mn-cs"/>
            </a:endParaRPr>
          </a:p>
        </p:txBody>
      </p:sp>
      <p:pic>
        <p:nvPicPr>
          <p:cNvPr id="15" name="Graphic 14" descr="Vinkje met effen opvulling">
            <a:extLst>
              <a:ext uri="{FF2B5EF4-FFF2-40B4-BE49-F238E27FC236}">
                <a16:creationId xmlns:a16="http://schemas.microsoft.com/office/drawing/2014/main" id="{72529E45-DB32-4D0D-5564-41A094FC3E1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68676" y="2240750"/>
            <a:ext cx="1037964" cy="1037964"/>
          </a:xfrm>
          <a:prstGeom prst="rect">
            <a:avLst/>
          </a:prstGeom>
          <a:effectLst>
            <a:outerShdw blurRad="50800" dist="38100" dir="2700000" algn="tl" rotWithShape="0">
              <a:prstClr val="black">
                <a:alpha val="40000"/>
              </a:prstClr>
            </a:outerShdw>
          </a:effectLst>
        </p:spPr>
      </p:pic>
      <p:sp>
        <p:nvSpPr>
          <p:cNvPr id="16" name="Tekstballon: rechthoek met afgeronde hoeken 15">
            <a:extLst>
              <a:ext uri="{FF2B5EF4-FFF2-40B4-BE49-F238E27FC236}">
                <a16:creationId xmlns:a16="http://schemas.microsoft.com/office/drawing/2014/main" id="{2949AE95-6F99-83BF-0FE1-E2DF2C487EF1}"/>
              </a:ext>
            </a:extLst>
          </p:cNvPr>
          <p:cNvSpPr/>
          <p:nvPr/>
        </p:nvSpPr>
        <p:spPr>
          <a:xfrm>
            <a:off x="5737817" y="4037092"/>
            <a:ext cx="1755183" cy="619081"/>
          </a:xfrm>
          <a:prstGeom prst="wedgeRoundRectCallout">
            <a:avLst>
              <a:gd name="adj1" fmla="val -34184"/>
              <a:gd name="adj2" fmla="val 91551"/>
              <a:gd name="adj3" fmla="val 16667"/>
            </a:avLst>
          </a:prstGeom>
          <a:solidFill>
            <a:srgbClr val="945E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nl-NL" sz="2000" b="1" i="1" dirty="0">
                <a:solidFill>
                  <a:prstClr val="white"/>
                </a:solidFill>
                <a:latin typeface="Effra" panose="02000506080000020004" pitchFamily="2" charset="0"/>
              </a:rPr>
              <a:t>Conclusie</a:t>
            </a:r>
            <a:endParaRPr kumimoji="0" lang="nl-NL" sz="2000" b="0" i="1" u="none" strike="noStrike" kern="1200" cap="none" spc="0" normalizeH="0" baseline="0" noProof="0" dirty="0">
              <a:ln>
                <a:noFill/>
              </a:ln>
              <a:solidFill>
                <a:prstClr val="white"/>
              </a:solidFill>
              <a:effectLst/>
              <a:uLnTx/>
              <a:uFillTx/>
              <a:latin typeface="Effra" panose="02000506080000020004" pitchFamily="2" charset="0"/>
              <a:ea typeface="+mn-ea"/>
              <a:cs typeface="+mn-cs"/>
            </a:endParaRPr>
          </a:p>
        </p:txBody>
      </p:sp>
      <p:pic>
        <p:nvPicPr>
          <p:cNvPr id="17" name="Graphic 16" descr="Vinkje met effen opvulling">
            <a:extLst>
              <a:ext uri="{FF2B5EF4-FFF2-40B4-BE49-F238E27FC236}">
                <a16:creationId xmlns:a16="http://schemas.microsoft.com/office/drawing/2014/main" id="{9D6A285C-AA85-FA99-722F-8D0BFB6CDCE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22696" y="3688948"/>
            <a:ext cx="1037964" cy="1037964"/>
          </a:xfrm>
          <a:prstGeom prst="rect">
            <a:avLst/>
          </a:prstGeom>
          <a:effectLst>
            <a:outerShdw blurRad="50800" dist="38100" dir="2700000" algn="tl" rotWithShape="0">
              <a:prstClr val="black">
                <a:alpha val="40000"/>
              </a:prstClr>
            </a:outerShdw>
          </a:effectLst>
        </p:spPr>
      </p:pic>
      <p:cxnSp>
        <p:nvCxnSpPr>
          <p:cNvPr id="18" name="Rechte verbindingslijn 17">
            <a:extLst>
              <a:ext uri="{FF2B5EF4-FFF2-40B4-BE49-F238E27FC236}">
                <a16:creationId xmlns:a16="http://schemas.microsoft.com/office/drawing/2014/main" id="{8BA05A92-5749-ECA8-6BA1-7A06061A2D87}"/>
              </a:ext>
            </a:extLst>
          </p:cNvPr>
          <p:cNvCxnSpPr>
            <a:cxnSpLocks/>
          </p:cNvCxnSpPr>
          <p:nvPr/>
        </p:nvCxnSpPr>
        <p:spPr>
          <a:xfrm>
            <a:off x="485775" y="5448300"/>
            <a:ext cx="11220450" cy="0"/>
          </a:xfrm>
          <a:prstGeom prst="line">
            <a:avLst/>
          </a:prstGeom>
          <a:ln w="1111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30" name="Groep 29">
            <a:extLst>
              <a:ext uri="{FF2B5EF4-FFF2-40B4-BE49-F238E27FC236}">
                <a16:creationId xmlns:a16="http://schemas.microsoft.com/office/drawing/2014/main" id="{145DC3CA-06B3-7281-6D34-8639B46E07B1}"/>
              </a:ext>
            </a:extLst>
          </p:cNvPr>
          <p:cNvGrpSpPr/>
          <p:nvPr/>
        </p:nvGrpSpPr>
        <p:grpSpPr>
          <a:xfrm>
            <a:off x="1952625" y="5635766"/>
            <a:ext cx="8286750" cy="651576"/>
            <a:chOff x="1952625" y="5635766"/>
            <a:chExt cx="8286750" cy="651576"/>
          </a:xfrm>
        </p:grpSpPr>
        <p:sp>
          <p:nvSpPr>
            <p:cNvPr id="21" name="Rechthoek 20">
              <a:extLst>
                <a:ext uri="{FF2B5EF4-FFF2-40B4-BE49-F238E27FC236}">
                  <a16:creationId xmlns:a16="http://schemas.microsoft.com/office/drawing/2014/main" id="{265E2488-9BE7-EE3B-9F2C-4962C9E74802}"/>
                </a:ext>
              </a:extLst>
            </p:cNvPr>
            <p:cNvSpPr/>
            <p:nvPr/>
          </p:nvSpPr>
          <p:spPr>
            <a:xfrm>
              <a:off x="1952625" y="5635766"/>
              <a:ext cx="8286750" cy="651576"/>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1" dirty="0">
                <a:solidFill>
                  <a:schemeClr val="tx1"/>
                </a:solidFill>
              </a:endParaRPr>
            </a:p>
          </p:txBody>
        </p:sp>
        <p:sp>
          <p:nvSpPr>
            <p:cNvPr id="23" name="Tekstvak 22">
              <a:extLst>
                <a:ext uri="{FF2B5EF4-FFF2-40B4-BE49-F238E27FC236}">
                  <a16:creationId xmlns:a16="http://schemas.microsoft.com/office/drawing/2014/main" id="{4AEF11BE-06CD-F7C2-A809-EA4E51496464}"/>
                </a:ext>
              </a:extLst>
            </p:cNvPr>
            <p:cNvSpPr txBox="1"/>
            <p:nvPr/>
          </p:nvSpPr>
          <p:spPr>
            <a:xfrm>
              <a:off x="4837659" y="5712212"/>
              <a:ext cx="1487620" cy="461665"/>
            </a:xfrm>
            <a:prstGeom prst="rect">
              <a:avLst/>
            </a:prstGeom>
            <a:noFill/>
          </p:spPr>
          <p:txBody>
            <a:bodyPr wrap="square" rtlCol="0">
              <a:spAutoFit/>
            </a:bodyPr>
            <a:lstStyle/>
            <a:p>
              <a:pPr algn="ctr"/>
              <a:r>
                <a:rPr lang="nl-NL" sz="2400" b="1" i="1" dirty="0">
                  <a:solidFill>
                    <a:srgbClr val="945DE8"/>
                  </a:solidFill>
                </a:rPr>
                <a:t>annuïteit</a:t>
              </a:r>
            </a:p>
          </p:txBody>
        </p:sp>
        <p:sp>
          <p:nvSpPr>
            <p:cNvPr id="24" name="Tekstvak 23">
              <a:extLst>
                <a:ext uri="{FF2B5EF4-FFF2-40B4-BE49-F238E27FC236}">
                  <a16:creationId xmlns:a16="http://schemas.microsoft.com/office/drawing/2014/main" id="{F38D42C0-5608-2AED-7606-9DE10B7236CF}"/>
                </a:ext>
              </a:extLst>
            </p:cNvPr>
            <p:cNvSpPr txBox="1"/>
            <p:nvPr/>
          </p:nvSpPr>
          <p:spPr>
            <a:xfrm>
              <a:off x="2482248" y="5712212"/>
              <a:ext cx="2136987" cy="461665"/>
            </a:xfrm>
            <a:prstGeom prst="rect">
              <a:avLst/>
            </a:prstGeom>
            <a:noFill/>
          </p:spPr>
          <p:txBody>
            <a:bodyPr wrap="square" rtlCol="0">
              <a:spAutoFit/>
            </a:bodyPr>
            <a:lstStyle/>
            <a:p>
              <a:pPr algn="ctr"/>
              <a:r>
                <a:rPr lang="nl-NL" sz="2400" b="1" i="1" dirty="0">
                  <a:solidFill>
                    <a:srgbClr val="945DE8"/>
                  </a:solidFill>
                </a:rPr>
                <a:t>Totale interest</a:t>
              </a:r>
            </a:p>
          </p:txBody>
        </p:sp>
        <p:sp>
          <p:nvSpPr>
            <p:cNvPr id="25" name="Tekstvak 24">
              <a:extLst>
                <a:ext uri="{FF2B5EF4-FFF2-40B4-BE49-F238E27FC236}">
                  <a16:creationId xmlns:a16="http://schemas.microsoft.com/office/drawing/2014/main" id="{D8D14BE8-48CD-F771-477A-97E47460A428}"/>
                </a:ext>
              </a:extLst>
            </p:cNvPr>
            <p:cNvSpPr txBox="1"/>
            <p:nvPr/>
          </p:nvSpPr>
          <p:spPr>
            <a:xfrm>
              <a:off x="7606287" y="5712211"/>
              <a:ext cx="2216957" cy="461665"/>
            </a:xfrm>
            <a:prstGeom prst="rect">
              <a:avLst/>
            </a:prstGeom>
            <a:noFill/>
          </p:spPr>
          <p:txBody>
            <a:bodyPr wrap="square" rtlCol="0">
              <a:spAutoFit/>
            </a:bodyPr>
            <a:lstStyle/>
            <a:p>
              <a:pPr algn="ctr"/>
              <a:r>
                <a:rPr lang="nl-NL" sz="2400" b="1" i="1" dirty="0">
                  <a:solidFill>
                    <a:srgbClr val="945DE8"/>
                  </a:solidFill>
                </a:rPr>
                <a:t>beginschuld</a:t>
              </a:r>
            </a:p>
          </p:txBody>
        </p:sp>
        <p:sp>
          <p:nvSpPr>
            <p:cNvPr id="26" name="Is gelijk aan 25">
              <a:extLst>
                <a:ext uri="{FF2B5EF4-FFF2-40B4-BE49-F238E27FC236}">
                  <a16:creationId xmlns:a16="http://schemas.microsoft.com/office/drawing/2014/main" id="{0DE7F28E-5FB4-0139-C460-BCE28A2B7B4E}"/>
                </a:ext>
              </a:extLst>
            </p:cNvPr>
            <p:cNvSpPr/>
            <p:nvPr/>
          </p:nvSpPr>
          <p:spPr>
            <a:xfrm>
              <a:off x="4533796" y="5797987"/>
              <a:ext cx="395778" cy="318216"/>
            </a:xfrm>
            <a:prstGeom prst="mathEqual">
              <a:avLst>
                <a:gd name="adj1" fmla="val 14540"/>
                <a:gd name="adj2" fmla="val 17746"/>
              </a:avLst>
            </a:prstGeom>
            <a:solidFill>
              <a:srgbClr val="652EA3"/>
            </a:solidFill>
            <a:ln>
              <a:solidFill>
                <a:srgbClr val="652E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27" name="Tekstvak 26">
              <a:extLst>
                <a:ext uri="{FF2B5EF4-FFF2-40B4-BE49-F238E27FC236}">
                  <a16:creationId xmlns:a16="http://schemas.microsoft.com/office/drawing/2014/main" id="{BBA80D4C-B6FB-203E-CB52-373464D2478F}"/>
                </a:ext>
              </a:extLst>
            </p:cNvPr>
            <p:cNvSpPr txBox="1"/>
            <p:nvPr/>
          </p:nvSpPr>
          <p:spPr>
            <a:xfrm>
              <a:off x="5935937" y="5705712"/>
              <a:ext cx="1843518" cy="461665"/>
            </a:xfrm>
            <a:prstGeom prst="rect">
              <a:avLst/>
            </a:prstGeom>
            <a:noFill/>
          </p:spPr>
          <p:txBody>
            <a:bodyPr wrap="square" rtlCol="0">
              <a:spAutoFit/>
            </a:bodyPr>
            <a:lstStyle/>
            <a:p>
              <a:pPr algn="ctr"/>
              <a:r>
                <a:rPr lang="nl-NL" sz="2400" b="1" i="1" dirty="0">
                  <a:solidFill>
                    <a:srgbClr val="652EA3"/>
                  </a:solidFill>
                </a:rPr>
                <a:t>X</a:t>
              </a:r>
              <a:r>
                <a:rPr lang="nl-NL" sz="2400" b="1" i="1" dirty="0">
                  <a:solidFill>
                    <a:srgbClr val="945DE8"/>
                  </a:solidFill>
                </a:rPr>
                <a:t> looptijd</a:t>
              </a:r>
            </a:p>
          </p:txBody>
        </p:sp>
        <p:sp>
          <p:nvSpPr>
            <p:cNvPr id="29" name="Minteken 28">
              <a:extLst>
                <a:ext uri="{FF2B5EF4-FFF2-40B4-BE49-F238E27FC236}">
                  <a16:creationId xmlns:a16="http://schemas.microsoft.com/office/drawing/2014/main" id="{6CED7503-FB6C-DE9B-45A1-032CA1D93D79}"/>
                </a:ext>
              </a:extLst>
            </p:cNvPr>
            <p:cNvSpPr/>
            <p:nvPr/>
          </p:nvSpPr>
          <p:spPr>
            <a:xfrm>
              <a:off x="7481883" y="5797987"/>
              <a:ext cx="395778" cy="318216"/>
            </a:xfrm>
            <a:prstGeom prst="mathMinus">
              <a:avLst>
                <a:gd name="adj1" fmla="val 17533"/>
              </a:avLst>
            </a:prstGeom>
            <a:solidFill>
              <a:srgbClr val="652E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Tree>
    <p:extLst>
      <p:ext uri="{BB962C8B-B14F-4D97-AF65-F5344CB8AC3E}">
        <p14:creationId xmlns:p14="http://schemas.microsoft.com/office/powerpoint/2010/main" val="862734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6" presetClass="entr" presetSubtype="37" fill="hold"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barn(outVertical)">
                                      <p:cBhvr>
                                        <p:cTn id="33" dur="250"/>
                                        <p:tgtEl>
                                          <p:spTgt spid="18"/>
                                        </p:tgtEl>
                                      </p:cBhvr>
                                    </p:animEffect>
                                  </p:childTnLst>
                                </p:cTn>
                              </p:par>
                            </p:childTnLst>
                          </p:cTn>
                        </p:par>
                        <p:par>
                          <p:cTn id="34" fill="hold">
                            <p:stCondLst>
                              <p:cond delay="250"/>
                            </p:stCondLst>
                            <p:childTnLst>
                              <p:par>
                                <p:cTn id="35" presetID="22" presetClass="entr" presetSubtype="8" fill="hold" nodeType="after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wipe(left)">
                                      <p:cBhvr>
                                        <p:cTn id="37" dur="25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13" grpId="0"/>
      <p:bldP spid="14" grpId="0" animBg="1"/>
      <p:bldP spid="1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AC687E-F3D7-DF32-11F0-AFF430CDB644}"/>
            </a:ext>
          </a:extLst>
        </p:cNvPr>
        <p:cNvGrpSpPr/>
        <p:nvPr/>
      </p:nvGrpSpPr>
      <p:grpSpPr>
        <a:xfrm>
          <a:off x="0" y="0"/>
          <a:ext cx="0" cy="0"/>
          <a:chOff x="0" y="0"/>
          <a:chExt cx="0" cy="0"/>
        </a:xfrm>
      </p:grpSpPr>
      <p:sp>
        <p:nvSpPr>
          <p:cNvPr id="13" name="Rechthoek 12">
            <a:extLst>
              <a:ext uri="{FF2B5EF4-FFF2-40B4-BE49-F238E27FC236}">
                <a16:creationId xmlns:a16="http://schemas.microsoft.com/office/drawing/2014/main" id="{B3C3251C-2848-9A5D-B047-6899D36240E9}"/>
              </a:ext>
            </a:extLst>
          </p:cNvPr>
          <p:cNvSpPr/>
          <p:nvPr/>
        </p:nvSpPr>
        <p:spPr>
          <a:xfrm>
            <a:off x="2850814" y="1719265"/>
            <a:ext cx="6490372" cy="341947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1" dirty="0">
              <a:solidFill>
                <a:schemeClr val="tx1"/>
              </a:solidFill>
            </a:endParaRPr>
          </a:p>
        </p:txBody>
      </p:sp>
      <p:sp>
        <p:nvSpPr>
          <p:cNvPr id="2" name="Tekstvak 1">
            <a:extLst>
              <a:ext uri="{FF2B5EF4-FFF2-40B4-BE49-F238E27FC236}">
                <a16:creationId xmlns:a16="http://schemas.microsoft.com/office/drawing/2014/main" id="{6A058264-E758-B820-2824-2A8903FEFEB8}"/>
              </a:ext>
            </a:extLst>
          </p:cNvPr>
          <p:cNvSpPr txBox="1"/>
          <p:nvPr/>
        </p:nvSpPr>
        <p:spPr>
          <a:xfrm>
            <a:off x="2140299" y="194009"/>
            <a:ext cx="791140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2800" dirty="0">
                <a:solidFill>
                  <a:prstClr val="black"/>
                </a:solidFill>
                <a:latin typeface="Effra Heavy" panose="02000906080000020004" pitchFamily="2" charset="0"/>
              </a:rPr>
              <a:t>Structuur van het examen</a:t>
            </a:r>
            <a:endParaRPr kumimoji="0" lang="nl-NL" sz="2800" b="0" i="0" u="none" strike="noStrike" kern="1200" cap="none" spc="0" normalizeH="0" baseline="0" noProof="0" dirty="0">
              <a:ln>
                <a:noFill/>
              </a:ln>
              <a:solidFill>
                <a:prstClr val="black"/>
              </a:solidFill>
              <a:effectLst/>
              <a:uLnTx/>
              <a:uFillTx/>
              <a:latin typeface="Effra Heavy" panose="02000906080000020004" pitchFamily="2" charset="0"/>
              <a:ea typeface="+mn-ea"/>
              <a:cs typeface="+mn-cs"/>
            </a:endParaRPr>
          </a:p>
        </p:txBody>
      </p:sp>
      <p:sp>
        <p:nvSpPr>
          <p:cNvPr id="24" name="Tekstvak 23">
            <a:extLst>
              <a:ext uri="{FF2B5EF4-FFF2-40B4-BE49-F238E27FC236}">
                <a16:creationId xmlns:a16="http://schemas.microsoft.com/office/drawing/2014/main" id="{45932A82-75AC-6B46-0528-578B143B77BD}"/>
              </a:ext>
            </a:extLst>
          </p:cNvPr>
          <p:cNvSpPr txBox="1"/>
          <p:nvPr/>
        </p:nvSpPr>
        <p:spPr>
          <a:xfrm>
            <a:off x="2974667" y="1985387"/>
            <a:ext cx="3397254" cy="1862048"/>
          </a:xfrm>
          <a:prstGeom prst="rect">
            <a:avLst/>
          </a:prstGeom>
          <a:noFill/>
        </p:spPr>
        <p:txBody>
          <a:bodyPr wrap="square" rtlCol="0">
            <a:spAutoFit/>
          </a:bodyPr>
          <a:lstStyle/>
          <a:p>
            <a:pPr algn="ctr"/>
            <a:r>
              <a:rPr lang="nl-NL" sz="11500" b="1" dirty="0">
                <a:solidFill>
                  <a:srgbClr val="945DE8"/>
                </a:solidFill>
                <a:latin typeface="Effra" panose="02000506080000020004" pitchFamily="2" charset="0"/>
              </a:rPr>
              <a:t>50%</a:t>
            </a:r>
          </a:p>
        </p:txBody>
      </p:sp>
      <p:sp>
        <p:nvSpPr>
          <p:cNvPr id="25" name="Tekstvak 24">
            <a:extLst>
              <a:ext uri="{FF2B5EF4-FFF2-40B4-BE49-F238E27FC236}">
                <a16:creationId xmlns:a16="http://schemas.microsoft.com/office/drawing/2014/main" id="{7AE06688-B95E-D1F9-ED01-5A72803211D6}"/>
              </a:ext>
            </a:extLst>
          </p:cNvPr>
          <p:cNvSpPr txBox="1"/>
          <p:nvPr/>
        </p:nvSpPr>
        <p:spPr>
          <a:xfrm>
            <a:off x="2877605" y="1554099"/>
            <a:ext cx="3494316" cy="1015663"/>
          </a:xfrm>
          <a:prstGeom prst="rect">
            <a:avLst/>
          </a:prstGeom>
          <a:noFill/>
        </p:spPr>
        <p:txBody>
          <a:bodyPr wrap="square" rtlCol="0">
            <a:spAutoFit/>
          </a:bodyPr>
          <a:lstStyle/>
          <a:p>
            <a:pPr algn="ctr"/>
            <a:r>
              <a:rPr lang="nl-NL" sz="6000" b="1" i="1" dirty="0">
                <a:solidFill>
                  <a:srgbClr val="652EA3"/>
                </a:solidFill>
                <a:latin typeface="Effra" panose="02000506080000020004" pitchFamily="2" charset="0"/>
              </a:rPr>
              <a:t>Rekenen</a:t>
            </a:r>
          </a:p>
        </p:txBody>
      </p:sp>
      <p:sp>
        <p:nvSpPr>
          <p:cNvPr id="3" name="Tekstvak 2">
            <a:extLst>
              <a:ext uri="{FF2B5EF4-FFF2-40B4-BE49-F238E27FC236}">
                <a16:creationId xmlns:a16="http://schemas.microsoft.com/office/drawing/2014/main" id="{B4AA1187-B080-C3A8-9CDA-2C8A0FB1E4E2}"/>
              </a:ext>
            </a:extLst>
          </p:cNvPr>
          <p:cNvSpPr txBox="1"/>
          <p:nvPr/>
        </p:nvSpPr>
        <p:spPr>
          <a:xfrm>
            <a:off x="5981700" y="2822257"/>
            <a:ext cx="3397254" cy="1862048"/>
          </a:xfrm>
          <a:prstGeom prst="rect">
            <a:avLst/>
          </a:prstGeom>
          <a:noFill/>
        </p:spPr>
        <p:txBody>
          <a:bodyPr wrap="square" rtlCol="0">
            <a:spAutoFit/>
          </a:bodyPr>
          <a:lstStyle/>
          <a:p>
            <a:pPr algn="ctr"/>
            <a:r>
              <a:rPr lang="nl-NL" sz="11500" b="1" dirty="0">
                <a:solidFill>
                  <a:srgbClr val="945DE8"/>
                </a:solidFill>
                <a:latin typeface="Effra" panose="02000506080000020004" pitchFamily="2" charset="0"/>
              </a:rPr>
              <a:t>50%</a:t>
            </a:r>
          </a:p>
        </p:txBody>
      </p:sp>
      <p:sp>
        <p:nvSpPr>
          <p:cNvPr id="4" name="Tekstvak 3">
            <a:extLst>
              <a:ext uri="{FF2B5EF4-FFF2-40B4-BE49-F238E27FC236}">
                <a16:creationId xmlns:a16="http://schemas.microsoft.com/office/drawing/2014/main" id="{224C547A-C50E-2BE6-AE82-969E5B40E197}"/>
              </a:ext>
            </a:extLst>
          </p:cNvPr>
          <p:cNvSpPr txBox="1"/>
          <p:nvPr/>
        </p:nvSpPr>
        <p:spPr>
          <a:xfrm>
            <a:off x="5933169" y="4108141"/>
            <a:ext cx="3494316" cy="1015663"/>
          </a:xfrm>
          <a:prstGeom prst="rect">
            <a:avLst/>
          </a:prstGeom>
          <a:noFill/>
        </p:spPr>
        <p:txBody>
          <a:bodyPr wrap="square" rtlCol="0">
            <a:spAutoFit/>
          </a:bodyPr>
          <a:lstStyle/>
          <a:p>
            <a:pPr algn="ctr"/>
            <a:r>
              <a:rPr lang="nl-NL" sz="6000" b="1" i="1" dirty="0">
                <a:solidFill>
                  <a:srgbClr val="652EA3"/>
                </a:solidFill>
                <a:latin typeface="Effra" panose="02000506080000020004" pitchFamily="2" charset="0"/>
              </a:rPr>
              <a:t>Theorie</a:t>
            </a:r>
          </a:p>
        </p:txBody>
      </p:sp>
      <p:cxnSp>
        <p:nvCxnSpPr>
          <p:cNvPr id="5" name="Rechte verbindingslijn 4">
            <a:extLst>
              <a:ext uri="{FF2B5EF4-FFF2-40B4-BE49-F238E27FC236}">
                <a16:creationId xmlns:a16="http://schemas.microsoft.com/office/drawing/2014/main" id="{25C950E1-EF45-F422-1C82-94CA270F3120}"/>
              </a:ext>
            </a:extLst>
          </p:cNvPr>
          <p:cNvCxnSpPr>
            <a:cxnSpLocks/>
          </p:cNvCxnSpPr>
          <p:nvPr/>
        </p:nvCxnSpPr>
        <p:spPr>
          <a:xfrm flipH="1">
            <a:off x="3733632" y="1771650"/>
            <a:ext cx="4724736" cy="3314700"/>
          </a:xfrm>
          <a:prstGeom prst="line">
            <a:avLst/>
          </a:prstGeom>
          <a:ln w="1111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4" name="Tekstballon: rechthoek met afgeronde hoeken 13">
            <a:extLst>
              <a:ext uri="{FF2B5EF4-FFF2-40B4-BE49-F238E27FC236}">
                <a16:creationId xmlns:a16="http://schemas.microsoft.com/office/drawing/2014/main" id="{8E8BEA9F-C347-96D1-0B43-48474A6DFE2D}"/>
              </a:ext>
            </a:extLst>
          </p:cNvPr>
          <p:cNvSpPr/>
          <p:nvPr/>
        </p:nvSpPr>
        <p:spPr>
          <a:xfrm>
            <a:off x="963006" y="3813805"/>
            <a:ext cx="3140504" cy="797722"/>
          </a:xfrm>
          <a:prstGeom prst="wedgeRoundRectCallout">
            <a:avLst>
              <a:gd name="adj1" fmla="val 39058"/>
              <a:gd name="adj2" fmla="val -82849"/>
              <a:gd name="adj3" fmla="val 16667"/>
            </a:avLst>
          </a:prstGeom>
          <a:solidFill>
            <a:srgbClr val="945E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1" u="none" strike="noStrike" kern="1200" cap="none" spc="0" normalizeH="0" baseline="0" noProof="0" dirty="0">
                <a:ln>
                  <a:noFill/>
                </a:ln>
                <a:solidFill>
                  <a:prstClr val="white"/>
                </a:solidFill>
                <a:effectLst/>
                <a:uLnTx/>
                <a:uFillTx/>
                <a:latin typeface="Effra" panose="02000506080000020004" pitchFamily="2" charset="0"/>
                <a:ea typeface="+mn-ea"/>
                <a:cs typeface="+mn-cs"/>
              </a:rPr>
              <a:t>Doorwerkfouten</a:t>
            </a:r>
          </a:p>
        </p:txBody>
      </p:sp>
      <p:sp>
        <p:nvSpPr>
          <p:cNvPr id="15" name="Tekstballon: rechthoek met afgeronde hoeken 14">
            <a:extLst>
              <a:ext uri="{FF2B5EF4-FFF2-40B4-BE49-F238E27FC236}">
                <a16:creationId xmlns:a16="http://schemas.microsoft.com/office/drawing/2014/main" id="{2C090EBE-26CC-34D2-8F7C-72D8AFB3FAFC}"/>
              </a:ext>
            </a:extLst>
          </p:cNvPr>
          <p:cNvSpPr/>
          <p:nvPr/>
        </p:nvSpPr>
        <p:spPr>
          <a:xfrm>
            <a:off x="412634" y="814675"/>
            <a:ext cx="3140504" cy="797722"/>
          </a:xfrm>
          <a:prstGeom prst="wedgeRoundRectCallout">
            <a:avLst>
              <a:gd name="adj1" fmla="val 42293"/>
              <a:gd name="adj2" fmla="val 83008"/>
              <a:gd name="adj3" fmla="val 16667"/>
            </a:avLst>
          </a:prstGeom>
          <a:solidFill>
            <a:srgbClr val="945E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1" u="none" strike="noStrike" kern="1200" cap="none" spc="0" normalizeH="0" baseline="0" noProof="0" dirty="0">
                <a:ln>
                  <a:noFill/>
                </a:ln>
                <a:solidFill>
                  <a:prstClr val="white"/>
                </a:solidFill>
                <a:effectLst/>
                <a:uLnTx/>
                <a:uFillTx/>
                <a:latin typeface="Effra" panose="02000506080000020004" pitchFamily="2" charset="0"/>
                <a:ea typeface="+mn-ea"/>
                <a:cs typeface="+mn-cs"/>
              </a:rPr>
              <a:t>Formules</a:t>
            </a:r>
          </a:p>
        </p:txBody>
      </p:sp>
      <p:sp>
        <p:nvSpPr>
          <p:cNvPr id="16" name="Tekstballon: rechthoek met afgeronde hoeken 15">
            <a:extLst>
              <a:ext uri="{FF2B5EF4-FFF2-40B4-BE49-F238E27FC236}">
                <a16:creationId xmlns:a16="http://schemas.microsoft.com/office/drawing/2014/main" id="{F63060F3-DFE8-9E10-1C05-B180D10FA5BF}"/>
              </a:ext>
            </a:extLst>
          </p:cNvPr>
          <p:cNvSpPr/>
          <p:nvPr/>
        </p:nvSpPr>
        <p:spPr>
          <a:xfrm flipH="1">
            <a:off x="8522365" y="5198238"/>
            <a:ext cx="3140504" cy="797722"/>
          </a:xfrm>
          <a:prstGeom prst="wedgeRoundRectCallout">
            <a:avLst>
              <a:gd name="adj1" fmla="val 39058"/>
              <a:gd name="adj2" fmla="val -82849"/>
              <a:gd name="adj3" fmla="val 16667"/>
            </a:avLst>
          </a:prstGeom>
          <a:solidFill>
            <a:srgbClr val="945E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1" u="none" strike="noStrike" kern="1200" cap="none" spc="0" normalizeH="0" baseline="0" noProof="0" dirty="0">
                <a:ln>
                  <a:noFill/>
                </a:ln>
                <a:solidFill>
                  <a:prstClr val="white"/>
                </a:solidFill>
                <a:effectLst/>
                <a:uLnTx/>
                <a:uFillTx/>
                <a:latin typeface="Effra" panose="02000506080000020004" pitchFamily="2" charset="0"/>
                <a:ea typeface="+mn-ea"/>
                <a:cs typeface="+mn-cs"/>
              </a:rPr>
              <a:t>Conclusies</a:t>
            </a:r>
          </a:p>
        </p:txBody>
      </p:sp>
      <p:sp>
        <p:nvSpPr>
          <p:cNvPr id="17" name="Tekstballon: rechthoek met afgeronde hoeken 16">
            <a:extLst>
              <a:ext uri="{FF2B5EF4-FFF2-40B4-BE49-F238E27FC236}">
                <a16:creationId xmlns:a16="http://schemas.microsoft.com/office/drawing/2014/main" id="{1DD63E20-0A37-486D-8339-532E83B62CE7}"/>
              </a:ext>
            </a:extLst>
          </p:cNvPr>
          <p:cNvSpPr/>
          <p:nvPr/>
        </p:nvSpPr>
        <p:spPr>
          <a:xfrm flipH="1">
            <a:off x="8078872" y="2215891"/>
            <a:ext cx="3140504" cy="797722"/>
          </a:xfrm>
          <a:prstGeom prst="wedgeRoundRectCallout">
            <a:avLst>
              <a:gd name="adj1" fmla="val 42293"/>
              <a:gd name="adj2" fmla="val 83008"/>
              <a:gd name="adj3" fmla="val 16667"/>
            </a:avLst>
          </a:prstGeom>
          <a:solidFill>
            <a:srgbClr val="945E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1" u="none" strike="noStrike" kern="1200" cap="none" spc="0" normalizeH="0" baseline="0" noProof="0" dirty="0">
                <a:ln>
                  <a:noFill/>
                </a:ln>
                <a:solidFill>
                  <a:prstClr val="white"/>
                </a:solidFill>
                <a:effectLst/>
                <a:uLnTx/>
                <a:uFillTx/>
                <a:latin typeface="Effra" panose="02000506080000020004" pitchFamily="2" charset="0"/>
                <a:ea typeface="+mn-ea"/>
                <a:cs typeface="+mn-cs"/>
              </a:rPr>
              <a:t>Begrippen</a:t>
            </a:r>
          </a:p>
        </p:txBody>
      </p:sp>
    </p:spTree>
    <p:extLst>
      <p:ext uri="{BB962C8B-B14F-4D97-AF65-F5344CB8AC3E}">
        <p14:creationId xmlns:p14="http://schemas.microsoft.com/office/powerpoint/2010/main" val="2311813302"/>
      </p:ext>
    </p:extLst>
  </p:cSld>
  <p:clrMapOvr>
    <a:masterClrMapping/>
  </p:clrMapOvr>
  <mc:AlternateContent xmlns:mc="http://schemas.openxmlformats.org/markup-compatibility/2006" xmlns:p159="http://schemas.microsoft.com/office/powerpoint/2015/09/main">
    <mc:Choice Requires="p159">
      <p:transition>
        <p159:morph option="byChar"/>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Horizontal)">
                                      <p:cBhvr>
                                        <p:cTn id="7" dur="25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CC01EC-D647-32B4-2CCA-9B976464D14B}"/>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C0C81AA6-83D3-E1A0-8194-E4838523BB26}"/>
              </a:ext>
            </a:extLst>
          </p:cNvPr>
          <p:cNvSpPr txBox="1"/>
          <p:nvPr/>
        </p:nvSpPr>
        <p:spPr>
          <a:xfrm>
            <a:off x="2140299" y="194009"/>
            <a:ext cx="791140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prstClr val="black"/>
                </a:solidFill>
                <a:effectLst/>
                <a:uLnTx/>
                <a:uFillTx/>
                <a:latin typeface="Effra Heavy" panose="02000906080000020004" pitchFamily="2" charset="0"/>
                <a:ea typeface="+mn-ea"/>
                <a:cs typeface="+mn-cs"/>
              </a:rPr>
              <a:t>Annuïteitenlening </a:t>
            </a:r>
            <a:r>
              <a:rPr kumimoji="0" lang="nl-NL" sz="2800" b="0" i="0" u="none" strike="noStrike" kern="1200" cap="none" spc="0" normalizeH="0" baseline="0" noProof="0" dirty="0">
                <a:ln>
                  <a:noFill/>
                </a:ln>
                <a:solidFill>
                  <a:prstClr val="black"/>
                </a:solidFill>
                <a:effectLst/>
                <a:uLnTx/>
                <a:uFillTx/>
                <a:latin typeface="Effra" panose="02000506080000020004" pitchFamily="2" charset="0"/>
              </a:rPr>
              <a:t>(examenvraag 2)</a:t>
            </a:r>
          </a:p>
        </p:txBody>
      </p:sp>
      <p:pic>
        <p:nvPicPr>
          <p:cNvPr id="5" name="Afbeelding 4">
            <a:extLst>
              <a:ext uri="{FF2B5EF4-FFF2-40B4-BE49-F238E27FC236}">
                <a16:creationId xmlns:a16="http://schemas.microsoft.com/office/drawing/2014/main" id="{35A05A16-BEFE-4CB7-1374-E7295F88B090}"/>
              </a:ext>
            </a:extLst>
          </p:cNvPr>
          <p:cNvPicPr>
            <a:picLocks noChangeAspect="1"/>
          </p:cNvPicPr>
          <p:nvPr/>
        </p:nvPicPr>
        <p:blipFill>
          <a:blip r:embed="rId2"/>
          <a:srcRect t="20133"/>
          <a:stretch/>
        </p:blipFill>
        <p:spPr>
          <a:xfrm>
            <a:off x="1750505" y="1075175"/>
            <a:ext cx="8690991" cy="3346834"/>
          </a:xfrm>
          <a:prstGeom prst="rect">
            <a:avLst/>
          </a:prstGeom>
          <a:ln w="38100">
            <a:solidFill>
              <a:srgbClr val="945DE8"/>
            </a:solidFill>
          </a:ln>
          <a:effectLst/>
        </p:spPr>
      </p:pic>
      <p:sp>
        <p:nvSpPr>
          <p:cNvPr id="4" name="Tekstvak 3">
            <a:extLst>
              <a:ext uri="{FF2B5EF4-FFF2-40B4-BE49-F238E27FC236}">
                <a16:creationId xmlns:a16="http://schemas.microsoft.com/office/drawing/2014/main" id="{3CB638E6-201F-6394-E15B-2F4A88C80FB4}"/>
              </a:ext>
            </a:extLst>
          </p:cNvPr>
          <p:cNvSpPr txBox="1"/>
          <p:nvPr/>
        </p:nvSpPr>
        <p:spPr>
          <a:xfrm>
            <a:off x="4044148" y="1056125"/>
            <a:ext cx="4103705"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2000" b="1" i="1" dirty="0">
                <a:solidFill>
                  <a:srgbClr val="652EA3"/>
                </a:solidFill>
                <a:latin typeface="Effra" panose="02000506080000020004" pitchFamily="2" charset="0"/>
              </a:rPr>
              <a:t>Beginschuld:</a:t>
            </a:r>
            <a:r>
              <a:rPr lang="nl-NL" sz="2000" b="1" i="1" dirty="0">
                <a:solidFill>
                  <a:prstClr val="black"/>
                </a:solidFill>
                <a:latin typeface="Effra" panose="02000506080000020004" pitchFamily="2" charset="0"/>
              </a:rPr>
              <a:t> €62.412,46</a:t>
            </a:r>
            <a:endParaRPr kumimoji="0" lang="nl-NL" sz="2000" b="1" i="1" u="none" strike="noStrike" kern="1200" cap="none" spc="0" normalizeH="0" baseline="0" noProof="0" dirty="0">
              <a:ln>
                <a:noFill/>
              </a:ln>
              <a:solidFill>
                <a:prstClr val="black"/>
              </a:solidFill>
              <a:effectLst/>
              <a:uLnTx/>
              <a:uFillTx/>
              <a:latin typeface="Effra" panose="02000506080000020004" pitchFamily="2" charset="0"/>
            </a:endParaRPr>
          </a:p>
        </p:txBody>
      </p:sp>
      <p:sp>
        <p:nvSpPr>
          <p:cNvPr id="6" name="Rechthoek: afgeronde hoeken 5">
            <a:extLst>
              <a:ext uri="{FF2B5EF4-FFF2-40B4-BE49-F238E27FC236}">
                <a16:creationId xmlns:a16="http://schemas.microsoft.com/office/drawing/2014/main" id="{734A9359-4B6B-EF2B-0EDF-9C7DA4489AA3}"/>
              </a:ext>
            </a:extLst>
          </p:cNvPr>
          <p:cNvSpPr/>
          <p:nvPr/>
        </p:nvSpPr>
        <p:spPr>
          <a:xfrm>
            <a:off x="666749" y="4654015"/>
            <a:ext cx="5076826" cy="251879"/>
          </a:xfrm>
          <a:prstGeom prst="roundRect">
            <a:avLst/>
          </a:prstGeom>
          <a:solidFill>
            <a:srgbClr val="A478EC"/>
          </a:solidFill>
          <a:ln w="13921" cap="flat">
            <a:noFill/>
            <a:prstDash val="solid"/>
            <a:miter/>
          </a:ln>
          <a:effectLst>
            <a:outerShdw blurRad="25400" dist="254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600" b="0" i="0" u="none" strike="noStrike" kern="1200" cap="none" spc="0" normalizeH="0" baseline="0" noProof="0" dirty="0">
                <a:ln>
                  <a:noFill/>
                </a:ln>
                <a:solidFill>
                  <a:prstClr val="white"/>
                </a:solidFill>
                <a:effectLst/>
                <a:uLnTx/>
                <a:uFillTx/>
                <a:latin typeface="Effra" panose="02000506080000020004" pitchFamily="2" charset="0"/>
                <a:ea typeface="+mn-ea"/>
                <a:cs typeface="+mn-cs"/>
              </a:rPr>
              <a:t>Totale interest</a:t>
            </a:r>
            <a:r>
              <a:rPr kumimoji="0" lang="nl-NL" sz="1600" b="0" i="0" u="none" strike="noStrike" kern="1200" cap="none" spc="0" normalizeH="0" noProof="0" dirty="0">
                <a:ln>
                  <a:noFill/>
                </a:ln>
                <a:solidFill>
                  <a:prstClr val="white"/>
                </a:solidFill>
                <a:effectLst/>
                <a:uLnTx/>
                <a:uFillTx/>
                <a:latin typeface="Effra" panose="02000506080000020004" pitchFamily="2" charset="0"/>
                <a:ea typeface="+mn-ea"/>
                <a:cs typeface="+mn-cs"/>
              </a:rPr>
              <a:t> berekenen</a:t>
            </a:r>
            <a:endParaRPr kumimoji="0" lang="nl-NL" sz="1600" b="0" i="0" u="none" strike="noStrike" kern="1200" cap="none" spc="0" normalizeH="0" baseline="0" noProof="0" dirty="0">
              <a:ln>
                <a:noFill/>
              </a:ln>
              <a:solidFill>
                <a:prstClr val="white"/>
              </a:solidFill>
              <a:effectLst/>
              <a:uLnTx/>
              <a:uFillTx/>
              <a:latin typeface="Effra" panose="02000506080000020004" pitchFamily="2" charset="0"/>
              <a:ea typeface="+mn-ea"/>
              <a:cs typeface="+mn-cs"/>
            </a:endParaRPr>
          </a:p>
        </p:txBody>
      </p:sp>
      <p:sp>
        <p:nvSpPr>
          <p:cNvPr id="7" name="Rechthoek: afgeronde hoeken 6">
            <a:extLst>
              <a:ext uri="{FF2B5EF4-FFF2-40B4-BE49-F238E27FC236}">
                <a16:creationId xmlns:a16="http://schemas.microsoft.com/office/drawing/2014/main" id="{1D11136E-8920-EDA8-51DE-F3C6938FE6F2}"/>
              </a:ext>
            </a:extLst>
          </p:cNvPr>
          <p:cNvSpPr/>
          <p:nvPr/>
        </p:nvSpPr>
        <p:spPr>
          <a:xfrm>
            <a:off x="373334" y="4615988"/>
            <a:ext cx="368045" cy="327931"/>
          </a:xfrm>
          <a:prstGeom prst="roundRect">
            <a:avLst/>
          </a:prstGeom>
          <a:solidFill>
            <a:schemeClr val="accent3"/>
          </a:solidFill>
          <a:ln w="13921" cap="flat">
            <a:noFill/>
            <a:prstDash val="solid"/>
            <a:miter/>
          </a:ln>
          <a:effectLst>
            <a:outerShdw blurRad="25400" dist="254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prstClr val="white"/>
                </a:solidFill>
                <a:effectLst/>
                <a:uLnTx/>
                <a:uFillTx/>
                <a:latin typeface="Effra" panose="02000506080000020004" pitchFamily="2" charset="0"/>
                <a:ea typeface="+mn-ea"/>
                <a:cs typeface="+mn-cs"/>
              </a:rPr>
              <a:t>1</a:t>
            </a:r>
          </a:p>
        </p:txBody>
      </p:sp>
      <mc:AlternateContent xmlns:mc="http://schemas.openxmlformats.org/markup-compatibility/2006" xmlns:a14="http://schemas.microsoft.com/office/drawing/2010/main">
        <mc:Choice Requires="a14">
          <p:sp>
            <p:nvSpPr>
              <p:cNvPr id="8" name="Tekstvak 7">
                <a:extLst>
                  <a:ext uri="{FF2B5EF4-FFF2-40B4-BE49-F238E27FC236}">
                    <a16:creationId xmlns:a16="http://schemas.microsoft.com/office/drawing/2014/main" id="{CD485BD9-4002-9243-2439-D23B7631061F}"/>
                  </a:ext>
                </a:extLst>
              </p:cNvPr>
              <p:cNvSpPr txBox="1"/>
              <p:nvPr/>
            </p:nvSpPr>
            <p:spPr>
              <a:xfrm>
                <a:off x="373334" y="5022036"/>
                <a:ext cx="5522641" cy="30777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kumimoji="0" lang="nl-NL" sz="2000" b="0" i="1" u="none" strike="noStrike" kern="1200" cap="none" spc="0" normalizeH="0" baseline="0" noProof="0" smtClean="0">
                          <a:ln>
                            <a:noFill/>
                          </a:ln>
                          <a:solidFill>
                            <a:prstClr val="black">
                              <a:lumMod val="95000"/>
                              <a:lumOff val="5000"/>
                            </a:prstClr>
                          </a:solidFill>
                          <a:effectLst/>
                          <a:uLnTx/>
                          <a:uFillTx/>
                          <a:latin typeface="Cambria Math" panose="02040503050406030204" pitchFamily="18" charset="0"/>
                          <a:cs typeface="+mn-cs"/>
                        </a:rPr>
                        <m:t>€182,06</m:t>
                      </m:r>
                      <m:r>
                        <a:rPr kumimoji="0" lang="nl-NL" sz="2000" b="0" i="1" u="none" strike="noStrike" kern="1200" cap="none" spc="0" normalizeH="0" baseline="0" noProof="0" smtClean="0">
                          <a:ln>
                            <a:noFill/>
                          </a:ln>
                          <a:solidFill>
                            <a:prstClr val="black">
                              <a:lumMod val="95000"/>
                              <a:lumOff val="5000"/>
                            </a:prstClr>
                          </a:solidFill>
                          <a:effectLst/>
                          <a:uLnTx/>
                          <a:uFillTx/>
                          <a:latin typeface="Cambria Math" panose="02040503050406030204" pitchFamily="18" charset="0"/>
                          <a:ea typeface="Cambria Math" panose="02040503050406030204" pitchFamily="18" charset="0"/>
                        </a:rPr>
                        <m:t>×12×35</m:t>
                      </m:r>
                      <m:r>
                        <a:rPr kumimoji="0" lang="nl-NL" sz="2000" b="0" i="1" u="none" strike="noStrike" kern="1200" cap="none" spc="0" normalizeH="0" baseline="0" noProof="0" smtClean="0">
                          <a:ln>
                            <a:noFill/>
                          </a:ln>
                          <a:solidFill>
                            <a:prstClr val="black">
                              <a:lumMod val="95000"/>
                              <a:lumOff val="5000"/>
                            </a:prstClr>
                          </a:solidFill>
                          <a:effectLst/>
                          <a:uLnTx/>
                          <a:uFillTx/>
                          <a:latin typeface="Cambria Math" panose="02040503050406030204" pitchFamily="18" charset="0"/>
                          <a:ea typeface="Cambria Math" panose="02040503050406030204" pitchFamily="18" charset="0"/>
                          <a:cs typeface="+mn-cs"/>
                        </a:rPr>
                        <m:t>−€62.412,46=</m:t>
                      </m:r>
                      <m:r>
                        <a:rPr kumimoji="0" lang="nl-NL" sz="2000" b="1" i="1" u="none" strike="noStrike" kern="1200" cap="none" spc="0" normalizeH="0" baseline="0" noProof="0" smtClean="0">
                          <a:ln>
                            <a:noFill/>
                          </a:ln>
                          <a:solidFill>
                            <a:prstClr val="black">
                              <a:lumMod val="95000"/>
                              <a:lumOff val="5000"/>
                            </a:prstClr>
                          </a:solidFill>
                          <a:effectLst/>
                          <a:uLnTx/>
                          <a:uFillTx/>
                          <a:latin typeface="Cambria Math" panose="02040503050406030204" pitchFamily="18" charset="0"/>
                          <a:ea typeface="Cambria Math" panose="02040503050406030204" pitchFamily="18" charset="0"/>
                          <a:cs typeface="+mn-cs"/>
                        </a:rPr>
                        <m:t>€</m:t>
                      </m:r>
                      <m:r>
                        <a:rPr kumimoji="0" lang="nl-NL" sz="2000" b="1" i="1" u="none" strike="noStrike" kern="1200" cap="none" spc="0" normalizeH="0" baseline="0" noProof="0" smtClean="0">
                          <a:ln>
                            <a:noFill/>
                          </a:ln>
                          <a:solidFill>
                            <a:prstClr val="black">
                              <a:lumMod val="95000"/>
                              <a:lumOff val="5000"/>
                            </a:prstClr>
                          </a:solidFill>
                          <a:effectLst/>
                          <a:uLnTx/>
                          <a:uFillTx/>
                          <a:latin typeface="Cambria Math" panose="02040503050406030204" pitchFamily="18" charset="0"/>
                          <a:ea typeface="Cambria Math" panose="02040503050406030204" pitchFamily="18" charset="0"/>
                          <a:cs typeface="+mn-cs"/>
                        </a:rPr>
                        <m:t>𝟏𝟒</m:t>
                      </m:r>
                      <m:r>
                        <a:rPr kumimoji="0" lang="nl-NL" sz="2000" b="1" i="1" u="none" strike="noStrike" kern="1200" cap="none" spc="0" normalizeH="0" baseline="0" noProof="0" smtClean="0">
                          <a:ln>
                            <a:noFill/>
                          </a:ln>
                          <a:solidFill>
                            <a:prstClr val="black">
                              <a:lumMod val="95000"/>
                              <a:lumOff val="5000"/>
                            </a:prstClr>
                          </a:solidFill>
                          <a:effectLst/>
                          <a:uLnTx/>
                          <a:uFillTx/>
                          <a:latin typeface="Cambria Math" panose="02040503050406030204" pitchFamily="18" charset="0"/>
                          <a:ea typeface="Cambria Math" panose="02040503050406030204" pitchFamily="18" charset="0"/>
                          <a:cs typeface="+mn-cs"/>
                        </a:rPr>
                        <m:t>.</m:t>
                      </m:r>
                      <m:r>
                        <a:rPr kumimoji="0" lang="nl-NL" sz="2000" b="1" i="1" u="none" strike="noStrike" kern="1200" cap="none" spc="0" normalizeH="0" baseline="0" noProof="0" smtClean="0">
                          <a:ln>
                            <a:noFill/>
                          </a:ln>
                          <a:solidFill>
                            <a:prstClr val="black">
                              <a:lumMod val="95000"/>
                              <a:lumOff val="5000"/>
                            </a:prstClr>
                          </a:solidFill>
                          <a:effectLst/>
                          <a:uLnTx/>
                          <a:uFillTx/>
                          <a:latin typeface="Cambria Math" panose="02040503050406030204" pitchFamily="18" charset="0"/>
                          <a:ea typeface="Cambria Math" panose="02040503050406030204" pitchFamily="18" charset="0"/>
                          <a:cs typeface="+mn-cs"/>
                        </a:rPr>
                        <m:t>𝟎𝟓𝟐</m:t>
                      </m:r>
                      <m:r>
                        <a:rPr kumimoji="0" lang="nl-NL" sz="2000" b="1" i="1" u="none" strike="noStrike" kern="1200" cap="none" spc="0" normalizeH="0" baseline="0" noProof="0" smtClean="0">
                          <a:ln>
                            <a:noFill/>
                          </a:ln>
                          <a:solidFill>
                            <a:prstClr val="black">
                              <a:lumMod val="95000"/>
                              <a:lumOff val="5000"/>
                            </a:prstClr>
                          </a:solidFill>
                          <a:effectLst/>
                          <a:uLnTx/>
                          <a:uFillTx/>
                          <a:latin typeface="Cambria Math" panose="02040503050406030204" pitchFamily="18" charset="0"/>
                          <a:ea typeface="Cambria Math" panose="02040503050406030204" pitchFamily="18" charset="0"/>
                          <a:cs typeface="+mn-cs"/>
                        </a:rPr>
                        <m:t>,</m:t>
                      </m:r>
                      <m:r>
                        <a:rPr kumimoji="0" lang="nl-NL" sz="2000" b="1" i="1" u="none" strike="noStrike" kern="1200" cap="none" spc="0" normalizeH="0" baseline="0" noProof="0" smtClean="0">
                          <a:ln>
                            <a:noFill/>
                          </a:ln>
                          <a:solidFill>
                            <a:prstClr val="black">
                              <a:lumMod val="95000"/>
                              <a:lumOff val="5000"/>
                            </a:prstClr>
                          </a:solidFill>
                          <a:effectLst/>
                          <a:uLnTx/>
                          <a:uFillTx/>
                          <a:latin typeface="Cambria Math" panose="02040503050406030204" pitchFamily="18" charset="0"/>
                          <a:ea typeface="Cambria Math" panose="02040503050406030204" pitchFamily="18" charset="0"/>
                          <a:cs typeface="+mn-cs"/>
                        </a:rPr>
                        <m:t>𝟕𝟒</m:t>
                      </m:r>
                    </m:oMath>
                  </m:oMathPara>
                </a14:m>
                <a:endParaRPr kumimoji="0" lang="nl-NL" sz="2000" b="1" i="0" u="none" strike="noStrike" kern="1200" cap="none" spc="0" normalizeH="0" baseline="0" noProof="0" dirty="0">
                  <a:ln>
                    <a:noFill/>
                  </a:ln>
                  <a:solidFill>
                    <a:prstClr val="black">
                      <a:lumMod val="95000"/>
                      <a:lumOff val="5000"/>
                    </a:prstClr>
                  </a:solidFill>
                  <a:effectLst/>
                  <a:uLnTx/>
                  <a:uFillTx/>
                  <a:latin typeface="Calibri" panose="020F0502020204030204"/>
                  <a:cs typeface="+mn-cs"/>
                </a:endParaRPr>
              </a:p>
            </p:txBody>
          </p:sp>
        </mc:Choice>
        <mc:Fallback xmlns="">
          <p:sp>
            <p:nvSpPr>
              <p:cNvPr id="8" name="Tekstvak 7">
                <a:extLst>
                  <a:ext uri="{FF2B5EF4-FFF2-40B4-BE49-F238E27FC236}">
                    <a16:creationId xmlns:a16="http://schemas.microsoft.com/office/drawing/2014/main" id="{CD485BD9-4002-9243-2439-D23B7631061F}"/>
                  </a:ext>
                </a:extLst>
              </p:cNvPr>
              <p:cNvSpPr txBox="1">
                <a:spLocks noRot="1" noChangeAspect="1" noMove="1" noResize="1" noEditPoints="1" noAdjustHandles="1" noChangeArrowheads="1" noChangeShapeType="1" noTextEdit="1"/>
              </p:cNvSpPr>
              <p:nvPr/>
            </p:nvSpPr>
            <p:spPr>
              <a:xfrm>
                <a:off x="373334" y="5022036"/>
                <a:ext cx="5522641" cy="307777"/>
              </a:xfrm>
              <a:prstGeom prst="rect">
                <a:avLst/>
              </a:prstGeom>
              <a:blipFill>
                <a:blip r:embed="rId3"/>
                <a:stretch>
                  <a:fillRect l="-1545" b="-8000"/>
                </a:stretch>
              </a:blipFill>
            </p:spPr>
            <p:txBody>
              <a:bodyPr/>
              <a:lstStyle/>
              <a:p>
                <a:r>
                  <a:rPr lang="nl-NL">
                    <a:noFill/>
                  </a:rPr>
                  <a:t> </a:t>
                </a:r>
              </a:p>
            </p:txBody>
          </p:sp>
        </mc:Fallback>
      </mc:AlternateContent>
      <p:sp>
        <p:nvSpPr>
          <p:cNvPr id="9" name="Rechthoek: afgeronde hoeken 8">
            <a:extLst>
              <a:ext uri="{FF2B5EF4-FFF2-40B4-BE49-F238E27FC236}">
                <a16:creationId xmlns:a16="http://schemas.microsoft.com/office/drawing/2014/main" id="{F2C6CC49-411A-AFBC-EC1D-E8C649D912ED}"/>
              </a:ext>
            </a:extLst>
          </p:cNvPr>
          <p:cNvSpPr/>
          <p:nvPr/>
        </p:nvSpPr>
        <p:spPr>
          <a:xfrm>
            <a:off x="666749" y="5609921"/>
            <a:ext cx="5076826" cy="251879"/>
          </a:xfrm>
          <a:prstGeom prst="roundRect">
            <a:avLst/>
          </a:prstGeom>
          <a:solidFill>
            <a:srgbClr val="A478EC"/>
          </a:solidFill>
          <a:ln w="13921" cap="flat">
            <a:noFill/>
            <a:prstDash val="solid"/>
            <a:miter/>
          </a:ln>
          <a:effectLst>
            <a:outerShdw blurRad="25400" dist="254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600" b="0" i="0" u="none" strike="noStrike" kern="1200" cap="none" spc="0" normalizeH="0" baseline="0" noProof="0" dirty="0">
                <a:ln>
                  <a:noFill/>
                </a:ln>
                <a:solidFill>
                  <a:prstClr val="white"/>
                </a:solidFill>
                <a:effectLst/>
                <a:uLnTx/>
                <a:uFillTx/>
                <a:latin typeface="Effra" panose="02000506080000020004" pitchFamily="2" charset="0"/>
                <a:ea typeface="+mn-ea"/>
                <a:cs typeface="+mn-cs"/>
              </a:rPr>
              <a:t>Interest</a:t>
            </a:r>
            <a:r>
              <a:rPr kumimoji="0" lang="nl-NL" sz="1600" b="0" i="0" u="none" strike="noStrike" kern="1200" cap="none" spc="0" normalizeH="0" noProof="0" dirty="0">
                <a:ln>
                  <a:noFill/>
                </a:ln>
                <a:solidFill>
                  <a:prstClr val="white"/>
                </a:solidFill>
                <a:effectLst/>
                <a:uLnTx/>
                <a:uFillTx/>
                <a:latin typeface="Effra" panose="02000506080000020004" pitchFamily="2" charset="0"/>
                <a:ea typeface="+mn-ea"/>
                <a:cs typeface="+mn-cs"/>
              </a:rPr>
              <a:t> van de eerste 5 jaren</a:t>
            </a:r>
            <a:endParaRPr kumimoji="0" lang="nl-NL" sz="1600" b="0" i="0" u="none" strike="noStrike" kern="1200" cap="none" spc="0" normalizeH="0" baseline="0" noProof="0" dirty="0">
              <a:ln>
                <a:noFill/>
              </a:ln>
              <a:solidFill>
                <a:prstClr val="white"/>
              </a:solidFill>
              <a:effectLst/>
              <a:uLnTx/>
              <a:uFillTx/>
              <a:latin typeface="Effra" panose="02000506080000020004" pitchFamily="2" charset="0"/>
              <a:ea typeface="+mn-ea"/>
              <a:cs typeface="+mn-cs"/>
            </a:endParaRPr>
          </a:p>
        </p:txBody>
      </p:sp>
      <p:sp>
        <p:nvSpPr>
          <p:cNvPr id="10" name="Rechthoek: afgeronde hoeken 9">
            <a:extLst>
              <a:ext uri="{FF2B5EF4-FFF2-40B4-BE49-F238E27FC236}">
                <a16:creationId xmlns:a16="http://schemas.microsoft.com/office/drawing/2014/main" id="{A8FB3D64-EBAF-2CF4-6454-5E939BAA17EB}"/>
              </a:ext>
            </a:extLst>
          </p:cNvPr>
          <p:cNvSpPr/>
          <p:nvPr/>
        </p:nvSpPr>
        <p:spPr>
          <a:xfrm>
            <a:off x="373334" y="5571894"/>
            <a:ext cx="368045" cy="327931"/>
          </a:xfrm>
          <a:prstGeom prst="roundRect">
            <a:avLst/>
          </a:prstGeom>
          <a:solidFill>
            <a:schemeClr val="accent3"/>
          </a:solidFill>
          <a:ln w="13921" cap="flat">
            <a:noFill/>
            <a:prstDash val="solid"/>
            <a:miter/>
          </a:ln>
          <a:effectLst>
            <a:outerShdw blurRad="25400" dist="254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prstClr val="white"/>
                </a:solidFill>
                <a:effectLst/>
                <a:uLnTx/>
                <a:uFillTx/>
                <a:latin typeface="Effra" panose="02000506080000020004" pitchFamily="2" charset="0"/>
                <a:ea typeface="+mn-ea"/>
                <a:cs typeface="+mn-cs"/>
              </a:rPr>
              <a:t>2</a:t>
            </a:r>
          </a:p>
        </p:txBody>
      </p:sp>
      <mc:AlternateContent xmlns:mc="http://schemas.openxmlformats.org/markup-compatibility/2006" xmlns:a14="http://schemas.microsoft.com/office/drawing/2010/main">
        <mc:Choice Requires="a14">
          <p:sp>
            <p:nvSpPr>
              <p:cNvPr id="11" name="Tekstvak 10">
                <a:extLst>
                  <a:ext uri="{FF2B5EF4-FFF2-40B4-BE49-F238E27FC236}">
                    <a16:creationId xmlns:a16="http://schemas.microsoft.com/office/drawing/2014/main" id="{F39B7735-4540-D47C-4CE8-27A0126B93EF}"/>
                  </a:ext>
                </a:extLst>
              </p:cNvPr>
              <p:cNvSpPr txBox="1"/>
              <p:nvPr/>
            </p:nvSpPr>
            <p:spPr>
              <a:xfrm>
                <a:off x="373334" y="5977942"/>
                <a:ext cx="5370241" cy="307777"/>
              </a:xfrm>
              <a:prstGeom prst="rect">
                <a:avLst/>
              </a:prstGeom>
              <a:noFill/>
            </p:spPr>
            <p:txBody>
              <a:bodyPr wrap="square" lIns="0" tIns="0" rIns="0" bIns="0" rtlCol="0">
                <a:spAutoFit/>
              </a:bodyPr>
              <a:lstStyle/>
              <a:p>
                <a:pPr lvl="0">
                  <a:defRPr/>
                </a:pPr>
                <a14:m>
                  <m:oMathPara xmlns:m="http://schemas.openxmlformats.org/officeDocument/2006/math">
                    <m:oMathParaPr>
                      <m:jc m:val="left"/>
                    </m:oMathParaPr>
                    <m:oMath xmlns:m="http://schemas.openxmlformats.org/officeDocument/2006/math">
                      <m:r>
                        <a:rPr lang="nl-NL" sz="2000" b="0" i="1" smtClean="0">
                          <a:solidFill>
                            <a:prstClr val="black">
                              <a:lumMod val="95000"/>
                              <a:lumOff val="5000"/>
                            </a:prstClr>
                          </a:solidFill>
                          <a:latin typeface="Cambria Math" panose="02040503050406030204" pitchFamily="18" charset="0"/>
                          <a:ea typeface="Cambria Math" panose="02040503050406030204" pitchFamily="18" charset="0"/>
                        </a:rPr>
                        <m:t>€14.052,74</m:t>
                      </m:r>
                      <m:r>
                        <a:rPr kumimoji="0" lang="nl-NL" sz="2000" b="0" i="1" u="none" strike="noStrike" kern="1200" cap="none" spc="0" normalizeH="0" baseline="0" noProof="0" smtClean="0">
                          <a:ln>
                            <a:noFill/>
                          </a:ln>
                          <a:solidFill>
                            <a:prstClr val="black">
                              <a:lumMod val="95000"/>
                              <a:lumOff val="5000"/>
                            </a:prstClr>
                          </a:solidFill>
                          <a:effectLst/>
                          <a:uLnTx/>
                          <a:uFillTx/>
                          <a:latin typeface="Cambria Math" panose="02040503050406030204" pitchFamily="18" charset="0"/>
                          <a:ea typeface="Cambria Math" panose="02040503050406030204" pitchFamily="18" charset="0"/>
                        </a:rPr>
                        <m:t>×0,251</m:t>
                      </m:r>
                      <m:r>
                        <a:rPr kumimoji="0" lang="nl-NL" sz="2000" b="0" i="1" u="none" strike="noStrike" kern="1200" cap="none" spc="0" normalizeH="0" baseline="0" noProof="0" smtClean="0">
                          <a:ln>
                            <a:noFill/>
                          </a:ln>
                          <a:solidFill>
                            <a:prstClr val="black">
                              <a:lumMod val="95000"/>
                              <a:lumOff val="5000"/>
                            </a:prstClr>
                          </a:solidFill>
                          <a:effectLst/>
                          <a:uLnTx/>
                          <a:uFillTx/>
                          <a:latin typeface="Cambria Math" panose="02040503050406030204" pitchFamily="18" charset="0"/>
                          <a:ea typeface="Cambria Math" panose="02040503050406030204" pitchFamily="18" charset="0"/>
                          <a:cs typeface="+mn-cs"/>
                        </a:rPr>
                        <m:t>=</m:t>
                      </m:r>
                      <m:r>
                        <a:rPr kumimoji="0" lang="nl-NL" sz="2000" b="1" i="1" u="none" strike="noStrike" kern="1200" cap="none" spc="0" normalizeH="0" baseline="0" noProof="0" smtClean="0">
                          <a:ln>
                            <a:noFill/>
                          </a:ln>
                          <a:solidFill>
                            <a:prstClr val="black">
                              <a:lumMod val="95000"/>
                              <a:lumOff val="5000"/>
                            </a:prstClr>
                          </a:solidFill>
                          <a:effectLst/>
                          <a:uLnTx/>
                          <a:uFillTx/>
                          <a:latin typeface="Cambria Math" panose="02040503050406030204" pitchFamily="18" charset="0"/>
                          <a:ea typeface="Cambria Math" panose="02040503050406030204" pitchFamily="18" charset="0"/>
                          <a:cs typeface="+mn-cs"/>
                        </a:rPr>
                        <m:t>€</m:t>
                      </m:r>
                      <m:r>
                        <a:rPr kumimoji="0" lang="nl-NL" sz="2000" b="1" i="1" u="none" strike="noStrike" kern="1200" cap="none" spc="0" normalizeH="0" baseline="0" noProof="0" smtClean="0">
                          <a:ln>
                            <a:noFill/>
                          </a:ln>
                          <a:solidFill>
                            <a:prstClr val="black">
                              <a:lumMod val="95000"/>
                              <a:lumOff val="5000"/>
                            </a:prstClr>
                          </a:solidFill>
                          <a:effectLst/>
                          <a:uLnTx/>
                          <a:uFillTx/>
                          <a:latin typeface="Cambria Math" panose="02040503050406030204" pitchFamily="18" charset="0"/>
                          <a:ea typeface="Cambria Math" panose="02040503050406030204" pitchFamily="18" charset="0"/>
                          <a:cs typeface="+mn-cs"/>
                        </a:rPr>
                        <m:t>𝟑</m:t>
                      </m:r>
                      <m:r>
                        <a:rPr kumimoji="0" lang="nl-NL" sz="2000" b="1" i="1" u="none" strike="noStrike" kern="1200" cap="none" spc="0" normalizeH="0" baseline="0" noProof="0" smtClean="0">
                          <a:ln>
                            <a:noFill/>
                          </a:ln>
                          <a:solidFill>
                            <a:prstClr val="black">
                              <a:lumMod val="95000"/>
                              <a:lumOff val="5000"/>
                            </a:prstClr>
                          </a:solidFill>
                          <a:effectLst/>
                          <a:uLnTx/>
                          <a:uFillTx/>
                          <a:latin typeface="Cambria Math" panose="02040503050406030204" pitchFamily="18" charset="0"/>
                          <a:ea typeface="Cambria Math" panose="02040503050406030204" pitchFamily="18" charset="0"/>
                          <a:cs typeface="+mn-cs"/>
                        </a:rPr>
                        <m:t>.</m:t>
                      </m:r>
                      <m:r>
                        <a:rPr kumimoji="0" lang="nl-NL" sz="2000" b="1" i="1" u="none" strike="noStrike" kern="1200" cap="none" spc="0" normalizeH="0" baseline="0" noProof="0" smtClean="0">
                          <a:ln>
                            <a:noFill/>
                          </a:ln>
                          <a:solidFill>
                            <a:prstClr val="black">
                              <a:lumMod val="95000"/>
                              <a:lumOff val="5000"/>
                            </a:prstClr>
                          </a:solidFill>
                          <a:effectLst/>
                          <a:uLnTx/>
                          <a:uFillTx/>
                          <a:latin typeface="Cambria Math" panose="02040503050406030204" pitchFamily="18" charset="0"/>
                          <a:ea typeface="Cambria Math" panose="02040503050406030204" pitchFamily="18" charset="0"/>
                          <a:cs typeface="+mn-cs"/>
                        </a:rPr>
                        <m:t>𝟓𝟐𝟕</m:t>
                      </m:r>
                      <m:r>
                        <a:rPr kumimoji="0" lang="nl-NL" sz="2000" b="1" i="1" u="none" strike="noStrike" kern="1200" cap="none" spc="0" normalizeH="0" baseline="0" noProof="0" smtClean="0">
                          <a:ln>
                            <a:noFill/>
                          </a:ln>
                          <a:solidFill>
                            <a:prstClr val="black">
                              <a:lumMod val="95000"/>
                              <a:lumOff val="5000"/>
                            </a:prstClr>
                          </a:solidFill>
                          <a:effectLst/>
                          <a:uLnTx/>
                          <a:uFillTx/>
                          <a:latin typeface="Cambria Math" panose="02040503050406030204" pitchFamily="18" charset="0"/>
                          <a:ea typeface="Cambria Math" panose="02040503050406030204" pitchFamily="18" charset="0"/>
                          <a:cs typeface="+mn-cs"/>
                        </a:rPr>
                        <m:t>,</m:t>
                      </m:r>
                      <m:r>
                        <a:rPr kumimoji="0" lang="nl-NL" sz="2000" b="1" i="1" u="none" strike="noStrike" kern="1200" cap="none" spc="0" normalizeH="0" baseline="0" noProof="0" smtClean="0">
                          <a:ln>
                            <a:noFill/>
                          </a:ln>
                          <a:solidFill>
                            <a:prstClr val="black">
                              <a:lumMod val="95000"/>
                              <a:lumOff val="5000"/>
                            </a:prstClr>
                          </a:solidFill>
                          <a:effectLst/>
                          <a:uLnTx/>
                          <a:uFillTx/>
                          <a:latin typeface="Cambria Math" panose="02040503050406030204" pitchFamily="18" charset="0"/>
                          <a:ea typeface="Cambria Math" panose="02040503050406030204" pitchFamily="18" charset="0"/>
                          <a:cs typeface="+mn-cs"/>
                        </a:rPr>
                        <m:t>𝟐𝟒</m:t>
                      </m:r>
                    </m:oMath>
                  </m:oMathPara>
                </a14:m>
                <a:endParaRPr kumimoji="0" lang="nl-NL" sz="2000" b="1" i="0" u="none" strike="noStrike" kern="1200" cap="none" spc="0" normalizeH="0" baseline="0" noProof="0" dirty="0">
                  <a:ln>
                    <a:noFill/>
                  </a:ln>
                  <a:solidFill>
                    <a:prstClr val="black">
                      <a:lumMod val="95000"/>
                      <a:lumOff val="5000"/>
                    </a:prstClr>
                  </a:solidFill>
                  <a:effectLst/>
                  <a:uLnTx/>
                  <a:uFillTx/>
                  <a:latin typeface="Calibri" panose="020F0502020204030204"/>
                  <a:cs typeface="+mn-cs"/>
                </a:endParaRPr>
              </a:p>
            </p:txBody>
          </p:sp>
        </mc:Choice>
        <mc:Fallback xmlns="">
          <p:sp>
            <p:nvSpPr>
              <p:cNvPr id="11" name="Tekstvak 10">
                <a:extLst>
                  <a:ext uri="{FF2B5EF4-FFF2-40B4-BE49-F238E27FC236}">
                    <a16:creationId xmlns:a16="http://schemas.microsoft.com/office/drawing/2014/main" id="{F39B7735-4540-D47C-4CE8-27A0126B93EF}"/>
                  </a:ext>
                </a:extLst>
              </p:cNvPr>
              <p:cNvSpPr txBox="1">
                <a:spLocks noRot="1" noChangeAspect="1" noMove="1" noResize="1" noEditPoints="1" noAdjustHandles="1" noChangeArrowheads="1" noChangeShapeType="1" noTextEdit="1"/>
              </p:cNvSpPr>
              <p:nvPr/>
            </p:nvSpPr>
            <p:spPr>
              <a:xfrm>
                <a:off x="373334" y="5977942"/>
                <a:ext cx="5370241" cy="307777"/>
              </a:xfrm>
              <a:prstGeom prst="rect">
                <a:avLst/>
              </a:prstGeom>
              <a:blipFill>
                <a:blip r:embed="rId4"/>
                <a:stretch>
                  <a:fillRect l="-1589" b="-8000"/>
                </a:stretch>
              </a:blipFill>
            </p:spPr>
            <p:txBody>
              <a:bodyPr/>
              <a:lstStyle/>
              <a:p>
                <a:r>
                  <a:rPr lang="nl-NL">
                    <a:noFill/>
                  </a:rPr>
                  <a:t> </a:t>
                </a:r>
              </a:p>
            </p:txBody>
          </p:sp>
        </mc:Fallback>
      </mc:AlternateContent>
      <p:sp>
        <p:nvSpPr>
          <p:cNvPr id="12" name="Rechthoek: afgeronde hoeken 11">
            <a:extLst>
              <a:ext uri="{FF2B5EF4-FFF2-40B4-BE49-F238E27FC236}">
                <a16:creationId xmlns:a16="http://schemas.microsoft.com/office/drawing/2014/main" id="{9A40D588-07E9-7378-5002-8AEA3B0E2897}"/>
              </a:ext>
            </a:extLst>
          </p:cNvPr>
          <p:cNvSpPr/>
          <p:nvPr/>
        </p:nvSpPr>
        <p:spPr>
          <a:xfrm>
            <a:off x="6699972" y="4654015"/>
            <a:ext cx="5076826" cy="251879"/>
          </a:xfrm>
          <a:prstGeom prst="roundRect">
            <a:avLst/>
          </a:prstGeom>
          <a:solidFill>
            <a:srgbClr val="A478EC"/>
          </a:solidFill>
          <a:ln w="13921" cap="flat">
            <a:noFill/>
            <a:prstDash val="solid"/>
            <a:miter/>
          </a:ln>
          <a:effectLst>
            <a:outerShdw blurRad="25400" dist="254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600" b="0" i="0" u="none" strike="noStrike" kern="1200" cap="none" spc="0" normalizeH="0" baseline="0" noProof="0" dirty="0">
                <a:ln>
                  <a:noFill/>
                </a:ln>
                <a:solidFill>
                  <a:prstClr val="white"/>
                </a:solidFill>
                <a:effectLst/>
                <a:uLnTx/>
                <a:uFillTx/>
                <a:latin typeface="Effra" panose="02000506080000020004" pitchFamily="2" charset="0"/>
                <a:ea typeface="+mn-ea"/>
                <a:cs typeface="+mn-cs"/>
              </a:rPr>
              <a:t>Aflossing van de eerste 5 jaren</a:t>
            </a:r>
          </a:p>
        </p:txBody>
      </p:sp>
      <p:sp>
        <p:nvSpPr>
          <p:cNvPr id="13" name="Rechthoek: afgeronde hoeken 12">
            <a:extLst>
              <a:ext uri="{FF2B5EF4-FFF2-40B4-BE49-F238E27FC236}">
                <a16:creationId xmlns:a16="http://schemas.microsoft.com/office/drawing/2014/main" id="{E07AEF80-4922-8D3E-4B51-2F2AAEFACB17}"/>
              </a:ext>
            </a:extLst>
          </p:cNvPr>
          <p:cNvSpPr/>
          <p:nvPr/>
        </p:nvSpPr>
        <p:spPr>
          <a:xfrm>
            <a:off x="6406557" y="4615988"/>
            <a:ext cx="368045" cy="327931"/>
          </a:xfrm>
          <a:prstGeom prst="roundRect">
            <a:avLst/>
          </a:prstGeom>
          <a:solidFill>
            <a:schemeClr val="accent3"/>
          </a:solidFill>
          <a:ln w="13921" cap="flat">
            <a:noFill/>
            <a:prstDash val="solid"/>
            <a:miter/>
          </a:ln>
          <a:effectLst>
            <a:outerShdw blurRad="25400" dist="254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prstClr val="white"/>
                </a:solidFill>
                <a:effectLst/>
                <a:uLnTx/>
                <a:uFillTx/>
                <a:latin typeface="Effra" panose="02000506080000020004" pitchFamily="2" charset="0"/>
                <a:ea typeface="+mn-ea"/>
                <a:cs typeface="+mn-cs"/>
              </a:rPr>
              <a:t>3</a:t>
            </a:r>
          </a:p>
        </p:txBody>
      </p:sp>
      <mc:AlternateContent xmlns:mc="http://schemas.openxmlformats.org/markup-compatibility/2006" xmlns:a14="http://schemas.microsoft.com/office/drawing/2010/main">
        <mc:Choice Requires="a14">
          <p:sp>
            <p:nvSpPr>
              <p:cNvPr id="14" name="Tekstvak 13">
                <a:extLst>
                  <a:ext uri="{FF2B5EF4-FFF2-40B4-BE49-F238E27FC236}">
                    <a16:creationId xmlns:a16="http://schemas.microsoft.com/office/drawing/2014/main" id="{189D73D4-399F-49CB-9782-EC3919334548}"/>
                  </a:ext>
                </a:extLst>
              </p:cNvPr>
              <p:cNvSpPr txBox="1"/>
              <p:nvPr/>
            </p:nvSpPr>
            <p:spPr>
              <a:xfrm>
                <a:off x="6406558" y="5022036"/>
                <a:ext cx="5289724" cy="30777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kumimoji="0" lang="nl-NL" sz="2000" b="0" i="1" u="none" strike="noStrike" kern="1200" cap="none" spc="0" normalizeH="0" baseline="0" noProof="0" smtClean="0">
                          <a:ln>
                            <a:noFill/>
                          </a:ln>
                          <a:solidFill>
                            <a:prstClr val="black">
                              <a:lumMod val="95000"/>
                              <a:lumOff val="5000"/>
                            </a:prstClr>
                          </a:solidFill>
                          <a:effectLst/>
                          <a:uLnTx/>
                          <a:uFillTx/>
                          <a:latin typeface="Cambria Math" panose="02040503050406030204" pitchFamily="18" charset="0"/>
                          <a:cs typeface="+mn-cs"/>
                        </a:rPr>
                        <m:t>€182,06</m:t>
                      </m:r>
                      <m:r>
                        <a:rPr kumimoji="0" lang="nl-NL" sz="2000" b="0" i="1" u="none" strike="noStrike" kern="1200" cap="none" spc="0" normalizeH="0" baseline="0" noProof="0" smtClean="0">
                          <a:ln>
                            <a:noFill/>
                          </a:ln>
                          <a:solidFill>
                            <a:prstClr val="black">
                              <a:lumMod val="95000"/>
                              <a:lumOff val="5000"/>
                            </a:prstClr>
                          </a:solidFill>
                          <a:effectLst/>
                          <a:uLnTx/>
                          <a:uFillTx/>
                          <a:latin typeface="Cambria Math" panose="02040503050406030204" pitchFamily="18" charset="0"/>
                          <a:ea typeface="Cambria Math" panose="02040503050406030204" pitchFamily="18" charset="0"/>
                        </a:rPr>
                        <m:t>×12×5</m:t>
                      </m:r>
                      <m:r>
                        <a:rPr kumimoji="0" lang="nl-NL" sz="2000" b="0" i="1" u="none" strike="noStrike" kern="1200" cap="none" spc="0" normalizeH="0" baseline="0" noProof="0" smtClean="0">
                          <a:ln>
                            <a:noFill/>
                          </a:ln>
                          <a:solidFill>
                            <a:prstClr val="black">
                              <a:lumMod val="95000"/>
                              <a:lumOff val="5000"/>
                            </a:prstClr>
                          </a:solidFill>
                          <a:effectLst/>
                          <a:uLnTx/>
                          <a:uFillTx/>
                          <a:latin typeface="Cambria Math" panose="02040503050406030204" pitchFamily="18" charset="0"/>
                          <a:ea typeface="Cambria Math" panose="02040503050406030204" pitchFamily="18" charset="0"/>
                          <a:cs typeface="+mn-cs"/>
                        </a:rPr>
                        <m:t>−€3.527,24=</m:t>
                      </m:r>
                      <m:r>
                        <a:rPr kumimoji="0" lang="nl-NL" sz="2000" b="1" i="1" u="none" strike="noStrike" kern="1200" cap="none" spc="0" normalizeH="0" baseline="0" noProof="0" smtClean="0">
                          <a:ln>
                            <a:noFill/>
                          </a:ln>
                          <a:solidFill>
                            <a:prstClr val="black">
                              <a:lumMod val="95000"/>
                              <a:lumOff val="5000"/>
                            </a:prstClr>
                          </a:solidFill>
                          <a:effectLst/>
                          <a:uLnTx/>
                          <a:uFillTx/>
                          <a:latin typeface="Cambria Math" panose="02040503050406030204" pitchFamily="18" charset="0"/>
                          <a:ea typeface="Cambria Math" panose="02040503050406030204" pitchFamily="18" charset="0"/>
                          <a:cs typeface="+mn-cs"/>
                        </a:rPr>
                        <m:t>€</m:t>
                      </m:r>
                      <m:r>
                        <a:rPr kumimoji="0" lang="nl-NL" sz="2000" b="1" i="1" u="none" strike="noStrike" kern="1200" cap="none" spc="0" normalizeH="0" baseline="0" noProof="0" smtClean="0">
                          <a:ln>
                            <a:noFill/>
                          </a:ln>
                          <a:solidFill>
                            <a:prstClr val="black">
                              <a:lumMod val="95000"/>
                              <a:lumOff val="5000"/>
                            </a:prstClr>
                          </a:solidFill>
                          <a:effectLst/>
                          <a:uLnTx/>
                          <a:uFillTx/>
                          <a:latin typeface="Cambria Math" panose="02040503050406030204" pitchFamily="18" charset="0"/>
                          <a:ea typeface="Cambria Math" panose="02040503050406030204" pitchFamily="18" charset="0"/>
                          <a:cs typeface="+mn-cs"/>
                        </a:rPr>
                        <m:t>𝟕</m:t>
                      </m:r>
                      <m:r>
                        <a:rPr kumimoji="0" lang="nl-NL" sz="2000" b="1" i="1" u="none" strike="noStrike" kern="1200" cap="none" spc="0" normalizeH="0" baseline="0" noProof="0" smtClean="0">
                          <a:ln>
                            <a:noFill/>
                          </a:ln>
                          <a:solidFill>
                            <a:prstClr val="black">
                              <a:lumMod val="95000"/>
                              <a:lumOff val="5000"/>
                            </a:prstClr>
                          </a:solidFill>
                          <a:effectLst/>
                          <a:uLnTx/>
                          <a:uFillTx/>
                          <a:latin typeface="Cambria Math" panose="02040503050406030204" pitchFamily="18" charset="0"/>
                          <a:ea typeface="Cambria Math" panose="02040503050406030204" pitchFamily="18" charset="0"/>
                          <a:cs typeface="+mn-cs"/>
                        </a:rPr>
                        <m:t>.</m:t>
                      </m:r>
                      <m:r>
                        <a:rPr kumimoji="0" lang="nl-NL" sz="2000" b="1" i="1" u="none" strike="noStrike" kern="1200" cap="none" spc="0" normalizeH="0" baseline="0" noProof="0" smtClean="0">
                          <a:ln>
                            <a:noFill/>
                          </a:ln>
                          <a:solidFill>
                            <a:prstClr val="black">
                              <a:lumMod val="95000"/>
                              <a:lumOff val="5000"/>
                            </a:prstClr>
                          </a:solidFill>
                          <a:effectLst/>
                          <a:uLnTx/>
                          <a:uFillTx/>
                          <a:latin typeface="Cambria Math" panose="02040503050406030204" pitchFamily="18" charset="0"/>
                          <a:ea typeface="Cambria Math" panose="02040503050406030204" pitchFamily="18" charset="0"/>
                          <a:cs typeface="+mn-cs"/>
                        </a:rPr>
                        <m:t>𝟑𝟗𝟔</m:t>
                      </m:r>
                      <m:r>
                        <a:rPr kumimoji="0" lang="nl-NL" sz="2000" b="1" i="1" u="none" strike="noStrike" kern="1200" cap="none" spc="0" normalizeH="0" baseline="0" noProof="0" smtClean="0">
                          <a:ln>
                            <a:noFill/>
                          </a:ln>
                          <a:solidFill>
                            <a:prstClr val="black">
                              <a:lumMod val="95000"/>
                              <a:lumOff val="5000"/>
                            </a:prstClr>
                          </a:solidFill>
                          <a:effectLst/>
                          <a:uLnTx/>
                          <a:uFillTx/>
                          <a:latin typeface="Cambria Math" panose="02040503050406030204" pitchFamily="18" charset="0"/>
                          <a:ea typeface="Cambria Math" panose="02040503050406030204" pitchFamily="18" charset="0"/>
                          <a:cs typeface="+mn-cs"/>
                        </a:rPr>
                        <m:t>,</m:t>
                      </m:r>
                      <m:r>
                        <a:rPr kumimoji="0" lang="nl-NL" sz="2000" b="1" i="1" u="none" strike="noStrike" kern="1200" cap="none" spc="0" normalizeH="0" baseline="0" noProof="0" smtClean="0">
                          <a:ln>
                            <a:noFill/>
                          </a:ln>
                          <a:solidFill>
                            <a:prstClr val="black">
                              <a:lumMod val="95000"/>
                              <a:lumOff val="5000"/>
                            </a:prstClr>
                          </a:solidFill>
                          <a:effectLst/>
                          <a:uLnTx/>
                          <a:uFillTx/>
                          <a:latin typeface="Cambria Math" panose="02040503050406030204" pitchFamily="18" charset="0"/>
                          <a:ea typeface="Cambria Math" panose="02040503050406030204" pitchFamily="18" charset="0"/>
                          <a:cs typeface="+mn-cs"/>
                        </a:rPr>
                        <m:t>𝟑𝟔</m:t>
                      </m:r>
                    </m:oMath>
                  </m:oMathPara>
                </a14:m>
                <a:endParaRPr kumimoji="0" lang="nl-NL" sz="2000" b="1" i="0" u="none" strike="noStrike" kern="1200" cap="none" spc="0" normalizeH="0" baseline="0" noProof="0" dirty="0">
                  <a:ln>
                    <a:noFill/>
                  </a:ln>
                  <a:solidFill>
                    <a:prstClr val="black">
                      <a:lumMod val="95000"/>
                      <a:lumOff val="5000"/>
                    </a:prstClr>
                  </a:solidFill>
                  <a:effectLst/>
                  <a:uLnTx/>
                  <a:uFillTx/>
                  <a:latin typeface="Calibri" panose="020F0502020204030204"/>
                  <a:cs typeface="+mn-cs"/>
                </a:endParaRPr>
              </a:p>
            </p:txBody>
          </p:sp>
        </mc:Choice>
        <mc:Fallback xmlns="">
          <p:sp>
            <p:nvSpPr>
              <p:cNvPr id="14" name="Tekstvak 13">
                <a:extLst>
                  <a:ext uri="{FF2B5EF4-FFF2-40B4-BE49-F238E27FC236}">
                    <a16:creationId xmlns:a16="http://schemas.microsoft.com/office/drawing/2014/main" id="{189D73D4-399F-49CB-9782-EC3919334548}"/>
                  </a:ext>
                </a:extLst>
              </p:cNvPr>
              <p:cNvSpPr txBox="1">
                <a:spLocks noRot="1" noChangeAspect="1" noMove="1" noResize="1" noEditPoints="1" noAdjustHandles="1" noChangeArrowheads="1" noChangeShapeType="1" noTextEdit="1"/>
              </p:cNvSpPr>
              <p:nvPr/>
            </p:nvSpPr>
            <p:spPr>
              <a:xfrm>
                <a:off x="6406558" y="5022036"/>
                <a:ext cx="5289724" cy="307777"/>
              </a:xfrm>
              <a:prstGeom prst="rect">
                <a:avLst/>
              </a:prstGeom>
              <a:blipFill>
                <a:blip r:embed="rId5"/>
                <a:stretch>
                  <a:fillRect l="-1728" b="-8000"/>
                </a:stretch>
              </a:blipFill>
            </p:spPr>
            <p:txBody>
              <a:bodyPr/>
              <a:lstStyle/>
              <a:p>
                <a:r>
                  <a:rPr lang="nl-NL">
                    <a:noFill/>
                  </a:rPr>
                  <a:t> </a:t>
                </a:r>
              </a:p>
            </p:txBody>
          </p:sp>
        </mc:Fallback>
      </mc:AlternateContent>
      <p:sp>
        <p:nvSpPr>
          <p:cNvPr id="15" name="Rechthoek: afgeronde hoeken 14">
            <a:extLst>
              <a:ext uri="{FF2B5EF4-FFF2-40B4-BE49-F238E27FC236}">
                <a16:creationId xmlns:a16="http://schemas.microsoft.com/office/drawing/2014/main" id="{B7CB76FA-F6CD-E7F1-6ADC-A9B6F0527F72}"/>
              </a:ext>
            </a:extLst>
          </p:cNvPr>
          <p:cNvSpPr/>
          <p:nvPr/>
        </p:nvSpPr>
        <p:spPr>
          <a:xfrm>
            <a:off x="6699972" y="5609921"/>
            <a:ext cx="5076826" cy="251879"/>
          </a:xfrm>
          <a:prstGeom prst="roundRect">
            <a:avLst/>
          </a:prstGeom>
          <a:solidFill>
            <a:srgbClr val="A478EC"/>
          </a:solidFill>
          <a:ln w="13921" cap="flat">
            <a:noFill/>
            <a:prstDash val="solid"/>
            <a:miter/>
          </a:ln>
          <a:effectLst>
            <a:outerShdw blurRad="25400" dist="254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600" b="0" i="0" u="none" strike="noStrike" kern="1200" cap="none" spc="0" normalizeH="0" baseline="0" noProof="0" dirty="0">
                <a:ln>
                  <a:noFill/>
                </a:ln>
                <a:solidFill>
                  <a:prstClr val="white"/>
                </a:solidFill>
                <a:effectLst/>
                <a:uLnTx/>
                <a:uFillTx/>
                <a:latin typeface="Effra" panose="02000506080000020004" pitchFamily="2" charset="0"/>
                <a:ea typeface="+mn-ea"/>
                <a:cs typeface="+mn-cs"/>
              </a:rPr>
              <a:t>Restschuld</a:t>
            </a:r>
            <a:r>
              <a:rPr kumimoji="0" lang="nl-NL" sz="1600" b="0" i="0" u="none" strike="noStrike" kern="1200" cap="none" spc="0" normalizeH="0" noProof="0" dirty="0">
                <a:ln>
                  <a:noFill/>
                </a:ln>
                <a:solidFill>
                  <a:prstClr val="white"/>
                </a:solidFill>
                <a:effectLst/>
                <a:uLnTx/>
                <a:uFillTx/>
                <a:latin typeface="Effra" panose="02000506080000020004" pitchFamily="2" charset="0"/>
                <a:ea typeface="+mn-ea"/>
                <a:cs typeface="+mn-cs"/>
              </a:rPr>
              <a:t> op 1 januari 2031</a:t>
            </a:r>
            <a:endParaRPr kumimoji="0" lang="nl-NL" sz="1600" b="0" i="0" u="none" strike="noStrike" kern="1200" cap="none" spc="0" normalizeH="0" baseline="0" noProof="0" dirty="0">
              <a:ln>
                <a:noFill/>
              </a:ln>
              <a:solidFill>
                <a:prstClr val="white"/>
              </a:solidFill>
              <a:effectLst/>
              <a:uLnTx/>
              <a:uFillTx/>
              <a:latin typeface="Effra" panose="02000506080000020004" pitchFamily="2" charset="0"/>
              <a:ea typeface="+mn-ea"/>
              <a:cs typeface="+mn-cs"/>
            </a:endParaRPr>
          </a:p>
        </p:txBody>
      </p:sp>
      <p:sp>
        <p:nvSpPr>
          <p:cNvPr id="16" name="Rechthoek: afgeronde hoeken 15">
            <a:extLst>
              <a:ext uri="{FF2B5EF4-FFF2-40B4-BE49-F238E27FC236}">
                <a16:creationId xmlns:a16="http://schemas.microsoft.com/office/drawing/2014/main" id="{A9A3BB40-7CC2-9131-7337-0D56997EAE11}"/>
              </a:ext>
            </a:extLst>
          </p:cNvPr>
          <p:cNvSpPr/>
          <p:nvPr/>
        </p:nvSpPr>
        <p:spPr>
          <a:xfrm>
            <a:off x="6406557" y="5571894"/>
            <a:ext cx="368045" cy="327931"/>
          </a:xfrm>
          <a:prstGeom prst="roundRect">
            <a:avLst/>
          </a:prstGeom>
          <a:solidFill>
            <a:schemeClr val="accent3"/>
          </a:solidFill>
          <a:ln w="13921" cap="flat">
            <a:noFill/>
            <a:prstDash val="solid"/>
            <a:miter/>
          </a:ln>
          <a:effectLst>
            <a:outerShdw blurRad="25400" dist="254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prstClr val="white"/>
                </a:solidFill>
                <a:effectLst/>
                <a:uLnTx/>
                <a:uFillTx/>
                <a:latin typeface="Effra" panose="02000506080000020004" pitchFamily="2" charset="0"/>
                <a:ea typeface="+mn-ea"/>
                <a:cs typeface="+mn-cs"/>
              </a:rPr>
              <a:t>4</a:t>
            </a:r>
          </a:p>
        </p:txBody>
      </p:sp>
      <mc:AlternateContent xmlns:mc="http://schemas.openxmlformats.org/markup-compatibility/2006" xmlns:a14="http://schemas.microsoft.com/office/drawing/2010/main">
        <mc:Choice Requires="a14">
          <p:sp>
            <p:nvSpPr>
              <p:cNvPr id="17" name="Tekstvak 16">
                <a:extLst>
                  <a:ext uri="{FF2B5EF4-FFF2-40B4-BE49-F238E27FC236}">
                    <a16:creationId xmlns:a16="http://schemas.microsoft.com/office/drawing/2014/main" id="{6DBA8B75-1A2C-F93F-2538-E3966BA91FDF}"/>
                  </a:ext>
                </a:extLst>
              </p:cNvPr>
              <p:cNvSpPr txBox="1"/>
              <p:nvPr/>
            </p:nvSpPr>
            <p:spPr>
              <a:xfrm>
                <a:off x="6406557" y="5977942"/>
                <a:ext cx="5370241" cy="307777"/>
              </a:xfrm>
              <a:prstGeom prst="rect">
                <a:avLst/>
              </a:prstGeom>
              <a:noFill/>
            </p:spPr>
            <p:txBody>
              <a:bodyPr wrap="square" lIns="0" tIns="0" rIns="0" bIns="0" rtlCol="0">
                <a:spAutoFit/>
              </a:bodyPr>
              <a:lstStyle/>
              <a:p>
                <a:pPr lvl="0">
                  <a:defRPr/>
                </a:pPr>
                <a14:m>
                  <m:oMathPara xmlns:m="http://schemas.openxmlformats.org/officeDocument/2006/math">
                    <m:oMathParaPr>
                      <m:jc m:val="left"/>
                    </m:oMathParaPr>
                    <m:oMath xmlns:m="http://schemas.openxmlformats.org/officeDocument/2006/math">
                      <m:r>
                        <a:rPr lang="nl-NL" sz="2000" b="0" i="1" smtClean="0">
                          <a:solidFill>
                            <a:prstClr val="black">
                              <a:lumMod val="95000"/>
                              <a:lumOff val="5000"/>
                            </a:prstClr>
                          </a:solidFill>
                          <a:latin typeface="Cambria Math" panose="02040503050406030204" pitchFamily="18" charset="0"/>
                          <a:ea typeface="Cambria Math" panose="02040503050406030204" pitchFamily="18" charset="0"/>
                        </a:rPr>
                        <m:t>€62.412</m:t>
                      </m:r>
                      <m:r>
                        <a:rPr lang="nl-NL" sz="2000" b="1" i="1" smtClean="0">
                          <a:solidFill>
                            <a:prstClr val="black">
                              <a:lumMod val="95000"/>
                              <a:lumOff val="5000"/>
                            </a:prstClr>
                          </a:solidFill>
                          <a:latin typeface="Cambria Math" panose="02040503050406030204" pitchFamily="18" charset="0"/>
                          <a:ea typeface="Cambria Math" panose="02040503050406030204" pitchFamily="18" charset="0"/>
                        </a:rPr>
                        <m:t>,</m:t>
                      </m:r>
                      <m:r>
                        <a:rPr lang="nl-NL" sz="2000" b="0" i="1" smtClean="0">
                          <a:solidFill>
                            <a:prstClr val="black">
                              <a:lumMod val="95000"/>
                              <a:lumOff val="5000"/>
                            </a:prstClr>
                          </a:solidFill>
                          <a:latin typeface="Cambria Math" panose="02040503050406030204" pitchFamily="18" charset="0"/>
                          <a:ea typeface="Cambria Math" panose="02040503050406030204" pitchFamily="18" charset="0"/>
                        </a:rPr>
                        <m:t>46</m:t>
                      </m:r>
                      <m:r>
                        <a:rPr kumimoji="0" lang="nl-NL" sz="2000" b="0" i="1" u="none" strike="noStrike" kern="1200" cap="none" spc="0" normalizeH="0" baseline="0" noProof="0" smtClean="0">
                          <a:ln>
                            <a:noFill/>
                          </a:ln>
                          <a:solidFill>
                            <a:prstClr val="black">
                              <a:lumMod val="95000"/>
                              <a:lumOff val="5000"/>
                            </a:prstClr>
                          </a:solidFill>
                          <a:effectLst/>
                          <a:uLnTx/>
                          <a:uFillTx/>
                          <a:latin typeface="Cambria Math" panose="02040503050406030204" pitchFamily="18" charset="0"/>
                          <a:ea typeface="Cambria Math" panose="02040503050406030204" pitchFamily="18" charset="0"/>
                        </a:rPr>
                        <m:t>−€7.396,36</m:t>
                      </m:r>
                      <m:r>
                        <a:rPr kumimoji="0" lang="nl-NL" sz="2000" b="0" i="1" u="none" strike="noStrike" kern="1200" cap="none" spc="0" normalizeH="0" baseline="0" noProof="0" smtClean="0">
                          <a:ln>
                            <a:noFill/>
                          </a:ln>
                          <a:solidFill>
                            <a:prstClr val="black">
                              <a:lumMod val="95000"/>
                              <a:lumOff val="5000"/>
                            </a:prstClr>
                          </a:solidFill>
                          <a:effectLst/>
                          <a:uLnTx/>
                          <a:uFillTx/>
                          <a:latin typeface="Cambria Math" panose="02040503050406030204" pitchFamily="18" charset="0"/>
                          <a:ea typeface="Cambria Math" panose="02040503050406030204" pitchFamily="18" charset="0"/>
                          <a:cs typeface="+mn-cs"/>
                        </a:rPr>
                        <m:t>=</m:t>
                      </m:r>
                      <m:r>
                        <a:rPr kumimoji="0" lang="nl-NL" sz="2000" b="1" i="1" u="none" strike="noStrike" kern="1200" cap="none" spc="0" normalizeH="0" baseline="0" noProof="0" smtClean="0">
                          <a:ln>
                            <a:noFill/>
                          </a:ln>
                          <a:solidFill>
                            <a:prstClr val="black">
                              <a:lumMod val="95000"/>
                              <a:lumOff val="5000"/>
                            </a:prstClr>
                          </a:solidFill>
                          <a:effectLst/>
                          <a:uLnTx/>
                          <a:uFillTx/>
                          <a:latin typeface="Cambria Math" panose="02040503050406030204" pitchFamily="18" charset="0"/>
                          <a:ea typeface="Cambria Math" panose="02040503050406030204" pitchFamily="18" charset="0"/>
                          <a:cs typeface="+mn-cs"/>
                        </a:rPr>
                        <m:t>€</m:t>
                      </m:r>
                      <m:r>
                        <a:rPr kumimoji="0" lang="nl-NL" sz="2000" b="1" i="1" u="none" strike="noStrike" kern="1200" cap="none" spc="0" normalizeH="0" baseline="0" noProof="0" smtClean="0">
                          <a:ln>
                            <a:noFill/>
                          </a:ln>
                          <a:solidFill>
                            <a:prstClr val="black">
                              <a:lumMod val="95000"/>
                              <a:lumOff val="5000"/>
                            </a:prstClr>
                          </a:solidFill>
                          <a:effectLst/>
                          <a:uLnTx/>
                          <a:uFillTx/>
                          <a:latin typeface="Cambria Math" panose="02040503050406030204" pitchFamily="18" charset="0"/>
                          <a:ea typeface="Cambria Math" panose="02040503050406030204" pitchFamily="18" charset="0"/>
                          <a:cs typeface="+mn-cs"/>
                        </a:rPr>
                        <m:t>𝟓𝟓</m:t>
                      </m:r>
                      <m:r>
                        <a:rPr kumimoji="0" lang="nl-NL" sz="2000" b="1" i="1" u="none" strike="noStrike" kern="1200" cap="none" spc="0" normalizeH="0" baseline="0" noProof="0" smtClean="0">
                          <a:ln>
                            <a:noFill/>
                          </a:ln>
                          <a:solidFill>
                            <a:prstClr val="black">
                              <a:lumMod val="95000"/>
                              <a:lumOff val="5000"/>
                            </a:prstClr>
                          </a:solidFill>
                          <a:effectLst/>
                          <a:uLnTx/>
                          <a:uFillTx/>
                          <a:latin typeface="Cambria Math" panose="02040503050406030204" pitchFamily="18" charset="0"/>
                          <a:ea typeface="Cambria Math" panose="02040503050406030204" pitchFamily="18" charset="0"/>
                          <a:cs typeface="+mn-cs"/>
                        </a:rPr>
                        <m:t>.</m:t>
                      </m:r>
                      <m:r>
                        <a:rPr kumimoji="0" lang="nl-NL" sz="2000" b="1" i="1" u="none" strike="noStrike" kern="1200" cap="none" spc="0" normalizeH="0" baseline="0" noProof="0" smtClean="0">
                          <a:ln>
                            <a:noFill/>
                          </a:ln>
                          <a:solidFill>
                            <a:prstClr val="black">
                              <a:lumMod val="95000"/>
                              <a:lumOff val="5000"/>
                            </a:prstClr>
                          </a:solidFill>
                          <a:effectLst/>
                          <a:uLnTx/>
                          <a:uFillTx/>
                          <a:latin typeface="Cambria Math" panose="02040503050406030204" pitchFamily="18" charset="0"/>
                          <a:ea typeface="Cambria Math" panose="02040503050406030204" pitchFamily="18" charset="0"/>
                          <a:cs typeface="+mn-cs"/>
                        </a:rPr>
                        <m:t>𝟎𝟏𝟔</m:t>
                      </m:r>
                      <m:r>
                        <a:rPr kumimoji="0" lang="nl-NL" sz="2000" b="1" i="1" u="none" strike="noStrike" kern="1200" cap="none" spc="0" normalizeH="0" baseline="0" noProof="0" smtClean="0">
                          <a:ln>
                            <a:noFill/>
                          </a:ln>
                          <a:solidFill>
                            <a:prstClr val="black">
                              <a:lumMod val="95000"/>
                              <a:lumOff val="5000"/>
                            </a:prstClr>
                          </a:solidFill>
                          <a:effectLst/>
                          <a:uLnTx/>
                          <a:uFillTx/>
                          <a:latin typeface="Cambria Math" panose="02040503050406030204" pitchFamily="18" charset="0"/>
                          <a:ea typeface="Cambria Math" panose="02040503050406030204" pitchFamily="18" charset="0"/>
                          <a:cs typeface="+mn-cs"/>
                        </a:rPr>
                        <m:t>,</m:t>
                      </m:r>
                      <m:r>
                        <a:rPr kumimoji="0" lang="nl-NL" sz="2000" b="1" i="1" u="none" strike="noStrike" kern="1200" cap="none" spc="0" normalizeH="0" baseline="0" noProof="0" smtClean="0">
                          <a:ln>
                            <a:noFill/>
                          </a:ln>
                          <a:solidFill>
                            <a:prstClr val="black">
                              <a:lumMod val="95000"/>
                              <a:lumOff val="5000"/>
                            </a:prstClr>
                          </a:solidFill>
                          <a:effectLst/>
                          <a:uLnTx/>
                          <a:uFillTx/>
                          <a:latin typeface="Cambria Math" panose="02040503050406030204" pitchFamily="18" charset="0"/>
                          <a:ea typeface="Cambria Math" panose="02040503050406030204" pitchFamily="18" charset="0"/>
                          <a:cs typeface="+mn-cs"/>
                        </a:rPr>
                        <m:t>𝟏𝟎</m:t>
                      </m:r>
                    </m:oMath>
                  </m:oMathPara>
                </a14:m>
                <a:endParaRPr kumimoji="0" lang="nl-NL" sz="2000" b="1" i="0" u="none" strike="noStrike" kern="1200" cap="none" spc="0" normalizeH="0" baseline="0" noProof="0" dirty="0">
                  <a:ln>
                    <a:noFill/>
                  </a:ln>
                  <a:solidFill>
                    <a:prstClr val="black">
                      <a:lumMod val="95000"/>
                      <a:lumOff val="5000"/>
                    </a:prstClr>
                  </a:solidFill>
                  <a:effectLst/>
                  <a:uLnTx/>
                  <a:uFillTx/>
                  <a:latin typeface="Calibri" panose="020F0502020204030204"/>
                  <a:cs typeface="+mn-cs"/>
                </a:endParaRPr>
              </a:p>
            </p:txBody>
          </p:sp>
        </mc:Choice>
        <mc:Fallback xmlns="">
          <p:sp>
            <p:nvSpPr>
              <p:cNvPr id="17" name="Tekstvak 16">
                <a:extLst>
                  <a:ext uri="{FF2B5EF4-FFF2-40B4-BE49-F238E27FC236}">
                    <a16:creationId xmlns:a16="http://schemas.microsoft.com/office/drawing/2014/main" id="{6DBA8B75-1A2C-F93F-2538-E3966BA91FDF}"/>
                  </a:ext>
                </a:extLst>
              </p:cNvPr>
              <p:cNvSpPr txBox="1">
                <a:spLocks noRot="1" noChangeAspect="1" noMove="1" noResize="1" noEditPoints="1" noAdjustHandles="1" noChangeArrowheads="1" noChangeShapeType="1" noTextEdit="1"/>
              </p:cNvSpPr>
              <p:nvPr/>
            </p:nvSpPr>
            <p:spPr>
              <a:xfrm>
                <a:off x="6406557" y="5977942"/>
                <a:ext cx="5370241" cy="307777"/>
              </a:xfrm>
              <a:prstGeom prst="rect">
                <a:avLst/>
              </a:prstGeom>
              <a:blipFill>
                <a:blip r:embed="rId6"/>
                <a:stretch>
                  <a:fillRect l="-1703" b="-8000"/>
                </a:stretch>
              </a:blipFill>
            </p:spPr>
            <p:txBody>
              <a:bodyPr/>
              <a:lstStyle/>
              <a:p>
                <a:r>
                  <a:rPr lang="nl-NL">
                    <a:noFill/>
                  </a:rPr>
                  <a:t> </a:t>
                </a:r>
              </a:p>
            </p:txBody>
          </p:sp>
        </mc:Fallback>
      </mc:AlternateContent>
      <p:sp>
        <p:nvSpPr>
          <p:cNvPr id="18" name="Rechthoek 17">
            <a:extLst>
              <a:ext uri="{FF2B5EF4-FFF2-40B4-BE49-F238E27FC236}">
                <a16:creationId xmlns:a16="http://schemas.microsoft.com/office/drawing/2014/main" id="{03A4A010-CEE1-63C2-2E32-547BA802299D}"/>
              </a:ext>
            </a:extLst>
          </p:cNvPr>
          <p:cNvSpPr/>
          <p:nvPr/>
        </p:nvSpPr>
        <p:spPr>
          <a:xfrm>
            <a:off x="4682381" y="1094225"/>
            <a:ext cx="2847131" cy="346082"/>
          </a:xfrm>
          <a:prstGeom prst="rect">
            <a:avLst/>
          </a:prstGeom>
          <a:noFill/>
          <a:ln w="38100">
            <a:solidFill>
              <a:srgbClr val="E71E1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 name="Rechthoek 18">
            <a:extLst>
              <a:ext uri="{FF2B5EF4-FFF2-40B4-BE49-F238E27FC236}">
                <a16:creationId xmlns:a16="http://schemas.microsoft.com/office/drawing/2014/main" id="{805537F8-1A2E-BFD3-61BC-BA09780F6BDD}"/>
              </a:ext>
            </a:extLst>
          </p:cNvPr>
          <p:cNvSpPr/>
          <p:nvPr/>
        </p:nvSpPr>
        <p:spPr>
          <a:xfrm>
            <a:off x="5971010" y="2974942"/>
            <a:ext cx="803592" cy="346082"/>
          </a:xfrm>
          <a:prstGeom prst="rect">
            <a:avLst/>
          </a:prstGeom>
          <a:noFill/>
          <a:ln w="38100">
            <a:solidFill>
              <a:srgbClr val="E71E1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Rechthoek 19">
            <a:extLst>
              <a:ext uri="{FF2B5EF4-FFF2-40B4-BE49-F238E27FC236}">
                <a16:creationId xmlns:a16="http://schemas.microsoft.com/office/drawing/2014/main" id="{0FAE3804-C232-A6A2-B09E-B69783A647D6}"/>
              </a:ext>
            </a:extLst>
          </p:cNvPr>
          <p:cNvSpPr/>
          <p:nvPr/>
        </p:nvSpPr>
        <p:spPr>
          <a:xfrm>
            <a:off x="4142210" y="4094977"/>
            <a:ext cx="3745746" cy="346082"/>
          </a:xfrm>
          <a:prstGeom prst="rect">
            <a:avLst/>
          </a:prstGeom>
          <a:noFill/>
          <a:ln w="38100">
            <a:solidFill>
              <a:srgbClr val="E71E1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1" name="Rechthoek 20">
            <a:extLst>
              <a:ext uri="{FF2B5EF4-FFF2-40B4-BE49-F238E27FC236}">
                <a16:creationId xmlns:a16="http://schemas.microsoft.com/office/drawing/2014/main" id="{C331BA28-5A89-B5EE-2173-71396947DAE9}"/>
              </a:ext>
            </a:extLst>
          </p:cNvPr>
          <p:cNvSpPr/>
          <p:nvPr/>
        </p:nvSpPr>
        <p:spPr>
          <a:xfrm>
            <a:off x="7937962" y="1598572"/>
            <a:ext cx="727408" cy="346082"/>
          </a:xfrm>
          <a:prstGeom prst="rect">
            <a:avLst/>
          </a:prstGeom>
          <a:noFill/>
          <a:ln w="38100">
            <a:solidFill>
              <a:srgbClr val="E71E1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2" name="Rechthoek 21">
            <a:extLst>
              <a:ext uri="{FF2B5EF4-FFF2-40B4-BE49-F238E27FC236}">
                <a16:creationId xmlns:a16="http://schemas.microsoft.com/office/drawing/2014/main" id="{F7865728-15F7-E38F-6DB7-FD2CC0F153E7}"/>
              </a:ext>
            </a:extLst>
          </p:cNvPr>
          <p:cNvSpPr/>
          <p:nvPr/>
        </p:nvSpPr>
        <p:spPr>
          <a:xfrm>
            <a:off x="4280585" y="5002883"/>
            <a:ext cx="1504858" cy="346082"/>
          </a:xfrm>
          <a:prstGeom prst="rect">
            <a:avLst/>
          </a:prstGeom>
          <a:noFill/>
          <a:ln w="38100">
            <a:solidFill>
              <a:srgbClr val="E71E1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3" name="Rechthoek 22">
            <a:extLst>
              <a:ext uri="{FF2B5EF4-FFF2-40B4-BE49-F238E27FC236}">
                <a16:creationId xmlns:a16="http://schemas.microsoft.com/office/drawing/2014/main" id="{20FB9051-1F94-7F75-5A87-8DD193106894}"/>
              </a:ext>
            </a:extLst>
          </p:cNvPr>
          <p:cNvSpPr/>
          <p:nvPr/>
        </p:nvSpPr>
        <p:spPr>
          <a:xfrm>
            <a:off x="330199" y="5968865"/>
            <a:ext cx="1336675" cy="346082"/>
          </a:xfrm>
          <a:prstGeom prst="rect">
            <a:avLst/>
          </a:prstGeom>
          <a:noFill/>
          <a:ln w="38100">
            <a:solidFill>
              <a:srgbClr val="E71E1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24" name="Verbindingslijn: gebogen 23">
            <a:extLst>
              <a:ext uri="{FF2B5EF4-FFF2-40B4-BE49-F238E27FC236}">
                <a16:creationId xmlns:a16="http://schemas.microsoft.com/office/drawing/2014/main" id="{D921A0A4-912B-BF40-C37C-B77A84A6E566}"/>
              </a:ext>
            </a:extLst>
          </p:cNvPr>
          <p:cNvCxnSpPr>
            <a:cxnSpLocks/>
            <a:stCxn id="22" idx="3"/>
            <a:endCxn id="23" idx="2"/>
          </p:cNvCxnSpPr>
          <p:nvPr/>
        </p:nvCxnSpPr>
        <p:spPr>
          <a:xfrm flipH="1">
            <a:off x="998537" y="5175924"/>
            <a:ext cx="4786906" cy="1139023"/>
          </a:xfrm>
          <a:prstGeom prst="bentConnector4">
            <a:avLst>
              <a:gd name="adj1" fmla="val -4776"/>
              <a:gd name="adj2" fmla="val 120070"/>
            </a:avLst>
          </a:prstGeom>
          <a:ln w="38100">
            <a:solidFill>
              <a:srgbClr val="E71E14"/>
            </a:solidFill>
            <a:tailEnd type="triangle"/>
          </a:ln>
        </p:spPr>
        <p:style>
          <a:lnRef idx="1">
            <a:schemeClr val="accent1"/>
          </a:lnRef>
          <a:fillRef idx="0">
            <a:schemeClr val="accent1"/>
          </a:fillRef>
          <a:effectRef idx="0">
            <a:schemeClr val="accent1"/>
          </a:effectRef>
          <a:fontRef idx="minor">
            <a:schemeClr val="tx1"/>
          </a:fontRef>
        </p:style>
      </p:cxnSp>
      <p:sp>
        <p:nvSpPr>
          <p:cNvPr id="27" name="Rechthoek 26">
            <a:extLst>
              <a:ext uri="{FF2B5EF4-FFF2-40B4-BE49-F238E27FC236}">
                <a16:creationId xmlns:a16="http://schemas.microsoft.com/office/drawing/2014/main" id="{B2152677-50CE-5A23-FE9B-4579C74593D3}"/>
              </a:ext>
            </a:extLst>
          </p:cNvPr>
          <p:cNvSpPr/>
          <p:nvPr/>
        </p:nvSpPr>
        <p:spPr>
          <a:xfrm>
            <a:off x="8591396" y="5002883"/>
            <a:ext cx="1204210" cy="346082"/>
          </a:xfrm>
          <a:prstGeom prst="rect">
            <a:avLst/>
          </a:prstGeom>
          <a:noFill/>
          <a:ln w="38100">
            <a:solidFill>
              <a:srgbClr val="E71E1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8" name="Rechthoek 27">
            <a:extLst>
              <a:ext uri="{FF2B5EF4-FFF2-40B4-BE49-F238E27FC236}">
                <a16:creationId xmlns:a16="http://schemas.microsoft.com/office/drawing/2014/main" id="{A95EE479-49B3-76E1-5F68-AE087FDFFA43}"/>
              </a:ext>
            </a:extLst>
          </p:cNvPr>
          <p:cNvSpPr/>
          <p:nvPr/>
        </p:nvSpPr>
        <p:spPr>
          <a:xfrm>
            <a:off x="2844850" y="5957335"/>
            <a:ext cx="1336675" cy="346082"/>
          </a:xfrm>
          <a:prstGeom prst="rect">
            <a:avLst/>
          </a:prstGeom>
          <a:noFill/>
          <a:ln w="38100">
            <a:solidFill>
              <a:srgbClr val="E71E1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29" name="Verbindingslijn: gebogen 28">
            <a:extLst>
              <a:ext uri="{FF2B5EF4-FFF2-40B4-BE49-F238E27FC236}">
                <a16:creationId xmlns:a16="http://schemas.microsoft.com/office/drawing/2014/main" id="{256FDCCC-4DA7-5D9D-A91D-15D14DC657AC}"/>
              </a:ext>
            </a:extLst>
          </p:cNvPr>
          <p:cNvCxnSpPr>
            <a:cxnSpLocks/>
            <a:stCxn id="28" idx="3"/>
            <a:endCxn id="27" idx="2"/>
          </p:cNvCxnSpPr>
          <p:nvPr/>
        </p:nvCxnSpPr>
        <p:spPr>
          <a:xfrm flipV="1">
            <a:off x="4181525" y="5348965"/>
            <a:ext cx="5011976" cy="781411"/>
          </a:xfrm>
          <a:prstGeom prst="bentConnector2">
            <a:avLst/>
          </a:prstGeom>
          <a:ln w="38100">
            <a:solidFill>
              <a:srgbClr val="E71E14"/>
            </a:solidFill>
            <a:tailEnd type="triangle"/>
          </a:ln>
        </p:spPr>
        <p:style>
          <a:lnRef idx="1">
            <a:schemeClr val="accent1"/>
          </a:lnRef>
          <a:fillRef idx="0">
            <a:schemeClr val="accent1"/>
          </a:fillRef>
          <a:effectRef idx="0">
            <a:schemeClr val="accent1"/>
          </a:effectRef>
          <a:fontRef idx="minor">
            <a:schemeClr val="tx1"/>
          </a:fontRef>
        </p:style>
      </p:cxnSp>
      <p:sp>
        <p:nvSpPr>
          <p:cNvPr id="36" name="Rechthoek 35">
            <a:extLst>
              <a:ext uri="{FF2B5EF4-FFF2-40B4-BE49-F238E27FC236}">
                <a16:creationId xmlns:a16="http://schemas.microsoft.com/office/drawing/2014/main" id="{E00DB9D8-BD7C-FFBA-6DDB-B7DC924A6D1C}"/>
              </a:ext>
            </a:extLst>
          </p:cNvPr>
          <p:cNvSpPr/>
          <p:nvPr/>
        </p:nvSpPr>
        <p:spPr>
          <a:xfrm>
            <a:off x="10054527" y="5002883"/>
            <a:ext cx="1323812" cy="346082"/>
          </a:xfrm>
          <a:prstGeom prst="rect">
            <a:avLst/>
          </a:prstGeom>
          <a:noFill/>
          <a:ln w="38100">
            <a:solidFill>
              <a:srgbClr val="E71E1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37" name="Verbindingslijn: gebogen 36">
            <a:extLst>
              <a:ext uri="{FF2B5EF4-FFF2-40B4-BE49-F238E27FC236}">
                <a16:creationId xmlns:a16="http://schemas.microsoft.com/office/drawing/2014/main" id="{53574BAF-2C4F-5D6C-17D4-6E9132D38A57}"/>
              </a:ext>
            </a:extLst>
          </p:cNvPr>
          <p:cNvCxnSpPr>
            <a:cxnSpLocks/>
            <a:stCxn id="36" idx="3"/>
            <a:endCxn id="40" idx="2"/>
          </p:cNvCxnSpPr>
          <p:nvPr/>
        </p:nvCxnSpPr>
        <p:spPr>
          <a:xfrm flipH="1">
            <a:off x="8524005" y="5175924"/>
            <a:ext cx="2854334" cy="1139023"/>
          </a:xfrm>
          <a:prstGeom prst="bentConnector4">
            <a:avLst>
              <a:gd name="adj1" fmla="val -17019"/>
              <a:gd name="adj2" fmla="val 120070"/>
            </a:avLst>
          </a:prstGeom>
          <a:ln w="38100">
            <a:solidFill>
              <a:srgbClr val="E71E14"/>
            </a:solidFill>
            <a:tailEnd type="triangle"/>
          </a:ln>
        </p:spPr>
        <p:style>
          <a:lnRef idx="1">
            <a:schemeClr val="accent1"/>
          </a:lnRef>
          <a:fillRef idx="0">
            <a:schemeClr val="accent1"/>
          </a:fillRef>
          <a:effectRef idx="0">
            <a:schemeClr val="accent1"/>
          </a:effectRef>
          <a:fontRef idx="minor">
            <a:schemeClr val="tx1"/>
          </a:fontRef>
        </p:style>
      </p:cxnSp>
      <p:sp>
        <p:nvSpPr>
          <p:cNvPr id="40" name="Rechthoek 39">
            <a:extLst>
              <a:ext uri="{FF2B5EF4-FFF2-40B4-BE49-F238E27FC236}">
                <a16:creationId xmlns:a16="http://schemas.microsoft.com/office/drawing/2014/main" id="{A490E955-84F1-5392-644A-8FC0B41534FE}"/>
              </a:ext>
            </a:extLst>
          </p:cNvPr>
          <p:cNvSpPr/>
          <p:nvPr/>
        </p:nvSpPr>
        <p:spPr>
          <a:xfrm>
            <a:off x="7923059" y="5968865"/>
            <a:ext cx="1201892" cy="346082"/>
          </a:xfrm>
          <a:prstGeom prst="rect">
            <a:avLst/>
          </a:prstGeom>
          <a:noFill/>
          <a:ln w="38100">
            <a:solidFill>
              <a:srgbClr val="E71E1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910002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left)">
                                      <p:cBhvr>
                                        <p:cTn id="25" dur="2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childTnLst>
                                </p:cTn>
                              </p:par>
                              <p:par>
                                <p:cTn id="32" presetID="1" presetClass="exit" presetSubtype="0" fill="hold" grpId="1" nodeType="withEffect">
                                  <p:stCondLst>
                                    <p:cond delay="0"/>
                                  </p:stCondLst>
                                  <p:childTnLst>
                                    <p:set>
                                      <p:cBhvr>
                                        <p:cTn id="33" dur="1" fill="hold">
                                          <p:stCondLst>
                                            <p:cond delay="0"/>
                                          </p:stCondLst>
                                        </p:cTn>
                                        <p:tgtEl>
                                          <p:spTgt spid="18"/>
                                        </p:tgtEl>
                                        <p:attrNameLst>
                                          <p:attrName>style.visibility</p:attrName>
                                        </p:attrNameLst>
                                      </p:cBhvr>
                                      <p:to>
                                        <p:strVal val="hidden"/>
                                      </p:to>
                                    </p:set>
                                  </p:childTnLst>
                                </p:cTn>
                              </p:par>
                              <p:par>
                                <p:cTn id="34" presetID="1" presetClass="exit" presetSubtype="0" fill="hold" grpId="1" nodeType="withEffect">
                                  <p:stCondLst>
                                    <p:cond delay="0"/>
                                  </p:stCondLst>
                                  <p:childTnLst>
                                    <p:set>
                                      <p:cBhvr>
                                        <p:cTn id="35" dur="1" fill="hold">
                                          <p:stCondLst>
                                            <p:cond delay="0"/>
                                          </p:stCondLst>
                                        </p:cTn>
                                        <p:tgtEl>
                                          <p:spTgt spid="19"/>
                                        </p:tgtEl>
                                        <p:attrNameLst>
                                          <p:attrName>style.visibility</p:attrName>
                                        </p:attrNameLst>
                                      </p:cBhvr>
                                      <p:to>
                                        <p:strVal val="hidden"/>
                                      </p:to>
                                    </p:set>
                                  </p:childTnLst>
                                </p:cTn>
                              </p:par>
                              <p:par>
                                <p:cTn id="36" presetID="1" presetClass="exit" presetSubtype="0" fill="hold" grpId="1" nodeType="withEffect">
                                  <p:stCondLst>
                                    <p:cond delay="0"/>
                                  </p:stCondLst>
                                  <p:childTnLst>
                                    <p:set>
                                      <p:cBhvr>
                                        <p:cTn id="37" dur="1" fill="hold">
                                          <p:stCondLst>
                                            <p:cond delay="0"/>
                                          </p:stCondLst>
                                        </p:cTn>
                                        <p:tgtEl>
                                          <p:spTgt spid="20"/>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wipe(left)">
                                      <p:cBhvr>
                                        <p:cTn id="46" dur="200"/>
                                        <p:tgtEl>
                                          <p:spTgt spid="11"/>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2"/>
                                        </p:tgtEl>
                                        <p:attrNameLst>
                                          <p:attrName>style.visibility</p:attrName>
                                        </p:attrNameLst>
                                      </p:cBhvr>
                                      <p:to>
                                        <p:strVal val="visible"/>
                                      </p:to>
                                    </p:set>
                                  </p:childTnLst>
                                </p:cTn>
                              </p:par>
                              <p:par>
                                <p:cTn id="51" presetID="22" presetClass="entr" presetSubtype="2" fill="hold" nodeType="with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right)">
                                      <p:cBhvr>
                                        <p:cTn id="53" dur="200"/>
                                        <p:tgtEl>
                                          <p:spTgt spid="24"/>
                                        </p:tgtEl>
                                      </p:cBhvr>
                                    </p:animEffect>
                                  </p:childTnLst>
                                </p:cTn>
                              </p:par>
                            </p:childTnLst>
                          </p:cTn>
                        </p:par>
                        <p:par>
                          <p:cTn id="54" fill="hold">
                            <p:stCondLst>
                              <p:cond delay="200"/>
                            </p:stCondLst>
                            <p:childTnLst>
                              <p:par>
                                <p:cTn id="55" presetID="1" presetClass="entr" presetSubtype="0"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3"/>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2"/>
                                        </p:tgtEl>
                                        <p:attrNameLst>
                                          <p:attrName>style.visibility</p:attrName>
                                        </p:attrNameLst>
                                      </p:cBhvr>
                                      <p:to>
                                        <p:strVal val="visible"/>
                                      </p:to>
                                    </p:set>
                                  </p:childTnLst>
                                </p:cTn>
                              </p:par>
                              <p:par>
                                <p:cTn id="63" presetID="1" presetClass="exit" presetSubtype="0" fill="hold" grpId="1" nodeType="withEffect">
                                  <p:stCondLst>
                                    <p:cond delay="0"/>
                                  </p:stCondLst>
                                  <p:childTnLst>
                                    <p:set>
                                      <p:cBhvr>
                                        <p:cTn id="64" dur="1" fill="hold">
                                          <p:stCondLst>
                                            <p:cond delay="0"/>
                                          </p:stCondLst>
                                        </p:cTn>
                                        <p:tgtEl>
                                          <p:spTgt spid="21"/>
                                        </p:tgtEl>
                                        <p:attrNameLst>
                                          <p:attrName>style.visibility</p:attrName>
                                        </p:attrNameLst>
                                      </p:cBhvr>
                                      <p:to>
                                        <p:strVal val="hidden"/>
                                      </p:to>
                                    </p:set>
                                  </p:childTnLst>
                                </p:cTn>
                              </p:par>
                              <p:par>
                                <p:cTn id="65" presetID="1" presetClass="exit" presetSubtype="0" fill="hold" grpId="1" nodeType="withEffect">
                                  <p:stCondLst>
                                    <p:cond delay="0"/>
                                  </p:stCondLst>
                                  <p:childTnLst>
                                    <p:set>
                                      <p:cBhvr>
                                        <p:cTn id="66" dur="1" fill="hold">
                                          <p:stCondLst>
                                            <p:cond delay="0"/>
                                          </p:stCondLst>
                                        </p:cTn>
                                        <p:tgtEl>
                                          <p:spTgt spid="22"/>
                                        </p:tgtEl>
                                        <p:attrNameLst>
                                          <p:attrName>style.visibility</p:attrName>
                                        </p:attrNameLst>
                                      </p:cBhvr>
                                      <p:to>
                                        <p:strVal val="hidden"/>
                                      </p:to>
                                    </p:set>
                                  </p:childTnLst>
                                </p:cTn>
                              </p:par>
                              <p:par>
                                <p:cTn id="67" presetID="1" presetClass="exit" presetSubtype="0" fill="hold" nodeType="withEffect">
                                  <p:stCondLst>
                                    <p:cond delay="0"/>
                                  </p:stCondLst>
                                  <p:childTnLst>
                                    <p:set>
                                      <p:cBhvr>
                                        <p:cTn id="68" dur="1" fill="hold">
                                          <p:stCondLst>
                                            <p:cond delay="0"/>
                                          </p:stCondLst>
                                        </p:cTn>
                                        <p:tgtEl>
                                          <p:spTgt spid="24"/>
                                        </p:tgtEl>
                                        <p:attrNameLst>
                                          <p:attrName>style.visibility</p:attrName>
                                        </p:attrNameLst>
                                      </p:cBhvr>
                                      <p:to>
                                        <p:strVal val="hidden"/>
                                      </p:to>
                                    </p:set>
                                  </p:childTnLst>
                                </p:cTn>
                              </p:par>
                              <p:par>
                                <p:cTn id="69" presetID="1" presetClass="exit" presetSubtype="0" fill="hold" grpId="1" nodeType="withEffect">
                                  <p:stCondLst>
                                    <p:cond delay="0"/>
                                  </p:stCondLst>
                                  <p:childTnLst>
                                    <p:set>
                                      <p:cBhvr>
                                        <p:cTn id="70" dur="1" fill="hold">
                                          <p:stCondLst>
                                            <p:cond delay="0"/>
                                          </p:stCondLst>
                                        </p:cTn>
                                        <p:tgtEl>
                                          <p:spTgt spid="23"/>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grpId="0" nodeType="clickEffect">
                                  <p:stCondLst>
                                    <p:cond delay="0"/>
                                  </p:stCondLst>
                                  <p:childTnLst>
                                    <p:set>
                                      <p:cBhvr>
                                        <p:cTn id="74" dur="1" fill="hold">
                                          <p:stCondLst>
                                            <p:cond delay="0"/>
                                          </p:stCondLst>
                                        </p:cTn>
                                        <p:tgtEl>
                                          <p:spTgt spid="14"/>
                                        </p:tgtEl>
                                        <p:attrNameLst>
                                          <p:attrName>style.visibility</p:attrName>
                                        </p:attrNameLst>
                                      </p:cBhvr>
                                      <p:to>
                                        <p:strVal val="visible"/>
                                      </p:to>
                                    </p:set>
                                    <p:animEffect transition="in" filter="wipe(left)">
                                      <p:cBhvr>
                                        <p:cTn id="75" dur="200"/>
                                        <p:tgtEl>
                                          <p:spTgt spid="14"/>
                                        </p:tgtEl>
                                      </p:cBhvr>
                                    </p:animEffect>
                                  </p:childTnLst>
                                </p:cTn>
                              </p:par>
                            </p:childTnLst>
                          </p:cTn>
                        </p:par>
                      </p:childTnLst>
                    </p:cTn>
                  </p:par>
                  <p:par>
                    <p:cTn id="76" fill="hold">
                      <p:stCondLst>
                        <p:cond delay="indefinite"/>
                      </p:stCondLst>
                      <p:childTnLst>
                        <p:par>
                          <p:cTn id="77" fill="hold">
                            <p:stCondLst>
                              <p:cond delay="0"/>
                            </p:stCondLst>
                            <p:childTnLst>
                              <p:par>
                                <p:cTn id="78" presetID="1" presetClass="entr" presetSubtype="0" fill="hold" grpId="0" nodeType="clickEffect">
                                  <p:stCondLst>
                                    <p:cond delay="0"/>
                                  </p:stCondLst>
                                  <p:childTnLst>
                                    <p:set>
                                      <p:cBhvr>
                                        <p:cTn id="79" dur="1" fill="hold">
                                          <p:stCondLst>
                                            <p:cond delay="0"/>
                                          </p:stCondLst>
                                        </p:cTn>
                                        <p:tgtEl>
                                          <p:spTgt spid="28"/>
                                        </p:tgtEl>
                                        <p:attrNameLst>
                                          <p:attrName>style.visibility</p:attrName>
                                        </p:attrNameLst>
                                      </p:cBhvr>
                                      <p:to>
                                        <p:strVal val="visible"/>
                                      </p:to>
                                    </p:set>
                                  </p:childTnLst>
                                </p:cTn>
                              </p:par>
                              <p:par>
                                <p:cTn id="80" presetID="22" presetClass="entr" presetSubtype="8" fill="hold" nodeType="with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wipe(left)">
                                      <p:cBhvr>
                                        <p:cTn id="82" dur="200"/>
                                        <p:tgtEl>
                                          <p:spTgt spid="29"/>
                                        </p:tgtEl>
                                      </p:cBhvr>
                                    </p:animEffect>
                                  </p:childTnLst>
                                </p:cTn>
                              </p:par>
                            </p:childTnLst>
                          </p:cTn>
                        </p:par>
                        <p:par>
                          <p:cTn id="83" fill="hold">
                            <p:stCondLst>
                              <p:cond delay="200"/>
                            </p:stCondLst>
                            <p:childTnLst>
                              <p:par>
                                <p:cTn id="84" presetID="1" presetClass="entr" presetSubtype="0"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childTnLst>
                                </p:cTn>
                              </p:par>
                            </p:childTnLst>
                          </p:cTn>
                        </p:par>
                      </p:childTnLst>
                    </p:cTn>
                  </p:par>
                  <p:par>
                    <p:cTn id="86" fill="hold">
                      <p:stCondLst>
                        <p:cond delay="indefinite"/>
                      </p:stCondLst>
                      <p:childTnLst>
                        <p:par>
                          <p:cTn id="87" fill="hold">
                            <p:stCondLst>
                              <p:cond delay="0"/>
                            </p:stCondLst>
                            <p:childTnLst>
                              <p:par>
                                <p:cTn id="88" presetID="1" presetClass="entr" presetSubtype="0" fill="hold" grpId="0" nodeType="clickEffect">
                                  <p:stCondLst>
                                    <p:cond delay="0"/>
                                  </p:stCondLst>
                                  <p:childTnLst>
                                    <p:set>
                                      <p:cBhvr>
                                        <p:cTn id="89" dur="1" fill="hold">
                                          <p:stCondLst>
                                            <p:cond delay="0"/>
                                          </p:stCondLst>
                                        </p:cTn>
                                        <p:tgtEl>
                                          <p:spTgt spid="16"/>
                                        </p:tgtEl>
                                        <p:attrNameLst>
                                          <p:attrName>style.visibility</p:attrName>
                                        </p:attrNameLst>
                                      </p:cBhvr>
                                      <p:to>
                                        <p:strVal val="visible"/>
                                      </p:to>
                                    </p:set>
                                  </p:childTnLst>
                                </p:cTn>
                              </p:par>
                              <p:par>
                                <p:cTn id="90" presetID="1" presetClass="entr" presetSubtype="0" fill="hold" grpId="0" nodeType="withEffect">
                                  <p:stCondLst>
                                    <p:cond delay="0"/>
                                  </p:stCondLst>
                                  <p:childTnLst>
                                    <p:set>
                                      <p:cBhvr>
                                        <p:cTn id="91" dur="1" fill="hold">
                                          <p:stCondLst>
                                            <p:cond delay="0"/>
                                          </p:stCondLst>
                                        </p:cTn>
                                        <p:tgtEl>
                                          <p:spTgt spid="15"/>
                                        </p:tgtEl>
                                        <p:attrNameLst>
                                          <p:attrName>style.visibility</p:attrName>
                                        </p:attrNameLst>
                                      </p:cBhvr>
                                      <p:to>
                                        <p:strVal val="visible"/>
                                      </p:to>
                                    </p:set>
                                  </p:childTnLst>
                                </p:cTn>
                              </p:par>
                              <p:par>
                                <p:cTn id="92" presetID="1" presetClass="exit" presetSubtype="0" fill="hold" grpId="1" nodeType="withEffect">
                                  <p:stCondLst>
                                    <p:cond delay="0"/>
                                  </p:stCondLst>
                                  <p:childTnLst>
                                    <p:set>
                                      <p:cBhvr>
                                        <p:cTn id="93" dur="1" fill="hold">
                                          <p:stCondLst>
                                            <p:cond delay="0"/>
                                          </p:stCondLst>
                                        </p:cTn>
                                        <p:tgtEl>
                                          <p:spTgt spid="27"/>
                                        </p:tgtEl>
                                        <p:attrNameLst>
                                          <p:attrName>style.visibility</p:attrName>
                                        </p:attrNameLst>
                                      </p:cBhvr>
                                      <p:to>
                                        <p:strVal val="hidden"/>
                                      </p:to>
                                    </p:set>
                                  </p:childTnLst>
                                </p:cTn>
                              </p:par>
                              <p:par>
                                <p:cTn id="94" presetID="1" presetClass="exit" presetSubtype="0" fill="hold" nodeType="withEffect">
                                  <p:stCondLst>
                                    <p:cond delay="0"/>
                                  </p:stCondLst>
                                  <p:childTnLst>
                                    <p:set>
                                      <p:cBhvr>
                                        <p:cTn id="95" dur="1" fill="hold">
                                          <p:stCondLst>
                                            <p:cond delay="0"/>
                                          </p:stCondLst>
                                        </p:cTn>
                                        <p:tgtEl>
                                          <p:spTgt spid="29"/>
                                        </p:tgtEl>
                                        <p:attrNameLst>
                                          <p:attrName>style.visibility</p:attrName>
                                        </p:attrNameLst>
                                      </p:cBhvr>
                                      <p:to>
                                        <p:strVal val="hidden"/>
                                      </p:to>
                                    </p:set>
                                  </p:childTnLst>
                                </p:cTn>
                              </p:par>
                              <p:par>
                                <p:cTn id="96" presetID="1" presetClass="exit" presetSubtype="0" fill="hold" grpId="1" nodeType="withEffect">
                                  <p:stCondLst>
                                    <p:cond delay="0"/>
                                  </p:stCondLst>
                                  <p:childTnLst>
                                    <p:set>
                                      <p:cBhvr>
                                        <p:cTn id="97" dur="1" fill="hold">
                                          <p:stCondLst>
                                            <p:cond delay="0"/>
                                          </p:stCondLst>
                                        </p:cTn>
                                        <p:tgtEl>
                                          <p:spTgt spid="28"/>
                                        </p:tgtEl>
                                        <p:attrNameLst>
                                          <p:attrName>style.visibility</p:attrName>
                                        </p:attrNameLst>
                                      </p:cBhvr>
                                      <p:to>
                                        <p:strVal val="hidden"/>
                                      </p:to>
                                    </p:set>
                                  </p:childTnLst>
                                </p:cTn>
                              </p:par>
                            </p:childTnLst>
                          </p:cTn>
                        </p:par>
                      </p:childTnLst>
                    </p:cTn>
                  </p:par>
                  <p:par>
                    <p:cTn id="98" fill="hold">
                      <p:stCondLst>
                        <p:cond delay="indefinite"/>
                      </p:stCondLst>
                      <p:childTnLst>
                        <p:par>
                          <p:cTn id="99" fill="hold">
                            <p:stCondLst>
                              <p:cond delay="0"/>
                            </p:stCondLst>
                            <p:childTnLst>
                              <p:par>
                                <p:cTn id="100" presetID="22" presetClass="entr" presetSubtype="8" fill="hold" grpId="0" nodeType="clickEffect">
                                  <p:stCondLst>
                                    <p:cond delay="0"/>
                                  </p:stCondLst>
                                  <p:childTnLst>
                                    <p:set>
                                      <p:cBhvr>
                                        <p:cTn id="101" dur="1" fill="hold">
                                          <p:stCondLst>
                                            <p:cond delay="0"/>
                                          </p:stCondLst>
                                        </p:cTn>
                                        <p:tgtEl>
                                          <p:spTgt spid="17"/>
                                        </p:tgtEl>
                                        <p:attrNameLst>
                                          <p:attrName>style.visibility</p:attrName>
                                        </p:attrNameLst>
                                      </p:cBhvr>
                                      <p:to>
                                        <p:strVal val="visible"/>
                                      </p:to>
                                    </p:set>
                                    <p:animEffect transition="in" filter="wipe(left)">
                                      <p:cBhvr>
                                        <p:cTn id="102" dur="200"/>
                                        <p:tgtEl>
                                          <p:spTgt spid="17"/>
                                        </p:tgtEl>
                                      </p:cBhvr>
                                    </p:animEffec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36"/>
                                        </p:tgtEl>
                                        <p:attrNameLst>
                                          <p:attrName>style.visibility</p:attrName>
                                        </p:attrNameLst>
                                      </p:cBhvr>
                                      <p:to>
                                        <p:strVal val="visible"/>
                                      </p:to>
                                    </p:set>
                                  </p:childTnLst>
                                </p:cTn>
                              </p:par>
                              <p:par>
                                <p:cTn id="107" presetID="22" presetClass="entr" presetSubtype="2" fill="hold"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right)">
                                      <p:cBhvr>
                                        <p:cTn id="109" dur="200"/>
                                        <p:tgtEl>
                                          <p:spTgt spid="37"/>
                                        </p:tgtEl>
                                      </p:cBhvr>
                                    </p:animEffect>
                                  </p:childTnLst>
                                </p:cTn>
                              </p:par>
                            </p:childTnLst>
                          </p:cTn>
                        </p:par>
                        <p:par>
                          <p:cTn id="110" fill="hold">
                            <p:stCondLst>
                              <p:cond delay="200"/>
                            </p:stCondLst>
                            <p:childTnLst>
                              <p:par>
                                <p:cTn id="111" presetID="1" presetClass="entr" presetSubtype="0" fill="hold" grpId="0" nodeType="afterEffect">
                                  <p:stCondLst>
                                    <p:cond delay="0"/>
                                  </p:stCondLst>
                                  <p:childTnLst>
                                    <p:set>
                                      <p:cBhvr>
                                        <p:cTn id="112"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P spid="9" grpId="0" animBg="1"/>
      <p:bldP spid="10" grpId="0" animBg="1"/>
      <p:bldP spid="11" grpId="0"/>
      <p:bldP spid="12" grpId="0" animBg="1"/>
      <p:bldP spid="13" grpId="0" animBg="1"/>
      <p:bldP spid="14" grpId="0"/>
      <p:bldP spid="15" grpId="0" animBg="1"/>
      <p:bldP spid="16" grpId="0" animBg="1"/>
      <p:bldP spid="17" grpId="0"/>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7" grpId="0" animBg="1"/>
      <p:bldP spid="27" grpId="1" animBg="1"/>
      <p:bldP spid="28" grpId="0" animBg="1"/>
      <p:bldP spid="28" grpId="1" animBg="1"/>
      <p:bldP spid="36" grpId="0" animBg="1"/>
      <p:bldP spid="4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181434-7094-82FA-C2A9-9FFAC38AC1C9}"/>
            </a:ext>
          </a:extLst>
        </p:cNvPr>
        <p:cNvGrpSpPr/>
        <p:nvPr/>
      </p:nvGrpSpPr>
      <p:grpSpPr>
        <a:xfrm>
          <a:off x="0" y="0"/>
          <a:ext cx="0" cy="0"/>
          <a:chOff x="0" y="0"/>
          <a:chExt cx="0" cy="0"/>
        </a:xfrm>
      </p:grpSpPr>
    </p:spTree>
    <p:extLst>
      <p:ext uri="{BB962C8B-B14F-4D97-AF65-F5344CB8AC3E}">
        <p14:creationId xmlns:p14="http://schemas.microsoft.com/office/powerpoint/2010/main" val="23819055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DDEE10-DC6C-CA06-85A5-E16E71A314C6}"/>
            </a:ext>
          </a:extLst>
        </p:cNvPr>
        <p:cNvGrpSpPr/>
        <p:nvPr/>
      </p:nvGrpSpPr>
      <p:grpSpPr>
        <a:xfrm>
          <a:off x="0" y="0"/>
          <a:ext cx="0" cy="0"/>
          <a:chOff x="0" y="0"/>
          <a:chExt cx="0" cy="0"/>
        </a:xfrm>
      </p:grpSpPr>
      <p:sp>
        <p:nvSpPr>
          <p:cNvPr id="3" name="Tekstvak 2">
            <a:extLst>
              <a:ext uri="{FF2B5EF4-FFF2-40B4-BE49-F238E27FC236}">
                <a16:creationId xmlns:a16="http://schemas.microsoft.com/office/drawing/2014/main" id="{8C620AD9-C9CC-B02C-44CA-EE518B1AAB57}"/>
              </a:ext>
            </a:extLst>
          </p:cNvPr>
          <p:cNvSpPr txBox="1"/>
          <p:nvPr/>
        </p:nvSpPr>
        <p:spPr>
          <a:xfrm>
            <a:off x="319314" y="3477850"/>
            <a:ext cx="11553372" cy="1107996"/>
          </a:xfrm>
          <a:prstGeom prst="rect">
            <a:avLst/>
          </a:prstGeom>
          <a:noFill/>
        </p:spPr>
        <p:txBody>
          <a:bodyPr wrap="square" rtlCol="0">
            <a:spAutoFit/>
          </a:bodyPr>
          <a:lstStyle/>
          <a:p>
            <a:pPr algn="ctr"/>
            <a:r>
              <a:rPr lang="nl-NL" sz="6600" b="1" dirty="0">
                <a:solidFill>
                  <a:srgbClr val="945DE8"/>
                </a:solidFill>
                <a:effectLst>
                  <a:outerShdw blurRad="25400" dist="25400" dir="2700000" algn="tl" rotWithShape="0">
                    <a:prstClr val="black">
                      <a:alpha val="40000"/>
                    </a:prstClr>
                  </a:outerShdw>
                </a:effectLst>
                <a:latin typeface="Effra" panose="02000506080000020004" pitchFamily="2" charset="0"/>
              </a:rPr>
              <a:t>Maatschappelijke behoeften</a:t>
            </a:r>
          </a:p>
        </p:txBody>
      </p:sp>
      <p:cxnSp>
        <p:nvCxnSpPr>
          <p:cNvPr id="6" name="Rechte verbindingslijn 5">
            <a:extLst>
              <a:ext uri="{FF2B5EF4-FFF2-40B4-BE49-F238E27FC236}">
                <a16:creationId xmlns:a16="http://schemas.microsoft.com/office/drawing/2014/main" id="{80F2607B-480E-DCA1-31AB-FCA94DE44BDD}"/>
              </a:ext>
            </a:extLst>
          </p:cNvPr>
          <p:cNvCxnSpPr>
            <a:cxnSpLocks/>
          </p:cNvCxnSpPr>
          <p:nvPr/>
        </p:nvCxnSpPr>
        <p:spPr>
          <a:xfrm flipH="1">
            <a:off x="1168400" y="4592864"/>
            <a:ext cx="9855200" cy="0"/>
          </a:xfrm>
          <a:prstGeom prst="line">
            <a:avLst/>
          </a:prstGeom>
          <a:ln w="111125">
            <a:solidFill>
              <a:schemeClr val="bg1">
                <a:lumMod val="65000"/>
              </a:schemeClr>
            </a:solidFill>
          </a:ln>
          <a:effectLst>
            <a:outerShdw blurRad="25400" dist="254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 name="Tekstvak 4">
            <a:extLst>
              <a:ext uri="{FF2B5EF4-FFF2-40B4-BE49-F238E27FC236}">
                <a16:creationId xmlns:a16="http://schemas.microsoft.com/office/drawing/2014/main" id="{9051339D-7DE7-A509-2A75-EB6AA6B48844}"/>
              </a:ext>
            </a:extLst>
          </p:cNvPr>
          <p:cNvSpPr txBox="1"/>
          <p:nvPr/>
        </p:nvSpPr>
        <p:spPr>
          <a:xfrm>
            <a:off x="319314" y="1952122"/>
            <a:ext cx="11553372" cy="1862048"/>
          </a:xfrm>
          <a:prstGeom prst="rect">
            <a:avLst/>
          </a:prstGeom>
          <a:noFill/>
        </p:spPr>
        <p:txBody>
          <a:bodyPr wrap="square" rtlCol="0">
            <a:spAutoFit/>
          </a:bodyPr>
          <a:lstStyle/>
          <a:p>
            <a:pPr algn="ctr"/>
            <a:r>
              <a:rPr lang="nl-NL" sz="11500" b="1" i="1" dirty="0">
                <a:solidFill>
                  <a:srgbClr val="652EA3"/>
                </a:solidFill>
                <a:effectLst>
                  <a:outerShdw blurRad="25400" dist="25400" dir="2700000" algn="tl" rotWithShape="0">
                    <a:prstClr val="black">
                      <a:alpha val="40000"/>
                    </a:prstClr>
                  </a:outerShdw>
                </a:effectLst>
                <a:latin typeface="Effra" panose="02000506080000020004" pitchFamily="2" charset="0"/>
              </a:rPr>
              <a:t>MVO </a:t>
            </a:r>
            <a:r>
              <a:rPr lang="nl-NL" sz="8000" b="1" i="1" dirty="0">
                <a:solidFill>
                  <a:srgbClr val="945DE8"/>
                </a:solidFill>
                <a:effectLst>
                  <a:outerShdw blurRad="25400" dist="25400" dir="2700000" algn="tl" rotWithShape="0">
                    <a:prstClr val="black">
                      <a:alpha val="40000"/>
                    </a:prstClr>
                  </a:outerShdw>
                </a:effectLst>
                <a:latin typeface="Effra" panose="02000506080000020004" pitchFamily="2" charset="0"/>
              </a:rPr>
              <a:t>&amp;</a:t>
            </a:r>
            <a:endParaRPr lang="nl-NL" sz="11500" b="1" i="1" dirty="0">
              <a:solidFill>
                <a:srgbClr val="945DE8"/>
              </a:solidFill>
              <a:effectLst>
                <a:outerShdw blurRad="25400" dist="25400" dir="2700000" algn="tl" rotWithShape="0">
                  <a:prstClr val="black">
                    <a:alpha val="40000"/>
                  </a:prstClr>
                </a:outerShdw>
              </a:effectLst>
              <a:latin typeface="Effra" panose="02000506080000020004" pitchFamily="2" charset="0"/>
            </a:endParaRPr>
          </a:p>
        </p:txBody>
      </p:sp>
      <p:sp>
        <p:nvSpPr>
          <p:cNvPr id="2" name="Tekstvak 1">
            <a:extLst>
              <a:ext uri="{FF2B5EF4-FFF2-40B4-BE49-F238E27FC236}">
                <a16:creationId xmlns:a16="http://schemas.microsoft.com/office/drawing/2014/main" id="{4DB0E7F3-8235-CA39-3D7C-52F59E3C5031}"/>
              </a:ext>
            </a:extLst>
          </p:cNvPr>
          <p:cNvSpPr txBox="1"/>
          <p:nvPr/>
        </p:nvSpPr>
        <p:spPr>
          <a:xfrm>
            <a:off x="1168400" y="4585846"/>
            <a:ext cx="2854959" cy="523220"/>
          </a:xfrm>
          <a:prstGeom prst="rect">
            <a:avLst/>
          </a:prstGeom>
          <a:noFill/>
        </p:spPr>
        <p:txBody>
          <a:bodyPr wrap="square" rtlCol="0">
            <a:spAutoFit/>
          </a:bodyPr>
          <a:lstStyle/>
          <a:p>
            <a:r>
              <a:rPr lang="nl-NL" sz="2800" b="1" dirty="0">
                <a:solidFill>
                  <a:srgbClr val="652EA3"/>
                </a:solidFill>
                <a:latin typeface="Effra" panose="02000506080000020004" pitchFamily="2" charset="0"/>
              </a:rPr>
              <a:t>Patrick</a:t>
            </a:r>
          </a:p>
        </p:txBody>
      </p:sp>
    </p:spTree>
    <p:extLst>
      <p:ext uri="{BB962C8B-B14F-4D97-AF65-F5344CB8AC3E}">
        <p14:creationId xmlns:p14="http://schemas.microsoft.com/office/powerpoint/2010/main" val="1382440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A09D13-D475-F5B3-2A96-6CE06CDC5FDF}"/>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12C5163A-0506-63A6-9ABC-9C2D0B4AF0DE}"/>
              </a:ext>
            </a:extLst>
          </p:cNvPr>
          <p:cNvSpPr txBox="1"/>
          <p:nvPr/>
        </p:nvSpPr>
        <p:spPr>
          <a:xfrm>
            <a:off x="2140299" y="194009"/>
            <a:ext cx="791140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prstClr val="black"/>
                </a:solidFill>
                <a:effectLst/>
                <a:uLnTx/>
                <a:uFillTx/>
                <a:latin typeface="Effra Heavy" panose="02000906080000020004" pitchFamily="2" charset="0"/>
                <a:ea typeface="+mn-ea"/>
                <a:cs typeface="+mn-cs"/>
              </a:rPr>
              <a:t>Maatschappelijke behoeften</a:t>
            </a:r>
            <a:endParaRPr kumimoji="0" lang="nl-NL" sz="2800" b="0" i="0" u="none" strike="noStrike" kern="1200" cap="none" spc="0" normalizeH="0" baseline="0" noProof="0" dirty="0">
              <a:ln>
                <a:noFill/>
              </a:ln>
              <a:solidFill>
                <a:prstClr val="black"/>
              </a:solidFill>
              <a:effectLst/>
              <a:uLnTx/>
              <a:uFillTx/>
              <a:latin typeface="Effra" panose="02000506080000020004" pitchFamily="2" charset="0"/>
            </a:endParaRPr>
          </a:p>
        </p:txBody>
      </p:sp>
      <p:sp>
        <p:nvSpPr>
          <p:cNvPr id="3" name="Freeform 1">
            <a:extLst>
              <a:ext uri="{FF2B5EF4-FFF2-40B4-BE49-F238E27FC236}">
                <a16:creationId xmlns:a16="http://schemas.microsoft.com/office/drawing/2014/main" id="{41C7617E-DC00-E757-675C-11094EECA8EC}"/>
              </a:ext>
            </a:extLst>
          </p:cNvPr>
          <p:cNvSpPr/>
          <p:nvPr/>
        </p:nvSpPr>
        <p:spPr>
          <a:xfrm>
            <a:off x="1496545" y="825271"/>
            <a:ext cx="2783982" cy="1882761"/>
          </a:xfrm>
          <a:custGeom>
            <a:avLst/>
            <a:gdLst>
              <a:gd name="connsiteX0" fmla="*/ 1422148 w 2658398"/>
              <a:gd name="connsiteY0" fmla="*/ 0 h 1752708"/>
              <a:gd name="connsiteX1" fmla="*/ 2532223 w 2658398"/>
              <a:gd name="connsiteY1" fmla="*/ 281081 h 1752708"/>
              <a:gd name="connsiteX2" fmla="*/ 2658398 w 2658398"/>
              <a:gd name="connsiteY2" fmla="*/ 357734 h 1752708"/>
              <a:gd name="connsiteX3" fmla="*/ 1539890 w 2658398"/>
              <a:gd name="connsiteY3" fmla="*/ 1170378 h 1752708"/>
              <a:gd name="connsiteX4" fmla="*/ 1422147 w 2658398"/>
              <a:gd name="connsiteY4" fmla="*/ 1164432 h 1752708"/>
              <a:gd name="connsiteX5" fmla="*/ 456583 w 2658398"/>
              <a:gd name="connsiteY5" fmla="*/ 1677819 h 1752708"/>
              <a:gd name="connsiteX6" fmla="*/ 411087 w 2658398"/>
              <a:gd name="connsiteY6" fmla="*/ 1752708 h 1752708"/>
              <a:gd name="connsiteX7" fmla="*/ 0 w 2658398"/>
              <a:gd name="connsiteY7" fmla="*/ 487512 h 1752708"/>
              <a:gd name="connsiteX8" fmla="*/ 120058 w 2658398"/>
              <a:gd name="connsiteY8" fmla="*/ 397733 h 1752708"/>
              <a:gd name="connsiteX9" fmla="*/ 1422148 w 2658398"/>
              <a:gd name="connsiteY9" fmla="*/ 0 h 1752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8398" h="1752708">
                <a:moveTo>
                  <a:pt x="1422148" y="0"/>
                </a:moveTo>
                <a:cubicBezTo>
                  <a:pt x="1824084" y="0"/>
                  <a:pt x="2202239" y="101823"/>
                  <a:pt x="2532223" y="281081"/>
                </a:cubicBezTo>
                <a:lnTo>
                  <a:pt x="2658398" y="357734"/>
                </a:lnTo>
                <a:lnTo>
                  <a:pt x="1539890" y="1170378"/>
                </a:lnTo>
                <a:lnTo>
                  <a:pt x="1422147" y="1164432"/>
                </a:lnTo>
                <a:cubicBezTo>
                  <a:pt x="1020212" y="1164432"/>
                  <a:pt x="665840" y="1368078"/>
                  <a:pt x="456583" y="1677819"/>
                </a:cubicBezTo>
                <a:lnTo>
                  <a:pt x="411087" y="1752708"/>
                </a:lnTo>
                <a:lnTo>
                  <a:pt x="0" y="487512"/>
                </a:lnTo>
                <a:lnTo>
                  <a:pt x="120058" y="397733"/>
                </a:lnTo>
                <a:cubicBezTo>
                  <a:pt x="491748" y="146625"/>
                  <a:pt x="939825" y="0"/>
                  <a:pt x="1422148" y="0"/>
                </a:cubicBezTo>
                <a:close/>
              </a:path>
            </a:pathLst>
          </a:custGeom>
          <a:solidFill>
            <a:srgbClr val="945DE8"/>
          </a:solidFill>
          <a:ln>
            <a:noFill/>
          </a:ln>
          <a:effectLst>
            <a:outerShdw blurRad="254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Freeform 2">
            <a:extLst>
              <a:ext uri="{FF2B5EF4-FFF2-40B4-BE49-F238E27FC236}">
                <a16:creationId xmlns:a16="http://schemas.microsoft.com/office/drawing/2014/main" id="{F5B6B145-14EA-E1B2-4CD2-00683566490E}"/>
              </a:ext>
            </a:extLst>
          </p:cNvPr>
          <p:cNvSpPr/>
          <p:nvPr/>
        </p:nvSpPr>
        <p:spPr>
          <a:xfrm>
            <a:off x="3245291" y="1267586"/>
            <a:ext cx="2179464" cy="2667201"/>
          </a:xfrm>
          <a:custGeom>
            <a:avLst/>
            <a:gdLst>
              <a:gd name="connsiteX0" fmla="*/ 1073138 w 2081150"/>
              <a:gd name="connsiteY0" fmla="*/ 0 h 2482962"/>
              <a:gd name="connsiteX1" fmla="*/ 1233660 w 2081150"/>
              <a:gd name="connsiteY1" fmla="*/ 120037 h 2482962"/>
              <a:gd name="connsiteX2" fmla="*/ 2081150 w 2081150"/>
              <a:gd name="connsiteY2" fmla="*/ 1917101 h 2482962"/>
              <a:gd name="connsiteX3" fmla="*/ 2033836 w 2081150"/>
              <a:gd name="connsiteY3" fmla="*/ 2386448 h 2482962"/>
              <a:gd name="connsiteX4" fmla="*/ 2009020 w 2081150"/>
              <a:gd name="connsiteY4" fmla="*/ 2482962 h 2482962"/>
              <a:gd name="connsiteX5" fmla="*/ 889817 w 2081150"/>
              <a:gd name="connsiteY5" fmla="*/ 1669813 h 2482962"/>
              <a:gd name="connsiteX6" fmla="*/ 864366 w 2081150"/>
              <a:gd name="connsiteY6" fmla="*/ 1570835 h 2482962"/>
              <a:gd name="connsiteX7" fmla="*/ 98552 w 2081150"/>
              <a:gd name="connsiteY7" fmla="*/ 805021 h 2482962"/>
              <a:gd name="connsiteX8" fmla="*/ 0 w 2081150"/>
              <a:gd name="connsiteY8" fmla="*/ 779680 h 2482962"/>
              <a:gd name="connsiteX9" fmla="*/ 1073138 w 2081150"/>
              <a:gd name="connsiteY9" fmla="*/ 0 h 24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81150" h="2482962">
                <a:moveTo>
                  <a:pt x="1073138" y="0"/>
                </a:moveTo>
                <a:lnTo>
                  <a:pt x="1233660" y="120037"/>
                </a:lnTo>
                <a:cubicBezTo>
                  <a:pt x="1751244" y="547185"/>
                  <a:pt x="2081150" y="1193616"/>
                  <a:pt x="2081150" y="1917101"/>
                </a:cubicBezTo>
                <a:cubicBezTo>
                  <a:pt x="2081150" y="2077876"/>
                  <a:pt x="2064858" y="2234845"/>
                  <a:pt x="2033836" y="2386448"/>
                </a:cubicBezTo>
                <a:lnTo>
                  <a:pt x="2009020" y="2482962"/>
                </a:lnTo>
                <a:lnTo>
                  <a:pt x="889817" y="1669813"/>
                </a:lnTo>
                <a:lnTo>
                  <a:pt x="864366" y="1570835"/>
                </a:lnTo>
                <a:cubicBezTo>
                  <a:pt x="750959" y="1206217"/>
                  <a:pt x="463170" y="918429"/>
                  <a:pt x="98552" y="805021"/>
                </a:cubicBezTo>
                <a:lnTo>
                  <a:pt x="0" y="779680"/>
                </a:lnTo>
                <a:lnTo>
                  <a:pt x="1073138" y="0"/>
                </a:lnTo>
                <a:close/>
              </a:path>
            </a:pathLst>
          </a:custGeom>
          <a:solidFill>
            <a:srgbClr val="AE83ED"/>
          </a:solidFill>
          <a:ln>
            <a:noFill/>
          </a:ln>
          <a:effectLst>
            <a:outerShdw blurRad="254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Freeform 3">
            <a:extLst>
              <a:ext uri="{FF2B5EF4-FFF2-40B4-BE49-F238E27FC236}">
                <a16:creationId xmlns:a16="http://schemas.microsoft.com/office/drawing/2014/main" id="{88771209-828D-202F-12F9-1BAAC0AE646D}"/>
              </a:ext>
            </a:extLst>
          </p:cNvPr>
          <p:cNvSpPr/>
          <p:nvPr/>
        </p:nvSpPr>
        <p:spPr>
          <a:xfrm>
            <a:off x="546996" y="1415096"/>
            <a:ext cx="1545384" cy="2761080"/>
          </a:xfrm>
          <a:custGeom>
            <a:avLst/>
            <a:gdLst>
              <a:gd name="connsiteX0" fmla="*/ 828475 w 1475673"/>
              <a:gd name="connsiteY0" fmla="*/ 0 h 2570357"/>
              <a:gd name="connsiteX1" fmla="*/ 1258060 w 1475673"/>
              <a:gd name="connsiteY1" fmla="*/ 1322128 h 2570357"/>
              <a:gd name="connsiteX2" fmla="*/ 1255938 w 1475673"/>
              <a:gd name="connsiteY2" fmla="*/ 1326533 h 2570357"/>
              <a:gd name="connsiteX3" fmla="*/ 1164431 w 1475673"/>
              <a:gd name="connsiteY3" fmla="*/ 1779782 h 2570357"/>
              <a:gd name="connsiteX4" fmla="*/ 1430331 w 1475673"/>
              <a:gd name="connsiteY4" fmla="*/ 2520468 h 2570357"/>
              <a:gd name="connsiteX5" fmla="*/ 1475673 w 1475673"/>
              <a:gd name="connsiteY5" fmla="*/ 2570357 h 2570357"/>
              <a:gd name="connsiteX6" fmla="*/ 140585 w 1475673"/>
              <a:gd name="connsiteY6" fmla="*/ 2570357 h 2570357"/>
              <a:gd name="connsiteX7" fmla="*/ 104701 w 1475673"/>
              <a:gd name="connsiteY7" fmla="*/ 2472315 h 2570357"/>
              <a:gd name="connsiteX8" fmla="*/ 0 w 1475673"/>
              <a:gd name="connsiteY8" fmla="*/ 1779782 h 2570357"/>
              <a:gd name="connsiteX9" fmla="*/ 682108 w 1475673"/>
              <a:gd name="connsiteY9" fmla="*/ 133027 h 2570357"/>
              <a:gd name="connsiteX10" fmla="*/ 828475 w 1475673"/>
              <a:gd name="connsiteY10" fmla="*/ 0 h 2570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75673" h="2570357">
                <a:moveTo>
                  <a:pt x="828475" y="0"/>
                </a:moveTo>
                <a:lnTo>
                  <a:pt x="1258060" y="1322128"/>
                </a:lnTo>
                <a:lnTo>
                  <a:pt x="1255938" y="1326533"/>
                </a:lnTo>
                <a:cubicBezTo>
                  <a:pt x="1197015" y="1465844"/>
                  <a:pt x="1164431" y="1619008"/>
                  <a:pt x="1164431" y="1779782"/>
                </a:cubicBezTo>
                <a:cubicBezTo>
                  <a:pt x="1164431" y="2061137"/>
                  <a:pt x="1264218" y="2319186"/>
                  <a:pt x="1430331" y="2520468"/>
                </a:cubicBezTo>
                <a:lnTo>
                  <a:pt x="1475673" y="2570357"/>
                </a:lnTo>
                <a:lnTo>
                  <a:pt x="140585" y="2570357"/>
                </a:lnTo>
                <a:lnTo>
                  <a:pt x="104701" y="2472315"/>
                </a:lnTo>
                <a:cubicBezTo>
                  <a:pt x="36656" y="2253544"/>
                  <a:pt x="0" y="2020944"/>
                  <a:pt x="0" y="1779782"/>
                </a:cubicBezTo>
                <a:cubicBezTo>
                  <a:pt x="0" y="1136684"/>
                  <a:pt x="260667" y="554468"/>
                  <a:pt x="682108" y="133027"/>
                </a:cubicBezTo>
                <a:lnTo>
                  <a:pt x="828475" y="0"/>
                </a:lnTo>
                <a:close/>
              </a:path>
            </a:pathLst>
          </a:custGeom>
          <a:solidFill>
            <a:srgbClr val="652EA3"/>
          </a:solidFill>
          <a:ln>
            <a:noFill/>
          </a:ln>
          <a:effectLst>
            <a:outerShdw blurRad="254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 name="Freeform 4">
            <a:extLst>
              <a:ext uri="{FF2B5EF4-FFF2-40B4-BE49-F238E27FC236}">
                <a16:creationId xmlns:a16="http://schemas.microsoft.com/office/drawing/2014/main" id="{80D9EED6-E35A-1E99-65BB-E25CCDAD1AD3}"/>
              </a:ext>
            </a:extLst>
          </p:cNvPr>
          <p:cNvSpPr/>
          <p:nvPr/>
        </p:nvSpPr>
        <p:spPr>
          <a:xfrm>
            <a:off x="3162335" y="3201766"/>
            <a:ext cx="2160679" cy="2617699"/>
          </a:xfrm>
          <a:custGeom>
            <a:avLst/>
            <a:gdLst>
              <a:gd name="connsiteX0" fmla="*/ 990047 w 2063212"/>
              <a:gd name="connsiteY0" fmla="*/ 0 h 2436880"/>
              <a:gd name="connsiteX1" fmla="*/ 2063212 w 2063212"/>
              <a:gd name="connsiteY1" fmla="*/ 779700 h 2436880"/>
              <a:gd name="connsiteX2" fmla="*/ 2055663 w 2063212"/>
              <a:gd name="connsiteY2" fmla="*/ 809058 h 2436880"/>
              <a:gd name="connsiteX3" fmla="*/ 69614 w 2063212"/>
              <a:gd name="connsiteY3" fmla="*/ 2433364 h 2436880"/>
              <a:gd name="connsiteX4" fmla="*/ 0 w 2063212"/>
              <a:gd name="connsiteY4" fmla="*/ 2436880 h 2436880"/>
              <a:gd name="connsiteX5" fmla="*/ 429783 w 2063212"/>
              <a:gd name="connsiteY5" fmla="*/ 1114143 h 2436880"/>
              <a:gd name="connsiteX6" fmla="*/ 482544 w 2063212"/>
              <a:gd name="connsiteY6" fmla="*/ 1082089 h 2436880"/>
              <a:gd name="connsiteX7" fmla="*/ 995931 w 2063212"/>
              <a:gd name="connsiteY7" fmla="*/ 116525 h 2436880"/>
              <a:gd name="connsiteX8" fmla="*/ 990047 w 2063212"/>
              <a:gd name="connsiteY8" fmla="*/ 0 h 2436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3212" h="2436880">
                <a:moveTo>
                  <a:pt x="990047" y="0"/>
                </a:moveTo>
                <a:lnTo>
                  <a:pt x="2063212" y="779700"/>
                </a:lnTo>
                <a:lnTo>
                  <a:pt x="2055663" y="809058"/>
                </a:lnTo>
                <a:cubicBezTo>
                  <a:pt x="1783484" y="1684141"/>
                  <a:pt x="1009089" y="2337956"/>
                  <a:pt x="69614" y="2433364"/>
                </a:cubicBezTo>
                <a:lnTo>
                  <a:pt x="0" y="2436880"/>
                </a:lnTo>
                <a:lnTo>
                  <a:pt x="429783" y="1114143"/>
                </a:lnTo>
                <a:lnTo>
                  <a:pt x="482544" y="1082089"/>
                </a:lnTo>
                <a:cubicBezTo>
                  <a:pt x="792285" y="872833"/>
                  <a:pt x="995931" y="518461"/>
                  <a:pt x="995931" y="116525"/>
                </a:cubicBezTo>
                <a:lnTo>
                  <a:pt x="990047" y="0"/>
                </a:lnTo>
                <a:close/>
              </a:path>
            </a:pathLst>
          </a:custGeom>
          <a:solidFill>
            <a:srgbClr val="B995EF"/>
          </a:solidFill>
          <a:ln>
            <a:noFill/>
          </a:ln>
          <a:effectLst>
            <a:outerShdw blurRad="254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 name="Freeform 5">
            <a:extLst>
              <a:ext uri="{FF2B5EF4-FFF2-40B4-BE49-F238E27FC236}">
                <a16:creationId xmlns:a16="http://schemas.microsoft.com/office/drawing/2014/main" id="{CE9DB764-7C82-BC71-7EB2-60BAE8649710}"/>
              </a:ext>
            </a:extLst>
          </p:cNvPr>
          <p:cNvSpPr/>
          <p:nvPr/>
        </p:nvSpPr>
        <p:spPr>
          <a:xfrm>
            <a:off x="730036" y="4276544"/>
            <a:ext cx="2758213" cy="1552061"/>
          </a:xfrm>
          <a:custGeom>
            <a:avLst/>
            <a:gdLst>
              <a:gd name="connsiteX0" fmla="*/ 0 w 2633791"/>
              <a:gd name="connsiteY0" fmla="*/ 0 h 1444852"/>
              <a:gd name="connsiteX1" fmla="*/ 1397417 w 2633791"/>
              <a:gd name="connsiteY1" fmla="*/ 0 h 1444852"/>
              <a:gd name="connsiteX2" fmla="*/ 1413393 w 2633791"/>
              <a:gd name="connsiteY2" fmla="*/ 14520 h 1444852"/>
              <a:gd name="connsiteX3" fmla="*/ 2154079 w 2633791"/>
              <a:gd name="connsiteY3" fmla="*/ 280420 h 1444852"/>
              <a:gd name="connsiteX4" fmla="*/ 2607328 w 2633791"/>
              <a:gd name="connsiteY4" fmla="*/ 188913 h 1444852"/>
              <a:gd name="connsiteX5" fmla="*/ 2633791 w 2633791"/>
              <a:gd name="connsiteY5" fmla="*/ 176165 h 1444852"/>
              <a:gd name="connsiteX6" fmla="*/ 2222696 w 2633791"/>
              <a:gd name="connsiteY6" fmla="*/ 1441387 h 1444852"/>
              <a:gd name="connsiteX7" fmla="*/ 2154080 w 2633791"/>
              <a:gd name="connsiteY7" fmla="*/ 1444852 h 1444852"/>
              <a:gd name="connsiteX8" fmla="*/ 8231 w 2633791"/>
              <a:gd name="connsiteY8" fmla="*/ 22488 h 1444852"/>
              <a:gd name="connsiteX9" fmla="*/ 0 w 2633791"/>
              <a:gd name="connsiteY9" fmla="*/ 0 h 1444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33791" h="1444852">
                <a:moveTo>
                  <a:pt x="0" y="0"/>
                </a:moveTo>
                <a:lnTo>
                  <a:pt x="1397417" y="0"/>
                </a:lnTo>
                <a:lnTo>
                  <a:pt x="1413393" y="14520"/>
                </a:lnTo>
                <a:cubicBezTo>
                  <a:pt x="1614676" y="180634"/>
                  <a:pt x="1872724" y="280420"/>
                  <a:pt x="2154079" y="280420"/>
                </a:cubicBezTo>
                <a:cubicBezTo>
                  <a:pt x="2314853" y="280420"/>
                  <a:pt x="2468018" y="247837"/>
                  <a:pt x="2607328" y="188913"/>
                </a:cubicBezTo>
                <a:lnTo>
                  <a:pt x="2633791" y="176165"/>
                </a:lnTo>
                <a:lnTo>
                  <a:pt x="2222696" y="1441387"/>
                </a:lnTo>
                <a:lnTo>
                  <a:pt x="2154080" y="1444852"/>
                </a:lnTo>
                <a:cubicBezTo>
                  <a:pt x="1189433" y="1444852"/>
                  <a:pt x="361771" y="858352"/>
                  <a:pt x="8231" y="22488"/>
                </a:cubicBezTo>
                <a:lnTo>
                  <a:pt x="0" y="0"/>
                </a:lnTo>
                <a:close/>
              </a:path>
            </a:pathLst>
          </a:custGeom>
          <a:solidFill>
            <a:srgbClr val="7030A0"/>
          </a:solidFill>
          <a:ln>
            <a:noFill/>
          </a:ln>
          <a:effectLst>
            <a:outerShdw blurRad="254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 name="TextBox 7">
            <a:extLst>
              <a:ext uri="{FF2B5EF4-FFF2-40B4-BE49-F238E27FC236}">
                <a16:creationId xmlns:a16="http://schemas.microsoft.com/office/drawing/2014/main" id="{3D7C258B-CEBB-AC89-F023-CFC084A68F2A}"/>
              </a:ext>
            </a:extLst>
          </p:cNvPr>
          <p:cNvSpPr txBox="1"/>
          <p:nvPr/>
        </p:nvSpPr>
        <p:spPr>
          <a:xfrm rot="3747430">
            <a:off x="3054777" y="2112544"/>
            <a:ext cx="2216794" cy="1285322"/>
          </a:xfrm>
          <a:prstGeom prst="rect">
            <a:avLst/>
          </a:prstGeom>
          <a:noFill/>
          <a:effectLst>
            <a:innerShdw blurRad="114300">
              <a:prstClr val="black"/>
            </a:innerShdw>
          </a:effectLst>
        </p:spPr>
        <p:txBody>
          <a:bodyPr spcFirstLastPara="1" wrap="square" numCol="1" rtlCol="0">
            <a:prstTxWarp prst="textArchUp">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nl-NL" sz="2000" b="1" noProof="0" dirty="0">
                <a:solidFill>
                  <a:schemeClr val="bg1"/>
                </a:solidFill>
                <a:effectLst>
                  <a:outerShdw blurRad="25400" dist="25400" dir="8100000" algn="tr" rotWithShape="0">
                    <a:prstClr val="black">
                      <a:alpha val="40000"/>
                    </a:prstClr>
                  </a:outerShdw>
                </a:effectLst>
                <a:latin typeface="Effra" panose="02000506080000020004" pitchFamily="2" charset="0"/>
              </a:rPr>
              <a:t>Werkgelegenheid</a:t>
            </a:r>
          </a:p>
        </p:txBody>
      </p:sp>
      <p:sp>
        <p:nvSpPr>
          <p:cNvPr id="9" name="TextBox 8">
            <a:extLst>
              <a:ext uri="{FF2B5EF4-FFF2-40B4-BE49-F238E27FC236}">
                <a16:creationId xmlns:a16="http://schemas.microsoft.com/office/drawing/2014/main" id="{F81F04C8-AC08-4731-85CA-01ADDDD9528E}"/>
              </a:ext>
            </a:extLst>
          </p:cNvPr>
          <p:cNvSpPr txBox="1"/>
          <p:nvPr/>
        </p:nvSpPr>
        <p:spPr>
          <a:xfrm rot="20729637">
            <a:off x="1714449" y="1683070"/>
            <a:ext cx="2161156" cy="1318412"/>
          </a:xfrm>
          <a:prstGeom prst="rect">
            <a:avLst/>
          </a:prstGeom>
          <a:noFill/>
          <a:effectLst>
            <a:innerShdw blurRad="114300">
              <a:prstClr val="black"/>
            </a:innerShdw>
          </a:effectLst>
        </p:spPr>
        <p:txBody>
          <a:bodyPr spcFirstLastPara="1" wrap="square" numCol="1" rtlCol="0">
            <a:prstTxWarp prst="textArchUp">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nl-NL" sz="2000" b="1" noProof="0" dirty="0">
                <a:solidFill>
                  <a:schemeClr val="bg1"/>
                </a:solidFill>
                <a:effectLst>
                  <a:outerShdw blurRad="25400" dist="25400" dir="8100000" algn="tr" rotWithShape="0">
                    <a:prstClr val="black">
                      <a:alpha val="40000"/>
                    </a:prstClr>
                  </a:outerShdw>
                </a:effectLst>
                <a:latin typeface="Effra" panose="02000506080000020004" pitchFamily="2" charset="0"/>
              </a:rPr>
              <a:t>Producten </a:t>
            </a:r>
          </a:p>
          <a:p>
            <a:pPr algn="ctr"/>
            <a:r>
              <a:rPr lang="nl-NL" sz="2000" b="1" noProof="0" dirty="0">
                <a:solidFill>
                  <a:schemeClr val="bg1"/>
                </a:solidFill>
                <a:effectLst>
                  <a:outerShdw blurRad="25400" dist="25400" dir="8100000" algn="tr" rotWithShape="0">
                    <a:prstClr val="black">
                      <a:alpha val="40000"/>
                    </a:prstClr>
                  </a:outerShdw>
                </a:effectLst>
                <a:latin typeface="Effra" panose="02000506080000020004" pitchFamily="2" charset="0"/>
              </a:rPr>
              <a:t>&amp; diensten</a:t>
            </a:r>
          </a:p>
        </p:txBody>
      </p:sp>
      <p:sp>
        <p:nvSpPr>
          <p:cNvPr id="10" name="TextBox 9">
            <a:extLst>
              <a:ext uri="{FF2B5EF4-FFF2-40B4-BE49-F238E27FC236}">
                <a16:creationId xmlns:a16="http://schemas.microsoft.com/office/drawing/2014/main" id="{DF6FE414-5F86-BBA4-87DE-F448850AC281}"/>
              </a:ext>
            </a:extLst>
          </p:cNvPr>
          <p:cNvSpPr txBox="1"/>
          <p:nvPr/>
        </p:nvSpPr>
        <p:spPr>
          <a:xfrm rot="16613274">
            <a:off x="750158" y="2556060"/>
            <a:ext cx="2216794" cy="1285322"/>
          </a:xfrm>
          <a:prstGeom prst="rect">
            <a:avLst/>
          </a:prstGeom>
          <a:noFill/>
          <a:effectLst>
            <a:innerShdw blurRad="114300">
              <a:prstClr val="black"/>
            </a:innerShdw>
          </a:effectLst>
        </p:spPr>
        <p:txBody>
          <a:bodyPr spcFirstLastPara="1" wrap="square" numCol="1" rtlCol="0">
            <a:prstTxWarp prst="textArchUp">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nl-NL" sz="2000" b="1" noProof="0" dirty="0">
                <a:solidFill>
                  <a:schemeClr val="bg1"/>
                </a:solidFill>
                <a:effectLst>
                  <a:outerShdw blurRad="25400" dist="25400" dir="8100000" algn="tr" rotWithShape="0">
                    <a:prstClr val="black">
                      <a:alpha val="40000"/>
                    </a:prstClr>
                  </a:outerShdw>
                </a:effectLst>
                <a:latin typeface="Effra" panose="02000506080000020004" pitchFamily="2" charset="0"/>
              </a:rPr>
              <a:t>Inkomens</a:t>
            </a:r>
          </a:p>
        </p:txBody>
      </p:sp>
      <p:sp>
        <p:nvSpPr>
          <p:cNvPr id="11" name="TextBox 10">
            <a:extLst>
              <a:ext uri="{FF2B5EF4-FFF2-40B4-BE49-F238E27FC236}">
                <a16:creationId xmlns:a16="http://schemas.microsoft.com/office/drawing/2014/main" id="{F59FA30A-36D1-18FF-8113-0B2586F30969}"/>
              </a:ext>
            </a:extLst>
          </p:cNvPr>
          <p:cNvSpPr txBox="1"/>
          <p:nvPr/>
        </p:nvSpPr>
        <p:spPr>
          <a:xfrm rot="1439434">
            <a:off x="1429580" y="3803954"/>
            <a:ext cx="2161156" cy="1318412"/>
          </a:xfrm>
          <a:prstGeom prst="rect">
            <a:avLst/>
          </a:prstGeom>
          <a:noFill/>
          <a:effectLst>
            <a:innerShdw blurRad="114300">
              <a:prstClr val="black"/>
            </a:innerShdw>
          </a:effectLst>
        </p:spPr>
        <p:txBody>
          <a:bodyPr spcFirstLastPara="1" wrap="square" numCol="1" rtlCol="0">
            <a:prstTxWarp prst="textArchDown">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nl-NL" sz="2000" b="1" noProof="0" dirty="0">
                <a:solidFill>
                  <a:schemeClr val="bg1"/>
                </a:solidFill>
                <a:effectLst>
                  <a:outerShdw blurRad="25400" dist="25400" dir="8100000" algn="tr" rotWithShape="0">
                    <a:prstClr val="black">
                      <a:alpha val="40000"/>
                    </a:prstClr>
                  </a:outerShdw>
                </a:effectLst>
                <a:latin typeface="Effra" panose="02000506080000020004" pitchFamily="2" charset="0"/>
              </a:rPr>
              <a:t>Belastingen</a:t>
            </a:r>
          </a:p>
        </p:txBody>
      </p:sp>
      <p:sp>
        <p:nvSpPr>
          <p:cNvPr id="12" name="TextBox 11">
            <a:extLst>
              <a:ext uri="{FF2B5EF4-FFF2-40B4-BE49-F238E27FC236}">
                <a16:creationId xmlns:a16="http://schemas.microsoft.com/office/drawing/2014/main" id="{D943234B-BB0C-6E91-3912-F5EA28992040}"/>
              </a:ext>
            </a:extLst>
          </p:cNvPr>
          <p:cNvSpPr txBox="1"/>
          <p:nvPr/>
        </p:nvSpPr>
        <p:spPr>
          <a:xfrm rot="18734043">
            <a:off x="2823481" y="3486774"/>
            <a:ext cx="2216794" cy="1285322"/>
          </a:xfrm>
          <a:prstGeom prst="rect">
            <a:avLst/>
          </a:prstGeom>
          <a:noFill/>
          <a:effectLst>
            <a:innerShdw blurRad="114300">
              <a:prstClr val="black"/>
            </a:innerShdw>
          </a:effectLst>
        </p:spPr>
        <p:txBody>
          <a:bodyPr spcFirstLastPara="1" wrap="square" numCol="1" rtlCol="0">
            <a:prstTxWarp prst="textArchDown">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nl-NL" sz="2000" b="1" noProof="0" dirty="0">
                <a:solidFill>
                  <a:schemeClr val="bg1"/>
                </a:solidFill>
                <a:effectLst>
                  <a:outerShdw blurRad="25400" dist="25400" dir="8100000" algn="tr" rotWithShape="0">
                    <a:prstClr val="black">
                      <a:alpha val="40000"/>
                    </a:prstClr>
                  </a:outerShdw>
                </a:effectLst>
                <a:latin typeface="Effra" panose="02000506080000020004" pitchFamily="2" charset="0"/>
              </a:rPr>
              <a:t>Innovatie</a:t>
            </a:r>
          </a:p>
        </p:txBody>
      </p:sp>
      <p:sp>
        <p:nvSpPr>
          <p:cNvPr id="13" name="TextBox 12">
            <a:extLst>
              <a:ext uri="{FF2B5EF4-FFF2-40B4-BE49-F238E27FC236}">
                <a16:creationId xmlns:a16="http://schemas.microsoft.com/office/drawing/2014/main" id="{83E24EDF-E89C-F55B-DA8B-DDBF556E0508}"/>
              </a:ext>
            </a:extLst>
          </p:cNvPr>
          <p:cNvSpPr txBox="1"/>
          <p:nvPr/>
        </p:nvSpPr>
        <p:spPr>
          <a:xfrm>
            <a:off x="1659888" y="2958744"/>
            <a:ext cx="2629667"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nl-NL" sz="3200" b="1" noProof="0" dirty="0">
                <a:solidFill>
                  <a:schemeClr val="bg2">
                    <a:lumMod val="50000"/>
                  </a:schemeClr>
                </a:solidFill>
                <a:effectLst>
                  <a:outerShdw blurRad="25400" dist="25400" dir="2700000" algn="tl">
                    <a:srgbClr val="000000">
                      <a:alpha val="43137"/>
                    </a:srgbClr>
                  </a:outerShdw>
                </a:effectLst>
                <a:latin typeface="Effra" panose="02000506080000020004" pitchFamily="2" charset="0"/>
              </a:rPr>
              <a:t>Organisatie</a:t>
            </a:r>
          </a:p>
        </p:txBody>
      </p:sp>
      <p:sp>
        <p:nvSpPr>
          <p:cNvPr id="26" name="Tekstvak 25">
            <a:extLst>
              <a:ext uri="{FF2B5EF4-FFF2-40B4-BE49-F238E27FC236}">
                <a16:creationId xmlns:a16="http://schemas.microsoft.com/office/drawing/2014/main" id="{BB37DC9C-DF4F-FEE5-7948-C31220CDB317}"/>
              </a:ext>
            </a:extLst>
          </p:cNvPr>
          <p:cNvSpPr txBox="1"/>
          <p:nvPr/>
        </p:nvSpPr>
        <p:spPr>
          <a:xfrm>
            <a:off x="278474" y="5832994"/>
            <a:ext cx="5220124"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2400" b="1" i="1" dirty="0">
                <a:solidFill>
                  <a:prstClr val="black"/>
                </a:solidFill>
                <a:latin typeface="Effra" panose="02000506080000020004" pitchFamily="2" charset="0"/>
              </a:rPr>
              <a:t>Organisaties voorzien in verschillende </a:t>
            </a:r>
            <a:r>
              <a:rPr lang="nl-NL" sz="2400" b="1" i="1" dirty="0">
                <a:solidFill>
                  <a:srgbClr val="945DE8"/>
                </a:solidFill>
                <a:latin typeface="Effra" panose="02000506080000020004" pitchFamily="2" charset="0"/>
              </a:rPr>
              <a:t>maatschappelijke behoeften</a:t>
            </a:r>
            <a:r>
              <a:rPr lang="nl-NL" sz="2400" b="1" i="1" dirty="0">
                <a:solidFill>
                  <a:prstClr val="black"/>
                </a:solidFill>
                <a:latin typeface="Effra" panose="02000506080000020004" pitchFamily="2" charset="0"/>
              </a:rPr>
              <a:t>.</a:t>
            </a:r>
            <a:endParaRPr kumimoji="0" lang="nl-NL" sz="2400" b="1" i="1" u="none" strike="noStrike" kern="1200" cap="none" spc="0" normalizeH="0" baseline="0" noProof="0" dirty="0">
              <a:ln>
                <a:noFill/>
              </a:ln>
              <a:solidFill>
                <a:prstClr val="black"/>
              </a:solidFill>
              <a:effectLst/>
              <a:uLnTx/>
              <a:uFillTx/>
              <a:latin typeface="Effra" panose="02000506080000020004" pitchFamily="2" charset="0"/>
            </a:endParaRPr>
          </a:p>
        </p:txBody>
      </p:sp>
      <p:cxnSp>
        <p:nvCxnSpPr>
          <p:cNvPr id="27" name="Rechte verbindingslijn 26">
            <a:extLst>
              <a:ext uri="{FF2B5EF4-FFF2-40B4-BE49-F238E27FC236}">
                <a16:creationId xmlns:a16="http://schemas.microsoft.com/office/drawing/2014/main" id="{AA962EFC-2D2B-244C-D305-1CBD08CDD0A0}"/>
              </a:ext>
            </a:extLst>
          </p:cNvPr>
          <p:cNvCxnSpPr>
            <a:cxnSpLocks/>
          </p:cNvCxnSpPr>
          <p:nvPr/>
        </p:nvCxnSpPr>
        <p:spPr>
          <a:xfrm>
            <a:off x="5744397" y="1147057"/>
            <a:ext cx="0" cy="4681548"/>
          </a:xfrm>
          <a:prstGeom prst="line">
            <a:avLst/>
          </a:prstGeom>
          <a:ln w="1111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Verbindingslijn: gebogen 28">
            <a:extLst>
              <a:ext uri="{FF2B5EF4-FFF2-40B4-BE49-F238E27FC236}">
                <a16:creationId xmlns:a16="http://schemas.microsoft.com/office/drawing/2014/main" id="{ED9F7F58-D696-FD24-EE21-61EDC2607EDD}"/>
              </a:ext>
            </a:extLst>
          </p:cNvPr>
          <p:cNvCxnSpPr>
            <a:cxnSpLocks/>
            <a:stCxn id="26" idx="3"/>
            <a:endCxn id="32" idx="2"/>
          </p:cNvCxnSpPr>
          <p:nvPr/>
        </p:nvCxnSpPr>
        <p:spPr>
          <a:xfrm flipV="1">
            <a:off x="5498598" y="5622047"/>
            <a:ext cx="3445842" cy="626446"/>
          </a:xfrm>
          <a:prstGeom prst="bentConnector2">
            <a:avLst/>
          </a:prstGeom>
          <a:ln w="69850">
            <a:solidFill>
              <a:srgbClr val="E71E14"/>
            </a:solidFill>
            <a:tailEnd type="triangle"/>
          </a:ln>
        </p:spPr>
        <p:style>
          <a:lnRef idx="1">
            <a:schemeClr val="accent1"/>
          </a:lnRef>
          <a:fillRef idx="0">
            <a:schemeClr val="accent1"/>
          </a:fillRef>
          <a:effectRef idx="0">
            <a:schemeClr val="accent1"/>
          </a:effectRef>
          <a:fontRef idx="minor">
            <a:schemeClr val="tx1"/>
          </a:fontRef>
        </p:style>
      </p:cxnSp>
      <p:sp>
        <p:nvSpPr>
          <p:cNvPr id="32" name="Rechthoek: afgeronde hoeken 31">
            <a:extLst>
              <a:ext uri="{FF2B5EF4-FFF2-40B4-BE49-F238E27FC236}">
                <a16:creationId xmlns:a16="http://schemas.microsoft.com/office/drawing/2014/main" id="{4BB381C9-AA7B-6785-F114-275BDE7C5F60}"/>
              </a:ext>
            </a:extLst>
          </p:cNvPr>
          <p:cNvSpPr/>
          <p:nvPr/>
        </p:nvSpPr>
        <p:spPr>
          <a:xfrm>
            <a:off x="6165781" y="3949134"/>
            <a:ext cx="5557318" cy="1672913"/>
          </a:xfrm>
          <a:prstGeom prst="roundRect">
            <a:avLst/>
          </a:prstGeom>
          <a:solidFill>
            <a:schemeClr val="bg1">
              <a:lumMod val="75000"/>
            </a:schemeClr>
          </a:solidFill>
          <a:ln w="13921" cap="flat">
            <a:noFill/>
            <a:prstDash val="solid"/>
            <a:miter/>
          </a:ln>
          <a:effectLst>
            <a:outerShdw blurRad="25400" dist="25400" dir="2700000" algn="tl" rotWithShape="0">
              <a:prstClr val="black">
                <a:alpha val="40000"/>
              </a:prstClr>
            </a:outerShdw>
          </a:effectLst>
        </p:spPr>
        <p:txBody>
          <a:bodyPr rtlCol="0" anchor="t"/>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nl-NL" sz="2800" b="1" i="1" u="none" strike="noStrike" kern="1200" cap="none" spc="0" normalizeH="0" baseline="0" noProof="0" dirty="0">
                <a:ln>
                  <a:noFill/>
                </a:ln>
                <a:solidFill>
                  <a:prstClr val="white"/>
                </a:solidFill>
                <a:effectLst/>
                <a:uLnTx/>
                <a:uFillTx/>
                <a:latin typeface="Effra" panose="02000506080000020004" pitchFamily="2" charset="0"/>
              </a:rPr>
              <a:t>Organisaties die hun </a:t>
            </a:r>
            <a:r>
              <a:rPr kumimoji="0" lang="nl-NL" sz="2800" b="1" i="1" u="none" strike="noStrike" kern="1200" cap="none" spc="0" normalizeH="0" baseline="0" noProof="0" dirty="0">
                <a:ln>
                  <a:noFill/>
                </a:ln>
                <a:solidFill>
                  <a:srgbClr val="945DE8"/>
                </a:solidFill>
                <a:effectLst/>
                <a:uLnTx/>
                <a:uFillTx/>
                <a:latin typeface="Effra" panose="02000506080000020004" pitchFamily="2" charset="0"/>
              </a:rPr>
              <a:t>impact</a:t>
            </a:r>
            <a:r>
              <a:rPr kumimoji="0" lang="nl-NL" sz="2800" b="1" i="1" u="none" strike="noStrike" kern="1200" cap="none" spc="0" normalizeH="0" noProof="0" dirty="0">
                <a:ln>
                  <a:noFill/>
                </a:ln>
                <a:solidFill>
                  <a:srgbClr val="945DE8"/>
                </a:solidFill>
                <a:effectLst/>
                <a:uLnTx/>
                <a:uFillTx/>
                <a:latin typeface="Effra" panose="02000506080000020004" pitchFamily="2" charset="0"/>
              </a:rPr>
              <a:t> </a:t>
            </a:r>
            <a:r>
              <a:rPr kumimoji="0" lang="nl-NL" sz="2800" b="1" i="1" u="none" strike="noStrike" kern="1200" cap="none" spc="0" normalizeH="0" noProof="0" dirty="0">
                <a:ln>
                  <a:noFill/>
                </a:ln>
                <a:solidFill>
                  <a:schemeClr val="bg1"/>
                </a:solidFill>
                <a:effectLst/>
                <a:uLnTx/>
                <a:uFillTx/>
                <a:latin typeface="Effra" panose="02000506080000020004" pitchFamily="2" charset="0"/>
              </a:rPr>
              <a:t>op de </a:t>
            </a:r>
            <a:r>
              <a:rPr kumimoji="0" lang="nl-NL" sz="2800" b="1" i="1" u="none" strike="noStrike" kern="1200" cap="none" spc="0" normalizeH="0" noProof="0" dirty="0">
                <a:ln>
                  <a:noFill/>
                </a:ln>
                <a:solidFill>
                  <a:srgbClr val="945DE8"/>
                </a:solidFill>
                <a:effectLst/>
                <a:uLnTx/>
                <a:uFillTx/>
                <a:latin typeface="Effra" panose="02000506080000020004" pitchFamily="2" charset="0"/>
              </a:rPr>
              <a:t>samenleving</a:t>
            </a:r>
            <a:r>
              <a:rPr kumimoji="0" lang="nl-NL" sz="2800" b="1" i="1" u="none" strike="noStrike" kern="1200" cap="none" spc="0" normalizeH="0" noProof="0" dirty="0">
                <a:ln>
                  <a:noFill/>
                </a:ln>
                <a:solidFill>
                  <a:prstClr val="white"/>
                </a:solidFill>
                <a:effectLst/>
                <a:uLnTx/>
                <a:uFillTx/>
                <a:latin typeface="Effra" panose="02000506080000020004" pitchFamily="2" charset="0"/>
              </a:rPr>
              <a:t> en het </a:t>
            </a:r>
            <a:r>
              <a:rPr kumimoji="0" lang="nl-NL" sz="2800" b="1" i="1" u="none" strike="noStrike" kern="1200" cap="none" spc="0" normalizeH="0" noProof="0" dirty="0">
                <a:ln>
                  <a:noFill/>
                </a:ln>
                <a:solidFill>
                  <a:srgbClr val="945DE8"/>
                </a:solidFill>
                <a:effectLst/>
                <a:uLnTx/>
                <a:uFillTx/>
                <a:latin typeface="Effra" panose="02000506080000020004" pitchFamily="2" charset="0"/>
              </a:rPr>
              <a:t>milieu</a:t>
            </a:r>
            <a:r>
              <a:rPr kumimoji="0" lang="nl-NL" sz="2800" b="1" i="1" u="none" strike="noStrike" kern="1200" cap="none" spc="0" normalizeH="0" noProof="0" dirty="0">
                <a:ln>
                  <a:noFill/>
                </a:ln>
                <a:solidFill>
                  <a:prstClr val="white"/>
                </a:solidFill>
                <a:effectLst/>
                <a:uLnTx/>
                <a:uFillTx/>
                <a:latin typeface="Effra" panose="02000506080000020004" pitchFamily="2" charset="0"/>
              </a:rPr>
              <a:t> serieus nemen doen aan </a:t>
            </a:r>
            <a:r>
              <a:rPr kumimoji="0" lang="nl-NL" sz="2800" b="1" i="1" u="none" strike="noStrike" kern="1200" cap="none" spc="0" normalizeH="0" noProof="0" dirty="0">
                <a:ln>
                  <a:noFill/>
                </a:ln>
                <a:solidFill>
                  <a:srgbClr val="945DE8"/>
                </a:solidFill>
                <a:effectLst/>
                <a:uLnTx/>
                <a:uFillTx/>
                <a:latin typeface="Effra" panose="02000506080000020004" pitchFamily="2" charset="0"/>
              </a:rPr>
              <a:t>MVO</a:t>
            </a:r>
            <a:r>
              <a:rPr kumimoji="0" lang="nl-NL" sz="2800" b="1" i="1" u="none" strike="noStrike" kern="1200" cap="none" spc="0" normalizeH="0" noProof="0" dirty="0">
                <a:ln>
                  <a:noFill/>
                </a:ln>
                <a:solidFill>
                  <a:prstClr val="white"/>
                </a:solidFill>
                <a:effectLst/>
                <a:uLnTx/>
                <a:uFillTx/>
                <a:latin typeface="Effra" panose="02000506080000020004" pitchFamily="2" charset="0"/>
              </a:rPr>
              <a:t>.</a:t>
            </a:r>
            <a:endParaRPr kumimoji="0" lang="nl-NL" sz="2800" b="1" i="1" u="none" strike="noStrike" kern="1200" cap="none" spc="0" normalizeH="0" baseline="0" noProof="0" dirty="0">
              <a:ln>
                <a:noFill/>
              </a:ln>
              <a:solidFill>
                <a:prstClr val="white"/>
              </a:solidFill>
              <a:effectLst/>
              <a:uLnTx/>
              <a:uFillTx/>
              <a:latin typeface="Effra" panose="02000506080000020004" pitchFamily="2" charset="0"/>
            </a:endParaRPr>
          </a:p>
        </p:txBody>
      </p:sp>
      <p:sp>
        <p:nvSpPr>
          <p:cNvPr id="33" name="Rechthoek: afgeronde hoeken 32">
            <a:extLst>
              <a:ext uri="{FF2B5EF4-FFF2-40B4-BE49-F238E27FC236}">
                <a16:creationId xmlns:a16="http://schemas.microsoft.com/office/drawing/2014/main" id="{5950AF0F-CB30-5270-EF7D-21BC946CC026}"/>
              </a:ext>
            </a:extLst>
          </p:cNvPr>
          <p:cNvSpPr/>
          <p:nvPr/>
        </p:nvSpPr>
        <p:spPr>
          <a:xfrm>
            <a:off x="6295759" y="3197835"/>
            <a:ext cx="5297362" cy="782270"/>
          </a:xfrm>
          <a:prstGeom prst="roundRect">
            <a:avLst/>
          </a:prstGeom>
          <a:solidFill>
            <a:srgbClr val="945EE8"/>
          </a:solidFill>
          <a:ln w="13921" cap="flat">
            <a:noFill/>
            <a:prstDash val="solid"/>
            <a:miter/>
          </a:ln>
          <a:effectLst>
            <a:outerShdw blurRad="25400" dist="25400" dir="2700000" algn="tl" rotWithShape="0">
              <a:prstClr val="black">
                <a:alpha val="40000"/>
              </a:prstClr>
            </a:outerShdw>
          </a:effectLst>
        </p:spPr>
        <p:txBody>
          <a:bodyPr rtlCol="0" anchor="ctr"/>
          <a:lstStyle/>
          <a:p>
            <a:pPr marR="0" lvl="0" algn="ctr" defTabSz="914400" rtl="0" eaLnBrk="1" fontAlgn="auto" latinLnBrk="0" hangingPunct="1">
              <a:lnSpc>
                <a:spcPct val="100000"/>
              </a:lnSpc>
              <a:spcBef>
                <a:spcPts val="0"/>
              </a:spcBef>
              <a:spcAft>
                <a:spcPts val="0"/>
              </a:spcAft>
              <a:buClrTx/>
              <a:buSzTx/>
              <a:tabLst/>
              <a:defRPr/>
            </a:pPr>
            <a:r>
              <a:rPr kumimoji="0" lang="nl-NL" sz="2400" b="1" u="none" strike="noStrike" kern="1200" cap="none" spc="0" normalizeH="0" baseline="0" noProof="0" dirty="0">
                <a:ln>
                  <a:noFill/>
                </a:ln>
                <a:solidFill>
                  <a:prstClr val="white"/>
                </a:solidFill>
                <a:effectLst/>
                <a:uLnTx/>
                <a:uFillTx/>
                <a:latin typeface="Effra" panose="02000506080000020004" pitchFamily="2" charset="0"/>
              </a:rPr>
              <a:t>Maatschappelijk Verantwoord Ondernemen</a:t>
            </a:r>
          </a:p>
        </p:txBody>
      </p:sp>
      <p:grpSp>
        <p:nvGrpSpPr>
          <p:cNvPr id="38" name="Groep 37">
            <a:extLst>
              <a:ext uri="{FF2B5EF4-FFF2-40B4-BE49-F238E27FC236}">
                <a16:creationId xmlns:a16="http://schemas.microsoft.com/office/drawing/2014/main" id="{5A98C602-94C0-D38A-AB02-A4BF7F63A2A9}"/>
              </a:ext>
            </a:extLst>
          </p:cNvPr>
          <p:cNvGrpSpPr/>
          <p:nvPr/>
        </p:nvGrpSpPr>
        <p:grpSpPr>
          <a:xfrm>
            <a:off x="6474468" y="915899"/>
            <a:ext cx="1280842" cy="2646878"/>
            <a:chOff x="980971" y="930686"/>
            <a:chExt cx="1015623" cy="2646878"/>
          </a:xfrm>
        </p:grpSpPr>
        <p:sp>
          <p:nvSpPr>
            <p:cNvPr id="39" name="Tekstvak 38">
              <a:extLst>
                <a:ext uri="{FF2B5EF4-FFF2-40B4-BE49-F238E27FC236}">
                  <a16:creationId xmlns:a16="http://schemas.microsoft.com/office/drawing/2014/main" id="{29987857-813C-3F8A-5A52-9D1E3D121920}"/>
                </a:ext>
              </a:extLst>
            </p:cNvPr>
            <p:cNvSpPr txBox="1"/>
            <p:nvPr/>
          </p:nvSpPr>
          <p:spPr>
            <a:xfrm>
              <a:off x="980971" y="930686"/>
              <a:ext cx="765830" cy="264687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6600" b="1" u="none" strike="noStrike" kern="1200" cap="none" spc="0" normalizeH="0" baseline="0" noProof="0" dirty="0">
                  <a:ln>
                    <a:noFill/>
                  </a:ln>
                  <a:solidFill>
                    <a:srgbClr val="652EA3"/>
                  </a:solidFill>
                  <a:effectLst>
                    <a:outerShdw blurRad="25400" dist="25400" dir="2700000" algn="tl" rotWithShape="0">
                      <a:prstClr val="black">
                        <a:alpha val="40000"/>
                      </a:prstClr>
                    </a:outerShdw>
                  </a:effectLst>
                  <a:uLnTx/>
                  <a:uFillTx/>
                  <a:latin typeface="Effra" panose="02000506080000020004" pitchFamily="2" charset="0"/>
                  <a:ea typeface="+mn-ea"/>
                  <a:cs typeface="+mn-cs"/>
                </a:rPr>
                <a:t>P</a:t>
              </a:r>
            </a:p>
          </p:txBody>
        </p:sp>
        <p:sp>
          <p:nvSpPr>
            <p:cNvPr id="40" name="Tekstvak 39">
              <a:extLst>
                <a:ext uri="{FF2B5EF4-FFF2-40B4-BE49-F238E27FC236}">
                  <a16:creationId xmlns:a16="http://schemas.microsoft.com/office/drawing/2014/main" id="{45A81F53-B5C0-CE05-385C-F3B3CCC34AC1}"/>
                </a:ext>
              </a:extLst>
            </p:cNvPr>
            <p:cNvSpPr txBox="1"/>
            <p:nvPr/>
          </p:nvSpPr>
          <p:spPr>
            <a:xfrm>
              <a:off x="1230764" y="2631850"/>
              <a:ext cx="765830" cy="46166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nl-NL" sz="2400" b="1" dirty="0">
                  <a:solidFill>
                    <a:prstClr val="black"/>
                  </a:solidFill>
                  <a:effectLst>
                    <a:outerShdw blurRad="25400" dist="25400" dir="2700000" algn="tl" rotWithShape="0">
                      <a:prstClr val="black">
                        <a:alpha val="40000"/>
                      </a:prstClr>
                    </a:outerShdw>
                  </a:effectLst>
                  <a:latin typeface="Effra" panose="02000506080000020004" pitchFamily="2" charset="0"/>
                </a:rPr>
                <a:t>e</a:t>
              </a:r>
              <a:r>
                <a:rPr kumimoji="0" lang="nl-NL" sz="2400" b="1" u="none" strike="noStrike" kern="1200" cap="none" spc="0" normalizeH="0" baseline="0" noProof="0" dirty="0" err="1">
                  <a:ln>
                    <a:noFill/>
                  </a:ln>
                  <a:solidFill>
                    <a:prstClr val="black"/>
                  </a:solidFill>
                  <a:effectLst>
                    <a:outerShdw blurRad="25400" dist="25400" dir="2700000" algn="tl" rotWithShape="0">
                      <a:prstClr val="black">
                        <a:alpha val="40000"/>
                      </a:prstClr>
                    </a:outerShdw>
                  </a:effectLst>
                  <a:uLnTx/>
                  <a:uFillTx/>
                  <a:latin typeface="Effra" panose="02000506080000020004" pitchFamily="2" charset="0"/>
                  <a:ea typeface="+mn-ea"/>
                  <a:cs typeface="+mn-cs"/>
                </a:rPr>
                <a:t>ople</a:t>
              </a:r>
              <a:endParaRPr kumimoji="0" lang="nl-NL" sz="2400" b="1" u="none" strike="noStrike" kern="1200" cap="none" spc="0" normalizeH="0" baseline="0" noProof="0" dirty="0">
                <a:ln>
                  <a:noFill/>
                </a:ln>
                <a:solidFill>
                  <a:prstClr val="black"/>
                </a:solidFill>
                <a:effectLst>
                  <a:outerShdw blurRad="25400" dist="25400" dir="2700000" algn="tl" rotWithShape="0">
                    <a:prstClr val="black">
                      <a:alpha val="40000"/>
                    </a:prstClr>
                  </a:outerShdw>
                </a:effectLst>
                <a:uLnTx/>
                <a:uFillTx/>
                <a:latin typeface="Effra" panose="02000506080000020004" pitchFamily="2" charset="0"/>
                <a:ea typeface="+mn-ea"/>
                <a:cs typeface="+mn-cs"/>
              </a:endParaRPr>
            </a:p>
          </p:txBody>
        </p:sp>
      </p:grpSp>
      <p:grpSp>
        <p:nvGrpSpPr>
          <p:cNvPr id="41" name="Groep 40">
            <a:extLst>
              <a:ext uri="{FF2B5EF4-FFF2-40B4-BE49-F238E27FC236}">
                <a16:creationId xmlns:a16="http://schemas.microsoft.com/office/drawing/2014/main" id="{E874D2FF-3EE0-9AE0-43C0-32F09541D7EF}"/>
              </a:ext>
            </a:extLst>
          </p:cNvPr>
          <p:cNvGrpSpPr/>
          <p:nvPr/>
        </p:nvGrpSpPr>
        <p:grpSpPr>
          <a:xfrm>
            <a:off x="8493594" y="915899"/>
            <a:ext cx="1284972" cy="2646878"/>
            <a:chOff x="980971" y="930686"/>
            <a:chExt cx="1018898" cy="2646878"/>
          </a:xfrm>
        </p:grpSpPr>
        <p:sp>
          <p:nvSpPr>
            <p:cNvPr id="42" name="Tekstvak 41">
              <a:extLst>
                <a:ext uri="{FF2B5EF4-FFF2-40B4-BE49-F238E27FC236}">
                  <a16:creationId xmlns:a16="http://schemas.microsoft.com/office/drawing/2014/main" id="{320DB22B-3565-3E08-2922-447DB473DEDD}"/>
                </a:ext>
              </a:extLst>
            </p:cNvPr>
            <p:cNvSpPr txBox="1"/>
            <p:nvPr/>
          </p:nvSpPr>
          <p:spPr>
            <a:xfrm>
              <a:off x="980971" y="930686"/>
              <a:ext cx="765830" cy="264687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6600" b="1" u="none" strike="noStrike" kern="1200" cap="none" spc="0" normalizeH="0" baseline="0" noProof="0" dirty="0">
                  <a:ln>
                    <a:noFill/>
                  </a:ln>
                  <a:solidFill>
                    <a:srgbClr val="652EA3"/>
                  </a:solidFill>
                  <a:effectLst>
                    <a:outerShdw blurRad="25400" dist="25400" dir="2700000" algn="tl" rotWithShape="0">
                      <a:prstClr val="black">
                        <a:alpha val="40000"/>
                      </a:prstClr>
                    </a:outerShdw>
                  </a:effectLst>
                  <a:uLnTx/>
                  <a:uFillTx/>
                  <a:latin typeface="Effra" panose="02000506080000020004" pitchFamily="2" charset="0"/>
                  <a:ea typeface="+mn-ea"/>
                  <a:cs typeface="+mn-cs"/>
                </a:rPr>
                <a:t>P</a:t>
              </a:r>
            </a:p>
          </p:txBody>
        </p:sp>
        <p:sp>
          <p:nvSpPr>
            <p:cNvPr id="43" name="Tekstvak 42">
              <a:extLst>
                <a:ext uri="{FF2B5EF4-FFF2-40B4-BE49-F238E27FC236}">
                  <a16:creationId xmlns:a16="http://schemas.microsoft.com/office/drawing/2014/main" id="{BE8BE1D4-4CE4-7C32-B84B-D0153EE7593D}"/>
                </a:ext>
              </a:extLst>
            </p:cNvPr>
            <p:cNvSpPr txBox="1"/>
            <p:nvPr/>
          </p:nvSpPr>
          <p:spPr>
            <a:xfrm>
              <a:off x="1236168" y="2631850"/>
              <a:ext cx="763701" cy="46166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nl-NL" sz="2400" b="1" dirty="0">
                  <a:solidFill>
                    <a:prstClr val="black"/>
                  </a:solidFill>
                  <a:effectLst>
                    <a:outerShdw blurRad="25400" dist="25400" dir="2700000" algn="tl" rotWithShape="0">
                      <a:prstClr val="black">
                        <a:alpha val="40000"/>
                      </a:prstClr>
                    </a:outerShdw>
                  </a:effectLst>
                  <a:latin typeface="Effra" panose="02000506080000020004" pitchFamily="2" charset="0"/>
                </a:rPr>
                <a:t>l</a:t>
              </a:r>
              <a:r>
                <a:rPr kumimoji="0" lang="nl-NL" sz="2400" b="1" u="none" strike="noStrike" kern="1200" cap="none" spc="0" normalizeH="0" baseline="0" noProof="0" dirty="0" err="1">
                  <a:ln>
                    <a:noFill/>
                  </a:ln>
                  <a:solidFill>
                    <a:prstClr val="black"/>
                  </a:solidFill>
                  <a:effectLst>
                    <a:outerShdw blurRad="25400" dist="25400" dir="2700000" algn="tl" rotWithShape="0">
                      <a:prstClr val="black">
                        <a:alpha val="40000"/>
                      </a:prstClr>
                    </a:outerShdw>
                  </a:effectLst>
                  <a:uLnTx/>
                  <a:uFillTx/>
                  <a:latin typeface="Effra" panose="02000506080000020004" pitchFamily="2" charset="0"/>
                  <a:ea typeface="+mn-ea"/>
                  <a:cs typeface="+mn-cs"/>
                </a:rPr>
                <a:t>anet</a:t>
              </a:r>
              <a:endParaRPr kumimoji="0" lang="nl-NL" sz="2400" b="1" u="none" strike="noStrike" kern="1200" cap="none" spc="0" normalizeH="0" baseline="0" noProof="0" dirty="0">
                <a:ln>
                  <a:noFill/>
                </a:ln>
                <a:solidFill>
                  <a:prstClr val="black"/>
                </a:solidFill>
                <a:effectLst>
                  <a:outerShdw blurRad="25400" dist="25400" dir="2700000" algn="tl" rotWithShape="0">
                    <a:prstClr val="black">
                      <a:alpha val="40000"/>
                    </a:prstClr>
                  </a:outerShdw>
                </a:effectLst>
                <a:uLnTx/>
                <a:uFillTx/>
                <a:latin typeface="Effra" panose="02000506080000020004" pitchFamily="2" charset="0"/>
                <a:ea typeface="+mn-ea"/>
                <a:cs typeface="+mn-cs"/>
              </a:endParaRPr>
            </a:p>
          </p:txBody>
        </p:sp>
      </p:grpSp>
      <p:grpSp>
        <p:nvGrpSpPr>
          <p:cNvPr id="44" name="Groep 43">
            <a:extLst>
              <a:ext uri="{FF2B5EF4-FFF2-40B4-BE49-F238E27FC236}">
                <a16:creationId xmlns:a16="http://schemas.microsoft.com/office/drawing/2014/main" id="{FB7E6BB7-EC65-D535-9CD2-6E0031FE43FE}"/>
              </a:ext>
            </a:extLst>
          </p:cNvPr>
          <p:cNvGrpSpPr/>
          <p:nvPr/>
        </p:nvGrpSpPr>
        <p:grpSpPr>
          <a:xfrm>
            <a:off x="10516849" y="915899"/>
            <a:ext cx="1284973" cy="2646878"/>
            <a:chOff x="980971" y="930686"/>
            <a:chExt cx="1018899" cy="2646878"/>
          </a:xfrm>
        </p:grpSpPr>
        <p:sp>
          <p:nvSpPr>
            <p:cNvPr id="45" name="Tekstvak 44">
              <a:extLst>
                <a:ext uri="{FF2B5EF4-FFF2-40B4-BE49-F238E27FC236}">
                  <a16:creationId xmlns:a16="http://schemas.microsoft.com/office/drawing/2014/main" id="{3D6FED3A-2BC1-26A3-7AD8-615E81D92FE8}"/>
                </a:ext>
              </a:extLst>
            </p:cNvPr>
            <p:cNvSpPr txBox="1"/>
            <p:nvPr/>
          </p:nvSpPr>
          <p:spPr>
            <a:xfrm>
              <a:off x="980971" y="930686"/>
              <a:ext cx="765830" cy="264687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6600" b="1" u="none" strike="noStrike" kern="1200" cap="none" spc="0" normalizeH="0" baseline="0" noProof="0" dirty="0">
                  <a:ln>
                    <a:noFill/>
                  </a:ln>
                  <a:solidFill>
                    <a:srgbClr val="652EA3"/>
                  </a:solidFill>
                  <a:effectLst>
                    <a:outerShdw blurRad="25400" dist="25400" dir="2700000" algn="tl" rotWithShape="0">
                      <a:prstClr val="black">
                        <a:alpha val="40000"/>
                      </a:prstClr>
                    </a:outerShdw>
                  </a:effectLst>
                  <a:uLnTx/>
                  <a:uFillTx/>
                  <a:latin typeface="Effra" panose="02000506080000020004" pitchFamily="2" charset="0"/>
                  <a:ea typeface="+mn-ea"/>
                  <a:cs typeface="+mn-cs"/>
                </a:rPr>
                <a:t>P</a:t>
              </a:r>
            </a:p>
          </p:txBody>
        </p:sp>
        <p:sp>
          <p:nvSpPr>
            <p:cNvPr id="46" name="Tekstvak 45">
              <a:extLst>
                <a:ext uri="{FF2B5EF4-FFF2-40B4-BE49-F238E27FC236}">
                  <a16:creationId xmlns:a16="http://schemas.microsoft.com/office/drawing/2014/main" id="{D99F8C84-1901-B386-0603-2BDBCAD0CAA2}"/>
                </a:ext>
              </a:extLst>
            </p:cNvPr>
            <p:cNvSpPr txBox="1"/>
            <p:nvPr/>
          </p:nvSpPr>
          <p:spPr>
            <a:xfrm>
              <a:off x="1234039" y="2628537"/>
              <a:ext cx="765831" cy="46166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nl-NL" sz="2400" b="1" dirty="0">
                  <a:solidFill>
                    <a:prstClr val="black"/>
                  </a:solidFill>
                  <a:effectLst>
                    <a:outerShdw blurRad="25400" dist="25400" dir="2700000" algn="tl" rotWithShape="0">
                      <a:prstClr val="black">
                        <a:alpha val="40000"/>
                      </a:prstClr>
                    </a:outerShdw>
                  </a:effectLst>
                  <a:latin typeface="Effra" panose="02000506080000020004" pitchFamily="2" charset="0"/>
                </a:rPr>
                <a:t>r</a:t>
              </a:r>
              <a:r>
                <a:rPr kumimoji="0" lang="nl-NL" sz="2400" b="1" u="none" strike="noStrike" kern="1200" cap="none" spc="0" normalizeH="0" baseline="0" noProof="0" dirty="0" err="1">
                  <a:ln>
                    <a:noFill/>
                  </a:ln>
                  <a:solidFill>
                    <a:prstClr val="black"/>
                  </a:solidFill>
                  <a:effectLst>
                    <a:outerShdw blurRad="25400" dist="25400" dir="2700000" algn="tl" rotWithShape="0">
                      <a:prstClr val="black">
                        <a:alpha val="40000"/>
                      </a:prstClr>
                    </a:outerShdw>
                  </a:effectLst>
                  <a:uLnTx/>
                  <a:uFillTx/>
                  <a:latin typeface="Effra" panose="02000506080000020004" pitchFamily="2" charset="0"/>
                  <a:ea typeface="+mn-ea"/>
                  <a:cs typeface="+mn-cs"/>
                </a:rPr>
                <a:t>ofit</a:t>
              </a:r>
              <a:endParaRPr kumimoji="0" lang="nl-NL" sz="2400" b="1" u="none" strike="noStrike" kern="1200" cap="none" spc="0" normalizeH="0" baseline="0" noProof="0" dirty="0">
                <a:ln>
                  <a:noFill/>
                </a:ln>
                <a:solidFill>
                  <a:prstClr val="black"/>
                </a:solidFill>
                <a:effectLst>
                  <a:outerShdw blurRad="25400" dist="25400" dir="2700000" algn="tl" rotWithShape="0">
                    <a:prstClr val="black">
                      <a:alpha val="40000"/>
                    </a:prstClr>
                  </a:outerShdw>
                </a:effectLst>
                <a:uLnTx/>
                <a:uFillTx/>
                <a:latin typeface="Effra" panose="02000506080000020004" pitchFamily="2" charset="0"/>
                <a:ea typeface="+mn-ea"/>
                <a:cs typeface="+mn-cs"/>
              </a:endParaRPr>
            </a:p>
          </p:txBody>
        </p:sp>
      </p:grpSp>
    </p:spTree>
    <p:extLst>
      <p:ext uri="{BB962C8B-B14F-4D97-AF65-F5344CB8AC3E}">
        <p14:creationId xmlns:p14="http://schemas.microsoft.com/office/powerpoint/2010/main" val="1330548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100"/>
                                  </p:stCondLst>
                                  <p:childTnLst>
                                    <p:set>
                                      <p:cBhvr>
                                        <p:cTn id="9" dur="1" fill="hold">
                                          <p:stCondLst>
                                            <p:cond delay="0"/>
                                          </p:stCondLst>
                                        </p:cTn>
                                        <p:tgtEl>
                                          <p:spTgt spid="9"/>
                                        </p:tgtEl>
                                        <p:attrNameLst>
                                          <p:attrName>style.visibility</p:attrName>
                                        </p:attrNameLst>
                                      </p:cBhvr>
                                      <p:to>
                                        <p:strVal val="visible"/>
                                      </p:to>
                                    </p:set>
                                  </p:childTnLst>
                                </p:cTn>
                              </p:par>
                              <p:par>
                                <p:cTn id="10" presetID="1" presetClass="entr" presetSubtype="0" fill="hold" grpId="0" nodeType="withEffect">
                                  <p:stCondLst>
                                    <p:cond delay="100"/>
                                  </p:stCondLst>
                                  <p:childTnLst>
                                    <p:set>
                                      <p:cBhvr>
                                        <p:cTn id="11" dur="1" fill="hold">
                                          <p:stCondLst>
                                            <p:cond delay="0"/>
                                          </p:stCondLst>
                                        </p:cTn>
                                        <p:tgtEl>
                                          <p:spTgt spid="3"/>
                                        </p:tgtEl>
                                        <p:attrNameLst>
                                          <p:attrName>style.visibility</p:attrName>
                                        </p:attrNameLst>
                                      </p:cBhvr>
                                      <p:to>
                                        <p:strVal val="visible"/>
                                      </p:to>
                                    </p:set>
                                  </p:childTnLst>
                                </p:cTn>
                              </p:par>
                            </p:childTnLst>
                          </p:cTn>
                        </p:par>
                        <p:par>
                          <p:cTn id="12" fill="hold">
                            <p:stCondLst>
                              <p:cond delay="100"/>
                            </p:stCondLst>
                            <p:childTnLst>
                              <p:par>
                                <p:cTn id="13" presetID="1" presetClass="entr" presetSubtype="0" fill="hold" grpId="0" nodeType="afterEffect">
                                  <p:stCondLst>
                                    <p:cond delay="10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100"/>
                                  </p:stCondLst>
                                  <p:childTnLst>
                                    <p:set>
                                      <p:cBhvr>
                                        <p:cTn id="16" dur="1" fill="hold">
                                          <p:stCondLst>
                                            <p:cond delay="0"/>
                                          </p:stCondLst>
                                        </p:cTn>
                                        <p:tgtEl>
                                          <p:spTgt spid="4"/>
                                        </p:tgtEl>
                                        <p:attrNameLst>
                                          <p:attrName>style.visibility</p:attrName>
                                        </p:attrNameLst>
                                      </p:cBhvr>
                                      <p:to>
                                        <p:strVal val="visible"/>
                                      </p:to>
                                    </p:set>
                                  </p:childTnLst>
                                </p:cTn>
                              </p:par>
                            </p:childTnLst>
                          </p:cTn>
                        </p:par>
                        <p:par>
                          <p:cTn id="17" fill="hold">
                            <p:stCondLst>
                              <p:cond delay="200"/>
                            </p:stCondLst>
                            <p:childTnLst>
                              <p:par>
                                <p:cTn id="18" presetID="1" presetClass="entr" presetSubtype="0" fill="hold" grpId="0" nodeType="afterEffect">
                                  <p:stCondLst>
                                    <p:cond delay="100"/>
                                  </p:stCondLst>
                                  <p:childTnLst>
                                    <p:set>
                                      <p:cBhvr>
                                        <p:cTn id="19" dur="1" fill="hold">
                                          <p:stCondLst>
                                            <p:cond delay="0"/>
                                          </p:stCondLst>
                                        </p:cTn>
                                        <p:tgtEl>
                                          <p:spTgt spid="12"/>
                                        </p:tgtEl>
                                        <p:attrNameLst>
                                          <p:attrName>style.visibility</p:attrName>
                                        </p:attrNameLst>
                                      </p:cBhvr>
                                      <p:to>
                                        <p:strVal val="visible"/>
                                      </p:to>
                                    </p:set>
                                  </p:childTnLst>
                                </p:cTn>
                              </p:par>
                              <p:par>
                                <p:cTn id="20" presetID="1" presetClass="entr" presetSubtype="0" fill="hold" grpId="0" nodeType="withEffect">
                                  <p:stCondLst>
                                    <p:cond delay="100"/>
                                  </p:stCondLst>
                                  <p:childTnLst>
                                    <p:set>
                                      <p:cBhvr>
                                        <p:cTn id="21" dur="1" fill="hold">
                                          <p:stCondLst>
                                            <p:cond delay="0"/>
                                          </p:stCondLst>
                                        </p:cTn>
                                        <p:tgtEl>
                                          <p:spTgt spid="6"/>
                                        </p:tgtEl>
                                        <p:attrNameLst>
                                          <p:attrName>style.visibility</p:attrName>
                                        </p:attrNameLst>
                                      </p:cBhvr>
                                      <p:to>
                                        <p:strVal val="visible"/>
                                      </p:to>
                                    </p:set>
                                  </p:childTnLst>
                                </p:cTn>
                              </p:par>
                            </p:childTnLst>
                          </p:cTn>
                        </p:par>
                        <p:par>
                          <p:cTn id="22" fill="hold">
                            <p:stCondLst>
                              <p:cond delay="300"/>
                            </p:stCondLst>
                            <p:childTnLst>
                              <p:par>
                                <p:cTn id="23" presetID="1" presetClass="entr" presetSubtype="0" fill="hold" grpId="0" nodeType="afterEffect">
                                  <p:stCondLst>
                                    <p:cond delay="10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100"/>
                                  </p:stCondLst>
                                  <p:childTnLst>
                                    <p:set>
                                      <p:cBhvr>
                                        <p:cTn id="26" dur="1" fill="hold">
                                          <p:stCondLst>
                                            <p:cond delay="0"/>
                                          </p:stCondLst>
                                        </p:cTn>
                                        <p:tgtEl>
                                          <p:spTgt spid="7"/>
                                        </p:tgtEl>
                                        <p:attrNameLst>
                                          <p:attrName>style.visibility</p:attrName>
                                        </p:attrNameLst>
                                      </p:cBhvr>
                                      <p:to>
                                        <p:strVal val="visible"/>
                                      </p:to>
                                    </p:set>
                                  </p:childTnLst>
                                </p:cTn>
                              </p:par>
                            </p:childTnLst>
                          </p:cTn>
                        </p:par>
                        <p:par>
                          <p:cTn id="27" fill="hold">
                            <p:stCondLst>
                              <p:cond delay="400"/>
                            </p:stCondLst>
                            <p:childTnLst>
                              <p:par>
                                <p:cTn id="28" presetID="1" presetClass="entr" presetSubtype="0" fill="hold" grpId="0" nodeType="afterEffect">
                                  <p:stCondLst>
                                    <p:cond delay="100"/>
                                  </p:stCondLst>
                                  <p:childTnLst>
                                    <p:set>
                                      <p:cBhvr>
                                        <p:cTn id="29" dur="1" fill="hold">
                                          <p:stCondLst>
                                            <p:cond delay="0"/>
                                          </p:stCondLst>
                                        </p:cTn>
                                        <p:tgtEl>
                                          <p:spTgt spid="10"/>
                                        </p:tgtEl>
                                        <p:attrNameLst>
                                          <p:attrName>style.visibility</p:attrName>
                                        </p:attrNameLst>
                                      </p:cBhvr>
                                      <p:to>
                                        <p:strVal val="visible"/>
                                      </p:to>
                                    </p:set>
                                  </p:childTnLst>
                                </p:cTn>
                              </p:par>
                              <p:par>
                                <p:cTn id="30" presetID="1" presetClass="entr" presetSubtype="0" fill="hold" grpId="0" nodeType="withEffect">
                                  <p:stCondLst>
                                    <p:cond delay="100"/>
                                  </p:stCondLst>
                                  <p:childTnLst>
                                    <p:set>
                                      <p:cBhvr>
                                        <p:cTn id="31" dur="1" fill="hold">
                                          <p:stCondLst>
                                            <p:cond delay="0"/>
                                          </p:stCondLst>
                                        </p:cTn>
                                        <p:tgtEl>
                                          <p:spTgt spid="5"/>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wipe(left)">
                                      <p:cBhvr>
                                        <p:cTn id="36" dur="200"/>
                                        <p:tgtEl>
                                          <p:spTgt spid="29"/>
                                        </p:tgtEl>
                                      </p:cBhvr>
                                    </p:animEffect>
                                  </p:childTnLst>
                                </p:cTn>
                              </p:par>
                            </p:childTnLst>
                          </p:cTn>
                        </p:par>
                        <p:par>
                          <p:cTn id="37" fill="hold">
                            <p:stCondLst>
                              <p:cond delay="200"/>
                            </p:stCondLst>
                            <p:childTnLst>
                              <p:par>
                                <p:cTn id="38" presetID="1"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childTnLst>
                                </p:cTn>
                              </p:par>
                              <p:par>
                                <p:cTn id="40" presetID="16" presetClass="entr" presetSubtype="37" fill="hold" grpId="0" nodeType="with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barn(outVertical)">
                                      <p:cBhvr>
                                        <p:cTn id="42" dur="200"/>
                                        <p:tgtEl>
                                          <p:spTgt spid="33"/>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p:bldP spid="9" grpId="0"/>
      <p:bldP spid="10" grpId="0"/>
      <p:bldP spid="11" grpId="0"/>
      <p:bldP spid="12" grpId="0"/>
      <p:bldP spid="13" grpId="0"/>
      <p:bldP spid="32" grpId="0" animBg="1"/>
      <p:bldP spid="33"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5C69B8-514C-7B86-F6B4-2A32B4302AEE}"/>
            </a:ext>
          </a:extLst>
        </p:cNvPr>
        <p:cNvGrpSpPr/>
        <p:nvPr/>
      </p:nvGrpSpPr>
      <p:grpSpPr>
        <a:xfrm>
          <a:off x="0" y="0"/>
          <a:ext cx="0" cy="0"/>
          <a:chOff x="0" y="0"/>
          <a:chExt cx="0" cy="0"/>
        </a:xfrm>
      </p:grpSpPr>
    </p:spTree>
    <p:extLst>
      <p:ext uri="{BB962C8B-B14F-4D97-AF65-F5344CB8AC3E}">
        <p14:creationId xmlns:p14="http://schemas.microsoft.com/office/powerpoint/2010/main" val="13282691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C0422C-C7AF-7AA7-1687-8EAF1653697E}"/>
            </a:ext>
          </a:extLst>
        </p:cNvPr>
        <p:cNvGrpSpPr/>
        <p:nvPr/>
      </p:nvGrpSpPr>
      <p:grpSpPr>
        <a:xfrm>
          <a:off x="0" y="0"/>
          <a:ext cx="0" cy="0"/>
          <a:chOff x="0" y="0"/>
          <a:chExt cx="0" cy="0"/>
        </a:xfrm>
      </p:grpSpPr>
      <p:sp>
        <p:nvSpPr>
          <p:cNvPr id="3" name="Tekstvak 2">
            <a:extLst>
              <a:ext uri="{FF2B5EF4-FFF2-40B4-BE49-F238E27FC236}">
                <a16:creationId xmlns:a16="http://schemas.microsoft.com/office/drawing/2014/main" id="{2865B86A-7075-90E9-135C-672028D52AAA}"/>
              </a:ext>
            </a:extLst>
          </p:cNvPr>
          <p:cNvSpPr txBox="1"/>
          <p:nvPr/>
        </p:nvSpPr>
        <p:spPr>
          <a:xfrm>
            <a:off x="319314" y="3092680"/>
            <a:ext cx="11553372" cy="1446550"/>
          </a:xfrm>
          <a:prstGeom prst="rect">
            <a:avLst/>
          </a:prstGeom>
          <a:noFill/>
        </p:spPr>
        <p:txBody>
          <a:bodyPr wrap="square" rtlCol="0">
            <a:spAutoFit/>
          </a:bodyPr>
          <a:lstStyle/>
          <a:p>
            <a:pPr algn="ctr"/>
            <a:r>
              <a:rPr lang="nl-NL" sz="8800" b="1" dirty="0">
                <a:solidFill>
                  <a:srgbClr val="945DE8"/>
                </a:solidFill>
                <a:effectLst>
                  <a:outerShdw blurRad="25400" dist="25400" dir="2700000" algn="tl" rotWithShape="0">
                    <a:prstClr val="black">
                      <a:alpha val="40000"/>
                    </a:prstClr>
                  </a:outerShdw>
                </a:effectLst>
                <a:latin typeface="Effra" panose="02000506080000020004" pitchFamily="2" charset="0"/>
              </a:rPr>
              <a:t>Meten is weten!</a:t>
            </a:r>
          </a:p>
        </p:txBody>
      </p:sp>
      <p:cxnSp>
        <p:nvCxnSpPr>
          <p:cNvPr id="6" name="Rechte verbindingslijn 5">
            <a:extLst>
              <a:ext uri="{FF2B5EF4-FFF2-40B4-BE49-F238E27FC236}">
                <a16:creationId xmlns:a16="http://schemas.microsoft.com/office/drawing/2014/main" id="{8E32B86A-5225-6E4F-4641-B2C0CA1B6D1E}"/>
              </a:ext>
            </a:extLst>
          </p:cNvPr>
          <p:cNvCxnSpPr>
            <a:cxnSpLocks/>
          </p:cNvCxnSpPr>
          <p:nvPr/>
        </p:nvCxnSpPr>
        <p:spPr>
          <a:xfrm flipH="1">
            <a:off x="1168400" y="4592864"/>
            <a:ext cx="9855200" cy="0"/>
          </a:xfrm>
          <a:prstGeom prst="line">
            <a:avLst/>
          </a:prstGeom>
          <a:ln w="111125">
            <a:solidFill>
              <a:schemeClr val="bg1">
                <a:lumMod val="65000"/>
              </a:schemeClr>
            </a:solidFill>
          </a:ln>
          <a:effectLst>
            <a:outerShdw blurRad="25400" dist="254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 name="Tekstvak 4">
            <a:extLst>
              <a:ext uri="{FF2B5EF4-FFF2-40B4-BE49-F238E27FC236}">
                <a16:creationId xmlns:a16="http://schemas.microsoft.com/office/drawing/2014/main" id="{1AD9DE0B-9BC2-0411-B5E8-8AC62077E70F}"/>
              </a:ext>
            </a:extLst>
          </p:cNvPr>
          <p:cNvSpPr txBox="1"/>
          <p:nvPr/>
        </p:nvSpPr>
        <p:spPr>
          <a:xfrm>
            <a:off x="319314" y="1566952"/>
            <a:ext cx="11553372" cy="1862048"/>
          </a:xfrm>
          <a:prstGeom prst="rect">
            <a:avLst/>
          </a:prstGeom>
          <a:noFill/>
        </p:spPr>
        <p:txBody>
          <a:bodyPr wrap="square" rtlCol="0">
            <a:spAutoFit/>
          </a:bodyPr>
          <a:lstStyle/>
          <a:p>
            <a:pPr algn="ctr"/>
            <a:r>
              <a:rPr lang="nl-NL" sz="11500" b="1" i="1" dirty="0" err="1">
                <a:solidFill>
                  <a:srgbClr val="652EA3"/>
                </a:solidFill>
                <a:effectLst>
                  <a:outerShdw blurRad="25400" dist="25400" dir="2700000" algn="tl" rotWithShape="0">
                    <a:prstClr val="black">
                      <a:alpha val="40000"/>
                    </a:prstClr>
                  </a:outerShdw>
                </a:effectLst>
                <a:latin typeface="Effra" panose="02000506080000020004" pitchFamily="2" charset="0"/>
              </a:rPr>
              <a:t>KSF’s</a:t>
            </a:r>
            <a:r>
              <a:rPr lang="nl-NL" sz="11500" b="1" i="1" dirty="0">
                <a:solidFill>
                  <a:srgbClr val="652EA3"/>
                </a:solidFill>
                <a:effectLst>
                  <a:outerShdw blurRad="25400" dist="25400" dir="2700000" algn="tl" rotWithShape="0">
                    <a:prstClr val="black">
                      <a:alpha val="40000"/>
                    </a:prstClr>
                  </a:outerShdw>
                </a:effectLst>
                <a:latin typeface="Effra" panose="02000506080000020004" pitchFamily="2" charset="0"/>
              </a:rPr>
              <a:t> en </a:t>
            </a:r>
            <a:r>
              <a:rPr lang="nl-NL" sz="11500" b="1" i="1" dirty="0" err="1">
                <a:solidFill>
                  <a:srgbClr val="652EA3"/>
                </a:solidFill>
                <a:effectLst>
                  <a:outerShdw blurRad="25400" dist="25400" dir="2700000" algn="tl" rotWithShape="0">
                    <a:prstClr val="black">
                      <a:alpha val="40000"/>
                    </a:prstClr>
                  </a:outerShdw>
                </a:effectLst>
                <a:latin typeface="Effra" panose="02000506080000020004" pitchFamily="2" charset="0"/>
              </a:rPr>
              <a:t>KPI’s</a:t>
            </a:r>
            <a:endParaRPr lang="nl-NL" sz="11500" b="1" i="1" dirty="0">
              <a:solidFill>
                <a:srgbClr val="652EA3"/>
              </a:solidFill>
              <a:effectLst>
                <a:outerShdw blurRad="25400" dist="25400" dir="2700000" algn="tl" rotWithShape="0">
                  <a:prstClr val="black">
                    <a:alpha val="40000"/>
                  </a:prstClr>
                </a:outerShdw>
              </a:effectLst>
              <a:latin typeface="Effra" panose="02000506080000020004" pitchFamily="2" charset="0"/>
            </a:endParaRPr>
          </a:p>
        </p:txBody>
      </p:sp>
      <p:sp>
        <p:nvSpPr>
          <p:cNvPr id="2" name="Tekstvak 1">
            <a:extLst>
              <a:ext uri="{FF2B5EF4-FFF2-40B4-BE49-F238E27FC236}">
                <a16:creationId xmlns:a16="http://schemas.microsoft.com/office/drawing/2014/main" id="{37FB899A-7A02-7E9D-6D7F-AF0D37E889CF}"/>
              </a:ext>
            </a:extLst>
          </p:cNvPr>
          <p:cNvSpPr txBox="1"/>
          <p:nvPr/>
        </p:nvSpPr>
        <p:spPr>
          <a:xfrm>
            <a:off x="1168400" y="4585846"/>
            <a:ext cx="2854959" cy="523220"/>
          </a:xfrm>
          <a:prstGeom prst="rect">
            <a:avLst/>
          </a:prstGeom>
          <a:noFill/>
        </p:spPr>
        <p:txBody>
          <a:bodyPr wrap="square" rtlCol="0">
            <a:spAutoFit/>
          </a:bodyPr>
          <a:lstStyle/>
          <a:p>
            <a:r>
              <a:rPr lang="nl-NL" sz="2800" b="1" dirty="0">
                <a:solidFill>
                  <a:srgbClr val="652EA3"/>
                </a:solidFill>
                <a:latin typeface="Effra" panose="02000506080000020004" pitchFamily="2" charset="0"/>
              </a:rPr>
              <a:t>Patrick</a:t>
            </a:r>
          </a:p>
        </p:txBody>
      </p:sp>
    </p:spTree>
    <p:extLst>
      <p:ext uri="{BB962C8B-B14F-4D97-AF65-F5344CB8AC3E}">
        <p14:creationId xmlns:p14="http://schemas.microsoft.com/office/powerpoint/2010/main" val="325190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2ECC35-3FE7-FBE9-5A5C-A89E8FA2937A}"/>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867331E2-6C18-E2A3-5E11-69F0AEAA3876}"/>
              </a:ext>
            </a:extLst>
          </p:cNvPr>
          <p:cNvSpPr txBox="1"/>
          <p:nvPr/>
        </p:nvSpPr>
        <p:spPr>
          <a:xfrm>
            <a:off x="2140299" y="194009"/>
            <a:ext cx="791140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err="1">
                <a:ln>
                  <a:noFill/>
                </a:ln>
                <a:solidFill>
                  <a:prstClr val="black"/>
                </a:solidFill>
                <a:effectLst/>
                <a:uLnTx/>
                <a:uFillTx/>
                <a:latin typeface="Effra Heavy" panose="02000906080000020004" pitchFamily="2" charset="0"/>
                <a:ea typeface="+mn-ea"/>
                <a:cs typeface="+mn-cs"/>
              </a:rPr>
              <a:t>KSF’s</a:t>
            </a:r>
            <a:r>
              <a:rPr kumimoji="0" lang="nl-NL" sz="2800" b="0" i="0" u="none" strike="noStrike" kern="1200" cap="none" spc="0" normalizeH="0" baseline="0" noProof="0" dirty="0">
                <a:ln>
                  <a:noFill/>
                </a:ln>
                <a:solidFill>
                  <a:prstClr val="black"/>
                </a:solidFill>
                <a:effectLst/>
                <a:uLnTx/>
                <a:uFillTx/>
                <a:latin typeface="Effra Heavy" panose="02000906080000020004" pitchFamily="2" charset="0"/>
                <a:ea typeface="+mn-ea"/>
                <a:cs typeface="+mn-cs"/>
              </a:rPr>
              <a:t> en </a:t>
            </a:r>
            <a:r>
              <a:rPr kumimoji="0" lang="nl-NL" sz="2800" b="0" i="0" u="none" strike="noStrike" kern="1200" cap="none" spc="0" normalizeH="0" baseline="0" noProof="0" dirty="0" err="1">
                <a:ln>
                  <a:noFill/>
                </a:ln>
                <a:solidFill>
                  <a:prstClr val="black"/>
                </a:solidFill>
                <a:effectLst/>
                <a:uLnTx/>
                <a:uFillTx/>
                <a:latin typeface="Effra Heavy" panose="02000906080000020004" pitchFamily="2" charset="0"/>
                <a:ea typeface="+mn-ea"/>
                <a:cs typeface="+mn-cs"/>
              </a:rPr>
              <a:t>KPI’s</a:t>
            </a:r>
            <a:endParaRPr kumimoji="0" lang="nl-NL" sz="2800" b="0" i="0" u="none" strike="noStrike" kern="1200" cap="none" spc="0" normalizeH="0" baseline="0" noProof="0" dirty="0">
              <a:ln>
                <a:noFill/>
              </a:ln>
              <a:solidFill>
                <a:prstClr val="black"/>
              </a:solidFill>
              <a:effectLst/>
              <a:uLnTx/>
              <a:uFillTx/>
              <a:latin typeface="Effra" panose="02000506080000020004" pitchFamily="2" charset="0"/>
            </a:endParaRPr>
          </a:p>
        </p:txBody>
      </p:sp>
      <p:grpSp>
        <p:nvGrpSpPr>
          <p:cNvPr id="3" name="Graphic 6" descr="Meter">
            <a:extLst>
              <a:ext uri="{FF2B5EF4-FFF2-40B4-BE49-F238E27FC236}">
                <a16:creationId xmlns:a16="http://schemas.microsoft.com/office/drawing/2014/main" id="{4A374FFE-A407-116F-B17D-2B799FA5D768}"/>
              </a:ext>
            </a:extLst>
          </p:cNvPr>
          <p:cNvGrpSpPr/>
          <p:nvPr/>
        </p:nvGrpSpPr>
        <p:grpSpPr>
          <a:xfrm>
            <a:off x="7122840" y="540190"/>
            <a:ext cx="3732451" cy="3610547"/>
            <a:chOff x="4824046" y="1409405"/>
            <a:chExt cx="2543908" cy="2543908"/>
          </a:xfrm>
          <a:effectLst>
            <a:outerShdw blurRad="25400" dist="25400" dir="2700000" algn="tl" rotWithShape="0">
              <a:prstClr val="black">
                <a:alpha val="40000"/>
              </a:prstClr>
            </a:outerShdw>
          </a:effectLst>
        </p:grpSpPr>
        <p:sp>
          <p:nvSpPr>
            <p:cNvPr id="4" name="Vrije vorm: vorm 3">
              <a:extLst>
                <a:ext uri="{FF2B5EF4-FFF2-40B4-BE49-F238E27FC236}">
                  <a16:creationId xmlns:a16="http://schemas.microsoft.com/office/drawing/2014/main" id="{AE80C6E1-7D2A-986C-3985-D5E723916AB1}"/>
                </a:ext>
              </a:extLst>
            </p:cNvPr>
            <p:cNvSpPr/>
            <p:nvPr/>
          </p:nvSpPr>
          <p:spPr>
            <a:xfrm>
              <a:off x="4930042" y="2045382"/>
              <a:ext cx="1862882" cy="1271954"/>
            </a:xfrm>
            <a:custGeom>
              <a:avLst/>
              <a:gdLst>
                <a:gd name="connsiteX0" fmla="*/ 1112960 w 1862882"/>
                <a:gd name="connsiteY0" fmla="*/ 161644 h 1271954"/>
                <a:gd name="connsiteX1" fmla="*/ 1112960 w 1862882"/>
                <a:gd name="connsiteY1" fmla="*/ 267640 h 1271954"/>
                <a:gd name="connsiteX2" fmla="*/ 1165958 w 1862882"/>
                <a:gd name="connsiteY2" fmla="*/ 264990 h 1271954"/>
                <a:gd name="connsiteX3" fmla="*/ 1218956 w 1862882"/>
                <a:gd name="connsiteY3" fmla="*/ 267640 h 1271954"/>
                <a:gd name="connsiteX4" fmla="*/ 1218956 w 1862882"/>
                <a:gd name="connsiteY4" fmla="*/ 161644 h 1271954"/>
                <a:gd name="connsiteX5" fmla="*/ 1510445 w 1862882"/>
                <a:gd name="connsiteY5" fmla="*/ 222592 h 1271954"/>
                <a:gd name="connsiteX6" fmla="*/ 1470697 w 1862882"/>
                <a:gd name="connsiteY6" fmla="*/ 317989 h 1271954"/>
                <a:gd name="connsiteX7" fmla="*/ 1568743 w 1862882"/>
                <a:gd name="connsiteY7" fmla="*/ 360387 h 1271954"/>
                <a:gd name="connsiteX8" fmla="*/ 1608492 w 1862882"/>
                <a:gd name="connsiteY8" fmla="*/ 262341 h 1271954"/>
                <a:gd name="connsiteX9" fmla="*/ 1748937 w 1862882"/>
                <a:gd name="connsiteY9" fmla="*/ 347137 h 1271954"/>
                <a:gd name="connsiteX10" fmla="*/ 1862883 w 1862882"/>
                <a:gd name="connsiteY10" fmla="*/ 233192 h 1271954"/>
                <a:gd name="connsiteX11" fmla="*/ 1165958 w 1862882"/>
                <a:gd name="connsiteY11" fmla="*/ 0 h 1271954"/>
                <a:gd name="connsiteX12" fmla="*/ 0 w 1862882"/>
                <a:gd name="connsiteY12" fmla="*/ 1165958 h 1271954"/>
                <a:gd name="connsiteX13" fmla="*/ 0 w 1862882"/>
                <a:gd name="connsiteY13" fmla="*/ 1271954 h 1271954"/>
                <a:gd name="connsiteX14" fmla="*/ 158994 w 1862882"/>
                <a:gd name="connsiteY14" fmla="*/ 1271954 h 1271954"/>
                <a:gd name="connsiteX15" fmla="*/ 158994 w 1862882"/>
                <a:gd name="connsiteY15" fmla="*/ 1165958 h 1271954"/>
                <a:gd name="connsiteX16" fmla="*/ 209342 w 1862882"/>
                <a:gd name="connsiteY16" fmla="*/ 853269 h 1271954"/>
                <a:gd name="connsiteX17" fmla="*/ 307389 w 1862882"/>
                <a:gd name="connsiteY17" fmla="*/ 893018 h 1271954"/>
                <a:gd name="connsiteX18" fmla="*/ 344488 w 1862882"/>
                <a:gd name="connsiteY18" fmla="*/ 794971 h 1271954"/>
                <a:gd name="connsiteX19" fmla="*/ 246441 w 1862882"/>
                <a:gd name="connsiteY19" fmla="*/ 755223 h 1271954"/>
                <a:gd name="connsiteX20" fmla="*/ 405435 w 1862882"/>
                <a:gd name="connsiteY20" fmla="*/ 508782 h 1271954"/>
                <a:gd name="connsiteX21" fmla="*/ 479633 w 1862882"/>
                <a:gd name="connsiteY21" fmla="*/ 582979 h 1271954"/>
                <a:gd name="connsiteX22" fmla="*/ 553830 w 1862882"/>
                <a:gd name="connsiteY22" fmla="*/ 506132 h 1271954"/>
                <a:gd name="connsiteX23" fmla="*/ 479633 w 1862882"/>
                <a:gd name="connsiteY23" fmla="*/ 431934 h 1271954"/>
                <a:gd name="connsiteX24" fmla="*/ 723424 w 1862882"/>
                <a:gd name="connsiteY24" fmla="*/ 262341 h 1271954"/>
                <a:gd name="connsiteX25" fmla="*/ 763172 w 1862882"/>
                <a:gd name="connsiteY25" fmla="*/ 360387 h 1271954"/>
                <a:gd name="connsiteX26" fmla="*/ 861219 w 1862882"/>
                <a:gd name="connsiteY26" fmla="*/ 317989 h 1271954"/>
                <a:gd name="connsiteX27" fmla="*/ 821470 w 1862882"/>
                <a:gd name="connsiteY27" fmla="*/ 219942 h 1271954"/>
                <a:gd name="connsiteX28" fmla="*/ 1112960 w 1862882"/>
                <a:gd name="connsiteY28" fmla="*/ 161644 h 1271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862882" h="1271954">
                  <a:moveTo>
                    <a:pt x="1112960" y="161644"/>
                  </a:moveTo>
                  <a:lnTo>
                    <a:pt x="1112960" y="267640"/>
                  </a:lnTo>
                  <a:cubicBezTo>
                    <a:pt x="1131509" y="267640"/>
                    <a:pt x="1147409" y="264990"/>
                    <a:pt x="1165958" y="264990"/>
                  </a:cubicBezTo>
                  <a:cubicBezTo>
                    <a:pt x="1184507" y="264990"/>
                    <a:pt x="1200407" y="264990"/>
                    <a:pt x="1218956" y="267640"/>
                  </a:cubicBezTo>
                  <a:lnTo>
                    <a:pt x="1218956" y="161644"/>
                  </a:lnTo>
                  <a:cubicBezTo>
                    <a:pt x="1322302" y="166944"/>
                    <a:pt x="1420349" y="188143"/>
                    <a:pt x="1510445" y="222592"/>
                  </a:cubicBezTo>
                  <a:lnTo>
                    <a:pt x="1470697" y="317989"/>
                  </a:lnTo>
                  <a:cubicBezTo>
                    <a:pt x="1505146" y="331238"/>
                    <a:pt x="1536944" y="344488"/>
                    <a:pt x="1568743" y="360387"/>
                  </a:cubicBezTo>
                  <a:lnTo>
                    <a:pt x="1608492" y="262341"/>
                  </a:lnTo>
                  <a:cubicBezTo>
                    <a:pt x="1658840" y="286190"/>
                    <a:pt x="1703889" y="315339"/>
                    <a:pt x="1748937" y="347137"/>
                  </a:cubicBezTo>
                  <a:lnTo>
                    <a:pt x="1862883" y="233192"/>
                  </a:lnTo>
                  <a:cubicBezTo>
                    <a:pt x="1669440" y="87447"/>
                    <a:pt x="1428298" y="0"/>
                    <a:pt x="1165958" y="0"/>
                  </a:cubicBezTo>
                  <a:cubicBezTo>
                    <a:pt x="522031" y="0"/>
                    <a:pt x="0" y="522031"/>
                    <a:pt x="0" y="1165958"/>
                  </a:cubicBezTo>
                  <a:lnTo>
                    <a:pt x="0" y="1271954"/>
                  </a:lnTo>
                  <a:lnTo>
                    <a:pt x="158994" y="1271954"/>
                  </a:lnTo>
                  <a:lnTo>
                    <a:pt x="158994" y="1165958"/>
                  </a:lnTo>
                  <a:cubicBezTo>
                    <a:pt x="158994" y="1057312"/>
                    <a:pt x="177544" y="951316"/>
                    <a:pt x="209342" y="853269"/>
                  </a:cubicBezTo>
                  <a:lnTo>
                    <a:pt x="307389" y="893018"/>
                  </a:lnTo>
                  <a:cubicBezTo>
                    <a:pt x="317989" y="858569"/>
                    <a:pt x="331238" y="826770"/>
                    <a:pt x="344488" y="794971"/>
                  </a:cubicBezTo>
                  <a:lnTo>
                    <a:pt x="246441" y="755223"/>
                  </a:lnTo>
                  <a:cubicBezTo>
                    <a:pt x="286190" y="665126"/>
                    <a:pt x="341838" y="580329"/>
                    <a:pt x="405435" y="508782"/>
                  </a:cubicBezTo>
                  <a:lnTo>
                    <a:pt x="479633" y="582979"/>
                  </a:lnTo>
                  <a:cubicBezTo>
                    <a:pt x="503482" y="556480"/>
                    <a:pt x="527331" y="529981"/>
                    <a:pt x="553830" y="506132"/>
                  </a:cubicBezTo>
                  <a:lnTo>
                    <a:pt x="479633" y="431934"/>
                  </a:lnTo>
                  <a:cubicBezTo>
                    <a:pt x="551180" y="365687"/>
                    <a:pt x="633327" y="307389"/>
                    <a:pt x="723424" y="262341"/>
                  </a:cubicBezTo>
                  <a:lnTo>
                    <a:pt x="763172" y="360387"/>
                  </a:lnTo>
                  <a:cubicBezTo>
                    <a:pt x="794971" y="344488"/>
                    <a:pt x="826770" y="331238"/>
                    <a:pt x="861219" y="317989"/>
                  </a:cubicBezTo>
                  <a:lnTo>
                    <a:pt x="821470" y="219942"/>
                  </a:lnTo>
                  <a:cubicBezTo>
                    <a:pt x="911567" y="185493"/>
                    <a:pt x="1009613" y="166944"/>
                    <a:pt x="1112960" y="161644"/>
                  </a:cubicBezTo>
                  <a:close/>
                </a:path>
              </a:pathLst>
            </a:custGeom>
            <a:gradFill flip="none" rotWithShape="1">
              <a:gsLst>
                <a:gs pos="0">
                  <a:srgbClr val="92D050"/>
                </a:gs>
                <a:gs pos="100000">
                  <a:srgbClr val="C00000"/>
                </a:gs>
              </a:gsLst>
              <a:lin ang="10800000" scaled="1"/>
              <a:tileRect/>
            </a:gradFill>
            <a:ln w="26491" cap="flat">
              <a:noFill/>
              <a:prstDash val="solid"/>
              <a:miter/>
            </a:ln>
          </p:spPr>
          <p:txBody>
            <a:bodyPr rtlCol="0" anchor="ctr"/>
            <a:lstStyle/>
            <a:p>
              <a:endParaRPr lang="nl-NL"/>
            </a:p>
          </p:txBody>
        </p:sp>
        <p:sp>
          <p:nvSpPr>
            <p:cNvPr id="5" name="Vrije vorm: vorm 4">
              <a:extLst>
                <a:ext uri="{FF2B5EF4-FFF2-40B4-BE49-F238E27FC236}">
                  <a16:creationId xmlns:a16="http://schemas.microsoft.com/office/drawing/2014/main" id="{73A34F8F-EAA9-B685-5690-B3D05E3B0667}"/>
                </a:ext>
              </a:extLst>
            </p:cNvPr>
            <p:cNvSpPr/>
            <p:nvPr/>
          </p:nvSpPr>
          <p:spPr>
            <a:xfrm>
              <a:off x="6917470" y="2543563"/>
              <a:ext cx="344487" cy="773772"/>
            </a:xfrm>
            <a:custGeom>
              <a:avLst/>
              <a:gdLst>
                <a:gd name="connsiteX0" fmla="*/ 135145 w 344487"/>
                <a:gd name="connsiteY0" fmla="*/ 0 h 773772"/>
                <a:gd name="connsiteX1" fmla="*/ 21199 w 344487"/>
                <a:gd name="connsiteY1" fmla="*/ 113946 h 773772"/>
                <a:gd name="connsiteX2" fmla="*/ 98046 w 344487"/>
                <a:gd name="connsiteY2" fmla="*/ 254391 h 773772"/>
                <a:gd name="connsiteX3" fmla="*/ 0 w 344487"/>
                <a:gd name="connsiteY3" fmla="*/ 296789 h 773772"/>
                <a:gd name="connsiteX4" fmla="*/ 37099 w 344487"/>
                <a:gd name="connsiteY4" fmla="*/ 394836 h 773772"/>
                <a:gd name="connsiteX5" fmla="*/ 135145 w 344487"/>
                <a:gd name="connsiteY5" fmla="*/ 355087 h 773772"/>
                <a:gd name="connsiteX6" fmla="*/ 185493 w 344487"/>
                <a:gd name="connsiteY6" fmla="*/ 667776 h 773772"/>
                <a:gd name="connsiteX7" fmla="*/ 185493 w 344487"/>
                <a:gd name="connsiteY7" fmla="*/ 773772 h 773772"/>
                <a:gd name="connsiteX8" fmla="*/ 344488 w 344487"/>
                <a:gd name="connsiteY8" fmla="*/ 773772 h 773772"/>
                <a:gd name="connsiteX9" fmla="*/ 344488 w 344487"/>
                <a:gd name="connsiteY9" fmla="*/ 667776 h 773772"/>
                <a:gd name="connsiteX10" fmla="*/ 135145 w 344487"/>
                <a:gd name="connsiteY10" fmla="*/ 0 h 773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4487" h="773772">
                  <a:moveTo>
                    <a:pt x="135145" y="0"/>
                  </a:moveTo>
                  <a:lnTo>
                    <a:pt x="21199" y="113946"/>
                  </a:lnTo>
                  <a:cubicBezTo>
                    <a:pt x="50348" y="158994"/>
                    <a:pt x="76847" y="206693"/>
                    <a:pt x="98046" y="254391"/>
                  </a:cubicBezTo>
                  <a:lnTo>
                    <a:pt x="0" y="296789"/>
                  </a:lnTo>
                  <a:cubicBezTo>
                    <a:pt x="13250" y="328588"/>
                    <a:pt x="26499" y="363037"/>
                    <a:pt x="37099" y="394836"/>
                  </a:cubicBezTo>
                  <a:lnTo>
                    <a:pt x="135145" y="355087"/>
                  </a:lnTo>
                  <a:cubicBezTo>
                    <a:pt x="166944" y="453134"/>
                    <a:pt x="185493" y="559130"/>
                    <a:pt x="185493" y="667776"/>
                  </a:cubicBezTo>
                  <a:lnTo>
                    <a:pt x="185493" y="773772"/>
                  </a:lnTo>
                  <a:lnTo>
                    <a:pt x="344488" y="773772"/>
                  </a:lnTo>
                  <a:lnTo>
                    <a:pt x="344488" y="667776"/>
                  </a:lnTo>
                  <a:cubicBezTo>
                    <a:pt x="344488" y="418685"/>
                    <a:pt x="267640" y="190793"/>
                    <a:pt x="135145" y="0"/>
                  </a:cubicBezTo>
                  <a:close/>
                </a:path>
              </a:pathLst>
            </a:custGeom>
            <a:gradFill flip="none" rotWithShape="1">
              <a:gsLst>
                <a:gs pos="4000">
                  <a:srgbClr val="00B050"/>
                </a:gs>
                <a:gs pos="100000">
                  <a:srgbClr val="92D050"/>
                </a:gs>
              </a:gsLst>
              <a:lin ang="13500000" scaled="1"/>
              <a:tileRect/>
            </a:gradFill>
            <a:ln w="26491" cap="flat">
              <a:noFill/>
              <a:prstDash val="solid"/>
              <a:miter/>
            </a:ln>
          </p:spPr>
          <p:txBody>
            <a:bodyPr rtlCol="0" anchor="ctr"/>
            <a:lstStyle/>
            <a:p>
              <a:endParaRPr lang="nl-NL"/>
            </a:p>
          </p:txBody>
        </p:sp>
        <p:sp>
          <p:nvSpPr>
            <p:cNvPr id="6" name="Vrije vorm: vorm 5">
              <a:extLst>
                <a:ext uri="{FF2B5EF4-FFF2-40B4-BE49-F238E27FC236}">
                  <a16:creationId xmlns:a16="http://schemas.microsoft.com/office/drawing/2014/main" id="{01986D52-A2DC-13C9-D5BB-97E6104E7735}"/>
                </a:ext>
              </a:extLst>
            </p:cNvPr>
            <p:cNvSpPr/>
            <p:nvPr/>
          </p:nvSpPr>
          <p:spPr>
            <a:xfrm>
              <a:off x="5983980" y="2336871"/>
              <a:ext cx="1012986" cy="1015636"/>
            </a:xfrm>
            <a:custGeom>
              <a:avLst/>
              <a:gdLst>
                <a:gd name="connsiteX0" fmla="*/ 37822 w 1012986"/>
                <a:gd name="connsiteY0" fmla="*/ 826770 h 1015636"/>
                <a:gd name="connsiteX1" fmla="*/ 24573 w 1012986"/>
                <a:gd name="connsiteY1" fmla="*/ 840020 h 1015636"/>
                <a:gd name="connsiteX2" fmla="*/ 37822 w 1012986"/>
                <a:gd name="connsiteY2" fmla="*/ 991064 h 1015636"/>
                <a:gd name="connsiteX3" fmla="*/ 188867 w 1012986"/>
                <a:gd name="connsiteY3" fmla="*/ 977815 h 1015636"/>
                <a:gd name="connsiteX4" fmla="*/ 1012987 w 1012986"/>
                <a:gd name="connsiteY4" fmla="*/ 0 h 1015636"/>
                <a:gd name="connsiteX5" fmla="*/ 37822 w 1012986"/>
                <a:gd name="connsiteY5" fmla="*/ 826770 h 1015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2986" h="1015636">
                  <a:moveTo>
                    <a:pt x="37822" y="826770"/>
                  </a:moveTo>
                  <a:cubicBezTo>
                    <a:pt x="32522" y="829420"/>
                    <a:pt x="29872" y="834720"/>
                    <a:pt x="24573" y="840020"/>
                  </a:cubicBezTo>
                  <a:cubicBezTo>
                    <a:pt x="-12526" y="885068"/>
                    <a:pt x="-7226" y="951316"/>
                    <a:pt x="37822" y="991064"/>
                  </a:cubicBezTo>
                  <a:cubicBezTo>
                    <a:pt x="82871" y="1028163"/>
                    <a:pt x="149118" y="1022863"/>
                    <a:pt x="188867" y="977815"/>
                  </a:cubicBezTo>
                  <a:lnTo>
                    <a:pt x="1012987" y="0"/>
                  </a:lnTo>
                  <a:lnTo>
                    <a:pt x="37822" y="826770"/>
                  </a:lnTo>
                  <a:close/>
                </a:path>
              </a:pathLst>
            </a:custGeom>
            <a:solidFill>
              <a:srgbClr val="522583"/>
            </a:solidFill>
            <a:ln w="26491" cap="flat">
              <a:noFill/>
              <a:prstDash val="solid"/>
              <a:miter/>
            </a:ln>
          </p:spPr>
          <p:txBody>
            <a:bodyPr rtlCol="0" anchor="ctr"/>
            <a:lstStyle/>
            <a:p>
              <a:endParaRPr lang="nl-NL"/>
            </a:p>
          </p:txBody>
        </p:sp>
      </p:grpSp>
      <p:sp>
        <p:nvSpPr>
          <p:cNvPr id="7" name="Tekstvak 6">
            <a:extLst>
              <a:ext uri="{FF2B5EF4-FFF2-40B4-BE49-F238E27FC236}">
                <a16:creationId xmlns:a16="http://schemas.microsoft.com/office/drawing/2014/main" id="{36390348-B86C-AC4A-C4E5-929EC47649B6}"/>
              </a:ext>
            </a:extLst>
          </p:cNvPr>
          <p:cNvSpPr txBox="1"/>
          <p:nvPr/>
        </p:nvSpPr>
        <p:spPr>
          <a:xfrm>
            <a:off x="7254084" y="1213009"/>
            <a:ext cx="3506120" cy="2215991"/>
          </a:xfrm>
          <a:prstGeom prst="rect">
            <a:avLst/>
          </a:prstGeom>
          <a:noFill/>
        </p:spPr>
        <p:txBody>
          <a:bodyPr wrap="square" rtlCol="0">
            <a:spAutoFit/>
          </a:bodyPr>
          <a:lstStyle/>
          <a:p>
            <a:pPr algn="ctr"/>
            <a:r>
              <a:rPr lang="nl-NL" sz="13800" b="1" dirty="0">
                <a:ln w="25400">
                  <a:solidFill>
                    <a:schemeClr val="bg1"/>
                  </a:solidFill>
                </a:ln>
                <a:solidFill>
                  <a:srgbClr val="945DE8"/>
                </a:solidFill>
                <a:effectLst>
                  <a:outerShdw blurRad="25400" dist="25400" dir="2700000" algn="tl" rotWithShape="0">
                    <a:prstClr val="black">
                      <a:alpha val="40000"/>
                    </a:prstClr>
                  </a:outerShdw>
                </a:effectLst>
              </a:rPr>
              <a:t>KPI</a:t>
            </a:r>
          </a:p>
        </p:txBody>
      </p:sp>
      <p:sp>
        <p:nvSpPr>
          <p:cNvPr id="13" name="Vrije vorm: vorm 12">
            <a:extLst>
              <a:ext uri="{FF2B5EF4-FFF2-40B4-BE49-F238E27FC236}">
                <a16:creationId xmlns:a16="http://schemas.microsoft.com/office/drawing/2014/main" id="{5C6BD2B5-1148-4F2E-985E-63D60812D567}"/>
              </a:ext>
            </a:extLst>
          </p:cNvPr>
          <p:cNvSpPr/>
          <p:nvPr/>
        </p:nvSpPr>
        <p:spPr>
          <a:xfrm>
            <a:off x="1695895" y="1348724"/>
            <a:ext cx="3240882" cy="1944562"/>
          </a:xfrm>
          <a:custGeom>
            <a:avLst/>
            <a:gdLst>
              <a:gd name="connsiteX0" fmla="*/ 3187084 w 3240882"/>
              <a:gd name="connsiteY0" fmla="*/ 4699 h 1944562"/>
              <a:gd name="connsiteX1" fmla="*/ 3159861 w 3240882"/>
              <a:gd name="connsiteY1" fmla="*/ 365 h 1944562"/>
              <a:gd name="connsiteX2" fmla="*/ 3133123 w 3240882"/>
              <a:gd name="connsiteY2" fmla="*/ 0 h 1944562"/>
              <a:gd name="connsiteX3" fmla="*/ 95326 w 3240882"/>
              <a:gd name="connsiteY3" fmla="*/ 0 h 1944562"/>
              <a:gd name="connsiteX4" fmla="*/ 80540 w 3240882"/>
              <a:gd name="connsiteY4" fmla="*/ 324 h 1944562"/>
              <a:gd name="connsiteX5" fmla="*/ 2 w 3240882"/>
              <a:gd name="connsiteY5" fmla="*/ 79555 h 1944562"/>
              <a:gd name="connsiteX6" fmla="*/ 4 w 3240882"/>
              <a:gd name="connsiteY6" fmla="*/ 81022 h 1944562"/>
              <a:gd name="connsiteX7" fmla="*/ 4 w 3240882"/>
              <a:gd name="connsiteY7" fmla="*/ 1863505 h 1944562"/>
              <a:gd name="connsiteX8" fmla="*/ 81029 w 3240882"/>
              <a:gd name="connsiteY8" fmla="*/ 1944523 h 1944562"/>
              <a:gd name="connsiteX9" fmla="*/ 117243 w 3240882"/>
              <a:gd name="connsiteY9" fmla="*/ 1935979 h 1944562"/>
              <a:gd name="connsiteX10" fmla="*/ 586319 w 3240882"/>
              <a:gd name="connsiteY10" fmla="*/ 1701461 h 1944562"/>
              <a:gd name="connsiteX11" fmla="*/ 1006256 w 3240882"/>
              <a:gd name="connsiteY11" fmla="*/ 1701461 h 1944562"/>
              <a:gd name="connsiteX12" fmla="*/ 1066456 w 3240882"/>
              <a:gd name="connsiteY12" fmla="*/ 1539417 h 1944562"/>
              <a:gd name="connsiteX13" fmla="*/ 888207 w 3240882"/>
              <a:gd name="connsiteY13" fmla="*/ 1539417 h 1944562"/>
              <a:gd name="connsiteX14" fmla="*/ 888207 w 3240882"/>
              <a:gd name="connsiteY14" fmla="*/ 1346666 h 1944562"/>
              <a:gd name="connsiteX15" fmla="*/ 1148612 w 3240882"/>
              <a:gd name="connsiteY15" fmla="*/ 1346666 h 1944562"/>
              <a:gd name="connsiteX16" fmla="*/ 1148612 w 3240882"/>
              <a:gd name="connsiteY16" fmla="*/ 1422341 h 1944562"/>
              <a:gd name="connsiteX17" fmla="*/ 1189123 w 3240882"/>
              <a:gd name="connsiteY17" fmla="*/ 1380290 h 1944562"/>
              <a:gd name="connsiteX18" fmla="*/ 1189123 w 3240882"/>
              <a:gd name="connsiteY18" fmla="*/ 1346666 h 1944562"/>
              <a:gd name="connsiteX19" fmla="*/ 1227244 w 3240882"/>
              <a:gd name="connsiteY19" fmla="*/ 1346666 h 1944562"/>
              <a:gd name="connsiteX20" fmla="*/ 1283959 w 3240882"/>
              <a:gd name="connsiteY20" fmla="*/ 1306155 h 1944562"/>
              <a:gd name="connsiteX21" fmla="*/ 1189285 w 3240882"/>
              <a:gd name="connsiteY21" fmla="*/ 1306155 h 1944562"/>
              <a:gd name="connsiteX22" fmla="*/ 1189285 w 3240882"/>
              <a:gd name="connsiteY22" fmla="*/ 1108664 h 1944562"/>
              <a:gd name="connsiteX23" fmla="*/ 1449730 w 3240882"/>
              <a:gd name="connsiteY23" fmla="*/ 1108664 h 1944562"/>
              <a:gd name="connsiteX24" fmla="*/ 1449730 w 3240882"/>
              <a:gd name="connsiteY24" fmla="*/ 1231534 h 1944562"/>
              <a:gd name="connsiteX25" fmla="*/ 1490241 w 3240882"/>
              <a:gd name="connsiteY25" fmla="*/ 1221123 h 1944562"/>
              <a:gd name="connsiteX26" fmla="*/ 1490241 w 3240882"/>
              <a:gd name="connsiteY26" fmla="*/ 1108664 h 1944562"/>
              <a:gd name="connsiteX27" fmla="*/ 1750645 w 3240882"/>
              <a:gd name="connsiteY27" fmla="*/ 1108664 h 1944562"/>
              <a:gd name="connsiteX28" fmla="*/ 1750645 w 3240882"/>
              <a:gd name="connsiteY28" fmla="*/ 1219948 h 1944562"/>
              <a:gd name="connsiteX29" fmla="*/ 1791156 w 3240882"/>
              <a:gd name="connsiteY29" fmla="*/ 1230400 h 1944562"/>
              <a:gd name="connsiteX30" fmla="*/ 1791156 w 3240882"/>
              <a:gd name="connsiteY30" fmla="*/ 1108664 h 1944562"/>
              <a:gd name="connsiteX31" fmla="*/ 2051561 w 3240882"/>
              <a:gd name="connsiteY31" fmla="*/ 1108664 h 1944562"/>
              <a:gd name="connsiteX32" fmla="*/ 2051561 w 3240882"/>
              <a:gd name="connsiteY32" fmla="*/ 1306155 h 1944562"/>
              <a:gd name="connsiteX33" fmla="*/ 1961384 w 3240882"/>
              <a:gd name="connsiteY33" fmla="*/ 1306155 h 1944562"/>
              <a:gd name="connsiteX34" fmla="*/ 2018099 w 3240882"/>
              <a:gd name="connsiteY34" fmla="*/ 1346666 h 1944562"/>
              <a:gd name="connsiteX35" fmla="*/ 2051399 w 3240882"/>
              <a:gd name="connsiteY35" fmla="*/ 1346666 h 1944562"/>
              <a:gd name="connsiteX36" fmla="*/ 2051399 w 3240882"/>
              <a:gd name="connsiteY36" fmla="*/ 1375915 h 1944562"/>
              <a:gd name="connsiteX37" fmla="*/ 2091910 w 3240882"/>
              <a:gd name="connsiteY37" fmla="*/ 1417034 h 1944562"/>
              <a:gd name="connsiteX38" fmla="*/ 2091910 w 3240882"/>
              <a:gd name="connsiteY38" fmla="*/ 1346666 h 1944562"/>
              <a:gd name="connsiteX39" fmla="*/ 2352355 w 3240882"/>
              <a:gd name="connsiteY39" fmla="*/ 1346666 h 1944562"/>
              <a:gd name="connsiteX40" fmla="*/ 2352355 w 3240882"/>
              <a:gd name="connsiteY40" fmla="*/ 1539417 h 1944562"/>
              <a:gd name="connsiteX41" fmla="*/ 2179211 w 3240882"/>
              <a:gd name="connsiteY41" fmla="*/ 1539417 h 1944562"/>
              <a:gd name="connsiteX42" fmla="*/ 2239411 w 3240882"/>
              <a:gd name="connsiteY42" fmla="*/ 1701461 h 1944562"/>
              <a:gd name="connsiteX43" fmla="*/ 2654486 w 3240882"/>
              <a:gd name="connsiteY43" fmla="*/ 1701461 h 1944562"/>
              <a:gd name="connsiteX44" fmla="*/ 3123603 w 3240882"/>
              <a:gd name="connsiteY44" fmla="*/ 1935979 h 1944562"/>
              <a:gd name="connsiteX45" fmla="*/ 3232318 w 3240882"/>
              <a:gd name="connsiteY45" fmla="*/ 1899779 h 1944562"/>
              <a:gd name="connsiteX46" fmla="*/ 3240883 w 3240882"/>
              <a:gd name="connsiteY46" fmla="*/ 1863505 h 1944562"/>
              <a:gd name="connsiteX47" fmla="*/ 3240883 w 3240882"/>
              <a:gd name="connsiteY47" fmla="*/ 81022 h 1944562"/>
              <a:gd name="connsiteX48" fmla="*/ 3187084 w 3240882"/>
              <a:gd name="connsiteY48" fmla="*/ 4699 h 1944562"/>
              <a:gd name="connsiteX49" fmla="*/ 546902 w 3240882"/>
              <a:gd name="connsiteY49" fmla="*/ 740500 h 1944562"/>
              <a:gd name="connsiteX50" fmla="*/ 505946 w 3240882"/>
              <a:gd name="connsiteY50" fmla="*/ 631688 h 1944562"/>
              <a:gd name="connsiteX51" fmla="*/ 546902 w 3240882"/>
              <a:gd name="connsiteY51" fmla="*/ 631688 h 1944562"/>
              <a:gd name="connsiteX52" fmla="*/ 546902 w 3240882"/>
              <a:gd name="connsiteY52" fmla="*/ 591177 h 1944562"/>
              <a:gd name="connsiteX53" fmla="*/ 489296 w 3240882"/>
              <a:gd name="connsiteY53" fmla="*/ 591177 h 1944562"/>
              <a:gd name="connsiteX54" fmla="*/ 396120 w 3240882"/>
              <a:gd name="connsiteY54" fmla="*/ 401747 h 1944562"/>
              <a:gd name="connsiteX55" fmla="*/ 546740 w 3240882"/>
              <a:gd name="connsiteY55" fmla="*/ 401747 h 1944562"/>
              <a:gd name="connsiteX56" fmla="*/ 847696 w 3240882"/>
              <a:gd name="connsiteY56" fmla="*/ 1539417 h 1944562"/>
              <a:gd name="connsiteX57" fmla="*/ 648180 w 3240882"/>
              <a:gd name="connsiteY57" fmla="*/ 1539417 h 1944562"/>
              <a:gd name="connsiteX58" fmla="*/ 648180 w 3240882"/>
              <a:gd name="connsiteY58" fmla="*/ 1346666 h 1944562"/>
              <a:gd name="connsiteX59" fmla="*/ 847696 w 3240882"/>
              <a:gd name="connsiteY59" fmla="*/ 1346666 h 1944562"/>
              <a:gd name="connsiteX60" fmla="*/ 847696 w 3240882"/>
              <a:gd name="connsiteY60" fmla="*/ 1306155 h 1944562"/>
              <a:gd name="connsiteX61" fmla="*/ 647451 w 3240882"/>
              <a:gd name="connsiteY61" fmla="*/ 1306155 h 1944562"/>
              <a:gd name="connsiteX62" fmla="*/ 632988 w 3240882"/>
              <a:gd name="connsiteY62" fmla="*/ 1108664 h 1944562"/>
              <a:gd name="connsiteX63" fmla="*/ 847696 w 3240882"/>
              <a:gd name="connsiteY63" fmla="*/ 1108664 h 1944562"/>
              <a:gd name="connsiteX64" fmla="*/ 847696 w 3240882"/>
              <a:gd name="connsiteY64" fmla="*/ 1068153 h 1944562"/>
              <a:gd name="connsiteX65" fmla="*/ 627398 w 3240882"/>
              <a:gd name="connsiteY65" fmla="*/ 1068153 h 1944562"/>
              <a:gd name="connsiteX66" fmla="*/ 587413 w 3240882"/>
              <a:gd name="connsiteY66" fmla="*/ 876009 h 1944562"/>
              <a:gd name="connsiteX67" fmla="*/ 587413 w 3240882"/>
              <a:gd name="connsiteY67" fmla="*/ 868961 h 1944562"/>
              <a:gd name="connsiteX68" fmla="*/ 847696 w 3240882"/>
              <a:gd name="connsiteY68" fmla="*/ 868961 h 1944562"/>
              <a:gd name="connsiteX69" fmla="*/ 847696 w 3240882"/>
              <a:gd name="connsiteY69" fmla="*/ 828652 h 1944562"/>
              <a:gd name="connsiteX70" fmla="*/ 587413 w 3240882"/>
              <a:gd name="connsiteY70" fmla="*/ 828652 h 1944562"/>
              <a:gd name="connsiteX71" fmla="*/ 587413 w 3240882"/>
              <a:gd name="connsiteY71" fmla="*/ 631688 h 1944562"/>
              <a:gd name="connsiteX72" fmla="*/ 847696 w 3240882"/>
              <a:gd name="connsiteY72" fmla="*/ 631688 h 1944562"/>
              <a:gd name="connsiteX73" fmla="*/ 847696 w 3240882"/>
              <a:gd name="connsiteY73" fmla="*/ 591177 h 1944562"/>
              <a:gd name="connsiteX74" fmla="*/ 587413 w 3240882"/>
              <a:gd name="connsiteY74" fmla="*/ 591177 h 1944562"/>
              <a:gd name="connsiteX75" fmla="*/ 587413 w 3240882"/>
              <a:gd name="connsiteY75" fmla="*/ 401747 h 1944562"/>
              <a:gd name="connsiteX76" fmla="*/ 847696 w 3240882"/>
              <a:gd name="connsiteY76" fmla="*/ 401747 h 1944562"/>
              <a:gd name="connsiteX77" fmla="*/ 1148612 w 3240882"/>
              <a:gd name="connsiteY77" fmla="*/ 1306155 h 1944562"/>
              <a:gd name="connsiteX78" fmla="*/ 888207 w 3240882"/>
              <a:gd name="connsiteY78" fmla="*/ 1306155 h 1944562"/>
              <a:gd name="connsiteX79" fmla="*/ 888207 w 3240882"/>
              <a:gd name="connsiteY79" fmla="*/ 1108664 h 1944562"/>
              <a:gd name="connsiteX80" fmla="*/ 1148612 w 3240882"/>
              <a:gd name="connsiteY80" fmla="*/ 1108664 h 1944562"/>
              <a:gd name="connsiteX81" fmla="*/ 1148612 w 3240882"/>
              <a:gd name="connsiteY81" fmla="*/ 1068153 h 1944562"/>
              <a:gd name="connsiteX82" fmla="*/ 888207 w 3240882"/>
              <a:gd name="connsiteY82" fmla="*/ 1068153 h 1944562"/>
              <a:gd name="connsiteX83" fmla="*/ 888207 w 3240882"/>
              <a:gd name="connsiteY83" fmla="*/ 868920 h 1944562"/>
              <a:gd name="connsiteX84" fmla="*/ 1148612 w 3240882"/>
              <a:gd name="connsiteY84" fmla="*/ 868920 h 1944562"/>
              <a:gd name="connsiteX85" fmla="*/ 1148612 w 3240882"/>
              <a:gd name="connsiteY85" fmla="*/ 828612 h 1944562"/>
              <a:gd name="connsiteX86" fmla="*/ 888207 w 3240882"/>
              <a:gd name="connsiteY86" fmla="*/ 828612 h 1944562"/>
              <a:gd name="connsiteX87" fmla="*/ 888207 w 3240882"/>
              <a:gd name="connsiteY87" fmla="*/ 631688 h 1944562"/>
              <a:gd name="connsiteX88" fmla="*/ 1148612 w 3240882"/>
              <a:gd name="connsiteY88" fmla="*/ 631688 h 1944562"/>
              <a:gd name="connsiteX89" fmla="*/ 1148612 w 3240882"/>
              <a:gd name="connsiteY89" fmla="*/ 591177 h 1944562"/>
              <a:gd name="connsiteX90" fmla="*/ 888207 w 3240882"/>
              <a:gd name="connsiteY90" fmla="*/ 591177 h 1944562"/>
              <a:gd name="connsiteX91" fmla="*/ 888207 w 3240882"/>
              <a:gd name="connsiteY91" fmla="*/ 401747 h 1944562"/>
              <a:gd name="connsiteX92" fmla="*/ 1148612 w 3240882"/>
              <a:gd name="connsiteY92" fmla="*/ 401747 h 1944562"/>
              <a:gd name="connsiteX93" fmla="*/ 1449568 w 3240882"/>
              <a:gd name="connsiteY93" fmla="*/ 1068153 h 1944562"/>
              <a:gd name="connsiteX94" fmla="*/ 1189285 w 3240882"/>
              <a:gd name="connsiteY94" fmla="*/ 1068153 h 1944562"/>
              <a:gd name="connsiteX95" fmla="*/ 1189285 w 3240882"/>
              <a:gd name="connsiteY95" fmla="*/ 868880 h 1944562"/>
              <a:gd name="connsiteX96" fmla="*/ 1449730 w 3240882"/>
              <a:gd name="connsiteY96" fmla="*/ 868880 h 1944562"/>
              <a:gd name="connsiteX97" fmla="*/ 1449568 w 3240882"/>
              <a:gd name="connsiteY97" fmla="*/ 828612 h 1944562"/>
              <a:gd name="connsiteX98" fmla="*/ 1189285 w 3240882"/>
              <a:gd name="connsiteY98" fmla="*/ 828612 h 1944562"/>
              <a:gd name="connsiteX99" fmla="*/ 1189285 w 3240882"/>
              <a:gd name="connsiteY99" fmla="*/ 631688 h 1944562"/>
              <a:gd name="connsiteX100" fmla="*/ 1449730 w 3240882"/>
              <a:gd name="connsiteY100" fmla="*/ 631688 h 1944562"/>
              <a:gd name="connsiteX101" fmla="*/ 1449568 w 3240882"/>
              <a:gd name="connsiteY101" fmla="*/ 591177 h 1944562"/>
              <a:gd name="connsiteX102" fmla="*/ 1189285 w 3240882"/>
              <a:gd name="connsiteY102" fmla="*/ 591177 h 1944562"/>
              <a:gd name="connsiteX103" fmla="*/ 1189285 w 3240882"/>
              <a:gd name="connsiteY103" fmla="*/ 401747 h 1944562"/>
              <a:gd name="connsiteX104" fmla="*/ 1449730 w 3240882"/>
              <a:gd name="connsiteY104" fmla="*/ 401747 h 1944562"/>
              <a:gd name="connsiteX105" fmla="*/ 1750484 w 3240882"/>
              <a:gd name="connsiteY105" fmla="*/ 1068153 h 1944562"/>
              <a:gd name="connsiteX106" fmla="*/ 1490241 w 3240882"/>
              <a:gd name="connsiteY106" fmla="*/ 1068153 h 1944562"/>
              <a:gd name="connsiteX107" fmla="*/ 1490241 w 3240882"/>
              <a:gd name="connsiteY107" fmla="*/ 868880 h 1944562"/>
              <a:gd name="connsiteX108" fmla="*/ 1750645 w 3240882"/>
              <a:gd name="connsiteY108" fmla="*/ 868880 h 1944562"/>
              <a:gd name="connsiteX109" fmla="*/ 1750484 w 3240882"/>
              <a:gd name="connsiteY109" fmla="*/ 828571 h 1944562"/>
              <a:gd name="connsiteX110" fmla="*/ 1490241 w 3240882"/>
              <a:gd name="connsiteY110" fmla="*/ 828571 h 1944562"/>
              <a:gd name="connsiteX111" fmla="*/ 1490241 w 3240882"/>
              <a:gd name="connsiteY111" fmla="*/ 631688 h 1944562"/>
              <a:gd name="connsiteX112" fmla="*/ 1750645 w 3240882"/>
              <a:gd name="connsiteY112" fmla="*/ 631688 h 1944562"/>
              <a:gd name="connsiteX113" fmla="*/ 1750484 w 3240882"/>
              <a:gd name="connsiteY113" fmla="*/ 591177 h 1944562"/>
              <a:gd name="connsiteX114" fmla="*/ 1490241 w 3240882"/>
              <a:gd name="connsiteY114" fmla="*/ 591177 h 1944562"/>
              <a:gd name="connsiteX115" fmla="*/ 1490241 w 3240882"/>
              <a:gd name="connsiteY115" fmla="*/ 401747 h 1944562"/>
              <a:gd name="connsiteX116" fmla="*/ 1750645 w 3240882"/>
              <a:gd name="connsiteY116" fmla="*/ 401747 h 1944562"/>
              <a:gd name="connsiteX117" fmla="*/ 2051399 w 3240882"/>
              <a:gd name="connsiteY117" fmla="*/ 1068153 h 1944562"/>
              <a:gd name="connsiteX118" fmla="*/ 1791156 w 3240882"/>
              <a:gd name="connsiteY118" fmla="*/ 1068153 h 1944562"/>
              <a:gd name="connsiteX119" fmla="*/ 1791156 w 3240882"/>
              <a:gd name="connsiteY119" fmla="*/ 868839 h 1944562"/>
              <a:gd name="connsiteX120" fmla="*/ 2051561 w 3240882"/>
              <a:gd name="connsiteY120" fmla="*/ 868839 h 1944562"/>
              <a:gd name="connsiteX121" fmla="*/ 2051399 w 3240882"/>
              <a:gd name="connsiteY121" fmla="*/ 828531 h 1944562"/>
              <a:gd name="connsiteX122" fmla="*/ 1791156 w 3240882"/>
              <a:gd name="connsiteY122" fmla="*/ 828531 h 1944562"/>
              <a:gd name="connsiteX123" fmla="*/ 1791156 w 3240882"/>
              <a:gd name="connsiteY123" fmla="*/ 631647 h 1944562"/>
              <a:gd name="connsiteX124" fmla="*/ 2051561 w 3240882"/>
              <a:gd name="connsiteY124" fmla="*/ 631647 h 1944562"/>
              <a:gd name="connsiteX125" fmla="*/ 2051399 w 3240882"/>
              <a:gd name="connsiteY125" fmla="*/ 591177 h 1944562"/>
              <a:gd name="connsiteX126" fmla="*/ 1791156 w 3240882"/>
              <a:gd name="connsiteY126" fmla="*/ 591177 h 1944562"/>
              <a:gd name="connsiteX127" fmla="*/ 1791156 w 3240882"/>
              <a:gd name="connsiteY127" fmla="*/ 401747 h 1944562"/>
              <a:gd name="connsiteX128" fmla="*/ 2051561 w 3240882"/>
              <a:gd name="connsiteY128" fmla="*/ 401747 h 1944562"/>
              <a:gd name="connsiteX129" fmla="*/ 2352355 w 3240882"/>
              <a:gd name="connsiteY129" fmla="*/ 1306155 h 1944562"/>
              <a:gd name="connsiteX130" fmla="*/ 2092072 w 3240882"/>
              <a:gd name="connsiteY130" fmla="*/ 1306155 h 1944562"/>
              <a:gd name="connsiteX131" fmla="*/ 2092072 w 3240882"/>
              <a:gd name="connsiteY131" fmla="*/ 1108664 h 1944562"/>
              <a:gd name="connsiteX132" fmla="*/ 2352517 w 3240882"/>
              <a:gd name="connsiteY132" fmla="*/ 1108664 h 1944562"/>
              <a:gd name="connsiteX133" fmla="*/ 2352355 w 3240882"/>
              <a:gd name="connsiteY133" fmla="*/ 1068153 h 1944562"/>
              <a:gd name="connsiteX134" fmla="*/ 2092072 w 3240882"/>
              <a:gd name="connsiteY134" fmla="*/ 1068153 h 1944562"/>
              <a:gd name="connsiteX135" fmla="*/ 2092072 w 3240882"/>
              <a:gd name="connsiteY135" fmla="*/ 868798 h 1944562"/>
              <a:gd name="connsiteX136" fmla="*/ 2352517 w 3240882"/>
              <a:gd name="connsiteY136" fmla="*/ 868798 h 1944562"/>
              <a:gd name="connsiteX137" fmla="*/ 2352355 w 3240882"/>
              <a:gd name="connsiteY137" fmla="*/ 828490 h 1944562"/>
              <a:gd name="connsiteX138" fmla="*/ 2092072 w 3240882"/>
              <a:gd name="connsiteY138" fmla="*/ 828490 h 1944562"/>
              <a:gd name="connsiteX139" fmla="*/ 2092072 w 3240882"/>
              <a:gd name="connsiteY139" fmla="*/ 631688 h 1944562"/>
              <a:gd name="connsiteX140" fmla="*/ 2352517 w 3240882"/>
              <a:gd name="connsiteY140" fmla="*/ 631688 h 1944562"/>
              <a:gd name="connsiteX141" fmla="*/ 2352355 w 3240882"/>
              <a:gd name="connsiteY141" fmla="*/ 591177 h 1944562"/>
              <a:gd name="connsiteX142" fmla="*/ 2092072 w 3240882"/>
              <a:gd name="connsiteY142" fmla="*/ 591177 h 1944562"/>
              <a:gd name="connsiteX143" fmla="*/ 2092072 w 3240882"/>
              <a:gd name="connsiteY143" fmla="*/ 401747 h 1944562"/>
              <a:gd name="connsiteX144" fmla="*/ 2352517 w 3240882"/>
              <a:gd name="connsiteY144" fmla="*/ 401747 h 1944562"/>
              <a:gd name="connsiteX145" fmla="*/ 2592707 w 3240882"/>
              <a:gd name="connsiteY145" fmla="*/ 1539417 h 1944562"/>
              <a:gd name="connsiteX146" fmla="*/ 2393028 w 3240882"/>
              <a:gd name="connsiteY146" fmla="*/ 1539417 h 1944562"/>
              <a:gd name="connsiteX147" fmla="*/ 2393028 w 3240882"/>
              <a:gd name="connsiteY147" fmla="*/ 1346666 h 1944562"/>
              <a:gd name="connsiteX148" fmla="*/ 2592707 w 3240882"/>
              <a:gd name="connsiteY148" fmla="*/ 1346666 h 1944562"/>
              <a:gd name="connsiteX149" fmla="*/ 2593436 w 3240882"/>
              <a:gd name="connsiteY149" fmla="*/ 1306155 h 1944562"/>
              <a:gd name="connsiteX150" fmla="*/ 2393028 w 3240882"/>
              <a:gd name="connsiteY150" fmla="*/ 1306155 h 1944562"/>
              <a:gd name="connsiteX151" fmla="*/ 2393028 w 3240882"/>
              <a:gd name="connsiteY151" fmla="*/ 1108664 h 1944562"/>
              <a:gd name="connsiteX152" fmla="*/ 2607737 w 3240882"/>
              <a:gd name="connsiteY152" fmla="*/ 1108664 h 1944562"/>
              <a:gd name="connsiteX153" fmla="*/ 2593436 w 3240882"/>
              <a:gd name="connsiteY153" fmla="*/ 1306155 h 1944562"/>
              <a:gd name="connsiteX154" fmla="*/ 2653473 w 3240882"/>
              <a:gd name="connsiteY154" fmla="*/ 876009 h 1944562"/>
              <a:gd name="connsiteX155" fmla="*/ 2613489 w 3240882"/>
              <a:gd name="connsiteY155" fmla="*/ 1068153 h 1944562"/>
              <a:gd name="connsiteX156" fmla="*/ 2393028 w 3240882"/>
              <a:gd name="connsiteY156" fmla="*/ 1068153 h 1944562"/>
              <a:gd name="connsiteX157" fmla="*/ 2393028 w 3240882"/>
              <a:gd name="connsiteY157" fmla="*/ 868758 h 1944562"/>
              <a:gd name="connsiteX158" fmla="*/ 2653473 w 3240882"/>
              <a:gd name="connsiteY158" fmla="*/ 868758 h 1944562"/>
              <a:gd name="connsiteX159" fmla="*/ 2653473 w 3240882"/>
              <a:gd name="connsiteY159" fmla="*/ 828450 h 1944562"/>
              <a:gd name="connsiteX160" fmla="*/ 2393028 w 3240882"/>
              <a:gd name="connsiteY160" fmla="*/ 828450 h 1944562"/>
              <a:gd name="connsiteX161" fmla="*/ 2393028 w 3240882"/>
              <a:gd name="connsiteY161" fmla="*/ 631688 h 1944562"/>
              <a:gd name="connsiteX162" fmla="*/ 2653473 w 3240882"/>
              <a:gd name="connsiteY162" fmla="*/ 631688 h 1944562"/>
              <a:gd name="connsiteX163" fmla="*/ 2653473 w 3240882"/>
              <a:gd name="connsiteY163" fmla="*/ 591177 h 1944562"/>
              <a:gd name="connsiteX164" fmla="*/ 2393028 w 3240882"/>
              <a:gd name="connsiteY164" fmla="*/ 591177 h 1944562"/>
              <a:gd name="connsiteX165" fmla="*/ 2393028 w 3240882"/>
              <a:gd name="connsiteY165" fmla="*/ 401747 h 1944562"/>
              <a:gd name="connsiteX166" fmla="*/ 2653473 w 3240882"/>
              <a:gd name="connsiteY166" fmla="*/ 401747 h 1944562"/>
              <a:gd name="connsiteX167" fmla="*/ 2693984 w 3240882"/>
              <a:gd name="connsiteY167" fmla="*/ 740500 h 1944562"/>
              <a:gd name="connsiteX168" fmla="*/ 2693984 w 3240882"/>
              <a:gd name="connsiteY168" fmla="*/ 631688 h 1944562"/>
              <a:gd name="connsiteX169" fmla="*/ 2734941 w 3240882"/>
              <a:gd name="connsiteY169" fmla="*/ 631688 h 1944562"/>
              <a:gd name="connsiteX170" fmla="*/ 2693984 w 3240882"/>
              <a:gd name="connsiteY170" fmla="*/ 740500 h 1944562"/>
              <a:gd name="connsiteX171" fmla="*/ 2693984 w 3240882"/>
              <a:gd name="connsiteY171" fmla="*/ 591177 h 1944562"/>
              <a:gd name="connsiteX172" fmla="*/ 2693984 w 3240882"/>
              <a:gd name="connsiteY172" fmla="*/ 401747 h 1944562"/>
              <a:gd name="connsiteX173" fmla="*/ 2844604 w 3240882"/>
              <a:gd name="connsiteY173" fmla="*/ 401747 h 1944562"/>
              <a:gd name="connsiteX174" fmla="*/ 2751429 w 3240882"/>
              <a:gd name="connsiteY174" fmla="*/ 591177 h 1944562"/>
              <a:gd name="connsiteX175" fmla="*/ 3078839 w 3240882"/>
              <a:gd name="connsiteY175" fmla="*/ 326113 h 1944562"/>
              <a:gd name="connsiteX176" fmla="*/ 3078839 w 3240882"/>
              <a:gd name="connsiteY176" fmla="*/ 1732412 h 1944562"/>
              <a:gd name="connsiteX177" fmla="*/ 2754751 w 3240882"/>
              <a:gd name="connsiteY177" fmla="*/ 1570368 h 1944562"/>
              <a:gd name="connsiteX178" fmla="*/ 2754751 w 3240882"/>
              <a:gd name="connsiteY178" fmla="*/ 1379966 h 1944562"/>
              <a:gd name="connsiteX179" fmla="*/ 2997817 w 3240882"/>
              <a:gd name="connsiteY179" fmla="*/ 1486429 h 1944562"/>
              <a:gd name="connsiteX180" fmla="*/ 2997817 w 3240882"/>
              <a:gd name="connsiteY180" fmla="*/ 1442191 h 1944562"/>
              <a:gd name="connsiteX181" fmla="*/ 2754751 w 3240882"/>
              <a:gd name="connsiteY181" fmla="*/ 1335728 h 1944562"/>
              <a:gd name="connsiteX182" fmla="*/ 2767471 w 3240882"/>
              <a:gd name="connsiteY182" fmla="*/ 1132322 h 1944562"/>
              <a:gd name="connsiteX183" fmla="*/ 2997817 w 3240882"/>
              <a:gd name="connsiteY183" fmla="*/ 1194831 h 1944562"/>
              <a:gd name="connsiteX184" fmla="*/ 2997817 w 3240882"/>
              <a:gd name="connsiteY184" fmla="*/ 1152862 h 1944562"/>
              <a:gd name="connsiteX185" fmla="*/ 2773062 w 3240882"/>
              <a:gd name="connsiteY185" fmla="*/ 1092095 h 1944562"/>
              <a:gd name="connsiteX186" fmla="*/ 2818880 w 3240882"/>
              <a:gd name="connsiteY186" fmla="*/ 879088 h 1944562"/>
              <a:gd name="connsiteX187" fmla="*/ 2997817 w 3240882"/>
              <a:gd name="connsiteY187" fmla="*/ 906150 h 1944562"/>
              <a:gd name="connsiteX188" fmla="*/ 2997817 w 3240882"/>
              <a:gd name="connsiteY188" fmla="*/ 865112 h 1944562"/>
              <a:gd name="connsiteX189" fmla="*/ 2830587 w 3240882"/>
              <a:gd name="connsiteY189" fmla="*/ 839874 h 1944562"/>
              <a:gd name="connsiteX190" fmla="*/ 2909017 w 3240882"/>
              <a:gd name="connsiteY190" fmla="*/ 631688 h 1944562"/>
              <a:gd name="connsiteX191" fmla="*/ 2997817 w 3240882"/>
              <a:gd name="connsiteY191" fmla="*/ 631688 h 1944562"/>
              <a:gd name="connsiteX192" fmla="*/ 2997817 w 3240882"/>
              <a:gd name="connsiteY192" fmla="*/ 591177 h 1944562"/>
              <a:gd name="connsiteX193" fmla="*/ 2927976 w 3240882"/>
              <a:gd name="connsiteY193" fmla="*/ 591177 h 1944562"/>
              <a:gd name="connsiteX194" fmla="*/ 2997817 w 3240882"/>
              <a:gd name="connsiteY194" fmla="*/ 457490 h 1944562"/>
              <a:gd name="connsiteX195" fmla="*/ 2997817 w 3240882"/>
              <a:gd name="connsiteY195" fmla="*/ 243066 h 1944562"/>
              <a:gd name="connsiteX196" fmla="*/ 2940899 w 3240882"/>
              <a:gd name="connsiteY196" fmla="*/ 243066 h 1944562"/>
              <a:gd name="connsiteX197" fmla="*/ 2867493 w 3240882"/>
              <a:gd name="connsiteY197" fmla="*/ 361236 h 1944562"/>
              <a:gd name="connsiteX198" fmla="*/ 2693984 w 3240882"/>
              <a:gd name="connsiteY198" fmla="*/ 361236 h 1944562"/>
              <a:gd name="connsiteX199" fmla="*/ 2693984 w 3240882"/>
              <a:gd name="connsiteY199" fmla="*/ 243066 h 1944562"/>
              <a:gd name="connsiteX200" fmla="*/ 2653473 w 3240882"/>
              <a:gd name="connsiteY200" fmla="*/ 243066 h 1944562"/>
              <a:gd name="connsiteX201" fmla="*/ 2653473 w 3240882"/>
              <a:gd name="connsiteY201" fmla="*/ 361236 h 1944562"/>
              <a:gd name="connsiteX202" fmla="*/ 2393028 w 3240882"/>
              <a:gd name="connsiteY202" fmla="*/ 361236 h 1944562"/>
              <a:gd name="connsiteX203" fmla="*/ 2393028 w 3240882"/>
              <a:gd name="connsiteY203" fmla="*/ 243066 h 1944562"/>
              <a:gd name="connsiteX204" fmla="*/ 2352517 w 3240882"/>
              <a:gd name="connsiteY204" fmla="*/ 243066 h 1944562"/>
              <a:gd name="connsiteX205" fmla="*/ 2352517 w 3240882"/>
              <a:gd name="connsiteY205" fmla="*/ 361236 h 1944562"/>
              <a:gd name="connsiteX206" fmla="*/ 2092072 w 3240882"/>
              <a:gd name="connsiteY206" fmla="*/ 361236 h 1944562"/>
              <a:gd name="connsiteX207" fmla="*/ 2092072 w 3240882"/>
              <a:gd name="connsiteY207" fmla="*/ 243066 h 1944562"/>
              <a:gd name="connsiteX208" fmla="*/ 2051561 w 3240882"/>
              <a:gd name="connsiteY208" fmla="*/ 243066 h 1944562"/>
              <a:gd name="connsiteX209" fmla="*/ 2051561 w 3240882"/>
              <a:gd name="connsiteY209" fmla="*/ 361236 h 1944562"/>
              <a:gd name="connsiteX210" fmla="*/ 1791156 w 3240882"/>
              <a:gd name="connsiteY210" fmla="*/ 361236 h 1944562"/>
              <a:gd name="connsiteX211" fmla="*/ 1791156 w 3240882"/>
              <a:gd name="connsiteY211" fmla="*/ 243066 h 1944562"/>
              <a:gd name="connsiteX212" fmla="*/ 1750645 w 3240882"/>
              <a:gd name="connsiteY212" fmla="*/ 243066 h 1944562"/>
              <a:gd name="connsiteX213" fmla="*/ 1750645 w 3240882"/>
              <a:gd name="connsiteY213" fmla="*/ 361236 h 1944562"/>
              <a:gd name="connsiteX214" fmla="*/ 1490241 w 3240882"/>
              <a:gd name="connsiteY214" fmla="*/ 361236 h 1944562"/>
              <a:gd name="connsiteX215" fmla="*/ 1490241 w 3240882"/>
              <a:gd name="connsiteY215" fmla="*/ 243066 h 1944562"/>
              <a:gd name="connsiteX216" fmla="*/ 1449730 w 3240882"/>
              <a:gd name="connsiteY216" fmla="*/ 243066 h 1944562"/>
              <a:gd name="connsiteX217" fmla="*/ 1449730 w 3240882"/>
              <a:gd name="connsiteY217" fmla="*/ 361236 h 1944562"/>
              <a:gd name="connsiteX218" fmla="*/ 1189285 w 3240882"/>
              <a:gd name="connsiteY218" fmla="*/ 361236 h 1944562"/>
              <a:gd name="connsiteX219" fmla="*/ 1189285 w 3240882"/>
              <a:gd name="connsiteY219" fmla="*/ 243066 h 1944562"/>
              <a:gd name="connsiteX220" fmla="*/ 1148774 w 3240882"/>
              <a:gd name="connsiteY220" fmla="*/ 243066 h 1944562"/>
              <a:gd name="connsiteX221" fmla="*/ 1148774 w 3240882"/>
              <a:gd name="connsiteY221" fmla="*/ 361236 h 1944562"/>
              <a:gd name="connsiteX222" fmla="*/ 888207 w 3240882"/>
              <a:gd name="connsiteY222" fmla="*/ 361236 h 1944562"/>
              <a:gd name="connsiteX223" fmla="*/ 888207 w 3240882"/>
              <a:gd name="connsiteY223" fmla="*/ 243066 h 1944562"/>
              <a:gd name="connsiteX224" fmla="*/ 847696 w 3240882"/>
              <a:gd name="connsiteY224" fmla="*/ 243066 h 1944562"/>
              <a:gd name="connsiteX225" fmla="*/ 847696 w 3240882"/>
              <a:gd name="connsiteY225" fmla="*/ 361236 h 1944562"/>
              <a:gd name="connsiteX226" fmla="*/ 587413 w 3240882"/>
              <a:gd name="connsiteY226" fmla="*/ 361236 h 1944562"/>
              <a:gd name="connsiteX227" fmla="*/ 587413 w 3240882"/>
              <a:gd name="connsiteY227" fmla="*/ 243066 h 1944562"/>
              <a:gd name="connsiteX228" fmla="*/ 546902 w 3240882"/>
              <a:gd name="connsiteY228" fmla="*/ 243066 h 1944562"/>
              <a:gd name="connsiteX229" fmla="*/ 546902 w 3240882"/>
              <a:gd name="connsiteY229" fmla="*/ 361236 h 1944562"/>
              <a:gd name="connsiteX230" fmla="*/ 373394 w 3240882"/>
              <a:gd name="connsiteY230" fmla="*/ 361236 h 1944562"/>
              <a:gd name="connsiteX231" fmla="*/ 299988 w 3240882"/>
              <a:gd name="connsiteY231" fmla="*/ 243066 h 1944562"/>
              <a:gd name="connsiteX232" fmla="*/ 243272 w 3240882"/>
              <a:gd name="connsiteY232" fmla="*/ 243066 h 1944562"/>
              <a:gd name="connsiteX233" fmla="*/ 243272 w 3240882"/>
              <a:gd name="connsiteY233" fmla="*/ 457369 h 1944562"/>
              <a:gd name="connsiteX234" fmla="*/ 313113 w 3240882"/>
              <a:gd name="connsiteY234" fmla="*/ 591055 h 1944562"/>
              <a:gd name="connsiteX235" fmla="*/ 243070 w 3240882"/>
              <a:gd name="connsiteY235" fmla="*/ 591055 h 1944562"/>
              <a:gd name="connsiteX236" fmla="*/ 243070 w 3240882"/>
              <a:gd name="connsiteY236" fmla="*/ 631566 h 1944562"/>
              <a:gd name="connsiteX237" fmla="*/ 331870 w 3240882"/>
              <a:gd name="connsiteY237" fmla="*/ 631566 h 1944562"/>
              <a:gd name="connsiteX238" fmla="*/ 410178 w 3240882"/>
              <a:gd name="connsiteY238" fmla="*/ 839955 h 1944562"/>
              <a:gd name="connsiteX239" fmla="*/ 242948 w 3240882"/>
              <a:gd name="connsiteY239" fmla="*/ 865801 h 1944562"/>
              <a:gd name="connsiteX240" fmla="*/ 242948 w 3240882"/>
              <a:gd name="connsiteY240" fmla="*/ 906717 h 1944562"/>
              <a:gd name="connsiteX241" fmla="*/ 421885 w 3240882"/>
              <a:gd name="connsiteY241" fmla="*/ 878926 h 1944562"/>
              <a:gd name="connsiteX242" fmla="*/ 468027 w 3240882"/>
              <a:gd name="connsiteY242" fmla="*/ 1094242 h 1944562"/>
              <a:gd name="connsiteX243" fmla="*/ 242948 w 3240882"/>
              <a:gd name="connsiteY243" fmla="*/ 1155333 h 1944562"/>
              <a:gd name="connsiteX244" fmla="*/ 242948 w 3240882"/>
              <a:gd name="connsiteY244" fmla="*/ 1197302 h 1944562"/>
              <a:gd name="connsiteX245" fmla="*/ 473577 w 3240882"/>
              <a:gd name="connsiteY245" fmla="*/ 1134713 h 1944562"/>
              <a:gd name="connsiteX246" fmla="*/ 486136 w 3240882"/>
              <a:gd name="connsiteY246" fmla="*/ 1336862 h 1944562"/>
              <a:gd name="connsiteX247" fmla="*/ 486136 w 3240882"/>
              <a:gd name="connsiteY247" fmla="*/ 1339739 h 1944562"/>
              <a:gd name="connsiteX248" fmla="*/ 243070 w 3240882"/>
              <a:gd name="connsiteY248" fmla="*/ 1446202 h 1944562"/>
              <a:gd name="connsiteX249" fmla="*/ 243070 w 3240882"/>
              <a:gd name="connsiteY249" fmla="*/ 1490440 h 1944562"/>
              <a:gd name="connsiteX250" fmla="*/ 486136 w 3240882"/>
              <a:gd name="connsiteY250" fmla="*/ 1383977 h 1944562"/>
              <a:gd name="connsiteX251" fmla="*/ 486136 w 3240882"/>
              <a:gd name="connsiteY251" fmla="*/ 1570327 h 1944562"/>
              <a:gd name="connsiteX252" fmla="*/ 162048 w 3240882"/>
              <a:gd name="connsiteY252" fmla="*/ 1732371 h 1944562"/>
              <a:gd name="connsiteX253" fmla="*/ 162048 w 3240882"/>
              <a:gd name="connsiteY253" fmla="*/ 162044 h 1944562"/>
              <a:gd name="connsiteX254" fmla="*/ 3078839 w 3240882"/>
              <a:gd name="connsiteY254" fmla="*/ 162044 h 1944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Lst>
            <a:rect l="l" t="t" r="r" b="b"/>
            <a:pathLst>
              <a:path w="3240882" h="1944562">
                <a:moveTo>
                  <a:pt x="3187084" y="4699"/>
                </a:moveTo>
                <a:cubicBezTo>
                  <a:pt x="3178325" y="1710"/>
                  <a:pt x="3169117" y="243"/>
                  <a:pt x="3159861" y="365"/>
                </a:cubicBezTo>
                <a:lnTo>
                  <a:pt x="3133123" y="0"/>
                </a:lnTo>
                <a:lnTo>
                  <a:pt x="95326" y="0"/>
                </a:lnTo>
                <a:lnTo>
                  <a:pt x="80540" y="324"/>
                </a:lnTo>
                <a:cubicBezTo>
                  <a:pt x="36421" y="-36"/>
                  <a:pt x="363" y="35439"/>
                  <a:pt x="2" y="79555"/>
                </a:cubicBezTo>
                <a:cubicBezTo>
                  <a:pt x="-1" y="80046"/>
                  <a:pt x="-1" y="80532"/>
                  <a:pt x="4" y="81022"/>
                </a:cubicBezTo>
                <a:lnTo>
                  <a:pt x="4" y="1863505"/>
                </a:lnTo>
                <a:cubicBezTo>
                  <a:pt x="6" y="1908253"/>
                  <a:pt x="36282" y="1944527"/>
                  <a:pt x="81029" y="1944523"/>
                </a:cubicBezTo>
                <a:cubicBezTo>
                  <a:pt x="93601" y="1944523"/>
                  <a:pt x="105997" y="1941598"/>
                  <a:pt x="117243" y="1935979"/>
                </a:cubicBezTo>
                <a:lnTo>
                  <a:pt x="586319" y="1701461"/>
                </a:lnTo>
                <a:lnTo>
                  <a:pt x="1006256" y="1701461"/>
                </a:lnTo>
                <a:cubicBezTo>
                  <a:pt x="1018746" y="1644928"/>
                  <a:pt x="1039005" y="1590392"/>
                  <a:pt x="1066456" y="1539417"/>
                </a:cubicBezTo>
                <a:lnTo>
                  <a:pt x="888207" y="1539417"/>
                </a:lnTo>
                <a:lnTo>
                  <a:pt x="888207" y="1346666"/>
                </a:lnTo>
                <a:lnTo>
                  <a:pt x="1148612" y="1346666"/>
                </a:lnTo>
                <a:lnTo>
                  <a:pt x="1148612" y="1422341"/>
                </a:lnTo>
                <a:cubicBezTo>
                  <a:pt x="1161494" y="1407716"/>
                  <a:pt x="1174944" y="1393659"/>
                  <a:pt x="1189123" y="1380290"/>
                </a:cubicBezTo>
                <a:lnTo>
                  <a:pt x="1189123" y="1346666"/>
                </a:lnTo>
                <a:lnTo>
                  <a:pt x="1227244" y="1346666"/>
                </a:lnTo>
                <a:cubicBezTo>
                  <a:pt x="1245393" y="1332131"/>
                  <a:pt x="1264323" y="1318608"/>
                  <a:pt x="1283959" y="1306155"/>
                </a:cubicBezTo>
                <a:lnTo>
                  <a:pt x="1189285" y="1306155"/>
                </a:lnTo>
                <a:lnTo>
                  <a:pt x="1189285" y="1108664"/>
                </a:lnTo>
                <a:lnTo>
                  <a:pt x="1449730" y="1108664"/>
                </a:lnTo>
                <a:lnTo>
                  <a:pt x="1449730" y="1231534"/>
                </a:lnTo>
                <a:cubicBezTo>
                  <a:pt x="1463099" y="1227726"/>
                  <a:pt x="1476508" y="1224039"/>
                  <a:pt x="1490241" y="1221123"/>
                </a:cubicBezTo>
                <a:lnTo>
                  <a:pt x="1490241" y="1108664"/>
                </a:lnTo>
                <a:lnTo>
                  <a:pt x="1750645" y="1108664"/>
                </a:lnTo>
                <a:lnTo>
                  <a:pt x="1750645" y="1219948"/>
                </a:lnTo>
                <a:cubicBezTo>
                  <a:pt x="1764419" y="1222783"/>
                  <a:pt x="1777747" y="1226672"/>
                  <a:pt x="1791156" y="1230400"/>
                </a:cubicBezTo>
                <a:lnTo>
                  <a:pt x="1791156" y="1108664"/>
                </a:lnTo>
                <a:lnTo>
                  <a:pt x="2051561" y="1108664"/>
                </a:lnTo>
                <a:lnTo>
                  <a:pt x="2051561" y="1306155"/>
                </a:lnTo>
                <a:lnTo>
                  <a:pt x="1961384" y="1306155"/>
                </a:lnTo>
                <a:cubicBezTo>
                  <a:pt x="1981019" y="1318608"/>
                  <a:pt x="1999950" y="1332131"/>
                  <a:pt x="2018099" y="1346666"/>
                </a:cubicBezTo>
                <a:lnTo>
                  <a:pt x="2051399" y="1346666"/>
                </a:lnTo>
                <a:lnTo>
                  <a:pt x="2051399" y="1375915"/>
                </a:lnTo>
                <a:cubicBezTo>
                  <a:pt x="2065525" y="1388988"/>
                  <a:pt x="2079028" y="1402693"/>
                  <a:pt x="2091910" y="1417034"/>
                </a:cubicBezTo>
                <a:lnTo>
                  <a:pt x="2091910" y="1346666"/>
                </a:lnTo>
                <a:lnTo>
                  <a:pt x="2352355" y="1346666"/>
                </a:lnTo>
                <a:lnTo>
                  <a:pt x="2352355" y="1539417"/>
                </a:lnTo>
                <a:lnTo>
                  <a:pt x="2179211" y="1539417"/>
                </a:lnTo>
                <a:cubicBezTo>
                  <a:pt x="2206662" y="1590392"/>
                  <a:pt x="2226921" y="1644928"/>
                  <a:pt x="2239411" y="1701461"/>
                </a:cubicBezTo>
                <a:lnTo>
                  <a:pt x="2654486" y="1701461"/>
                </a:lnTo>
                <a:lnTo>
                  <a:pt x="3123603" y="1935979"/>
                </a:lnTo>
                <a:cubicBezTo>
                  <a:pt x="3163620" y="1956004"/>
                  <a:pt x="3212294" y="1939795"/>
                  <a:pt x="3232318" y="1899779"/>
                </a:cubicBezTo>
                <a:cubicBezTo>
                  <a:pt x="3237953" y="1888517"/>
                  <a:pt x="3240887" y="1876100"/>
                  <a:pt x="3240883" y="1863505"/>
                </a:cubicBezTo>
                <a:lnTo>
                  <a:pt x="3240883" y="81022"/>
                </a:lnTo>
                <a:cubicBezTo>
                  <a:pt x="3240887" y="46766"/>
                  <a:pt x="3219347" y="16208"/>
                  <a:pt x="3187084" y="4699"/>
                </a:cubicBezTo>
                <a:close/>
                <a:moveTo>
                  <a:pt x="546902" y="740500"/>
                </a:moveTo>
                <a:cubicBezTo>
                  <a:pt x="534465" y="704040"/>
                  <a:pt x="520611" y="667580"/>
                  <a:pt x="505946" y="631688"/>
                </a:cubicBezTo>
                <a:lnTo>
                  <a:pt x="546902" y="631688"/>
                </a:lnTo>
                <a:close/>
                <a:moveTo>
                  <a:pt x="546902" y="591177"/>
                </a:moveTo>
                <a:lnTo>
                  <a:pt x="489296" y="591177"/>
                </a:lnTo>
                <a:cubicBezTo>
                  <a:pt x="461829" y="527413"/>
                  <a:pt x="430769" y="464268"/>
                  <a:pt x="396120" y="401747"/>
                </a:cubicBezTo>
                <a:lnTo>
                  <a:pt x="546740" y="401747"/>
                </a:lnTo>
                <a:close/>
                <a:moveTo>
                  <a:pt x="847696" y="1539417"/>
                </a:moveTo>
                <a:lnTo>
                  <a:pt x="648180" y="1539417"/>
                </a:lnTo>
                <a:lnTo>
                  <a:pt x="648180" y="1346666"/>
                </a:lnTo>
                <a:lnTo>
                  <a:pt x="847696" y="1346666"/>
                </a:lnTo>
                <a:close/>
                <a:moveTo>
                  <a:pt x="847696" y="1306155"/>
                </a:moveTo>
                <a:lnTo>
                  <a:pt x="647451" y="1306155"/>
                </a:lnTo>
                <a:cubicBezTo>
                  <a:pt x="646268" y="1240110"/>
                  <a:pt x="641439" y="1174178"/>
                  <a:pt x="632988" y="1108664"/>
                </a:cubicBezTo>
                <a:lnTo>
                  <a:pt x="847696" y="1108664"/>
                </a:lnTo>
                <a:close/>
                <a:moveTo>
                  <a:pt x="847696" y="1068153"/>
                </a:moveTo>
                <a:lnTo>
                  <a:pt x="627398" y="1068153"/>
                </a:lnTo>
                <a:cubicBezTo>
                  <a:pt x="617432" y="1003453"/>
                  <a:pt x="604084" y="939316"/>
                  <a:pt x="587413" y="876009"/>
                </a:cubicBezTo>
                <a:lnTo>
                  <a:pt x="587413" y="868961"/>
                </a:lnTo>
                <a:lnTo>
                  <a:pt x="847696" y="868961"/>
                </a:lnTo>
                <a:close/>
                <a:moveTo>
                  <a:pt x="847696" y="828652"/>
                </a:moveTo>
                <a:lnTo>
                  <a:pt x="587413" y="828652"/>
                </a:lnTo>
                <a:lnTo>
                  <a:pt x="587413" y="631688"/>
                </a:lnTo>
                <a:lnTo>
                  <a:pt x="847696" y="631688"/>
                </a:lnTo>
                <a:close/>
                <a:moveTo>
                  <a:pt x="847696" y="591177"/>
                </a:moveTo>
                <a:lnTo>
                  <a:pt x="587413" y="591177"/>
                </a:lnTo>
                <a:lnTo>
                  <a:pt x="587413" y="401747"/>
                </a:lnTo>
                <a:lnTo>
                  <a:pt x="847696" y="401747"/>
                </a:lnTo>
                <a:close/>
                <a:moveTo>
                  <a:pt x="1148612" y="1306155"/>
                </a:moveTo>
                <a:lnTo>
                  <a:pt x="888207" y="1306155"/>
                </a:lnTo>
                <a:lnTo>
                  <a:pt x="888207" y="1108664"/>
                </a:lnTo>
                <a:lnTo>
                  <a:pt x="1148612" y="1108664"/>
                </a:lnTo>
                <a:close/>
                <a:moveTo>
                  <a:pt x="1148612" y="1068153"/>
                </a:moveTo>
                <a:lnTo>
                  <a:pt x="888207" y="1068153"/>
                </a:lnTo>
                <a:lnTo>
                  <a:pt x="888207" y="868920"/>
                </a:lnTo>
                <a:lnTo>
                  <a:pt x="1148612" y="868920"/>
                </a:lnTo>
                <a:close/>
                <a:moveTo>
                  <a:pt x="1148612" y="828612"/>
                </a:moveTo>
                <a:lnTo>
                  <a:pt x="888207" y="828612"/>
                </a:lnTo>
                <a:lnTo>
                  <a:pt x="888207" y="631688"/>
                </a:lnTo>
                <a:lnTo>
                  <a:pt x="1148612" y="631688"/>
                </a:lnTo>
                <a:close/>
                <a:moveTo>
                  <a:pt x="1148612" y="591177"/>
                </a:moveTo>
                <a:lnTo>
                  <a:pt x="888207" y="591177"/>
                </a:lnTo>
                <a:lnTo>
                  <a:pt x="888207" y="401747"/>
                </a:lnTo>
                <a:lnTo>
                  <a:pt x="1148612" y="401747"/>
                </a:lnTo>
                <a:close/>
                <a:moveTo>
                  <a:pt x="1449568" y="1068153"/>
                </a:moveTo>
                <a:lnTo>
                  <a:pt x="1189285" y="1068153"/>
                </a:lnTo>
                <a:lnTo>
                  <a:pt x="1189285" y="868880"/>
                </a:lnTo>
                <a:lnTo>
                  <a:pt x="1449730" y="868880"/>
                </a:lnTo>
                <a:close/>
                <a:moveTo>
                  <a:pt x="1449568" y="828612"/>
                </a:moveTo>
                <a:lnTo>
                  <a:pt x="1189285" y="828612"/>
                </a:lnTo>
                <a:lnTo>
                  <a:pt x="1189285" y="631688"/>
                </a:lnTo>
                <a:lnTo>
                  <a:pt x="1449730" y="631688"/>
                </a:lnTo>
                <a:close/>
                <a:moveTo>
                  <a:pt x="1449568" y="591177"/>
                </a:moveTo>
                <a:lnTo>
                  <a:pt x="1189285" y="591177"/>
                </a:lnTo>
                <a:lnTo>
                  <a:pt x="1189285" y="401747"/>
                </a:lnTo>
                <a:lnTo>
                  <a:pt x="1449730" y="401747"/>
                </a:lnTo>
                <a:close/>
                <a:moveTo>
                  <a:pt x="1750484" y="1068153"/>
                </a:moveTo>
                <a:lnTo>
                  <a:pt x="1490241" y="1068153"/>
                </a:lnTo>
                <a:lnTo>
                  <a:pt x="1490241" y="868880"/>
                </a:lnTo>
                <a:lnTo>
                  <a:pt x="1750645" y="868880"/>
                </a:lnTo>
                <a:close/>
                <a:moveTo>
                  <a:pt x="1750484" y="828571"/>
                </a:moveTo>
                <a:lnTo>
                  <a:pt x="1490241" y="828571"/>
                </a:lnTo>
                <a:lnTo>
                  <a:pt x="1490241" y="631688"/>
                </a:lnTo>
                <a:lnTo>
                  <a:pt x="1750645" y="631688"/>
                </a:lnTo>
                <a:close/>
                <a:moveTo>
                  <a:pt x="1750484" y="591177"/>
                </a:moveTo>
                <a:lnTo>
                  <a:pt x="1490241" y="591177"/>
                </a:lnTo>
                <a:lnTo>
                  <a:pt x="1490241" y="401747"/>
                </a:lnTo>
                <a:lnTo>
                  <a:pt x="1750645" y="401747"/>
                </a:lnTo>
                <a:close/>
                <a:moveTo>
                  <a:pt x="2051399" y="1068153"/>
                </a:moveTo>
                <a:lnTo>
                  <a:pt x="1791156" y="1068153"/>
                </a:lnTo>
                <a:lnTo>
                  <a:pt x="1791156" y="868839"/>
                </a:lnTo>
                <a:lnTo>
                  <a:pt x="2051561" y="868839"/>
                </a:lnTo>
                <a:close/>
                <a:moveTo>
                  <a:pt x="2051399" y="828531"/>
                </a:moveTo>
                <a:lnTo>
                  <a:pt x="1791156" y="828531"/>
                </a:lnTo>
                <a:lnTo>
                  <a:pt x="1791156" y="631647"/>
                </a:lnTo>
                <a:lnTo>
                  <a:pt x="2051561" y="631647"/>
                </a:lnTo>
                <a:close/>
                <a:moveTo>
                  <a:pt x="2051399" y="591177"/>
                </a:moveTo>
                <a:lnTo>
                  <a:pt x="1791156" y="591177"/>
                </a:lnTo>
                <a:lnTo>
                  <a:pt x="1791156" y="401747"/>
                </a:lnTo>
                <a:lnTo>
                  <a:pt x="2051561" y="401747"/>
                </a:lnTo>
                <a:close/>
                <a:moveTo>
                  <a:pt x="2352355" y="1306155"/>
                </a:moveTo>
                <a:lnTo>
                  <a:pt x="2092072" y="1306155"/>
                </a:lnTo>
                <a:lnTo>
                  <a:pt x="2092072" y="1108664"/>
                </a:lnTo>
                <a:lnTo>
                  <a:pt x="2352517" y="1108664"/>
                </a:lnTo>
                <a:close/>
                <a:moveTo>
                  <a:pt x="2352355" y="1068153"/>
                </a:moveTo>
                <a:lnTo>
                  <a:pt x="2092072" y="1068153"/>
                </a:lnTo>
                <a:lnTo>
                  <a:pt x="2092072" y="868798"/>
                </a:lnTo>
                <a:lnTo>
                  <a:pt x="2352517" y="868798"/>
                </a:lnTo>
                <a:close/>
                <a:moveTo>
                  <a:pt x="2352355" y="828490"/>
                </a:moveTo>
                <a:lnTo>
                  <a:pt x="2092072" y="828490"/>
                </a:lnTo>
                <a:lnTo>
                  <a:pt x="2092072" y="631688"/>
                </a:lnTo>
                <a:lnTo>
                  <a:pt x="2352517" y="631688"/>
                </a:lnTo>
                <a:close/>
                <a:moveTo>
                  <a:pt x="2352355" y="591177"/>
                </a:moveTo>
                <a:lnTo>
                  <a:pt x="2092072" y="591177"/>
                </a:lnTo>
                <a:lnTo>
                  <a:pt x="2092072" y="401747"/>
                </a:lnTo>
                <a:lnTo>
                  <a:pt x="2352517" y="401747"/>
                </a:lnTo>
                <a:close/>
                <a:moveTo>
                  <a:pt x="2592707" y="1539417"/>
                </a:moveTo>
                <a:lnTo>
                  <a:pt x="2393028" y="1539417"/>
                </a:lnTo>
                <a:lnTo>
                  <a:pt x="2393028" y="1346666"/>
                </a:lnTo>
                <a:lnTo>
                  <a:pt x="2592707" y="1346666"/>
                </a:lnTo>
                <a:close/>
                <a:moveTo>
                  <a:pt x="2593436" y="1306155"/>
                </a:moveTo>
                <a:lnTo>
                  <a:pt x="2393028" y="1306155"/>
                </a:lnTo>
                <a:lnTo>
                  <a:pt x="2393028" y="1108664"/>
                </a:lnTo>
                <a:lnTo>
                  <a:pt x="2607737" y="1108664"/>
                </a:lnTo>
                <a:cubicBezTo>
                  <a:pt x="2599322" y="1174178"/>
                  <a:pt x="2594546" y="1240110"/>
                  <a:pt x="2593436" y="1306155"/>
                </a:cubicBezTo>
                <a:close/>
                <a:moveTo>
                  <a:pt x="2653473" y="876009"/>
                </a:moveTo>
                <a:cubicBezTo>
                  <a:pt x="2636783" y="939312"/>
                  <a:pt x="2623434" y="1003449"/>
                  <a:pt x="2613489" y="1068153"/>
                </a:cubicBezTo>
                <a:lnTo>
                  <a:pt x="2393028" y="1068153"/>
                </a:lnTo>
                <a:lnTo>
                  <a:pt x="2393028" y="868758"/>
                </a:lnTo>
                <a:lnTo>
                  <a:pt x="2653473" y="868758"/>
                </a:lnTo>
                <a:close/>
                <a:moveTo>
                  <a:pt x="2653473" y="828450"/>
                </a:moveTo>
                <a:lnTo>
                  <a:pt x="2393028" y="828450"/>
                </a:lnTo>
                <a:lnTo>
                  <a:pt x="2393028" y="631688"/>
                </a:lnTo>
                <a:lnTo>
                  <a:pt x="2653473" y="631688"/>
                </a:lnTo>
                <a:close/>
                <a:moveTo>
                  <a:pt x="2653473" y="591177"/>
                </a:moveTo>
                <a:lnTo>
                  <a:pt x="2393028" y="591177"/>
                </a:lnTo>
                <a:lnTo>
                  <a:pt x="2393028" y="401747"/>
                </a:lnTo>
                <a:lnTo>
                  <a:pt x="2653473" y="401747"/>
                </a:lnTo>
                <a:close/>
                <a:moveTo>
                  <a:pt x="2693984" y="740500"/>
                </a:moveTo>
                <a:lnTo>
                  <a:pt x="2693984" y="631688"/>
                </a:lnTo>
                <a:lnTo>
                  <a:pt x="2734941" y="631688"/>
                </a:lnTo>
                <a:cubicBezTo>
                  <a:pt x="2720276" y="667783"/>
                  <a:pt x="2706421" y="704040"/>
                  <a:pt x="2693984" y="740500"/>
                </a:cubicBezTo>
                <a:close/>
                <a:moveTo>
                  <a:pt x="2693984" y="591177"/>
                </a:moveTo>
                <a:lnTo>
                  <a:pt x="2693984" y="401747"/>
                </a:lnTo>
                <a:lnTo>
                  <a:pt x="2844604" y="401747"/>
                </a:lnTo>
                <a:cubicBezTo>
                  <a:pt x="2810223" y="464215"/>
                  <a:pt x="2779167" y="527360"/>
                  <a:pt x="2751429" y="591177"/>
                </a:cubicBezTo>
                <a:close/>
                <a:moveTo>
                  <a:pt x="3078839" y="326113"/>
                </a:moveTo>
                <a:lnTo>
                  <a:pt x="3078839" y="1732412"/>
                </a:lnTo>
                <a:lnTo>
                  <a:pt x="2754751" y="1570368"/>
                </a:lnTo>
                <a:lnTo>
                  <a:pt x="2754751" y="1379966"/>
                </a:lnTo>
                <a:lnTo>
                  <a:pt x="2997817" y="1486429"/>
                </a:lnTo>
                <a:lnTo>
                  <a:pt x="2997817" y="1442191"/>
                </a:lnTo>
                <a:lnTo>
                  <a:pt x="2754751" y="1335728"/>
                </a:lnTo>
                <a:cubicBezTo>
                  <a:pt x="2754868" y="1267730"/>
                  <a:pt x="2759114" y="1199806"/>
                  <a:pt x="2767471" y="1132322"/>
                </a:cubicBezTo>
                <a:lnTo>
                  <a:pt x="2997817" y="1194831"/>
                </a:lnTo>
                <a:lnTo>
                  <a:pt x="2997817" y="1152862"/>
                </a:lnTo>
                <a:lnTo>
                  <a:pt x="2773062" y="1092095"/>
                </a:lnTo>
                <a:cubicBezTo>
                  <a:pt x="2783757" y="1020184"/>
                  <a:pt x="2799062" y="949035"/>
                  <a:pt x="2818880" y="879088"/>
                </a:cubicBezTo>
                <a:lnTo>
                  <a:pt x="2997817" y="906150"/>
                </a:lnTo>
                <a:lnTo>
                  <a:pt x="2997817" y="865112"/>
                </a:lnTo>
                <a:lnTo>
                  <a:pt x="2830587" y="839874"/>
                </a:lnTo>
                <a:cubicBezTo>
                  <a:pt x="2852467" y="768947"/>
                  <a:pt x="2878658" y="699422"/>
                  <a:pt x="2909017" y="631688"/>
                </a:cubicBezTo>
                <a:lnTo>
                  <a:pt x="2997817" y="631688"/>
                </a:lnTo>
                <a:lnTo>
                  <a:pt x="2997817" y="591177"/>
                </a:lnTo>
                <a:lnTo>
                  <a:pt x="2927976" y="591177"/>
                </a:lnTo>
                <a:cubicBezTo>
                  <a:pt x="2949313" y="546291"/>
                  <a:pt x="2972590" y="501729"/>
                  <a:pt x="2997817" y="457490"/>
                </a:cubicBezTo>
                <a:lnTo>
                  <a:pt x="2997817" y="243066"/>
                </a:lnTo>
                <a:lnTo>
                  <a:pt x="2940899" y="243066"/>
                </a:lnTo>
                <a:cubicBezTo>
                  <a:pt x="2915255" y="282159"/>
                  <a:pt x="2890422" y="321495"/>
                  <a:pt x="2867493" y="361236"/>
                </a:cubicBezTo>
                <a:lnTo>
                  <a:pt x="2693984" y="361236"/>
                </a:lnTo>
                <a:lnTo>
                  <a:pt x="2693984" y="243066"/>
                </a:lnTo>
                <a:lnTo>
                  <a:pt x="2653473" y="243066"/>
                </a:lnTo>
                <a:lnTo>
                  <a:pt x="2653473" y="361236"/>
                </a:lnTo>
                <a:lnTo>
                  <a:pt x="2393028" y="361236"/>
                </a:lnTo>
                <a:lnTo>
                  <a:pt x="2393028" y="243066"/>
                </a:lnTo>
                <a:lnTo>
                  <a:pt x="2352517" y="243066"/>
                </a:lnTo>
                <a:lnTo>
                  <a:pt x="2352517" y="361236"/>
                </a:lnTo>
                <a:lnTo>
                  <a:pt x="2092072" y="361236"/>
                </a:lnTo>
                <a:lnTo>
                  <a:pt x="2092072" y="243066"/>
                </a:lnTo>
                <a:lnTo>
                  <a:pt x="2051561" y="243066"/>
                </a:lnTo>
                <a:lnTo>
                  <a:pt x="2051561" y="361236"/>
                </a:lnTo>
                <a:lnTo>
                  <a:pt x="1791156" y="361236"/>
                </a:lnTo>
                <a:lnTo>
                  <a:pt x="1791156" y="243066"/>
                </a:lnTo>
                <a:lnTo>
                  <a:pt x="1750645" y="243066"/>
                </a:lnTo>
                <a:lnTo>
                  <a:pt x="1750645" y="361236"/>
                </a:lnTo>
                <a:lnTo>
                  <a:pt x="1490241" y="361236"/>
                </a:lnTo>
                <a:lnTo>
                  <a:pt x="1490241" y="243066"/>
                </a:lnTo>
                <a:lnTo>
                  <a:pt x="1449730" y="243066"/>
                </a:lnTo>
                <a:lnTo>
                  <a:pt x="1449730" y="361236"/>
                </a:lnTo>
                <a:lnTo>
                  <a:pt x="1189285" y="361236"/>
                </a:lnTo>
                <a:lnTo>
                  <a:pt x="1189285" y="243066"/>
                </a:lnTo>
                <a:lnTo>
                  <a:pt x="1148774" y="243066"/>
                </a:lnTo>
                <a:lnTo>
                  <a:pt x="1148774" y="361236"/>
                </a:lnTo>
                <a:lnTo>
                  <a:pt x="888207" y="361236"/>
                </a:lnTo>
                <a:lnTo>
                  <a:pt x="888207" y="243066"/>
                </a:lnTo>
                <a:lnTo>
                  <a:pt x="847696" y="243066"/>
                </a:lnTo>
                <a:lnTo>
                  <a:pt x="847696" y="361236"/>
                </a:lnTo>
                <a:lnTo>
                  <a:pt x="587413" y="361236"/>
                </a:lnTo>
                <a:lnTo>
                  <a:pt x="587413" y="243066"/>
                </a:lnTo>
                <a:lnTo>
                  <a:pt x="546902" y="243066"/>
                </a:lnTo>
                <a:lnTo>
                  <a:pt x="546902" y="361236"/>
                </a:lnTo>
                <a:lnTo>
                  <a:pt x="373394" y="361236"/>
                </a:lnTo>
                <a:cubicBezTo>
                  <a:pt x="350465" y="321495"/>
                  <a:pt x="325631" y="282159"/>
                  <a:pt x="299988" y="243066"/>
                </a:cubicBezTo>
                <a:lnTo>
                  <a:pt x="243272" y="243066"/>
                </a:lnTo>
                <a:lnTo>
                  <a:pt x="243272" y="457369"/>
                </a:lnTo>
                <a:cubicBezTo>
                  <a:pt x="268470" y="501688"/>
                  <a:pt x="291752" y="546250"/>
                  <a:pt x="313113" y="591055"/>
                </a:cubicBezTo>
                <a:lnTo>
                  <a:pt x="243070" y="591055"/>
                </a:lnTo>
                <a:lnTo>
                  <a:pt x="243070" y="631566"/>
                </a:lnTo>
                <a:lnTo>
                  <a:pt x="331870" y="631566"/>
                </a:lnTo>
                <a:cubicBezTo>
                  <a:pt x="362196" y="699365"/>
                  <a:pt x="388350" y="768959"/>
                  <a:pt x="410178" y="839955"/>
                </a:cubicBezTo>
                <a:lnTo>
                  <a:pt x="242948" y="865801"/>
                </a:lnTo>
                <a:lnTo>
                  <a:pt x="242948" y="906717"/>
                </a:lnTo>
                <a:lnTo>
                  <a:pt x="421885" y="878926"/>
                </a:lnTo>
                <a:cubicBezTo>
                  <a:pt x="441910" y="949626"/>
                  <a:pt x="457320" y="1021549"/>
                  <a:pt x="468027" y="1094242"/>
                </a:cubicBezTo>
                <a:lnTo>
                  <a:pt x="242948" y="1155333"/>
                </a:lnTo>
                <a:lnTo>
                  <a:pt x="242948" y="1197302"/>
                </a:lnTo>
                <a:lnTo>
                  <a:pt x="473577" y="1134713"/>
                </a:lnTo>
                <a:cubicBezTo>
                  <a:pt x="481878" y="1201779"/>
                  <a:pt x="486075" y="1269286"/>
                  <a:pt x="486136" y="1336862"/>
                </a:cubicBezTo>
                <a:lnTo>
                  <a:pt x="486136" y="1339739"/>
                </a:lnTo>
                <a:lnTo>
                  <a:pt x="243070" y="1446202"/>
                </a:lnTo>
                <a:lnTo>
                  <a:pt x="243070" y="1490440"/>
                </a:lnTo>
                <a:lnTo>
                  <a:pt x="486136" y="1383977"/>
                </a:lnTo>
                <a:lnTo>
                  <a:pt x="486136" y="1570327"/>
                </a:lnTo>
                <a:lnTo>
                  <a:pt x="162048" y="1732371"/>
                </a:lnTo>
                <a:lnTo>
                  <a:pt x="162048" y="162044"/>
                </a:lnTo>
                <a:lnTo>
                  <a:pt x="3078839" y="162044"/>
                </a:lnTo>
                <a:close/>
              </a:path>
            </a:pathLst>
          </a:custGeom>
          <a:solidFill>
            <a:schemeClr val="bg2">
              <a:lumMod val="75000"/>
            </a:schemeClr>
          </a:solidFill>
          <a:ln w="40481" cap="flat">
            <a:noFill/>
            <a:prstDash val="solid"/>
            <a:miter/>
          </a:ln>
          <a:effectLst>
            <a:outerShdw blurRad="25400" dist="25400" dir="2700000" algn="tl" rotWithShape="0">
              <a:prstClr val="black">
                <a:alpha val="40000"/>
              </a:prstClr>
            </a:outerShdw>
          </a:effectLst>
        </p:spPr>
        <p:txBody>
          <a:bodyPr rtlCol="0" anchor="ctr"/>
          <a:lstStyle/>
          <a:p>
            <a:endParaRPr lang="nl-NL"/>
          </a:p>
        </p:txBody>
      </p:sp>
      <p:grpSp>
        <p:nvGrpSpPr>
          <p:cNvPr id="18" name="Groep 17">
            <a:extLst>
              <a:ext uri="{FF2B5EF4-FFF2-40B4-BE49-F238E27FC236}">
                <a16:creationId xmlns:a16="http://schemas.microsoft.com/office/drawing/2014/main" id="{F59694C4-BE20-F7A5-483C-BD2407C4C639}"/>
              </a:ext>
            </a:extLst>
          </p:cNvPr>
          <p:cNvGrpSpPr/>
          <p:nvPr/>
        </p:nvGrpSpPr>
        <p:grpSpPr>
          <a:xfrm>
            <a:off x="2943344" y="2645261"/>
            <a:ext cx="745983" cy="740587"/>
            <a:chOff x="3473828" y="3429000"/>
            <a:chExt cx="745983" cy="740587"/>
          </a:xfrm>
          <a:effectLst>
            <a:outerShdw blurRad="76200" dist="12700" dir="2700000" sy="-23000" kx="-800400" algn="bl" rotWithShape="0">
              <a:prstClr val="black">
                <a:alpha val="20000"/>
              </a:prstClr>
            </a:outerShdw>
          </a:effectLst>
        </p:grpSpPr>
        <p:sp>
          <p:nvSpPr>
            <p:cNvPr id="17" name="Ovaal 16">
              <a:extLst>
                <a:ext uri="{FF2B5EF4-FFF2-40B4-BE49-F238E27FC236}">
                  <a16:creationId xmlns:a16="http://schemas.microsoft.com/office/drawing/2014/main" id="{44F6C8E2-E834-B73C-2B55-58B01379FB16}"/>
                </a:ext>
              </a:extLst>
            </p:cNvPr>
            <p:cNvSpPr/>
            <p:nvPr/>
          </p:nvSpPr>
          <p:spPr>
            <a:xfrm>
              <a:off x="3486819" y="3439293"/>
              <a:ext cx="720000" cy="720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16" name="Groep 15">
              <a:extLst>
                <a:ext uri="{FF2B5EF4-FFF2-40B4-BE49-F238E27FC236}">
                  <a16:creationId xmlns:a16="http://schemas.microsoft.com/office/drawing/2014/main" id="{262D102B-D6DE-2FF1-33B6-19B60C4B2B43}"/>
                </a:ext>
              </a:extLst>
            </p:cNvPr>
            <p:cNvGrpSpPr/>
            <p:nvPr/>
          </p:nvGrpSpPr>
          <p:grpSpPr>
            <a:xfrm>
              <a:off x="3473828" y="3429000"/>
              <a:ext cx="745983" cy="740587"/>
              <a:chOff x="2767779" y="2475224"/>
              <a:chExt cx="1101898" cy="1101898"/>
            </a:xfrm>
            <a:effectLst/>
          </p:grpSpPr>
          <p:sp>
            <p:nvSpPr>
              <p:cNvPr id="14" name="Vrije vorm: vorm 13">
                <a:extLst>
                  <a:ext uri="{FF2B5EF4-FFF2-40B4-BE49-F238E27FC236}">
                    <a16:creationId xmlns:a16="http://schemas.microsoft.com/office/drawing/2014/main" id="{5BEEC835-C790-6A21-74BE-8C1E64C3DF84}"/>
                  </a:ext>
                </a:extLst>
              </p:cNvPr>
              <p:cNvSpPr/>
              <p:nvPr/>
            </p:nvSpPr>
            <p:spPr>
              <a:xfrm>
                <a:off x="2767779" y="2475224"/>
                <a:ext cx="1101898" cy="1101898"/>
              </a:xfrm>
              <a:custGeom>
                <a:avLst/>
                <a:gdLst>
                  <a:gd name="connsiteX0" fmla="*/ 550949 w 1101898"/>
                  <a:gd name="connsiteY0" fmla="*/ 0 h 1101898"/>
                  <a:gd name="connsiteX1" fmla="*/ 0 w 1101898"/>
                  <a:gd name="connsiteY1" fmla="*/ 550949 h 1101898"/>
                  <a:gd name="connsiteX2" fmla="*/ 550949 w 1101898"/>
                  <a:gd name="connsiteY2" fmla="*/ 1101899 h 1101898"/>
                  <a:gd name="connsiteX3" fmla="*/ 1101899 w 1101898"/>
                  <a:gd name="connsiteY3" fmla="*/ 550949 h 1101898"/>
                  <a:gd name="connsiteX4" fmla="*/ 550949 w 1101898"/>
                  <a:gd name="connsiteY4" fmla="*/ 0 h 1101898"/>
                  <a:gd name="connsiteX5" fmla="*/ 1019783 w 1101898"/>
                  <a:gd name="connsiteY5" fmla="*/ 575540 h 1101898"/>
                  <a:gd name="connsiteX6" fmla="*/ 944027 w 1101898"/>
                  <a:gd name="connsiteY6" fmla="*/ 808072 h 1101898"/>
                  <a:gd name="connsiteX7" fmla="*/ 935034 w 1101898"/>
                  <a:gd name="connsiteY7" fmla="*/ 772463 h 1101898"/>
                  <a:gd name="connsiteX8" fmla="*/ 747346 w 1101898"/>
                  <a:gd name="connsiteY8" fmla="*/ 822656 h 1101898"/>
                  <a:gd name="connsiteX9" fmla="*/ 641653 w 1101898"/>
                  <a:gd name="connsiteY9" fmla="*/ 985632 h 1101898"/>
                  <a:gd name="connsiteX10" fmla="*/ 671996 w 1101898"/>
                  <a:gd name="connsiteY10" fmla="*/ 1004753 h 1101898"/>
                  <a:gd name="connsiteX11" fmla="*/ 429416 w 1101898"/>
                  <a:gd name="connsiteY11" fmla="*/ 1004753 h 1101898"/>
                  <a:gd name="connsiteX12" fmla="*/ 459556 w 1101898"/>
                  <a:gd name="connsiteY12" fmla="*/ 985754 h 1101898"/>
                  <a:gd name="connsiteX13" fmla="*/ 353863 w 1101898"/>
                  <a:gd name="connsiteY13" fmla="*/ 822656 h 1101898"/>
                  <a:gd name="connsiteX14" fmla="*/ 166176 w 1101898"/>
                  <a:gd name="connsiteY14" fmla="*/ 772463 h 1101898"/>
                  <a:gd name="connsiteX15" fmla="*/ 157385 w 1101898"/>
                  <a:gd name="connsiteY15" fmla="*/ 807262 h 1101898"/>
                  <a:gd name="connsiteX16" fmla="*/ 82156 w 1101898"/>
                  <a:gd name="connsiteY16" fmla="*/ 576350 h 1101898"/>
                  <a:gd name="connsiteX17" fmla="*/ 109906 w 1101898"/>
                  <a:gd name="connsiteY17" fmla="*/ 599441 h 1101898"/>
                  <a:gd name="connsiteX18" fmla="*/ 232249 w 1101898"/>
                  <a:gd name="connsiteY18" fmla="*/ 448578 h 1101898"/>
                  <a:gd name="connsiteX19" fmla="*/ 221960 w 1101898"/>
                  <a:gd name="connsiteY19" fmla="*/ 254571 h 1101898"/>
                  <a:gd name="connsiteX20" fmla="*/ 184892 w 1101898"/>
                  <a:gd name="connsiteY20" fmla="*/ 257042 h 1101898"/>
                  <a:gd name="connsiteX21" fmla="*/ 383396 w 1101898"/>
                  <a:gd name="connsiteY21" fmla="*/ 112621 h 1101898"/>
                  <a:gd name="connsiteX22" fmla="*/ 369420 w 1101898"/>
                  <a:gd name="connsiteY22" fmla="*/ 147541 h 1101898"/>
                  <a:gd name="connsiteX23" fmla="*/ 550747 w 1101898"/>
                  <a:gd name="connsiteY23" fmla="*/ 217260 h 1101898"/>
                  <a:gd name="connsiteX24" fmla="*/ 731871 w 1101898"/>
                  <a:gd name="connsiteY24" fmla="*/ 147419 h 1101898"/>
                  <a:gd name="connsiteX25" fmla="*/ 717773 w 1101898"/>
                  <a:gd name="connsiteY25" fmla="*/ 112215 h 1101898"/>
                  <a:gd name="connsiteX26" fmla="*/ 917006 w 1101898"/>
                  <a:gd name="connsiteY26" fmla="*/ 256961 h 1101898"/>
                  <a:gd name="connsiteX27" fmla="*/ 879210 w 1101898"/>
                  <a:gd name="connsiteY27" fmla="*/ 254450 h 1101898"/>
                  <a:gd name="connsiteX28" fmla="*/ 868920 w 1101898"/>
                  <a:gd name="connsiteY28" fmla="*/ 448457 h 1101898"/>
                  <a:gd name="connsiteX29" fmla="*/ 991263 w 1101898"/>
                  <a:gd name="connsiteY29" fmla="*/ 599319 h 110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01898" h="1101898">
                    <a:moveTo>
                      <a:pt x="550949" y="0"/>
                    </a:moveTo>
                    <a:cubicBezTo>
                      <a:pt x="246667" y="0"/>
                      <a:pt x="0" y="246667"/>
                      <a:pt x="0" y="550949"/>
                    </a:cubicBezTo>
                    <a:cubicBezTo>
                      <a:pt x="0" y="855231"/>
                      <a:pt x="246667" y="1101899"/>
                      <a:pt x="550949" y="1101899"/>
                    </a:cubicBezTo>
                    <a:cubicBezTo>
                      <a:pt x="855231" y="1101899"/>
                      <a:pt x="1101899" y="855231"/>
                      <a:pt x="1101899" y="550949"/>
                    </a:cubicBezTo>
                    <a:cubicBezTo>
                      <a:pt x="1101899" y="246667"/>
                      <a:pt x="855231" y="0"/>
                      <a:pt x="550949" y="0"/>
                    </a:cubicBezTo>
                    <a:close/>
                    <a:moveTo>
                      <a:pt x="1019783" y="575540"/>
                    </a:moveTo>
                    <a:cubicBezTo>
                      <a:pt x="1015639" y="658405"/>
                      <a:pt x="989489" y="738669"/>
                      <a:pt x="944027" y="808072"/>
                    </a:cubicBezTo>
                    <a:lnTo>
                      <a:pt x="935034" y="772463"/>
                    </a:lnTo>
                    <a:lnTo>
                      <a:pt x="747346" y="822656"/>
                    </a:lnTo>
                    <a:lnTo>
                      <a:pt x="641653" y="985632"/>
                    </a:lnTo>
                    <a:lnTo>
                      <a:pt x="671996" y="1004753"/>
                    </a:lnTo>
                    <a:cubicBezTo>
                      <a:pt x="592619" y="1026658"/>
                      <a:pt x="508794" y="1026658"/>
                      <a:pt x="429416" y="1004753"/>
                    </a:cubicBezTo>
                    <a:lnTo>
                      <a:pt x="459556" y="985754"/>
                    </a:lnTo>
                    <a:lnTo>
                      <a:pt x="353863" y="822656"/>
                    </a:lnTo>
                    <a:lnTo>
                      <a:pt x="166176" y="772463"/>
                    </a:lnTo>
                    <a:lnTo>
                      <a:pt x="157385" y="807262"/>
                    </a:lnTo>
                    <a:cubicBezTo>
                      <a:pt x="112377" y="738276"/>
                      <a:pt x="86422" y="658611"/>
                      <a:pt x="82156" y="576350"/>
                    </a:cubicBezTo>
                    <a:lnTo>
                      <a:pt x="109906" y="599441"/>
                    </a:lnTo>
                    <a:lnTo>
                      <a:pt x="232249" y="448578"/>
                    </a:lnTo>
                    <a:lnTo>
                      <a:pt x="221960" y="254571"/>
                    </a:lnTo>
                    <a:lnTo>
                      <a:pt x="184892" y="257042"/>
                    </a:lnTo>
                    <a:cubicBezTo>
                      <a:pt x="237147" y="192217"/>
                      <a:pt x="305635" y="142388"/>
                      <a:pt x="383396" y="112621"/>
                    </a:cubicBezTo>
                    <a:lnTo>
                      <a:pt x="369420" y="147541"/>
                    </a:lnTo>
                    <a:lnTo>
                      <a:pt x="550747" y="217260"/>
                    </a:lnTo>
                    <a:lnTo>
                      <a:pt x="731871" y="147419"/>
                    </a:lnTo>
                    <a:lnTo>
                      <a:pt x="717773" y="112215"/>
                    </a:lnTo>
                    <a:cubicBezTo>
                      <a:pt x="795846" y="141942"/>
                      <a:pt x="864606" y="191900"/>
                      <a:pt x="917006" y="256961"/>
                    </a:cubicBezTo>
                    <a:lnTo>
                      <a:pt x="879210" y="254450"/>
                    </a:lnTo>
                    <a:lnTo>
                      <a:pt x="868920" y="448457"/>
                    </a:lnTo>
                    <a:lnTo>
                      <a:pt x="991263" y="599319"/>
                    </a:lnTo>
                    <a:close/>
                  </a:path>
                </a:pathLst>
              </a:custGeom>
              <a:solidFill>
                <a:srgbClr val="000000"/>
              </a:solidFill>
              <a:ln w="40481" cap="flat">
                <a:noFill/>
                <a:prstDash val="solid"/>
                <a:miter/>
              </a:ln>
            </p:spPr>
            <p:txBody>
              <a:bodyPr rtlCol="0" anchor="ctr"/>
              <a:lstStyle/>
              <a:p>
                <a:endParaRPr lang="nl-NL"/>
              </a:p>
            </p:txBody>
          </p:sp>
          <p:sp>
            <p:nvSpPr>
              <p:cNvPr id="15" name="Vrije vorm: vorm 14">
                <a:extLst>
                  <a:ext uri="{FF2B5EF4-FFF2-40B4-BE49-F238E27FC236}">
                    <a16:creationId xmlns:a16="http://schemas.microsoft.com/office/drawing/2014/main" id="{EBB187C7-3AB5-43BF-E05B-16A2F6274F82}"/>
                  </a:ext>
                </a:extLst>
              </p:cNvPr>
              <p:cNvSpPr/>
              <p:nvPr/>
            </p:nvSpPr>
            <p:spPr>
              <a:xfrm>
                <a:off x="3137077" y="2859754"/>
                <a:ext cx="362613" cy="348677"/>
              </a:xfrm>
              <a:custGeom>
                <a:avLst/>
                <a:gdLst>
                  <a:gd name="connsiteX0" fmla="*/ 0 w 362613"/>
                  <a:gd name="connsiteY0" fmla="*/ 139439 h 348677"/>
                  <a:gd name="connsiteX1" fmla="*/ 69719 w 362613"/>
                  <a:gd name="connsiteY1" fmla="*/ 348678 h 348677"/>
                  <a:gd name="connsiteX2" fmla="*/ 181327 w 362613"/>
                  <a:gd name="connsiteY2" fmla="*/ 348678 h 348677"/>
                  <a:gd name="connsiteX3" fmla="*/ 292895 w 362613"/>
                  <a:gd name="connsiteY3" fmla="*/ 348678 h 348677"/>
                  <a:gd name="connsiteX4" fmla="*/ 362614 w 362613"/>
                  <a:gd name="connsiteY4" fmla="*/ 139439 h 348677"/>
                  <a:gd name="connsiteX5" fmla="*/ 181327 w 362613"/>
                  <a:gd name="connsiteY5" fmla="*/ 0 h 348677"/>
                  <a:gd name="connsiteX6" fmla="*/ 0 w 362613"/>
                  <a:gd name="connsiteY6" fmla="*/ 139439 h 348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2613" h="348677">
                    <a:moveTo>
                      <a:pt x="0" y="139439"/>
                    </a:moveTo>
                    <a:lnTo>
                      <a:pt x="69719" y="348678"/>
                    </a:lnTo>
                    <a:lnTo>
                      <a:pt x="181327" y="348678"/>
                    </a:lnTo>
                    <a:lnTo>
                      <a:pt x="292895" y="348678"/>
                    </a:lnTo>
                    <a:lnTo>
                      <a:pt x="362614" y="139439"/>
                    </a:lnTo>
                    <a:lnTo>
                      <a:pt x="181327" y="0"/>
                    </a:lnTo>
                    <a:lnTo>
                      <a:pt x="0" y="139439"/>
                    </a:lnTo>
                    <a:close/>
                  </a:path>
                </a:pathLst>
              </a:custGeom>
              <a:solidFill>
                <a:srgbClr val="000000"/>
              </a:solidFill>
              <a:ln w="40481" cap="flat">
                <a:noFill/>
                <a:prstDash val="solid"/>
                <a:miter/>
              </a:ln>
            </p:spPr>
            <p:txBody>
              <a:bodyPr rtlCol="0" anchor="ctr"/>
              <a:lstStyle/>
              <a:p>
                <a:endParaRPr lang="nl-NL"/>
              </a:p>
            </p:txBody>
          </p:sp>
        </p:grpSp>
      </p:grpSp>
      <p:sp>
        <p:nvSpPr>
          <p:cNvPr id="19" name="Tekstvak 18">
            <a:extLst>
              <a:ext uri="{FF2B5EF4-FFF2-40B4-BE49-F238E27FC236}">
                <a16:creationId xmlns:a16="http://schemas.microsoft.com/office/drawing/2014/main" id="{21A8DB17-81E9-4A3B-C701-E02145C2B2D8}"/>
              </a:ext>
            </a:extLst>
          </p:cNvPr>
          <p:cNvSpPr txBox="1"/>
          <p:nvPr/>
        </p:nvSpPr>
        <p:spPr>
          <a:xfrm>
            <a:off x="1563042" y="1213009"/>
            <a:ext cx="3506120" cy="2215991"/>
          </a:xfrm>
          <a:prstGeom prst="rect">
            <a:avLst/>
          </a:prstGeom>
          <a:noFill/>
        </p:spPr>
        <p:txBody>
          <a:bodyPr wrap="square" rtlCol="0">
            <a:spAutoFit/>
          </a:bodyPr>
          <a:lstStyle/>
          <a:p>
            <a:pPr algn="ctr"/>
            <a:r>
              <a:rPr lang="nl-NL" sz="13800" b="1" dirty="0">
                <a:ln w="25400">
                  <a:solidFill>
                    <a:schemeClr val="bg1"/>
                  </a:solidFill>
                </a:ln>
                <a:solidFill>
                  <a:srgbClr val="945DE8"/>
                </a:solidFill>
                <a:effectLst>
                  <a:outerShdw blurRad="25400" dist="25400" dir="2700000" algn="tl" rotWithShape="0">
                    <a:prstClr val="black">
                      <a:alpha val="40000"/>
                    </a:prstClr>
                  </a:outerShdw>
                </a:effectLst>
              </a:rPr>
              <a:t>KSF</a:t>
            </a:r>
          </a:p>
        </p:txBody>
      </p:sp>
      <p:sp>
        <p:nvSpPr>
          <p:cNvPr id="20" name="Tekstvak 19">
            <a:extLst>
              <a:ext uri="{FF2B5EF4-FFF2-40B4-BE49-F238E27FC236}">
                <a16:creationId xmlns:a16="http://schemas.microsoft.com/office/drawing/2014/main" id="{F63487A4-3C33-5381-DD78-1E1F666ED9FE}"/>
              </a:ext>
            </a:extLst>
          </p:cNvPr>
          <p:cNvSpPr txBox="1"/>
          <p:nvPr/>
        </p:nvSpPr>
        <p:spPr>
          <a:xfrm>
            <a:off x="1758764" y="842934"/>
            <a:ext cx="3114675"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2800" b="1" dirty="0">
                <a:solidFill>
                  <a:prstClr val="black"/>
                </a:solidFill>
                <a:latin typeface="Effra" panose="02000506080000020004" pitchFamily="2" charset="0"/>
              </a:rPr>
              <a:t>Doelstelling</a:t>
            </a:r>
            <a:endParaRPr kumimoji="0" lang="nl-NL" sz="2800" b="1" u="none" strike="noStrike" kern="1200" cap="none" spc="0" normalizeH="0" baseline="0" noProof="0" dirty="0">
              <a:ln>
                <a:noFill/>
              </a:ln>
              <a:solidFill>
                <a:prstClr val="black"/>
              </a:solidFill>
              <a:effectLst/>
              <a:uLnTx/>
              <a:uFillTx/>
              <a:latin typeface="Effra" panose="02000506080000020004" pitchFamily="2" charset="0"/>
            </a:endParaRPr>
          </a:p>
        </p:txBody>
      </p:sp>
      <p:sp>
        <p:nvSpPr>
          <p:cNvPr id="21" name="Tekstvak 20">
            <a:extLst>
              <a:ext uri="{FF2B5EF4-FFF2-40B4-BE49-F238E27FC236}">
                <a16:creationId xmlns:a16="http://schemas.microsoft.com/office/drawing/2014/main" id="{F320B63B-B5EC-7B8B-0A67-0D5B2B810616}"/>
              </a:ext>
            </a:extLst>
          </p:cNvPr>
          <p:cNvSpPr txBox="1"/>
          <p:nvPr/>
        </p:nvSpPr>
        <p:spPr>
          <a:xfrm>
            <a:off x="7449806" y="842934"/>
            <a:ext cx="3114675"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2800" b="1" dirty="0">
                <a:solidFill>
                  <a:prstClr val="black"/>
                </a:solidFill>
                <a:latin typeface="Effra" panose="02000506080000020004" pitchFamily="2" charset="0"/>
              </a:rPr>
              <a:t>Meetlat</a:t>
            </a:r>
            <a:endParaRPr kumimoji="0" lang="nl-NL" sz="2800" b="1" u="none" strike="noStrike" kern="1200" cap="none" spc="0" normalizeH="0" baseline="0" noProof="0" dirty="0">
              <a:ln>
                <a:noFill/>
              </a:ln>
              <a:solidFill>
                <a:prstClr val="black"/>
              </a:solidFill>
              <a:effectLst/>
              <a:uLnTx/>
              <a:uFillTx/>
              <a:latin typeface="Effra" panose="02000506080000020004" pitchFamily="2" charset="0"/>
            </a:endParaRPr>
          </a:p>
        </p:txBody>
      </p:sp>
      <p:sp>
        <p:nvSpPr>
          <p:cNvPr id="22" name="Rechthoek: afgeronde hoeken 21">
            <a:extLst>
              <a:ext uri="{FF2B5EF4-FFF2-40B4-BE49-F238E27FC236}">
                <a16:creationId xmlns:a16="http://schemas.microsoft.com/office/drawing/2014/main" id="{B315CBD0-07D5-4A4A-4F7D-9B2A69645C4F}"/>
              </a:ext>
            </a:extLst>
          </p:cNvPr>
          <p:cNvSpPr/>
          <p:nvPr/>
        </p:nvSpPr>
        <p:spPr>
          <a:xfrm>
            <a:off x="754144" y="3842709"/>
            <a:ext cx="10390106" cy="597316"/>
          </a:xfrm>
          <a:prstGeom prst="roundRect">
            <a:avLst/>
          </a:prstGeom>
          <a:solidFill>
            <a:schemeClr val="accent3"/>
          </a:solidFill>
          <a:ln w="13921" cap="flat">
            <a:noFill/>
            <a:prstDash val="solid"/>
            <a:miter/>
          </a:ln>
          <a:effectLst>
            <a:outerShdw blurRad="25400" dist="25400" dir="2700000" algn="tl" rotWithShape="0">
              <a:prstClr val="black">
                <a:alpha val="40000"/>
              </a:prstClr>
            </a:outerShdw>
          </a:effectLst>
        </p:spPr>
        <p:txBody>
          <a:bodyPr rtlCol="0" anchor="t"/>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prstClr val="white"/>
                </a:solidFill>
                <a:effectLst/>
                <a:uLnTx/>
                <a:uFillTx/>
                <a:latin typeface="Effra" panose="02000506080000020004" pitchFamily="2" charset="0"/>
              </a:rPr>
              <a:t>1</a:t>
            </a:r>
          </a:p>
        </p:txBody>
      </p:sp>
      <p:sp>
        <p:nvSpPr>
          <p:cNvPr id="23" name="Rechthoek: afgeronde hoeken 22">
            <a:extLst>
              <a:ext uri="{FF2B5EF4-FFF2-40B4-BE49-F238E27FC236}">
                <a16:creationId xmlns:a16="http://schemas.microsoft.com/office/drawing/2014/main" id="{B05F824C-4821-C0BE-3609-384ADCF8A471}"/>
              </a:ext>
            </a:extLst>
          </p:cNvPr>
          <p:cNvSpPr/>
          <p:nvPr/>
        </p:nvSpPr>
        <p:spPr>
          <a:xfrm>
            <a:off x="7127211" y="3746500"/>
            <a:ext cx="3759864" cy="782270"/>
          </a:xfrm>
          <a:prstGeom prst="roundRect">
            <a:avLst/>
          </a:prstGeom>
          <a:solidFill>
            <a:srgbClr val="945EE8"/>
          </a:solidFill>
          <a:ln w="13921" cap="flat">
            <a:noFill/>
            <a:prstDash val="solid"/>
            <a:miter/>
          </a:ln>
          <a:effectLst>
            <a:outerShdw blurRad="25400" dist="254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400" b="1" i="1" u="none" strike="noStrike" kern="1200" cap="none" spc="0" normalizeH="0" baseline="0" noProof="0" dirty="0">
                <a:ln>
                  <a:noFill/>
                </a:ln>
                <a:solidFill>
                  <a:prstClr val="white"/>
                </a:solidFill>
                <a:effectLst/>
                <a:uLnTx/>
                <a:uFillTx/>
                <a:latin typeface="Effra" panose="02000506080000020004" pitchFamily="2" charset="0"/>
              </a:rPr>
              <a:t>Aantal positieve reviews</a:t>
            </a:r>
          </a:p>
        </p:txBody>
      </p:sp>
      <p:sp>
        <p:nvSpPr>
          <p:cNvPr id="24" name="Rechthoek: afgeronde hoeken 23">
            <a:extLst>
              <a:ext uri="{FF2B5EF4-FFF2-40B4-BE49-F238E27FC236}">
                <a16:creationId xmlns:a16="http://schemas.microsoft.com/office/drawing/2014/main" id="{197BFB83-69AF-D86B-4C41-AD06B1DAF1B3}"/>
              </a:ext>
            </a:extLst>
          </p:cNvPr>
          <p:cNvSpPr/>
          <p:nvPr/>
        </p:nvSpPr>
        <p:spPr>
          <a:xfrm>
            <a:off x="1206501" y="3746500"/>
            <a:ext cx="4345887" cy="782270"/>
          </a:xfrm>
          <a:prstGeom prst="roundRect">
            <a:avLst/>
          </a:prstGeom>
          <a:solidFill>
            <a:srgbClr val="945EE8"/>
          </a:solidFill>
          <a:ln w="13921" cap="flat">
            <a:noFill/>
            <a:prstDash val="solid"/>
            <a:miter/>
          </a:ln>
          <a:effectLst>
            <a:outerShdw blurRad="25400" dist="25400" dir="2700000" algn="tl" rotWithShape="0">
              <a:prstClr val="black">
                <a:alpha val="40000"/>
              </a:prstClr>
            </a:outerShdw>
          </a:effectLst>
        </p:spPr>
        <p:txBody>
          <a:bodyPr rtlCol="0" anchor="ctr"/>
          <a:lstStyle/>
          <a:p>
            <a:pPr marR="0" lvl="0" algn="ctr" defTabSz="914400" rtl="0" eaLnBrk="1" fontAlgn="auto" latinLnBrk="0" hangingPunct="1">
              <a:lnSpc>
                <a:spcPct val="100000"/>
              </a:lnSpc>
              <a:spcBef>
                <a:spcPts val="0"/>
              </a:spcBef>
              <a:spcAft>
                <a:spcPts val="0"/>
              </a:spcAft>
              <a:buClrTx/>
              <a:buSzTx/>
              <a:tabLst/>
              <a:defRPr/>
            </a:pPr>
            <a:r>
              <a:rPr kumimoji="0" lang="nl-NL" sz="2400" b="1" i="1" u="none" strike="noStrike" kern="1200" cap="none" spc="0" normalizeH="0" baseline="0" noProof="0" dirty="0">
                <a:ln>
                  <a:noFill/>
                </a:ln>
                <a:solidFill>
                  <a:prstClr val="white"/>
                </a:solidFill>
                <a:effectLst/>
                <a:uLnTx/>
                <a:uFillTx/>
                <a:latin typeface="Effra" panose="02000506080000020004" pitchFamily="2" charset="0"/>
              </a:rPr>
              <a:t>Klanttevredenheid</a:t>
            </a:r>
            <a:r>
              <a:rPr kumimoji="0" lang="nl-NL" sz="2400" b="1" i="1" u="none" strike="noStrike" kern="1200" cap="none" spc="0" normalizeH="0" noProof="0" dirty="0">
                <a:ln>
                  <a:noFill/>
                </a:ln>
                <a:solidFill>
                  <a:prstClr val="white"/>
                </a:solidFill>
                <a:effectLst/>
                <a:uLnTx/>
                <a:uFillTx/>
                <a:latin typeface="Effra" panose="02000506080000020004" pitchFamily="2" charset="0"/>
              </a:rPr>
              <a:t> verbeteren</a:t>
            </a:r>
            <a:endParaRPr kumimoji="0" lang="nl-NL" sz="2400" b="1" i="1" u="none" strike="noStrike" kern="1200" cap="none" spc="0" normalizeH="0" baseline="0" noProof="0" dirty="0">
              <a:ln>
                <a:noFill/>
              </a:ln>
              <a:solidFill>
                <a:prstClr val="white"/>
              </a:solidFill>
              <a:effectLst/>
              <a:uLnTx/>
              <a:uFillTx/>
              <a:latin typeface="Effra" panose="02000506080000020004" pitchFamily="2" charset="0"/>
            </a:endParaRPr>
          </a:p>
        </p:txBody>
      </p:sp>
      <p:sp>
        <p:nvSpPr>
          <p:cNvPr id="25" name="Pijl: rechts 24">
            <a:extLst>
              <a:ext uri="{FF2B5EF4-FFF2-40B4-BE49-F238E27FC236}">
                <a16:creationId xmlns:a16="http://schemas.microsoft.com/office/drawing/2014/main" id="{FC298CAF-057A-C0CF-8914-5CA29A941802}"/>
              </a:ext>
            </a:extLst>
          </p:cNvPr>
          <p:cNvSpPr/>
          <p:nvPr/>
        </p:nvSpPr>
        <p:spPr>
          <a:xfrm>
            <a:off x="5622261" y="3890963"/>
            <a:ext cx="1450052" cy="500778"/>
          </a:xfrm>
          <a:prstGeom prst="rightArrow">
            <a:avLst/>
          </a:prstGeom>
          <a:solidFill>
            <a:schemeClr val="bg1"/>
          </a:solidFill>
          <a:ln>
            <a:noFill/>
          </a:ln>
          <a:effectLst>
            <a:innerShdw blurRad="25400" dist="25400" dir="108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6" name="Rechthoek: afgeronde hoeken 25">
            <a:extLst>
              <a:ext uri="{FF2B5EF4-FFF2-40B4-BE49-F238E27FC236}">
                <a16:creationId xmlns:a16="http://schemas.microsoft.com/office/drawing/2014/main" id="{6714E475-456C-B175-0891-F93CAF06027D}"/>
              </a:ext>
            </a:extLst>
          </p:cNvPr>
          <p:cNvSpPr/>
          <p:nvPr/>
        </p:nvSpPr>
        <p:spPr>
          <a:xfrm>
            <a:off x="754144" y="4867327"/>
            <a:ext cx="10390106" cy="597316"/>
          </a:xfrm>
          <a:prstGeom prst="roundRect">
            <a:avLst/>
          </a:prstGeom>
          <a:solidFill>
            <a:schemeClr val="accent3"/>
          </a:solidFill>
          <a:ln w="13921" cap="flat">
            <a:noFill/>
            <a:prstDash val="solid"/>
            <a:miter/>
          </a:ln>
          <a:effectLst>
            <a:outerShdw blurRad="25400" dist="25400" dir="2700000" algn="tl" rotWithShape="0">
              <a:prstClr val="black">
                <a:alpha val="40000"/>
              </a:prstClr>
            </a:outerShdw>
          </a:effectLst>
        </p:spPr>
        <p:txBody>
          <a:bodyPr rtlCol="0" anchor="t"/>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prstClr val="white"/>
                </a:solidFill>
                <a:effectLst/>
                <a:uLnTx/>
                <a:uFillTx/>
                <a:latin typeface="Effra" panose="02000506080000020004" pitchFamily="2" charset="0"/>
              </a:rPr>
              <a:t>2</a:t>
            </a:r>
          </a:p>
        </p:txBody>
      </p:sp>
      <p:sp>
        <p:nvSpPr>
          <p:cNvPr id="27" name="Rechthoek: afgeronde hoeken 26">
            <a:extLst>
              <a:ext uri="{FF2B5EF4-FFF2-40B4-BE49-F238E27FC236}">
                <a16:creationId xmlns:a16="http://schemas.microsoft.com/office/drawing/2014/main" id="{D2D620D2-B999-1F16-1284-0CF3EB95CAD4}"/>
              </a:ext>
            </a:extLst>
          </p:cNvPr>
          <p:cNvSpPr/>
          <p:nvPr/>
        </p:nvSpPr>
        <p:spPr>
          <a:xfrm>
            <a:off x="7127211" y="4778582"/>
            <a:ext cx="3759864" cy="782270"/>
          </a:xfrm>
          <a:prstGeom prst="roundRect">
            <a:avLst/>
          </a:prstGeom>
          <a:solidFill>
            <a:srgbClr val="945EE8"/>
          </a:solidFill>
          <a:ln w="13921" cap="flat">
            <a:noFill/>
            <a:prstDash val="solid"/>
            <a:miter/>
          </a:ln>
          <a:effectLst>
            <a:outerShdw blurRad="25400" dist="254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400" b="1" i="1" u="none" strike="noStrike" kern="1200" cap="none" spc="0" normalizeH="0" baseline="0" noProof="0" dirty="0">
                <a:ln>
                  <a:noFill/>
                </a:ln>
                <a:solidFill>
                  <a:prstClr val="white"/>
                </a:solidFill>
                <a:effectLst/>
                <a:uLnTx/>
                <a:uFillTx/>
                <a:latin typeface="Effra" panose="02000506080000020004" pitchFamily="2" charset="0"/>
              </a:rPr>
              <a:t>Aantal filialen</a:t>
            </a:r>
          </a:p>
        </p:txBody>
      </p:sp>
      <p:sp>
        <p:nvSpPr>
          <p:cNvPr id="28" name="Rechthoek: afgeronde hoeken 27">
            <a:extLst>
              <a:ext uri="{FF2B5EF4-FFF2-40B4-BE49-F238E27FC236}">
                <a16:creationId xmlns:a16="http://schemas.microsoft.com/office/drawing/2014/main" id="{B2646AC7-1B1A-1628-676D-97BDF441F7D6}"/>
              </a:ext>
            </a:extLst>
          </p:cNvPr>
          <p:cNvSpPr/>
          <p:nvPr/>
        </p:nvSpPr>
        <p:spPr>
          <a:xfrm>
            <a:off x="1206501" y="4771118"/>
            <a:ext cx="4345887" cy="782270"/>
          </a:xfrm>
          <a:prstGeom prst="roundRect">
            <a:avLst/>
          </a:prstGeom>
          <a:solidFill>
            <a:srgbClr val="945EE8"/>
          </a:solidFill>
          <a:ln w="13921" cap="flat">
            <a:noFill/>
            <a:prstDash val="solid"/>
            <a:miter/>
          </a:ln>
          <a:effectLst>
            <a:outerShdw blurRad="25400" dist="25400" dir="2700000" algn="tl" rotWithShape="0">
              <a:prstClr val="black">
                <a:alpha val="40000"/>
              </a:prstClr>
            </a:outerShdw>
          </a:effectLst>
        </p:spPr>
        <p:txBody>
          <a:bodyPr rtlCol="0" anchor="ctr"/>
          <a:lstStyle/>
          <a:p>
            <a:pPr marR="0" lvl="0" algn="ctr" defTabSz="914400" rtl="0" eaLnBrk="1" fontAlgn="auto" latinLnBrk="0" hangingPunct="1">
              <a:lnSpc>
                <a:spcPct val="100000"/>
              </a:lnSpc>
              <a:spcBef>
                <a:spcPts val="0"/>
              </a:spcBef>
              <a:spcAft>
                <a:spcPts val="0"/>
              </a:spcAft>
              <a:buClrTx/>
              <a:buSzTx/>
              <a:tabLst/>
              <a:defRPr/>
            </a:pPr>
            <a:r>
              <a:rPr kumimoji="0" lang="nl-NL" sz="2400" b="1" i="1" u="none" strike="noStrike" kern="1200" cap="none" spc="0" normalizeH="0" baseline="0" noProof="0" dirty="0">
                <a:ln>
                  <a:noFill/>
                </a:ln>
                <a:solidFill>
                  <a:prstClr val="white"/>
                </a:solidFill>
                <a:effectLst/>
                <a:uLnTx/>
                <a:uFillTx/>
                <a:latin typeface="Effra" panose="02000506080000020004" pitchFamily="2" charset="0"/>
              </a:rPr>
              <a:t>Marktaandeel vergroten</a:t>
            </a:r>
          </a:p>
        </p:txBody>
      </p:sp>
      <p:sp>
        <p:nvSpPr>
          <p:cNvPr id="29" name="Pijl: rechts 28">
            <a:extLst>
              <a:ext uri="{FF2B5EF4-FFF2-40B4-BE49-F238E27FC236}">
                <a16:creationId xmlns:a16="http://schemas.microsoft.com/office/drawing/2014/main" id="{3739C241-69FC-972E-E716-019CAA62808B}"/>
              </a:ext>
            </a:extLst>
          </p:cNvPr>
          <p:cNvSpPr/>
          <p:nvPr/>
        </p:nvSpPr>
        <p:spPr>
          <a:xfrm>
            <a:off x="5622261" y="4915596"/>
            <a:ext cx="1450052" cy="500778"/>
          </a:xfrm>
          <a:prstGeom prst="rightArrow">
            <a:avLst/>
          </a:prstGeom>
          <a:solidFill>
            <a:schemeClr val="bg1"/>
          </a:solidFill>
          <a:ln>
            <a:noFill/>
          </a:ln>
          <a:effectLst>
            <a:innerShdw blurRad="25400" dist="25400" dir="108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afgeronde hoeken 29">
            <a:extLst>
              <a:ext uri="{FF2B5EF4-FFF2-40B4-BE49-F238E27FC236}">
                <a16:creationId xmlns:a16="http://schemas.microsoft.com/office/drawing/2014/main" id="{84E5568E-A8E6-97E0-8777-BD3892577D63}"/>
              </a:ext>
            </a:extLst>
          </p:cNvPr>
          <p:cNvSpPr/>
          <p:nvPr/>
        </p:nvSpPr>
        <p:spPr>
          <a:xfrm>
            <a:off x="754144" y="5891945"/>
            <a:ext cx="10390106" cy="597316"/>
          </a:xfrm>
          <a:prstGeom prst="roundRect">
            <a:avLst/>
          </a:prstGeom>
          <a:solidFill>
            <a:schemeClr val="accent3"/>
          </a:solidFill>
          <a:ln w="13921" cap="flat">
            <a:noFill/>
            <a:prstDash val="solid"/>
            <a:miter/>
          </a:ln>
          <a:effectLst>
            <a:outerShdw blurRad="25400" dist="25400" dir="2700000" algn="tl" rotWithShape="0">
              <a:prstClr val="black">
                <a:alpha val="40000"/>
              </a:prstClr>
            </a:outerShdw>
          </a:effectLst>
        </p:spPr>
        <p:txBody>
          <a:bodyPr rtlCol="0" anchor="t"/>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prstClr val="white"/>
                </a:solidFill>
                <a:effectLst/>
                <a:uLnTx/>
                <a:uFillTx/>
                <a:latin typeface="Effra" panose="02000506080000020004" pitchFamily="2" charset="0"/>
              </a:rPr>
              <a:t>3</a:t>
            </a:r>
          </a:p>
        </p:txBody>
      </p:sp>
      <p:sp>
        <p:nvSpPr>
          <p:cNvPr id="31" name="Rechthoek: afgeronde hoeken 30">
            <a:extLst>
              <a:ext uri="{FF2B5EF4-FFF2-40B4-BE49-F238E27FC236}">
                <a16:creationId xmlns:a16="http://schemas.microsoft.com/office/drawing/2014/main" id="{E8965F86-A284-19C6-D408-1DFE0B24BDAB}"/>
              </a:ext>
            </a:extLst>
          </p:cNvPr>
          <p:cNvSpPr/>
          <p:nvPr/>
        </p:nvSpPr>
        <p:spPr>
          <a:xfrm>
            <a:off x="7127211" y="5795736"/>
            <a:ext cx="3759864" cy="782270"/>
          </a:xfrm>
          <a:prstGeom prst="roundRect">
            <a:avLst/>
          </a:prstGeom>
          <a:solidFill>
            <a:srgbClr val="945EE8"/>
          </a:solidFill>
          <a:ln w="13921" cap="flat">
            <a:noFill/>
            <a:prstDash val="solid"/>
            <a:miter/>
          </a:ln>
          <a:effectLst>
            <a:outerShdw blurRad="25400" dist="254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400" b="1" i="1" u="none" strike="noStrike" kern="1200" cap="none" spc="0" normalizeH="0" baseline="0" noProof="0" dirty="0" err="1">
                <a:ln>
                  <a:noFill/>
                </a:ln>
                <a:solidFill>
                  <a:prstClr val="white"/>
                </a:solidFill>
                <a:effectLst/>
                <a:uLnTx/>
                <a:uFillTx/>
                <a:latin typeface="Effra" panose="02000506080000020004" pitchFamily="2" charset="0"/>
              </a:rPr>
              <a:t>Current</a:t>
            </a:r>
            <a:r>
              <a:rPr kumimoji="0" lang="nl-NL" sz="2400" b="1" i="1" u="none" strike="noStrike" kern="1200" cap="none" spc="0" normalizeH="0" baseline="0" noProof="0" dirty="0">
                <a:ln>
                  <a:noFill/>
                </a:ln>
                <a:solidFill>
                  <a:prstClr val="white"/>
                </a:solidFill>
                <a:effectLst/>
                <a:uLnTx/>
                <a:uFillTx/>
                <a:latin typeface="Effra" panose="02000506080000020004" pitchFamily="2" charset="0"/>
              </a:rPr>
              <a:t> ratio</a:t>
            </a:r>
          </a:p>
        </p:txBody>
      </p:sp>
      <p:sp>
        <p:nvSpPr>
          <p:cNvPr id="32" name="Rechthoek: afgeronde hoeken 31">
            <a:extLst>
              <a:ext uri="{FF2B5EF4-FFF2-40B4-BE49-F238E27FC236}">
                <a16:creationId xmlns:a16="http://schemas.microsoft.com/office/drawing/2014/main" id="{A2D4F4B4-0A87-C785-D0DF-A77C77139DAA}"/>
              </a:ext>
            </a:extLst>
          </p:cNvPr>
          <p:cNvSpPr/>
          <p:nvPr/>
        </p:nvSpPr>
        <p:spPr>
          <a:xfrm>
            <a:off x="1206501" y="5795736"/>
            <a:ext cx="4345887" cy="782270"/>
          </a:xfrm>
          <a:prstGeom prst="roundRect">
            <a:avLst/>
          </a:prstGeom>
          <a:solidFill>
            <a:srgbClr val="945EE8"/>
          </a:solidFill>
          <a:ln w="13921" cap="flat">
            <a:noFill/>
            <a:prstDash val="solid"/>
            <a:miter/>
          </a:ln>
          <a:effectLst>
            <a:outerShdw blurRad="25400" dist="25400" dir="2700000" algn="tl" rotWithShape="0">
              <a:prstClr val="black">
                <a:alpha val="40000"/>
              </a:prstClr>
            </a:outerShdw>
          </a:effectLst>
        </p:spPr>
        <p:txBody>
          <a:bodyPr rtlCol="0" anchor="ctr"/>
          <a:lstStyle/>
          <a:p>
            <a:pPr marR="0" lvl="0" algn="ctr" defTabSz="914400" rtl="0" eaLnBrk="1" fontAlgn="auto" latinLnBrk="0" hangingPunct="1">
              <a:lnSpc>
                <a:spcPct val="100000"/>
              </a:lnSpc>
              <a:spcBef>
                <a:spcPts val="0"/>
              </a:spcBef>
              <a:spcAft>
                <a:spcPts val="0"/>
              </a:spcAft>
              <a:buClrTx/>
              <a:buSzTx/>
              <a:tabLst/>
              <a:defRPr/>
            </a:pPr>
            <a:r>
              <a:rPr kumimoji="0" lang="nl-NL" sz="2400" b="1" i="1" u="none" strike="noStrike" kern="1200" cap="none" spc="0" normalizeH="0" baseline="0" noProof="0" dirty="0">
                <a:ln>
                  <a:noFill/>
                </a:ln>
                <a:solidFill>
                  <a:prstClr val="white"/>
                </a:solidFill>
                <a:effectLst/>
                <a:uLnTx/>
                <a:uFillTx/>
                <a:latin typeface="Effra" panose="02000506080000020004" pitchFamily="2" charset="0"/>
              </a:rPr>
              <a:t>Financiële positie versterken</a:t>
            </a:r>
          </a:p>
        </p:txBody>
      </p:sp>
      <p:sp>
        <p:nvSpPr>
          <p:cNvPr id="33" name="Pijl: rechts 32">
            <a:extLst>
              <a:ext uri="{FF2B5EF4-FFF2-40B4-BE49-F238E27FC236}">
                <a16:creationId xmlns:a16="http://schemas.microsoft.com/office/drawing/2014/main" id="{A23137E5-37DD-EDE1-0D08-CF8F938A8614}"/>
              </a:ext>
            </a:extLst>
          </p:cNvPr>
          <p:cNvSpPr/>
          <p:nvPr/>
        </p:nvSpPr>
        <p:spPr>
          <a:xfrm>
            <a:off x="5622261" y="5940199"/>
            <a:ext cx="1450052" cy="500778"/>
          </a:xfrm>
          <a:prstGeom prst="rightArrow">
            <a:avLst/>
          </a:prstGeom>
          <a:solidFill>
            <a:schemeClr val="bg1"/>
          </a:solidFill>
          <a:ln>
            <a:noFill/>
          </a:ln>
          <a:effectLst>
            <a:innerShdw blurRad="25400" dist="25400" dir="108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5" name="Tekstvak 34">
            <a:extLst>
              <a:ext uri="{FF2B5EF4-FFF2-40B4-BE49-F238E27FC236}">
                <a16:creationId xmlns:a16="http://schemas.microsoft.com/office/drawing/2014/main" id="{58C7BEE0-F2DD-BA93-F33F-0D5F2D7A2C17}"/>
              </a:ext>
            </a:extLst>
          </p:cNvPr>
          <p:cNvSpPr txBox="1"/>
          <p:nvPr/>
        </p:nvSpPr>
        <p:spPr>
          <a:xfrm>
            <a:off x="1871668" y="3270079"/>
            <a:ext cx="2888868"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2000" b="1" dirty="0">
                <a:solidFill>
                  <a:srgbClr val="522583"/>
                </a:solidFill>
                <a:latin typeface="Effra" panose="02000506080000020004" pitchFamily="2" charset="0"/>
              </a:rPr>
              <a:t>Kritische succesfactor</a:t>
            </a:r>
            <a:endParaRPr kumimoji="0" lang="nl-NL" sz="2000" b="1" u="none" strike="noStrike" kern="1200" cap="none" spc="0" normalizeH="0" baseline="0" noProof="0" dirty="0">
              <a:ln>
                <a:noFill/>
              </a:ln>
              <a:solidFill>
                <a:srgbClr val="522583"/>
              </a:solidFill>
              <a:effectLst/>
              <a:uLnTx/>
              <a:uFillTx/>
              <a:latin typeface="Effra" panose="02000506080000020004" pitchFamily="2" charset="0"/>
            </a:endParaRPr>
          </a:p>
        </p:txBody>
      </p:sp>
      <p:sp>
        <p:nvSpPr>
          <p:cNvPr id="36" name="Tekstvak 35">
            <a:extLst>
              <a:ext uri="{FF2B5EF4-FFF2-40B4-BE49-F238E27FC236}">
                <a16:creationId xmlns:a16="http://schemas.microsoft.com/office/drawing/2014/main" id="{43755DE1-667B-9CA6-E5FB-1D66239987AD}"/>
              </a:ext>
            </a:extLst>
          </p:cNvPr>
          <p:cNvSpPr txBox="1"/>
          <p:nvPr/>
        </p:nvSpPr>
        <p:spPr>
          <a:xfrm>
            <a:off x="7254084" y="3270079"/>
            <a:ext cx="3506118"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2000" b="1" dirty="0">
                <a:solidFill>
                  <a:srgbClr val="522583"/>
                </a:solidFill>
                <a:latin typeface="Effra" panose="02000506080000020004" pitchFamily="2" charset="0"/>
              </a:rPr>
              <a:t>Kritische prestatie-indicator</a:t>
            </a:r>
            <a:endParaRPr kumimoji="0" lang="nl-NL" sz="2000" b="1" u="none" strike="noStrike" kern="1200" cap="none" spc="0" normalizeH="0" baseline="0" noProof="0" dirty="0">
              <a:ln>
                <a:noFill/>
              </a:ln>
              <a:solidFill>
                <a:srgbClr val="522583"/>
              </a:solidFill>
              <a:effectLst/>
              <a:uLnTx/>
              <a:uFillTx/>
              <a:latin typeface="Effra" panose="02000506080000020004" pitchFamily="2" charset="0"/>
            </a:endParaRPr>
          </a:p>
        </p:txBody>
      </p:sp>
    </p:spTree>
    <p:extLst>
      <p:ext uri="{BB962C8B-B14F-4D97-AF65-F5344CB8AC3E}">
        <p14:creationId xmlns:p14="http://schemas.microsoft.com/office/powerpoint/2010/main" val="634107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2" presetClass="entr" presetSubtype="12" fill="hold" nodeType="withEffect">
                                  <p:stCondLst>
                                    <p:cond delay="0"/>
                                  </p:stCondLst>
                                  <p:childTnLst>
                                    <p:set>
                                      <p:cBhvr>
                                        <p:cTn id="8" dur="1" fill="hold">
                                          <p:stCondLst>
                                            <p:cond delay="0"/>
                                          </p:stCondLst>
                                        </p:cTn>
                                        <p:tgtEl>
                                          <p:spTgt spid="18"/>
                                        </p:tgtEl>
                                        <p:attrNameLst>
                                          <p:attrName>style.visibility</p:attrName>
                                        </p:attrNameLst>
                                      </p:cBhvr>
                                      <p:to>
                                        <p:strVal val="visible"/>
                                      </p:to>
                                    </p:set>
                                    <p:anim calcmode="lin" valueType="num">
                                      <p:cBhvr additive="base">
                                        <p:cTn id="9" dur="250" fill="hold"/>
                                        <p:tgtEl>
                                          <p:spTgt spid="18"/>
                                        </p:tgtEl>
                                        <p:attrNameLst>
                                          <p:attrName>ppt_x</p:attrName>
                                        </p:attrNameLst>
                                      </p:cBhvr>
                                      <p:tavLst>
                                        <p:tav tm="0">
                                          <p:val>
                                            <p:strVal val="0-#ppt_w/2"/>
                                          </p:val>
                                        </p:tav>
                                        <p:tav tm="100000">
                                          <p:val>
                                            <p:strVal val="#ppt_x"/>
                                          </p:val>
                                        </p:tav>
                                      </p:tavLst>
                                    </p:anim>
                                    <p:anim calcmode="lin" valueType="num">
                                      <p:cBhvr additive="base">
                                        <p:cTn id="10" dur="250" fill="hold"/>
                                        <p:tgtEl>
                                          <p:spTgt spid="18"/>
                                        </p:tgtEl>
                                        <p:attrNameLst>
                                          <p:attrName>ppt_y</p:attrName>
                                        </p:attrNameLst>
                                      </p:cBhvr>
                                      <p:tavLst>
                                        <p:tav tm="0">
                                          <p:val>
                                            <p:strVal val="1+#ppt_h/2"/>
                                          </p:val>
                                        </p:tav>
                                        <p:tav tm="100000">
                                          <p:val>
                                            <p:strVal val="#ppt_y"/>
                                          </p:val>
                                        </p:tav>
                                      </p:tavLst>
                                    </p:anim>
                                  </p:childTnLst>
                                </p:cTn>
                              </p:par>
                            </p:childTnLst>
                          </p:cTn>
                        </p:par>
                        <p:par>
                          <p:cTn id="11" fill="hold">
                            <p:stCondLst>
                              <p:cond delay="250"/>
                            </p:stCondLst>
                            <p:childTnLst>
                              <p:par>
                                <p:cTn id="12" presetID="1" presetClass="entr" presetSubtype="0" fill="hold" grpId="0" nodeType="afterEffect">
                                  <p:stCondLst>
                                    <p:cond delay="0"/>
                                  </p:stCondLst>
                                  <p:childTnLst>
                                    <p:set>
                                      <p:cBhvr>
                                        <p:cTn id="13" dur="1" fill="hold">
                                          <p:stCondLst>
                                            <p:cond delay="0"/>
                                          </p:stCondLst>
                                        </p:cTn>
                                        <p:tgtEl>
                                          <p:spTgt spid="19"/>
                                        </p:tgtEl>
                                        <p:attrNameLst>
                                          <p:attrName>style.visibility</p:attrName>
                                        </p:attrNameLst>
                                      </p:cBhvr>
                                      <p:to>
                                        <p:strVal val="visible"/>
                                      </p:to>
                                    </p:set>
                                  </p:childTnLst>
                                </p:cTn>
                              </p:par>
                            </p:childTnLst>
                          </p:cTn>
                        </p:par>
                        <p:par>
                          <p:cTn id="14" fill="hold">
                            <p:stCondLst>
                              <p:cond delay="250"/>
                            </p:stCondLst>
                            <p:childTnLst>
                              <p:par>
                                <p:cTn id="15" presetID="1"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21"/>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250"/>
                                        <p:tgtEl>
                                          <p:spTgt spid="22"/>
                                        </p:tgtEl>
                                      </p:cBhvr>
                                    </p:animEffect>
                                  </p:childTnLst>
                                </p:cTn>
                              </p:par>
                            </p:childTnLst>
                          </p:cTn>
                        </p:par>
                        <p:par>
                          <p:cTn id="39" fill="hold">
                            <p:stCondLst>
                              <p:cond delay="250"/>
                            </p:stCondLst>
                            <p:childTnLst>
                              <p:par>
                                <p:cTn id="40" presetID="1" presetClass="entr" presetSubtype="0"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wipe(left)">
                                      <p:cBhvr>
                                        <p:cTn id="46" dur="150"/>
                                        <p:tgtEl>
                                          <p:spTgt spid="25"/>
                                        </p:tgtEl>
                                      </p:cBhvr>
                                    </p:animEffect>
                                  </p:childTnLst>
                                </p:cTn>
                              </p:par>
                            </p:childTnLst>
                          </p:cTn>
                        </p:par>
                        <p:par>
                          <p:cTn id="47" fill="hold">
                            <p:stCondLst>
                              <p:cond delay="150"/>
                            </p:stCondLst>
                            <p:childTnLst>
                              <p:par>
                                <p:cTn id="48" presetID="1" presetClass="entr" presetSubtype="0"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26"/>
                                        </p:tgtEl>
                                        <p:attrNameLst>
                                          <p:attrName>style.visibility</p:attrName>
                                        </p:attrNameLst>
                                      </p:cBhvr>
                                      <p:to>
                                        <p:strVal val="visible"/>
                                      </p:to>
                                    </p:set>
                                    <p:animEffect transition="in" filter="wipe(left)">
                                      <p:cBhvr>
                                        <p:cTn id="54" dur="250"/>
                                        <p:tgtEl>
                                          <p:spTgt spid="26"/>
                                        </p:tgtEl>
                                      </p:cBhvr>
                                    </p:animEffect>
                                  </p:childTnLst>
                                </p:cTn>
                              </p:par>
                            </p:childTnLst>
                          </p:cTn>
                        </p:par>
                        <p:par>
                          <p:cTn id="55" fill="hold">
                            <p:stCondLst>
                              <p:cond delay="250"/>
                            </p:stCondLst>
                            <p:childTnLst>
                              <p:par>
                                <p:cTn id="56" presetID="1"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wipe(left)">
                                      <p:cBhvr>
                                        <p:cTn id="62" dur="150"/>
                                        <p:tgtEl>
                                          <p:spTgt spid="29"/>
                                        </p:tgtEl>
                                      </p:cBhvr>
                                    </p:animEffect>
                                  </p:childTnLst>
                                </p:cTn>
                              </p:par>
                            </p:childTnLst>
                          </p:cTn>
                        </p:par>
                        <p:par>
                          <p:cTn id="63" fill="hold">
                            <p:stCondLst>
                              <p:cond delay="150"/>
                            </p:stCondLst>
                            <p:childTnLst>
                              <p:par>
                                <p:cTn id="64" presetID="1" presetClass="entr" presetSubtype="0" fill="hold" grpId="0" nodeType="afterEffect">
                                  <p:stCondLst>
                                    <p:cond delay="0"/>
                                  </p:stCondLst>
                                  <p:childTnLst>
                                    <p:set>
                                      <p:cBhvr>
                                        <p:cTn id="65" dur="1" fill="hold">
                                          <p:stCondLst>
                                            <p:cond delay="0"/>
                                          </p:stCondLst>
                                        </p:cTn>
                                        <p:tgtEl>
                                          <p:spTgt spid="27"/>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grpId="0" nodeType="click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wipe(left)">
                                      <p:cBhvr>
                                        <p:cTn id="70" dur="250"/>
                                        <p:tgtEl>
                                          <p:spTgt spid="30"/>
                                        </p:tgtEl>
                                      </p:cBhvr>
                                    </p:animEffect>
                                  </p:childTnLst>
                                </p:cTn>
                              </p:par>
                            </p:childTnLst>
                          </p:cTn>
                        </p:par>
                        <p:par>
                          <p:cTn id="71" fill="hold">
                            <p:stCondLst>
                              <p:cond delay="250"/>
                            </p:stCondLst>
                            <p:childTnLst>
                              <p:par>
                                <p:cTn id="72" presetID="1" presetClass="entr" presetSubtype="0" fill="hold" grpId="0" nodeType="afterEffect">
                                  <p:stCondLst>
                                    <p:cond delay="0"/>
                                  </p:stCondLst>
                                  <p:childTnLst>
                                    <p:set>
                                      <p:cBhvr>
                                        <p:cTn id="73" dur="1" fill="hold">
                                          <p:stCondLst>
                                            <p:cond delay="0"/>
                                          </p:stCondLst>
                                        </p:cTn>
                                        <p:tgtEl>
                                          <p:spTgt spid="32"/>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grpId="0" nodeType="click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wipe(left)">
                                      <p:cBhvr>
                                        <p:cTn id="78" dur="150"/>
                                        <p:tgtEl>
                                          <p:spTgt spid="33"/>
                                        </p:tgtEl>
                                      </p:cBhvr>
                                    </p:animEffect>
                                  </p:childTnLst>
                                </p:cTn>
                              </p:par>
                            </p:childTnLst>
                          </p:cTn>
                        </p:par>
                        <p:par>
                          <p:cTn id="79" fill="hold">
                            <p:stCondLst>
                              <p:cond delay="150"/>
                            </p:stCondLst>
                            <p:childTnLst>
                              <p:par>
                                <p:cTn id="80" presetID="1" presetClass="entr" presetSubtype="0" fill="hold" grpId="0" nodeType="afterEffect">
                                  <p:stCondLst>
                                    <p:cond delay="0"/>
                                  </p:stCondLst>
                                  <p:childTnLst>
                                    <p:set>
                                      <p:cBhvr>
                                        <p:cTn id="81"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9" grpId="0"/>
      <p:bldP spid="20" grpId="0"/>
      <p:bldP spid="21" grpId="0"/>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5" grpId="0"/>
      <p:bldP spid="36"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63594D-AB88-BA42-0662-767756F0F514}"/>
            </a:ext>
          </a:extLst>
        </p:cNvPr>
        <p:cNvGrpSpPr/>
        <p:nvPr/>
      </p:nvGrpSpPr>
      <p:grpSpPr>
        <a:xfrm>
          <a:off x="0" y="0"/>
          <a:ext cx="0" cy="0"/>
          <a:chOff x="0" y="0"/>
          <a:chExt cx="0" cy="0"/>
        </a:xfrm>
      </p:grpSpPr>
    </p:spTree>
    <p:extLst>
      <p:ext uri="{BB962C8B-B14F-4D97-AF65-F5344CB8AC3E}">
        <p14:creationId xmlns:p14="http://schemas.microsoft.com/office/powerpoint/2010/main" val="154005832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5313E4-0504-3DBE-7818-0050FA11493C}"/>
            </a:ext>
          </a:extLst>
        </p:cNvPr>
        <p:cNvGrpSpPr/>
        <p:nvPr/>
      </p:nvGrpSpPr>
      <p:grpSpPr>
        <a:xfrm>
          <a:off x="0" y="0"/>
          <a:ext cx="0" cy="0"/>
          <a:chOff x="0" y="0"/>
          <a:chExt cx="0" cy="0"/>
        </a:xfrm>
      </p:grpSpPr>
      <p:sp>
        <p:nvSpPr>
          <p:cNvPr id="3" name="Tekstvak 2">
            <a:extLst>
              <a:ext uri="{FF2B5EF4-FFF2-40B4-BE49-F238E27FC236}">
                <a16:creationId xmlns:a16="http://schemas.microsoft.com/office/drawing/2014/main" id="{68EBBB9C-A1F6-8238-224C-4D259263E98D}"/>
              </a:ext>
            </a:extLst>
          </p:cNvPr>
          <p:cNvSpPr txBox="1"/>
          <p:nvPr/>
        </p:nvSpPr>
        <p:spPr>
          <a:xfrm>
            <a:off x="319314" y="3092680"/>
            <a:ext cx="11553372" cy="1446550"/>
          </a:xfrm>
          <a:prstGeom prst="rect">
            <a:avLst/>
          </a:prstGeom>
          <a:noFill/>
        </p:spPr>
        <p:txBody>
          <a:bodyPr wrap="square" rtlCol="0">
            <a:spAutoFit/>
          </a:bodyPr>
          <a:lstStyle/>
          <a:p>
            <a:pPr algn="ctr"/>
            <a:r>
              <a:rPr lang="nl-NL" sz="8800" b="1" dirty="0">
                <a:solidFill>
                  <a:srgbClr val="945DE8"/>
                </a:solidFill>
                <a:effectLst>
                  <a:outerShdw blurRad="25400" dist="25400" dir="2700000" algn="tl" rotWithShape="0">
                    <a:prstClr val="black">
                      <a:alpha val="40000"/>
                    </a:prstClr>
                  </a:outerShdw>
                </a:effectLst>
                <a:latin typeface="Effra" panose="02000506080000020004" pitchFamily="2" charset="0"/>
              </a:rPr>
              <a:t>Een paar modellen</a:t>
            </a:r>
          </a:p>
        </p:txBody>
      </p:sp>
      <p:cxnSp>
        <p:nvCxnSpPr>
          <p:cNvPr id="6" name="Rechte verbindingslijn 5">
            <a:extLst>
              <a:ext uri="{FF2B5EF4-FFF2-40B4-BE49-F238E27FC236}">
                <a16:creationId xmlns:a16="http://schemas.microsoft.com/office/drawing/2014/main" id="{6F9BC16E-30A7-F3DA-5EAA-8BA90D2DA32E}"/>
              </a:ext>
            </a:extLst>
          </p:cNvPr>
          <p:cNvCxnSpPr>
            <a:cxnSpLocks/>
          </p:cNvCxnSpPr>
          <p:nvPr/>
        </p:nvCxnSpPr>
        <p:spPr>
          <a:xfrm flipH="1">
            <a:off x="1168400" y="4592864"/>
            <a:ext cx="9855200" cy="0"/>
          </a:xfrm>
          <a:prstGeom prst="line">
            <a:avLst/>
          </a:prstGeom>
          <a:ln w="111125">
            <a:solidFill>
              <a:schemeClr val="bg1">
                <a:lumMod val="65000"/>
              </a:schemeClr>
            </a:solidFill>
          </a:ln>
          <a:effectLst>
            <a:outerShdw blurRad="25400" dist="254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 name="Tekstvak 4">
            <a:extLst>
              <a:ext uri="{FF2B5EF4-FFF2-40B4-BE49-F238E27FC236}">
                <a16:creationId xmlns:a16="http://schemas.microsoft.com/office/drawing/2014/main" id="{85466DA9-061E-63ED-4DE5-CF682A012A4D}"/>
              </a:ext>
            </a:extLst>
          </p:cNvPr>
          <p:cNvSpPr txBox="1"/>
          <p:nvPr/>
        </p:nvSpPr>
        <p:spPr>
          <a:xfrm>
            <a:off x="319314" y="1566952"/>
            <a:ext cx="11553372" cy="1862048"/>
          </a:xfrm>
          <a:prstGeom prst="rect">
            <a:avLst/>
          </a:prstGeom>
          <a:noFill/>
        </p:spPr>
        <p:txBody>
          <a:bodyPr wrap="square" rtlCol="0">
            <a:spAutoFit/>
          </a:bodyPr>
          <a:lstStyle/>
          <a:p>
            <a:pPr algn="ctr"/>
            <a:r>
              <a:rPr lang="nl-NL" sz="11500" b="1" i="1" dirty="0">
                <a:solidFill>
                  <a:srgbClr val="652EA3"/>
                </a:solidFill>
                <a:effectLst>
                  <a:outerShdw blurRad="25400" dist="25400" dir="2700000" algn="tl" rotWithShape="0">
                    <a:prstClr val="black">
                      <a:alpha val="40000"/>
                    </a:prstClr>
                  </a:outerShdw>
                </a:effectLst>
                <a:latin typeface="Effra" panose="02000506080000020004" pitchFamily="2" charset="0"/>
              </a:rPr>
              <a:t>Marketing</a:t>
            </a:r>
          </a:p>
        </p:txBody>
      </p:sp>
      <p:sp>
        <p:nvSpPr>
          <p:cNvPr id="2" name="Tekstvak 1">
            <a:extLst>
              <a:ext uri="{FF2B5EF4-FFF2-40B4-BE49-F238E27FC236}">
                <a16:creationId xmlns:a16="http://schemas.microsoft.com/office/drawing/2014/main" id="{94A7C7C1-239B-5DD2-EA15-FA283B324B6B}"/>
              </a:ext>
            </a:extLst>
          </p:cNvPr>
          <p:cNvSpPr txBox="1"/>
          <p:nvPr/>
        </p:nvSpPr>
        <p:spPr>
          <a:xfrm>
            <a:off x="1168400" y="4585846"/>
            <a:ext cx="2854959" cy="523220"/>
          </a:xfrm>
          <a:prstGeom prst="rect">
            <a:avLst/>
          </a:prstGeom>
          <a:noFill/>
        </p:spPr>
        <p:txBody>
          <a:bodyPr wrap="square" rtlCol="0">
            <a:spAutoFit/>
          </a:bodyPr>
          <a:lstStyle/>
          <a:p>
            <a:r>
              <a:rPr lang="nl-NL" sz="2800" b="1" dirty="0">
                <a:solidFill>
                  <a:srgbClr val="652EA3"/>
                </a:solidFill>
                <a:latin typeface="Effra" panose="02000506080000020004" pitchFamily="2" charset="0"/>
              </a:rPr>
              <a:t>Patrick</a:t>
            </a:r>
          </a:p>
        </p:txBody>
      </p:sp>
    </p:spTree>
    <p:extLst>
      <p:ext uri="{BB962C8B-B14F-4D97-AF65-F5344CB8AC3E}">
        <p14:creationId xmlns:p14="http://schemas.microsoft.com/office/powerpoint/2010/main" val="4010529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C04390-ECFA-F8EE-39F9-C016F29AF34B}"/>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640E1D6B-2A1A-2B79-FC91-88A17351C9CC}"/>
              </a:ext>
            </a:extLst>
          </p:cNvPr>
          <p:cNvSpPr txBox="1"/>
          <p:nvPr/>
        </p:nvSpPr>
        <p:spPr>
          <a:xfrm>
            <a:off x="2140299" y="194009"/>
            <a:ext cx="791140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prstClr val="black"/>
                </a:solidFill>
                <a:effectLst/>
                <a:uLnTx/>
                <a:uFillTx/>
                <a:latin typeface="Effra Heavy" panose="02000906080000020004" pitchFamily="2" charset="0"/>
                <a:ea typeface="+mn-ea"/>
                <a:cs typeface="+mn-cs"/>
              </a:rPr>
              <a:t>Klantwaardepropositie</a:t>
            </a:r>
            <a:endParaRPr kumimoji="0" lang="nl-NL" sz="2800" b="0" i="0" u="none" strike="noStrike" kern="1200" cap="none" spc="0" normalizeH="0" baseline="0" noProof="0" dirty="0">
              <a:ln>
                <a:noFill/>
              </a:ln>
              <a:solidFill>
                <a:prstClr val="black"/>
              </a:solidFill>
              <a:effectLst/>
              <a:uLnTx/>
              <a:uFillTx/>
              <a:latin typeface="Effra" panose="02000506080000020004" pitchFamily="2" charset="0"/>
            </a:endParaRPr>
          </a:p>
        </p:txBody>
      </p:sp>
      <p:grpSp>
        <p:nvGrpSpPr>
          <p:cNvPr id="4" name="Groep 3">
            <a:extLst>
              <a:ext uri="{FF2B5EF4-FFF2-40B4-BE49-F238E27FC236}">
                <a16:creationId xmlns:a16="http://schemas.microsoft.com/office/drawing/2014/main" id="{008EC9B4-447C-6C20-7ADB-62751BB0A2B3}"/>
              </a:ext>
            </a:extLst>
          </p:cNvPr>
          <p:cNvGrpSpPr/>
          <p:nvPr/>
        </p:nvGrpSpPr>
        <p:grpSpPr>
          <a:xfrm>
            <a:off x="-369024" y="789799"/>
            <a:ext cx="5402317" cy="5837454"/>
            <a:chOff x="-200576" y="172112"/>
            <a:chExt cx="5402317" cy="5837454"/>
          </a:xfrm>
          <a:effectLst>
            <a:outerShdw blurRad="25400" dist="25400" dir="2700000" algn="tl" rotWithShape="0">
              <a:prstClr val="black">
                <a:alpha val="40000"/>
              </a:prstClr>
            </a:outerShdw>
          </a:effectLst>
        </p:grpSpPr>
        <p:sp>
          <p:nvSpPr>
            <p:cNvPr id="24" name="Vrije vorm: vorm 23">
              <a:extLst>
                <a:ext uri="{FF2B5EF4-FFF2-40B4-BE49-F238E27FC236}">
                  <a16:creationId xmlns:a16="http://schemas.microsoft.com/office/drawing/2014/main" id="{2DC03FF5-F287-4DED-7149-0338BD5CC5BC}"/>
                </a:ext>
              </a:extLst>
            </p:cNvPr>
            <p:cNvSpPr/>
            <p:nvPr/>
          </p:nvSpPr>
          <p:spPr>
            <a:xfrm rot="18900000">
              <a:off x="2043051" y="172112"/>
              <a:ext cx="2531433" cy="3785946"/>
            </a:xfrm>
            <a:custGeom>
              <a:avLst/>
              <a:gdLst>
                <a:gd name="connsiteX0" fmla="*/ 2160000 w 2160000"/>
                <a:gd name="connsiteY0" fmla="*/ 2157755 h 3237083"/>
                <a:gd name="connsiteX1" fmla="*/ 2158877 w 2160000"/>
                <a:gd name="connsiteY1" fmla="*/ 2158877 h 3237083"/>
                <a:gd name="connsiteX2" fmla="*/ 2160000 w 2160000"/>
                <a:gd name="connsiteY2" fmla="*/ 2160000 h 3237083"/>
                <a:gd name="connsiteX3" fmla="*/ 2157755 w 2160000"/>
                <a:gd name="connsiteY3" fmla="*/ 2160000 h 3237083"/>
                <a:gd name="connsiteX4" fmla="*/ 1080672 w 2160000"/>
                <a:gd name="connsiteY4" fmla="*/ 3237083 h 3237083"/>
                <a:gd name="connsiteX5" fmla="*/ 3589 w 2160000"/>
                <a:gd name="connsiteY5" fmla="*/ 2160000 h 3237083"/>
                <a:gd name="connsiteX6" fmla="*/ 0 w 2160000"/>
                <a:gd name="connsiteY6" fmla="*/ 2160000 h 3237083"/>
                <a:gd name="connsiteX7" fmla="*/ 0 w 2160000"/>
                <a:gd name="connsiteY7" fmla="*/ 0 h 3237083"/>
                <a:gd name="connsiteX8" fmla="*/ 2157755 w 2160000"/>
                <a:gd name="connsiteY8" fmla="*/ 2157755 h 3237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0000" h="3237083">
                  <a:moveTo>
                    <a:pt x="2160000" y="2157755"/>
                  </a:moveTo>
                  <a:lnTo>
                    <a:pt x="2158877" y="2158877"/>
                  </a:lnTo>
                  <a:lnTo>
                    <a:pt x="2160000" y="2160000"/>
                  </a:lnTo>
                  <a:lnTo>
                    <a:pt x="2157755" y="2160000"/>
                  </a:lnTo>
                  <a:lnTo>
                    <a:pt x="1080672" y="3237083"/>
                  </a:lnTo>
                  <a:lnTo>
                    <a:pt x="3589" y="2160000"/>
                  </a:lnTo>
                  <a:lnTo>
                    <a:pt x="0" y="2160000"/>
                  </a:lnTo>
                  <a:lnTo>
                    <a:pt x="0" y="0"/>
                  </a:lnTo>
                  <a:lnTo>
                    <a:pt x="2157755" y="2157755"/>
                  </a:lnTo>
                  <a:close/>
                </a:path>
              </a:pathLst>
            </a:custGeom>
            <a:solidFill>
              <a:srgbClr val="AE83ED"/>
            </a:solidFill>
            <a:ln w="12700" cap="flat" cmpd="sng" algn="ctr">
              <a:solidFill>
                <a:sysClr val="window" lastClr="FFFFFF"/>
              </a:solidFill>
              <a:prstDash val="solid"/>
              <a:miter lim="800000"/>
            </a:ln>
            <a:effectLst/>
          </p:spPr>
          <p:txBody>
            <a:bodyPr rtlCol="0" anchor="ctr"/>
            <a:lstStyle/>
            <a:p>
              <a:pPr algn="ctr">
                <a:defRPr/>
              </a:pPr>
              <a:endParaRPr lang="nl-NL" kern="0">
                <a:solidFill>
                  <a:prstClr val="white"/>
                </a:solidFill>
                <a:latin typeface="Corbel"/>
              </a:endParaRPr>
            </a:p>
          </p:txBody>
        </p:sp>
        <p:sp>
          <p:nvSpPr>
            <p:cNvPr id="25" name="Vrije vorm: vorm 24">
              <a:extLst>
                <a:ext uri="{FF2B5EF4-FFF2-40B4-BE49-F238E27FC236}">
                  <a16:creationId xmlns:a16="http://schemas.microsoft.com/office/drawing/2014/main" id="{001BD3FA-B6B0-3FCC-CB9D-C6FC8DC5FD72}"/>
                </a:ext>
              </a:extLst>
            </p:cNvPr>
            <p:cNvSpPr/>
            <p:nvPr/>
          </p:nvSpPr>
          <p:spPr>
            <a:xfrm rot="2700000" flipV="1">
              <a:off x="2043051" y="2850877"/>
              <a:ext cx="2531433" cy="3785946"/>
            </a:xfrm>
            <a:custGeom>
              <a:avLst/>
              <a:gdLst>
                <a:gd name="connsiteX0" fmla="*/ 2160000 w 2160000"/>
                <a:gd name="connsiteY0" fmla="*/ 2157755 h 3237083"/>
                <a:gd name="connsiteX1" fmla="*/ 2158877 w 2160000"/>
                <a:gd name="connsiteY1" fmla="*/ 2158877 h 3237083"/>
                <a:gd name="connsiteX2" fmla="*/ 2160000 w 2160000"/>
                <a:gd name="connsiteY2" fmla="*/ 2160000 h 3237083"/>
                <a:gd name="connsiteX3" fmla="*/ 2157755 w 2160000"/>
                <a:gd name="connsiteY3" fmla="*/ 2160000 h 3237083"/>
                <a:gd name="connsiteX4" fmla="*/ 1080672 w 2160000"/>
                <a:gd name="connsiteY4" fmla="*/ 3237083 h 3237083"/>
                <a:gd name="connsiteX5" fmla="*/ 3589 w 2160000"/>
                <a:gd name="connsiteY5" fmla="*/ 2160000 h 3237083"/>
                <a:gd name="connsiteX6" fmla="*/ 0 w 2160000"/>
                <a:gd name="connsiteY6" fmla="*/ 2160000 h 3237083"/>
                <a:gd name="connsiteX7" fmla="*/ 0 w 2160000"/>
                <a:gd name="connsiteY7" fmla="*/ 0 h 3237083"/>
                <a:gd name="connsiteX8" fmla="*/ 2157755 w 2160000"/>
                <a:gd name="connsiteY8" fmla="*/ 2157755 h 3237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0000" h="3237083">
                  <a:moveTo>
                    <a:pt x="2160000" y="2157755"/>
                  </a:moveTo>
                  <a:lnTo>
                    <a:pt x="2158877" y="2158877"/>
                  </a:lnTo>
                  <a:lnTo>
                    <a:pt x="2160000" y="2160000"/>
                  </a:lnTo>
                  <a:lnTo>
                    <a:pt x="2157755" y="2160000"/>
                  </a:lnTo>
                  <a:lnTo>
                    <a:pt x="1080672" y="3237083"/>
                  </a:lnTo>
                  <a:lnTo>
                    <a:pt x="3589" y="2160000"/>
                  </a:lnTo>
                  <a:lnTo>
                    <a:pt x="0" y="2160000"/>
                  </a:lnTo>
                  <a:lnTo>
                    <a:pt x="0" y="0"/>
                  </a:lnTo>
                  <a:lnTo>
                    <a:pt x="2157755" y="2157755"/>
                  </a:lnTo>
                  <a:close/>
                </a:path>
              </a:pathLst>
            </a:custGeom>
            <a:solidFill>
              <a:srgbClr val="945DE8"/>
            </a:solidFill>
            <a:ln w="12700" cap="flat" cmpd="sng" algn="ctr">
              <a:solidFill>
                <a:sysClr val="window" lastClr="FFFFFF"/>
              </a:solidFill>
              <a:prstDash val="solid"/>
              <a:miter lim="800000"/>
            </a:ln>
            <a:effectLst/>
          </p:spPr>
          <p:txBody>
            <a:bodyPr rtlCol="0" anchor="ctr"/>
            <a:lstStyle/>
            <a:p>
              <a:pPr algn="ctr">
                <a:defRPr/>
              </a:pPr>
              <a:endParaRPr lang="nl-NL" kern="0">
                <a:solidFill>
                  <a:prstClr val="white"/>
                </a:solidFill>
                <a:latin typeface="Corbel"/>
              </a:endParaRPr>
            </a:p>
          </p:txBody>
        </p:sp>
        <p:sp>
          <p:nvSpPr>
            <p:cNvPr id="26" name="Rechthoekige driehoek 25">
              <a:extLst>
                <a:ext uri="{FF2B5EF4-FFF2-40B4-BE49-F238E27FC236}">
                  <a16:creationId xmlns:a16="http://schemas.microsoft.com/office/drawing/2014/main" id="{D937615E-8954-9141-A37E-478FEF7E3D5A}"/>
                </a:ext>
              </a:extLst>
            </p:cNvPr>
            <p:cNvSpPr/>
            <p:nvPr/>
          </p:nvSpPr>
          <p:spPr>
            <a:xfrm rot="13500000">
              <a:off x="-197978" y="2137861"/>
              <a:ext cx="2526238" cy="2531433"/>
            </a:xfrm>
            <a:prstGeom prst="rtTriangle">
              <a:avLst/>
            </a:prstGeom>
            <a:solidFill>
              <a:srgbClr val="652EA3"/>
            </a:solidFill>
            <a:ln w="12700" cap="flat" cmpd="sng" algn="ctr">
              <a:solidFill>
                <a:sysClr val="window" lastClr="FFFFFF"/>
              </a:solidFill>
              <a:prstDash val="solid"/>
              <a:miter lim="800000"/>
            </a:ln>
            <a:effectLst/>
          </p:spPr>
          <p:txBody>
            <a:bodyPr rtlCol="0" anchor="ctr"/>
            <a:lstStyle/>
            <a:p>
              <a:pPr algn="ctr">
                <a:defRPr/>
              </a:pPr>
              <a:endParaRPr lang="nl-NL" kern="0">
                <a:solidFill>
                  <a:prstClr val="white"/>
                </a:solidFill>
                <a:latin typeface="Corbel"/>
              </a:endParaRPr>
            </a:p>
          </p:txBody>
        </p:sp>
      </p:grpSp>
      <p:sp>
        <p:nvSpPr>
          <p:cNvPr id="27" name="Tekstvak 26">
            <a:extLst>
              <a:ext uri="{FF2B5EF4-FFF2-40B4-BE49-F238E27FC236}">
                <a16:creationId xmlns:a16="http://schemas.microsoft.com/office/drawing/2014/main" id="{0BD55EB2-A367-8DD7-E8DA-DC605DCE3DC4}"/>
              </a:ext>
            </a:extLst>
          </p:cNvPr>
          <p:cNvSpPr txBox="1"/>
          <p:nvPr/>
        </p:nvSpPr>
        <p:spPr>
          <a:xfrm>
            <a:off x="1864966" y="2247846"/>
            <a:ext cx="2628683" cy="369332"/>
          </a:xfrm>
          <a:prstGeom prst="rect">
            <a:avLst/>
          </a:prstGeom>
          <a:noFill/>
        </p:spPr>
        <p:txBody>
          <a:bodyPr wrap="square" rtlCol="0">
            <a:spAutoFit/>
          </a:bodyPr>
          <a:lstStyle/>
          <a:p>
            <a:pPr algn="ctr">
              <a:defRPr/>
            </a:pPr>
            <a:r>
              <a:rPr lang="nl-NL" b="1" kern="0" dirty="0">
                <a:solidFill>
                  <a:prstClr val="white"/>
                </a:solidFill>
                <a:latin typeface="Effra" panose="02000506080000020004" pitchFamily="2" charset="0"/>
              </a:rPr>
              <a:t>Voordeelverschaffers</a:t>
            </a:r>
          </a:p>
        </p:txBody>
      </p:sp>
      <p:sp>
        <p:nvSpPr>
          <p:cNvPr id="28" name="Tekstvak 27">
            <a:extLst>
              <a:ext uri="{FF2B5EF4-FFF2-40B4-BE49-F238E27FC236}">
                <a16:creationId xmlns:a16="http://schemas.microsoft.com/office/drawing/2014/main" id="{6E6DFF1A-5ACE-5C0C-7548-6149BAA88ADA}"/>
              </a:ext>
            </a:extLst>
          </p:cNvPr>
          <p:cNvSpPr txBox="1"/>
          <p:nvPr/>
        </p:nvSpPr>
        <p:spPr>
          <a:xfrm>
            <a:off x="1864966" y="5423588"/>
            <a:ext cx="2628683" cy="369332"/>
          </a:xfrm>
          <a:prstGeom prst="rect">
            <a:avLst/>
          </a:prstGeom>
          <a:noFill/>
        </p:spPr>
        <p:txBody>
          <a:bodyPr wrap="square" rtlCol="0">
            <a:spAutoFit/>
          </a:bodyPr>
          <a:lstStyle/>
          <a:p>
            <a:pPr algn="ctr">
              <a:defRPr/>
            </a:pPr>
            <a:r>
              <a:rPr lang="nl-NL" b="1" kern="0" dirty="0">
                <a:solidFill>
                  <a:prstClr val="white"/>
                </a:solidFill>
                <a:latin typeface="Effra" panose="02000506080000020004" pitchFamily="2" charset="0"/>
              </a:rPr>
              <a:t>Pijnverzachters</a:t>
            </a:r>
          </a:p>
        </p:txBody>
      </p:sp>
      <p:sp>
        <p:nvSpPr>
          <p:cNvPr id="29" name="Pijl: links 28">
            <a:extLst>
              <a:ext uri="{FF2B5EF4-FFF2-40B4-BE49-F238E27FC236}">
                <a16:creationId xmlns:a16="http://schemas.microsoft.com/office/drawing/2014/main" id="{DDBADBF9-1EC1-AE5E-5EAB-EAA852F7788F}"/>
              </a:ext>
            </a:extLst>
          </p:cNvPr>
          <p:cNvSpPr/>
          <p:nvPr/>
        </p:nvSpPr>
        <p:spPr>
          <a:xfrm>
            <a:off x="4640730" y="3897880"/>
            <a:ext cx="2423756" cy="857676"/>
          </a:xfrm>
          <a:prstGeom prst="leftArrow">
            <a:avLst/>
          </a:prstGeom>
          <a:solidFill>
            <a:schemeClr val="bg1">
              <a:lumMod val="75000"/>
            </a:schemeClr>
          </a:solidFill>
          <a:ln w="12700" cap="flat" cmpd="sng" algn="ctr">
            <a:solidFill>
              <a:sysClr val="window" lastClr="FFFFFF"/>
            </a:solidFill>
            <a:prstDash val="solid"/>
            <a:miter lim="800000"/>
          </a:ln>
          <a:effectLst>
            <a:outerShdw blurRad="25400" dist="25400" dir="2700000" algn="tl" rotWithShape="0">
              <a:prstClr val="black">
                <a:alpha val="40000"/>
              </a:prstClr>
            </a:outerShdw>
          </a:effectLst>
        </p:spPr>
        <p:txBody>
          <a:bodyPr rtlCol="0" anchor="ctr"/>
          <a:lstStyle/>
          <a:p>
            <a:pPr algn="ctr">
              <a:defRPr/>
            </a:pPr>
            <a:r>
              <a:rPr lang="nl-NL" i="1" kern="0" dirty="0">
                <a:solidFill>
                  <a:prstClr val="white"/>
                </a:solidFill>
                <a:latin typeface="Effra" panose="02000506080000020004" pitchFamily="2" charset="0"/>
              </a:rPr>
              <a:t>Gebaseerd op klant</a:t>
            </a:r>
          </a:p>
        </p:txBody>
      </p:sp>
      <p:sp>
        <p:nvSpPr>
          <p:cNvPr id="30" name="Pijl: links 29">
            <a:extLst>
              <a:ext uri="{FF2B5EF4-FFF2-40B4-BE49-F238E27FC236}">
                <a16:creationId xmlns:a16="http://schemas.microsoft.com/office/drawing/2014/main" id="{7C80C705-A2CE-DF8E-9D05-ED606B744A67}"/>
              </a:ext>
            </a:extLst>
          </p:cNvPr>
          <p:cNvSpPr/>
          <p:nvPr/>
        </p:nvSpPr>
        <p:spPr>
          <a:xfrm flipH="1">
            <a:off x="4640730" y="3406607"/>
            <a:ext cx="2423756" cy="857676"/>
          </a:xfrm>
          <a:prstGeom prst="leftArrow">
            <a:avLst/>
          </a:prstGeom>
          <a:solidFill>
            <a:schemeClr val="bg1">
              <a:lumMod val="75000"/>
            </a:schemeClr>
          </a:solidFill>
          <a:ln w="12700" cap="flat" cmpd="sng" algn="ctr">
            <a:solidFill>
              <a:sysClr val="window" lastClr="FFFFFF"/>
            </a:solidFill>
            <a:prstDash val="solid"/>
            <a:miter lim="800000"/>
          </a:ln>
          <a:effectLst>
            <a:outerShdw blurRad="25400" dist="25400" dir="2700000" algn="tl" rotWithShape="0">
              <a:prstClr val="black">
                <a:alpha val="40000"/>
              </a:prstClr>
            </a:outerShdw>
          </a:effectLst>
        </p:spPr>
        <p:txBody>
          <a:bodyPr rtlCol="0" anchor="ctr"/>
          <a:lstStyle/>
          <a:p>
            <a:pPr algn="ctr">
              <a:defRPr/>
            </a:pPr>
            <a:r>
              <a:rPr lang="nl-NL" i="1" kern="0" dirty="0">
                <a:solidFill>
                  <a:prstClr val="white"/>
                </a:solidFill>
                <a:latin typeface="Effra" panose="02000506080000020004" pitchFamily="2" charset="0"/>
              </a:rPr>
              <a:t>Belofte aan klant</a:t>
            </a:r>
          </a:p>
        </p:txBody>
      </p:sp>
      <p:sp>
        <p:nvSpPr>
          <p:cNvPr id="31" name="Tekstvak 30">
            <a:extLst>
              <a:ext uri="{FF2B5EF4-FFF2-40B4-BE49-F238E27FC236}">
                <a16:creationId xmlns:a16="http://schemas.microsoft.com/office/drawing/2014/main" id="{45F0A7CF-49CE-B16F-631D-48763CA373A6}"/>
              </a:ext>
            </a:extLst>
          </p:cNvPr>
          <p:cNvSpPr txBox="1"/>
          <p:nvPr/>
        </p:nvSpPr>
        <p:spPr>
          <a:xfrm rot="16200000">
            <a:off x="-227885" y="3830260"/>
            <a:ext cx="2628683" cy="369332"/>
          </a:xfrm>
          <a:prstGeom prst="rect">
            <a:avLst/>
          </a:prstGeom>
          <a:noFill/>
        </p:spPr>
        <p:txBody>
          <a:bodyPr wrap="square" rtlCol="0">
            <a:spAutoFit/>
          </a:bodyPr>
          <a:lstStyle/>
          <a:p>
            <a:pPr algn="ctr">
              <a:defRPr/>
            </a:pPr>
            <a:r>
              <a:rPr lang="nl-NL" b="1" kern="0" dirty="0">
                <a:solidFill>
                  <a:prstClr val="white"/>
                </a:solidFill>
                <a:latin typeface="Effra" panose="02000506080000020004" pitchFamily="2" charset="0"/>
              </a:rPr>
              <a:t>Producten en diensten</a:t>
            </a:r>
          </a:p>
        </p:txBody>
      </p:sp>
      <p:grpSp>
        <p:nvGrpSpPr>
          <p:cNvPr id="3" name="Groep 2">
            <a:extLst>
              <a:ext uri="{FF2B5EF4-FFF2-40B4-BE49-F238E27FC236}">
                <a16:creationId xmlns:a16="http://schemas.microsoft.com/office/drawing/2014/main" id="{DD6991C0-9C29-21C7-24F0-94C0033F490F}"/>
              </a:ext>
            </a:extLst>
          </p:cNvPr>
          <p:cNvGrpSpPr/>
          <p:nvPr/>
        </p:nvGrpSpPr>
        <p:grpSpPr>
          <a:xfrm>
            <a:off x="7192018" y="1952050"/>
            <a:ext cx="4269559" cy="4195738"/>
            <a:chOff x="7360466" y="1334363"/>
            <a:chExt cx="4269559" cy="4195738"/>
          </a:xfrm>
          <a:effectLst>
            <a:outerShdw blurRad="25400" dist="25400" dir="2700000" algn="tl" rotWithShape="0">
              <a:prstClr val="black">
                <a:alpha val="40000"/>
              </a:prstClr>
            </a:outerShdw>
          </a:effectLst>
        </p:grpSpPr>
        <p:sp>
          <p:nvSpPr>
            <p:cNvPr id="32" name="Vrije vorm: vorm 31">
              <a:extLst>
                <a:ext uri="{FF2B5EF4-FFF2-40B4-BE49-F238E27FC236}">
                  <a16:creationId xmlns:a16="http://schemas.microsoft.com/office/drawing/2014/main" id="{2D426F10-709D-6E1A-DD78-D58EC09D75A6}"/>
                </a:ext>
              </a:extLst>
            </p:cNvPr>
            <p:cNvSpPr/>
            <p:nvPr/>
          </p:nvSpPr>
          <p:spPr>
            <a:xfrm rot="16200000">
              <a:off x="7399578" y="1296225"/>
              <a:ext cx="4192310" cy="4268585"/>
            </a:xfrm>
            <a:custGeom>
              <a:avLst/>
              <a:gdLst>
                <a:gd name="connsiteX0" fmla="*/ 2275840 w 4551680"/>
                <a:gd name="connsiteY0" fmla="*/ 0 h 4551680"/>
                <a:gd name="connsiteX1" fmla="*/ 4246775 w 4551680"/>
                <a:gd name="connsiteY1" fmla="*/ 1137920 h 4551680"/>
                <a:gd name="connsiteX2" fmla="*/ 4246775 w 4551680"/>
                <a:gd name="connsiteY2" fmla="*/ 3413760 h 4551680"/>
                <a:gd name="connsiteX3" fmla="*/ 2275840 w 4551680"/>
                <a:gd name="connsiteY3" fmla="*/ 2275840 h 4551680"/>
                <a:gd name="connsiteX4" fmla="*/ 2275840 w 4551680"/>
                <a:gd name="connsiteY4" fmla="*/ 0 h 4551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51680" h="4551680">
                  <a:moveTo>
                    <a:pt x="2275840" y="0"/>
                  </a:moveTo>
                  <a:cubicBezTo>
                    <a:pt x="3088919" y="0"/>
                    <a:pt x="3840236" y="433773"/>
                    <a:pt x="4246775" y="1137920"/>
                  </a:cubicBezTo>
                  <a:cubicBezTo>
                    <a:pt x="4653315" y="1842067"/>
                    <a:pt x="4653315" y="2709613"/>
                    <a:pt x="4246775" y="3413760"/>
                  </a:cubicBezTo>
                  <a:lnTo>
                    <a:pt x="2275840" y="2275840"/>
                  </a:lnTo>
                  <a:lnTo>
                    <a:pt x="2275840" y="0"/>
                  </a:lnTo>
                  <a:close/>
                </a:path>
              </a:pathLst>
            </a:custGeom>
            <a:solidFill>
              <a:srgbClr val="AE83ED"/>
            </a:solidFill>
            <a:ln w="12700" cap="flat" cmpd="sng" algn="ctr">
              <a:solidFill>
                <a:sysClr val="window" lastClr="FFFFFF">
                  <a:hueOff val="0"/>
                  <a:satOff val="0"/>
                  <a:lumOff val="0"/>
                  <a:alphaOff val="0"/>
                </a:sysClr>
              </a:solidFill>
              <a:prstDash val="solid"/>
              <a:miter lim="800000"/>
            </a:ln>
            <a:effectLst/>
          </p:spPr>
          <p:txBody>
            <a:bodyPr spcFirstLastPara="0" vert="horz" wrap="square" lIns="2524235" tIns="889424" rIns="582185" bIns="2244090" numCol="1" spcCol="1270" anchor="ctr" anchorCtr="0">
              <a:noAutofit/>
            </a:bodyPr>
            <a:lstStyle/>
            <a:p>
              <a:pPr marL="0" marR="0" lvl="0" indent="0" algn="ctr" defTabSz="1733550" eaLnBrk="1" fontAlgn="auto" latinLnBrk="0" hangingPunct="1">
                <a:lnSpc>
                  <a:spcPct val="90000"/>
                </a:lnSpc>
                <a:spcBef>
                  <a:spcPct val="0"/>
                </a:spcBef>
                <a:spcAft>
                  <a:spcPct val="35000"/>
                </a:spcAft>
                <a:buClrTx/>
                <a:buSzTx/>
                <a:buFontTx/>
                <a:buNone/>
                <a:tabLst/>
                <a:defRPr/>
              </a:pPr>
              <a:endParaRPr kumimoji="0" lang="nl-NL" sz="3900" b="0" i="0" u="none" strike="noStrike" kern="0" cap="none" spc="0" normalizeH="0" baseline="0" noProof="0">
                <a:ln>
                  <a:noFill/>
                </a:ln>
                <a:solidFill>
                  <a:prstClr val="white"/>
                </a:solidFill>
                <a:effectLst/>
                <a:uLnTx/>
                <a:uFillTx/>
                <a:latin typeface="Corbel"/>
                <a:ea typeface="+mn-ea"/>
                <a:cs typeface="+mn-cs"/>
              </a:endParaRPr>
            </a:p>
          </p:txBody>
        </p:sp>
        <p:sp>
          <p:nvSpPr>
            <p:cNvPr id="33" name="Vrije vorm: vorm 32">
              <a:extLst>
                <a:ext uri="{FF2B5EF4-FFF2-40B4-BE49-F238E27FC236}">
                  <a16:creationId xmlns:a16="http://schemas.microsoft.com/office/drawing/2014/main" id="{D3F8A6E5-FE8C-FEF1-AD4B-9D37E1ED0E48}"/>
                </a:ext>
              </a:extLst>
            </p:cNvPr>
            <p:cNvSpPr/>
            <p:nvPr/>
          </p:nvSpPr>
          <p:spPr>
            <a:xfrm rot="16200000">
              <a:off x="7398604" y="1299653"/>
              <a:ext cx="4192310" cy="4268585"/>
            </a:xfrm>
            <a:custGeom>
              <a:avLst/>
              <a:gdLst>
                <a:gd name="connsiteX0" fmla="*/ 4246775 w 4551680"/>
                <a:gd name="connsiteY0" fmla="*/ 3413760 h 4551680"/>
                <a:gd name="connsiteX1" fmla="*/ 2275840 w 4551680"/>
                <a:gd name="connsiteY1" fmla="*/ 4551680 h 4551680"/>
                <a:gd name="connsiteX2" fmla="*/ 304905 w 4551680"/>
                <a:gd name="connsiteY2" fmla="*/ 3413760 h 4551680"/>
                <a:gd name="connsiteX3" fmla="*/ 2275840 w 4551680"/>
                <a:gd name="connsiteY3" fmla="*/ 2275840 h 4551680"/>
                <a:gd name="connsiteX4" fmla="*/ 4246775 w 4551680"/>
                <a:gd name="connsiteY4" fmla="*/ 3413760 h 4551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51680" h="4551680">
                  <a:moveTo>
                    <a:pt x="4246775" y="3413760"/>
                  </a:moveTo>
                  <a:cubicBezTo>
                    <a:pt x="3840235" y="4117907"/>
                    <a:pt x="3088919" y="4551680"/>
                    <a:pt x="2275840" y="4551680"/>
                  </a:cubicBezTo>
                  <a:cubicBezTo>
                    <a:pt x="1462761" y="4551680"/>
                    <a:pt x="711444" y="4117907"/>
                    <a:pt x="304905" y="3413760"/>
                  </a:cubicBezTo>
                  <a:lnTo>
                    <a:pt x="2275840" y="2275840"/>
                  </a:lnTo>
                  <a:lnTo>
                    <a:pt x="4246775" y="3413760"/>
                  </a:lnTo>
                  <a:close/>
                </a:path>
              </a:pathLst>
            </a:custGeom>
            <a:solidFill>
              <a:srgbClr val="652EA3"/>
            </a:solidFill>
            <a:ln w="12700" cap="flat" cmpd="sng" algn="ctr">
              <a:solidFill>
                <a:sysClr val="window" lastClr="FFFFFF">
                  <a:hueOff val="0"/>
                  <a:satOff val="0"/>
                  <a:lumOff val="0"/>
                  <a:alphaOff val="0"/>
                </a:sysClr>
              </a:solidFill>
              <a:prstDash val="solid"/>
              <a:miter lim="800000"/>
            </a:ln>
            <a:effectLst/>
          </p:spPr>
          <p:txBody>
            <a:bodyPr spcFirstLastPara="0" vert="horz" wrap="square" lIns="1313604" tIns="2939204" rIns="1313603" bIns="338243" numCol="1" spcCol="1270" anchor="ctr" anchorCtr="0">
              <a:noAutofit/>
            </a:bodyPr>
            <a:lstStyle/>
            <a:p>
              <a:pPr marL="0" marR="0" lvl="0" indent="0" algn="ctr" defTabSz="2355850" eaLnBrk="1" fontAlgn="auto" latinLnBrk="0" hangingPunct="1">
                <a:lnSpc>
                  <a:spcPct val="90000"/>
                </a:lnSpc>
                <a:spcBef>
                  <a:spcPct val="0"/>
                </a:spcBef>
                <a:spcAft>
                  <a:spcPct val="35000"/>
                </a:spcAft>
                <a:buClrTx/>
                <a:buSzTx/>
                <a:buFontTx/>
                <a:buNone/>
                <a:tabLst/>
                <a:defRPr/>
              </a:pPr>
              <a:endParaRPr kumimoji="0" lang="nl-NL" sz="5300" b="0" i="0" u="none" strike="noStrike" kern="0" cap="none" spc="0" normalizeH="0" baseline="0" noProof="0">
                <a:ln>
                  <a:noFill/>
                </a:ln>
                <a:solidFill>
                  <a:prstClr val="white"/>
                </a:solidFill>
                <a:effectLst/>
                <a:uLnTx/>
                <a:uFillTx/>
                <a:latin typeface="Corbel"/>
                <a:ea typeface="+mn-ea"/>
                <a:cs typeface="+mn-cs"/>
              </a:endParaRPr>
            </a:p>
          </p:txBody>
        </p:sp>
        <p:sp>
          <p:nvSpPr>
            <p:cNvPr id="34" name="Vrije vorm: vorm 33">
              <a:extLst>
                <a:ext uri="{FF2B5EF4-FFF2-40B4-BE49-F238E27FC236}">
                  <a16:creationId xmlns:a16="http://schemas.microsoft.com/office/drawing/2014/main" id="{A55C126A-9CBF-1753-27E7-802D05093721}"/>
                </a:ext>
              </a:extLst>
            </p:cNvPr>
            <p:cNvSpPr/>
            <p:nvPr/>
          </p:nvSpPr>
          <p:spPr>
            <a:xfrm rot="16200000">
              <a:off x="7398604" y="1299653"/>
              <a:ext cx="4192310" cy="4268585"/>
            </a:xfrm>
            <a:custGeom>
              <a:avLst/>
              <a:gdLst>
                <a:gd name="connsiteX0" fmla="*/ 304905 w 4551680"/>
                <a:gd name="connsiteY0" fmla="*/ 3413760 h 4551680"/>
                <a:gd name="connsiteX1" fmla="*/ 304905 w 4551680"/>
                <a:gd name="connsiteY1" fmla="*/ 1137920 h 4551680"/>
                <a:gd name="connsiteX2" fmla="*/ 2275840 w 4551680"/>
                <a:gd name="connsiteY2" fmla="*/ 0 h 4551680"/>
                <a:gd name="connsiteX3" fmla="*/ 2275840 w 4551680"/>
                <a:gd name="connsiteY3" fmla="*/ 2275840 h 4551680"/>
                <a:gd name="connsiteX4" fmla="*/ 304905 w 4551680"/>
                <a:gd name="connsiteY4" fmla="*/ 3413760 h 4551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51680" h="4551680">
                  <a:moveTo>
                    <a:pt x="304905" y="3413760"/>
                  </a:moveTo>
                  <a:cubicBezTo>
                    <a:pt x="-101635" y="2709613"/>
                    <a:pt x="-101635" y="1842067"/>
                    <a:pt x="304905" y="1137920"/>
                  </a:cubicBezTo>
                  <a:cubicBezTo>
                    <a:pt x="711445" y="433773"/>
                    <a:pt x="1462761" y="0"/>
                    <a:pt x="2275840" y="0"/>
                  </a:cubicBezTo>
                  <a:lnTo>
                    <a:pt x="2275840" y="2275840"/>
                  </a:lnTo>
                  <a:lnTo>
                    <a:pt x="304905" y="3413760"/>
                  </a:lnTo>
                  <a:close/>
                </a:path>
              </a:pathLst>
            </a:custGeom>
            <a:solidFill>
              <a:srgbClr val="945DE8"/>
            </a:solidFill>
            <a:ln w="12700" cap="flat" cmpd="sng" algn="ctr">
              <a:solidFill>
                <a:sysClr val="window" lastClr="FFFFFF">
                  <a:hueOff val="0"/>
                  <a:satOff val="0"/>
                  <a:lumOff val="0"/>
                  <a:alphaOff val="0"/>
                </a:sysClr>
              </a:solidFill>
              <a:prstDash val="solid"/>
              <a:miter lim="800000"/>
            </a:ln>
            <a:effectLst/>
          </p:spPr>
          <p:txBody>
            <a:bodyPr spcFirstLastPara="0" vert="horz" wrap="square" lIns="537210" tIns="943610" rIns="2569210" bIns="2189904" numCol="1" spcCol="1270" anchor="ctr" anchorCtr="0">
              <a:noAutofit/>
            </a:bodyPr>
            <a:lstStyle/>
            <a:p>
              <a:pPr marL="0" marR="0" lvl="0" indent="0" algn="ctr" defTabSz="1733550" eaLnBrk="1" fontAlgn="auto" latinLnBrk="0" hangingPunct="1">
                <a:lnSpc>
                  <a:spcPct val="90000"/>
                </a:lnSpc>
                <a:spcBef>
                  <a:spcPct val="0"/>
                </a:spcBef>
                <a:spcAft>
                  <a:spcPct val="35000"/>
                </a:spcAft>
                <a:buClrTx/>
                <a:buSzTx/>
                <a:buFontTx/>
                <a:buNone/>
                <a:tabLst/>
                <a:defRPr/>
              </a:pPr>
              <a:endParaRPr kumimoji="0" lang="nl-NL" sz="3900" b="0" i="0" u="none" strike="noStrike" kern="0" cap="none" spc="0" normalizeH="0" baseline="0" noProof="0">
                <a:ln>
                  <a:noFill/>
                </a:ln>
                <a:solidFill>
                  <a:prstClr val="white"/>
                </a:solidFill>
                <a:effectLst/>
                <a:uLnTx/>
                <a:uFillTx/>
                <a:latin typeface="Corbel"/>
                <a:ea typeface="+mn-ea"/>
                <a:cs typeface="+mn-cs"/>
              </a:endParaRPr>
            </a:p>
          </p:txBody>
        </p:sp>
      </p:grpSp>
      <p:sp>
        <p:nvSpPr>
          <p:cNvPr id="35" name="Tekstvak 34">
            <a:extLst>
              <a:ext uri="{FF2B5EF4-FFF2-40B4-BE49-F238E27FC236}">
                <a16:creationId xmlns:a16="http://schemas.microsoft.com/office/drawing/2014/main" id="{20BDC3E1-D5EC-335B-5957-20CAFFBC4A8D}"/>
              </a:ext>
            </a:extLst>
          </p:cNvPr>
          <p:cNvSpPr txBox="1"/>
          <p:nvPr/>
        </p:nvSpPr>
        <p:spPr>
          <a:xfrm>
            <a:off x="7009280" y="3673927"/>
            <a:ext cx="2628683" cy="369332"/>
          </a:xfrm>
          <a:prstGeom prst="rect">
            <a:avLst/>
          </a:prstGeom>
          <a:noFill/>
        </p:spPr>
        <p:txBody>
          <a:bodyPr wrap="square" rtlCol="0">
            <a:spAutoFit/>
          </a:bodyPr>
          <a:lstStyle/>
          <a:p>
            <a:pPr algn="ctr">
              <a:defRPr/>
            </a:pPr>
            <a:r>
              <a:rPr lang="nl-NL" b="1" kern="0" dirty="0">
                <a:solidFill>
                  <a:prstClr val="white"/>
                </a:solidFill>
                <a:latin typeface="Effra" panose="02000506080000020004" pitchFamily="2" charset="0"/>
              </a:rPr>
              <a:t>Beoogde voordelen</a:t>
            </a:r>
          </a:p>
        </p:txBody>
      </p:sp>
      <p:sp>
        <p:nvSpPr>
          <p:cNvPr id="36" name="Tekstvak 35">
            <a:extLst>
              <a:ext uri="{FF2B5EF4-FFF2-40B4-BE49-F238E27FC236}">
                <a16:creationId xmlns:a16="http://schemas.microsoft.com/office/drawing/2014/main" id="{29A05CEF-ABA4-D701-12BC-16EDC8C5E842}"/>
              </a:ext>
            </a:extLst>
          </p:cNvPr>
          <p:cNvSpPr txBox="1"/>
          <p:nvPr/>
        </p:nvSpPr>
        <p:spPr>
          <a:xfrm>
            <a:off x="7424041" y="4094150"/>
            <a:ext cx="1799162" cy="369332"/>
          </a:xfrm>
          <a:prstGeom prst="rect">
            <a:avLst/>
          </a:prstGeom>
          <a:noFill/>
        </p:spPr>
        <p:txBody>
          <a:bodyPr wrap="square" rtlCol="0">
            <a:spAutoFit/>
          </a:bodyPr>
          <a:lstStyle/>
          <a:p>
            <a:pPr algn="ctr">
              <a:defRPr/>
            </a:pPr>
            <a:r>
              <a:rPr lang="nl-NL" b="1" kern="0" dirty="0">
                <a:solidFill>
                  <a:prstClr val="white"/>
                </a:solidFill>
                <a:latin typeface="Effra" panose="02000506080000020004" pitchFamily="2" charset="0"/>
              </a:rPr>
              <a:t>Pijnpunten</a:t>
            </a:r>
          </a:p>
        </p:txBody>
      </p:sp>
      <p:sp>
        <p:nvSpPr>
          <p:cNvPr id="37" name="Tekstvak 36">
            <a:extLst>
              <a:ext uri="{FF2B5EF4-FFF2-40B4-BE49-F238E27FC236}">
                <a16:creationId xmlns:a16="http://schemas.microsoft.com/office/drawing/2014/main" id="{11A4FADD-FA01-38E0-196C-23D33D4C2F6B}"/>
              </a:ext>
            </a:extLst>
          </p:cNvPr>
          <p:cNvSpPr txBox="1"/>
          <p:nvPr/>
        </p:nvSpPr>
        <p:spPr>
          <a:xfrm rot="5400000">
            <a:off x="10488459" y="3866173"/>
            <a:ext cx="1475154" cy="369332"/>
          </a:xfrm>
          <a:prstGeom prst="rect">
            <a:avLst/>
          </a:prstGeom>
          <a:noFill/>
        </p:spPr>
        <p:txBody>
          <a:bodyPr wrap="square" rtlCol="0">
            <a:spAutoFit/>
          </a:bodyPr>
          <a:lstStyle/>
          <a:p>
            <a:pPr algn="ctr">
              <a:defRPr/>
            </a:pPr>
            <a:r>
              <a:rPr lang="nl-NL" b="1" kern="0" dirty="0">
                <a:solidFill>
                  <a:prstClr val="white"/>
                </a:solidFill>
                <a:latin typeface="Effra" panose="02000506080000020004" pitchFamily="2" charset="0"/>
              </a:rPr>
              <a:t>Klanttaak</a:t>
            </a:r>
          </a:p>
        </p:txBody>
      </p:sp>
      <p:pic>
        <p:nvPicPr>
          <p:cNvPr id="38" name="Graphic 37" descr="Klok met effen opvulling">
            <a:extLst>
              <a:ext uri="{FF2B5EF4-FFF2-40B4-BE49-F238E27FC236}">
                <a16:creationId xmlns:a16="http://schemas.microsoft.com/office/drawing/2014/main" id="{00E0BA4C-B195-51CB-AFB9-0B5199CE343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80837" y="4397120"/>
            <a:ext cx="1473415" cy="1473415"/>
          </a:xfrm>
          <a:prstGeom prst="rect">
            <a:avLst/>
          </a:prstGeom>
          <a:effectLst>
            <a:outerShdw blurRad="25400" dist="25400" dir="2700000" algn="tl" rotWithShape="0">
              <a:prstClr val="black">
                <a:alpha val="40000"/>
              </a:prstClr>
            </a:outerShdw>
          </a:effectLst>
        </p:spPr>
      </p:pic>
      <p:pic>
        <p:nvPicPr>
          <p:cNvPr id="39" name="Graphic 38" descr="Vrachtwagen met effen opvulling">
            <a:extLst>
              <a:ext uri="{FF2B5EF4-FFF2-40B4-BE49-F238E27FC236}">
                <a16:creationId xmlns:a16="http://schemas.microsoft.com/office/drawing/2014/main" id="{511348A7-7E00-FA95-126D-F57522DF33D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481291" y="4092296"/>
            <a:ext cx="1685978" cy="1685978"/>
          </a:xfrm>
          <a:prstGeom prst="rect">
            <a:avLst/>
          </a:prstGeom>
          <a:effectLst>
            <a:outerShdw blurRad="25400" dist="25400" dir="2700000" algn="tl" rotWithShape="0">
              <a:prstClr val="black">
                <a:alpha val="40000"/>
              </a:prstClr>
            </a:outerShdw>
          </a:effectLst>
        </p:spPr>
      </p:pic>
      <p:pic>
        <p:nvPicPr>
          <p:cNvPr id="40" name="Graphic 39" descr="Badge vinkje met effen opvulling">
            <a:extLst>
              <a:ext uri="{FF2B5EF4-FFF2-40B4-BE49-F238E27FC236}">
                <a16:creationId xmlns:a16="http://schemas.microsoft.com/office/drawing/2014/main" id="{3332F443-6530-F7E3-F305-628E1C26437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490295" y="2496327"/>
            <a:ext cx="1473415" cy="1473415"/>
          </a:xfrm>
          <a:prstGeom prst="rect">
            <a:avLst/>
          </a:prstGeom>
          <a:effectLst>
            <a:outerShdw blurRad="25400" dist="25400" dir="2700000" algn="tl" rotWithShape="0">
              <a:prstClr val="black">
                <a:alpha val="40000"/>
              </a:prstClr>
            </a:outerShdw>
          </a:effectLst>
        </p:spPr>
      </p:pic>
      <p:pic>
        <p:nvPicPr>
          <p:cNvPr id="41" name="Graphic 40" descr="Beoordeling: 3 sterren met effen opvulling">
            <a:extLst>
              <a:ext uri="{FF2B5EF4-FFF2-40B4-BE49-F238E27FC236}">
                <a16:creationId xmlns:a16="http://schemas.microsoft.com/office/drawing/2014/main" id="{7E26C392-C43A-166A-F48F-524B2C0D493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709239" y="2186481"/>
            <a:ext cx="1843818" cy="1843818"/>
          </a:xfrm>
          <a:prstGeom prst="rect">
            <a:avLst/>
          </a:prstGeom>
          <a:effectLst>
            <a:outerShdw blurRad="25400" dist="25400" dir="2700000" algn="tl" rotWithShape="0">
              <a:prstClr val="black">
                <a:alpha val="40000"/>
              </a:prstClr>
            </a:outerShdw>
          </a:effectLst>
        </p:spPr>
      </p:pic>
      <p:pic>
        <p:nvPicPr>
          <p:cNvPr id="42" name="Graphic 41" descr="Winkelmandje met effen opvulling">
            <a:extLst>
              <a:ext uri="{FF2B5EF4-FFF2-40B4-BE49-F238E27FC236}">
                <a16:creationId xmlns:a16="http://schemas.microsoft.com/office/drawing/2014/main" id="{B21DB09B-4F63-D481-BA40-B607EE3AF54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111000" y="3273392"/>
            <a:ext cx="1312893" cy="1312893"/>
          </a:xfrm>
          <a:prstGeom prst="rect">
            <a:avLst/>
          </a:prstGeom>
          <a:effectLst>
            <a:outerShdw blurRad="25400" dist="25400" dir="2700000" algn="tl" rotWithShape="0">
              <a:prstClr val="black">
                <a:alpha val="40000"/>
              </a:prstClr>
            </a:outerShdw>
          </a:effectLst>
        </p:spPr>
      </p:pic>
      <p:pic>
        <p:nvPicPr>
          <p:cNvPr id="43" name="Graphic 42" descr="Boodschappenzak met effen opvulling">
            <a:extLst>
              <a:ext uri="{FF2B5EF4-FFF2-40B4-BE49-F238E27FC236}">
                <a16:creationId xmlns:a16="http://schemas.microsoft.com/office/drawing/2014/main" id="{86702041-BD4C-ECB5-6C72-64522691737C}"/>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9602959" y="3278218"/>
            <a:ext cx="1473415" cy="1473415"/>
          </a:xfrm>
          <a:prstGeom prst="rect">
            <a:avLst/>
          </a:prstGeom>
          <a:effectLst>
            <a:outerShdw blurRad="25400" dist="25400" dir="2700000" algn="tl" rotWithShape="0">
              <a:prstClr val="black">
                <a:alpha val="40000"/>
              </a:prstClr>
            </a:outerShdw>
          </a:effectLst>
        </p:spPr>
      </p:pic>
      <p:sp>
        <p:nvSpPr>
          <p:cNvPr id="5" name="Tekstvak 4">
            <a:extLst>
              <a:ext uri="{FF2B5EF4-FFF2-40B4-BE49-F238E27FC236}">
                <a16:creationId xmlns:a16="http://schemas.microsoft.com/office/drawing/2014/main" id="{72C21FB5-37D6-00E2-9934-C7352ECBAD70}"/>
              </a:ext>
            </a:extLst>
          </p:cNvPr>
          <p:cNvSpPr txBox="1"/>
          <p:nvPr/>
        </p:nvSpPr>
        <p:spPr>
          <a:xfrm>
            <a:off x="438150" y="983143"/>
            <a:ext cx="11315700"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2800" b="1" i="1" dirty="0">
                <a:solidFill>
                  <a:prstClr val="black"/>
                </a:solidFill>
                <a:latin typeface="Effra" panose="02000506080000020004" pitchFamily="2" charset="0"/>
              </a:rPr>
              <a:t>Door zorgvuldig te </a:t>
            </a:r>
            <a:r>
              <a:rPr lang="nl-NL" sz="2800" b="1" i="1" dirty="0">
                <a:solidFill>
                  <a:srgbClr val="945DE8"/>
                </a:solidFill>
                <a:latin typeface="Effra" panose="02000506080000020004" pitchFamily="2" charset="0"/>
              </a:rPr>
              <a:t>luisteren naar de behoeftes </a:t>
            </a:r>
            <a:r>
              <a:rPr lang="nl-NL" sz="2800" b="1" i="1" dirty="0">
                <a:solidFill>
                  <a:prstClr val="black"/>
                </a:solidFill>
                <a:latin typeface="Effra" panose="02000506080000020004" pitchFamily="2" charset="0"/>
              </a:rPr>
              <a:t>van de doelgroep, kan het bedrijf haar </a:t>
            </a:r>
            <a:r>
              <a:rPr lang="nl-NL" sz="2800" b="1" i="1" dirty="0">
                <a:solidFill>
                  <a:srgbClr val="945DE8"/>
                </a:solidFill>
                <a:latin typeface="Effra" panose="02000506080000020004" pitchFamily="2" charset="0"/>
              </a:rPr>
              <a:t>aanbod goed laten aansluiten </a:t>
            </a:r>
            <a:r>
              <a:rPr lang="nl-NL" sz="2800" b="1" i="1" dirty="0">
                <a:solidFill>
                  <a:prstClr val="black"/>
                </a:solidFill>
                <a:latin typeface="Effra" panose="02000506080000020004" pitchFamily="2" charset="0"/>
              </a:rPr>
              <a:t>bij die behoeftes.</a:t>
            </a:r>
            <a:endParaRPr kumimoji="0" lang="nl-NL" sz="2800" b="1" i="1" u="none" strike="noStrike" kern="1200" cap="none" spc="0" normalizeH="0" baseline="0" noProof="0" dirty="0">
              <a:ln>
                <a:noFill/>
              </a:ln>
              <a:solidFill>
                <a:prstClr val="black"/>
              </a:solidFill>
              <a:effectLst/>
              <a:uLnTx/>
              <a:uFillTx/>
              <a:latin typeface="Effra" panose="02000506080000020004" pitchFamily="2" charset="0"/>
              <a:ea typeface="+mn-ea"/>
              <a:cs typeface="+mn-cs"/>
            </a:endParaRPr>
          </a:p>
        </p:txBody>
      </p:sp>
      <p:sp>
        <p:nvSpPr>
          <p:cNvPr id="6" name="Tekstvak 5">
            <a:extLst>
              <a:ext uri="{FF2B5EF4-FFF2-40B4-BE49-F238E27FC236}">
                <a16:creationId xmlns:a16="http://schemas.microsoft.com/office/drawing/2014/main" id="{4EE7CE52-38C2-9826-1269-8B361BF34AA3}"/>
              </a:ext>
            </a:extLst>
          </p:cNvPr>
          <p:cNvSpPr txBox="1"/>
          <p:nvPr/>
        </p:nvSpPr>
        <p:spPr>
          <a:xfrm>
            <a:off x="438150" y="6151216"/>
            <a:ext cx="113157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2800" b="1" i="1" dirty="0">
                <a:solidFill>
                  <a:prstClr val="black"/>
                </a:solidFill>
                <a:latin typeface="Effra" panose="02000506080000020004" pitchFamily="2" charset="0"/>
              </a:rPr>
              <a:t>Dit kan het bedrijf een </a:t>
            </a:r>
            <a:r>
              <a:rPr lang="nl-NL" sz="2800" b="1" i="1" dirty="0">
                <a:solidFill>
                  <a:srgbClr val="945DE8"/>
                </a:solidFill>
                <a:latin typeface="Effra" panose="02000506080000020004" pitchFamily="2" charset="0"/>
              </a:rPr>
              <a:t>Unique </a:t>
            </a:r>
            <a:r>
              <a:rPr lang="nl-NL" sz="2800" b="1" i="1" dirty="0" err="1">
                <a:solidFill>
                  <a:srgbClr val="945DE8"/>
                </a:solidFill>
                <a:latin typeface="Effra" panose="02000506080000020004" pitchFamily="2" charset="0"/>
              </a:rPr>
              <a:t>Selling</a:t>
            </a:r>
            <a:r>
              <a:rPr lang="nl-NL" sz="2800" b="1" i="1" dirty="0">
                <a:solidFill>
                  <a:srgbClr val="945DE8"/>
                </a:solidFill>
                <a:latin typeface="Effra" panose="02000506080000020004" pitchFamily="2" charset="0"/>
              </a:rPr>
              <a:t> Point </a:t>
            </a:r>
            <a:r>
              <a:rPr lang="nl-NL" sz="2800" b="1" i="1" dirty="0">
                <a:latin typeface="Effra" panose="02000506080000020004" pitchFamily="2" charset="0"/>
              </a:rPr>
              <a:t>(</a:t>
            </a:r>
            <a:r>
              <a:rPr lang="nl-NL" sz="2800" b="1" i="1" dirty="0">
                <a:solidFill>
                  <a:srgbClr val="945DE8"/>
                </a:solidFill>
                <a:latin typeface="Effra" panose="02000506080000020004" pitchFamily="2" charset="0"/>
              </a:rPr>
              <a:t>USP</a:t>
            </a:r>
            <a:r>
              <a:rPr lang="nl-NL" sz="2800" b="1" i="1" dirty="0">
                <a:latin typeface="Effra" panose="02000506080000020004" pitchFamily="2" charset="0"/>
              </a:rPr>
              <a:t>) </a:t>
            </a:r>
            <a:r>
              <a:rPr lang="nl-NL" sz="2800" b="1" i="1" dirty="0">
                <a:solidFill>
                  <a:prstClr val="black"/>
                </a:solidFill>
                <a:latin typeface="Effra" panose="02000506080000020004" pitchFamily="2" charset="0"/>
              </a:rPr>
              <a:t>geven.</a:t>
            </a:r>
            <a:endParaRPr kumimoji="0" lang="nl-NL" sz="2800" b="1" i="1" u="none" strike="noStrike" kern="1200" cap="none" spc="0" normalizeH="0" baseline="0" noProof="0" dirty="0">
              <a:ln>
                <a:noFill/>
              </a:ln>
              <a:solidFill>
                <a:prstClr val="black"/>
              </a:solidFill>
              <a:effectLst/>
              <a:uLnTx/>
              <a:uFillTx/>
              <a:latin typeface="Effra" panose="02000506080000020004" pitchFamily="2" charset="0"/>
              <a:ea typeface="+mn-ea"/>
              <a:cs typeface="+mn-cs"/>
            </a:endParaRPr>
          </a:p>
        </p:txBody>
      </p:sp>
    </p:spTree>
    <p:extLst>
      <p:ext uri="{BB962C8B-B14F-4D97-AF65-F5344CB8AC3E}">
        <p14:creationId xmlns:p14="http://schemas.microsoft.com/office/powerpoint/2010/main" val="162803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grpId="0" nodeType="click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wipe(right)">
                                      <p:cBhvr>
                                        <p:cTn id="25" dur="200"/>
                                        <p:tgtEl>
                                          <p:spTgt spid="29"/>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31"/>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42"/>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27"/>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40"/>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28"/>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39"/>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wipe(left)">
                                      <p:cBhvr>
                                        <p:cTn id="48" dur="250"/>
                                        <p:tgtEl>
                                          <p:spTgt spid="30"/>
                                        </p:tgtEl>
                                      </p:cBhvr>
                                    </p:animEffec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5"/>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animBg="1"/>
      <p:bldP spid="30" grpId="0" animBg="1"/>
      <p:bldP spid="31" grpId="0"/>
      <p:bldP spid="35" grpId="0"/>
      <p:bldP spid="36" grpId="0"/>
      <p:bldP spid="37" grpId="0"/>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FDAA50-8B8B-294A-96E0-065A02CEDD9C}"/>
            </a:ext>
          </a:extLst>
        </p:cNvPr>
        <p:cNvGrpSpPr/>
        <p:nvPr/>
      </p:nvGrpSpPr>
      <p:grpSpPr>
        <a:xfrm>
          <a:off x="0" y="0"/>
          <a:ext cx="0" cy="0"/>
          <a:chOff x="0" y="0"/>
          <a:chExt cx="0" cy="0"/>
        </a:xfrm>
      </p:grpSpPr>
      <p:grpSp>
        <p:nvGrpSpPr>
          <p:cNvPr id="26" name="Groep 25">
            <a:extLst>
              <a:ext uri="{FF2B5EF4-FFF2-40B4-BE49-F238E27FC236}">
                <a16:creationId xmlns:a16="http://schemas.microsoft.com/office/drawing/2014/main" id="{8CFAE155-D044-6EA1-DA70-8DDA13986417}"/>
              </a:ext>
            </a:extLst>
          </p:cNvPr>
          <p:cNvGrpSpPr/>
          <p:nvPr/>
        </p:nvGrpSpPr>
        <p:grpSpPr>
          <a:xfrm>
            <a:off x="646976" y="1602153"/>
            <a:ext cx="4856788" cy="3503488"/>
            <a:chOff x="646976" y="1415956"/>
            <a:chExt cx="4856788" cy="3503488"/>
          </a:xfrm>
        </p:grpSpPr>
        <p:grpSp>
          <p:nvGrpSpPr>
            <p:cNvPr id="19" name="Groep 18">
              <a:extLst>
                <a:ext uri="{FF2B5EF4-FFF2-40B4-BE49-F238E27FC236}">
                  <a16:creationId xmlns:a16="http://schemas.microsoft.com/office/drawing/2014/main" id="{DCB0D72F-A50C-D867-5D5E-66565948242E}"/>
                </a:ext>
              </a:extLst>
            </p:cNvPr>
            <p:cNvGrpSpPr/>
            <p:nvPr/>
          </p:nvGrpSpPr>
          <p:grpSpPr>
            <a:xfrm>
              <a:off x="646976" y="1415956"/>
              <a:ext cx="4856788" cy="3503488"/>
              <a:chOff x="646976" y="1415956"/>
              <a:chExt cx="4856788" cy="3503488"/>
            </a:xfrm>
          </p:grpSpPr>
          <p:pic>
            <p:nvPicPr>
              <p:cNvPr id="4" name="Afbeelding 3">
                <a:extLst>
                  <a:ext uri="{FF2B5EF4-FFF2-40B4-BE49-F238E27FC236}">
                    <a16:creationId xmlns:a16="http://schemas.microsoft.com/office/drawing/2014/main" id="{2AC8C1D0-EDDD-874E-DC0E-85BE28AA4B40}"/>
                  </a:ext>
                </a:extLst>
              </p:cNvPr>
              <p:cNvPicPr>
                <a:picLocks noChangeAspect="1"/>
              </p:cNvPicPr>
              <p:nvPr/>
            </p:nvPicPr>
            <p:blipFill>
              <a:blip r:embed="rId3"/>
              <a:srcRect b="48914"/>
              <a:stretch/>
            </p:blipFill>
            <p:spPr>
              <a:xfrm>
                <a:off x="646976" y="1415956"/>
                <a:ext cx="4856788" cy="3503488"/>
              </a:xfrm>
              <a:prstGeom prst="rect">
                <a:avLst/>
              </a:prstGeom>
              <a:ln w="25400">
                <a:solidFill>
                  <a:srgbClr val="945DE8"/>
                </a:solidFill>
              </a:ln>
              <a:effectLst>
                <a:outerShdw blurRad="25400" dist="25400" dir="2700000" algn="tl" rotWithShape="0">
                  <a:prstClr val="black">
                    <a:alpha val="40000"/>
                  </a:prstClr>
                </a:outerShdw>
              </a:effectLst>
            </p:spPr>
          </p:pic>
          <p:pic>
            <p:nvPicPr>
              <p:cNvPr id="11" name="Afbeelding 10">
                <a:extLst>
                  <a:ext uri="{FF2B5EF4-FFF2-40B4-BE49-F238E27FC236}">
                    <a16:creationId xmlns:a16="http://schemas.microsoft.com/office/drawing/2014/main" id="{2976D571-B599-016B-4909-3CB942D0B21B}"/>
                  </a:ext>
                </a:extLst>
              </p:cNvPr>
              <p:cNvPicPr>
                <a:picLocks noChangeAspect="1"/>
              </p:cNvPicPr>
              <p:nvPr/>
            </p:nvPicPr>
            <p:blipFill>
              <a:blip r:embed="rId4"/>
              <a:srcRect l="30673" t="55745" r="19106" b="13861"/>
              <a:stretch/>
            </p:blipFill>
            <p:spPr>
              <a:xfrm>
                <a:off x="4319588" y="2069306"/>
                <a:ext cx="721042" cy="250031"/>
              </a:xfrm>
              <a:prstGeom prst="rect">
                <a:avLst/>
              </a:prstGeom>
            </p:spPr>
          </p:pic>
        </p:grpSp>
        <p:pic>
          <p:nvPicPr>
            <p:cNvPr id="22" name="Afbeelding 21">
              <a:extLst>
                <a:ext uri="{FF2B5EF4-FFF2-40B4-BE49-F238E27FC236}">
                  <a16:creationId xmlns:a16="http://schemas.microsoft.com/office/drawing/2014/main" id="{EBB693B6-00E9-EA5B-59B9-23A77348BA49}"/>
                </a:ext>
              </a:extLst>
            </p:cNvPr>
            <p:cNvPicPr>
              <a:picLocks noChangeAspect="1"/>
            </p:cNvPicPr>
            <p:nvPr/>
          </p:nvPicPr>
          <p:blipFill>
            <a:blip r:embed="rId5"/>
            <a:srcRect r="39161"/>
            <a:stretch/>
          </p:blipFill>
          <p:spPr>
            <a:xfrm>
              <a:off x="4171950" y="2688473"/>
              <a:ext cx="553516" cy="144053"/>
            </a:xfrm>
            <a:prstGeom prst="rect">
              <a:avLst/>
            </a:prstGeom>
          </p:spPr>
        </p:pic>
      </p:grpSp>
      <p:sp>
        <p:nvSpPr>
          <p:cNvPr id="2" name="Tekstvak 1">
            <a:extLst>
              <a:ext uri="{FF2B5EF4-FFF2-40B4-BE49-F238E27FC236}">
                <a16:creationId xmlns:a16="http://schemas.microsoft.com/office/drawing/2014/main" id="{F1FED78A-3431-4789-CE39-AA5C30C0134A}"/>
              </a:ext>
            </a:extLst>
          </p:cNvPr>
          <p:cNvSpPr txBox="1"/>
          <p:nvPr/>
        </p:nvSpPr>
        <p:spPr>
          <a:xfrm>
            <a:off x="2140299" y="194009"/>
            <a:ext cx="791140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2800" dirty="0">
                <a:solidFill>
                  <a:prstClr val="black"/>
                </a:solidFill>
                <a:latin typeface="Effra Heavy" panose="02000906080000020004" pitchFamily="2" charset="0"/>
              </a:rPr>
              <a:t>Structuur van het examen</a:t>
            </a:r>
            <a:endParaRPr kumimoji="0" lang="nl-NL" sz="2800" b="0" i="0" u="none" strike="noStrike" kern="1200" cap="none" spc="0" normalizeH="0" baseline="0" noProof="0" dirty="0">
              <a:ln>
                <a:noFill/>
              </a:ln>
              <a:solidFill>
                <a:prstClr val="black"/>
              </a:solidFill>
              <a:effectLst/>
              <a:uLnTx/>
              <a:uFillTx/>
              <a:latin typeface="Effra Heavy" panose="02000906080000020004" pitchFamily="2" charset="0"/>
              <a:ea typeface="+mn-ea"/>
              <a:cs typeface="+mn-cs"/>
            </a:endParaRPr>
          </a:p>
        </p:txBody>
      </p:sp>
      <p:sp>
        <p:nvSpPr>
          <p:cNvPr id="23" name="Tekstvak 22">
            <a:extLst>
              <a:ext uri="{FF2B5EF4-FFF2-40B4-BE49-F238E27FC236}">
                <a16:creationId xmlns:a16="http://schemas.microsoft.com/office/drawing/2014/main" id="{6C094BF2-ED5D-9479-AF3E-C1C4251DD48F}"/>
              </a:ext>
            </a:extLst>
          </p:cNvPr>
          <p:cNvSpPr txBox="1"/>
          <p:nvPr/>
        </p:nvSpPr>
        <p:spPr>
          <a:xfrm>
            <a:off x="8755948" y="6445479"/>
            <a:ext cx="3357228"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prstClr val="black">
                    <a:alpha val="40000"/>
                  </a:prstClr>
                </a:solidFill>
                <a:effectLst/>
                <a:uLnTx/>
                <a:uFillTx/>
                <a:latin typeface="Effra" panose="02000506080000020004" pitchFamily="2" charset="0"/>
                <a:ea typeface="+mn-ea"/>
                <a:cs typeface="+mn-cs"/>
              </a:rPr>
              <a:t>Bron: CITO, documenten </a:t>
            </a:r>
            <a:r>
              <a:rPr kumimoji="0" lang="nl-NL" sz="1400" b="0" i="0" u="none" strike="noStrike" kern="1200" cap="none" spc="0" normalizeH="0" baseline="0" noProof="0" dirty="0" err="1">
                <a:ln>
                  <a:noFill/>
                </a:ln>
                <a:solidFill>
                  <a:prstClr val="black">
                    <a:alpha val="40000"/>
                  </a:prstClr>
                </a:solidFill>
                <a:effectLst/>
                <a:uLnTx/>
                <a:uFillTx/>
                <a:latin typeface="Effra" panose="02000506080000020004" pitchFamily="2" charset="0"/>
                <a:ea typeface="+mn-ea"/>
                <a:cs typeface="+mn-cs"/>
              </a:rPr>
              <a:t>CE’s</a:t>
            </a:r>
            <a:r>
              <a:rPr kumimoji="0" lang="nl-NL" sz="1400" b="0" i="0" u="none" strike="noStrike" kern="1200" cap="none" spc="0" normalizeH="0" baseline="0" noProof="0" dirty="0">
                <a:ln>
                  <a:noFill/>
                </a:ln>
                <a:solidFill>
                  <a:prstClr val="black">
                    <a:alpha val="40000"/>
                  </a:prstClr>
                </a:solidFill>
                <a:effectLst/>
                <a:uLnTx/>
                <a:uFillTx/>
                <a:latin typeface="Effra" panose="02000506080000020004" pitchFamily="2" charset="0"/>
                <a:ea typeface="+mn-ea"/>
                <a:cs typeface="+mn-cs"/>
              </a:rPr>
              <a:t> vwo - 2025</a:t>
            </a:r>
          </a:p>
        </p:txBody>
      </p:sp>
      <p:grpSp>
        <p:nvGrpSpPr>
          <p:cNvPr id="20" name="Groep 19">
            <a:extLst>
              <a:ext uri="{FF2B5EF4-FFF2-40B4-BE49-F238E27FC236}">
                <a16:creationId xmlns:a16="http://schemas.microsoft.com/office/drawing/2014/main" id="{192B05C5-677D-99C3-90E2-7A3600CB82A1}"/>
              </a:ext>
            </a:extLst>
          </p:cNvPr>
          <p:cNvGrpSpPr/>
          <p:nvPr/>
        </p:nvGrpSpPr>
        <p:grpSpPr>
          <a:xfrm>
            <a:off x="6688238" y="1602153"/>
            <a:ext cx="4845911" cy="3256908"/>
            <a:chOff x="6688238" y="1415956"/>
            <a:chExt cx="4845911" cy="3256908"/>
          </a:xfrm>
        </p:grpSpPr>
        <p:pic>
          <p:nvPicPr>
            <p:cNvPr id="7" name="Afbeelding 6">
              <a:extLst>
                <a:ext uri="{FF2B5EF4-FFF2-40B4-BE49-F238E27FC236}">
                  <a16:creationId xmlns:a16="http://schemas.microsoft.com/office/drawing/2014/main" id="{18D85120-956F-98B0-CD89-FF445B3233C8}"/>
                </a:ext>
              </a:extLst>
            </p:cNvPr>
            <p:cNvPicPr>
              <a:picLocks noChangeAspect="1"/>
            </p:cNvPicPr>
            <p:nvPr/>
          </p:nvPicPr>
          <p:blipFill>
            <a:blip r:embed="rId6"/>
            <a:srcRect b="52509"/>
            <a:stretch/>
          </p:blipFill>
          <p:spPr>
            <a:xfrm>
              <a:off x="6688238" y="1415956"/>
              <a:ext cx="4845911" cy="3256908"/>
            </a:xfrm>
            <a:prstGeom prst="rect">
              <a:avLst/>
            </a:prstGeom>
            <a:ln w="25400">
              <a:solidFill>
                <a:srgbClr val="945DE8"/>
              </a:solidFill>
            </a:ln>
            <a:effectLst>
              <a:outerShdw blurRad="25400" dist="25400" dir="2700000" algn="tl" rotWithShape="0">
                <a:prstClr val="black">
                  <a:alpha val="40000"/>
                </a:prstClr>
              </a:outerShdw>
            </a:effectLst>
          </p:spPr>
        </p:pic>
        <p:pic>
          <p:nvPicPr>
            <p:cNvPr id="12" name="Afbeelding 11">
              <a:extLst>
                <a:ext uri="{FF2B5EF4-FFF2-40B4-BE49-F238E27FC236}">
                  <a16:creationId xmlns:a16="http://schemas.microsoft.com/office/drawing/2014/main" id="{E0E19068-07F3-D352-5E67-C933A58C9C28}"/>
                </a:ext>
              </a:extLst>
            </p:cNvPr>
            <p:cNvPicPr>
              <a:picLocks noChangeAspect="1"/>
            </p:cNvPicPr>
            <p:nvPr/>
          </p:nvPicPr>
          <p:blipFill>
            <a:blip r:embed="rId4"/>
            <a:srcRect l="30673" t="55745" r="19106" b="13861"/>
            <a:stretch/>
          </p:blipFill>
          <p:spPr>
            <a:xfrm>
              <a:off x="10386937" y="2069306"/>
              <a:ext cx="721042" cy="250031"/>
            </a:xfrm>
            <a:prstGeom prst="rect">
              <a:avLst/>
            </a:prstGeom>
          </p:spPr>
        </p:pic>
      </p:grpSp>
      <p:sp>
        <p:nvSpPr>
          <p:cNvPr id="15" name="Tekstvak 14">
            <a:extLst>
              <a:ext uri="{FF2B5EF4-FFF2-40B4-BE49-F238E27FC236}">
                <a16:creationId xmlns:a16="http://schemas.microsoft.com/office/drawing/2014/main" id="{B2920F54-D5C9-19DC-0E36-107E81FB401B}"/>
              </a:ext>
            </a:extLst>
          </p:cNvPr>
          <p:cNvSpPr txBox="1"/>
          <p:nvPr/>
        </p:nvSpPr>
        <p:spPr>
          <a:xfrm>
            <a:off x="1425274" y="3615197"/>
            <a:ext cx="3300192" cy="769441"/>
          </a:xfrm>
          <a:prstGeom prst="rect">
            <a:avLst/>
          </a:prstGeom>
          <a:noFill/>
        </p:spPr>
        <p:txBody>
          <a:bodyPr wrap="square" rtlCol="0">
            <a:spAutoFit/>
          </a:bodyPr>
          <a:lstStyle/>
          <a:p>
            <a:pPr algn="ctr"/>
            <a:r>
              <a:rPr lang="nl-NL" sz="4400" b="1" dirty="0">
                <a:solidFill>
                  <a:srgbClr val="945DE8"/>
                </a:solidFill>
                <a:latin typeface="Effra" panose="02000506080000020004" pitchFamily="2" charset="0"/>
              </a:rPr>
              <a:t>Opgaven</a:t>
            </a:r>
          </a:p>
        </p:txBody>
      </p:sp>
      <p:sp>
        <p:nvSpPr>
          <p:cNvPr id="16" name="Tekstvak 15">
            <a:extLst>
              <a:ext uri="{FF2B5EF4-FFF2-40B4-BE49-F238E27FC236}">
                <a16:creationId xmlns:a16="http://schemas.microsoft.com/office/drawing/2014/main" id="{E84CD8CB-0D2A-9526-4B71-AA6CAEE97518}"/>
              </a:ext>
            </a:extLst>
          </p:cNvPr>
          <p:cNvSpPr txBox="1"/>
          <p:nvPr/>
        </p:nvSpPr>
        <p:spPr>
          <a:xfrm>
            <a:off x="7466534" y="3615197"/>
            <a:ext cx="3300192" cy="769441"/>
          </a:xfrm>
          <a:prstGeom prst="rect">
            <a:avLst/>
          </a:prstGeom>
          <a:noFill/>
        </p:spPr>
        <p:txBody>
          <a:bodyPr wrap="square" rtlCol="0">
            <a:spAutoFit/>
          </a:bodyPr>
          <a:lstStyle/>
          <a:p>
            <a:pPr algn="ctr"/>
            <a:r>
              <a:rPr lang="nl-NL" sz="4400" b="1" dirty="0">
                <a:solidFill>
                  <a:srgbClr val="945DE8"/>
                </a:solidFill>
                <a:latin typeface="Effra" panose="02000506080000020004" pitchFamily="2" charset="0"/>
              </a:rPr>
              <a:t>Bronnen</a:t>
            </a:r>
          </a:p>
        </p:txBody>
      </p:sp>
      <p:sp>
        <p:nvSpPr>
          <p:cNvPr id="17" name="Tekstvak 16">
            <a:extLst>
              <a:ext uri="{FF2B5EF4-FFF2-40B4-BE49-F238E27FC236}">
                <a16:creationId xmlns:a16="http://schemas.microsoft.com/office/drawing/2014/main" id="{DB2F4155-8ABB-3716-937C-E5F05ED0A027}"/>
              </a:ext>
            </a:extLst>
          </p:cNvPr>
          <p:cNvSpPr txBox="1"/>
          <p:nvPr/>
        </p:nvSpPr>
        <p:spPr>
          <a:xfrm>
            <a:off x="3883540" y="5894550"/>
            <a:ext cx="4424920" cy="769441"/>
          </a:xfrm>
          <a:prstGeom prst="rect">
            <a:avLst/>
          </a:prstGeom>
          <a:noFill/>
        </p:spPr>
        <p:txBody>
          <a:bodyPr wrap="square" rtlCol="0">
            <a:spAutoFit/>
          </a:bodyPr>
          <a:lstStyle/>
          <a:p>
            <a:pPr algn="ctr"/>
            <a:r>
              <a:rPr lang="nl-NL" sz="4400" b="1" dirty="0">
                <a:solidFill>
                  <a:srgbClr val="945DE8"/>
                </a:solidFill>
                <a:latin typeface="Effra" panose="02000506080000020004" pitchFamily="2" charset="0"/>
              </a:rPr>
              <a:t>Uitwerkbijlage</a:t>
            </a:r>
          </a:p>
        </p:txBody>
      </p:sp>
      <p:grpSp>
        <p:nvGrpSpPr>
          <p:cNvPr id="18" name="Groep 17">
            <a:extLst>
              <a:ext uri="{FF2B5EF4-FFF2-40B4-BE49-F238E27FC236}">
                <a16:creationId xmlns:a16="http://schemas.microsoft.com/office/drawing/2014/main" id="{EC1902CD-B33F-B905-2A4A-0395E3F36E76}"/>
              </a:ext>
            </a:extLst>
          </p:cNvPr>
          <p:cNvGrpSpPr/>
          <p:nvPr/>
        </p:nvGrpSpPr>
        <p:grpSpPr>
          <a:xfrm>
            <a:off x="3670574" y="4567154"/>
            <a:ext cx="4850852" cy="1304818"/>
            <a:chOff x="3670574" y="5153342"/>
            <a:chExt cx="4850852" cy="1304818"/>
          </a:xfrm>
        </p:grpSpPr>
        <p:pic>
          <p:nvPicPr>
            <p:cNvPr id="9" name="Afbeelding 8">
              <a:extLst>
                <a:ext uri="{FF2B5EF4-FFF2-40B4-BE49-F238E27FC236}">
                  <a16:creationId xmlns:a16="http://schemas.microsoft.com/office/drawing/2014/main" id="{E4ED2ADF-CB05-009C-ED34-55BACA9870DD}"/>
                </a:ext>
              </a:extLst>
            </p:cNvPr>
            <p:cNvPicPr>
              <a:picLocks noChangeAspect="1"/>
            </p:cNvPicPr>
            <p:nvPr/>
          </p:nvPicPr>
          <p:blipFill>
            <a:blip r:embed="rId7"/>
            <a:stretch>
              <a:fillRect/>
            </a:stretch>
          </p:blipFill>
          <p:spPr>
            <a:xfrm>
              <a:off x="3670574" y="5153342"/>
              <a:ext cx="4850852" cy="1304818"/>
            </a:xfrm>
            <a:prstGeom prst="rect">
              <a:avLst/>
            </a:prstGeom>
            <a:ln w="25400">
              <a:solidFill>
                <a:srgbClr val="945DE8"/>
              </a:solidFill>
            </a:ln>
            <a:effectLst>
              <a:outerShdw blurRad="25400" dist="25400" dir="2700000" algn="tl" rotWithShape="0">
                <a:prstClr val="black">
                  <a:alpha val="40000"/>
                </a:prstClr>
              </a:outerShdw>
            </a:effectLst>
          </p:spPr>
        </p:pic>
        <p:pic>
          <p:nvPicPr>
            <p:cNvPr id="14" name="Afbeelding 13">
              <a:extLst>
                <a:ext uri="{FF2B5EF4-FFF2-40B4-BE49-F238E27FC236}">
                  <a16:creationId xmlns:a16="http://schemas.microsoft.com/office/drawing/2014/main" id="{9D52EB5A-9276-15A3-EC04-6179CD64460F}"/>
                </a:ext>
              </a:extLst>
            </p:cNvPr>
            <p:cNvPicPr>
              <a:picLocks noChangeAspect="1"/>
            </p:cNvPicPr>
            <p:nvPr/>
          </p:nvPicPr>
          <p:blipFill>
            <a:blip r:embed="rId8"/>
            <a:srcRect l="23026" t="34681" r="27426" b="31283"/>
            <a:stretch/>
          </p:blipFill>
          <p:spPr>
            <a:xfrm>
              <a:off x="7529513" y="5517355"/>
              <a:ext cx="404812" cy="126207"/>
            </a:xfrm>
            <a:prstGeom prst="rect">
              <a:avLst/>
            </a:prstGeom>
          </p:spPr>
        </p:pic>
      </p:grpSp>
      <p:sp>
        <p:nvSpPr>
          <p:cNvPr id="29" name="Tekstvak 28">
            <a:extLst>
              <a:ext uri="{FF2B5EF4-FFF2-40B4-BE49-F238E27FC236}">
                <a16:creationId xmlns:a16="http://schemas.microsoft.com/office/drawing/2014/main" id="{05546EDA-4F95-5009-CCA4-8BB67E36D745}"/>
              </a:ext>
            </a:extLst>
          </p:cNvPr>
          <p:cNvSpPr txBox="1"/>
          <p:nvPr/>
        </p:nvSpPr>
        <p:spPr>
          <a:xfrm>
            <a:off x="3883540" y="810134"/>
            <a:ext cx="4424920" cy="769441"/>
          </a:xfrm>
          <a:prstGeom prst="rect">
            <a:avLst/>
          </a:prstGeom>
          <a:noFill/>
        </p:spPr>
        <p:txBody>
          <a:bodyPr wrap="square" rtlCol="0">
            <a:spAutoFit/>
          </a:bodyPr>
          <a:lstStyle/>
          <a:p>
            <a:pPr algn="ctr"/>
            <a:r>
              <a:rPr lang="nl-NL" sz="4400" b="1" dirty="0">
                <a:solidFill>
                  <a:srgbClr val="652EA3"/>
                </a:solidFill>
                <a:latin typeface="Effra" panose="02000506080000020004" pitchFamily="2" charset="0"/>
              </a:rPr>
              <a:t>Drie boekjes</a:t>
            </a:r>
          </a:p>
        </p:txBody>
      </p:sp>
      <p:sp>
        <p:nvSpPr>
          <p:cNvPr id="30" name="Tekstballon: rechthoek met afgeronde hoeken 29">
            <a:extLst>
              <a:ext uri="{FF2B5EF4-FFF2-40B4-BE49-F238E27FC236}">
                <a16:creationId xmlns:a16="http://schemas.microsoft.com/office/drawing/2014/main" id="{3D17203F-91F9-0660-7E8E-B20BA496F0EE}"/>
              </a:ext>
            </a:extLst>
          </p:cNvPr>
          <p:cNvSpPr/>
          <p:nvPr/>
        </p:nvSpPr>
        <p:spPr>
          <a:xfrm>
            <a:off x="5656163" y="1793431"/>
            <a:ext cx="3252185" cy="1225292"/>
          </a:xfrm>
          <a:prstGeom prst="wedgeRoundRectCallout">
            <a:avLst>
              <a:gd name="adj1" fmla="val -39323"/>
              <a:gd name="adj2" fmla="val -72465"/>
              <a:gd name="adj3" fmla="val 16667"/>
            </a:avLst>
          </a:prstGeom>
          <a:solidFill>
            <a:srgbClr val="945E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1" i="1" u="none" strike="noStrike" kern="1200" cap="none" spc="0" normalizeH="0" baseline="0" noProof="0" dirty="0">
                <a:ln>
                  <a:noFill/>
                </a:ln>
                <a:solidFill>
                  <a:prstClr val="white"/>
                </a:solidFill>
                <a:effectLst/>
                <a:uLnTx/>
                <a:uFillTx/>
                <a:latin typeface="Effra" panose="02000506080000020004" pitchFamily="2" charset="0"/>
                <a:ea typeface="+mn-ea"/>
                <a:cs typeface="+mn-cs"/>
              </a:rPr>
              <a:t>Schrijf en markeer hier gerust in!</a:t>
            </a:r>
          </a:p>
        </p:txBody>
      </p:sp>
      <p:sp>
        <p:nvSpPr>
          <p:cNvPr id="31" name="Tekstballon: rechthoek met afgeronde hoeken 30">
            <a:extLst>
              <a:ext uri="{FF2B5EF4-FFF2-40B4-BE49-F238E27FC236}">
                <a16:creationId xmlns:a16="http://schemas.microsoft.com/office/drawing/2014/main" id="{EA7D1CF8-A7D9-8F69-5C7E-2C04E3C1E592}"/>
              </a:ext>
            </a:extLst>
          </p:cNvPr>
          <p:cNvSpPr/>
          <p:nvPr/>
        </p:nvSpPr>
        <p:spPr>
          <a:xfrm>
            <a:off x="514206" y="5377919"/>
            <a:ext cx="3252185" cy="1225292"/>
          </a:xfrm>
          <a:prstGeom prst="wedgeRoundRectCallout">
            <a:avLst>
              <a:gd name="adj1" fmla="val 58304"/>
              <a:gd name="adj2" fmla="val -38261"/>
              <a:gd name="adj3" fmla="val 16667"/>
            </a:avLst>
          </a:prstGeom>
          <a:solidFill>
            <a:srgbClr val="945E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1" i="1" u="none" strike="noStrike" kern="1200" cap="none" spc="0" normalizeH="0" baseline="0" noProof="0" dirty="0">
                <a:ln>
                  <a:noFill/>
                </a:ln>
                <a:solidFill>
                  <a:prstClr val="white"/>
                </a:solidFill>
                <a:effectLst/>
                <a:uLnTx/>
                <a:uFillTx/>
                <a:latin typeface="Effra" panose="02000506080000020004" pitchFamily="2" charset="0"/>
                <a:ea typeface="+mn-ea"/>
                <a:cs typeface="+mn-cs"/>
              </a:rPr>
              <a:t>Niet vergeten te nummeren!</a:t>
            </a:r>
          </a:p>
        </p:txBody>
      </p:sp>
    </p:spTree>
    <p:extLst>
      <p:ext uri="{BB962C8B-B14F-4D97-AF65-F5344CB8AC3E}">
        <p14:creationId xmlns:p14="http://schemas.microsoft.com/office/powerpoint/2010/main" val="313191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30" grpId="0" animBg="1"/>
      <p:bldP spid="31"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43AB1D-CFB3-457D-22F2-F1C55BF2BB6D}"/>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ABA8E955-AEF4-3423-1BC1-7304FE67D1CD}"/>
              </a:ext>
            </a:extLst>
          </p:cNvPr>
          <p:cNvSpPr txBox="1"/>
          <p:nvPr/>
        </p:nvSpPr>
        <p:spPr>
          <a:xfrm>
            <a:off x="2140299" y="194009"/>
            <a:ext cx="791140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prstClr val="black"/>
                </a:solidFill>
                <a:effectLst/>
                <a:uLnTx/>
                <a:uFillTx/>
                <a:latin typeface="Effra Heavy" panose="02000906080000020004" pitchFamily="2" charset="0"/>
                <a:ea typeface="+mn-ea"/>
                <a:cs typeface="+mn-cs"/>
              </a:rPr>
              <a:t>Waardestrategieën</a:t>
            </a:r>
            <a:endParaRPr kumimoji="0" lang="nl-NL" sz="2800" b="0" i="0" u="none" strike="noStrike" kern="1200" cap="none" spc="0" normalizeH="0" baseline="0" noProof="0" dirty="0">
              <a:ln>
                <a:noFill/>
              </a:ln>
              <a:solidFill>
                <a:prstClr val="black"/>
              </a:solidFill>
              <a:effectLst/>
              <a:uLnTx/>
              <a:uFillTx/>
              <a:latin typeface="Effra" panose="02000506080000020004" pitchFamily="2" charset="0"/>
            </a:endParaRPr>
          </a:p>
        </p:txBody>
      </p:sp>
      <p:sp>
        <p:nvSpPr>
          <p:cNvPr id="3" name="Gelijkbenige driehoek 2">
            <a:extLst>
              <a:ext uri="{FF2B5EF4-FFF2-40B4-BE49-F238E27FC236}">
                <a16:creationId xmlns:a16="http://schemas.microsoft.com/office/drawing/2014/main" id="{4D4AC862-FA68-B0F8-62CD-82E4698CE299}"/>
              </a:ext>
            </a:extLst>
          </p:cNvPr>
          <p:cNvSpPr/>
          <p:nvPr/>
        </p:nvSpPr>
        <p:spPr>
          <a:xfrm>
            <a:off x="2646831" y="1320247"/>
            <a:ext cx="6898338" cy="4674153"/>
          </a:xfrm>
          <a:prstGeom prst="triangle">
            <a:avLst/>
          </a:prstGeom>
          <a:solidFill>
            <a:srgbClr val="522583"/>
          </a:solidFill>
          <a:ln w="31750">
            <a:solidFill>
              <a:schemeClr val="bg1"/>
            </a:solidFill>
          </a:ln>
          <a:effectLst>
            <a:outerShdw blurRad="254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Gelijkbenige driehoek 3">
            <a:extLst>
              <a:ext uri="{FF2B5EF4-FFF2-40B4-BE49-F238E27FC236}">
                <a16:creationId xmlns:a16="http://schemas.microsoft.com/office/drawing/2014/main" id="{9EA64942-9943-D533-6243-3AACC2347B47}"/>
              </a:ext>
            </a:extLst>
          </p:cNvPr>
          <p:cNvSpPr/>
          <p:nvPr/>
        </p:nvSpPr>
        <p:spPr>
          <a:xfrm>
            <a:off x="3109157" y="1610992"/>
            <a:ext cx="5973687" cy="4170104"/>
          </a:xfrm>
          <a:prstGeom prst="triangle">
            <a:avLst/>
          </a:prstGeom>
          <a:solidFill>
            <a:srgbClr val="652EA3"/>
          </a:solidFill>
          <a:ln w="31750">
            <a:solidFill>
              <a:schemeClr val="bg1"/>
            </a:solidFill>
          </a:ln>
          <a:effectLst>
            <a:outerShdw blurRad="254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Gelijkbenige driehoek 4">
            <a:extLst>
              <a:ext uri="{FF2B5EF4-FFF2-40B4-BE49-F238E27FC236}">
                <a16:creationId xmlns:a16="http://schemas.microsoft.com/office/drawing/2014/main" id="{8516E4C8-EBF5-5D15-B6E3-50ED045C184C}"/>
              </a:ext>
            </a:extLst>
          </p:cNvPr>
          <p:cNvSpPr/>
          <p:nvPr/>
        </p:nvSpPr>
        <p:spPr>
          <a:xfrm>
            <a:off x="3527984" y="1930949"/>
            <a:ext cx="5136031" cy="3642870"/>
          </a:xfrm>
          <a:prstGeom prst="triangle">
            <a:avLst/>
          </a:prstGeom>
          <a:solidFill>
            <a:srgbClr val="945DE8"/>
          </a:solidFill>
          <a:ln w="31750">
            <a:solidFill>
              <a:schemeClr val="bg1"/>
            </a:solidFill>
          </a:ln>
          <a:effectLst>
            <a:outerShdw blurRad="254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Gelijkbenige driehoek 5">
            <a:extLst>
              <a:ext uri="{FF2B5EF4-FFF2-40B4-BE49-F238E27FC236}">
                <a16:creationId xmlns:a16="http://schemas.microsoft.com/office/drawing/2014/main" id="{3EF7B7E4-606D-B5D7-983A-1DA9B1BC1BB3}"/>
              </a:ext>
            </a:extLst>
          </p:cNvPr>
          <p:cNvSpPr/>
          <p:nvPr/>
        </p:nvSpPr>
        <p:spPr>
          <a:xfrm>
            <a:off x="3922175" y="2288470"/>
            <a:ext cx="4347650" cy="3056743"/>
          </a:xfrm>
          <a:prstGeom prst="triangle">
            <a:avLst/>
          </a:prstGeom>
          <a:solidFill>
            <a:srgbClr val="AE83ED"/>
          </a:solidFill>
          <a:ln w="31750">
            <a:solidFill>
              <a:schemeClr val="bg1"/>
            </a:solidFill>
          </a:ln>
          <a:effectLst>
            <a:outerShdw blurRad="254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Gelijkbenige driehoek 6">
            <a:extLst>
              <a:ext uri="{FF2B5EF4-FFF2-40B4-BE49-F238E27FC236}">
                <a16:creationId xmlns:a16="http://schemas.microsoft.com/office/drawing/2014/main" id="{A51946FA-810E-8E3D-34D3-61AE00C8E8C0}"/>
              </a:ext>
            </a:extLst>
          </p:cNvPr>
          <p:cNvSpPr/>
          <p:nvPr/>
        </p:nvSpPr>
        <p:spPr>
          <a:xfrm>
            <a:off x="4343740" y="2645991"/>
            <a:ext cx="3504520" cy="2485916"/>
          </a:xfrm>
          <a:prstGeom prst="triangle">
            <a:avLst/>
          </a:prstGeom>
          <a:solidFill>
            <a:srgbClr val="B995EF"/>
          </a:solidFill>
          <a:ln w="31750">
            <a:solidFill>
              <a:schemeClr val="bg1"/>
            </a:solidFill>
          </a:ln>
          <a:effectLst>
            <a:outerShdw blurRad="254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a:extLst>
              <a:ext uri="{FF2B5EF4-FFF2-40B4-BE49-F238E27FC236}">
                <a16:creationId xmlns:a16="http://schemas.microsoft.com/office/drawing/2014/main" id="{A57267D8-37C2-543C-6854-27D537F61FF1}"/>
              </a:ext>
            </a:extLst>
          </p:cNvPr>
          <p:cNvSpPr txBox="1"/>
          <p:nvPr/>
        </p:nvSpPr>
        <p:spPr>
          <a:xfrm>
            <a:off x="3910613" y="737361"/>
            <a:ext cx="4363494" cy="523220"/>
          </a:xfrm>
          <a:prstGeom prst="rect">
            <a:avLst/>
          </a:prstGeom>
          <a:noFill/>
        </p:spPr>
        <p:txBody>
          <a:bodyPr wrap="square" rtlCol="0">
            <a:spAutoFit/>
          </a:bodyPr>
          <a:lstStyle/>
          <a:p>
            <a:pPr algn="ctr"/>
            <a:r>
              <a:rPr lang="nl-NL" sz="2800" b="1" dirty="0">
                <a:solidFill>
                  <a:srgbClr val="652EA3"/>
                </a:solidFill>
                <a:effectLst>
                  <a:outerShdw blurRad="12700" dist="12700" dir="2700000" algn="tl" rotWithShape="0">
                    <a:prstClr val="black">
                      <a:alpha val="40000"/>
                    </a:prstClr>
                  </a:outerShdw>
                </a:effectLst>
              </a:rPr>
              <a:t>Productleiderschap</a:t>
            </a:r>
          </a:p>
        </p:txBody>
      </p:sp>
      <p:sp>
        <p:nvSpPr>
          <p:cNvPr id="9" name="Tekstvak 8">
            <a:extLst>
              <a:ext uri="{FF2B5EF4-FFF2-40B4-BE49-F238E27FC236}">
                <a16:creationId xmlns:a16="http://schemas.microsoft.com/office/drawing/2014/main" id="{53E5B5D6-C108-D0CC-6DFB-3CB5EB8FC2CD}"/>
              </a:ext>
            </a:extLst>
          </p:cNvPr>
          <p:cNvSpPr txBox="1"/>
          <p:nvPr/>
        </p:nvSpPr>
        <p:spPr>
          <a:xfrm>
            <a:off x="237459" y="6052747"/>
            <a:ext cx="4818743" cy="523220"/>
          </a:xfrm>
          <a:prstGeom prst="rect">
            <a:avLst/>
          </a:prstGeom>
          <a:noFill/>
        </p:spPr>
        <p:txBody>
          <a:bodyPr wrap="square" rtlCol="0">
            <a:spAutoFit/>
          </a:bodyPr>
          <a:lstStyle/>
          <a:p>
            <a:pPr algn="ctr"/>
            <a:r>
              <a:rPr lang="nl-NL" sz="2800" b="1" dirty="0">
                <a:solidFill>
                  <a:srgbClr val="652EA3"/>
                </a:solidFill>
                <a:effectLst>
                  <a:outerShdw blurRad="12700" dist="12700" dir="2700000" algn="tl" rotWithShape="0">
                    <a:prstClr val="black">
                      <a:alpha val="40000"/>
                    </a:prstClr>
                  </a:outerShdw>
                </a:effectLst>
              </a:rPr>
              <a:t>Operationele uitmuntendheid</a:t>
            </a:r>
          </a:p>
        </p:txBody>
      </p:sp>
      <p:sp>
        <p:nvSpPr>
          <p:cNvPr id="10" name="Tekstvak 9">
            <a:extLst>
              <a:ext uri="{FF2B5EF4-FFF2-40B4-BE49-F238E27FC236}">
                <a16:creationId xmlns:a16="http://schemas.microsoft.com/office/drawing/2014/main" id="{9D993491-3D5E-4B34-C34D-0CD472949693}"/>
              </a:ext>
            </a:extLst>
          </p:cNvPr>
          <p:cNvSpPr txBox="1"/>
          <p:nvPr/>
        </p:nvSpPr>
        <p:spPr>
          <a:xfrm>
            <a:off x="8111306" y="6052747"/>
            <a:ext cx="3199421" cy="523220"/>
          </a:xfrm>
          <a:prstGeom prst="rect">
            <a:avLst/>
          </a:prstGeom>
          <a:noFill/>
        </p:spPr>
        <p:txBody>
          <a:bodyPr wrap="square" rtlCol="0">
            <a:spAutoFit/>
          </a:bodyPr>
          <a:lstStyle/>
          <a:p>
            <a:pPr algn="ctr"/>
            <a:r>
              <a:rPr lang="nl-NL" sz="2800" b="1" dirty="0">
                <a:solidFill>
                  <a:srgbClr val="652EA3"/>
                </a:solidFill>
                <a:effectLst>
                  <a:outerShdw blurRad="12700" dist="12700" dir="2700000" algn="tl" rotWithShape="0">
                    <a:prstClr val="black">
                      <a:alpha val="40000"/>
                    </a:prstClr>
                  </a:outerShdw>
                </a:effectLst>
              </a:rPr>
              <a:t>Klantpartnerschap</a:t>
            </a:r>
          </a:p>
        </p:txBody>
      </p:sp>
      <p:sp>
        <p:nvSpPr>
          <p:cNvPr id="12" name="Tekstvak 11">
            <a:extLst>
              <a:ext uri="{FF2B5EF4-FFF2-40B4-BE49-F238E27FC236}">
                <a16:creationId xmlns:a16="http://schemas.microsoft.com/office/drawing/2014/main" id="{18B5C24A-2E37-D218-AF5E-40F6AF809498}"/>
              </a:ext>
            </a:extLst>
          </p:cNvPr>
          <p:cNvSpPr txBox="1"/>
          <p:nvPr/>
        </p:nvSpPr>
        <p:spPr>
          <a:xfrm>
            <a:off x="4953001" y="4019689"/>
            <a:ext cx="2286000" cy="523220"/>
          </a:xfrm>
          <a:prstGeom prst="rect">
            <a:avLst/>
          </a:prstGeom>
          <a:noFill/>
        </p:spPr>
        <p:txBody>
          <a:bodyPr wrap="square" rtlCol="0">
            <a:spAutoFit/>
          </a:bodyPr>
          <a:lstStyle/>
          <a:p>
            <a:pPr algn="ctr"/>
            <a:r>
              <a:rPr lang="nl-NL" sz="2800" b="1" dirty="0">
                <a:solidFill>
                  <a:schemeClr val="bg1"/>
                </a:solidFill>
                <a:effectLst>
                  <a:outerShdw blurRad="12700" dist="12700" dir="2700000" algn="tl" rotWithShape="0">
                    <a:prstClr val="black">
                      <a:alpha val="40000"/>
                    </a:prstClr>
                  </a:outerShdw>
                </a:effectLst>
              </a:rPr>
              <a:t>Basisniveau</a:t>
            </a:r>
          </a:p>
        </p:txBody>
      </p:sp>
      <p:sp>
        <p:nvSpPr>
          <p:cNvPr id="13" name="Tekstballon: rechthoek met afgeronde hoeken 12">
            <a:extLst>
              <a:ext uri="{FF2B5EF4-FFF2-40B4-BE49-F238E27FC236}">
                <a16:creationId xmlns:a16="http://schemas.microsoft.com/office/drawing/2014/main" id="{2036347F-F485-1CA7-2F27-EB783C7D30C6}"/>
              </a:ext>
            </a:extLst>
          </p:cNvPr>
          <p:cNvSpPr/>
          <p:nvPr/>
        </p:nvSpPr>
        <p:spPr>
          <a:xfrm>
            <a:off x="1520672" y="1309828"/>
            <a:ext cx="3633547" cy="1026348"/>
          </a:xfrm>
          <a:prstGeom prst="wedgeRoundRectCallout">
            <a:avLst>
              <a:gd name="adj1" fmla="val 65767"/>
              <a:gd name="adj2" fmla="val -59475"/>
              <a:gd name="adj3" fmla="val 16667"/>
            </a:avLst>
          </a:prstGeom>
          <a:solidFill>
            <a:srgbClr val="945EE8"/>
          </a:solidFill>
          <a:ln>
            <a:noFill/>
          </a:ln>
          <a:effectLst>
            <a:outerShdw blurRad="25400" dist="254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000" b="0" i="1" u="none" strike="noStrike" kern="1200" cap="none" spc="0" normalizeH="0" baseline="0" noProof="0" dirty="0">
                <a:ln>
                  <a:noFill/>
                </a:ln>
                <a:solidFill>
                  <a:prstClr val="white"/>
                </a:solidFill>
                <a:effectLst/>
                <a:uLnTx/>
                <a:uFillTx/>
                <a:latin typeface="Effra" panose="02000506080000020004" pitchFamily="2" charset="0"/>
                <a:ea typeface="+mn-ea"/>
                <a:cs typeface="+mn-cs"/>
              </a:rPr>
              <a:t>Een succesvol bedrijf</a:t>
            </a:r>
            <a:r>
              <a:rPr kumimoji="0" lang="nl-NL" sz="2000" b="0" i="1" u="none" strike="noStrike" kern="1200" cap="none" spc="0" normalizeH="0" noProof="0" dirty="0">
                <a:ln>
                  <a:noFill/>
                </a:ln>
                <a:solidFill>
                  <a:prstClr val="white"/>
                </a:solidFill>
                <a:effectLst/>
                <a:uLnTx/>
                <a:uFillTx/>
                <a:latin typeface="Effra" panose="02000506080000020004" pitchFamily="2" charset="0"/>
                <a:ea typeface="+mn-ea"/>
                <a:cs typeface="+mn-cs"/>
              </a:rPr>
              <a:t> </a:t>
            </a:r>
            <a:r>
              <a:rPr kumimoji="0" lang="nl-NL" sz="2000" b="1" i="1" u="none" strike="noStrike" kern="1200" cap="none" spc="0" normalizeH="0" noProof="0" dirty="0">
                <a:ln>
                  <a:noFill/>
                </a:ln>
                <a:solidFill>
                  <a:prstClr val="white"/>
                </a:solidFill>
                <a:effectLst/>
                <a:uLnTx/>
                <a:uFillTx/>
                <a:latin typeface="Effra" panose="02000506080000020004" pitchFamily="2" charset="0"/>
                <a:ea typeface="+mn-ea"/>
                <a:cs typeface="+mn-cs"/>
              </a:rPr>
              <a:t>blinkt uit </a:t>
            </a:r>
            <a:r>
              <a:rPr kumimoji="0" lang="nl-NL" sz="2000" b="0" i="1" u="none" strike="noStrike" kern="1200" cap="none" spc="0" normalizeH="0" noProof="0" dirty="0">
                <a:ln>
                  <a:noFill/>
                </a:ln>
                <a:solidFill>
                  <a:prstClr val="white"/>
                </a:solidFill>
                <a:effectLst/>
                <a:uLnTx/>
                <a:uFillTx/>
                <a:latin typeface="Effra" panose="02000506080000020004" pitchFamily="2" charset="0"/>
                <a:ea typeface="+mn-ea"/>
                <a:cs typeface="+mn-cs"/>
              </a:rPr>
              <a:t>in </a:t>
            </a:r>
            <a:r>
              <a:rPr kumimoji="0" lang="nl-NL" sz="2000" b="1" i="1" u="none" strike="noStrike" kern="1200" cap="none" spc="0" normalizeH="0" noProof="0" dirty="0">
                <a:ln>
                  <a:noFill/>
                </a:ln>
                <a:solidFill>
                  <a:prstClr val="white"/>
                </a:solidFill>
                <a:effectLst/>
                <a:uLnTx/>
                <a:uFillTx/>
                <a:latin typeface="Effra" panose="02000506080000020004" pitchFamily="2" charset="0"/>
                <a:ea typeface="+mn-ea"/>
                <a:cs typeface="+mn-cs"/>
              </a:rPr>
              <a:t>één</a:t>
            </a:r>
            <a:r>
              <a:rPr kumimoji="0" lang="nl-NL" sz="2000" b="0" i="1" u="none" strike="noStrike" kern="1200" cap="none" spc="0" normalizeH="0" noProof="0" dirty="0">
                <a:ln>
                  <a:noFill/>
                </a:ln>
                <a:solidFill>
                  <a:prstClr val="white"/>
                </a:solidFill>
                <a:effectLst/>
                <a:uLnTx/>
                <a:uFillTx/>
                <a:latin typeface="Effra" panose="02000506080000020004" pitchFamily="2" charset="0"/>
                <a:ea typeface="+mn-ea"/>
                <a:cs typeface="+mn-cs"/>
              </a:rPr>
              <a:t> van deze strategieën.</a:t>
            </a:r>
            <a:endParaRPr kumimoji="0" lang="nl-NL" sz="2000" b="0" i="1" u="none" strike="noStrike" kern="1200" cap="none" spc="0" normalizeH="0" baseline="0" noProof="0" dirty="0">
              <a:ln>
                <a:noFill/>
              </a:ln>
              <a:solidFill>
                <a:prstClr val="white"/>
              </a:solidFill>
              <a:effectLst/>
              <a:uLnTx/>
              <a:uFillTx/>
              <a:latin typeface="Effra" panose="02000506080000020004" pitchFamily="2" charset="0"/>
              <a:ea typeface="+mn-ea"/>
              <a:cs typeface="+mn-cs"/>
            </a:endParaRPr>
          </a:p>
        </p:txBody>
      </p:sp>
      <p:sp>
        <p:nvSpPr>
          <p:cNvPr id="14" name="Tekstballon: rechthoek met afgeronde hoeken 13">
            <a:extLst>
              <a:ext uri="{FF2B5EF4-FFF2-40B4-BE49-F238E27FC236}">
                <a16:creationId xmlns:a16="http://schemas.microsoft.com/office/drawing/2014/main" id="{D9A886FA-9867-57B2-A054-B3A00E3EDA51}"/>
              </a:ext>
            </a:extLst>
          </p:cNvPr>
          <p:cNvSpPr/>
          <p:nvPr/>
        </p:nvSpPr>
        <p:spPr>
          <a:xfrm>
            <a:off x="1043733" y="3999330"/>
            <a:ext cx="2866080" cy="1026348"/>
          </a:xfrm>
          <a:prstGeom prst="wedgeRoundRectCallout">
            <a:avLst>
              <a:gd name="adj1" fmla="val 93790"/>
              <a:gd name="adj2" fmla="val -25600"/>
              <a:gd name="adj3" fmla="val 16667"/>
            </a:avLst>
          </a:prstGeom>
          <a:solidFill>
            <a:srgbClr val="945EE8"/>
          </a:solidFill>
          <a:ln>
            <a:noFill/>
          </a:ln>
          <a:effectLst>
            <a:outerShdw blurRad="25400" dist="254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2000" i="1" dirty="0">
                <a:solidFill>
                  <a:prstClr val="white"/>
                </a:solidFill>
                <a:latin typeface="Effra" panose="02000506080000020004" pitchFamily="2" charset="0"/>
              </a:rPr>
              <a:t>De </a:t>
            </a:r>
            <a:r>
              <a:rPr lang="nl-NL" sz="2000" b="1" i="1" dirty="0">
                <a:solidFill>
                  <a:prstClr val="white"/>
                </a:solidFill>
                <a:latin typeface="Effra" panose="02000506080000020004" pitchFamily="2" charset="0"/>
              </a:rPr>
              <a:t>andere strategieën </a:t>
            </a:r>
            <a:r>
              <a:rPr lang="nl-NL" sz="2000" i="1" dirty="0">
                <a:solidFill>
                  <a:prstClr val="white"/>
                </a:solidFill>
                <a:latin typeface="Effra" panose="02000506080000020004" pitchFamily="2" charset="0"/>
              </a:rPr>
              <a:t>zijn wel op een goed </a:t>
            </a:r>
            <a:r>
              <a:rPr lang="nl-NL" sz="2000" b="1" i="1" dirty="0">
                <a:solidFill>
                  <a:prstClr val="white"/>
                </a:solidFill>
                <a:latin typeface="Effra" panose="02000506080000020004" pitchFamily="2" charset="0"/>
              </a:rPr>
              <a:t>basisniveau</a:t>
            </a:r>
            <a:r>
              <a:rPr lang="nl-NL" sz="2000" i="1" dirty="0">
                <a:solidFill>
                  <a:prstClr val="white"/>
                </a:solidFill>
                <a:latin typeface="Effra" panose="02000506080000020004" pitchFamily="2" charset="0"/>
              </a:rPr>
              <a:t>.</a:t>
            </a:r>
            <a:endParaRPr kumimoji="0" lang="nl-NL" sz="2000" b="0" i="1" u="none" strike="noStrike" kern="1200" cap="none" spc="0" normalizeH="0" baseline="0" noProof="0" dirty="0">
              <a:ln>
                <a:noFill/>
              </a:ln>
              <a:solidFill>
                <a:prstClr val="white"/>
              </a:solidFill>
              <a:effectLst/>
              <a:uLnTx/>
              <a:uFillTx/>
              <a:latin typeface="Effra" panose="02000506080000020004" pitchFamily="2" charset="0"/>
              <a:ea typeface="+mn-ea"/>
              <a:cs typeface="+mn-cs"/>
            </a:endParaRPr>
          </a:p>
        </p:txBody>
      </p:sp>
      <p:cxnSp>
        <p:nvCxnSpPr>
          <p:cNvPr id="19" name="Rechte verbindingslijn 18">
            <a:extLst>
              <a:ext uri="{FF2B5EF4-FFF2-40B4-BE49-F238E27FC236}">
                <a16:creationId xmlns:a16="http://schemas.microsoft.com/office/drawing/2014/main" id="{301A24F4-4F27-DB20-3AA8-F281888A5412}"/>
              </a:ext>
            </a:extLst>
          </p:cNvPr>
          <p:cNvCxnSpPr>
            <a:cxnSpLocks/>
            <a:stCxn id="17" idx="6"/>
            <a:endCxn id="16" idx="2"/>
          </p:cNvCxnSpPr>
          <p:nvPr/>
        </p:nvCxnSpPr>
        <p:spPr>
          <a:xfrm>
            <a:off x="4012175" y="5345213"/>
            <a:ext cx="4561840" cy="228606"/>
          </a:xfrm>
          <a:prstGeom prst="line">
            <a:avLst/>
          </a:prstGeom>
          <a:ln w="41275">
            <a:solidFill>
              <a:srgbClr val="E71E14"/>
            </a:solidFill>
          </a:ln>
          <a:effectLst>
            <a:outerShdw blurRad="25400" dist="254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Rechte verbindingslijn 21">
            <a:extLst>
              <a:ext uri="{FF2B5EF4-FFF2-40B4-BE49-F238E27FC236}">
                <a16:creationId xmlns:a16="http://schemas.microsoft.com/office/drawing/2014/main" id="{9CE3D659-0341-BEB5-6632-B3D2EC6866E7}"/>
              </a:ext>
            </a:extLst>
          </p:cNvPr>
          <p:cNvCxnSpPr>
            <a:cxnSpLocks/>
            <a:stCxn id="17" idx="0"/>
            <a:endCxn id="15" idx="3"/>
          </p:cNvCxnSpPr>
          <p:nvPr/>
        </p:nvCxnSpPr>
        <p:spPr>
          <a:xfrm flipV="1">
            <a:off x="3922175" y="1383887"/>
            <a:ext cx="2110184" cy="3871326"/>
          </a:xfrm>
          <a:prstGeom prst="line">
            <a:avLst/>
          </a:prstGeom>
          <a:ln w="41275">
            <a:solidFill>
              <a:srgbClr val="E71E14"/>
            </a:solidFill>
          </a:ln>
          <a:effectLst>
            <a:outerShdw blurRad="25400" dist="254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6" name="Rechte verbindingslijn 25">
            <a:extLst>
              <a:ext uri="{FF2B5EF4-FFF2-40B4-BE49-F238E27FC236}">
                <a16:creationId xmlns:a16="http://schemas.microsoft.com/office/drawing/2014/main" id="{B2BF74DF-1946-9131-EE8C-2893DC719866}"/>
              </a:ext>
            </a:extLst>
          </p:cNvPr>
          <p:cNvCxnSpPr>
            <a:cxnSpLocks/>
            <a:stCxn id="16" idx="0"/>
            <a:endCxn id="15" idx="5"/>
          </p:cNvCxnSpPr>
          <p:nvPr/>
        </p:nvCxnSpPr>
        <p:spPr>
          <a:xfrm flipH="1" flipV="1">
            <a:off x="6159639" y="1383887"/>
            <a:ext cx="2504376" cy="4099932"/>
          </a:xfrm>
          <a:prstGeom prst="line">
            <a:avLst/>
          </a:prstGeom>
          <a:ln w="41275">
            <a:solidFill>
              <a:srgbClr val="E71E14"/>
            </a:solidFill>
          </a:ln>
          <a:effectLst>
            <a:outerShdw blurRad="25400" dist="254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4" name="Rechte verbindingslijn 33">
            <a:extLst>
              <a:ext uri="{FF2B5EF4-FFF2-40B4-BE49-F238E27FC236}">
                <a16:creationId xmlns:a16="http://schemas.microsoft.com/office/drawing/2014/main" id="{A5D358BB-4310-8B34-E074-D455F54C61F1}"/>
              </a:ext>
            </a:extLst>
          </p:cNvPr>
          <p:cNvCxnSpPr>
            <a:cxnSpLocks/>
            <a:stCxn id="32" idx="0"/>
            <a:endCxn id="31" idx="3"/>
          </p:cNvCxnSpPr>
          <p:nvPr/>
        </p:nvCxnSpPr>
        <p:spPr>
          <a:xfrm flipV="1">
            <a:off x="4343740" y="1993350"/>
            <a:ext cx="1688619" cy="3048557"/>
          </a:xfrm>
          <a:prstGeom prst="line">
            <a:avLst/>
          </a:prstGeom>
          <a:ln w="41275">
            <a:solidFill>
              <a:schemeClr val="accent4">
                <a:lumMod val="60000"/>
                <a:lumOff val="40000"/>
              </a:schemeClr>
            </a:solidFill>
          </a:ln>
          <a:effectLst>
            <a:outerShdw blurRad="25400" dist="254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7" name="Rechte verbindingslijn 36">
            <a:extLst>
              <a:ext uri="{FF2B5EF4-FFF2-40B4-BE49-F238E27FC236}">
                <a16:creationId xmlns:a16="http://schemas.microsoft.com/office/drawing/2014/main" id="{DEF0AA45-A561-DA23-6F9F-09508A1BB992}"/>
              </a:ext>
            </a:extLst>
          </p:cNvPr>
          <p:cNvCxnSpPr>
            <a:cxnSpLocks/>
            <a:stCxn id="33" idx="1"/>
            <a:endCxn id="31" idx="5"/>
          </p:cNvCxnSpPr>
          <p:nvPr/>
        </p:nvCxnSpPr>
        <p:spPr>
          <a:xfrm flipH="1" flipV="1">
            <a:off x="6159639" y="1993350"/>
            <a:ext cx="1617701" cy="3074917"/>
          </a:xfrm>
          <a:prstGeom prst="line">
            <a:avLst/>
          </a:prstGeom>
          <a:ln w="41275">
            <a:solidFill>
              <a:schemeClr val="accent4">
                <a:lumMod val="60000"/>
                <a:lumOff val="40000"/>
              </a:schemeClr>
            </a:solidFill>
          </a:ln>
          <a:effectLst>
            <a:outerShdw blurRad="25400" dist="254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0" name="Rechte verbindingslijn 39">
            <a:extLst>
              <a:ext uri="{FF2B5EF4-FFF2-40B4-BE49-F238E27FC236}">
                <a16:creationId xmlns:a16="http://schemas.microsoft.com/office/drawing/2014/main" id="{1D04931B-AF04-52F9-8A75-B5A80E48B751}"/>
              </a:ext>
            </a:extLst>
          </p:cNvPr>
          <p:cNvCxnSpPr>
            <a:cxnSpLocks/>
            <a:stCxn id="33" idx="2"/>
            <a:endCxn id="32" idx="6"/>
          </p:cNvCxnSpPr>
          <p:nvPr/>
        </p:nvCxnSpPr>
        <p:spPr>
          <a:xfrm flipH="1">
            <a:off x="4433740" y="5131907"/>
            <a:ext cx="3317240" cy="0"/>
          </a:xfrm>
          <a:prstGeom prst="line">
            <a:avLst/>
          </a:prstGeom>
          <a:ln w="41275">
            <a:solidFill>
              <a:schemeClr val="accent4">
                <a:lumMod val="60000"/>
                <a:lumOff val="40000"/>
              </a:schemeClr>
            </a:solidFill>
          </a:ln>
          <a:effectLst>
            <a:outerShdw blurRad="25400" dist="254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5" name="Ovaal 14">
            <a:extLst>
              <a:ext uri="{FF2B5EF4-FFF2-40B4-BE49-F238E27FC236}">
                <a16:creationId xmlns:a16="http://schemas.microsoft.com/office/drawing/2014/main" id="{614550FB-830D-7A60-53C6-7870C77D09D1}"/>
              </a:ext>
            </a:extLst>
          </p:cNvPr>
          <p:cNvSpPr/>
          <p:nvPr/>
        </p:nvSpPr>
        <p:spPr>
          <a:xfrm>
            <a:off x="6005999" y="1230247"/>
            <a:ext cx="180000" cy="180000"/>
          </a:xfrm>
          <a:prstGeom prst="ellipse">
            <a:avLst/>
          </a:prstGeom>
          <a:solidFill>
            <a:srgbClr val="E71E14"/>
          </a:solidFill>
          <a:ln w="13921" cap="flat">
            <a:noFill/>
            <a:prstDash val="solid"/>
            <a:miter/>
          </a:ln>
          <a:effectLst>
            <a:outerShdw blurRad="25400" dist="25400" dir="2700000" algn="tl" rotWithShape="0">
              <a:prstClr val="black">
                <a:alpha val="40000"/>
              </a:prstClr>
            </a:outerShdw>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Ovaal 15">
            <a:extLst>
              <a:ext uri="{FF2B5EF4-FFF2-40B4-BE49-F238E27FC236}">
                <a16:creationId xmlns:a16="http://schemas.microsoft.com/office/drawing/2014/main" id="{90C907F0-0FD3-5F01-9C1E-47B6CFEC9EDA}"/>
              </a:ext>
            </a:extLst>
          </p:cNvPr>
          <p:cNvSpPr/>
          <p:nvPr/>
        </p:nvSpPr>
        <p:spPr>
          <a:xfrm>
            <a:off x="8574015" y="5483819"/>
            <a:ext cx="180000" cy="180000"/>
          </a:xfrm>
          <a:prstGeom prst="ellipse">
            <a:avLst/>
          </a:prstGeom>
          <a:solidFill>
            <a:srgbClr val="E71E14"/>
          </a:solidFill>
          <a:ln w="13921" cap="flat">
            <a:noFill/>
            <a:prstDash val="solid"/>
            <a:miter/>
          </a:ln>
          <a:effectLst>
            <a:outerShdw blurRad="25400" dist="25400" dir="2700000" algn="tl" rotWithShape="0">
              <a:prstClr val="black">
                <a:alpha val="40000"/>
              </a:prstClr>
            </a:outerShdw>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Ovaal 16">
            <a:extLst>
              <a:ext uri="{FF2B5EF4-FFF2-40B4-BE49-F238E27FC236}">
                <a16:creationId xmlns:a16="http://schemas.microsoft.com/office/drawing/2014/main" id="{FDF59244-0F8B-60E8-D816-497670FA1A32}"/>
              </a:ext>
            </a:extLst>
          </p:cNvPr>
          <p:cNvSpPr/>
          <p:nvPr/>
        </p:nvSpPr>
        <p:spPr>
          <a:xfrm>
            <a:off x="3832175" y="5255213"/>
            <a:ext cx="180000" cy="180000"/>
          </a:xfrm>
          <a:prstGeom prst="ellipse">
            <a:avLst/>
          </a:prstGeom>
          <a:solidFill>
            <a:srgbClr val="E71E14"/>
          </a:solidFill>
          <a:ln w="13921" cap="flat">
            <a:noFill/>
            <a:prstDash val="solid"/>
            <a:miter/>
          </a:ln>
          <a:effectLst>
            <a:outerShdw blurRad="25400" dist="25400" dir="2700000" algn="tl" rotWithShape="0">
              <a:prstClr val="black">
                <a:alpha val="40000"/>
              </a:prstClr>
            </a:outerShdw>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Ovaal 30">
            <a:extLst>
              <a:ext uri="{FF2B5EF4-FFF2-40B4-BE49-F238E27FC236}">
                <a16:creationId xmlns:a16="http://schemas.microsoft.com/office/drawing/2014/main" id="{70FD77D4-EB5D-8C3A-1D1F-DBC80800CD5A}"/>
              </a:ext>
            </a:extLst>
          </p:cNvPr>
          <p:cNvSpPr/>
          <p:nvPr/>
        </p:nvSpPr>
        <p:spPr>
          <a:xfrm>
            <a:off x="6005999" y="1839710"/>
            <a:ext cx="180000" cy="180000"/>
          </a:xfrm>
          <a:prstGeom prst="ellipse">
            <a:avLst/>
          </a:prstGeom>
          <a:solidFill>
            <a:schemeClr val="accent4">
              <a:lumMod val="60000"/>
              <a:lumOff val="40000"/>
            </a:schemeClr>
          </a:solidFill>
          <a:ln w="13921" cap="flat">
            <a:noFill/>
            <a:prstDash val="solid"/>
            <a:miter/>
          </a:ln>
          <a:effectLst>
            <a:outerShdw blurRad="25400" dist="25400" dir="2700000" algn="tl" rotWithShape="0">
              <a:prstClr val="black">
                <a:alpha val="40000"/>
              </a:prstClr>
            </a:outerShdw>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 name="Ovaal 31">
            <a:extLst>
              <a:ext uri="{FF2B5EF4-FFF2-40B4-BE49-F238E27FC236}">
                <a16:creationId xmlns:a16="http://schemas.microsoft.com/office/drawing/2014/main" id="{358B03B0-86DB-FA68-EB75-995541A338D4}"/>
              </a:ext>
            </a:extLst>
          </p:cNvPr>
          <p:cNvSpPr/>
          <p:nvPr/>
        </p:nvSpPr>
        <p:spPr>
          <a:xfrm>
            <a:off x="4253740" y="5041907"/>
            <a:ext cx="180000" cy="180000"/>
          </a:xfrm>
          <a:prstGeom prst="ellipse">
            <a:avLst/>
          </a:prstGeom>
          <a:solidFill>
            <a:schemeClr val="accent4">
              <a:lumMod val="60000"/>
              <a:lumOff val="40000"/>
            </a:schemeClr>
          </a:solidFill>
          <a:ln w="13921" cap="flat">
            <a:noFill/>
            <a:prstDash val="solid"/>
            <a:miter/>
          </a:ln>
          <a:effectLst>
            <a:outerShdw blurRad="25400" dist="25400" dir="2700000" algn="tl" rotWithShape="0">
              <a:prstClr val="black">
                <a:alpha val="40000"/>
              </a:prstClr>
            </a:outerShdw>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Ovaal 32">
            <a:extLst>
              <a:ext uri="{FF2B5EF4-FFF2-40B4-BE49-F238E27FC236}">
                <a16:creationId xmlns:a16="http://schemas.microsoft.com/office/drawing/2014/main" id="{3409FF70-F80E-B83D-91B7-5E8E60884E84}"/>
              </a:ext>
            </a:extLst>
          </p:cNvPr>
          <p:cNvSpPr/>
          <p:nvPr/>
        </p:nvSpPr>
        <p:spPr>
          <a:xfrm>
            <a:off x="7750980" y="5041907"/>
            <a:ext cx="180000" cy="180000"/>
          </a:xfrm>
          <a:prstGeom prst="ellipse">
            <a:avLst/>
          </a:prstGeom>
          <a:solidFill>
            <a:schemeClr val="accent4">
              <a:lumMod val="60000"/>
              <a:lumOff val="40000"/>
            </a:schemeClr>
          </a:solidFill>
          <a:ln w="13921" cap="flat">
            <a:noFill/>
            <a:prstDash val="solid"/>
            <a:miter/>
          </a:ln>
          <a:effectLst>
            <a:outerShdw blurRad="25400" dist="25400" dir="2700000" algn="tl" rotWithShape="0">
              <a:prstClr val="black">
                <a:alpha val="40000"/>
              </a:prstClr>
            </a:outerShdw>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44" name="Rechte verbindingslijn 43">
            <a:extLst>
              <a:ext uri="{FF2B5EF4-FFF2-40B4-BE49-F238E27FC236}">
                <a16:creationId xmlns:a16="http://schemas.microsoft.com/office/drawing/2014/main" id="{52A799FC-6A8E-68B9-BA41-9372BFAAB3F5}"/>
              </a:ext>
            </a:extLst>
          </p:cNvPr>
          <p:cNvCxnSpPr>
            <a:cxnSpLocks/>
            <a:stCxn id="48" idx="7"/>
            <a:endCxn id="47" idx="3"/>
          </p:cNvCxnSpPr>
          <p:nvPr/>
        </p:nvCxnSpPr>
        <p:spPr>
          <a:xfrm flipV="1">
            <a:off x="10038926" y="4457870"/>
            <a:ext cx="309057" cy="483938"/>
          </a:xfrm>
          <a:prstGeom prst="line">
            <a:avLst/>
          </a:prstGeom>
          <a:ln w="41275">
            <a:solidFill>
              <a:schemeClr val="accent4">
                <a:lumMod val="60000"/>
                <a:lumOff val="40000"/>
              </a:schemeClr>
            </a:solidFill>
          </a:ln>
          <a:effectLst>
            <a:outerShdw blurRad="25400" dist="254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5" name="Rechte verbindingslijn 44">
            <a:extLst>
              <a:ext uri="{FF2B5EF4-FFF2-40B4-BE49-F238E27FC236}">
                <a16:creationId xmlns:a16="http://schemas.microsoft.com/office/drawing/2014/main" id="{2F3ED42D-F89D-551B-0A1B-F3950011F15E}"/>
              </a:ext>
            </a:extLst>
          </p:cNvPr>
          <p:cNvCxnSpPr>
            <a:cxnSpLocks/>
            <a:stCxn id="49" idx="1"/>
            <a:endCxn id="47" idx="5"/>
          </p:cNvCxnSpPr>
          <p:nvPr/>
        </p:nvCxnSpPr>
        <p:spPr>
          <a:xfrm flipH="1" flipV="1">
            <a:off x="10475263" y="4457870"/>
            <a:ext cx="312356" cy="478846"/>
          </a:xfrm>
          <a:prstGeom prst="line">
            <a:avLst/>
          </a:prstGeom>
          <a:ln w="41275">
            <a:solidFill>
              <a:schemeClr val="accent4">
                <a:lumMod val="60000"/>
                <a:lumOff val="40000"/>
              </a:schemeClr>
            </a:solidFill>
          </a:ln>
          <a:effectLst>
            <a:outerShdw blurRad="25400" dist="254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6" name="Rechte verbindingslijn 45">
            <a:extLst>
              <a:ext uri="{FF2B5EF4-FFF2-40B4-BE49-F238E27FC236}">
                <a16:creationId xmlns:a16="http://schemas.microsoft.com/office/drawing/2014/main" id="{70FAED41-047F-9DB8-0853-152404654385}"/>
              </a:ext>
            </a:extLst>
          </p:cNvPr>
          <p:cNvCxnSpPr>
            <a:cxnSpLocks/>
            <a:stCxn id="49" idx="2"/>
            <a:endCxn id="48" idx="6"/>
          </p:cNvCxnSpPr>
          <p:nvPr/>
        </p:nvCxnSpPr>
        <p:spPr>
          <a:xfrm flipH="1">
            <a:off x="10065286" y="5000356"/>
            <a:ext cx="695973" cy="0"/>
          </a:xfrm>
          <a:prstGeom prst="line">
            <a:avLst/>
          </a:prstGeom>
          <a:ln w="41275">
            <a:solidFill>
              <a:schemeClr val="accent4">
                <a:lumMod val="60000"/>
                <a:lumOff val="40000"/>
              </a:schemeClr>
            </a:solidFill>
          </a:ln>
          <a:effectLst>
            <a:outerShdw blurRad="25400" dist="254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7" name="Ovaal 46">
            <a:extLst>
              <a:ext uri="{FF2B5EF4-FFF2-40B4-BE49-F238E27FC236}">
                <a16:creationId xmlns:a16="http://schemas.microsoft.com/office/drawing/2014/main" id="{EB442F2C-FC66-306C-0E8C-416ED3358792}"/>
              </a:ext>
            </a:extLst>
          </p:cNvPr>
          <p:cNvSpPr/>
          <p:nvPr/>
        </p:nvSpPr>
        <p:spPr>
          <a:xfrm>
            <a:off x="10321623" y="4304230"/>
            <a:ext cx="180000" cy="180000"/>
          </a:xfrm>
          <a:prstGeom prst="ellipse">
            <a:avLst/>
          </a:prstGeom>
          <a:solidFill>
            <a:schemeClr val="accent4">
              <a:lumMod val="60000"/>
              <a:lumOff val="40000"/>
            </a:schemeClr>
          </a:solidFill>
          <a:ln w="13921" cap="flat">
            <a:noFill/>
            <a:prstDash val="solid"/>
            <a:miter/>
          </a:ln>
          <a:effectLst>
            <a:outerShdw blurRad="25400" dist="25400" dir="2700000" algn="tl" rotWithShape="0">
              <a:prstClr val="black">
                <a:alpha val="40000"/>
              </a:prstClr>
            </a:outerShdw>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Ovaal 47">
            <a:extLst>
              <a:ext uri="{FF2B5EF4-FFF2-40B4-BE49-F238E27FC236}">
                <a16:creationId xmlns:a16="http://schemas.microsoft.com/office/drawing/2014/main" id="{8957EF04-E730-1D43-2748-9D4E537ECD63}"/>
              </a:ext>
            </a:extLst>
          </p:cNvPr>
          <p:cNvSpPr/>
          <p:nvPr/>
        </p:nvSpPr>
        <p:spPr>
          <a:xfrm>
            <a:off x="9885286" y="4915448"/>
            <a:ext cx="180000" cy="180000"/>
          </a:xfrm>
          <a:prstGeom prst="ellipse">
            <a:avLst/>
          </a:prstGeom>
          <a:solidFill>
            <a:schemeClr val="accent4">
              <a:lumMod val="60000"/>
              <a:lumOff val="40000"/>
            </a:schemeClr>
          </a:solidFill>
          <a:ln w="13921" cap="flat">
            <a:noFill/>
            <a:prstDash val="solid"/>
            <a:miter/>
          </a:ln>
          <a:effectLst>
            <a:outerShdw blurRad="25400" dist="25400" dir="2700000" algn="tl" rotWithShape="0">
              <a:prstClr val="black">
                <a:alpha val="40000"/>
              </a:prstClr>
            </a:outerShdw>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 name="Ovaal 48">
            <a:extLst>
              <a:ext uri="{FF2B5EF4-FFF2-40B4-BE49-F238E27FC236}">
                <a16:creationId xmlns:a16="http://schemas.microsoft.com/office/drawing/2014/main" id="{4EFCE476-1B0D-3E66-FFDA-8E205F7FDD8E}"/>
              </a:ext>
            </a:extLst>
          </p:cNvPr>
          <p:cNvSpPr/>
          <p:nvPr/>
        </p:nvSpPr>
        <p:spPr>
          <a:xfrm>
            <a:off x="10761259" y="4910356"/>
            <a:ext cx="180000" cy="180000"/>
          </a:xfrm>
          <a:prstGeom prst="ellipse">
            <a:avLst/>
          </a:prstGeom>
          <a:solidFill>
            <a:schemeClr val="accent4">
              <a:lumMod val="60000"/>
              <a:lumOff val="40000"/>
            </a:schemeClr>
          </a:solidFill>
          <a:ln w="13921" cap="flat">
            <a:noFill/>
            <a:prstDash val="solid"/>
            <a:miter/>
          </a:ln>
          <a:effectLst>
            <a:outerShdw blurRad="25400" dist="25400" dir="2700000" algn="tl" rotWithShape="0">
              <a:prstClr val="black">
                <a:alpha val="40000"/>
              </a:prstClr>
            </a:outerShdw>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66" name="Rechte verbindingslijn 65">
            <a:extLst>
              <a:ext uri="{FF2B5EF4-FFF2-40B4-BE49-F238E27FC236}">
                <a16:creationId xmlns:a16="http://schemas.microsoft.com/office/drawing/2014/main" id="{D08121B2-8DAB-179B-FB27-4BE5C0F26ADE}"/>
              </a:ext>
            </a:extLst>
          </p:cNvPr>
          <p:cNvCxnSpPr>
            <a:cxnSpLocks/>
            <a:stCxn id="70" idx="7"/>
            <a:endCxn id="69" idx="3"/>
          </p:cNvCxnSpPr>
          <p:nvPr/>
        </p:nvCxnSpPr>
        <p:spPr>
          <a:xfrm flipV="1">
            <a:off x="10038926" y="5373285"/>
            <a:ext cx="309057" cy="483938"/>
          </a:xfrm>
          <a:prstGeom prst="line">
            <a:avLst/>
          </a:prstGeom>
          <a:ln w="41275">
            <a:solidFill>
              <a:srgbClr val="E71E14"/>
            </a:solidFill>
          </a:ln>
          <a:effectLst>
            <a:outerShdw blurRad="25400" dist="254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7" name="Rechte verbindingslijn 66">
            <a:extLst>
              <a:ext uri="{FF2B5EF4-FFF2-40B4-BE49-F238E27FC236}">
                <a16:creationId xmlns:a16="http://schemas.microsoft.com/office/drawing/2014/main" id="{13B2BC9E-EED9-FAE4-B0B3-D63FDB2F1BCF}"/>
              </a:ext>
            </a:extLst>
          </p:cNvPr>
          <p:cNvCxnSpPr>
            <a:cxnSpLocks/>
            <a:stCxn id="71" idx="1"/>
            <a:endCxn id="69" idx="5"/>
          </p:cNvCxnSpPr>
          <p:nvPr/>
        </p:nvCxnSpPr>
        <p:spPr>
          <a:xfrm flipH="1" flipV="1">
            <a:off x="10475263" y="5373285"/>
            <a:ext cx="312356" cy="478846"/>
          </a:xfrm>
          <a:prstGeom prst="line">
            <a:avLst/>
          </a:prstGeom>
          <a:ln w="41275">
            <a:solidFill>
              <a:srgbClr val="E71E14"/>
            </a:solidFill>
          </a:ln>
          <a:effectLst>
            <a:outerShdw blurRad="25400" dist="254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8" name="Rechte verbindingslijn 67">
            <a:extLst>
              <a:ext uri="{FF2B5EF4-FFF2-40B4-BE49-F238E27FC236}">
                <a16:creationId xmlns:a16="http://schemas.microsoft.com/office/drawing/2014/main" id="{598C438C-BFFC-A072-881A-1504AB7A9CB4}"/>
              </a:ext>
            </a:extLst>
          </p:cNvPr>
          <p:cNvCxnSpPr>
            <a:cxnSpLocks/>
            <a:stCxn id="71" idx="2"/>
            <a:endCxn id="70" idx="6"/>
          </p:cNvCxnSpPr>
          <p:nvPr/>
        </p:nvCxnSpPr>
        <p:spPr>
          <a:xfrm flipH="1">
            <a:off x="10065286" y="5915771"/>
            <a:ext cx="695973" cy="0"/>
          </a:xfrm>
          <a:prstGeom prst="line">
            <a:avLst/>
          </a:prstGeom>
          <a:ln w="41275">
            <a:solidFill>
              <a:srgbClr val="E71E14"/>
            </a:solidFill>
          </a:ln>
          <a:effectLst>
            <a:outerShdw blurRad="25400" dist="254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9" name="Ovaal 68">
            <a:extLst>
              <a:ext uri="{FF2B5EF4-FFF2-40B4-BE49-F238E27FC236}">
                <a16:creationId xmlns:a16="http://schemas.microsoft.com/office/drawing/2014/main" id="{2BA3161B-2967-4C1F-66EE-3C944DCA0992}"/>
              </a:ext>
            </a:extLst>
          </p:cNvPr>
          <p:cNvSpPr/>
          <p:nvPr/>
        </p:nvSpPr>
        <p:spPr>
          <a:xfrm>
            <a:off x="10321623" y="5219645"/>
            <a:ext cx="180000" cy="180000"/>
          </a:xfrm>
          <a:prstGeom prst="ellipse">
            <a:avLst/>
          </a:prstGeom>
          <a:solidFill>
            <a:srgbClr val="E71E14"/>
          </a:solidFill>
          <a:ln w="13921" cap="flat">
            <a:noFill/>
            <a:prstDash val="solid"/>
            <a:miter/>
          </a:ln>
          <a:effectLst>
            <a:outerShdw blurRad="25400" dist="25400" dir="2700000" algn="tl" rotWithShape="0">
              <a:prstClr val="black">
                <a:alpha val="40000"/>
              </a:prstClr>
            </a:outerShdw>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 name="Ovaal 69">
            <a:extLst>
              <a:ext uri="{FF2B5EF4-FFF2-40B4-BE49-F238E27FC236}">
                <a16:creationId xmlns:a16="http://schemas.microsoft.com/office/drawing/2014/main" id="{055A6C01-CBF8-597E-645A-8AF570834FA6}"/>
              </a:ext>
            </a:extLst>
          </p:cNvPr>
          <p:cNvSpPr/>
          <p:nvPr/>
        </p:nvSpPr>
        <p:spPr>
          <a:xfrm>
            <a:off x="9885286" y="5830863"/>
            <a:ext cx="180000" cy="180000"/>
          </a:xfrm>
          <a:prstGeom prst="ellipse">
            <a:avLst/>
          </a:prstGeom>
          <a:solidFill>
            <a:srgbClr val="E71E14"/>
          </a:solidFill>
          <a:ln w="13921" cap="flat">
            <a:noFill/>
            <a:prstDash val="solid"/>
            <a:miter/>
          </a:ln>
          <a:effectLst>
            <a:outerShdw blurRad="25400" dist="25400" dir="2700000" algn="tl" rotWithShape="0">
              <a:prstClr val="black">
                <a:alpha val="40000"/>
              </a:prstClr>
            </a:outerShdw>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 name="Ovaal 70">
            <a:extLst>
              <a:ext uri="{FF2B5EF4-FFF2-40B4-BE49-F238E27FC236}">
                <a16:creationId xmlns:a16="http://schemas.microsoft.com/office/drawing/2014/main" id="{DB2A0ABB-9F9D-B847-27DF-F8397E451AED}"/>
              </a:ext>
            </a:extLst>
          </p:cNvPr>
          <p:cNvSpPr/>
          <p:nvPr/>
        </p:nvSpPr>
        <p:spPr>
          <a:xfrm>
            <a:off x="10761259" y="5825771"/>
            <a:ext cx="180000" cy="180000"/>
          </a:xfrm>
          <a:prstGeom prst="ellipse">
            <a:avLst/>
          </a:prstGeom>
          <a:solidFill>
            <a:srgbClr val="E71E14"/>
          </a:solidFill>
          <a:ln w="13921" cap="flat">
            <a:noFill/>
            <a:prstDash val="solid"/>
            <a:miter/>
          </a:ln>
          <a:effectLst>
            <a:outerShdw blurRad="25400" dist="25400" dir="2700000" algn="tl" rotWithShape="0">
              <a:prstClr val="black">
                <a:alpha val="40000"/>
              </a:prstClr>
            </a:outerShdw>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 name="Tekstvak 71">
            <a:extLst>
              <a:ext uri="{FF2B5EF4-FFF2-40B4-BE49-F238E27FC236}">
                <a16:creationId xmlns:a16="http://schemas.microsoft.com/office/drawing/2014/main" id="{78E4C073-9A89-2267-8B03-777A0D556B1B}"/>
              </a:ext>
            </a:extLst>
          </p:cNvPr>
          <p:cNvSpPr txBox="1"/>
          <p:nvPr/>
        </p:nvSpPr>
        <p:spPr>
          <a:xfrm>
            <a:off x="10411623" y="4307700"/>
            <a:ext cx="1476000" cy="369332"/>
          </a:xfrm>
          <a:prstGeom prst="rect">
            <a:avLst/>
          </a:prstGeom>
          <a:noFill/>
        </p:spPr>
        <p:txBody>
          <a:bodyPr wrap="square" rtlCol="0">
            <a:spAutoFit/>
          </a:bodyPr>
          <a:lstStyle/>
          <a:p>
            <a:pPr algn="ctr"/>
            <a:r>
              <a:rPr lang="nl-NL" b="1" dirty="0">
                <a:solidFill>
                  <a:srgbClr val="652EA3"/>
                </a:solidFill>
                <a:effectLst>
                  <a:outerShdw blurRad="12700" dist="12700" dir="2700000" algn="tl" rotWithShape="0">
                    <a:prstClr val="black">
                      <a:alpha val="40000"/>
                    </a:prstClr>
                  </a:outerShdw>
                </a:effectLst>
              </a:rPr>
              <a:t>Huidig niveau</a:t>
            </a:r>
          </a:p>
        </p:txBody>
      </p:sp>
      <p:sp>
        <p:nvSpPr>
          <p:cNvPr id="73" name="Tekstvak 72">
            <a:extLst>
              <a:ext uri="{FF2B5EF4-FFF2-40B4-BE49-F238E27FC236}">
                <a16:creationId xmlns:a16="http://schemas.microsoft.com/office/drawing/2014/main" id="{3E4266EC-1B0C-0DF7-3FFB-D066E41C1201}"/>
              </a:ext>
            </a:extLst>
          </p:cNvPr>
          <p:cNvSpPr txBox="1"/>
          <p:nvPr/>
        </p:nvSpPr>
        <p:spPr>
          <a:xfrm>
            <a:off x="10398510" y="5246770"/>
            <a:ext cx="1476000" cy="646331"/>
          </a:xfrm>
          <a:prstGeom prst="rect">
            <a:avLst/>
          </a:prstGeom>
          <a:noFill/>
        </p:spPr>
        <p:txBody>
          <a:bodyPr wrap="square" rtlCol="0">
            <a:spAutoFit/>
          </a:bodyPr>
          <a:lstStyle/>
          <a:p>
            <a:pPr algn="ctr"/>
            <a:r>
              <a:rPr lang="nl-NL" b="1" dirty="0">
                <a:solidFill>
                  <a:srgbClr val="652EA3"/>
                </a:solidFill>
                <a:effectLst>
                  <a:outerShdw blurRad="12700" dist="12700" dir="2700000" algn="tl" rotWithShape="0">
                    <a:prstClr val="black">
                      <a:alpha val="40000"/>
                    </a:prstClr>
                  </a:outerShdw>
                </a:effectLst>
              </a:rPr>
              <a:t>Gewenst niveau</a:t>
            </a:r>
          </a:p>
        </p:txBody>
      </p:sp>
    </p:spTree>
    <p:extLst>
      <p:ext uri="{BB962C8B-B14F-4D97-AF65-F5344CB8AC3E}">
        <p14:creationId xmlns:p14="http://schemas.microsoft.com/office/powerpoint/2010/main" val="748408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100"/>
                                  </p:stCondLst>
                                  <p:childTnLst>
                                    <p:set>
                                      <p:cBhvr>
                                        <p:cTn id="9" dur="1" fill="hold">
                                          <p:stCondLst>
                                            <p:cond delay="0"/>
                                          </p:stCondLst>
                                        </p:cTn>
                                        <p:tgtEl>
                                          <p:spTgt spid="4"/>
                                        </p:tgtEl>
                                        <p:attrNameLst>
                                          <p:attrName>style.visibility</p:attrName>
                                        </p:attrNameLst>
                                      </p:cBhvr>
                                      <p:to>
                                        <p:strVal val="visible"/>
                                      </p:to>
                                    </p:set>
                                  </p:childTnLst>
                                </p:cTn>
                              </p:par>
                            </p:childTnLst>
                          </p:cTn>
                        </p:par>
                        <p:par>
                          <p:cTn id="10" fill="hold">
                            <p:stCondLst>
                              <p:cond delay="100"/>
                            </p:stCondLst>
                            <p:childTnLst>
                              <p:par>
                                <p:cTn id="11" presetID="1" presetClass="entr" presetSubtype="0" fill="hold" grpId="0" nodeType="afterEffect">
                                  <p:stCondLst>
                                    <p:cond delay="100"/>
                                  </p:stCondLst>
                                  <p:childTnLst>
                                    <p:set>
                                      <p:cBhvr>
                                        <p:cTn id="12" dur="1" fill="hold">
                                          <p:stCondLst>
                                            <p:cond delay="0"/>
                                          </p:stCondLst>
                                        </p:cTn>
                                        <p:tgtEl>
                                          <p:spTgt spid="5"/>
                                        </p:tgtEl>
                                        <p:attrNameLst>
                                          <p:attrName>style.visibility</p:attrName>
                                        </p:attrNameLst>
                                      </p:cBhvr>
                                      <p:to>
                                        <p:strVal val="visible"/>
                                      </p:to>
                                    </p:set>
                                  </p:childTnLst>
                                </p:cTn>
                              </p:par>
                            </p:childTnLst>
                          </p:cTn>
                        </p:par>
                        <p:par>
                          <p:cTn id="13" fill="hold">
                            <p:stCondLst>
                              <p:cond delay="200"/>
                            </p:stCondLst>
                            <p:childTnLst>
                              <p:par>
                                <p:cTn id="14" presetID="1" presetClass="entr" presetSubtype="0" fill="hold" grpId="0" nodeType="afterEffect">
                                  <p:stCondLst>
                                    <p:cond delay="100"/>
                                  </p:stCondLst>
                                  <p:childTnLst>
                                    <p:set>
                                      <p:cBhvr>
                                        <p:cTn id="15" dur="1" fill="hold">
                                          <p:stCondLst>
                                            <p:cond delay="0"/>
                                          </p:stCondLst>
                                        </p:cTn>
                                        <p:tgtEl>
                                          <p:spTgt spid="6"/>
                                        </p:tgtEl>
                                        <p:attrNameLst>
                                          <p:attrName>style.visibility</p:attrName>
                                        </p:attrNameLst>
                                      </p:cBhvr>
                                      <p:to>
                                        <p:strVal val="visible"/>
                                      </p:to>
                                    </p:set>
                                  </p:childTnLst>
                                </p:cTn>
                              </p:par>
                            </p:childTnLst>
                          </p:cTn>
                        </p:par>
                        <p:par>
                          <p:cTn id="16" fill="hold">
                            <p:stCondLst>
                              <p:cond delay="300"/>
                            </p:stCondLst>
                            <p:childTnLst>
                              <p:par>
                                <p:cTn id="17" presetID="1" presetClass="entr" presetSubtype="0" fill="hold" grpId="0" nodeType="afterEffect">
                                  <p:stCondLst>
                                    <p:cond delay="100"/>
                                  </p:stCondLst>
                                  <p:childTnLst>
                                    <p:set>
                                      <p:cBhvr>
                                        <p:cTn id="18" dur="1" fill="hold">
                                          <p:stCondLst>
                                            <p:cond delay="0"/>
                                          </p:stCondLst>
                                        </p:cTn>
                                        <p:tgtEl>
                                          <p:spTgt spid="7"/>
                                        </p:tgtEl>
                                        <p:attrNameLst>
                                          <p:attrName>style.visibility</p:attrName>
                                        </p:attrNameLst>
                                      </p:cBhvr>
                                      <p:to>
                                        <p:strVal val="visible"/>
                                      </p:to>
                                    </p:set>
                                  </p:childTnLst>
                                </p:cTn>
                              </p:par>
                            </p:childTnLst>
                          </p:cTn>
                        </p:par>
                        <p:par>
                          <p:cTn id="19" fill="hold">
                            <p:stCondLst>
                              <p:cond delay="400"/>
                            </p:stCondLst>
                            <p:childTnLst>
                              <p:par>
                                <p:cTn id="20" presetID="1" presetClass="entr" presetSubtype="0" fill="hold" grpId="0" nodeType="afterEffect">
                                  <p:stCondLst>
                                    <p:cond delay="100"/>
                                  </p:stCondLst>
                                  <p:childTnLst>
                                    <p:set>
                                      <p:cBhvr>
                                        <p:cTn id="21" dur="1" fill="hold">
                                          <p:stCondLst>
                                            <p:cond delay="0"/>
                                          </p:stCondLst>
                                        </p:cTn>
                                        <p:tgtEl>
                                          <p:spTgt spid="8"/>
                                        </p:tgtEl>
                                        <p:attrNameLst>
                                          <p:attrName>style.visibility</p:attrName>
                                        </p:attrNameLst>
                                      </p:cBhvr>
                                      <p:to>
                                        <p:strVal val="visible"/>
                                      </p:to>
                                    </p:set>
                                  </p:childTnLst>
                                </p:cTn>
                              </p:par>
                            </p:childTnLst>
                          </p:cTn>
                        </p:par>
                        <p:par>
                          <p:cTn id="22" fill="hold">
                            <p:stCondLst>
                              <p:cond delay="500"/>
                            </p:stCondLst>
                            <p:childTnLst>
                              <p:par>
                                <p:cTn id="23" presetID="1" presetClass="entr" presetSubtype="0" fill="hold" grpId="0" nodeType="afterEffect">
                                  <p:stCondLst>
                                    <p:cond delay="100"/>
                                  </p:stCondLst>
                                  <p:childTnLst>
                                    <p:set>
                                      <p:cBhvr>
                                        <p:cTn id="24" dur="1" fill="hold">
                                          <p:stCondLst>
                                            <p:cond delay="0"/>
                                          </p:stCondLst>
                                        </p:cTn>
                                        <p:tgtEl>
                                          <p:spTgt spid="10"/>
                                        </p:tgtEl>
                                        <p:attrNameLst>
                                          <p:attrName>style.visibility</p:attrName>
                                        </p:attrNameLst>
                                      </p:cBhvr>
                                      <p:to>
                                        <p:strVal val="visible"/>
                                      </p:to>
                                    </p:set>
                                  </p:childTnLst>
                                </p:cTn>
                              </p:par>
                            </p:childTnLst>
                          </p:cTn>
                        </p:par>
                        <p:par>
                          <p:cTn id="25" fill="hold">
                            <p:stCondLst>
                              <p:cond delay="600"/>
                            </p:stCondLst>
                            <p:childTnLst>
                              <p:par>
                                <p:cTn id="26" presetID="1" presetClass="entr" presetSubtype="0" fill="hold" grpId="0" nodeType="afterEffect">
                                  <p:stCondLst>
                                    <p:cond delay="100"/>
                                  </p:stCondLst>
                                  <p:childTnLst>
                                    <p:set>
                                      <p:cBhvr>
                                        <p:cTn id="27" dur="1" fill="hold">
                                          <p:stCondLst>
                                            <p:cond delay="0"/>
                                          </p:stCondLst>
                                        </p:cTn>
                                        <p:tgtEl>
                                          <p:spTgt spid="9"/>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childTnLst>
                                </p:cTn>
                              </p:par>
                            </p:childTnLst>
                          </p:cTn>
                        </p:par>
                        <p:par>
                          <p:cTn id="36" fill="hold">
                            <p:stCondLst>
                              <p:cond delay="0"/>
                            </p:stCondLst>
                            <p:childTnLst>
                              <p:par>
                                <p:cTn id="37" presetID="1" presetClass="entr" presetSubtype="0"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1"/>
                                        </p:tgtEl>
                                        <p:attrNameLst>
                                          <p:attrName>style.visibility</p:attrName>
                                        </p:attrNameLst>
                                      </p:cBhvr>
                                      <p:to>
                                        <p:strVal val="visible"/>
                                      </p:to>
                                    </p:set>
                                  </p:childTnLst>
                                </p:cTn>
                              </p:par>
                              <p:par>
                                <p:cTn id="43" presetID="1" presetClass="exit" presetSubtype="0" fill="hold" grpId="1" nodeType="withEffect">
                                  <p:stCondLst>
                                    <p:cond delay="0"/>
                                  </p:stCondLst>
                                  <p:childTnLst>
                                    <p:set>
                                      <p:cBhvr>
                                        <p:cTn id="44" dur="1" fill="hold">
                                          <p:stCondLst>
                                            <p:cond delay="0"/>
                                          </p:stCondLst>
                                        </p:cTn>
                                        <p:tgtEl>
                                          <p:spTgt spid="13"/>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14"/>
                                        </p:tgtEl>
                                        <p:attrNameLst>
                                          <p:attrName>style.visibility</p:attrName>
                                        </p:attrNameLst>
                                      </p:cBhvr>
                                      <p:to>
                                        <p:strVal val="hidden"/>
                                      </p:to>
                                    </p:set>
                                  </p:childTnLst>
                                </p:cTn>
                              </p:par>
                              <p:par>
                                <p:cTn id="47" presetID="22" presetClass="entr" presetSubtype="1" fill="hold" nodeType="with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wipe(up)">
                                      <p:cBhvr>
                                        <p:cTn id="49" dur="100"/>
                                        <p:tgtEl>
                                          <p:spTgt spid="37"/>
                                        </p:tgtEl>
                                      </p:cBhvr>
                                    </p:animEffect>
                                  </p:childTnLst>
                                </p:cTn>
                              </p:par>
                            </p:childTnLst>
                          </p:cTn>
                        </p:par>
                        <p:par>
                          <p:cTn id="50" fill="hold">
                            <p:stCondLst>
                              <p:cond delay="100"/>
                            </p:stCondLst>
                            <p:childTnLst>
                              <p:par>
                                <p:cTn id="51" presetID="1" presetClass="entr" presetSubtype="0" fill="hold" grpId="0" nodeType="afterEffect">
                                  <p:stCondLst>
                                    <p:cond delay="0"/>
                                  </p:stCondLst>
                                  <p:childTnLst>
                                    <p:set>
                                      <p:cBhvr>
                                        <p:cTn id="52" dur="1" fill="hold">
                                          <p:stCondLst>
                                            <p:cond delay="0"/>
                                          </p:stCondLst>
                                        </p:cTn>
                                        <p:tgtEl>
                                          <p:spTgt spid="33"/>
                                        </p:tgtEl>
                                        <p:attrNameLst>
                                          <p:attrName>style.visibility</p:attrName>
                                        </p:attrNameLst>
                                      </p:cBhvr>
                                      <p:to>
                                        <p:strVal val="visible"/>
                                      </p:to>
                                    </p:set>
                                  </p:childTnLst>
                                </p:cTn>
                              </p:par>
                            </p:childTnLst>
                          </p:cTn>
                        </p:par>
                        <p:par>
                          <p:cTn id="53" fill="hold">
                            <p:stCondLst>
                              <p:cond delay="100"/>
                            </p:stCondLst>
                            <p:childTnLst>
                              <p:par>
                                <p:cTn id="54" presetID="22" presetClass="entr" presetSubtype="2" fill="hold" nodeType="afterEffect">
                                  <p:stCondLst>
                                    <p:cond delay="0"/>
                                  </p:stCondLst>
                                  <p:childTnLst>
                                    <p:set>
                                      <p:cBhvr>
                                        <p:cTn id="55" dur="1" fill="hold">
                                          <p:stCondLst>
                                            <p:cond delay="0"/>
                                          </p:stCondLst>
                                        </p:cTn>
                                        <p:tgtEl>
                                          <p:spTgt spid="40"/>
                                        </p:tgtEl>
                                        <p:attrNameLst>
                                          <p:attrName>style.visibility</p:attrName>
                                        </p:attrNameLst>
                                      </p:cBhvr>
                                      <p:to>
                                        <p:strVal val="visible"/>
                                      </p:to>
                                    </p:set>
                                    <p:animEffect transition="in" filter="wipe(right)">
                                      <p:cBhvr>
                                        <p:cTn id="56" dur="100"/>
                                        <p:tgtEl>
                                          <p:spTgt spid="40"/>
                                        </p:tgtEl>
                                      </p:cBhvr>
                                    </p:animEffect>
                                  </p:childTnLst>
                                </p:cTn>
                              </p:par>
                            </p:childTnLst>
                          </p:cTn>
                        </p:par>
                        <p:par>
                          <p:cTn id="57" fill="hold">
                            <p:stCondLst>
                              <p:cond delay="200"/>
                            </p:stCondLst>
                            <p:childTnLst>
                              <p:par>
                                <p:cTn id="58" presetID="1" presetClass="entr" presetSubtype="0" fill="hold" grpId="0" nodeType="afterEffect">
                                  <p:stCondLst>
                                    <p:cond delay="0"/>
                                  </p:stCondLst>
                                  <p:childTnLst>
                                    <p:set>
                                      <p:cBhvr>
                                        <p:cTn id="59" dur="1" fill="hold">
                                          <p:stCondLst>
                                            <p:cond delay="0"/>
                                          </p:stCondLst>
                                        </p:cTn>
                                        <p:tgtEl>
                                          <p:spTgt spid="32"/>
                                        </p:tgtEl>
                                        <p:attrNameLst>
                                          <p:attrName>style.visibility</p:attrName>
                                        </p:attrNameLst>
                                      </p:cBhvr>
                                      <p:to>
                                        <p:strVal val="visible"/>
                                      </p:to>
                                    </p:set>
                                  </p:childTnLst>
                                </p:cTn>
                              </p:par>
                            </p:childTnLst>
                          </p:cTn>
                        </p:par>
                        <p:par>
                          <p:cTn id="60" fill="hold">
                            <p:stCondLst>
                              <p:cond delay="200"/>
                            </p:stCondLst>
                            <p:childTnLst>
                              <p:par>
                                <p:cTn id="61" presetID="22" presetClass="entr" presetSubtype="4" fill="hold" nodeType="afterEffect">
                                  <p:stCondLst>
                                    <p:cond delay="0"/>
                                  </p:stCondLst>
                                  <p:childTnLst>
                                    <p:set>
                                      <p:cBhvr>
                                        <p:cTn id="62" dur="1" fill="hold">
                                          <p:stCondLst>
                                            <p:cond delay="0"/>
                                          </p:stCondLst>
                                        </p:cTn>
                                        <p:tgtEl>
                                          <p:spTgt spid="34"/>
                                        </p:tgtEl>
                                        <p:attrNameLst>
                                          <p:attrName>style.visibility</p:attrName>
                                        </p:attrNameLst>
                                      </p:cBhvr>
                                      <p:to>
                                        <p:strVal val="visible"/>
                                      </p:to>
                                    </p:set>
                                    <p:animEffect transition="in" filter="wipe(down)">
                                      <p:cBhvr>
                                        <p:cTn id="63" dur="100"/>
                                        <p:tgtEl>
                                          <p:spTgt spid="34"/>
                                        </p:tgtEl>
                                      </p:cBhvr>
                                    </p:animEffec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nodeType="clickEffect">
                                  <p:stCondLst>
                                    <p:cond delay="0"/>
                                  </p:stCondLst>
                                  <p:childTnLst>
                                    <p:set>
                                      <p:cBhvr>
                                        <p:cTn id="67" dur="1" fill="hold">
                                          <p:stCondLst>
                                            <p:cond delay="0"/>
                                          </p:stCondLst>
                                        </p:cTn>
                                        <p:tgtEl>
                                          <p:spTgt spid="45"/>
                                        </p:tgtEl>
                                        <p:attrNameLst>
                                          <p:attrName>style.visibility</p:attrName>
                                        </p:attrNameLst>
                                      </p:cBhvr>
                                      <p:to>
                                        <p:strVal val="visible"/>
                                      </p:to>
                                    </p:set>
                                  </p:childTnLst>
                                </p:cTn>
                              </p:par>
                              <p:par>
                                <p:cTn id="68" presetID="1"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childTnLst>
                                </p:cTn>
                              </p:par>
                              <p:par>
                                <p:cTn id="70" presetID="1" presetClass="entr" presetSubtype="0" fill="hold" grpId="0" nodeType="withEffect">
                                  <p:stCondLst>
                                    <p:cond delay="0"/>
                                  </p:stCondLst>
                                  <p:childTnLst>
                                    <p:set>
                                      <p:cBhvr>
                                        <p:cTn id="71" dur="1" fill="hold">
                                          <p:stCondLst>
                                            <p:cond delay="0"/>
                                          </p:stCondLst>
                                        </p:cTn>
                                        <p:tgtEl>
                                          <p:spTgt spid="47"/>
                                        </p:tgtEl>
                                        <p:attrNameLst>
                                          <p:attrName>style.visibility</p:attrName>
                                        </p:attrNameLst>
                                      </p:cBhvr>
                                      <p:to>
                                        <p:strVal val="visible"/>
                                      </p:to>
                                    </p:set>
                                  </p:childTnLst>
                                </p:cTn>
                              </p:par>
                              <p:par>
                                <p:cTn id="72" presetID="1" presetClass="entr" presetSubtype="0" fill="hold" grpId="0" nodeType="withEffect">
                                  <p:stCondLst>
                                    <p:cond delay="0"/>
                                  </p:stCondLst>
                                  <p:childTnLst>
                                    <p:set>
                                      <p:cBhvr>
                                        <p:cTn id="73" dur="1" fill="hold">
                                          <p:stCondLst>
                                            <p:cond delay="0"/>
                                          </p:stCondLst>
                                        </p:cTn>
                                        <p:tgtEl>
                                          <p:spTgt spid="48"/>
                                        </p:tgtEl>
                                        <p:attrNameLst>
                                          <p:attrName>style.visibility</p:attrName>
                                        </p:attrNameLst>
                                      </p:cBhvr>
                                      <p:to>
                                        <p:strVal val="visible"/>
                                      </p:to>
                                    </p:set>
                                  </p:childTnLst>
                                </p:cTn>
                              </p:par>
                              <p:par>
                                <p:cTn id="74" presetID="1" presetClass="entr" presetSubtype="0" fill="hold" grpId="0" nodeType="withEffect">
                                  <p:stCondLst>
                                    <p:cond delay="0"/>
                                  </p:stCondLst>
                                  <p:childTnLst>
                                    <p:set>
                                      <p:cBhvr>
                                        <p:cTn id="75" dur="1" fill="hold">
                                          <p:stCondLst>
                                            <p:cond delay="0"/>
                                          </p:stCondLst>
                                        </p:cTn>
                                        <p:tgtEl>
                                          <p:spTgt spid="49"/>
                                        </p:tgtEl>
                                        <p:attrNameLst>
                                          <p:attrName>style.visibility</p:attrName>
                                        </p:attrNameLst>
                                      </p:cBhvr>
                                      <p:to>
                                        <p:strVal val="visible"/>
                                      </p:to>
                                    </p:set>
                                  </p:childTnLst>
                                </p:cTn>
                              </p:par>
                              <p:par>
                                <p:cTn id="76" presetID="1" presetClass="entr" presetSubtype="0" fill="hold" grpId="0" nodeType="withEffect">
                                  <p:stCondLst>
                                    <p:cond delay="0"/>
                                  </p:stCondLst>
                                  <p:childTnLst>
                                    <p:set>
                                      <p:cBhvr>
                                        <p:cTn id="77" dur="1" fill="hold">
                                          <p:stCondLst>
                                            <p:cond delay="0"/>
                                          </p:stCondLst>
                                        </p:cTn>
                                        <p:tgtEl>
                                          <p:spTgt spid="72"/>
                                        </p:tgtEl>
                                        <p:attrNameLst>
                                          <p:attrName>style.visibility</p:attrName>
                                        </p:attrNameLst>
                                      </p:cBhvr>
                                      <p:to>
                                        <p:strVal val="visible"/>
                                      </p:to>
                                    </p:set>
                                  </p:childTnLst>
                                </p:cTn>
                              </p:par>
                              <p:par>
                                <p:cTn id="78" presetID="1" presetClass="entr" presetSubtype="0" fill="hold" nodeType="withEffect">
                                  <p:stCondLst>
                                    <p:cond delay="0"/>
                                  </p:stCondLst>
                                  <p:childTnLst>
                                    <p:set>
                                      <p:cBhvr>
                                        <p:cTn id="79" dur="1" fill="hold">
                                          <p:stCondLst>
                                            <p:cond delay="0"/>
                                          </p:stCondLst>
                                        </p:cTn>
                                        <p:tgtEl>
                                          <p:spTgt spid="44"/>
                                        </p:tgtEl>
                                        <p:attrNameLst>
                                          <p:attrName>style.visibility</p:attrName>
                                        </p:attrNameLst>
                                      </p:cBhvr>
                                      <p:to>
                                        <p:strVal val="visible"/>
                                      </p:to>
                                    </p:set>
                                  </p:childTnLst>
                                </p:cTn>
                              </p:par>
                            </p:childTnLst>
                          </p:cTn>
                        </p:par>
                      </p:childTnLst>
                    </p:cTn>
                  </p:par>
                  <p:par>
                    <p:cTn id="80" fill="hold">
                      <p:stCondLst>
                        <p:cond delay="indefinite"/>
                      </p:stCondLst>
                      <p:childTnLst>
                        <p:par>
                          <p:cTn id="81" fill="hold">
                            <p:stCondLst>
                              <p:cond delay="0"/>
                            </p:stCondLst>
                            <p:childTnLst>
                              <p:par>
                                <p:cTn id="82" presetID="1" presetClass="entr" presetSubtype="0" fill="hold" grpId="0" nodeType="clickEffect">
                                  <p:stCondLst>
                                    <p:cond delay="0"/>
                                  </p:stCondLst>
                                  <p:childTnLst>
                                    <p:set>
                                      <p:cBhvr>
                                        <p:cTn id="83" dur="1" fill="hold">
                                          <p:stCondLst>
                                            <p:cond delay="0"/>
                                          </p:stCondLst>
                                        </p:cTn>
                                        <p:tgtEl>
                                          <p:spTgt spid="15"/>
                                        </p:tgtEl>
                                        <p:attrNameLst>
                                          <p:attrName>style.visibility</p:attrName>
                                        </p:attrNameLst>
                                      </p:cBhvr>
                                      <p:to>
                                        <p:strVal val="visible"/>
                                      </p:to>
                                    </p:set>
                                  </p:childTnLst>
                                </p:cTn>
                              </p:par>
                              <p:par>
                                <p:cTn id="84" presetID="22" presetClass="entr" presetSubtype="1" fill="hold" nodeType="withEffect">
                                  <p:stCondLst>
                                    <p:cond delay="0"/>
                                  </p:stCondLst>
                                  <p:childTnLst>
                                    <p:set>
                                      <p:cBhvr>
                                        <p:cTn id="85" dur="1" fill="hold">
                                          <p:stCondLst>
                                            <p:cond delay="0"/>
                                          </p:stCondLst>
                                        </p:cTn>
                                        <p:tgtEl>
                                          <p:spTgt spid="26"/>
                                        </p:tgtEl>
                                        <p:attrNameLst>
                                          <p:attrName>style.visibility</p:attrName>
                                        </p:attrNameLst>
                                      </p:cBhvr>
                                      <p:to>
                                        <p:strVal val="visible"/>
                                      </p:to>
                                    </p:set>
                                    <p:animEffect transition="in" filter="wipe(up)">
                                      <p:cBhvr>
                                        <p:cTn id="86" dur="100"/>
                                        <p:tgtEl>
                                          <p:spTgt spid="26"/>
                                        </p:tgtEl>
                                      </p:cBhvr>
                                    </p:animEffect>
                                  </p:childTnLst>
                                </p:cTn>
                              </p:par>
                            </p:childTnLst>
                          </p:cTn>
                        </p:par>
                        <p:par>
                          <p:cTn id="87" fill="hold">
                            <p:stCondLst>
                              <p:cond delay="100"/>
                            </p:stCondLst>
                            <p:childTnLst>
                              <p:par>
                                <p:cTn id="88" presetID="1" presetClass="entr" presetSubtype="0" fill="hold" grpId="0" nodeType="afterEffect">
                                  <p:stCondLst>
                                    <p:cond delay="0"/>
                                  </p:stCondLst>
                                  <p:childTnLst>
                                    <p:set>
                                      <p:cBhvr>
                                        <p:cTn id="89" dur="1" fill="hold">
                                          <p:stCondLst>
                                            <p:cond delay="0"/>
                                          </p:stCondLst>
                                        </p:cTn>
                                        <p:tgtEl>
                                          <p:spTgt spid="16"/>
                                        </p:tgtEl>
                                        <p:attrNameLst>
                                          <p:attrName>style.visibility</p:attrName>
                                        </p:attrNameLst>
                                      </p:cBhvr>
                                      <p:to>
                                        <p:strVal val="visible"/>
                                      </p:to>
                                    </p:set>
                                  </p:childTnLst>
                                </p:cTn>
                              </p:par>
                            </p:childTnLst>
                          </p:cTn>
                        </p:par>
                        <p:par>
                          <p:cTn id="90" fill="hold">
                            <p:stCondLst>
                              <p:cond delay="100"/>
                            </p:stCondLst>
                            <p:childTnLst>
                              <p:par>
                                <p:cTn id="91" presetID="22" presetClass="entr" presetSubtype="2" fill="hold" nodeType="afterEffect">
                                  <p:stCondLst>
                                    <p:cond delay="0"/>
                                  </p:stCondLst>
                                  <p:childTnLst>
                                    <p:set>
                                      <p:cBhvr>
                                        <p:cTn id="92" dur="1" fill="hold">
                                          <p:stCondLst>
                                            <p:cond delay="0"/>
                                          </p:stCondLst>
                                        </p:cTn>
                                        <p:tgtEl>
                                          <p:spTgt spid="19"/>
                                        </p:tgtEl>
                                        <p:attrNameLst>
                                          <p:attrName>style.visibility</p:attrName>
                                        </p:attrNameLst>
                                      </p:cBhvr>
                                      <p:to>
                                        <p:strVal val="visible"/>
                                      </p:to>
                                    </p:set>
                                    <p:animEffect transition="in" filter="wipe(right)">
                                      <p:cBhvr>
                                        <p:cTn id="93" dur="100"/>
                                        <p:tgtEl>
                                          <p:spTgt spid="19"/>
                                        </p:tgtEl>
                                      </p:cBhvr>
                                    </p:animEffect>
                                  </p:childTnLst>
                                </p:cTn>
                              </p:par>
                            </p:childTnLst>
                          </p:cTn>
                        </p:par>
                        <p:par>
                          <p:cTn id="94" fill="hold">
                            <p:stCondLst>
                              <p:cond delay="200"/>
                            </p:stCondLst>
                            <p:childTnLst>
                              <p:par>
                                <p:cTn id="95" presetID="1"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childTnLst>
                                </p:cTn>
                              </p:par>
                            </p:childTnLst>
                          </p:cTn>
                        </p:par>
                        <p:par>
                          <p:cTn id="97" fill="hold">
                            <p:stCondLst>
                              <p:cond delay="200"/>
                            </p:stCondLst>
                            <p:childTnLst>
                              <p:par>
                                <p:cTn id="98" presetID="22" presetClass="entr" presetSubtype="4" fill="hold" nodeType="afterEffect">
                                  <p:stCondLst>
                                    <p:cond delay="0"/>
                                  </p:stCondLst>
                                  <p:childTnLst>
                                    <p:set>
                                      <p:cBhvr>
                                        <p:cTn id="99" dur="1" fill="hold">
                                          <p:stCondLst>
                                            <p:cond delay="0"/>
                                          </p:stCondLst>
                                        </p:cTn>
                                        <p:tgtEl>
                                          <p:spTgt spid="22"/>
                                        </p:tgtEl>
                                        <p:attrNameLst>
                                          <p:attrName>style.visibility</p:attrName>
                                        </p:attrNameLst>
                                      </p:cBhvr>
                                      <p:to>
                                        <p:strVal val="visible"/>
                                      </p:to>
                                    </p:set>
                                    <p:animEffect transition="in" filter="wipe(down)">
                                      <p:cBhvr>
                                        <p:cTn id="100" dur="100"/>
                                        <p:tgtEl>
                                          <p:spTgt spid="22"/>
                                        </p:tgtEl>
                                      </p:cBhvr>
                                    </p:animEffec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nodeType="clickEffect">
                                  <p:stCondLst>
                                    <p:cond delay="0"/>
                                  </p:stCondLst>
                                  <p:childTnLst>
                                    <p:set>
                                      <p:cBhvr>
                                        <p:cTn id="104" dur="1" fill="hold">
                                          <p:stCondLst>
                                            <p:cond delay="0"/>
                                          </p:stCondLst>
                                        </p:cTn>
                                        <p:tgtEl>
                                          <p:spTgt spid="66"/>
                                        </p:tgtEl>
                                        <p:attrNameLst>
                                          <p:attrName>style.visibility</p:attrName>
                                        </p:attrNameLst>
                                      </p:cBhvr>
                                      <p:to>
                                        <p:strVal val="visible"/>
                                      </p:to>
                                    </p:set>
                                  </p:childTnLst>
                                </p:cTn>
                              </p:par>
                              <p:par>
                                <p:cTn id="105" presetID="1" presetClass="entr" presetSubtype="0" fill="hold" nodeType="withEffect">
                                  <p:stCondLst>
                                    <p:cond delay="0"/>
                                  </p:stCondLst>
                                  <p:childTnLst>
                                    <p:set>
                                      <p:cBhvr>
                                        <p:cTn id="106" dur="1" fill="hold">
                                          <p:stCondLst>
                                            <p:cond delay="0"/>
                                          </p:stCondLst>
                                        </p:cTn>
                                        <p:tgtEl>
                                          <p:spTgt spid="67"/>
                                        </p:tgtEl>
                                        <p:attrNameLst>
                                          <p:attrName>style.visibility</p:attrName>
                                        </p:attrNameLst>
                                      </p:cBhvr>
                                      <p:to>
                                        <p:strVal val="visible"/>
                                      </p:to>
                                    </p:set>
                                  </p:childTnLst>
                                </p:cTn>
                              </p:par>
                              <p:par>
                                <p:cTn id="107" presetID="1" presetClass="entr" presetSubtype="0" fill="hold" nodeType="withEffect">
                                  <p:stCondLst>
                                    <p:cond delay="0"/>
                                  </p:stCondLst>
                                  <p:childTnLst>
                                    <p:set>
                                      <p:cBhvr>
                                        <p:cTn id="108" dur="1" fill="hold">
                                          <p:stCondLst>
                                            <p:cond delay="0"/>
                                          </p:stCondLst>
                                        </p:cTn>
                                        <p:tgtEl>
                                          <p:spTgt spid="68"/>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69"/>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70"/>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71"/>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p:bldP spid="9" grpId="0"/>
      <p:bldP spid="10" grpId="0"/>
      <p:bldP spid="12" grpId="0"/>
      <p:bldP spid="13" grpId="0" animBg="1"/>
      <p:bldP spid="13" grpId="1" animBg="1"/>
      <p:bldP spid="14" grpId="0" animBg="1"/>
      <p:bldP spid="14" grpId="1" animBg="1"/>
      <p:bldP spid="15" grpId="0" animBg="1"/>
      <p:bldP spid="16" grpId="0" animBg="1"/>
      <p:bldP spid="17" grpId="0" animBg="1"/>
      <p:bldP spid="31" grpId="0" animBg="1"/>
      <p:bldP spid="32" grpId="0" animBg="1"/>
      <p:bldP spid="33" grpId="0" animBg="1"/>
      <p:bldP spid="47" grpId="0" animBg="1"/>
      <p:bldP spid="48" grpId="0" animBg="1"/>
      <p:bldP spid="49" grpId="0" animBg="1"/>
      <p:bldP spid="69" grpId="0" animBg="1"/>
      <p:bldP spid="70" grpId="0" animBg="1"/>
      <p:bldP spid="71" grpId="0" animBg="1"/>
      <p:bldP spid="72" grpId="0"/>
      <p:bldP spid="73"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4B51AE-D2E6-9B64-FCBE-4A9279499444}"/>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A2B348FC-4E8C-AC95-6A78-C5CD996087BC}"/>
              </a:ext>
            </a:extLst>
          </p:cNvPr>
          <p:cNvSpPr txBox="1"/>
          <p:nvPr/>
        </p:nvSpPr>
        <p:spPr>
          <a:xfrm>
            <a:off x="2140299" y="194009"/>
            <a:ext cx="791140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prstClr val="black"/>
                </a:solidFill>
                <a:effectLst/>
                <a:uLnTx/>
                <a:uFillTx/>
                <a:latin typeface="Effra Heavy" panose="02000906080000020004" pitchFamily="2" charset="0"/>
                <a:ea typeface="+mn-ea"/>
                <a:cs typeface="+mn-cs"/>
              </a:rPr>
              <a:t>Vijfkrachtenmodel</a:t>
            </a:r>
            <a:endParaRPr kumimoji="0" lang="nl-NL" sz="2800" b="0" i="0" u="none" strike="noStrike" kern="1200" cap="none" spc="0" normalizeH="0" baseline="0" noProof="0" dirty="0">
              <a:ln>
                <a:noFill/>
              </a:ln>
              <a:solidFill>
                <a:prstClr val="black"/>
              </a:solidFill>
              <a:effectLst/>
              <a:uLnTx/>
              <a:uFillTx/>
              <a:latin typeface="Effra" panose="02000506080000020004" pitchFamily="2" charset="0"/>
            </a:endParaRPr>
          </a:p>
        </p:txBody>
      </p:sp>
      <p:sp>
        <p:nvSpPr>
          <p:cNvPr id="3" name="Rechthoek: afgeronde hoeken 2">
            <a:extLst>
              <a:ext uri="{FF2B5EF4-FFF2-40B4-BE49-F238E27FC236}">
                <a16:creationId xmlns:a16="http://schemas.microsoft.com/office/drawing/2014/main" id="{585D254F-BA9D-EEAA-DA44-9240E5543093}"/>
              </a:ext>
            </a:extLst>
          </p:cNvPr>
          <p:cNvSpPr/>
          <p:nvPr/>
        </p:nvSpPr>
        <p:spPr>
          <a:xfrm>
            <a:off x="4827397" y="2848253"/>
            <a:ext cx="2537207" cy="1161494"/>
          </a:xfrm>
          <a:prstGeom prst="roundRect">
            <a:avLst/>
          </a:prstGeom>
          <a:solidFill>
            <a:srgbClr val="652EA3"/>
          </a:solidFill>
          <a:ln>
            <a:solidFill>
              <a:schemeClr val="bg1"/>
            </a:solidFill>
          </a:ln>
          <a:effectLst>
            <a:outerShdw blurRad="254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800" b="1" dirty="0">
                <a:latin typeface="Effra" panose="02000506080000020004" pitchFamily="2" charset="0"/>
              </a:rPr>
              <a:t>Concurrentie</a:t>
            </a:r>
          </a:p>
        </p:txBody>
      </p:sp>
      <p:sp>
        <p:nvSpPr>
          <p:cNvPr id="4" name="Rechthoek: afgeronde hoeken 3">
            <a:extLst>
              <a:ext uri="{FF2B5EF4-FFF2-40B4-BE49-F238E27FC236}">
                <a16:creationId xmlns:a16="http://schemas.microsoft.com/office/drawing/2014/main" id="{8C20A69B-648F-87DA-1031-9E1AB33BDF65}"/>
              </a:ext>
            </a:extLst>
          </p:cNvPr>
          <p:cNvSpPr/>
          <p:nvPr/>
        </p:nvSpPr>
        <p:spPr>
          <a:xfrm>
            <a:off x="4827397" y="979326"/>
            <a:ext cx="2537207" cy="1161494"/>
          </a:xfrm>
          <a:prstGeom prst="roundRect">
            <a:avLst/>
          </a:prstGeom>
          <a:solidFill>
            <a:srgbClr val="945DE8"/>
          </a:solidFill>
          <a:ln>
            <a:solidFill>
              <a:schemeClr val="bg1"/>
            </a:solidFill>
          </a:ln>
          <a:effectLst>
            <a:outerShdw blurRad="254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800" b="1" dirty="0">
                <a:latin typeface="Effra" panose="02000506080000020004" pitchFamily="2" charset="0"/>
              </a:rPr>
              <a:t>Leveranciers</a:t>
            </a:r>
          </a:p>
        </p:txBody>
      </p:sp>
      <p:sp>
        <p:nvSpPr>
          <p:cNvPr id="5" name="Rechthoek: afgeronde hoeken 4">
            <a:extLst>
              <a:ext uri="{FF2B5EF4-FFF2-40B4-BE49-F238E27FC236}">
                <a16:creationId xmlns:a16="http://schemas.microsoft.com/office/drawing/2014/main" id="{EBFF1C23-A9A9-9CF6-B6BE-73385EA085EF}"/>
              </a:ext>
            </a:extLst>
          </p:cNvPr>
          <p:cNvSpPr/>
          <p:nvPr/>
        </p:nvSpPr>
        <p:spPr>
          <a:xfrm>
            <a:off x="4827397" y="4717180"/>
            <a:ext cx="2537207" cy="1161494"/>
          </a:xfrm>
          <a:prstGeom prst="roundRect">
            <a:avLst/>
          </a:prstGeom>
          <a:solidFill>
            <a:srgbClr val="945DE8"/>
          </a:solidFill>
          <a:ln>
            <a:solidFill>
              <a:schemeClr val="bg1"/>
            </a:solidFill>
          </a:ln>
          <a:effectLst>
            <a:outerShdw blurRad="254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800" b="1" dirty="0">
                <a:latin typeface="Effra" panose="02000506080000020004" pitchFamily="2" charset="0"/>
              </a:rPr>
              <a:t>Afnemers</a:t>
            </a:r>
          </a:p>
        </p:txBody>
      </p:sp>
      <p:sp>
        <p:nvSpPr>
          <p:cNvPr id="6" name="Rechthoek: afgeronde hoeken 5">
            <a:extLst>
              <a:ext uri="{FF2B5EF4-FFF2-40B4-BE49-F238E27FC236}">
                <a16:creationId xmlns:a16="http://schemas.microsoft.com/office/drawing/2014/main" id="{45EFCFE0-A62C-BE7A-0021-783C15B85366}"/>
              </a:ext>
            </a:extLst>
          </p:cNvPr>
          <p:cNvSpPr/>
          <p:nvPr/>
        </p:nvSpPr>
        <p:spPr>
          <a:xfrm>
            <a:off x="8120187" y="2823183"/>
            <a:ext cx="2537207" cy="1161494"/>
          </a:xfrm>
          <a:prstGeom prst="roundRect">
            <a:avLst/>
          </a:prstGeom>
          <a:solidFill>
            <a:srgbClr val="945DE8"/>
          </a:solidFill>
          <a:ln>
            <a:solidFill>
              <a:schemeClr val="bg1"/>
            </a:solidFill>
          </a:ln>
          <a:effectLst>
            <a:outerShdw blurRad="254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800" b="1" dirty="0">
                <a:latin typeface="Effra" panose="02000506080000020004" pitchFamily="2" charset="0"/>
              </a:rPr>
              <a:t>Substituten</a:t>
            </a:r>
          </a:p>
        </p:txBody>
      </p:sp>
      <p:sp>
        <p:nvSpPr>
          <p:cNvPr id="7" name="Rechthoek: afgeronde hoeken 6">
            <a:extLst>
              <a:ext uri="{FF2B5EF4-FFF2-40B4-BE49-F238E27FC236}">
                <a16:creationId xmlns:a16="http://schemas.microsoft.com/office/drawing/2014/main" id="{A32E76BA-4862-6C85-CA2E-229640C0772A}"/>
              </a:ext>
            </a:extLst>
          </p:cNvPr>
          <p:cNvSpPr/>
          <p:nvPr/>
        </p:nvSpPr>
        <p:spPr>
          <a:xfrm>
            <a:off x="1534606" y="2823183"/>
            <a:ext cx="2537207" cy="1161494"/>
          </a:xfrm>
          <a:prstGeom prst="roundRect">
            <a:avLst/>
          </a:prstGeom>
          <a:solidFill>
            <a:srgbClr val="945DE8"/>
          </a:solidFill>
          <a:ln>
            <a:solidFill>
              <a:schemeClr val="bg1"/>
            </a:solidFill>
          </a:ln>
          <a:effectLst>
            <a:outerShdw blurRad="254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800" b="1" dirty="0">
                <a:latin typeface="Effra" panose="02000506080000020004" pitchFamily="2" charset="0"/>
              </a:rPr>
              <a:t>Barrières</a:t>
            </a:r>
          </a:p>
        </p:txBody>
      </p:sp>
      <p:cxnSp>
        <p:nvCxnSpPr>
          <p:cNvPr id="8" name="Rechte verbindingslijn met pijl 7">
            <a:extLst>
              <a:ext uri="{FF2B5EF4-FFF2-40B4-BE49-F238E27FC236}">
                <a16:creationId xmlns:a16="http://schemas.microsoft.com/office/drawing/2014/main" id="{9D245243-B02C-9366-29DB-44EB0568DDBD}"/>
              </a:ext>
            </a:extLst>
          </p:cNvPr>
          <p:cNvCxnSpPr>
            <a:cxnSpLocks/>
            <a:stCxn id="4" idx="2"/>
            <a:endCxn id="3" idx="0"/>
          </p:cNvCxnSpPr>
          <p:nvPr/>
        </p:nvCxnSpPr>
        <p:spPr>
          <a:xfrm>
            <a:off x="6096001" y="2140820"/>
            <a:ext cx="0" cy="707433"/>
          </a:xfrm>
          <a:prstGeom prst="straightConnector1">
            <a:avLst/>
          </a:prstGeom>
          <a:ln w="95250">
            <a:solidFill>
              <a:schemeClr val="bg1">
                <a:lumMod val="6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 name="Rechte verbindingslijn met pijl 8">
            <a:extLst>
              <a:ext uri="{FF2B5EF4-FFF2-40B4-BE49-F238E27FC236}">
                <a16:creationId xmlns:a16="http://schemas.microsoft.com/office/drawing/2014/main" id="{EB289C14-F5A7-4E19-9592-357F9657B01F}"/>
              </a:ext>
            </a:extLst>
          </p:cNvPr>
          <p:cNvCxnSpPr>
            <a:cxnSpLocks/>
            <a:stCxn id="3" idx="2"/>
            <a:endCxn id="5" idx="0"/>
          </p:cNvCxnSpPr>
          <p:nvPr/>
        </p:nvCxnSpPr>
        <p:spPr>
          <a:xfrm>
            <a:off x="6096001" y="4009747"/>
            <a:ext cx="0" cy="707433"/>
          </a:xfrm>
          <a:prstGeom prst="straightConnector1">
            <a:avLst/>
          </a:prstGeom>
          <a:ln w="95250">
            <a:solidFill>
              <a:schemeClr val="bg1">
                <a:lumMod val="6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 name="Rechte verbindingslijn met pijl 9">
            <a:extLst>
              <a:ext uri="{FF2B5EF4-FFF2-40B4-BE49-F238E27FC236}">
                <a16:creationId xmlns:a16="http://schemas.microsoft.com/office/drawing/2014/main" id="{999C24B8-73C9-7837-DA32-18740385A7C3}"/>
              </a:ext>
            </a:extLst>
          </p:cNvPr>
          <p:cNvCxnSpPr>
            <a:cxnSpLocks/>
            <a:stCxn id="6" idx="1"/>
            <a:endCxn id="3" idx="3"/>
          </p:cNvCxnSpPr>
          <p:nvPr/>
        </p:nvCxnSpPr>
        <p:spPr>
          <a:xfrm flipH="1">
            <a:off x="7364604" y="3403930"/>
            <a:ext cx="755583" cy="25070"/>
          </a:xfrm>
          <a:prstGeom prst="straightConnector1">
            <a:avLst/>
          </a:prstGeom>
          <a:ln w="95250">
            <a:solidFill>
              <a:schemeClr val="bg1">
                <a:lumMod val="6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 name="Rechte verbindingslijn met pijl 10">
            <a:extLst>
              <a:ext uri="{FF2B5EF4-FFF2-40B4-BE49-F238E27FC236}">
                <a16:creationId xmlns:a16="http://schemas.microsoft.com/office/drawing/2014/main" id="{2D46BCBC-DB89-A81A-4070-F7A32493EBF9}"/>
              </a:ext>
            </a:extLst>
          </p:cNvPr>
          <p:cNvCxnSpPr>
            <a:cxnSpLocks/>
            <a:stCxn id="3" idx="1"/>
            <a:endCxn id="7" idx="3"/>
          </p:cNvCxnSpPr>
          <p:nvPr/>
        </p:nvCxnSpPr>
        <p:spPr>
          <a:xfrm flipH="1" flipV="1">
            <a:off x="4071813" y="3403930"/>
            <a:ext cx="755584" cy="25070"/>
          </a:xfrm>
          <a:prstGeom prst="straightConnector1">
            <a:avLst/>
          </a:prstGeom>
          <a:ln w="95250">
            <a:solidFill>
              <a:schemeClr val="bg1">
                <a:lumMod val="6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3" name="Tekstvak 12">
            <a:extLst>
              <a:ext uri="{FF2B5EF4-FFF2-40B4-BE49-F238E27FC236}">
                <a16:creationId xmlns:a16="http://schemas.microsoft.com/office/drawing/2014/main" id="{6D48B4B3-5B6C-6EDB-1EC9-65312FBE7EA1}"/>
              </a:ext>
            </a:extLst>
          </p:cNvPr>
          <p:cNvSpPr txBox="1"/>
          <p:nvPr/>
        </p:nvSpPr>
        <p:spPr>
          <a:xfrm>
            <a:off x="275771" y="6024204"/>
            <a:ext cx="1164045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2800" b="1" i="1" dirty="0">
                <a:solidFill>
                  <a:prstClr val="black"/>
                </a:solidFill>
                <a:latin typeface="Effra" panose="02000506080000020004" pitchFamily="2" charset="0"/>
              </a:rPr>
              <a:t>De </a:t>
            </a:r>
            <a:r>
              <a:rPr lang="nl-NL" sz="2800" b="1" i="1" dirty="0">
                <a:solidFill>
                  <a:srgbClr val="945DE8"/>
                </a:solidFill>
                <a:latin typeface="Effra" panose="02000506080000020004" pitchFamily="2" charset="0"/>
              </a:rPr>
              <a:t>intensiteit</a:t>
            </a:r>
            <a:r>
              <a:rPr lang="nl-NL" sz="2800" b="1" i="1" dirty="0">
                <a:solidFill>
                  <a:prstClr val="black"/>
                </a:solidFill>
                <a:latin typeface="Effra" panose="02000506080000020004" pitchFamily="2" charset="0"/>
              </a:rPr>
              <a:t> van </a:t>
            </a:r>
            <a:r>
              <a:rPr lang="nl-NL" sz="2800" b="1" i="1" dirty="0">
                <a:solidFill>
                  <a:srgbClr val="945DE8"/>
                </a:solidFill>
                <a:latin typeface="Effra" panose="02000506080000020004" pitchFamily="2" charset="0"/>
              </a:rPr>
              <a:t>concurrentie </a:t>
            </a:r>
            <a:r>
              <a:rPr lang="nl-NL" sz="2800" b="1" i="1" dirty="0">
                <a:solidFill>
                  <a:prstClr val="black"/>
                </a:solidFill>
                <a:latin typeface="Effra" panose="02000506080000020004" pitchFamily="2" charset="0"/>
              </a:rPr>
              <a:t>en het </a:t>
            </a:r>
            <a:r>
              <a:rPr lang="nl-NL" sz="2800" b="1" i="1" dirty="0">
                <a:solidFill>
                  <a:srgbClr val="945DE8"/>
                </a:solidFill>
                <a:latin typeface="Effra" panose="02000506080000020004" pitchFamily="2" charset="0"/>
              </a:rPr>
              <a:t>winstpotentieel</a:t>
            </a:r>
            <a:r>
              <a:rPr lang="nl-NL" sz="2800" b="1" i="1" dirty="0">
                <a:solidFill>
                  <a:prstClr val="black"/>
                </a:solidFill>
                <a:latin typeface="Effra" panose="02000506080000020004" pitchFamily="2" charset="0"/>
              </a:rPr>
              <a:t> van een bedrijfstak.</a:t>
            </a:r>
            <a:endParaRPr kumimoji="0" lang="nl-NL" sz="2800" b="1" i="1" u="none" strike="noStrike" kern="1200" cap="none" spc="0" normalizeH="0" baseline="0" noProof="0" dirty="0">
              <a:ln>
                <a:noFill/>
              </a:ln>
              <a:solidFill>
                <a:prstClr val="black"/>
              </a:solidFill>
              <a:effectLst/>
              <a:uLnTx/>
              <a:uFillTx/>
              <a:latin typeface="Effra" panose="02000506080000020004" pitchFamily="2" charset="0"/>
              <a:ea typeface="+mn-ea"/>
              <a:cs typeface="+mn-cs"/>
            </a:endParaRPr>
          </a:p>
        </p:txBody>
      </p:sp>
    </p:spTree>
    <p:extLst>
      <p:ext uri="{BB962C8B-B14F-4D97-AF65-F5344CB8AC3E}">
        <p14:creationId xmlns:p14="http://schemas.microsoft.com/office/powerpoint/2010/main" val="2816711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37"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outVertical)">
                                      <p:cBhvr>
                                        <p:cTn id="11" dur="200"/>
                                        <p:tgtEl>
                                          <p:spTgt spid="11"/>
                                        </p:tgtEl>
                                      </p:cBhvr>
                                    </p:animEffect>
                                  </p:childTnLst>
                                </p:cTn>
                              </p:par>
                            </p:childTnLst>
                          </p:cTn>
                        </p:par>
                        <p:par>
                          <p:cTn id="12" fill="hold">
                            <p:stCondLst>
                              <p:cond delay="200"/>
                            </p:stCondLst>
                            <p:childTnLst>
                              <p:par>
                                <p:cTn id="13" presetID="1"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6" presetClass="entr" presetSubtype="37"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outVertical)">
                                      <p:cBhvr>
                                        <p:cTn id="19" dur="200"/>
                                        <p:tgtEl>
                                          <p:spTgt spid="10"/>
                                        </p:tgtEl>
                                      </p:cBhvr>
                                    </p:animEffect>
                                  </p:childTnLst>
                                </p:cTn>
                              </p:par>
                            </p:childTnLst>
                          </p:cTn>
                        </p:par>
                        <p:par>
                          <p:cTn id="20" fill="hold">
                            <p:stCondLst>
                              <p:cond delay="200"/>
                            </p:stCondLst>
                            <p:childTnLst>
                              <p:par>
                                <p:cTn id="21" presetID="1" presetClass="entr" presetSubtype="0"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6" presetClass="entr" presetSubtype="42"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outHorizontal)">
                                      <p:cBhvr>
                                        <p:cTn id="27" dur="200"/>
                                        <p:tgtEl>
                                          <p:spTgt spid="8"/>
                                        </p:tgtEl>
                                      </p:cBhvr>
                                    </p:animEffect>
                                  </p:childTnLst>
                                </p:cTn>
                              </p:par>
                            </p:childTnLst>
                          </p:cTn>
                        </p:par>
                        <p:par>
                          <p:cTn id="28" fill="hold">
                            <p:stCondLst>
                              <p:cond delay="200"/>
                            </p:stCondLst>
                            <p:childTnLst>
                              <p:par>
                                <p:cTn id="29" presetID="1" presetClass="entr" presetSubtype="0" fill="hold" grpId="0" nodeType="after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6" presetClass="entr" presetSubtype="42"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barn(outHorizontal)">
                                      <p:cBhvr>
                                        <p:cTn id="35" dur="200"/>
                                        <p:tgtEl>
                                          <p:spTgt spid="9"/>
                                        </p:tgtEl>
                                      </p:cBhvr>
                                    </p:animEffect>
                                  </p:childTnLst>
                                </p:cTn>
                              </p:par>
                            </p:childTnLst>
                          </p:cTn>
                        </p:par>
                        <p:par>
                          <p:cTn id="36" fill="hold">
                            <p:stCondLst>
                              <p:cond delay="200"/>
                            </p:stCondLst>
                            <p:childTnLst>
                              <p:par>
                                <p:cTn id="37" presetID="1" presetClass="entr" presetSubtype="0" fill="hold" grpId="0" nodeType="afterEffect">
                                  <p:stCondLst>
                                    <p:cond delay="0"/>
                                  </p:stCondLst>
                                  <p:childTnLst>
                                    <p:set>
                                      <p:cBhvr>
                                        <p:cTn id="3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F469F7-C113-C13E-0102-63BE9FB662B6}"/>
            </a:ext>
          </a:extLst>
        </p:cNvPr>
        <p:cNvGrpSpPr/>
        <p:nvPr/>
      </p:nvGrpSpPr>
      <p:grpSpPr>
        <a:xfrm>
          <a:off x="0" y="0"/>
          <a:ext cx="0" cy="0"/>
          <a:chOff x="0" y="0"/>
          <a:chExt cx="0" cy="0"/>
        </a:xfrm>
      </p:grpSpPr>
    </p:spTree>
    <p:extLst>
      <p:ext uri="{BB962C8B-B14F-4D97-AF65-F5344CB8AC3E}">
        <p14:creationId xmlns:p14="http://schemas.microsoft.com/office/powerpoint/2010/main" val="33010232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9C1B99-90DB-ADF2-249D-843299E2D99D}"/>
            </a:ext>
          </a:extLst>
        </p:cNvPr>
        <p:cNvGrpSpPr/>
        <p:nvPr/>
      </p:nvGrpSpPr>
      <p:grpSpPr>
        <a:xfrm>
          <a:off x="0" y="0"/>
          <a:ext cx="0" cy="0"/>
          <a:chOff x="0" y="0"/>
          <a:chExt cx="0" cy="0"/>
        </a:xfrm>
      </p:grpSpPr>
      <p:sp>
        <p:nvSpPr>
          <p:cNvPr id="3" name="Tekstvak 2">
            <a:extLst>
              <a:ext uri="{FF2B5EF4-FFF2-40B4-BE49-F238E27FC236}">
                <a16:creationId xmlns:a16="http://schemas.microsoft.com/office/drawing/2014/main" id="{253E69EA-FCC4-3B6D-E442-43A365311676}"/>
              </a:ext>
            </a:extLst>
          </p:cNvPr>
          <p:cNvSpPr txBox="1"/>
          <p:nvPr/>
        </p:nvSpPr>
        <p:spPr>
          <a:xfrm>
            <a:off x="319314" y="3092680"/>
            <a:ext cx="11553372" cy="1446550"/>
          </a:xfrm>
          <a:prstGeom prst="rect">
            <a:avLst/>
          </a:prstGeom>
          <a:noFill/>
        </p:spPr>
        <p:txBody>
          <a:bodyPr wrap="square" rtlCol="0">
            <a:spAutoFit/>
          </a:bodyPr>
          <a:lstStyle/>
          <a:p>
            <a:pPr algn="ctr"/>
            <a:r>
              <a:rPr lang="nl-NL" sz="8800" b="1" dirty="0">
                <a:solidFill>
                  <a:srgbClr val="945DE8"/>
                </a:solidFill>
                <a:effectLst>
                  <a:outerShdw blurRad="25400" dist="25400" dir="2700000" algn="tl" rotWithShape="0">
                    <a:prstClr val="black">
                      <a:alpha val="40000"/>
                    </a:prstClr>
                  </a:outerShdw>
                </a:effectLst>
                <a:latin typeface="Effra" panose="02000506080000020004" pitchFamily="2" charset="0"/>
              </a:rPr>
              <a:t>Opties en meer!</a:t>
            </a:r>
          </a:p>
        </p:txBody>
      </p:sp>
      <p:cxnSp>
        <p:nvCxnSpPr>
          <p:cNvPr id="6" name="Rechte verbindingslijn 5">
            <a:extLst>
              <a:ext uri="{FF2B5EF4-FFF2-40B4-BE49-F238E27FC236}">
                <a16:creationId xmlns:a16="http://schemas.microsoft.com/office/drawing/2014/main" id="{9F0E769C-501D-2598-45C5-73406E049A24}"/>
              </a:ext>
            </a:extLst>
          </p:cNvPr>
          <p:cNvCxnSpPr>
            <a:cxnSpLocks/>
          </p:cNvCxnSpPr>
          <p:nvPr/>
        </p:nvCxnSpPr>
        <p:spPr>
          <a:xfrm flipH="1">
            <a:off x="1168400" y="4592864"/>
            <a:ext cx="9855200" cy="0"/>
          </a:xfrm>
          <a:prstGeom prst="line">
            <a:avLst/>
          </a:prstGeom>
          <a:ln w="111125">
            <a:solidFill>
              <a:schemeClr val="bg1">
                <a:lumMod val="65000"/>
              </a:schemeClr>
            </a:solidFill>
          </a:ln>
          <a:effectLst>
            <a:outerShdw blurRad="25400" dist="254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 name="Tekstvak 4">
            <a:extLst>
              <a:ext uri="{FF2B5EF4-FFF2-40B4-BE49-F238E27FC236}">
                <a16:creationId xmlns:a16="http://schemas.microsoft.com/office/drawing/2014/main" id="{3361319F-75C3-334B-CBB4-3EF89493E89E}"/>
              </a:ext>
            </a:extLst>
          </p:cNvPr>
          <p:cNvSpPr txBox="1"/>
          <p:nvPr/>
        </p:nvSpPr>
        <p:spPr>
          <a:xfrm>
            <a:off x="319314" y="1566952"/>
            <a:ext cx="11553372" cy="1862048"/>
          </a:xfrm>
          <a:prstGeom prst="rect">
            <a:avLst/>
          </a:prstGeom>
          <a:noFill/>
        </p:spPr>
        <p:txBody>
          <a:bodyPr wrap="square" rtlCol="0">
            <a:spAutoFit/>
          </a:bodyPr>
          <a:lstStyle/>
          <a:p>
            <a:pPr algn="ctr"/>
            <a:r>
              <a:rPr lang="nl-NL" sz="11500" b="1" i="1" dirty="0">
                <a:solidFill>
                  <a:srgbClr val="652EA3"/>
                </a:solidFill>
                <a:effectLst>
                  <a:outerShdw blurRad="25400" dist="25400" dir="2700000" algn="tl" rotWithShape="0">
                    <a:prstClr val="black">
                      <a:alpha val="40000"/>
                    </a:prstClr>
                  </a:outerShdw>
                </a:effectLst>
                <a:latin typeface="Effra" panose="02000506080000020004" pitchFamily="2" charset="0"/>
              </a:rPr>
              <a:t>Beleggen</a:t>
            </a:r>
          </a:p>
        </p:txBody>
      </p:sp>
      <p:sp>
        <p:nvSpPr>
          <p:cNvPr id="2" name="Tekstvak 1">
            <a:extLst>
              <a:ext uri="{FF2B5EF4-FFF2-40B4-BE49-F238E27FC236}">
                <a16:creationId xmlns:a16="http://schemas.microsoft.com/office/drawing/2014/main" id="{5E952921-2675-E02C-3A4C-AD1325EBF7B1}"/>
              </a:ext>
            </a:extLst>
          </p:cNvPr>
          <p:cNvSpPr txBox="1"/>
          <p:nvPr/>
        </p:nvSpPr>
        <p:spPr>
          <a:xfrm>
            <a:off x="1168400" y="4585846"/>
            <a:ext cx="2854959" cy="523220"/>
          </a:xfrm>
          <a:prstGeom prst="rect">
            <a:avLst/>
          </a:prstGeom>
          <a:noFill/>
        </p:spPr>
        <p:txBody>
          <a:bodyPr wrap="square" rtlCol="0">
            <a:spAutoFit/>
          </a:bodyPr>
          <a:lstStyle/>
          <a:p>
            <a:r>
              <a:rPr lang="nl-NL" sz="2800" b="1" dirty="0">
                <a:solidFill>
                  <a:srgbClr val="652EA3"/>
                </a:solidFill>
                <a:latin typeface="Effra" panose="02000506080000020004" pitchFamily="2" charset="0"/>
              </a:rPr>
              <a:t>Patrick</a:t>
            </a:r>
          </a:p>
        </p:txBody>
      </p:sp>
    </p:spTree>
    <p:extLst>
      <p:ext uri="{BB962C8B-B14F-4D97-AF65-F5344CB8AC3E}">
        <p14:creationId xmlns:p14="http://schemas.microsoft.com/office/powerpoint/2010/main" val="4267038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775AA5-9983-7A28-33FA-F9DB880CC3D7}"/>
            </a:ext>
          </a:extLst>
        </p:cNvPr>
        <p:cNvGrpSpPr/>
        <p:nvPr/>
      </p:nvGrpSpPr>
      <p:grpSpPr>
        <a:xfrm>
          <a:off x="0" y="0"/>
          <a:ext cx="0" cy="0"/>
          <a:chOff x="0" y="0"/>
          <a:chExt cx="0" cy="0"/>
        </a:xfrm>
      </p:grpSpPr>
      <p:sp>
        <p:nvSpPr>
          <p:cNvPr id="133" name="Rechthoek 132">
            <a:extLst>
              <a:ext uri="{FF2B5EF4-FFF2-40B4-BE49-F238E27FC236}">
                <a16:creationId xmlns:a16="http://schemas.microsoft.com/office/drawing/2014/main" id="{76EBE982-7845-96D2-150F-48F996E6370F}"/>
              </a:ext>
            </a:extLst>
          </p:cNvPr>
          <p:cNvSpPr/>
          <p:nvPr/>
        </p:nvSpPr>
        <p:spPr>
          <a:xfrm>
            <a:off x="1267137" y="2000988"/>
            <a:ext cx="3544141" cy="3176474"/>
          </a:xfrm>
          <a:prstGeom prst="rect">
            <a:avLst/>
          </a:prstGeom>
          <a:solidFill>
            <a:schemeClr val="bg1"/>
          </a:solidFill>
          <a:ln>
            <a:noFill/>
          </a:ln>
          <a:effectLst>
            <a:outerShdw blurRad="25400" dist="254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4" name="Rechthoek 133">
            <a:extLst>
              <a:ext uri="{FF2B5EF4-FFF2-40B4-BE49-F238E27FC236}">
                <a16:creationId xmlns:a16="http://schemas.microsoft.com/office/drawing/2014/main" id="{DE87991B-B48B-6C49-3A10-2E92618C4961}"/>
              </a:ext>
            </a:extLst>
          </p:cNvPr>
          <p:cNvSpPr/>
          <p:nvPr/>
        </p:nvSpPr>
        <p:spPr>
          <a:xfrm>
            <a:off x="7386902" y="2000988"/>
            <a:ext cx="3544141" cy="3176474"/>
          </a:xfrm>
          <a:prstGeom prst="rect">
            <a:avLst/>
          </a:prstGeom>
          <a:solidFill>
            <a:schemeClr val="bg1"/>
          </a:solidFill>
          <a:ln>
            <a:noFill/>
          </a:ln>
          <a:effectLst>
            <a:outerShdw blurRad="25400" dist="254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7" name="Rechthoekige driehoek 96">
            <a:extLst>
              <a:ext uri="{FF2B5EF4-FFF2-40B4-BE49-F238E27FC236}">
                <a16:creationId xmlns:a16="http://schemas.microsoft.com/office/drawing/2014/main" id="{6347010C-83B3-D603-684B-9E3BFC49FADA}"/>
              </a:ext>
            </a:extLst>
          </p:cNvPr>
          <p:cNvSpPr/>
          <p:nvPr/>
        </p:nvSpPr>
        <p:spPr>
          <a:xfrm flipH="1">
            <a:off x="3415612" y="2964185"/>
            <a:ext cx="1381699" cy="1279425"/>
          </a:xfrm>
          <a:prstGeom prst="rtTriangle">
            <a:avLst/>
          </a:prstGeom>
          <a:solidFill>
            <a:srgbClr val="00B05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98" name="Groep 97">
            <a:extLst>
              <a:ext uri="{FF2B5EF4-FFF2-40B4-BE49-F238E27FC236}">
                <a16:creationId xmlns:a16="http://schemas.microsoft.com/office/drawing/2014/main" id="{8269E35A-92D7-77BE-8534-D10C83203B6A}"/>
              </a:ext>
            </a:extLst>
          </p:cNvPr>
          <p:cNvGrpSpPr/>
          <p:nvPr/>
        </p:nvGrpSpPr>
        <p:grpSpPr>
          <a:xfrm flipV="1">
            <a:off x="1332585" y="4243092"/>
            <a:ext cx="2054076" cy="591695"/>
            <a:chOff x="1318250" y="1880714"/>
            <a:chExt cx="2583943" cy="434588"/>
          </a:xfrm>
        </p:grpSpPr>
        <p:sp>
          <p:nvSpPr>
            <p:cNvPr id="99" name="Rechthoek 98">
              <a:extLst>
                <a:ext uri="{FF2B5EF4-FFF2-40B4-BE49-F238E27FC236}">
                  <a16:creationId xmlns:a16="http://schemas.microsoft.com/office/drawing/2014/main" id="{F19471B8-57B1-F9D6-8F70-08BC6CF6FAFE}"/>
                </a:ext>
              </a:extLst>
            </p:cNvPr>
            <p:cNvSpPr/>
            <p:nvPr/>
          </p:nvSpPr>
          <p:spPr>
            <a:xfrm flipV="1">
              <a:off x="1318250" y="1880714"/>
              <a:ext cx="1745764" cy="434588"/>
            </a:xfrm>
            <a:prstGeom prst="rect">
              <a:avLst/>
            </a:prstGeom>
            <a:solidFill>
              <a:srgbClr val="E71E1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00" name="Rechthoekige driehoek 99">
              <a:extLst>
                <a:ext uri="{FF2B5EF4-FFF2-40B4-BE49-F238E27FC236}">
                  <a16:creationId xmlns:a16="http://schemas.microsoft.com/office/drawing/2014/main" id="{B08C7C22-3C71-FD2F-5DC1-025914DA600E}"/>
                </a:ext>
              </a:extLst>
            </p:cNvPr>
            <p:cNvSpPr/>
            <p:nvPr/>
          </p:nvSpPr>
          <p:spPr>
            <a:xfrm rot="10800000" flipH="1" flipV="1">
              <a:off x="3064724" y="1882606"/>
              <a:ext cx="837469" cy="432000"/>
            </a:xfrm>
            <a:prstGeom prst="rtTriangle">
              <a:avLst/>
            </a:prstGeom>
            <a:solidFill>
              <a:srgbClr val="E71E1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2" name="Tekstvak 1">
            <a:extLst>
              <a:ext uri="{FF2B5EF4-FFF2-40B4-BE49-F238E27FC236}">
                <a16:creationId xmlns:a16="http://schemas.microsoft.com/office/drawing/2014/main" id="{54B89916-B861-ED13-518B-0515C524D5DF}"/>
              </a:ext>
            </a:extLst>
          </p:cNvPr>
          <p:cNvSpPr txBox="1"/>
          <p:nvPr/>
        </p:nvSpPr>
        <p:spPr>
          <a:xfrm>
            <a:off x="2140299" y="194009"/>
            <a:ext cx="791140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prstClr val="black"/>
                </a:solidFill>
                <a:effectLst/>
                <a:uLnTx/>
                <a:uFillTx/>
                <a:latin typeface="Effra Heavy" panose="02000906080000020004" pitchFamily="2" charset="0"/>
                <a:ea typeface="+mn-ea"/>
                <a:cs typeface="+mn-cs"/>
              </a:rPr>
              <a:t>Callopties</a:t>
            </a:r>
            <a:endParaRPr kumimoji="0" lang="nl-NL" sz="2800" b="0" i="0" u="none" strike="noStrike" kern="1200" cap="none" spc="0" normalizeH="0" baseline="0" noProof="0" dirty="0">
              <a:ln>
                <a:noFill/>
              </a:ln>
              <a:solidFill>
                <a:prstClr val="black"/>
              </a:solidFill>
              <a:effectLst/>
              <a:uLnTx/>
              <a:uFillTx/>
              <a:latin typeface="Effra" panose="02000506080000020004" pitchFamily="2" charset="0"/>
            </a:endParaRPr>
          </a:p>
        </p:txBody>
      </p:sp>
      <p:cxnSp>
        <p:nvCxnSpPr>
          <p:cNvPr id="3" name="Rechte verbindingslijn 2">
            <a:extLst>
              <a:ext uri="{FF2B5EF4-FFF2-40B4-BE49-F238E27FC236}">
                <a16:creationId xmlns:a16="http://schemas.microsoft.com/office/drawing/2014/main" id="{5B1C11AA-7B31-6B65-287F-5AC8A71C4147}"/>
              </a:ext>
            </a:extLst>
          </p:cNvPr>
          <p:cNvCxnSpPr>
            <a:cxnSpLocks/>
          </p:cNvCxnSpPr>
          <p:nvPr/>
        </p:nvCxnSpPr>
        <p:spPr>
          <a:xfrm>
            <a:off x="6096000" y="839244"/>
            <a:ext cx="0" cy="5742333"/>
          </a:xfrm>
          <a:prstGeom prst="line">
            <a:avLst/>
          </a:prstGeom>
          <a:ln w="1111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 name="Rechthoek: afgeronde hoeken 4">
            <a:extLst>
              <a:ext uri="{FF2B5EF4-FFF2-40B4-BE49-F238E27FC236}">
                <a16:creationId xmlns:a16="http://schemas.microsoft.com/office/drawing/2014/main" id="{66148B99-427F-5A07-6122-8763A4259F50}"/>
              </a:ext>
            </a:extLst>
          </p:cNvPr>
          <p:cNvSpPr/>
          <p:nvPr/>
        </p:nvSpPr>
        <p:spPr>
          <a:xfrm>
            <a:off x="1267137" y="1021796"/>
            <a:ext cx="3545026" cy="523219"/>
          </a:xfrm>
          <a:prstGeom prst="roundRect">
            <a:avLst/>
          </a:prstGeom>
          <a:solidFill>
            <a:srgbClr val="652EA3"/>
          </a:solidFill>
          <a:ln w="13921" cap="flat">
            <a:noFill/>
            <a:prstDash val="solid"/>
            <a:miter/>
          </a:ln>
          <a:effectLst>
            <a:outerShdw blurRad="25400" dist="25400" dir="2700000" algn="tl" rotWithShape="0">
              <a:prstClr val="black">
                <a:alpha val="40000"/>
              </a:prstClr>
            </a:outerShdw>
          </a:effectLst>
        </p:spPr>
        <p:txBody>
          <a:bodyPr rtlCol="0" anchor="ctr"/>
          <a:lstStyle/>
          <a:p>
            <a:pPr algn="ctr"/>
            <a:r>
              <a:rPr lang="nl-NL" sz="2800" dirty="0">
                <a:solidFill>
                  <a:schemeClr val="bg1"/>
                </a:solidFill>
                <a:latin typeface="Effra" panose="02000506080000020004" pitchFamily="2" charset="0"/>
              </a:rPr>
              <a:t>Optiehouder</a:t>
            </a:r>
          </a:p>
        </p:txBody>
      </p:sp>
      <p:sp>
        <p:nvSpPr>
          <p:cNvPr id="6" name="Rechthoek: afgeronde hoeken 5">
            <a:extLst>
              <a:ext uri="{FF2B5EF4-FFF2-40B4-BE49-F238E27FC236}">
                <a16:creationId xmlns:a16="http://schemas.microsoft.com/office/drawing/2014/main" id="{902E0A83-DFF1-503B-20F4-9F3DE33B8F07}"/>
              </a:ext>
            </a:extLst>
          </p:cNvPr>
          <p:cNvSpPr/>
          <p:nvPr/>
        </p:nvSpPr>
        <p:spPr>
          <a:xfrm>
            <a:off x="7379838" y="1021796"/>
            <a:ext cx="3545026" cy="523219"/>
          </a:xfrm>
          <a:prstGeom prst="roundRect">
            <a:avLst/>
          </a:prstGeom>
          <a:solidFill>
            <a:srgbClr val="652EA3"/>
          </a:solidFill>
          <a:ln w="13921" cap="flat">
            <a:noFill/>
            <a:prstDash val="solid"/>
            <a:miter/>
          </a:ln>
          <a:effectLst>
            <a:outerShdw blurRad="25400" dist="25400" dir="2700000" algn="tl" rotWithShape="0">
              <a:prstClr val="black">
                <a:alpha val="40000"/>
              </a:prstClr>
            </a:outerShdw>
          </a:effectLst>
        </p:spPr>
        <p:txBody>
          <a:bodyPr rtlCol="0" anchor="ctr"/>
          <a:lstStyle/>
          <a:p>
            <a:pPr algn="ctr"/>
            <a:r>
              <a:rPr lang="nl-NL" sz="2800" dirty="0">
                <a:solidFill>
                  <a:schemeClr val="bg1"/>
                </a:solidFill>
                <a:latin typeface="Effra" panose="02000506080000020004" pitchFamily="2" charset="0"/>
              </a:rPr>
              <a:t>Optieschrijver</a:t>
            </a:r>
          </a:p>
        </p:txBody>
      </p:sp>
      <p:grpSp>
        <p:nvGrpSpPr>
          <p:cNvPr id="59" name="Groep 58">
            <a:extLst>
              <a:ext uri="{FF2B5EF4-FFF2-40B4-BE49-F238E27FC236}">
                <a16:creationId xmlns:a16="http://schemas.microsoft.com/office/drawing/2014/main" id="{AABDE4E7-278F-2470-8954-BAA69EB7A2FB}"/>
              </a:ext>
            </a:extLst>
          </p:cNvPr>
          <p:cNvGrpSpPr/>
          <p:nvPr/>
        </p:nvGrpSpPr>
        <p:grpSpPr>
          <a:xfrm>
            <a:off x="1283278" y="2009462"/>
            <a:ext cx="3528000" cy="3168000"/>
            <a:chOff x="1283278" y="2009462"/>
            <a:chExt cx="3528000" cy="3168000"/>
          </a:xfrm>
        </p:grpSpPr>
        <p:grpSp>
          <p:nvGrpSpPr>
            <p:cNvPr id="7" name="Groep 6">
              <a:extLst>
                <a:ext uri="{FF2B5EF4-FFF2-40B4-BE49-F238E27FC236}">
                  <a16:creationId xmlns:a16="http://schemas.microsoft.com/office/drawing/2014/main" id="{79097D4F-378F-267D-D799-27EB68FBD3E9}"/>
                </a:ext>
              </a:extLst>
            </p:cNvPr>
            <p:cNvGrpSpPr/>
            <p:nvPr/>
          </p:nvGrpSpPr>
          <p:grpSpPr>
            <a:xfrm>
              <a:off x="1338572" y="2013020"/>
              <a:ext cx="3458562" cy="3160114"/>
              <a:chOff x="4044950" y="804554"/>
              <a:chExt cx="4320000" cy="4320000"/>
            </a:xfrm>
          </p:grpSpPr>
          <p:cxnSp>
            <p:nvCxnSpPr>
              <p:cNvPr id="8" name="Rechte verbindingslijn 7">
                <a:extLst>
                  <a:ext uri="{FF2B5EF4-FFF2-40B4-BE49-F238E27FC236}">
                    <a16:creationId xmlns:a16="http://schemas.microsoft.com/office/drawing/2014/main" id="{C361C34C-0824-19EB-6580-2782887F5A1E}"/>
                  </a:ext>
                </a:extLst>
              </p:cNvPr>
              <p:cNvCxnSpPr>
                <a:cxnSpLocks/>
              </p:cNvCxnSpPr>
              <p:nvPr/>
            </p:nvCxnSpPr>
            <p:spPr>
              <a:xfrm>
                <a:off x="4044950" y="5124554"/>
                <a:ext cx="4320000" cy="0"/>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 name="Rechte verbindingslijn 8">
                <a:extLst>
                  <a:ext uri="{FF2B5EF4-FFF2-40B4-BE49-F238E27FC236}">
                    <a16:creationId xmlns:a16="http://schemas.microsoft.com/office/drawing/2014/main" id="{8AE1E56E-885A-D4B0-97D1-36C6A7D44F45}"/>
                  </a:ext>
                </a:extLst>
              </p:cNvPr>
              <p:cNvCxnSpPr>
                <a:cxnSpLocks/>
              </p:cNvCxnSpPr>
              <p:nvPr/>
            </p:nvCxnSpPr>
            <p:spPr>
              <a:xfrm>
                <a:off x="4044950" y="804554"/>
                <a:ext cx="0" cy="4320000"/>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 name="Rechte verbindingslijn 9">
                <a:extLst>
                  <a:ext uri="{FF2B5EF4-FFF2-40B4-BE49-F238E27FC236}">
                    <a16:creationId xmlns:a16="http://schemas.microsoft.com/office/drawing/2014/main" id="{37F5BAF4-271A-86B1-E709-03DE792466CB}"/>
                  </a:ext>
                </a:extLst>
              </p:cNvPr>
              <p:cNvCxnSpPr>
                <a:cxnSpLocks/>
              </p:cNvCxnSpPr>
              <p:nvPr/>
            </p:nvCxnSpPr>
            <p:spPr>
              <a:xfrm>
                <a:off x="4044950" y="4692554"/>
                <a:ext cx="4320000" cy="0"/>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 name="Rechte verbindingslijn 10">
                <a:extLst>
                  <a:ext uri="{FF2B5EF4-FFF2-40B4-BE49-F238E27FC236}">
                    <a16:creationId xmlns:a16="http://schemas.microsoft.com/office/drawing/2014/main" id="{BCC00DAA-0091-D2EE-8763-E348E57CC28E}"/>
                  </a:ext>
                </a:extLst>
              </p:cNvPr>
              <p:cNvCxnSpPr>
                <a:cxnSpLocks/>
              </p:cNvCxnSpPr>
              <p:nvPr/>
            </p:nvCxnSpPr>
            <p:spPr>
              <a:xfrm>
                <a:off x="4044950" y="4260554"/>
                <a:ext cx="4320000" cy="0"/>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 name="Rechte verbindingslijn 11">
                <a:extLst>
                  <a:ext uri="{FF2B5EF4-FFF2-40B4-BE49-F238E27FC236}">
                    <a16:creationId xmlns:a16="http://schemas.microsoft.com/office/drawing/2014/main" id="{B50E0CFC-1AC0-988D-3242-80D12AF4D84C}"/>
                  </a:ext>
                </a:extLst>
              </p:cNvPr>
              <p:cNvCxnSpPr>
                <a:cxnSpLocks/>
              </p:cNvCxnSpPr>
              <p:nvPr/>
            </p:nvCxnSpPr>
            <p:spPr>
              <a:xfrm>
                <a:off x="4044950" y="3828554"/>
                <a:ext cx="4320000" cy="0"/>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 name="Rechte verbindingslijn 12">
                <a:extLst>
                  <a:ext uri="{FF2B5EF4-FFF2-40B4-BE49-F238E27FC236}">
                    <a16:creationId xmlns:a16="http://schemas.microsoft.com/office/drawing/2014/main" id="{FF412C28-AAA4-E3F5-6112-12AE1BF56DB2}"/>
                  </a:ext>
                </a:extLst>
              </p:cNvPr>
              <p:cNvCxnSpPr>
                <a:cxnSpLocks/>
              </p:cNvCxnSpPr>
              <p:nvPr/>
            </p:nvCxnSpPr>
            <p:spPr>
              <a:xfrm>
                <a:off x="4044950" y="3396554"/>
                <a:ext cx="4320000" cy="0"/>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 name="Rechte verbindingslijn 13">
                <a:extLst>
                  <a:ext uri="{FF2B5EF4-FFF2-40B4-BE49-F238E27FC236}">
                    <a16:creationId xmlns:a16="http://schemas.microsoft.com/office/drawing/2014/main" id="{5B21DC70-0BEE-BA64-927D-DBA1E30FA5AA}"/>
                  </a:ext>
                </a:extLst>
              </p:cNvPr>
              <p:cNvCxnSpPr>
                <a:cxnSpLocks/>
              </p:cNvCxnSpPr>
              <p:nvPr/>
            </p:nvCxnSpPr>
            <p:spPr>
              <a:xfrm>
                <a:off x="4044950" y="2964554"/>
                <a:ext cx="4320000" cy="0"/>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 name="Rechte verbindingslijn 14">
                <a:extLst>
                  <a:ext uri="{FF2B5EF4-FFF2-40B4-BE49-F238E27FC236}">
                    <a16:creationId xmlns:a16="http://schemas.microsoft.com/office/drawing/2014/main" id="{E3CA45B5-F486-F3E7-88B7-2117C7127F18}"/>
                  </a:ext>
                </a:extLst>
              </p:cNvPr>
              <p:cNvCxnSpPr>
                <a:cxnSpLocks/>
              </p:cNvCxnSpPr>
              <p:nvPr/>
            </p:nvCxnSpPr>
            <p:spPr>
              <a:xfrm>
                <a:off x="4044950" y="2532554"/>
                <a:ext cx="4320000" cy="0"/>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 name="Rechte verbindingslijn 15">
                <a:extLst>
                  <a:ext uri="{FF2B5EF4-FFF2-40B4-BE49-F238E27FC236}">
                    <a16:creationId xmlns:a16="http://schemas.microsoft.com/office/drawing/2014/main" id="{944B9D60-1CE7-EC40-BCE6-E9979445CA1F}"/>
                  </a:ext>
                </a:extLst>
              </p:cNvPr>
              <p:cNvCxnSpPr>
                <a:cxnSpLocks/>
              </p:cNvCxnSpPr>
              <p:nvPr/>
            </p:nvCxnSpPr>
            <p:spPr>
              <a:xfrm>
                <a:off x="4044950" y="2100554"/>
                <a:ext cx="4320000" cy="0"/>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 name="Rechte verbindingslijn 16">
                <a:extLst>
                  <a:ext uri="{FF2B5EF4-FFF2-40B4-BE49-F238E27FC236}">
                    <a16:creationId xmlns:a16="http://schemas.microsoft.com/office/drawing/2014/main" id="{AB998868-D535-9C2F-508C-A015190B0BE9}"/>
                  </a:ext>
                </a:extLst>
              </p:cNvPr>
              <p:cNvCxnSpPr>
                <a:cxnSpLocks/>
              </p:cNvCxnSpPr>
              <p:nvPr/>
            </p:nvCxnSpPr>
            <p:spPr>
              <a:xfrm>
                <a:off x="4044950" y="1668554"/>
                <a:ext cx="4320000" cy="0"/>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 name="Rechte verbindingslijn 17">
                <a:extLst>
                  <a:ext uri="{FF2B5EF4-FFF2-40B4-BE49-F238E27FC236}">
                    <a16:creationId xmlns:a16="http://schemas.microsoft.com/office/drawing/2014/main" id="{FD8BCA4F-99CF-051E-421B-A1FC14DD15C1}"/>
                  </a:ext>
                </a:extLst>
              </p:cNvPr>
              <p:cNvCxnSpPr>
                <a:cxnSpLocks/>
              </p:cNvCxnSpPr>
              <p:nvPr/>
            </p:nvCxnSpPr>
            <p:spPr>
              <a:xfrm>
                <a:off x="4044950" y="1236554"/>
                <a:ext cx="4320000" cy="0"/>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 name="Rechte verbindingslijn 18">
                <a:extLst>
                  <a:ext uri="{FF2B5EF4-FFF2-40B4-BE49-F238E27FC236}">
                    <a16:creationId xmlns:a16="http://schemas.microsoft.com/office/drawing/2014/main" id="{F820DDEF-586D-3DFB-9919-2C299EDF0F7C}"/>
                  </a:ext>
                </a:extLst>
              </p:cNvPr>
              <p:cNvCxnSpPr>
                <a:cxnSpLocks/>
              </p:cNvCxnSpPr>
              <p:nvPr/>
            </p:nvCxnSpPr>
            <p:spPr>
              <a:xfrm>
                <a:off x="4044950" y="804554"/>
                <a:ext cx="4320000" cy="0"/>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0" name="Rechte verbindingslijn 19">
                <a:extLst>
                  <a:ext uri="{FF2B5EF4-FFF2-40B4-BE49-F238E27FC236}">
                    <a16:creationId xmlns:a16="http://schemas.microsoft.com/office/drawing/2014/main" id="{37C45606-7AE6-012D-09D3-A00556ADE418}"/>
                  </a:ext>
                </a:extLst>
              </p:cNvPr>
              <p:cNvCxnSpPr>
                <a:cxnSpLocks/>
              </p:cNvCxnSpPr>
              <p:nvPr/>
            </p:nvCxnSpPr>
            <p:spPr>
              <a:xfrm>
                <a:off x="4476950" y="804554"/>
                <a:ext cx="0" cy="4320000"/>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1" name="Rechte verbindingslijn 20">
                <a:extLst>
                  <a:ext uri="{FF2B5EF4-FFF2-40B4-BE49-F238E27FC236}">
                    <a16:creationId xmlns:a16="http://schemas.microsoft.com/office/drawing/2014/main" id="{3DEDDFDD-0F9F-C050-F1AF-EE806FB256FA}"/>
                  </a:ext>
                </a:extLst>
              </p:cNvPr>
              <p:cNvCxnSpPr>
                <a:cxnSpLocks/>
              </p:cNvCxnSpPr>
              <p:nvPr/>
            </p:nvCxnSpPr>
            <p:spPr>
              <a:xfrm>
                <a:off x="4908950" y="804554"/>
                <a:ext cx="0" cy="4320000"/>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 name="Rechte verbindingslijn 21">
                <a:extLst>
                  <a:ext uri="{FF2B5EF4-FFF2-40B4-BE49-F238E27FC236}">
                    <a16:creationId xmlns:a16="http://schemas.microsoft.com/office/drawing/2014/main" id="{871B3D74-48D1-1595-1393-0A2C5A8DE4B9}"/>
                  </a:ext>
                </a:extLst>
              </p:cNvPr>
              <p:cNvCxnSpPr>
                <a:cxnSpLocks/>
              </p:cNvCxnSpPr>
              <p:nvPr/>
            </p:nvCxnSpPr>
            <p:spPr>
              <a:xfrm>
                <a:off x="5340950" y="804554"/>
                <a:ext cx="0" cy="4320000"/>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Rechte verbindingslijn 22">
                <a:extLst>
                  <a:ext uri="{FF2B5EF4-FFF2-40B4-BE49-F238E27FC236}">
                    <a16:creationId xmlns:a16="http://schemas.microsoft.com/office/drawing/2014/main" id="{22B3ABCA-D6DA-39BD-655A-D02C1311A2E9}"/>
                  </a:ext>
                </a:extLst>
              </p:cNvPr>
              <p:cNvCxnSpPr>
                <a:cxnSpLocks/>
              </p:cNvCxnSpPr>
              <p:nvPr/>
            </p:nvCxnSpPr>
            <p:spPr>
              <a:xfrm>
                <a:off x="5772950" y="804554"/>
                <a:ext cx="0" cy="4320000"/>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4" name="Rechte verbindingslijn 23">
                <a:extLst>
                  <a:ext uri="{FF2B5EF4-FFF2-40B4-BE49-F238E27FC236}">
                    <a16:creationId xmlns:a16="http://schemas.microsoft.com/office/drawing/2014/main" id="{5CB8EB50-34DB-53D7-18FA-F8E277710896}"/>
                  </a:ext>
                </a:extLst>
              </p:cNvPr>
              <p:cNvCxnSpPr>
                <a:cxnSpLocks/>
              </p:cNvCxnSpPr>
              <p:nvPr/>
            </p:nvCxnSpPr>
            <p:spPr>
              <a:xfrm>
                <a:off x="6204950" y="804554"/>
                <a:ext cx="0" cy="4320000"/>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5" name="Rechte verbindingslijn 24">
                <a:extLst>
                  <a:ext uri="{FF2B5EF4-FFF2-40B4-BE49-F238E27FC236}">
                    <a16:creationId xmlns:a16="http://schemas.microsoft.com/office/drawing/2014/main" id="{65DEC138-CB72-48B0-7509-778032586CBC}"/>
                  </a:ext>
                </a:extLst>
              </p:cNvPr>
              <p:cNvCxnSpPr>
                <a:cxnSpLocks/>
              </p:cNvCxnSpPr>
              <p:nvPr/>
            </p:nvCxnSpPr>
            <p:spPr>
              <a:xfrm>
                <a:off x="6636950" y="804554"/>
                <a:ext cx="0" cy="4320000"/>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Rechte verbindingslijn 25">
                <a:extLst>
                  <a:ext uri="{FF2B5EF4-FFF2-40B4-BE49-F238E27FC236}">
                    <a16:creationId xmlns:a16="http://schemas.microsoft.com/office/drawing/2014/main" id="{2043874D-4155-119A-F4B1-927E4C976865}"/>
                  </a:ext>
                </a:extLst>
              </p:cNvPr>
              <p:cNvCxnSpPr>
                <a:cxnSpLocks/>
              </p:cNvCxnSpPr>
              <p:nvPr/>
            </p:nvCxnSpPr>
            <p:spPr>
              <a:xfrm>
                <a:off x="7068950" y="804554"/>
                <a:ext cx="0" cy="4320000"/>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8270EFC7-3106-A294-9C98-F4546DAE66DA}"/>
                  </a:ext>
                </a:extLst>
              </p:cNvPr>
              <p:cNvCxnSpPr>
                <a:cxnSpLocks/>
              </p:cNvCxnSpPr>
              <p:nvPr/>
            </p:nvCxnSpPr>
            <p:spPr>
              <a:xfrm>
                <a:off x="7500950" y="804554"/>
                <a:ext cx="0" cy="4320000"/>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8" name="Rechte verbindingslijn 27">
                <a:extLst>
                  <a:ext uri="{FF2B5EF4-FFF2-40B4-BE49-F238E27FC236}">
                    <a16:creationId xmlns:a16="http://schemas.microsoft.com/office/drawing/2014/main" id="{F786766D-830B-0DAA-9724-A0777696CCEC}"/>
                  </a:ext>
                </a:extLst>
              </p:cNvPr>
              <p:cNvCxnSpPr>
                <a:cxnSpLocks/>
              </p:cNvCxnSpPr>
              <p:nvPr/>
            </p:nvCxnSpPr>
            <p:spPr>
              <a:xfrm>
                <a:off x="7932950" y="804554"/>
                <a:ext cx="0" cy="4320000"/>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Rechte verbindingslijn 28">
                <a:extLst>
                  <a:ext uri="{FF2B5EF4-FFF2-40B4-BE49-F238E27FC236}">
                    <a16:creationId xmlns:a16="http://schemas.microsoft.com/office/drawing/2014/main" id="{877128E9-A71E-AA5F-214B-DD7CD1A9D4A3}"/>
                  </a:ext>
                </a:extLst>
              </p:cNvPr>
              <p:cNvCxnSpPr>
                <a:cxnSpLocks/>
              </p:cNvCxnSpPr>
              <p:nvPr/>
            </p:nvCxnSpPr>
            <p:spPr>
              <a:xfrm>
                <a:off x="8364950" y="804554"/>
                <a:ext cx="0" cy="4320000"/>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grpSp>
        <p:cxnSp>
          <p:nvCxnSpPr>
            <p:cNvPr id="56" name="Rechte verbindingslijn 55">
              <a:extLst>
                <a:ext uri="{FF2B5EF4-FFF2-40B4-BE49-F238E27FC236}">
                  <a16:creationId xmlns:a16="http://schemas.microsoft.com/office/drawing/2014/main" id="{FD87B5DC-1DC6-F820-176B-2296139AA58E}"/>
                </a:ext>
              </a:extLst>
            </p:cNvPr>
            <p:cNvCxnSpPr/>
            <p:nvPr/>
          </p:nvCxnSpPr>
          <p:spPr>
            <a:xfrm>
              <a:off x="1311587" y="2009462"/>
              <a:ext cx="0" cy="3168000"/>
            </a:xfrm>
            <a:prstGeom prst="line">
              <a:avLst/>
            </a:prstGeom>
            <a:ln w="698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Rechte verbindingslijn 56">
              <a:extLst>
                <a:ext uri="{FF2B5EF4-FFF2-40B4-BE49-F238E27FC236}">
                  <a16:creationId xmlns:a16="http://schemas.microsoft.com/office/drawing/2014/main" id="{E35BC6E4-7DC7-8E03-31AF-B60EF80BBA87}"/>
                </a:ext>
              </a:extLst>
            </p:cNvPr>
            <p:cNvCxnSpPr>
              <a:cxnSpLocks/>
            </p:cNvCxnSpPr>
            <p:nvPr/>
          </p:nvCxnSpPr>
          <p:spPr>
            <a:xfrm flipH="1">
              <a:off x="1283278" y="4233567"/>
              <a:ext cx="3528000" cy="0"/>
            </a:xfrm>
            <a:prstGeom prst="line">
              <a:avLst/>
            </a:prstGeom>
            <a:ln w="698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3" name="Groep 62">
            <a:extLst>
              <a:ext uri="{FF2B5EF4-FFF2-40B4-BE49-F238E27FC236}">
                <a16:creationId xmlns:a16="http://schemas.microsoft.com/office/drawing/2014/main" id="{F1F2C876-29B0-AEFE-D24E-C140AF5F58A8}"/>
              </a:ext>
            </a:extLst>
          </p:cNvPr>
          <p:cNvGrpSpPr/>
          <p:nvPr/>
        </p:nvGrpSpPr>
        <p:grpSpPr>
          <a:xfrm>
            <a:off x="1332585" y="2961053"/>
            <a:ext cx="3462552" cy="1896070"/>
            <a:chOff x="1332585" y="2961053"/>
            <a:chExt cx="3462552" cy="1896070"/>
          </a:xfrm>
        </p:grpSpPr>
        <p:cxnSp>
          <p:nvCxnSpPr>
            <p:cNvPr id="86" name="Rechte verbindingslijn 85">
              <a:extLst>
                <a:ext uri="{FF2B5EF4-FFF2-40B4-BE49-F238E27FC236}">
                  <a16:creationId xmlns:a16="http://schemas.microsoft.com/office/drawing/2014/main" id="{958C0A97-0F47-0327-89D5-3A53A8452886}"/>
                </a:ext>
              </a:extLst>
            </p:cNvPr>
            <p:cNvCxnSpPr>
              <a:cxnSpLocks/>
            </p:cNvCxnSpPr>
            <p:nvPr/>
          </p:nvCxnSpPr>
          <p:spPr>
            <a:xfrm flipH="1">
              <a:off x="1332585" y="4857123"/>
              <a:ext cx="1412272" cy="0"/>
            </a:xfrm>
            <a:prstGeom prst="line">
              <a:avLst/>
            </a:prstGeom>
            <a:ln w="57150">
              <a:solidFill>
                <a:srgbClr val="652EA3"/>
              </a:solidFill>
            </a:ln>
          </p:spPr>
          <p:style>
            <a:lnRef idx="1">
              <a:schemeClr val="accent1"/>
            </a:lnRef>
            <a:fillRef idx="0">
              <a:schemeClr val="accent1"/>
            </a:fillRef>
            <a:effectRef idx="0">
              <a:schemeClr val="accent1"/>
            </a:effectRef>
            <a:fontRef idx="minor">
              <a:schemeClr val="tx1"/>
            </a:fontRef>
          </p:style>
        </p:cxnSp>
        <p:cxnSp>
          <p:nvCxnSpPr>
            <p:cNvPr id="88" name="Rechte verbindingslijn 87">
              <a:extLst>
                <a:ext uri="{FF2B5EF4-FFF2-40B4-BE49-F238E27FC236}">
                  <a16:creationId xmlns:a16="http://schemas.microsoft.com/office/drawing/2014/main" id="{7B60DA8F-2F67-26B6-B760-B5CD44889991}"/>
                </a:ext>
              </a:extLst>
            </p:cNvPr>
            <p:cNvCxnSpPr>
              <a:cxnSpLocks/>
            </p:cNvCxnSpPr>
            <p:nvPr/>
          </p:nvCxnSpPr>
          <p:spPr>
            <a:xfrm flipH="1">
              <a:off x="2721997" y="2961053"/>
              <a:ext cx="2073140" cy="1896070"/>
            </a:xfrm>
            <a:prstGeom prst="line">
              <a:avLst/>
            </a:prstGeom>
            <a:ln w="57150">
              <a:solidFill>
                <a:srgbClr val="652EA3"/>
              </a:solidFill>
            </a:ln>
          </p:spPr>
          <p:style>
            <a:lnRef idx="1">
              <a:schemeClr val="accent1"/>
            </a:lnRef>
            <a:fillRef idx="0">
              <a:schemeClr val="accent1"/>
            </a:fillRef>
            <a:effectRef idx="0">
              <a:schemeClr val="accent1"/>
            </a:effectRef>
            <a:fontRef idx="minor">
              <a:schemeClr val="tx1"/>
            </a:fontRef>
          </p:style>
        </p:cxnSp>
      </p:grpSp>
      <p:sp>
        <p:nvSpPr>
          <p:cNvPr id="105" name="Tekstvak 104">
            <a:extLst>
              <a:ext uri="{FF2B5EF4-FFF2-40B4-BE49-F238E27FC236}">
                <a16:creationId xmlns:a16="http://schemas.microsoft.com/office/drawing/2014/main" id="{00AD86FF-6A03-4101-1CF2-69033F3FF8AC}"/>
              </a:ext>
            </a:extLst>
          </p:cNvPr>
          <p:cNvSpPr txBox="1"/>
          <p:nvPr/>
        </p:nvSpPr>
        <p:spPr>
          <a:xfrm>
            <a:off x="2247943" y="3317962"/>
            <a:ext cx="114217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800" b="1" i="1" noProof="0" dirty="0">
                <a:solidFill>
                  <a:prstClr val="black"/>
                </a:solidFill>
                <a:effectLst>
                  <a:outerShdw blurRad="25400" dist="25400" dir="2700000" algn="tl" rotWithShape="0">
                    <a:prstClr val="black">
                      <a:alpha val="40000"/>
                    </a:prstClr>
                  </a:outerShdw>
                </a:effectLst>
                <a:latin typeface="Effra" panose="02000506080000020004" pitchFamily="2" charset="0"/>
              </a:rPr>
              <a:t>U+P</a:t>
            </a:r>
            <a:endParaRPr kumimoji="0" lang="nl-NL" sz="2800" b="1" i="1" u="none" strike="noStrike" kern="1200" cap="none" spc="0" normalizeH="0" baseline="0" noProof="0" dirty="0">
              <a:ln>
                <a:noFill/>
              </a:ln>
              <a:solidFill>
                <a:prstClr val="black"/>
              </a:solidFill>
              <a:effectLst>
                <a:outerShdw blurRad="25400" dist="25400" dir="2700000" algn="tl" rotWithShape="0">
                  <a:prstClr val="black">
                    <a:alpha val="40000"/>
                  </a:prstClr>
                </a:outerShdw>
              </a:effectLst>
              <a:uLnTx/>
              <a:uFillTx/>
              <a:latin typeface="Effra" panose="02000506080000020004" pitchFamily="2" charset="0"/>
            </a:endParaRPr>
          </a:p>
        </p:txBody>
      </p:sp>
      <p:pic>
        <p:nvPicPr>
          <p:cNvPr id="106" name="Graphic 105" descr="Lijn met pijl: Curve in wijzerzin met effen opvulling">
            <a:extLst>
              <a:ext uri="{FF2B5EF4-FFF2-40B4-BE49-F238E27FC236}">
                <a16:creationId xmlns:a16="http://schemas.microsoft.com/office/drawing/2014/main" id="{4E4D0FD4-7E4C-831B-EF0A-6D7861E78F9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0244206">
            <a:off x="2898913" y="3559246"/>
            <a:ext cx="670705" cy="670705"/>
          </a:xfrm>
          <a:prstGeom prst="rect">
            <a:avLst/>
          </a:prstGeom>
          <a:effectLst>
            <a:outerShdw blurRad="25400" dist="25400" dir="2700000" algn="tl" rotWithShape="0">
              <a:prstClr val="black">
                <a:alpha val="40000"/>
              </a:prstClr>
            </a:outerShdw>
          </a:effectLst>
        </p:spPr>
      </p:pic>
      <p:sp>
        <p:nvSpPr>
          <p:cNvPr id="107" name="Tekstvak 106">
            <a:extLst>
              <a:ext uri="{FF2B5EF4-FFF2-40B4-BE49-F238E27FC236}">
                <a16:creationId xmlns:a16="http://schemas.microsoft.com/office/drawing/2014/main" id="{37F2BD72-19F6-6E1D-E8DD-2A734EC7D8C4}"/>
              </a:ext>
            </a:extLst>
          </p:cNvPr>
          <p:cNvSpPr txBox="1"/>
          <p:nvPr/>
        </p:nvSpPr>
        <p:spPr>
          <a:xfrm>
            <a:off x="3421273" y="4634464"/>
            <a:ext cx="46509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800" b="1" i="1" noProof="0" dirty="0">
                <a:solidFill>
                  <a:prstClr val="black"/>
                </a:solidFill>
                <a:effectLst>
                  <a:outerShdw blurRad="25400" dist="25400" dir="2700000" algn="tl" rotWithShape="0">
                    <a:prstClr val="black">
                      <a:alpha val="40000"/>
                    </a:prstClr>
                  </a:outerShdw>
                </a:effectLst>
                <a:latin typeface="Effra" panose="02000506080000020004" pitchFamily="2" charset="0"/>
              </a:rPr>
              <a:t>U</a:t>
            </a:r>
            <a:endParaRPr kumimoji="0" lang="nl-NL" sz="2800" b="1" i="1" u="none" strike="noStrike" kern="1200" cap="none" spc="0" normalizeH="0" baseline="0" noProof="0" dirty="0">
              <a:ln>
                <a:noFill/>
              </a:ln>
              <a:solidFill>
                <a:prstClr val="black"/>
              </a:solidFill>
              <a:effectLst>
                <a:outerShdw blurRad="25400" dist="25400" dir="2700000" algn="tl" rotWithShape="0">
                  <a:prstClr val="black">
                    <a:alpha val="40000"/>
                  </a:prstClr>
                </a:outerShdw>
              </a:effectLst>
              <a:uLnTx/>
              <a:uFillTx/>
              <a:latin typeface="Effra" panose="02000506080000020004" pitchFamily="2" charset="0"/>
            </a:endParaRPr>
          </a:p>
        </p:txBody>
      </p:sp>
      <p:pic>
        <p:nvPicPr>
          <p:cNvPr id="108" name="Graphic 107" descr="Lijn met pijl: Curve in wijzerzin met effen opvulling">
            <a:extLst>
              <a:ext uri="{FF2B5EF4-FFF2-40B4-BE49-F238E27FC236}">
                <a16:creationId xmlns:a16="http://schemas.microsoft.com/office/drawing/2014/main" id="{937AE848-3142-9072-F24A-D6B1C96BC4B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7023044" flipH="1" flipV="1">
            <a:off x="2774492" y="4627955"/>
            <a:ext cx="670705" cy="670705"/>
          </a:xfrm>
          <a:prstGeom prst="rect">
            <a:avLst/>
          </a:prstGeom>
          <a:effectLst>
            <a:outerShdw blurRad="25400" dist="25400" dir="2700000" algn="tl" rotWithShape="0">
              <a:prstClr val="black">
                <a:alpha val="40000"/>
              </a:prstClr>
            </a:outerShdw>
          </a:effectLst>
        </p:spPr>
      </p:pic>
      <p:cxnSp>
        <p:nvCxnSpPr>
          <p:cNvPr id="110" name="Rechte verbindingslijn met pijl 109">
            <a:extLst>
              <a:ext uri="{FF2B5EF4-FFF2-40B4-BE49-F238E27FC236}">
                <a16:creationId xmlns:a16="http://schemas.microsoft.com/office/drawing/2014/main" id="{159AFB77-92F6-441A-7D93-9AEC3E863000}"/>
              </a:ext>
            </a:extLst>
          </p:cNvPr>
          <p:cNvCxnSpPr>
            <a:cxnSpLocks/>
          </p:cNvCxnSpPr>
          <p:nvPr/>
        </p:nvCxnSpPr>
        <p:spPr>
          <a:xfrm flipV="1">
            <a:off x="1168400" y="2000988"/>
            <a:ext cx="0" cy="792000"/>
          </a:xfrm>
          <a:prstGeom prst="straightConnector1">
            <a:avLst/>
          </a:prstGeom>
          <a:ln w="38100">
            <a:solidFill>
              <a:srgbClr val="945DE8"/>
            </a:solidFill>
            <a:tailEnd type="triangle"/>
          </a:ln>
        </p:spPr>
        <p:style>
          <a:lnRef idx="1">
            <a:schemeClr val="accent1"/>
          </a:lnRef>
          <a:fillRef idx="0">
            <a:schemeClr val="accent1"/>
          </a:fillRef>
          <a:effectRef idx="0">
            <a:schemeClr val="accent1"/>
          </a:effectRef>
          <a:fontRef idx="minor">
            <a:schemeClr val="tx1"/>
          </a:fontRef>
        </p:style>
      </p:cxnSp>
      <p:sp>
        <p:nvSpPr>
          <p:cNvPr id="113" name="Tekstvak 112">
            <a:extLst>
              <a:ext uri="{FF2B5EF4-FFF2-40B4-BE49-F238E27FC236}">
                <a16:creationId xmlns:a16="http://schemas.microsoft.com/office/drawing/2014/main" id="{2B5A30AD-93B1-FDC0-A612-FEC222E97FFC}"/>
              </a:ext>
            </a:extLst>
          </p:cNvPr>
          <p:cNvSpPr txBox="1"/>
          <p:nvPr/>
        </p:nvSpPr>
        <p:spPr>
          <a:xfrm>
            <a:off x="985575" y="3994267"/>
            <a:ext cx="33651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400" b="1" noProof="0" dirty="0">
                <a:solidFill>
                  <a:prstClr val="black"/>
                </a:solidFill>
                <a:latin typeface="Effra" panose="02000506080000020004" pitchFamily="2" charset="0"/>
              </a:rPr>
              <a:t>0</a:t>
            </a:r>
            <a:endParaRPr kumimoji="0" lang="nl-NL" sz="2400" b="1" u="none" strike="noStrike" kern="1200" cap="none" spc="0" normalizeH="0" baseline="0" noProof="0" dirty="0">
              <a:ln>
                <a:noFill/>
              </a:ln>
              <a:solidFill>
                <a:prstClr val="black"/>
              </a:solidFill>
              <a:uLnTx/>
              <a:uFillTx/>
              <a:latin typeface="Effra" panose="02000506080000020004" pitchFamily="2" charset="0"/>
            </a:endParaRPr>
          </a:p>
        </p:txBody>
      </p:sp>
      <p:sp>
        <p:nvSpPr>
          <p:cNvPr id="116" name="Tekstvak 115">
            <a:extLst>
              <a:ext uri="{FF2B5EF4-FFF2-40B4-BE49-F238E27FC236}">
                <a16:creationId xmlns:a16="http://schemas.microsoft.com/office/drawing/2014/main" id="{A113DFC7-B467-ED72-F0AD-17C2E2C0FE2D}"/>
              </a:ext>
            </a:extLst>
          </p:cNvPr>
          <p:cNvSpPr txBox="1"/>
          <p:nvPr/>
        </p:nvSpPr>
        <p:spPr>
          <a:xfrm>
            <a:off x="101601" y="5359041"/>
            <a:ext cx="5994391"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2400" b="1" i="1" dirty="0">
                <a:solidFill>
                  <a:prstClr val="black"/>
                </a:solidFill>
                <a:latin typeface="Effra" panose="02000506080000020004" pitchFamily="2" charset="0"/>
              </a:rPr>
              <a:t>De calloptiehouder </a:t>
            </a:r>
            <a:r>
              <a:rPr lang="nl-NL" sz="2400" b="1" i="1" dirty="0">
                <a:solidFill>
                  <a:srgbClr val="945DE8"/>
                </a:solidFill>
                <a:latin typeface="Effra" panose="02000506080000020004" pitchFamily="2" charset="0"/>
              </a:rPr>
              <a:t>speculeert</a:t>
            </a:r>
            <a:r>
              <a:rPr lang="nl-NL" sz="2400" b="1" i="1" dirty="0">
                <a:solidFill>
                  <a:prstClr val="black"/>
                </a:solidFill>
                <a:latin typeface="Effra" panose="02000506080000020004" pitchFamily="2" charset="0"/>
              </a:rPr>
              <a:t> op een </a:t>
            </a:r>
            <a:r>
              <a:rPr lang="nl-NL" sz="2400" b="1" i="1" dirty="0">
                <a:solidFill>
                  <a:srgbClr val="945DE8"/>
                </a:solidFill>
                <a:latin typeface="Effra" panose="02000506080000020004" pitchFamily="2" charset="0"/>
              </a:rPr>
              <a:t>stijging </a:t>
            </a:r>
            <a:r>
              <a:rPr lang="nl-NL" sz="2400" b="1" i="1" dirty="0">
                <a:solidFill>
                  <a:prstClr val="black"/>
                </a:solidFill>
                <a:latin typeface="Effra" panose="02000506080000020004" pitchFamily="2" charset="0"/>
              </a:rPr>
              <a:t>van de </a:t>
            </a:r>
            <a:r>
              <a:rPr lang="nl-NL" sz="2400" b="1" i="1" dirty="0">
                <a:solidFill>
                  <a:srgbClr val="945DE8"/>
                </a:solidFill>
                <a:latin typeface="Effra" panose="02000506080000020004" pitchFamily="2" charset="0"/>
              </a:rPr>
              <a:t>waarde</a:t>
            </a:r>
            <a:r>
              <a:rPr lang="nl-NL" sz="2400" b="1" i="1" dirty="0">
                <a:solidFill>
                  <a:prstClr val="black"/>
                </a:solidFill>
                <a:latin typeface="Effra" panose="02000506080000020004" pitchFamily="2" charset="0"/>
              </a:rPr>
              <a:t> van het onderliggende </a:t>
            </a:r>
            <a:r>
              <a:rPr lang="nl-NL" sz="2400" b="1" i="1" dirty="0">
                <a:solidFill>
                  <a:srgbClr val="945DE8"/>
                </a:solidFill>
                <a:latin typeface="Effra" panose="02000506080000020004" pitchFamily="2" charset="0"/>
              </a:rPr>
              <a:t>aandeel</a:t>
            </a:r>
            <a:r>
              <a:rPr lang="nl-NL" sz="2400" b="1" i="1" dirty="0">
                <a:solidFill>
                  <a:prstClr val="black"/>
                </a:solidFill>
                <a:latin typeface="Effra" panose="02000506080000020004" pitchFamily="2" charset="0"/>
              </a:rPr>
              <a:t>.</a:t>
            </a:r>
            <a:endParaRPr kumimoji="0" lang="nl-NL" sz="2400" b="1" i="1" u="none" strike="noStrike" kern="1200" cap="none" spc="0" normalizeH="0" baseline="0" noProof="0" dirty="0">
              <a:ln>
                <a:noFill/>
              </a:ln>
              <a:solidFill>
                <a:prstClr val="black"/>
              </a:solidFill>
              <a:effectLst/>
              <a:uLnTx/>
              <a:uFillTx/>
              <a:latin typeface="Effra" panose="02000506080000020004" pitchFamily="2" charset="0"/>
            </a:endParaRPr>
          </a:p>
        </p:txBody>
      </p:sp>
      <p:sp>
        <p:nvSpPr>
          <p:cNvPr id="117" name="Tekstvak 116">
            <a:extLst>
              <a:ext uri="{FF2B5EF4-FFF2-40B4-BE49-F238E27FC236}">
                <a16:creationId xmlns:a16="http://schemas.microsoft.com/office/drawing/2014/main" id="{09B8820F-E20B-A56F-045B-63AE5CDC024F}"/>
              </a:ext>
            </a:extLst>
          </p:cNvPr>
          <p:cNvSpPr txBox="1"/>
          <p:nvPr/>
        </p:nvSpPr>
        <p:spPr>
          <a:xfrm>
            <a:off x="6243314" y="5359041"/>
            <a:ext cx="5699748"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2400" b="1" i="1" dirty="0">
                <a:solidFill>
                  <a:prstClr val="black"/>
                </a:solidFill>
                <a:latin typeface="Effra" panose="02000506080000020004" pitchFamily="2" charset="0"/>
              </a:rPr>
              <a:t>De calloptieschrijver </a:t>
            </a:r>
            <a:r>
              <a:rPr lang="nl-NL" sz="2400" b="1" i="1" dirty="0">
                <a:solidFill>
                  <a:srgbClr val="945DE8"/>
                </a:solidFill>
                <a:latin typeface="Effra" panose="02000506080000020004" pitchFamily="2" charset="0"/>
              </a:rPr>
              <a:t>speculeert</a:t>
            </a:r>
            <a:r>
              <a:rPr lang="nl-NL" sz="2400" b="1" i="1" dirty="0">
                <a:solidFill>
                  <a:prstClr val="black"/>
                </a:solidFill>
                <a:latin typeface="Effra" panose="02000506080000020004" pitchFamily="2" charset="0"/>
              </a:rPr>
              <a:t> op een </a:t>
            </a:r>
            <a:r>
              <a:rPr lang="nl-NL" sz="2400" b="1" i="1" dirty="0">
                <a:solidFill>
                  <a:srgbClr val="945DE8"/>
                </a:solidFill>
                <a:latin typeface="Effra" panose="02000506080000020004" pitchFamily="2" charset="0"/>
              </a:rPr>
              <a:t>daling </a:t>
            </a:r>
            <a:r>
              <a:rPr lang="nl-NL" sz="2400" b="1" i="1" dirty="0">
                <a:solidFill>
                  <a:prstClr val="black"/>
                </a:solidFill>
                <a:latin typeface="Effra" panose="02000506080000020004" pitchFamily="2" charset="0"/>
              </a:rPr>
              <a:t>van de </a:t>
            </a:r>
            <a:r>
              <a:rPr lang="nl-NL" sz="2400" b="1" i="1" dirty="0">
                <a:solidFill>
                  <a:srgbClr val="945DE8"/>
                </a:solidFill>
                <a:latin typeface="Effra" panose="02000506080000020004" pitchFamily="2" charset="0"/>
              </a:rPr>
              <a:t>waarde</a:t>
            </a:r>
            <a:r>
              <a:rPr lang="nl-NL" sz="2400" b="1" i="1" dirty="0">
                <a:solidFill>
                  <a:prstClr val="black"/>
                </a:solidFill>
                <a:latin typeface="Effra" panose="02000506080000020004" pitchFamily="2" charset="0"/>
              </a:rPr>
              <a:t> van het onderliggende </a:t>
            </a:r>
            <a:r>
              <a:rPr lang="nl-NL" sz="2400" b="1" i="1" dirty="0">
                <a:solidFill>
                  <a:srgbClr val="945DE8"/>
                </a:solidFill>
                <a:latin typeface="Effra" panose="02000506080000020004" pitchFamily="2" charset="0"/>
              </a:rPr>
              <a:t>aandeel</a:t>
            </a:r>
            <a:r>
              <a:rPr lang="nl-NL" sz="2400" b="1" i="1" dirty="0">
                <a:solidFill>
                  <a:prstClr val="black"/>
                </a:solidFill>
                <a:latin typeface="Effra" panose="02000506080000020004" pitchFamily="2" charset="0"/>
              </a:rPr>
              <a:t>.</a:t>
            </a:r>
            <a:endParaRPr kumimoji="0" lang="nl-NL" sz="2400" b="1" i="1" u="none" strike="noStrike" kern="1200" cap="none" spc="0" normalizeH="0" baseline="0" noProof="0" dirty="0">
              <a:ln>
                <a:noFill/>
              </a:ln>
              <a:solidFill>
                <a:prstClr val="black"/>
              </a:solidFill>
              <a:effectLst/>
              <a:uLnTx/>
              <a:uFillTx/>
              <a:latin typeface="Effra" panose="02000506080000020004" pitchFamily="2" charset="0"/>
            </a:endParaRPr>
          </a:p>
        </p:txBody>
      </p:sp>
      <p:cxnSp>
        <p:nvCxnSpPr>
          <p:cNvPr id="118" name="Rechte verbindingslijn met pijl 117">
            <a:extLst>
              <a:ext uri="{FF2B5EF4-FFF2-40B4-BE49-F238E27FC236}">
                <a16:creationId xmlns:a16="http://schemas.microsoft.com/office/drawing/2014/main" id="{DE8E6920-8E7E-9B8E-9E2C-3016FDC59D4B}"/>
              </a:ext>
            </a:extLst>
          </p:cNvPr>
          <p:cNvCxnSpPr>
            <a:cxnSpLocks/>
          </p:cNvCxnSpPr>
          <p:nvPr/>
        </p:nvCxnSpPr>
        <p:spPr>
          <a:xfrm>
            <a:off x="3992258" y="4340271"/>
            <a:ext cx="819020" cy="0"/>
          </a:xfrm>
          <a:prstGeom prst="straightConnector1">
            <a:avLst/>
          </a:prstGeom>
          <a:ln w="38100">
            <a:solidFill>
              <a:srgbClr val="945DE8"/>
            </a:solidFill>
            <a:tailEnd type="triangle"/>
          </a:ln>
        </p:spPr>
        <p:style>
          <a:lnRef idx="1">
            <a:schemeClr val="accent1"/>
          </a:lnRef>
          <a:fillRef idx="0">
            <a:schemeClr val="accent1"/>
          </a:fillRef>
          <a:effectRef idx="0">
            <a:schemeClr val="accent1"/>
          </a:effectRef>
          <a:fontRef idx="minor">
            <a:schemeClr val="tx1"/>
          </a:fontRef>
        </p:style>
      </p:cxnSp>
      <p:sp>
        <p:nvSpPr>
          <p:cNvPr id="121" name="Tekstvak 120">
            <a:extLst>
              <a:ext uri="{FF2B5EF4-FFF2-40B4-BE49-F238E27FC236}">
                <a16:creationId xmlns:a16="http://schemas.microsoft.com/office/drawing/2014/main" id="{9D2F0B4D-EAB0-6199-3983-B2A79C1E391E}"/>
              </a:ext>
            </a:extLst>
          </p:cNvPr>
          <p:cNvSpPr txBox="1"/>
          <p:nvPr/>
        </p:nvSpPr>
        <p:spPr>
          <a:xfrm>
            <a:off x="3668292" y="4312248"/>
            <a:ext cx="123820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b="1" noProof="0" dirty="0">
                <a:solidFill>
                  <a:prstClr val="black"/>
                </a:solidFill>
                <a:latin typeface="Effra" panose="02000506080000020004" pitchFamily="2" charset="0"/>
              </a:rPr>
              <a:t>Aandelenkoers</a:t>
            </a:r>
            <a:endParaRPr kumimoji="0" lang="nl-NL" sz="1200" b="1" u="none" strike="noStrike" kern="1200" cap="none" spc="0" normalizeH="0" baseline="0" noProof="0" dirty="0">
              <a:ln>
                <a:noFill/>
              </a:ln>
              <a:solidFill>
                <a:prstClr val="black"/>
              </a:solidFill>
              <a:uLnTx/>
              <a:uFillTx/>
              <a:latin typeface="Effra" panose="02000506080000020004" pitchFamily="2" charset="0"/>
            </a:endParaRPr>
          </a:p>
        </p:txBody>
      </p:sp>
      <p:sp>
        <p:nvSpPr>
          <p:cNvPr id="123" name="Tekstvak 122">
            <a:extLst>
              <a:ext uri="{FF2B5EF4-FFF2-40B4-BE49-F238E27FC236}">
                <a16:creationId xmlns:a16="http://schemas.microsoft.com/office/drawing/2014/main" id="{60367E61-899D-85AA-1283-F7930B63D05B}"/>
              </a:ext>
            </a:extLst>
          </p:cNvPr>
          <p:cNvSpPr txBox="1"/>
          <p:nvPr/>
        </p:nvSpPr>
        <p:spPr>
          <a:xfrm rot="16200000">
            <a:off x="502682" y="2305345"/>
            <a:ext cx="1034416"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nl-NL" sz="1200" b="1" noProof="0" dirty="0">
                <a:solidFill>
                  <a:prstClr val="black"/>
                </a:solidFill>
                <a:latin typeface="Effra" panose="02000506080000020004" pitchFamily="2" charset="0"/>
              </a:rPr>
              <a:t>Rendement</a:t>
            </a:r>
            <a:endParaRPr kumimoji="0" lang="nl-NL" sz="1200" b="1" u="none" strike="noStrike" kern="1200" cap="none" spc="0" normalizeH="0" baseline="0" noProof="0" dirty="0">
              <a:ln>
                <a:noFill/>
              </a:ln>
              <a:solidFill>
                <a:prstClr val="black"/>
              </a:solidFill>
              <a:uLnTx/>
              <a:uFillTx/>
              <a:latin typeface="Effra" panose="02000506080000020004" pitchFamily="2" charset="0"/>
            </a:endParaRPr>
          </a:p>
        </p:txBody>
      </p:sp>
      <p:sp>
        <p:nvSpPr>
          <p:cNvPr id="31" name="Rechthoekige driehoek 30">
            <a:extLst>
              <a:ext uri="{FF2B5EF4-FFF2-40B4-BE49-F238E27FC236}">
                <a16:creationId xmlns:a16="http://schemas.microsoft.com/office/drawing/2014/main" id="{66FE3A7B-C887-BA75-69A7-3996A13A5556}"/>
              </a:ext>
            </a:extLst>
          </p:cNvPr>
          <p:cNvSpPr/>
          <p:nvPr/>
        </p:nvSpPr>
        <p:spPr>
          <a:xfrm flipH="1" flipV="1">
            <a:off x="9535918" y="2951681"/>
            <a:ext cx="1381699" cy="1279425"/>
          </a:xfrm>
          <a:prstGeom prst="rtTriangle">
            <a:avLst/>
          </a:pr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32" name="Groep 31">
            <a:extLst>
              <a:ext uri="{FF2B5EF4-FFF2-40B4-BE49-F238E27FC236}">
                <a16:creationId xmlns:a16="http://schemas.microsoft.com/office/drawing/2014/main" id="{B12AD7EB-22BF-4EB5-5FC1-B3A5FE3C1D83}"/>
              </a:ext>
            </a:extLst>
          </p:cNvPr>
          <p:cNvGrpSpPr/>
          <p:nvPr/>
        </p:nvGrpSpPr>
        <p:grpSpPr>
          <a:xfrm>
            <a:off x="7443059" y="2342509"/>
            <a:ext cx="2054076" cy="591695"/>
            <a:chOff x="1318250" y="1880714"/>
            <a:chExt cx="2583943" cy="434588"/>
          </a:xfrm>
        </p:grpSpPr>
        <p:sp>
          <p:nvSpPr>
            <p:cNvPr id="33" name="Rechthoek 32">
              <a:extLst>
                <a:ext uri="{FF2B5EF4-FFF2-40B4-BE49-F238E27FC236}">
                  <a16:creationId xmlns:a16="http://schemas.microsoft.com/office/drawing/2014/main" id="{FE6E89B0-9E4F-A2CD-84DF-4D29046CECE7}"/>
                </a:ext>
              </a:extLst>
            </p:cNvPr>
            <p:cNvSpPr/>
            <p:nvPr/>
          </p:nvSpPr>
          <p:spPr>
            <a:xfrm flipV="1">
              <a:off x="1318250" y="1880714"/>
              <a:ext cx="1745764" cy="434588"/>
            </a:xfrm>
            <a:prstGeom prst="rect">
              <a:avLst/>
            </a:prstGeom>
            <a:solidFill>
              <a:srgbClr val="00B05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34" name="Rechthoekige driehoek 33">
              <a:extLst>
                <a:ext uri="{FF2B5EF4-FFF2-40B4-BE49-F238E27FC236}">
                  <a16:creationId xmlns:a16="http://schemas.microsoft.com/office/drawing/2014/main" id="{6AFA3FFC-4FAB-8F3A-2269-1B501FEDE5EA}"/>
                </a:ext>
              </a:extLst>
            </p:cNvPr>
            <p:cNvSpPr/>
            <p:nvPr/>
          </p:nvSpPr>
          <p:spPr>
            <a:xfrm rot="10800000" flipH="1" flipV="1">
              <a:off x="3064724" y="1882606"/>
              <a:ext cx="837469" cy="432000"/>
            </a:xfrm>
            <a:prstGeom prst="rtTriangle">
              <a:avLst/>
            </a:prstGeom>
            <a:solidFill>
              <a:srgbClr val="00B05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35" name="Groep 34">
            <a:extLst>
              <a:ext uri="{FF2B5EF4-FFF2-40B4-BE49-F238E27FC236}">
                <a16:creationId xmlns:a16="http://schemas.microsoft.com/office/drawing/2014/main" id="{62901FDF-9A18-B94D-4D6D-D55036B769AC}"/>
              </a:ext>
            </a:extLst>
          </p:cNvPr>
          <p:cNvGrpSpPr/>
          <p:nvPr/>
        </p:nvGrpSpPr>
        <p:grpSpPr>
          <a:xfrm>
            <a:off x="7393752" y="2009462"/>
            <a:ext cx="3528000" cy="3168000"/>
            <a:chOff x="1283278" y="2009462"/>
            <a:chExt cx="3528000" cy="3168000"/>
          </a:xfrm>
        </p:grpSpPr>
        <p:grpSp>
          <p:nvGrpSpPr>
            <p:cNvPr id="36" name="Groep 35">
              <a:extLst>
                <a:ext uri="{FF2B5EF4-FFF2-40B4-BE49-F238E27FC236}">
                  <a16:creationId xmlns:a16="http://schemas.microsoft.com/office/drawing/2014/main" id="{920B8467-D742-A195-0D80-A677A117C711}"/>
                </a:ext>
              </a:extLst>
            </p:cNvPr>
            <p:cNvGrpSpPr/>
            <p:nvPr/>
          </p:nvGrpSpPr>
          <p:grpSpPr>
            <a:xfrm>
              <a:off x="1338572" y="2013020"/>
              <a:ext cx="3458562" cy="3160114"/>
              <a:chOff x="4044950" y="804554"/>
              <a:chExt cx="4320000" cy="4320000"/>
            </a:xfrm>
          </p:grpSpPr>
          <p:cxnSp>
            <p:nvCxnSpPr>
              <p:cNvPr id="39" name="Rechte verbindingslijn 38">
                <a:extLst>
                  <a:ext uri="{FF2B5EF4-FFF2-40B4-BE49-F238E27FC236}">
                    <a16:creationId xmlns:a16="http://schemas.microsoft.com/office/drawing/2014/main" id="{FC649F14-CBBF-2820-DC4A-8A73707D4DCF}"/>
                  </a:ext>
                </a:extLst>
              </p:cNvPr>
              <p:cNvCxnSpPr>
                <a:cxnSpLocks/>
              </p:cNvCxnSpPr>
              <p:nvPr/>
            </p:nvCxnSpPr>
            <p:spPr>
              <a:xfrm>
                <a:off x="4044950" y="5124554"/>
                <a:ext cx="4320000" cy="0"/>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0" name="Rechte verbindingslijn 39">
                <a:extLst>
                  <a:ext uri="{FF2B5EF4-FFF2-40B4-BE49-F238E27FC236}">
                    <a16:creationId xmlns:a16="http://schemas.microsoft.com/office/drawing/2014/main" id="{116A6E23-6DAB-73C4-447B-45A6DA33C9E5}"/>
                  </a:ext>
                </a:extLst>
              </p:cNvPr>
              <p:cNvCxnSpPr>
                <a:cxnSpLocks/>
              </p:cNvCxnSpPr>
              <p:nvPr/>
            </p:nvCxnSpPr>
            <p:spPr>
              <a:xfrm>
                <a:off x="4044950" y="804554"/>
                <a:ext cx="0" cy="4320000"/>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1" name="Rechte verbindingslijn 40">
                <a:extLst>
                  <a:ext uri="{FF2B5EF4-FFF2-40B4-BE49-F238E27FC236}">
                    <a16:creationId xmlns:a16="http://schemas.microsoft.com/office/drawing/2014/main" id="{750EDBCA-35A6-85C7-C1EB-252B8B0F7DC7}"/>
                  </a:ext>
                </a:extLst>
              </p:cNvPr>
              <p:cNvCxnSpPr>
                <a:cxnSpLocks/>
              </p:cNvCxnSpPr>
              <p:nvPr/>
            </p:nvCxnSpPr>
            <p:spPr>
              <a:xfrm>
                <a:off x="4044950" y="4692554"/>
                <a:ext cx="4320000" cy="0"/>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Rechte verbindingslijn 41">
                <a:extLst>
                  <a:ext uri="{FF2B5EF4-FFF2-40B4-BE49-F238E27FC236}">
                    <a16:creationId xmlns:a16="http://schemas.microsoft.com/office/drawing/2014/main" id="{8F0C240D-EFA8-1EEB-429E-CC3852A33184}"/>
                  </a:ext>
                </a:extLst>
              </p:cNvPr>
              <p:cNvCxnSpPr>
                <a:cxnSpLocks/>
              </p:cNvCxnSpPr>
              <p:nvPr/>
            </p:nvCxnSpPr>
            <p:spPr>
              <a:xfrm>
                <a:off x="4044950" y="4260554"/>
                <a:ext cx="4320000" cy="0"/>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3" name="Rechte verbindingslijn 42">
                <a:extLst>
                  <a:ext uri="{FF2B5EF4-FFF2-40B4-BE49-F238E27FC236}">
                    <a16:creationId xmlns:a16="http://schemas.microsoft.com/office/drawing/2014/main" id="{B610769C-3240-A0A6-67D3-7E67DC93E172}"/>
                  </a:ext>
                </a:extLst>
              </p:cNvPr>
              <p:cNvCxnSpPr>
                <a:cxnSpLocks/>
              </p:cNvCxnSpPr>
              <p:nvPr/>
            </p:nvCxnSpPr>
            <p:spPr>
              <a:xfrm>
                <a:off x="4044950" y="3828554"/>
                <a:ext cx="4320000" cy="0"/>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4" name="Rechte verbindingslijn 43">
                <a:extLst>
                  <a:ext uri="{FF2B5EF4-FFF2-40B4-BE49-F238E27FC236}">
                    <a16:creationId xmlns:a16="http://schemas.microsoft.com/office/drawing/2014/main" id="{7126D18E-0024-3DC1-35D4-DAD0458D72B0}"/>
                  </a:ext>
                </a:extLst>
              </p:cNvPr>
              <p:cNvCxnSpPr>
                <a:cxnSpLocks/>
              </p:cNvCxnSpPr>
              <p:nvPr/>
            </p:nvCxnSpPr>
            <p:spPr>
              <a:xfrm>
                <a:off x="4044950" y="3396554"/>
                <a:ext cx="4320000" cy="0"/>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5" name="Rechte verbindingslijn 44">
                <a:extLst>
                  <a:ext uri="{FF2B5EF4-FFF2-40B4-BE49-F238E27FC236}">
                    <a16:creationId xmlns:a16="http://schemas.microsoft.com/office/drawing/2014/main" id="{383340FD-DB47-46DC-26F5-7F0981F4E7FC}"/>
                  </a:ext>
                </a:extLst>
              </p:cNvPr>
              <p:cNvCxnSpPr>
                <a:cxnSpLocks/>
              </p:cNvCxnSpPr>
              <p:nvPr/>
            </p:nvCxnSpPr>
            <p:spPr>
              <a:xfrm>
                <a:off x="4044950" y="2964554"/>
                <a:ext cx="4320000" cy="0"/>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6" name="Rechte verbindingslijn 45">
                <a:extLst>
                  <a:ext uri="{FF2B5EF4-FFF2-40B4-BE49-F238E27FC236}">
                    <a16:creationId xmlns:a16="http://schemas.microsoft.com/office/drawing/2014/main" id="{E9E7F21B-CD41-C15C-ACC8-4BCAA4D254A2}"/>
                  </a:ext>
                </a:extLst>
              </p:cNvPr>
              <p:cNvCxnSpPr>
                <a:cxnSpLocks/>
              </p:cNvCxnSpPr>
              <p:nvPr/>
            </p:nvCxnSpPr>
            <p:spPr>
              <a:xfrm>
                <a:off x="4044950" y="2532554"/>
                <a:ext cx="4320000" cy="0"/>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7" name="Rechte verbindingslijn 46">
                <a:extLst>
                  <a:ext uri="{FF2B5EF4-FFF2-40B4-BE49-F238E27FC236}">
                    <a16:creationId xmlns:a16="http://schemas.microsoft.com/office/drawing/2014/main" id="{1F57B2DF-CFC7-0E59-D434-2004DE8A9AAF}"/>
                  </a:ext>
                </a:extLst>
              </p:cNvPr>
              <p:cNvCxnSpPr>
                <a:cxnSpLocks/>
              </p:cNvCxnSpPr>
              <p:nvPr/>
            </p:nvCxnSpPr>
            <p:spPr>
              <a:xfrm>
                <a:off x="4044950" y="2100554"/>
                <a:ext cx="4320000" cy="0"/>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8" name="Rechte verbindingslijn 47">
                <a:extLst>
                  <a:ext uri="{FF2B5EF4-FFF2-40B4-BE49-F238E27FC236}">
                    <a16:creationId xmlns:a16="http://schemas.microsoft.com/office/drawing/2014/main" id="{6E3804B3-B7D7-60C4-126B-BEE330F8AF3F}"/>
                  </a:ext>
                </a:extLst>
              </p:cNvPr>
              <p:cNvCxnSpPr>
                <a:cxnSpLocks/>
              </p:cNvCxnSpPr>
              <p:nvPr/>
            </p:nvCxnSpPr>
            <p:spPr>
              <a:xfrm>
                <a:off x="4044950" y="1668554"/>
                <a:ext cx="4320000" cy="0"/>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9" name="Rechte verbindingslijn 48">
                <a:extLst>
                  <a:ext uri="{FF2B5EF4-FFF2-40B4-BE49-F238E27FC236}">
                    <a16:creationId xmlns:a16="http://schemas.microsoft.com/office/drawing/2014/main" id="{C7C17A28-BC83-F4AB-C0E6-023BFFFB035D}"/>
                  </a:ext>
                </a:extLst>
              </p:cNvPr>
              <p:cNvCxnSpPr>
                <a:cxnSpLocks/>
              </p:cNvCxnSpPr>
              <p:nvPr/>
            </p:nvCxnSpPr>
            <p:spPr>
              <a:xfrm>
                <a:off x="4044950" y="1236554"/>
                <a:ext cx="4320000" cy="0"/>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0" name="Rechte verbindingslijn 49">
                <a:extLst>
                  <a:ext uri="{FF2B5EF4-FFF2-40B4-BE49-F238E27FC236}">
                    <a16:creationId xmlns:a16="http://schemas.microsoft.com/office/drawing/2014/main" id="{9FA59E88-3A7E-6F13-A719-1AAEF1290524}"/>
                  </a:ext>
                </a:extLst>
              </p:cNvPr>
              <p:cNvCxnSpPr>
                <a:cxnSpLocks/>
              </p:cNvCxnSpPr>
              <p:nvPr/>
            </p:nvCxnSpPr>
            <p:spPr>
              <a:xfrm>
                <a:off x="4044950" y="804554"/>
                <a:ext cx="4320000" cy="0"/>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1" name="Rechte verbindingslijn 50">
                <a:extLst>
                  <a:ext uri="{FF2B5EF4-FFF2-40B4-BE49-F238E27FC236}">
                    <a16:creationId xmlns:a16="http://schemas.microsoft.com/office/drawing/2014/main" id="{5D9FB2F0-1F80-3E42-635C-A4FB0099CA09}"/>
                  </a:ext>
                </a:extLst>
              </p:cNvPr>
              <p:cNvCxnSpPr>
                <a:cxnSpLocks/>
              </p:cNvCxnSpPr>
              <p:nvPr/>
            </p:nvCxnSpPr>
            <p:spPr>
              <a:xfrm>
                <a:off x="4476950" y="804554"/>
                <a:ext cx="0" cy="4320000"/>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2" name="Rechte verbindingslijn 51">
                <a:extLst>
                  <a:ext uri="{FF2B5EF4-FFF2-40B4-BE49-F238E27FC236}">
                    <a16:creationId xmlns:a16="http://schemas.microsoft.com/office/drawing/2014/main" id="{12F5F4F1-E4A2-A165-A5C1-E994D23752EF}"/>
                  </a:ext>
                </a:extLst>
              </p:cNvPr>
              <p:cNvCxnSpPr>
                <a:cxnSpLocks/>
              </p:cNvCxnSpPr>
              <p:nvPr/>
            </p:nvCxnSpPr>
            <p:spPr>
              <a:xfrm>
                <a:off x="4908950" y="804554"/>
                <a:ext cx="0" cy="4320000"/>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3" name="Rechte verbindingslijn 52">
                <a:extLst>
                  <a:ext uri="{FF2B5EF4-FFF2-40B4-BE49-F238E27FC236}">
                    <a16:creationId xmlns:a16="http://schemas.microsoft.com/office/drawing/2014/main" id="{6FA9A292-0631-5D13-87F9-FA3EEA7424A7}"/>
                  </a:ext>
                </a:extLst>
              </p:cNvPr>
              <p:cNvCxnSpPr>
                <a:cxnSpLocks/>
              </p:cNvCxnSpPr>
              <p:nvPr/>
            </p:nvCxnSpPr>
            <p:spPr>
              <a:xfrm>
                <a:off x="5340950" y="804554"/>
                <a:ext cx="0" cy="4320000"/>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4" name="Rechte verbindingslijn 53">
                <a:extLst>
                  <a:ext uri="{FF2B5EF4-FFF2-40B4-BE49-F238E27FC236}">
                    <a16:creationId xmlns:a16="http://schemas.microsoft.com/office/drawing/2014/main" id="{C934F844-370F-254C-0BFD-B2AFA14BD99E}"/>
                  </a:ext>
                </a:extLst>
              </p:cNvPr>
              <p:cNvCxnSpPr>
                <a:cxnSpLocks/>
              </p:cNvCxnSpPr>
              <p:nvPr/>
            </p:nvCxnSpPr>
            <p:spPr>
              <a:xfrm>
                <a:off x="5772950" y="804554"/>
                <a:ext cx="0" cy="4320000"/>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5" name="Rechte verbindingslijn 54">
                <a:extLst>
                  <a:ext uri="{FF2B5EF4-FFF2-40B4-BE49-F238E27FC236}">
                    <a16:creationId xmlns:a16="http://schemas.microsoft.com/office/drawing/2014/main" id="{E8EF401B-D525-A399-7955-6C580E6292FE}"/>
                  </a:ext>
                </a:extLst>
              </p:cNvPr>
              <p:cNvCxnSpPr>
                <a:cxnSpLocks/>
              </p:cNvCxnSpPr>
              <p:nvPr/>
            </p:nvCxnSpPr>
            <p:spPr>
              <a:xfrm>
                <a:off x="6204950" y="804554"/>
                <a:ext cx="0" cy="4320000"/>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8" name="Rechte verbindingslijn 57">
                <a:extLst>
                  <a:ext uri="{FF2B5EF4-FFF2-40B4-BE49-F238E27FC236}">
                    <a16:creationId xmlns:a16="http://schemas.microsoft.com/office/drawing/2014/main" id="{1B4A1BF4-378E-7F9C-7A49-2ECFE948779D}"/>
                  </a:ext>
                </a:extLst>
              </p:cNvPr>
              <p:cNvCxnSpPr>
                <a:cxnSpLocks/>
              </p:cNvCxnSpPr>
              <p:nvPr/>
            </p:nvCxnSpPr>
            <p:spPr>
              <a:xfrm>
                <a:off x="6636950" y="804554"/>
                <a:ext cx="0" cy="4320000"/>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7" name="Rechte verbindingslijn 86">
                <a:extLst>
                  <a:ext uri="{FF2B5EF4-FFF2-40B4-BE49-F238E27FC236}">
                    <a16:creationId xmlns:a16="http://schemas.microsoft.com/office/drawing/2014/main" id="{1FDC9B26-3FE5-52F1-E5B3-DA7C51B69909}"/>
                  </a:ext>
                </a:extLst>
              </p:cNvPr>
              <p:cNvCxnSpPr>
                <a:cxnSpLocks/>
              </p:cNvCxnSpPr>
              <p:nvPr/>
            </p:nvCxnSpPr>
            <p:spPr>
              <a:xfrm>
                <a:off x="7068950" y="804554"/>
                <a:ext cx="0" cy="4320000"/>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9" name="Rechte verbindingslijn 88">
                <a:extLst>
                  <a:ext uri="{FF2B5EF4-FFF2-40B4-BE49-F238E27FC236}">
                    <a16:creationId xmlns:a16="http://schemas.microsoft.com/office/drawing/2014/main" id="{243B61A5-4FAF-52B6-6561-1B930D179F58}"/>
                  </a:ext>
                </a:extLst>
              </p:cNvPr>
              <p:cNvCxnSpPr>
                <a:cxnSpLocks/>
              </p:cNvCxnSpPr>
              <p:nvPr/>
            </p:nvCxnSpPr>
            <p:spPr>
              <a:xfrm>
                <a:off x="7500950" y="804554"/>
                <a:ext cx="0" cy="4320000"/>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0" name="Rechte verbindingslijn 89">
                <a:extLst>
                  <a:ext uri="{FF2B5EF4-FFF2-40B4-BE49-F238E27FC236}">
                    <a16:creationId xmlns:a16="http://schemas.microsoft.com/office/drawing/2014/main" id="{FB923241-884B-C8DB-9B51-F9810F7F9305}"/>
                  </a:ext>
                </a:extLst>
              </p:cNvPr>
              <p:cNvCxnSpPr>
                <a:cxnSpLocks/>
              </p:cNvCxnSpPr>
              <p:nvPr/>
            </p:nvCxnSpPr>
            <p:spPr>
              <a:xfrm>
                <a:off x="7932950" y="804554"/>
                <a:ext cx="0" cy="4320000"/>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9" name="Rechte verbindingslijn 108">
                <a:extLst>
                  <a:ext uri="{FF2B5EF4-FFF2-40B4-BE49-F238E27FC236}">
                    <a16:creationId xmlns:a16="http://schemas.microsoft.com/office/drawing/2014/main" id="{CD14080C-2741-37A4-1F21-18FA619ABEFF}"/>
                  </a:ext>
                </a:extLst>
              </p:cNvPr>
              <p:cNvCxnSpPr>
                <a:cxnSpLocks/>
              </p:cNvCxnSpPr>
              <p:nvPr/>
            </p:nvCxnSpPr>
            <p:spPr>
              <a:xfrm>
                <a:off x="8364950" y="804554"/>
                <a:ext cx="0" cy="4320000"/>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grpSp>
        <p:cxnSp>
          <p:nvCxnSpPr>
            <p:cNvPr id="37" name="Rechte verbindingslijn 36">
              <a:extLst>
                <a:ext uri="{FF2B5EF4-FFF2-40B4-BE49-F238E27FC236}">
                  <a16:creationId xmlns:a16="http://schemas.microsoft.com/office/drawing/2014/main" id="{89C8D1CE-410D-2607-9613-2A9B0A1F9B90}"/>
                </a:ext>
              </a:extLst>
            </p:cNvPr>
            <p:cNvCxnSpPr/>
            <p:nvPr/>
          </p:nvCxnSpPr>
          <p:spPr>
            <a:xfrm>
              <a:off x="1311587" y="2009462"/>
              <a:ext cx="0" cy="3168000"/>
            </a:xfrm>
            <a:prstGeom prst="line">
              <a:avLst/>
            </a:prstGeom>
            <a:ln w="698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Rechte verbindingslijn 37">
              <a:extLst>
                <a:ext uri="{FF2B5EF4-FFF2-40B4-BE49-F238E27FC236}">
                  <a16:creationId xmlns:a16="http://schemas.microsoft.com/office/drawing/2014/main" id="{CFC82A18-E0E3-693D-3175-378B385F71EE}"/>
                </a:ext>
              </a:extLst>
            </p:cNvPr>
            <p:cNvCxnSpPr>
              <a:cxnSpLocks/>
            </p:cNvCxnSpPr>
            <p:nvPr/>
          </p:nvCxnSpPr>
          <p:spPr>
            <a:xfrm flipH="1">
              <a:off x="1283278" y="2961053"/>
              <a:ext cx="3528000" cy="0"/>
            </a:xfrm>
            <a:prstGeom prst="line">
              <a:avLst/>
            </a:prstGeom>
            <a:ln w="698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4" name="Groep 63">
            <a:extLst>
              <a:ext uri="{FF2B5EF4-FFF2-40B4-BE49-F238E27FC236}">
                <a16:creationId xmlns:a16="http://schemas.microsoft.com/office/drawing/2014/main" id="{7002EE9F-97F0-C8FC-1797-B069E1C7CDED}"/>
              </a:ext>
            </a:extLst>
          </p:cNvPr>
          <p:cNvGrpSpPr/>
          <p:nvPr/>
        </p:nvGrpSpPr>
        <p:grpSpPr>
          <a:xfrm>
            <a:off x="7443059" y="2323051"/>
            <a:ext cx="3462552" cy="1896070"/>
            <a:chOff x="7443059" y="2323051"/>
            <a:chExt cx="3462552" cy="1896070"/>
          </a:xfrm>
        </p:grpSpPr>
        <p:cxnSp>
          <p:nvCxnSpPr>
            <p:cNvPr id="111" name="Rechte verbindingslijn 110">
              <a:extLst>
                <a:ext uri="{FF2B5EF4-FFF2-40B4-BE49-F238E27FC236}">
                  <a16:creationId xmlns:a16="http://schemas.microsoft.com/office/drawing/2014/main" id="{595CF1F0-03C7-0FA4-6B33-C71E802E6AEB}"/>
                </a:ext>
              </a:extLst>
            </p:cNvPr>
            <p:cNvCxnSpPr>
              <a:cxnSpLocks/>
            </p:cNvCxnSpPr>
            <p:nvPr/>
          </p:nvCxnSpPr>
          <p:spPr>
            <a:xfrm flipH="1">
              <a:off x="7443059" y="2333136"/>
              <a:ext cx="1412272" cy="0"/>
            </a:xfrm>
            <a:prstGeom prst="line">
              <a:avLst/>
            </a:prstGeom>
            <a:ln w="57150">
              <a:solidFill>
                <a:srgbClr val="652EA3"/>
              </a:solidFill>
            </a:ln>
          </p:spPr>
          <p:style>
            <a:lnRef idx="1">
              <a:schemeClr val="accent1"/>
            </a:lnRef>
            <a:fillRef idx="0">
              <a:schemeClr val="accent1"/>
            </a:fillRef>
            <a:effectRef idx="0">
              <a:schemeClr val="accent1"/>
            </a:effectRef>
            <a:fontRef idx="minor">
              <a:schemeClr val="tx1"/>
            </a:fontRef>
          </p:style>
        </p:cxnSp>
        <p:cxnSp>
          <p:nvCxnSpPr>
            <p:cNvPr id="115" name="Rechte verbindingslijn 114">
              <a:extLst>
                <a:ext uri="{FF2B5EF4-FFF2-40B4-BE49-F238E27FC236}">
                  <a16:creationId xmlns:a16="http://schemas.microsoft.com/office/drawing/2014/main" id="{F648236E-466F-1152-B1D4-085E23BC6582}"/>
                </a:ext>
              </a:extLst>
            </p:cNvPr>
            <p:cNvCxnSpPr>
              <a:cxnSpLocks/>
            </p:cNvCxnSpPr>
            <p:nvPr/>
          </p:nvCxnSpPr>
          <p:spPr>
            <a:xfrm flipH="1" flipV="1">
              <a:off x="8832471" y="2323051"/>
              <a:ext cx="2073140" cy="1896070"/>
            </a:xfrm>
            <a:prstGeom prst="line">
              <a:avLst/>
            </a:prstGeom>
            <a:ln w="57150">
              <a:solidFill>
                <a:srgbClr val="652EA3"/>
              </a:solidFill>
            </a:ln>
          </p:spPr>
          <p:style>
            <a:lnRef idx="1">
              <a:schemeClr val="accent1"/>
            </a:lnRef>
            <a:fillRef idx="0">
              <a:schemeClr val="accent1"/>
            </a:fillRef>
            <a:effectRef idx="0">
              <a:schemeClr val="accent1"/>
            </a:effectRef>
            <a:fontRef idx="minor">
              <a:schemeClr val="tx1"/>
            </a:fontRef>
          </p:style>
        </p:cxnSp>
      </p:grpSp>
      <p:sp>
        <p:nvSpPr>
          <p:cNvPr id="119" name="Tekstvak 118">
            <a:extLst>
              <a:ext uri="{FF2B5EF4-FFF2-40B4-BE49-F238E27FC236}">
                <a16:creationId xmlns:a16="http://schemas.microsoft.com/office/drawing/2014/main" id="{7F3EB76F-DCF6-8747-6996-D4F672DB9B28}"/>
              </a:ext>
            </a:extLst>
          </p:cNvPr>
          <p:cNvSpPr txBox="1"/>
          <p:nvPr/>
        </p:nvSpPr>
        <p:spPr>
          <a:xfrm>
            <a:off x="8276087" y="3295194"/>
            <a:ext cx="99120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800" b="1" i="1" noProof="0" dirty="0">
                <a:solidFill>
                  <a:prstClr val="black"/>
                </a:solidFill>
                <a:effectLst>
                  <a:outerShdw blurRad="25400" dist="25400" dir="2700000" algn="tl" rotWithShape="0">
                    <a:prstClr val="black">
                      <a:alpha val="40000"/>
                    </a:prstClr>
                  </a:outerShdw>
                </a:effectLst>
                <a:latin typeface="Effra" panose="02000506080000020004" pitchFamily="2" charset="0"/>
              </a:rPr>
              <a:t>U+P</a:t>
            </a:r>
            <a:endParaRPr kumimoji="0" lang="nl-NL" sz="2800" b="1" i="1" u="none" strike="noStrike" kern="1200" cap="none" spc="0" normalizeH="0" baseline="0" noProof="0" dirty="0">
              <a:ln>
                <a:noFill/>
              </a:ln>
              <a:solidFill>
                <a:prstClr val="black"/>
              </a:solidFill>
              <a:effectLst>
                <a:outerShdw blurRad="25400" dist="25400" dir="2700000" algn="tl" rotWithShape="0">
                  <a:prstClr val="black">
                    <a:alpha val="40000"/>
                  </a:prstClr>
                </a:outerShdw>
              </a:effectLst>
              <a:uLnTx/>
              <a:uFillTx/>
              <a:latin typeface="Effra" panose="02000506080000020004" pitchFamily="2" charset="0"/>
            </a:endParaRPr>
          </a:p>
        </p:txBody>
      </p:sp>
      <p:pic>
        <p:nvPicPr>
          <p:cNvPr id="125" name="Graphic 124" descr="Lijn met pijl: Curve in wijzerzin met effen opvulling">
            <a:extLst>
              <a:ext uri="{FF2B5EF4-FFF2-40B4-BE49-F238E27FC236}">
                <a16:creationId xmlns:a16="http://schemas.microsoft.com/office/drawing/2014/main" id="{658F5A3A-3A47-FE04-75ED-D6390DC8B36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1355794" flipV="1">
            <a:off x="9009388" y="2947603"/>
            <a:ext cx="670705" cy="670705"/>
          </a:xfrm>
          <a:prstGeom prst="rect">
            <a:avLst/>
          </a:prstGeom>
          <a:effectLst>
            <a:outerShdw blurRad="25400" dist="25400" dir="2700000" algn="tl" rotWithShape="0">
              <a:prstClr val="black">
                <a:alpha val="40000"/>
              </a:prstClr>
            </a:outerShdw>
          </a:effectLst>
        </p:spPr>
      </p:pic>
      <p:sp>
        <p:nvSpPr>
          <p:cNvPr id="126" name="Tekstvak 125">
            <a:extLst>
              <a:ext uri="{FF2B5EF4-FFF2-40B4-BE49-F238E27FC236}">
                <a16:creationId xmlns:a16="http://schemas.microsoft.com/office/drawing/2014/main" id="{5F47C424-750C-655A-AA93-0F79A04491E5}"/>
              </a:ext>
            </a:extLst>
          </p:cNvPr>
          <p:cNvSpPr txBox="1"/>
          <p:nvPr/>
        </p:nvSpPr>
        <p:spPr>
          <a:xfrm>
            <a:off x="9490651" y="2099186"/>
            <a:ext cx="46509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800" b="1" i="1" noProof="0" dirty="0">
                <a:solidFill>
                  <a:prstClr val="black"/>
                </a:solidFill>
                <a:effectLst>
                  <a:outerShdw blurRad="25400" dist="25400" dir="2700000" algn="tl" rotWithShape="0">
                    <a:prstClr val="black">
                      <a:alpha val="40000"/>
                    </a:prstClr>
                  </a:outerShdw>
                </a:effectLst>
                <a:latin typeface="Effra" panose="02000506080000020004" pitchFamily="2" charset="0"/>
              </a:rPr>
              <a:t>U</a:t>
            </a:r>
            <a:endParaRPr kumimoji="0" lang="nl-NL" sz="2800" b="1" i="1" u="none" strike="noStrike" kern="1200" cap="none" spc="0" normalizeH="0" baseline="0" noProof="0" dirty="0">
              <a:ln>
                <a:noFill/>
              </a:ln>
              <a:solidFill>
                <a:prstClr val="black"/>
              </a:solidFill>
              <a:effectLst>
                <a:outerShdw blurRad="25400" dist="25400" dir="2700000" algn="tl" rotWithShape="0">
                  <a:prstClr val="black">
                    <a:alpha val="40000"/>
                  </a:prstClr>
                </a:outerShdw>
              </a:effectLst>
              <a:uLnTx/>
              <a:uFillTx/>
              <a:latin typeface="Effra" panose="02000506080000020004" pitchFamily="2" charset="0"/>
            </a:endParaRPr>
          </a:p>
        </p:txBody>
      </p:sp>
      <p:cxnSp>
        <p:nvCxnSpPr>
          <p:cNvPr id="127" name="Rechte verbindingslijn met pijl 126">
            <a:extLst>
              <a:ext uri="{FF2B5EF4-FFF2-40B4-BE49-F238E27FC236}">
                <a16:creationId xmlns:a16="http://schemas.microsoft.com/office/drawing/2014/main" id="{2948FA52-F15B-9966-3E34-ADA6B277F9F5}"/>
              </a:ext>
            </a:extLst>
          </p:cNvPr>
          <p:cNvCxnSpPr>
            <a:cxnSpLocks/>
          </p:cNvCxnSpPr>
          <p:nvPr/>
        </p:nvCxnSpPr>
        <p:spPr>
          <a:xfrm flipV="1">
            <a:off x="7278874" y="2000988"/>
            <a:ext cx="0" cy="792000"/>
          </a:xfrm>
          <a:prstGeom prst="straightConnector1">
            <a:avLst/>
          </a:prstGeom>
          <a:ln w="38100">
            <a:solidFill>
              <a:srgbClr val="945DE8"/>
            </a:solidFill>
            <a:tailEnd type="triangle"/>
          </a:ln>
        </p:spPr>
        <p:style>
          <a:lnRef idx="1">
            <a:schemeClr val="accent1"/>
          </a:lnRef>
          <a:fillRef idx="0">
            <a:schemeClr val="accent1"/>
          </a:fillRef>
          <a:effectRef idx="0">
            <a:schemeClr val="accent1"/>
          </a:effectRef>
          <a:fontRef idx="minor">
            <a:schemeClr val="tx1"/>
          </a:fontRef>
        </p:style>
      </p:cxnSp>
      <p:sp>
        <p:nvSpPr>
          <p:cNvPr id="128" name="Tekstvak 127">
            <a:extLst>
              <a:ext uri="{FF2B5EF4-FFF2-40B4-BE49-F238E27FC236}">
                <a16:creationId xmlns:a16="http://schemas.microsoft.com/office/drawing/2014/main" id="{90314026-4A3C-2EAE-A500-C31F98B7BE1D}"/>
              </a:ext>
            </a:extLst>
          </p:cNvPr>
          <p:cNvSpPr txBox="1"/>
          <p:nvPr/>
        </p:nvSpPr>
        <p:spPr>
          <a:xfrm>
            <a:off x="7096049" y="2730220"/>
            <a:ext cx="33651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400" b="1" noProof="0" dirty="0">
                <a:solidFill>
                  <a:prstClr val="black"/>
                </a:solidFill>
                <a:latin typeface="Effra" panose="02000506080000020004" pitchFamily="2" charset="0"/>
              </a:rPr>
              <a:t>0</a:t>
            </a:r>
            <a:endParaRPr kumimoji="0" lang="nl-NL" sz="2400" b="1" u="none" strike="noStrike" kern="1200" cap="none" spc="0" normalizeH="0" baseline="0" noProof="0" dirty="0">
              <a:ln>
                <a:noFill/>
              </a:ln>
              <a:solidFill>
                <a:prstClr val="black"/>
              </a:solidFill>
              <a:uLnTx/>
              <a:uFillTx/>
              <a:latin typeface="Effra" panose="02000506080000020004" pitchFamily="2" charset="0"/>
            </a:endParaRPr>
          </a:p>
        </p:txBody>
      </p:sp>
      <p:cxnSp>
        <p:nvCxnSpPr>
          <p:cNvPr id="129" name="Rechte verbindingslijn met pijl 128">
            <a:extLst>
              <a:ext uri="{FF2B5EF4-FFF2-40B4-BE49-F238E27FC236}">
                <a16:creationId xmlns:a16="http://schemas.microsoft.com/office/drawing/2014/main" id="{35AA5EFA-C76C-D769-808C-D05F1F0DD8DD}"/>
              </a:ext>
            </a:extLst>
          </p:cNvPr>
          <p:cNvCxnSpPr>
            <a:cxnSpLocks/>
          </p:cNvCxnSpPr>
          <p:nvPr/>
        </p:nvCxnSpPr>
        <p:spPr>
          <a:xfrm>
            <a:off x="10102732" y="2860813"/>
            <a:ext cx="819020" cy="0"/>
          </a:xfrm>
          <a:prstGeom prst="straightConnector1">
            <a:avLst/>
          </a:prstGeom>
          <a:ln w="38100">
            <a:solidFill>
              <a:srgbClr val="945DE8"/>
            </a:solidFill>
            <a:tailEnd type="triangle"/>
          </a:ln>
        </p:spPr>
        <p:style>
          <a:lnRef idx="1">
            <a:schemeClr val="accent1"/>
          </a:lnRef>
          <a:fillRef idx="0">
            <a:schemeClr val="accent1"/>
          </a:fillRef>
          <a:effectRef idx="0">
            <a:schemeClr val="accent1"/>
          </a:effectRef>
          <a:fontRef idx="minor">
            <a:schemeClr val="tx1"/>
          </a:fontRef>
        </p:style>
      </p:cxnSp>
      <p:sp>
        <p:nvSpPr>
          <p:cNvPr id="130" name="Tekstvak 129">
            <a:extLst>
              <a:ext uri="{FF2B5EF4-FFF2-40B4-BE49-F238E27FC236}">
                <a16:creationId xmlns:a16="http://schemas.microsoft.com/office/drawing/2014/main" id="{0F4D4D09-C58A-96EE-6086-20453CC4458C}"/>
              </a:ext>
            </a:extLst>
          </p:cNvPr>
          <p:cNvSpPr txBox="1"/>
          <p:nvPr/>
        </p:nvSpPr>
        <p:spPr>
          <a:xfrm>
            <a:off x="9778766" y="2588950"/>
            <a:ext cx="123820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b="1" noProof="0" dirty="0">
                <a:solidFill>
                  <a:prstClr val="black"/>
                </a:solidFill>
                <a:latin typeface="Effra" panose="02000506080000020004" pitchFamily="2" charset="0"/>
              </a:rPr>
              <a:t>Aandelenkoers</a:t>
            </a:r>
            <a:endParaRPr kumimoji="0" lang="nl-NL" sz="1200" b="1" u="none" strike="noStrike" kern="1200" cap="none" spc="0" normalizeH="0" baseline="0" noProof="0" dirty="0">
              <a:ln>
                <a:noFill/>
              </a:ln>
              <a:solidFill>
                <a:prstClr val="black"/>
              </a:solidFill>
              <a:uLnTx/>
              <a:uFillTx/>
              <a:latin typeface="Effra" panose="02000506080000020004" pitchFamily="2" charset="0"/>
            </a:endParaRPr>
          </a:p>
        </p:txBody>
      </p:sp>
      <p:sp>
        <p:nvSpPr>
          <p:cNvPr id="131" name="Tekstvak 130">
            <a:extLst>
              <a:ext uri="{FF2B5EF4-FFF2-40B4-BE49-F238E27FC236}">
                <a16:creationId xmlns:a16="http://schemas.microsoft.com/office/drawing/2014/main" id="{998F46FF-05C8-44D8-1289-835BC772B850}"/>
              </a:ext>
            </a:extLst>
          </p:cNvPr>
          <p:cNvSpPr txBox="1"/>
          <p:nvPr/>
        </p:nvSpPr>
        <p:spPr>
          <a:xfrm rot="16200000">
            <a:off x="6613156" y="2305345"/>
            <a:ext cx="1034416"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nl-NL" sz="1200" b="1" noProof="0" dirty="0">
                <a:solidFill>
                  <a:prstClr val="black"/>
                </a:solidFill>
                <a:latin typeface="Effra" panose="02000506080000020004" pitchFamily="2" charset="0"/>
              </a:rPr>
              <a:t>Rendement</a:t>
            </a:r>
            <a:endParaRPr kumimoji="0" lang="nl-NL" sz="1200" b="1" u="none" strike="noStrike" kern="1200" cap="none" spc="0" normalizeH="0" baseline="0" noProof="0" dirty="0">
              <a:ln>
                <a:noFill/>
              </a:ln>
              <a:solidFill>
                <a:prstClr val="black"/>
              </a:solidFill>
              <a:uLnTx/>
              <a:uFillTx/>
              <a:latin typeface="Effra" panose="02000506080000020004" pitchFamily="2" charset="0"/>
            </a:endParaRPr>
          </a:p>
        </p:txBody>
      </p:sp>
      <p:pic>
        <p:nvPicPr>
          <p:cNvPr id="132" name="Graphic 131" descr="Lijn met pijl: Curve in wijzerzin met effen opvulling">
            <a:extLst>
              <a:ext uri="{FF2B5EF4-FFF2-40B4-BE49-F238E27FC236}">
                <a16:creationId xmlns:a16="http://schemas.microsoft.com/office/drawing/2014/main" id="{D9CB5318-3490-4822-ABD8-DD391781371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4576956" flipH="1">
            <a:off x="8864986" y="1885259"/>
            <a:ext cx="670705" cy="670705"/>
          </a:xfrm>
          <a:prstGeom prst="rect">
            <a:avLst/>
          </a:prstGeom>
          <a:effectLst>
            <a:outerShdw blurRad="25400" dist="25400" dir="2700000" algn="tl" rotWithShape="0">
              <a:prstClr val="black">
                <a:alpha val="40000"/>
              </a:prstClr>
            </a:outerShdw>
          </a:effectLst>
        </p:spPr>
      </p:pic>
      <p:sp>
        <p:nvSpPr>
          <p:cNvPr id="30" name="Tekstvak 29">
            <a:extLst>
              <a:ext uri="{FF2B5EF4-FFF2-40B4-BE49-F238E27FC236}">
                <a16:creationId xmlns:a16="http://schemas.microsoft.com/office/drawing/2014/main" id="{A50E6D0E-8A90-1B07-4802-A5229DE8675D}"/>
              </a:ext>
            </a:extLst>
          </p:cNvPr>
          <p:cNvSpPr txBox="1"/>
          <p:nvPr/>
        </p:nvSpPr>
        <p:spPr>
          <a:xfrm>
            <a:off x="1564431" y="4288495"/>
            <a:ext cx="52974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800" b="1" i="1" noProof="0" dirty="0">
                <a:solidFill>
                  <a:prstClr val="black"/>
                </a:solidFill>
                <a:effectLst>
                  <a:outerShdw blurRad="25400" dist="25400" dir="2700000" algn="tl" rotWithShape="0">
                    <a:prstClr val="black">
                      <a:alpha val="40000"/>
                    </a:prstClr>
                  </a:outerShdw>
                </a:effectLst>
                <a:latin typeface="Effra" panose="02000506080000020004" pitchFamily="2" charset="0"/>
              </a:rPr>
              <a:t>P</a:t>
            </a:r>
            <a:endParaRPr kumimoji="0" lang="nl-NL" sz="2800" b="1" i="1" u="none" strike="noStrike" kern="1200" cap="none" spc="0" normalizeH="0" baseline="0" noProof="0" dirty="0">
              <a:ln>
                <a:noFill/>
              </a:ln>
              <a:solidFill>
                <a:prstClr val="black"/>
              </a:solidFill>
              <a:effectLst>
                <a:outerShdw blurRad="25400" dist="25400" dir="2700000" algn="tl" rotWithShape="0">
                  <a:prstClr val="black">
                    <a:alpha val="40000"/>
                  </a:prstClr>
                </a:outerShdw>
              </a:effectLst>
              <a:uLnTx/>
              <a:uFillTx/>
              <a:latin typeface="Effra" panose="02000506080000020004" pitchFamily="2" charset="0"/>
            </a:endParaRPr>
          </a:p>
        </p:txBody>
      </p:sp>
      <p:sp>
        <p:nvSpPr>
          <p:cNvPr id="60" name="Linkeraccolade 59">
            <a:extLst>
              <a:ext uri="{FF2B5EF4-FFF2-40B4-BE49-F238E27FC236}">
                <a16:creationId xmlns:a16="http://schemas.microsoft.com/office/drawing/2014/main" id="{85C3971F-943B-5152-417C-D8BBF6B8923A}"/>
              </a:ext>
            </a:extLst>
          </p:cNvPr>
          <p:cNvSpPr/>
          <p:nvPr/>
        </p:nvSpPr>
        <p:spPr>
          <a:xfrm flipH="1">
            <a:off x="1385418" y="4219121"/>
            <a:ext cx="238699" cy="638001"/>
          </a:xfrm>
          <a:prstGeom prst="leftBrace">
            <a:avLst>
              <a:gd name="adj1" fmla="val 120064"/>
              <a:gd name="adj2" fmla="val 46035"/>
            </a:avLst>
          </a:prstGeom>
          <a:ln w="57150">
            <a:solidFill>
              <a:srgbClr val="E71E1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61" name="Tekstvak 60">
            <a:extLst>
              <a:ext uri="{FF2B5EF4-FFF2-40B4-BE49-F238E27FC236}">
                <a16:creationId xmlns:a16="http://schemas.microsoft.com/office/drawing/2014/main" id="{05B6B53C-67D1-AA5C-E22E-4FC799078096}"/>
              </a:ext>
            </a:extLst>
          </p:cNvPr>
          <p:cNvSpPr txBox="1"/>
          <p:nvPr/>
        </p:nvSpPr>
        <p:spPr>
          <a:xfrm>
            <a:off x="7675519" y="2397954"/>
            <a:ext cx="52974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800" b="1" i="1" noProof="0" dirty="0">
                <a:solidFill>
                  <a:prstClr val="black"/>
                </a:solidFill>
                <a:effectLst>
                  <a:outerShdw blurRad="25400" dist="25400" dir="2700000" algn="tl" rotWithShape="0">
                    <a:prstClr val="black">
                      <a:alpha val="40000"/>
                    </a:prstClr>
                  </a:outerShdw>
                </a:effectLst>
                <a:latin typeface="Effra" panose="02000506080000020004" pitchFamily="2" charset="0"/>
              </a:rPr>
              <a:t>P</a:t>
            </a:r>
            <a:endParaRPr kumimoji="0" lang="nl-NL" sz="2800" b="1" i="1" u="none" strike="noStrike" kern="1200" cap="none" spc="0" normalizeH="0" baseline="0" noProof="0" dirty="0">
              <a:ln>
                <a:noFill/>
              </a:ln>
              <a:solidFill>
                <a:prstClr val="black"/>
              </a:solidFill>
              <a:effectLst>
                <a:outerShdw blurRad="25400" dist="25400" dir="2700000" algn="tl" rotWithShape="0">
                  <a:prstClr val="black">
                    <a:alpha val="40000"/>
                  </a:prstClr>
                </a:outerShdw>
              </a:effectLst>
              <a:uLnTx/>
              <a:uFillTx/>
              <a:latin typeface="Effra" panose="02000506080000020004" pitchFamily="2" charset="0"/>
            </a:endParaRPr>
          </a:p>
        </p:txBody>
      </p:sp>
      <p:sp>
        <p:nvSpPr>
          <p:cNvPr id="62" name="Linkeraccolade 61">
            <a:extLst>
              <a:ext uri="{FF2B5EF4-FFF2-40B4-BE49-F238E27FC236}">
                <a16:creationId xmlns:a16="http://schemas.microsoft.com/office/drawing/2014/main" id="{C5C02026-EE6C-0585-DBE9-ACEEBE4C0010}"/>
              </a:ext>
            </a:extLst>
          </p:cNvPr>
          <p:cNvSpPr/>
          <p:nvPr/>
        </p:nvSpPr>
        <p:spPr>
          <a:xfrm flipH="1">
            <a:off x="7496506" y="2328580"/>
            <a:ext cx="238699" cy="638001"/>
          </a:xfrm>
          <a:prstGeom prst="leftBrace">
            <a:avLst>
              <a:gd name="adj1" fmla="val 120064"/>
              <a:gd name="adj2" fmla="val 46035"/>
            </a:avLst>
          </a:prstGeom>
          <a:ln w="57150">
            <a:solidFill>
              <a:srgbClr val="E71E1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Tree>
    <p:extLst>
      <p:ext uri="{BB962C8B-B14F-4D97-AF65-F5344CB8AC3E}">
        <p14:creationId xmlns:p14="http://schemas.microsoft.com/office/powerpoint/2010/main" val="1733990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3"/>
                                        </p:tgtEl>
                                        <p:attrNameLst>
                                          <p:attrName>style.visibility</p:attrName>
                                        </p:attrNameLst>
                                      </p:cBhvr>
                                      <p:to>
                                        <p:strVal val="visible"/>
                                      </p:to>
                                    </p:set>
                                  </p:childTnLst>
                                </p:cTn>
                              </p:par>
                              <p:par>
                                <p:cTn id="11" presetID="22" presetClass="entr" presetSubtype="4" fill="hold" nodeType="withEffect">
                                  <p:stCondLst>
                                    <p:cond delay="0"/>
                                  </p:stCondLst>
                                  <p:childTnLst>
                                    <p:set>
                                      <p:cBhvr>
                                        <p:cTn id="12" dur="1" fill="hold">
                                          <p:stCondLst>
                                            <p:cond delay="0"/>
                                          </p:stCondLst>
                                        </p:cTn>
                                        <p:tgtEl>
                                          <p:spTgt spid="110"/>
                                        </p:tgtEl>
                                        <p:attrNameLst>
                                          <p:attrName>style.visibility</p:attrName>
                                        </p:attrNameLst>
                                      </p:cBhvr>
                                      <p:to>
                                        <p:strVal val="visible"/>
                                      </p:to>
                                    </p:set>
                                    <p:animEffect transition="in" filter="wipe(down)">
                                      <p:cBhvr>
                                        <p:cTn id="13" dur="150"/>
                                        <p:tgtEl>
                                          <p:spTgt spid="110"/>
                                        </p:tgtEl>
                                      </p:cBhvr>
                                    </p:animEffect>
                                  </p:childTnLst>
                                </p:cTn>
                              </p:par>
                              <p:par>
                                <p:cTn id="14" presetID="22" presetClass="entr" presetSubtype="8" fill="hold" nodeType="withEffect">
                                  <p:stCondLst>
                                    <p:cond delay="0"/>
                                  </p:stCondLst>
                                  <p:childTnLst>
                                    <p:set>
                                      <p:cBhvr>
                                        <p:cTn id="15" dur="1" fill="hold">
                                          <p:stCondLst>
                                            <p:cond delay="0"/>
                                          </p:stCondLst>
                                        </p:cTn>
                                        <p:tgtEl>
                                          <p:spTgt spid="118"/>
                                        </p:tgtEl>
                                        <p:attrNameLst>
                                          <p:attrName>style.visibility</p:attrName>
                                        </p:attrNameLst>
                                      </p:cBhvr>
                                      <p:to>
                                        <p:strVal val="visible"/>
                                      </p:to>
                                    </p:set>
                                    <p:animEffect transition="in" filter="wipe(left)">
                                      <p:cBhvr>
                                        <p:cTn id="16" dur="150"/>
                                        <p:tgtEl>
                                          <p:spTgt spid="118"/>
                                        </p:tgtEl>
                                      </p:cBhvr>
                                    </p:animEffect>
                                  </p:childTnLst>
                                </p:cTn>
                              </p:par>
                            </p:childTnLst>
                          </p:cTn>
                        </p:par>
                        <p:par>
                          <p:cTn id="17" fill="hold">
                            <p:stCondLst>
                              <p:cond delay="150"/>
                            </p:stCondLst>
                            <p:childTnLst>
                              <p:par>
                                <p:cTn id="18" presetID="1" presetClass="entr" presetSubtype="0" fill="hold" grpId="0" nodeType="afterEffect">
                                  <p:stCondLst>
                                    <p:cond delay="0"/>
                                  </p:stCondLst>
                                  <p:childTnLst>
                                    <p:set>
                                      <p:cBhvr>
                                        <p:cTn id="19" dur="1" fill="hold">
                                          <p:stCondLst>
                                            <p:cond delay="0"/>
                                          </p:stCondLst>
                                        </p:cTn>
                                        <p:tgtEl>
                                          <p:spTgt spid="123"/>
                                        </p:tgtEl>
                                        <p:attrNameLst>
                                          <p:attrName>style.visibility</p:attrName>
                                        </p:attrNameLst>
                                      </p:cBhvr>
                                      <p:to>
                                        <p:strVal val="visible"/>
                                      </p:to>
                                    </p:set>
                                  </p:childTnLst>
                                </p:cTn>
                              </p:par>
                            </p:childTnLst>
                          </p:cTn>
                        </p:par>
                        <p:par>
                          <p:cTn id="20" fill="hold">
                            <p:stCondLst>
                              <p:cond delay="150"/>
                            </p:stCondLst>
                            <p:childTnLst>
                              <p:par>
                                <p:cTn id="21" presetID="1" presetClass="entr" presetSubtype="0" fill="hold" grpId="0" nodeType="afterEffect">
                                  <p:stCondLst>
                                    <p:cond delay="0"/>
                                  </p:stCondLst>
                                  <p:childTnLst>
                                    <p:set>
                                      <p:cBhvr>
                                        <p:cTn id="22" dur="1" fill="hold">
                                          <p:stCondLst>
                                            <p:cond delay="0"/>
                                          </p:stCondLst>
                                        </p:cTn>
                                        <p:tgtEl>
                                          <p:spTgt spid="1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98"/>
                                        </p:tgtEl>
                                        <p:attrNameLst>
                                          <p:attrName>style.visibility</p:attrName>
                                        </p:attrNameLst>
                                      </p:cBhvr>
                                      <p:to>
                                        <p:strVal val="visible"/>
                                      </p:to>
                                    </p:set>
                                    <p:animEffect transition="in" filter="wipe(left)">
                                      <p:cBhvr>
                                        <p:cTn id="27" dur="200"/>
                                        <p:tgtEl>
                                          <p:spTgt spid="98"/>
                                        </p:tgtEl>
                                      </p:cBhvr>
                                    </p:animEffect>
                                  </p:childTnLst>
                                </p:cTn>
                              </p:par>
                              <p:par>
                                <p:cTn id="28" presetID="22" presetClass="entr" presetSubtype="8" fill="hold" grpId="0" nodeType="withEffect">
                                  <p:stCondLst>
                                    <p:cond delay="200"/>
                                  </p:stCondLst>
                                  <p:childTnLst>
                                    <p:set>
                                      <p:cBhvr>
                                        <p:cTn id="29" dur="1" fill="hold">
                                          <p:stCondLst>
                                            <p:cond delay="0"/>
                                          </p:stCondLst>
                                        </p:cTn>
                                        <p:tgtEl>
                                          <p:spTgt spid="97"/>
                                        </p:tgtEl>
                                        <p:attrNameLst>
                                          <p:attrName>style.visibility</p:attrName>
                                        </p:attrNameLst>
                                      </p:cBhvr>
                                      <p:to>
                                        <p:strVal val="visible"/>
                                      </p:to>
                                    </p:set>
                                    <p:animEffect transition="in" filter="wipe(left)">
                                      <p:cBhvr>
                                        <p:cTn id="30" dur="200"/>
                                        <p:tgtEl>
                                          <p:spTgt spid="97"/>
                                        </p:tgtEl>
                                      </p:cBhvr>
                                    </p:animEffect>
                                  </p:childTnLst>
                                </p:cTn>
                              </p:par>
                              <p:par>
                                <p:cTn id="31" presetID="22" presetClass="entr" presetSubtype="8" fill="hold" nodeType="withEffect">
                                  <p:stCondLst>
                                    <p:cond delay="0"/>
                                  </p:stCondLst>
                                  <p:childTnLst>
                                    <p:set>
                                      <p:cBhvr>
                                        <p:cTn id="32" dur="1" fill="hold">
                                          <p:stCondLst>
                                            <p:cond delay="0"/>
                                          </p:stCondLst>
                                        </p:cTn>
                                        <p:tgtEl>
                                          <p:spTgt spid="63"/>
                                        </p:tgtEl>
                                        <p:attrNameLst>
                                          <p:attrName>style.visibility</p:attrName>
                                        </p:attrNameLst>
                                      </p:cBhvr>
                                      <p:to>
                                        <p:strVal val="visible"/>
                                      </p:to>
                                    </p:set>
                                    <p:animEffect transition="in" filter="wipe(left)">
                                      <p:cBhvr>
                                        <p:cTn id="33" dur="400"/>
                                        <p:tgtEl>
                                          <p:spTgt spid="63"/>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07"/>
                                        </p:tgtEl>
                                        <p:attrNameLst>
                                          <p:attrName>style.visibility</p:attrName>
                                        </p:attrNameLst>
                                      </p:cBhvr>
                                      <p:to>
                                        <p:strVal val="visible"/>
                                      </p:to>
                                    </p:set>
                                  </p:childTnLst>
                                </p:cTn>
                              </p:par>
                              <p:par>
                                <p:cTn id="38" presetID="22" presetClass="entr" presetSubtype="2" fill="hold" nodeType="withEffect">
                                  <p:stCondLst>
                                    <p:cond delay="0"/>
                                  </p:stCondLst>
                                  <p:childTnLst>
                                    <p:set>
                                      <p:cBhvr>
                                        <p:cTn id="39" dur="1" fill="hold">
                                          <p:stCondLst>
                                            <p:cond delay="0"/>
                                          </p:stCondLst>
                                        </p:cTn>
                                        <p:tgtEl>
                                          <p:spTgt spid="108"/>
                                        </p:tgtEl>
                                        <p:attrNameLst>
                                          <p:attrName>style.visibility</p:attrName>
                                        </p:attrNameLst>
                                      </p:cBhvr>
                                      <p:to>
                                        <p:strVal val="visible"/>
                                      </p:to>
                                    </p:set>
                                    <p:animEffect transition="in" filter="wipe(right)">
                                      <p:cBhvr>
                                        <p:cTn id="40" dur="200"/>
                                        <p:tgtEl>
                                          <p:spTgt spid="108"/>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05"/>
                                        </p:tgtEl>
                                        <p:attrNameLst>
                                          <p:attrName>style.visibility</p:attrName>
                                        </p:attrNameLst>
                                      </p:cBhvr>
                                      <p:to>
                                        <p:strVal val="visible"/>
                                      </p:to>
                                    </p:set>
                                  </p:childTnLst>
                                </p:cTn>
                              </p:par>
                              <p:par>
                                <p:cTn id="45" presetID="22" presetClass="entr" presetSubtype="1" fill="hold" nodeType="with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wipe(up)">
                                      <p:cBhvr>
                                        <p:cTn id="47" dur="200"/>
                                        <p:tgtEl>
                                          <p:spTgt spid="106"/>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30"/>
                                        </p:tgtEl>
                                        <p:attrNameLst>
                                          <p:attrName>style.visibility</p:attrName>
                                        </p:attrNameLst>
                                      </p:cBhvr>
                                      <p:to>
                                        <p:strVal val="visible"/>
                                      </p:to>
                                    </p:set>
                                  </p:childTnLst>
                                </p:cTn>
                              </p:par>
                              <p:par>
                                <p:cTn id="52" presetID="16" presetClass="entr" presetSubtype="42" fill="hold" grpId="0"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barn(outHorizontal)">
                                      <p:cBhvr>
                                        <p:cTn id="54" dur="150"/>
                                        <p:tgtEl>
                                          <p:spTgt spid="60"/>
                                        </p:tgtEl>
                                      </p:cBhvr>
                                    </p:animEffec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1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5"/>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34"/>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28"/>
                                        </p:tgtEl>
                                        <p:attrNameLst>
                                          <p:attrName>style.visibility</p:attrName>
                                        </p:attrNameLst>
                                      </p:cBhvr>
                                      <p:to>
                                        <p:strVal val="visible"/>
                                      </p:to>
                                    </p:set>
                                  </p:childTnLst>
                                </p:cTn>
                              </p:par>
                              <p:par>
                                <p:cTn id="67" presetID="22" presetClass="entr" presetSubtype="4" fill="hold" nodeType="withEffect">
                                  <p:stCondLst>
                                    <p:cond delay="0"/>
                                  </p:stCondLst>
                                  <p:childTnLst>
                                    <p:set>
                                      <p:cBhvr>
                                        <p:cTn id="68" dur="1" fill="hold">
                                          <p:stCondLst>
                                            <p:cond delay="0"/>
                                          </p:stCondLst>
                                        </p:cTn>
                                        <p:tgtEl>
                                          <p:spTgt spid="127"/>
                                        </p:tgtEl>
                                        <p:attrNameLst>
                                          <p:attrName>style.visibility</p:attrName>
                                        </p:attrNameLst>
                                      </p:cBhvr>
                                      <p:to>
                                        <p:strVal val="visible"/>
                                      </p:to>
                                    </p:set>
                                    <p:animEffect transition="in" filter="wipe(down)">
                                      <p:cBhvr>
                                        <p:cTn id="69" dur="150"/>
                                        <p:tgtEl>
                                          <p:spTgt spid="127"/>
                                        </p:tgtEl>
                                      </p:cBhvr>
                                    </p:animEffect>
                                  </p:childTnLst>
                                </p:cTn>
                              </p:par>
                              <p:par>
                                <p:cTn id="70" presetID="22" presetClass="entr" presetSubtype="8" fill="hold" nodeType="withEffect">
                                  <p:stCondLst>
                                    <p:cond delay="0"/>
                                  </p:stCondLst>
                                  <p:childTnLst>
                                    <p:set>
                                      <p:cBhvr>
                                        <p:cTn id="71" dur="1" fill="hold">
                                          <p:stCondLst>
                                            <p:cond delay="0"/>
                                          </p:stCondLst>
                                        </p:cTn>
                                        <p:tgtEl>
                                          <p:spTgt spid="129"/>
                                        </p:tgtEl>
                                        <p:attrNameLst>
                                          <p:attrName>style.visibility</p:attrName>
                                        </p:attrNameLst>
                                      </p:cBhvr>
                                      <p:to>
                                        <p:strVal val="visible"/>
                                      </p:to>
                                    </p:set>
                                    <p:animEffect transition="in" filter="wipe(left)">
                                      <p:cBhvr>
                                        <p:cTn id="72" dur="150"/>
                                        <p:tgtEl>
                                          <p:spTgt spid="129"/>
                                        </p:tgtEl>
                                      </p:cBhvr>
                                    </p:animEffect>
                                  </p:childTnLst>
                                </p:cTn>
                              </p:par>
                            </p:childTnLst>
                          </p:cTn>
                        </p:par>
                        <p:par>
                          <p:cTn id="73" fill="hold">
                            <p:stCondLst>
                              <p:cond delay="150"/>
                            </p:stCondLst>
                            <p:childTnLst>
                              <p:par>
                                <p:cTn id="74" presetID="1" presetClass="entr" presetSubtype="0" fill="hold" grpId="0" nodeType="afterEffect">
                                  <p:stCondLst>
                                    <p:cond delay="0"/>
                                  </p:stCondLst>
                                  <p:childTnLst>
                                    <p:set>
                                      <p:cBhvr>
                                        <p:cTn id="75" dur="1" fill="hold">
                                          <p:stCondLst>
                                            <p:cond delay="0"/>
                                          </p:stCondLst>
                                        </p:cTn>
                                        <p:tgtEl>
                                          <p:spTgt spid="131"/>
                                        </p:tgtEl>
                                        <p:attrNameLst>
                                          <p:attrName>style.visibility</p:attrName>
                                        </p:attrNameLst>
                                      </p:cBhvr>
                                      <p:to>
                                        <p:strVal val="visible"/>
                                      </p:to>
                                    </p:set>
                                  </p:childTnLst>
                                </p:cTn>
                              </p:par>
                            </p:childTnLst>
                          </p:cTn>
                        </p:par>
                        <p:par>
                          <p:cTn id="76" fill="hold">
                            <p:stCondLst>
                              <p:cond delay="150"/>
                            </p:stCondLst>
                            <p:childTnLst>
                              <p:par>
                                <p:cTn id="77" presetID="1" presetClass="entr" presetSubtype="0" fill="hold" grpId="0" nodeType="afterEffect">
                                  <p:stCondLst>
                                    <p:cond delay="0"/>
                                  </p:stCondLst>
                                  <p:childTnLst>
                                    <p:set>
                                      <p:cBhvr>
                                        <p:cTn id="78" dur="1" fill="hold">
                                          <p:stCondLst>
                                            <p:cond delay="0"/>
                                          </p:stCondLst>
                                        </p:cTn>
                                        <p:tgtEl>
                                          <p:spTgt spid="130"/>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nodeType="click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left)">
                                      <p:cBhvr>
                                        <p:cTn id="83" dur="200"/>
                                        <p:tgtEl>
                                          <p:spTgt spid="32"/>
                                        </p:tgtEl>
                                      </p:cBhvr>
                                    </p:animEffect>
                                  </p:childTnLst>
                                </p:cTn>
                              </p:par>
                              <p:par>
                                <p:cTn id="84" presetID="22" presetClass="entr" presetSubtype="8" fill="hold" grpId="0" nodeType="withEffect">
                                  <p:stCondLst>
                                    <p:cond delay="200"/>
                                  </p:stCondLst>
                                  <p:childTnLst>
                                    <p:set>
                                      <p:cBhvr>
                                        <p:cTn id="85" dur="1" fill="hold">
                                          <p:stCondLst>
                                            <p:cond delay="0"/>
                                          </p:stCondLst>
                                        </p:cTn>
                                        <p:tgtEl>
                                          <p:spTgt spid="31"/>
                                        </p:tgtEl>
                                        <p:attrNameLst>
                                          <p:attrName>style.visibility</p:attrName>
                                        </p:attrNameLst>
                                      </p:cBhvr>
                                      <p:to>
                                        <p:strVal val="visible"/>
                                      </p:to>
                                    </p:set>
                                    <p:animEffect transition="in" filter="wipe(left)">
                                      <p:cBhvr>
                                        <p:cTn id="86" dur="200"/>
                                        <p:tgtEl>
                                          <p:spTgt spid="31"/>
                                        </p:tgtEl>
                                      </p:cBhvr>
                                    </p:animEffect>
                                  </p:childTnLst>
                                </p:cTn>
                              </p:par>
                              <p:par>
                                <p:cTn id="87" presetID="22" presetClass="entr" presetSubtype="8" fill="hold" nodeType="withEffect">
                                  <p:stCondLst>
                                    <p:cond delay="0"/>
                                  </p:stCondLst>
                                  <p:childTnLst>
                                    <p:set>
                                      <p:cBhvr>
                                        <p:cTn id="88" dur="1" fill="hold">
                                          <p:stCondLst>
                                            <p:cond delay="0"/>
                                          </p:stCondLst>
                                        </p:cTn>
                                        <p:tgtEl>
                                          <p:spTgt spid="64"/>
                                        </p:tgtEl>
                                        <p:attrNameLst>
                                          <p:attrName>style.visibility</p:attrName>
                                        </p:attrNameLst>
                                      </p:cBhvr>
                                      <p:to>
                                        <p:strVal val="visible"/>
                                      </p:to>
                                    </p:set>
                                    <p:animEffect transition="in" filter="wipe(left)">
                                      <p:cBhvr>
                                        <p:cTn id="89" dur="400"/>
                                        <p:tgtEl>
                                          <p:spTgt spid="64"/>
                                        </p:tgtEl>
                                      </p:cBhvr>
                                    </p:animEffect>
                                  </p:childTnLst>
                                </p:cTn>
                              </p:par>
                            </p:childTnLst>
                          </p:cTn>
                        </p:par>
                      </p:childTnLst>
                    </p:cTn>
                  </p:par>
                  <p:par>
                    <p:cTn id="90" fill="hold">
                      <p:stCondLst>
                        <p:cond delay="indefinite"/>
                      </p:stCondLst>
                      <p:childTnLst>
                        <p:par>
                          <p:cTn id="91" fill="hold">
                            <p:stCondLst>
                              <p:cond delay="0"/>
                            </p:stCondLst>
                            <p:childTnLst>
                              <p:par>
                                <p:cTn id="92" presetID="1" presetClass="entr" presetSubtype="0" fill="hold" grpId="0" nodeType="clickEffect">
                                  <p:stCondLst>
                                    <p:cond delay="0"/>
                                  </p:stCondLst>
                                  <p:childTnLst>
                                    <p:set>
                                      <p:cBhvr>
                                        <p:cTn id="93" dur="1" fill="hold">
                                          <p:stCondLst>
                                            <p:cond delay="0"/>
                                          </p:stCondLst>
                                        </p:cTn>
                                        <p:tgtEl>
                                          <p:spTgt spid="126"/>
                                        </p:tgtEl>
                                        <p:attrNameLst>
                                          <p:attrName>style.visibility</p:attrName>
                                        </p:attrNameLst>
                                      </p:cBhvr>
                                      <p:to>
                                        <p:strVal val="visible"/>
                                      </p:to>
                                    </p:set>
                                  </p:childTnLst>
                                </p:cTn>
                              </p:par>
                              <p:par>
                                <p:cTn id="94" presetID="22" presetClass="entr" presetSubtype="2" fill="hold" nodeType="withEffect">
                                  <p:stCondLst>
                                    <p:cond delay="0"/>
                                  </p:stCondLst>
                                  <p:childTnLst>
                                    <p:set>
                                      <p:cBhvr>
                                        <p:cTn id="95" dur="1" fill="hold">
                                          <p:stCondLst>
                                            <p:cond delay="0"/>
                                          </p:stCondLst>
                                        </p:cTn>
                                        <p:tgtEl>
                                          <p:spTgt spid="132"/>
                                        </p:tgtEl>
                                        <p:attrNameLst>
                                          <p:attrName>style.visibility</p:attrName>
                                        </p:attrNameLst>
                                      </p:cBhvr>
                                      <p:to>
                                        <p:strVal val="visible"/>
                                      </p:to>
                                    </p:set>
                                    <p:animEffect transition="in" filter="wipe(right)">
                                      <p:cBhvr>
                                        <p:cTn id="96" dur="200"/>
                                        <p:tgtEl>
                                          <p:spTgt spid="132"/>
                                        </p:tgtEl>
                                      </p:cBhvr>
                                    </p:animEffec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119"/>
                                        </p:tgtEl>
                                        <p:attrNameLst>
                                          <p:attrName>style.visibility</p:attrName>
                                        </p:attrNameLst>
                                      </p:cBhvr>
                                      <p:to>
                                        <p:strVal val="visible"/>
                                      </p:to>
                                    </p:set>
                                  </p:childTnLst>
                                </p:cTn>
                              </p:par>
                              <p:par>
                                <p:cTn id="101" presetID="22" presetClass="entr" presetSubtype="4" fill="hold" nodeType="withEffect">
                                  <p:stCondLst>
                                    <p:cond delay="0"/>
                                  </p:stCondLst>
                                  <p:childTnLst>
                                    <p:set>
                                      <p:cBhvr>
                                        <p:cTn id="102" dur="1" fill="hold">
                                          <p:stCondLst>
                                            <p:cond delay="0"/>
                                          </p:stCondLst>
                                        </p:cTn>
                                        <p:tgtEl>
                                          <p:spTgt spid="125"/>
                                        </p:tgtEl>
                                        <p:attrNameLst>
                                          <p:attrName>style.visibility</p:attrName>
                                        </p:attrNameLst>
                                      </p:cBhvr>
                                      <p:to>
                                        <p:strVal val="visible"/>
                                      </p:to>
                                    </p:set>
                                    <p:animEffect transition="in" filter="wipe(down)">
                                      <p:cBhvr>
                                        <p:cTn id="103" dur="200"/>
                                        <p:tgtEl>
                                          <p:spTgt spid="125"/>
                                        </p:tgtEl>
                                      </p:cBhvr>
                                    </p:animEffect>
                                  </p:childTnLst>
                                </p:cTn>
                              </p:par>
                            </p:childTnLst>
                          </p:cTn>
                        </p:par>
                      </p:childTnLst>
                    </p:cTn>
                  </p:par>
                  <p:par>
                    <p:cTn id="104" fill="hold">
                      <p:stCondLst>
                        <p:cond delay="indefinite"/>
                      </p:stCondLst>
                      <p:childTnLst>
                        <p:par>
                          <p:cTn id="105" fill="hold">
                            <p:stCondLst>
                              <p:cond delay="0"/>
                            </p:stCondLst>
                            <p:childTnLst>
                              <p:par>
                                <p:cTn id="106" presetID="1" presetClass="entr" presetSubtype="0" fill="hold" grpId="0" nodeType="clickEffect">
                                  <p:stCondLst>
                                    <p:cond delay="0"/>
                                  </p:stCondLst>
                                  <p:childTnLst>
                                    <p:set>
                                      <p:cBhvr>
                                        <p:cTn id="107" dur="1" fill="hold">
                                          <p:stCondLst>
                                            <p:cond delay="0"/>
                                          </p:stCondLst>
                                        </p:cTn>
                                        <p:tgtEl>
                                          <p:spTgt spid="61"/>
                                        </p:tgtEl>
                                        <p:attrNameLst>
                                          <p:attrName>style.visibility</p:attrName>
                                        </p:attrNameLst>
                                      </p:cBhvr>
                                      <p:to>
                                        <p:strVal val="visible"/>
                                      </p:to>
                                    </p:set>
                                  </p:childTnLst>
                                </p:cTn>
                              </p:par>
                              <p:par>
                                <p:cTn id="108" presetID="16" presetClass="entr" presetSubtype="42" fill="hold" grpId="0" nodeType="withEffect">
                                  <p:stCondLst>
                                    <p:cond delay="0"/>
                                  </p:stCondLst>
                                  <p:childTnLst>
                                    <p:set>
                                      <p:cBhvr>
                                        <p:cTn id="109" dur="1" fill="hold">
                                          <p:stCondLst>
                                            <p:cond delay="0"/>
                                          </p:stCondLst>
                                        </p:cTn>
                                        <p:tgtEl>
                                          <p:spTgt spid="62"/>
                                        </p:tgtEl>
                                        <p:attrNameLst>
                                          <p:attrName>style.visibility</p:attrName>
                                        </p:attrNameLst>
                                      </p:cBhvr>
                                      <p:to>
                                        <p:strVal val="visible"/>
                                      </p:to>
                                    </p:set>
                                    <p:animEffect transition="in" filter="barn(outHorizontal)">
                                      <p:cBhvr>
                                        <p:cTn id="110" dur="150"/>
                                        <p:tgtEl>
                                          <p:spTgt spid="62"/>
                                        </p:tgtEl>
                                      </p:cBhvr>
                                    </p:animEffec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1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 grpId="0" animBg="1"/>
      <p:bldP spid="134" grpId="0" animBg="1"/>
      <p:bldP spid="97" grpId="0" animBg="1"/>
      <p:bldP spid="105" grpId="0"/>
      <p:bldP spid="107" grpId="0"/>
      <p:bldP spid="113" grpId="0"/>
      <p:bldP spid="116" grpId="0"/>
      <p:bldP spid="117" grpId="0"/>
      <p:bldP spid="121" grpId="0"/>
      <p:bldP spid="123" grpId="0"/>
      <p:bldP spid="31" grpId="0" animBg="1"/>
      <p:bldP spid="119" grpId="0"/>
      <p:bldP spid="126" grpId="0"/>
      <p:bldP spid="128" grpId="0"/>
      <p:bldP spid="130" grpId="0"/>
      <p:bldP spid="131" grpId="0"/>
      <p:bldP spid="30" grpId="0"/>
      <p:bldP spid="60" grpId="0" animBg="1"/>
      <p:bldP spid="61" grpId="0"/>
      <p:bldP spid="62"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775AA5-9983-7A28-33FA-F9DB880CC3D7}"/>
            </a:ext>
          </a:extLst>
        </p:cNvPr>
        <p:cNvGrpSpPr/>
        <p:nvPr/>
      </p:nvGrpSpPr>
      <p:grpSpPr>
        <a:xfrm>
          <a:off x="0" y="0"/>
          <a:ext cx="0" cy="0"/>
          <a:chOff x="0" y="0"/>
          <a:chExt cx="0" cy="0"/>
        </a:xfrm>
      </p:grpSpPr>
      <p:sp>
        <p:nvSpPr>
          <p:cNvPr id="38" name="Rechthoek 37">
            <a:extLst>
              <a:ext uri="{FF2B5EF4-FFF2-40B4-BE49-F238E27FC236}">
                <a16:creationId xmlns:a16="http://schemas.microsoft.com/office/drawing/2014/main" id="{AEB6A1BA-5D22-E689-A8B1-B4F3340D3AA5}"/>
              </a:ext>
            </a:extLst>
          </p:cNvPr>
          <p:cNvSpPr/>
          <p:nvPr/>
        </p:nvSpPr>
        <p:spPr>
          <a:xfrm>
            <a:off x="1267137" y="2000988"/>
            <a:ext cx="3544141" cy="3176474"/>
          </a:xfrm>
          <a:prstGeom prst="rect">
            <a:avLst/>
          </a:prstGeom>
          <a:solidFill>
            <a:schemeClr val="bg1"/>
          </a:solidFill>
          <a:ln>
            <a:noFill/>
          </a:ln>
          <a:effectLst>
            <a:outerShdw blurRad="25400" dist="254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C32BED11-8ABF-1DE4-60CA-D4D7FBA55697}"/>
              </a:ext>
            </a:extLst>
          </p:cNvPr>
          <p:cNvSpPr/>
          <p:nvPr/>
        </p:nvSpPr>
        <p:spPr>
          <a:xfrm>
            <a:off x="7386902" y="2000988"/>
            <a:ext cx="3544141" cy="3176474"/>
          </a:xfrm>
          <a:prstGeom prst="rect">
            <a:avLst/>
          </a:prstGeom>
          <a:solidFill>
            <a:schemeClr val="bg1"/>
          </a:solidFill>
          <a:ln>
            <a:noFill/>
          </a:ln>
          <a:effectLst>
            <a:outerShdw blurRad="25400" dist="254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3" name="Rechthoekige driehoek 92">
            <a:extLst>
              <a:ext uri="{FF2B5EF4-FFF2-40B4-BE49-F238E27FC236}">
                <a16:creationId xmlns:a16="http://schemas.microsoft.com/office/drawing/2014/main" id="{631297AD-B91D-EAAE-F02A-3D7C2965B0CE}"/>
              </a:ext>
            </a:extLst>
          </p:cNvPr>
          <p:cNvSpPr/>
          <p:nvPr/>
        </p:nvSpPr>
        <p:spPr>
          <a:xfrm flipV="1">
            <a:off x="7449218" y="2964185"/>
            <a:ext cx="1343874" cy="1279425"/>
          </a:xfrm>
          <a:prstGeom prst="rtTriangle">
            <a:avLst/>
          </a:pr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94" name="Groep 93">
            <a:extLst>
              <a:ext uri="{FF2B5EF4-FFF2-40B4-BE49-F238E27FC236}">
                <a16:creationId xmlns:a16="http://schemas.microsoft.com/office/drawing/2014/main" id="{6FDDEF43-741A-860C-9267-E1D42F06C9DF}"/>
              </a:ext>
            </a:extLst>
          </p:cNvPr>
          <p:cNvGrpSpPr/>
          <p:nvPr/>
        </p:nvGrpSpPr>
        <p:grpSpPr>
          <a:xfrm flipH="1">
            <a:off x="8864267" y="2352186"/>
            <a:ext cx="2054076" cy="591695"/>
            <a:chOff x="1318250" y="1880714"/>
            <a:chExt cx="2583943" cy="434588"/>
          </a:xfrm>
        </p:grpSpPr>
        <p:sp>
          <p:nvSpPr>
            <p:cNvPr id="95" name="Rechthoek 94">
              <a:extLst>
                <a:ext uri="{FF2B5EF4-FFF2-40B4-BE49-F238E27FC236}">
                  <a16:creationId xmlns:a16="http://schemas.microsoft.com/office/drawing/2014/main" id="{48FFE7BF-2ECB-9EDE-29B1-193078573C81}"/>
                </a:ext>
              </a:extLst>
            </p:cNvPr>
            <p:cNvSpPr/>
            <p:nvPr/>
          </p:nvSpPr>
          <p:spPr>
            <a:xfrm flipV="1">
              <a:off x="1318250" y="1880714"/>
              <a:ext cx="1745764" cy="434588"/>
            </a:xfrm>
            <a:prstGeom prst="rect">
              <a:avLst/>
            </a:prstGeom>
            <a:solidFill>
              <a:srgbClr val="00B05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96" name="Rechthoekige driehoek 95">
              <a:extLst>
                <a:ext uri="{FF2B5EF4-FFF2-40B4-BE49-F238E27FC236}">
                  <a16:creationId xmlns:a16="http://schemas.microsoft.com/office/drawing/2014/main" id="{8D19EAF6-47AF-4AC0-DA42-64F03181A49C}"/>
                </a:ext>
              </a:extLst>
            </p:cNvPr>
            <p:cNvSpPr/>
            <p:nvPr/>
          </p:nvSpPr>
          <p:spPr>
            <a:xfrm rot="10800000" flipH="1" flipV="1">
              <a:off x="3064724" y="1882606"/>
              <a:ext cx="837469" cy="432000"/>
            </a:xfrm>
            <a:prstGeom prst="rtTriangle">
              <a:avLst/>
            </a:prstGeom>
            <a:solidFill>
              <a:srgbClr val="00B05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97" name="Rechthoekige driehoek 96">
            <a:extLst>
              <a:ext uri="{FF2B5EF4-FFF2-40B4-BE49-F238E27FC236}">
                <a16:creationId xmlns:a16="http://schemas.microsoft.com/office/drawing/2014/main" id="{6347010C-83B3-D603-684B-9E3BFC49FADA}"/>
              </a:ext>
            </a:extLst>
          </p:cNvPr>
          <p:cNvSpPr/>
          <p:nvPr/>
        </p:nvSpPr>
        <p:spPr>
          <a:xfrm>
            <a:off x="1315825" y="2964185"/>
            <a:ext cx="1381699" cy="1279425"/>
          </a:xfrm>
          <a:prstGeom prst="rtTriangle">
            <a:avLst/>
          </a:prstGeom>
          <a:solidFill>
            <a:srgbClr val="00B05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98" name="Groep 97">
            <a:extLst>
              <a:ext uri="{FF2B5EF4-FFF2-40B4-BE49-F238E27FC236}">
                <a16:creationId xmlns:a16="http://schemas.microsoft.com/office/drawing/2014/main" id="{8269E35A-92D7-77BE-8534-D10C83203B6A}"/>
              </a:ext>
            </a:extLst>
          </p:cNvPr>
          <p:cNvGrpSpPr/>
          <p:nvPr/>
        </p:nvGrpSpPr>
        <p:grpSpPr>
          <a:xfrm flipH="1" flipV="1">
            <a:off x="2739221" y="4243092"/>
            <a:ext cx="2054076" cy="591695"/>
            <a:chOff x="1318250" y="1880714"/>
            <a:chExt cx="2583943" cy="434588"/>
          </a:xfrm>
        </p:grpSpPr>
        <p:sp>
          <p:nvSpPr>
            <p:cNvPr id="99" name="Rechthoek 98">
              <a:extLst>
                <a:ext uri="{FF2B5EF4-FFF2-40B4-BE49-F238E27FC236}">
                  <a16:creationId xmlns:a16="http://schemas.microsoft.com/office/drawing/2014/main" id="{F19471B8-57B1-F9D6-8F70-08BC6CF6FAFE}"/>
                </a:ext>
              </a:extLst>
            </p:cNvPr>
            <p:cNvSpPr/>
            <p:nvPr/>
          </p:nvSpPr>
          <p:spPr>
            <a:xfrm flipV="1">
              <a:off x="1318250" y="1880714"/>
              <a:ext cx="1745764" cy="434588"/>
            </a:xfrm>
            <a:prstGeom prst="rect">
              <a:avLst/>
            </a:prstGeom>
            <a:solidFill>
              <a:srgbClr val="E71E1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00" name="Rechthoekige driehoek 99">
              <a:extLst>
                <a:ext uri="{FF2B5EF4-FFF2-40B4-BE49-F238E27FC236}">
                  <a16:creationId xmlns:a16="http://schemas.microsoft.com/office/drawing/2014/main" id="{B08C7C22-3C71-FD2F-5DC1-025914DA600E}"/>
                </a:ext>
              </a:extLst>
            </p:cNvPr>
            <p:cNvSpPr/>
            <p:nvPr/>
          </p:nvSpPr>
          <p:spPr>
            <a:xfrm rot="10800000" flipH="1" flipV="1">
              <a:off x="3064724" y="1882606"/>
              <a:ext cx="837469" cy="432000"/>
            </a:xfrm>
            <a:prstGeom prst="rtTriangle">
              <a:avLst/>
            </a:prstGeom>
            <a:solidFill>
              <a:srgbClr val="E71E1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2" name="Tekstvak 1">
            <a:extLst>
              <a:ext uri="{FF2B5EF4-FFF2-40B4-BE49-F238E27FC236}">
                <a16:creationId xmlns:a16="http://schemas.microsoft.com/office/drawing/2014/main" id="{54B89916-B861-ED13-518B-0515C524D5DF}"/>
              </a:ext>
            </a:extLst>
          </p:cNvPr>
          <p:cNvSpPr txBox="1"/>
          <p:nvPr/>
        </p:nvSpPr>
        <p:spPr>
          <a:xfrm>
            <a:off x="2140299" y="194009"/>
            <a:ext cx="791140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prstClr val="black"/>
                </a:solidFill>
                <a:effectLst/>
                <a:uLnTx/>
                <a:uFillTx/>
                <a:latin typeface="Effra Heavy" panose="02000906080000020004" pitchFamily="2" charset="0"/>
                <a:ea typeface="+mn-ea"/>
                <a:cs typeface="+mn-cs"/>
              </a:rPr>
              <a:t>Putopties</a:t>
            </a:r>
            <a:endParaRPr kumimoji="0" lang="nl-NL" sz="2800" b="0" i="0" u="none" strike="noStrike" kern="1200" cap="none" spc="0" normalizeH="0" baseline="0" noProof="0" dirty="0">
              <a:ln>
                <a:noFill/>
              </a:ln>
              <a:solidFill>
                <a:prstClr val="black"/>
              </a:solidFill>
              <a:effectLst/>
              <a:uLnTx/>
              <a:uFillTx/>
              <a:latin typeface="Effra" panose="02000506080000020004" pitchFamily="2" charset="0"/>
            </a:endParaRPr>
          </a:p>
        </p:txBody>
      </p:sp>
      <p:cxnSp>
        <p:nvCxnSpPr>
          <p:cNvPr id="3" name="Rechte verbindingslijn 2">
            <a:extLst>
              <a:ext uri="{FF2B5EF4-FFF2-40B4-BE49-F238E27FC236}">
                <a16:creationId xmlns:a16="http://schemas.microsoft.com/office/drawing/2014/main" id="{5B1C11AA-7B31-6B65-287F-5AC8A71C4147}"/>
              </a:ext>
            </a:extLst>
          </p:cNvPr>
          <p:cNvCxnSpPr>
            <a:cxnSpLocks/>
          </p:cNvCxnSpPr>
          <p:nvPr/>
        </p:nvCxnSpPr>
        <p:spPr>
          <a:xfrm>
            <a:off x="6096000" y="839244"/>
            <a:ext cx="0" cy="5742333"/>
          </a:xfrm>
          <a:prstGeom prst="line">
            <a:avLst/>
          </a:prstGeom>
          <a:ln w="1111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 name="Rechthoek: afgeronde hoeken 4">
            <a:extLst>
              <a:ext uri="{FF2B5EF4-FFF2-40B4-BE49-F238E27FC236}">
                <a16:creationId xmlns:a16="http://schemas.microsoft.com/office/drawing/2014/main" id="{66148B99-427F-5A07-6122-8763A4259F50}"/>
              </a:ext>
            </a:extLst>
          </p:cNvPr>
          <p:cNvSpPr/>
          <p:nvPr/>
        </p:nvSpPr>
        <p:spPr>
          <a:xfrm>
            <a:off x="1267137" y="1021796"/>
            <a:ext cx="3545026" cy="523219"/>
          </a:xfrm>
          <a:prstGeom prst="roundRect">
            <a:avLst/>
          </a:prstGeom>
          <a:solidFill>
            <a:srgbClr val="652EA3"/>
          </a:solidFill>
          <a:ln w="13921" cap="flat">
            <a:noFill/>
            <a:prstDash val="solid"/>
            <a:miter/>
          </a:ln>
          <a:effectLst>
            <a:outerShdw blurRad="25400" dist="25400" dir="2700000" algn="tl" rotWithShape="0">
              <a:prstClr val="black">
                <a:alpha val="40000"/>
              </a:prstClr>
            </a:outerShdw>
          </a:effectLst>
        </p:spPr>
        <p:txBody>
          <a:bodyPr rtlCol="0" anchor="ctr"/>
          <a:lstStyle/>
          <a:p>
            <a:pPr algn="ctr"/>
            <a:r>
              <a:rPr lang="nl-NL" sz="2800" dirty="0">
                <a:solidFill>
                  <a:schemeClr val="bg1"/>
                </a:solidFill>
                <a:latin typeface="Effra" panose="02000506080000020004" pitchFamily="2" charset="0"/>
              </a:rPr>
              <a:t>Optiehouder</a:t>
            </a:r>
          </a:p>
        </p:txBody>
      </p:sp>
      <p:sp>
        <p:nvSpPr>
          <p:cNvPr id="6" name="Rechthoek: afgeronde hoeken 5">
            <a:extLst>
              <a:ext uri="{FF2B5EF4-FFF2-40B4-BE49-F238E27FC236}">
                <a16:creationId xmlns:a16="http://schemas.microsoft.com/office/drawing/2014/main" id="{902E0A83-DFF1-503B-20F4-9F3DE33B8F07}"/>
              </a:ext>
            </a:extLst>
          </p:cNvPr>
          <p:cNvSpPr/>
          <p:nvPr/>
        </p:nvSpPr>
        <p:spPr>
          <a:xfrm>
            <a:off x="7379838" y="1021796"/>
            <a:ext cx="3545026" cy="523219"/>
          </a:xfrm>
          <a:prstGeom prst="roundRect">
            <a:avLst/>
          </a:prstGeom>
          <a:solidFill>
            <a:srgbClr val="652EA3"/>
          </a:solidFill>
          <a:ln w="13921" cap="flat">
            <a:noFill/>
            <a:prstDash val="solid"/>
            <a:miter/>
          </a:ln>
          <a:effectLst>
            <a:outerShdw blurRad="25400" dist="25400" dir="2700000" algn="tl" rotWithShape="0">
              <a:prstClr val="black">
                <a:alpha val="40000"/>
              </a:prstClr>
            </a:outerShdw>
          </a:effectLst>
        </p:spPr>
        <p:txBody>
          <a:bodyPr rtlCol="0" anchor="ctr"/>
          <a:lstStyle/>
          <a:p>
            <a:pPr algn="ctr"/>
            <a:r>
              <a:rPr lang="nl-NL" sz="2800" dirty="0">
                <a:solidFill>
                  <a:schemeClr val="bg1"/>
                </a:solidFill>
                <a:latin typeface="Effra" panose="02000506080000020004" pitchFamily="2" charset="0"/>
              </a:rPr>
              <a:t>Optieschrijver</a:t>
            </a:r>
          </a:p>
        </p:txBody>
      </p:sp>
      <p:grpSp>
        <p:nvGrpSpPr>
          <p:cNvPr id="59" name="Groep 58">
            <a:extLst>
              <a:ext uri="{FF2B5EF4-FFF2-40B4-BE49-F238E27FC236}">
                <a16:creationId xmlns:a16="http://schemas.microsoft.com/office/drawing/2014/main" id="{AABDE4E7-278F-2470-8954-BAA69EB7A2FB}"/>
              </a:ext>
            </a:extLst>
          </p:cNvPr>
          <p:cNvGrpSpPr/>
          <p:nvPr/>
        </p:nvGrpSpPr>
        <p:grpSpPr>
          <a:xfrm>
            <a:off x="1283278" y="2009462"/>
            <a:ext cx="3528000" cy="3168000"/>
            <a:chOff x="1283278" y="2009462"/>
            <a:chExt cx="3528000" cy="3168000"/>
          </a:xfrm>
        </p:grpSpPr>
        <p:grpSp>
          <p:nvGrpSpPr>
            <p:cNvPr id="7" name="Groep 6">
              <a:extLst>
                <a:ext uri="{FF2B5EF4-FFF2-40B4-BE49-F238E27FC236}">
                  <a16:creationId xmlns:a16="http://schemas.microsoft.com/office/drawing/2014/main" id="{79097D4F-378F-267D-D799-27EB68FBD3E9}"/>
                </a:ext>
              </a:extLst>
            </p:cNvPr>
            <p:cNvGrpSpPr/>
            <p:nvPr/>
          </p:nvGrpSpPr>
          <p:grpSpPr>
            <a:xfrm>
              <a:off x="1338572" y="2013020"/>
              <a:ext cx="3458562" cy="3160114"/>
              <a:chOff x="4044950" y="804554"/>
              <a:chExt cx="4320000" cy="4320000"/>
            </a:xfrm>
          </p:grpSpPr>
          <p:cxnSp>
            <p:nvCxnSpPr>
              <p:cNvPr id="8" name="Rechte verbindingslijn 7">
                <a:extLst>
                  <a:ext uri="{FF2B5EF4-FFF2-40B4-BE49-F238E27FC236}">
                    <a16:creationId xmlns:a16="http://schemas.microsoft.com/office/drawing/2014/main" id="{C361C34C-0824-19EB-6580-2782887F5A1E}"/>
                  </a:ext>
                </a:extLst>
              </p:cNvPr>
              <p:cNvCxnSpPr>
                <a:cxnSpLocks/>
              </p:cNvCxnSpPr>
              <p:nvPr/>
            </p:nvCxnSpPr>
            <p:spPr>
              <a:xfrm>
                <a:off x="4044950" y="5124554"/>
                <a:ext cx="4320000" cy="0"/>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 name="Rechte verbindingslijn 8">
                <a:extLst>
                  <a:ext uri="{FF2B5EF4-FFF2-40B4-BE49-F238E27FC236}">
                    <a16:creationId xmlns:a16="http://schemas.microsoft.com/office/drawing/2014/main" id="{8AE1E56E-885A-D4B0-97D1-36C6A7D44F45}"/>
                  </a:ext>
                </a:extLst>
              </p:cNvPr>
              <p:cNvCxnSpPr>
                <a:cxnSpLocks/>
              </p:cNvCxnSpPr>
              <p:nvPr/>
            </p:nvCxnSpPr>
            <p:spPr>
              <a:xfrm>
                <a:off x="4044950" y="804554"/>
                <a:ext cx="0" cy="4320000"/>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 name="Rechte verbindingslijn 9">
                <a:extLst>
                  <a:ext uri="{FF2B5EF4-FFF2-40B4-BE49-F238E27FC236}">
                    <a16:creationId xmlns:a16="http://schemas.microsoft.com/office/drawing/2014/main" id="{37F5BAF4-271A-86B1-E709-03DE792466CB}"/>
                  </a:ext>
                </a:extLst>
              </p:cNvPr>
              <p:cNvCxnSpPr>
                <a:cxnSpLocks/>
              </p:cNvCxnSpPr>
              <p:nvPr/>
            </p:nvCxnSpPr>
            <p:spPr>
              <a:xfrm>
                <a:off x="4044950" y="4692554"/>
                <a:ext cx="4320000" cy="0"/>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 name="Rechte verbindingslijn 10">
                <a:extLst>
                  <a:ext uri="{FF2B5EF4-FFF2-40B4-BE49-F238E27FC236}">
                    <a16:creationId xmlns:a16="http://schemas.microsoft.com/office/drawing/2014/main" id="{BCC00DAA-0091-D2EE-8763-E348E57CC28E}"/>
                  </a:ext>
                </a:extLst>
              </p:cNvPr>
              <p:cNvCxnSpPr>
                <a:cxnSpLocks/>
              </p:cNvCxnSpPr>
              <p:nvPr/>
            </p:nvCxnSpPr>
            <p:spPr>
              <a:xfrm>
                <a:off x="4044950" y="4260554"/>
                <a:ext cx="4320000" cy="0"/>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 name="Rechte verbindingslijn 11">
                <a:extLst>
                  <a:ext uri="{FF2B5EF4-FFF2-40B4-BE49-F238E27FC236}">
                    <a16:creationId xmlns:a16="http://schemas.microsoft.com/office/drawing/2014/main" id="{B50E0CFC-1AC0-988D-3242-80D12AF4D84C}"/>
                  </a:ext>
                </a:extLst>
              </p:cNvPr>
              <p:cNvCxnSpPr>
                <a:cxnSpLocks/>
              </p:cNvCxnSpPr>
              <p:nvPr/>
            </p:nvCxnSpPr>
            <p:spPr>
              <a:xfrm>
                <a:off x="4044950" y="3828554"/>
                <a:ext cx="4320000" cy="0"/>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 name="Rechte verbindingslijn 12">
                <a:extLst>
                  <a:ext uri="{FF2B5EF4-FFF2-40B4-BE49-F238E27FC236}">
                    <a16:creationId xmlns:a16="http://schemas.microsoft.com/office/drawing/2014/main" id="{FF412C28-AAA4-E3F5-6112-12AE1BF56DB2}"/>
                  </a:ext>
                </a:extLst>
              </p:cNvPr>
              <p:cNvCxnSpPr>
                <a:cxnSpLocks/>
              </p:cNvCxnSpPr>
              <p:nvPr/>
            </p:nvCxnSpPr>
            <p:spPr>
              <a:xfrm>
                <a:off x="4044950" y="3396554"/>
                <a:ext cx="4320000" cy="0"/>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 name="Rechte verbindingslijn 13">
                <a:extLst>
                  <a:ext uri="{FF2B5EF4-FFF2-40B4-BE49-F238E27FC236}">
                    <a16:creationId xmlns:a16="http://schemas.microsoft.com/office/drawing/2014/main" id="{5B21DC70-0BEE-BA64-927D-DBA1E30FA5AA}"/>
                  </a:ext>
                </a:extLst>
              </p:cNvPr>
              <p:cNvCxnSpPr>
                <a:cxnSpLocks/>
              </p:cNvCxnSpPr>
              <p:nvPr/>
            </p:nvCxnSpPr>
            <p:spPr>
              <a:xfrm>
                <a:off x="4044950" y="2964554"/>
                <a:ext cx="4320000" cy="0"/>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 name="Rechte verbindingslijn 14">
                <a:extLst>
                  <a:ext uri="{FF2B5EF4-FFF2-40B4-BE49-F238E27FC236}">
                    <a16:creationId xmlns:a16="http://schemas.microsoft.com/office/drawing/2014/main" id="{E3CA45B5-F486-F3E7-88B7-2117C7127F18}"/>
                  </a:ext>
                </a:extLst>
              </p:cNvPr>
              <p:cNvCxnSpPr>
                <a:cxnSpLocks/>
              </p:cNvCxnSpPr>
              <p:nvPr/>
            </p:nvCxnSpPr>
            <p:spPr>
              <a:xfrm>
                <a:off x="4044950" y="2532554"/>
                <a:ext cx="4320000" cy="0"/>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 name="Rechte verbindingslijn 15">
                <a:extLst>
                  <a:ext uri="{FF2B5EF4-FFF2-40B4-BE49-F238E27FC236}">
                    <a16:creationId xmlns:a16="http://schemas.microsoft.com/office/drawing/2014/main" id="{944B9D60-1CE7-EC40-BCE6-E9979445CA1F}"/>
                  </a:ext>
                </a:extLst>
              </p:cNvPr>
              <p:cNvCxnSpPr>
                <a:cxnSpLocks/>
              </p:cNvCxnSpPr>
              <p:nvPr/>
            </p:nvCxnSpPr>
            <p:spPr>
              <a:xfrm>
                <a:off x="4044950" y="2100554"/>
                <a:ext cx="4320000" cy="0"/>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 name="Rechte verbindingslijn 16">
                <a:extLst>
                  <a:ext uri="{FF2B5EF4-FFF2-40B4-BE49-F238E27FC236}">
                    <a16:creationId xmlns:a16="http://schemas.microsoft.com/office/drawing/2014/main" id="{AB998868-D535-9C2F-508C-A015190B0BE9}"/>
                  </a:ext>
                </a:extLst>
              </p:cNvPr>
              <p:cNvCxnSpPr>
                <a:cxnSpLocks/>
              </p:cNvCxnSpPr>
              <p:nvPr/>
            </p:nvCxnSpPr>
            <p:spPr>
              <a:xfrm>
                <a:off x="4044950" y="1668554"/>
                <a:ext cx="4320000" cy="0"/>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 name="Rechte verbindingslijn 17">
                <a:extLst>
                  <a:ext uri="{FF2B5EF4-FFF2-40B4-BE49-F238E27FC236}">
                    <a16:creationId xmlns:a16="http://schemas.microsoft.com/office/drawing/2014/main" id="{FD8BCA4F-99CF-051E-421B-A1FC14DD15C1}"/>
                  </a:ext>
                </a:extLst>
              </p:cNvPr>
              <p:cNvCxnSpPr>
                <a:cxnSpLocks/>
              </p:cNvCxnSpPr>
              <p:nvPr/>
            </p:nvCxnSpPr>
            <p:spPr>
              <a:xfrm>
                <a:off x="4044950" y="1236554"/>
                <a:ext cx="4320000" cy="0"/>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 name="Rechte verbindingslijn 18">
                <a:extLst>
                  <a:ext uri="{FF2B5EF4-FFF2-40B4-BE49-F238E27FC236}">
                    <a16:creationId xmlns:a16="http://schemas.microsoft.com/office/drawing/2014/main" id="{F820DDEF-586D-3DFB-9919-2C299EDF0F7C}"/>
                  </a:ext>
                </a:extLst>
              </p:cNvPr>
              <p:cNvCxnSpPr>
                <a:cxnSpLocks/>
              </p:cNvCxnSpPr>
              <p:nvPr/>
            </p:nvCxnSpPr>
            <p:spPr>
              <a:xfrm>
                <a:off x="4044950" y="804554"/>
                <a:ext cx="4320000" cy="0"/>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0" name="Rechte verbindingslijn 19">
                <a:extLst>
                  <a:ext uri="{FF2B5EF4-FFF2-40B4-BE49-F238E27FC236}">
                    <a16:creationId xmlns:a16="http://schemas.microsoft.com/office/drawing/2014/main" id="{37C45606-7AE6-012D-09D3-A00556ADE418}"/>
                  </a:ext>
                </a:extLst>
              </p:cNvPr>
              <p:cNvCxnSpPr>
                <a:cxnSpLocks/>
              </p:cNvCxnSpPr>
              <p:nvPr/>
            </p:nvCxnSpPr>
            <p:spPr>
              <a:xfrm>
                <a:off x="4476950" y="804554"/>
                <a:ext cx="0" cy="4320000"/>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1" name="Rechte verbindingslijn 20">
                <a:extLst>
                  <a:ext uri="{FF2B5EF4-FFF2-40B4-BE49-F238E27FC236}">
                    <a16:creationId xmlns:a16="http://schemas.microsoft.com/office/drawing/2014/main" id="{3DEDDFDD-0F9F-C050-F1AF-EE806FB256FA}"/>
                  </a:ext>
                </a:extLst>
              </p:cNvPr>
              <p:cNvCxnSpPr>
                <a:cxnSpLocks/>
              </p:cNvCxnSpPr>
              <p:nvPr/>
            </p:nvCxnSpPr>
            <p:spPr>
              <a:xfrm>
                <a:off x="4908950" y="804554"/>
                <a:ext cx="0" cy="4320000"/>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 name="Rechte verbindingslijn 21">
                <a:extLst>
                  <a:ext uri="{FF2B5EF4-FFF2-40B4-BE49-F238E27FC236}">
                    <a16:creationId xmlns:a16="http://schemas.microsoft.com/office/drawing/2014/main" id="{871B3D74-48D1-1595-1393-0A2C5A8DE4B9}"/>
                  </a:ext>
                </a:extLst>
              </p:cNvPr>
              <p:cNvCxnSpPr>
                <a:cxnSpLocks/>
              </p:cNvCxnSpPr>
              <p:nvPr/>
            </p:nvCxnSpPr>
            <p:spPr>
              <a:xfrm>
                <a:off x="5340950" y="804554"/>
                <a:ext cx="0" cy="4320000"/>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Rechte verbindingslijn 22">
                <a:extLst>
                  <a:ext uri="{FF2B5EF4-FFF2-40B4-BE49-F238E27FC236}">
                    <a16:creationId xmlns:a16="http://schemas.microsoft.com/office/drawing/2014/main" id="{22B3ABCA-D6DA-39BD-655A-D02C1311A2E9}"/>
                  </a:ext>
                </a:extLst>
              </p:cNvPr>
              <p:cNvCxnSpPr>
                <a:cxnSpLocks/>
              </p:cNvCxnSpPr>
              <p:nvPr/>
            </p:nvCxnSpPr>
            <p:spPr>
              <a:xfrm>
                <a:off x="5772950" y="804554"/>
                <a:ext cx="0" cy="4320000"/>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4" name="Rechte verbindingslijn 23">
                <a:extLst>
                  <a:ext uri="{FF2B5EF4-FFF2-40B4-BE49-F238E27FC236}">
                    <a16:creationId xmlns:a16="http://schemas.microsoft.com/office/drawing/2014/main" id="{5CB8EB50-34DB-53D7-18FA-F8E277710896}"/>
                  </a:ext>
                </a:extLst>
              </p:cNvPr>
              <p:cNvCxnSpPr>
                <a:cxnSpLocks/>
              </p:cNvCxnSpPr>
              <p:nvPr/>
            </p:nvCxnSpPr>
            <p:spPr>
              <a:xfrm>
                <a:off x="6204950" y="804554"/>
                <a:ext cx="0" cy="4320000"/>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5" name="Rechte verbindingslijn 24">
                <a:extLst>
                  <a:ext uri="{FF2B5EF4-FFF2-40B4-BE49-F238E27FC236}">
                    <a16:creationId xmlns:a16="http://schemas.microsoft.com/office/drawing/2014/main" id="{65DEC138-CB72-48B0-7509-778032586CBC}"/>
                  </a:ext>
                </a:extLst>
              </p:cNvPr>
              <p:cNvCxnSpPr>
                <a:cxnSpLocks/>
              </p:cNvCxnSpPr>
              <p:nvPr/>
            </p:nvCxnSpPr>
            <p:spPr>
              <a:xfrm>
                <a:off x="6636950" y="804554"/>
                <a:ext cx="0" cy="4320000"/>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Rechte verbindingslijn 25">
                <a:extLst>
                  <a:ext uri="{FF2B5EF4-FFF2-40B4-BE49-F238E27FC236}">
                    <a16:creationId xmlns:a16="http://schemas.microsoft.com/office/drawing/2014/main" id="{2043874D-4155-119A-F4B1-927E4C976865}"/>
                  </a:ext>
                </a:extLst>
              </p:cNvPr>
              <p:cNvCxnSpPr>
                <a:cxnSpLocks/>
              </p:cNvCxnSpPr>
              <p:nvPr/>
            </p:nvCxnSpPr>
            <p:spPr>
              <a:xfrm>
                <a:off x="7068950" y="804554"/>
                <a:ext cx="0" cy="4320000"/>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8270EFC7-3106-A294-9C98-F4546DAE66DA}"/>
                  </a:ext>
                </a:extLst>
              </p:cNvPr>
              <p:cNvCxnSpPr>
                <a:cxnSpLocks/>
              </p:cNvCxnSpPr>
              <p:nvPr/>
            </p:nvCxnSpPr>
            <p:spPr>
              <a:xfrm>
                <a:off x="7500950" y="804554"/>
                <a:ext cx="0" cy="4320000"/>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8" name="Rechte verbindingslijn 27">
                <a:extLst>
                  <a:ext uri="{FF2B5EF4-FFF2-40B4-BE49-F238E27FC236}">
                    <a16:creationId xmlns:a16="http://schemas.microsoft.com/office/drawing/2014/main" id="{F786766D-830B-0DAA-9724-A0777696CCEC}"/>
                  </a:ext>
                </a:extLst>
              </p:cNvPr>
              <p:cNvCxnSpPr>
                <a:cxnSpLocks/>
              </p:cNvCxnSpPr>
              <p:nvPr/>
            </p:nvCxnSpPr>
            <p:spPr>
              <a:xfrm>
                <a:off x="7932950" y="804554"/>
                <a:ext cx="0" cy="4320000"/>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Rechte verbindingslijn 28">
                <a:extLst>
                  <a:ext uri="{FF2B5EF4-FFF2-40B4-BE49-F238E27FC236}">
                    <a16:creationId xmlns:a16="http://schemas.microsoft.com/office/drawing/2014/main" id="{877128E9-A71E-AA5F-214B-DD7CD1A9D4A3}"/>
                  </a:ext>
                </a:extLst>
              </p:cNvPr>
              <p:cNvCxnSpPr>
                <a:cxnSpLocks/>
              </p:cNvCxnSpPr>
              <p:nvPr/>
            </p:nvCxnSpPr>
            <p:spPr>
              <a:xfrm>
                <a:off x="8364950" y="804554"/>
                <a:ext cx="0" cy="4320000"/>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grpSp>
        <p:cxnSp>
          <p:nvCxnSpPr>
            <p:cNvPr id="56" name="Rechte verbindingslijn 55">
              <a:extLst>
                <a:ext uri="{FF2B5EF4-FFF2-40B4-BE49-F238E27FC236}">
                  <a16:creationId xmlns:a16="http://schemas.microsoft.com/office/drawing/2014/main" id="{FD87B5DC-1DC6-F820-176B-2296139AA58E}"/>
                </a:ext>
              </a:extLst>
            </p:cNvPr>
            <p:cNvCxnSpPr/>
            <p:nvPr/>
          </p:nvCxnSpPr>
          <p:spPr>
            <a:xfrm>
              <a:off x="1311587" y="2009462"/>
              <a:ext cx="0" cy="3168000"/>
            </a:xfrm>
            <a:prstGeom prst="line">
              <a:avLst/>
            </a:prstGeom>
            <a:ln w="698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Rechte verbindingslijn 56">
              <a:extLst>
                <a:ext uri="{FF2B5EF4-FFF2-40B4-BE49-F238E27FC236}">
                  <a16:creationId xmlns:a16="http://schemas.microsoft.com/office/drawing/2014/main" id="{E35BC6E4-7DC7-8E03-31AF-B60EF80BBA87}"/>
                </a:ext>
              </a:extLst>
            </p:cNvPr>
            <p:cNvCxnSpPr>
              <a:cxnSpLocks/>
            </p:cNvCxnSpPr>
            <p:nvPr/>
          </p:nvCxnSpPr>
          <p:spPr>
            <a:xfrm flipH="1">
              <a:off x="1283278" y="4233567"/>
              <a:ext cx="3528000" cy="0"/>
            </a:xfrm>
            <a:prstGeom prst="line">
              <a:avLst/>
            </a:prstGeom>
            <a:ln w="698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0" name="Groep 59">
            <a:extLst>
              <a:ext uri="{FF2B5EF4-FFF2-40B4-BE49-F238E27FC236}">
                <a16:creationId xmlns:a16="http://schemas.microsoft.com/office/drawing/2014/main" id="{94A4B12B-D437-7625-728E-CBAC196E34D8}"/>
              </a:ext>
            </a:extLst>
          </p:cNvPr>
          <p:cNvGrpSpPr/>
          <p:nvPr/>
        </p:nvGrpSpPr>
        <p:grpSpPr>
          <a:xfrm>
            <a:off x="7396864" y="2009462"/>
            <a:ext cx="3528000" cy="3168000"/>
            <a:chOff x="1283278" y="2009462"/>
            <a:chExt cx="3528000" cy="3168000"/>
          </a:xfrm>
        </p:grpSpPr>
        <p:grpSp>
          <p:nvGrpSpPr>
            <p:cNvPr id="61" name="Groep 60">
              <a:extLst>
                <a:ext uri="{FF2B5EF4-FFF2-40B4-BE49-F238E27FC236}">
                  <a16:creationId xmlns:a16="http://schemas.microsoft.com/office/drawing/2014/main" id="{C4F195CE-DE1E-BE7A-1E60-9C6110BD232F}"/>
                </a:ext>
              </a:extLst>
            </p:cNvPr>
            <p:cNvGrpSpPr/>
            <p:nvPr/>
          </p:nvGrpSpPr>
          <p:grpSpPr>
            <a:xfrm>
              <a:off x="1338572" y="2013020"/>
              <a:ext cx="3458562" cy="3160114"/>
              <a:chOff x="4044950" y="804554"/>
              <a:chExt cx="4320000" cy="4320000"/>
            </a:xfrm>
          </p:grpSpPr>
          <p:cxnSp>
            <p:nvCxnSpPr>
              <p:cNvPr id="64" name="Rechte verbindingslijn 63">
                <a:extLst>
                  <a:ext uri="{FF2B5EF4-FFF2-40B4-BE49-F238E27FC236}">
                    <a16:creationId xmlns:a16="http://schemas.microsoft.com/office/drawing/2014/main" id="{7DBC8D2A-8ADF-0AEC-D41F-6200F5DCF077}"/>
                  </a:ext>
                </a:extLst>
              </p:cNvPr>
              <p:cNvCxnSpPr>
                <a:cxnSpLocks/>
              </p:cNvCxnSpPr>
              <p:nvPr/>
            </p:nvCxnSpPr>
            <p:spPr>
              <a:xfrm>
                <a:off x="4044950" y="5124554"/>
                <a:ext cx="4320000" cy="0"/>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5" name="Rechte verbindingslijn 64">
                <a:extLst>
                  <a:ext uri="{FF2B5EF4-FFF2-40B4-BE49-F238E27FC236}">
                    <a16:creationId xmlns:a16="http://schemas.microsoft.com/office/drawing/2014/main" id="{459D8A5B-316A-397E-C1AD-0CAFF88233DB}"/>
                  </a:ext>
                </a:extLst>
              </p:cNvPr>
              <p:cNvCxnSpPr>
                <a:cxnSpLocks/>
              </p:cNvCxnSpPr>
              <p:nvPr/>
            </p:nvCxnSpPr>
            <p:spPr>
              <a:xfrm>
                <a:off x="4044950" y="804554"/>
                <a:ext cx="0" cy="4320000"/>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6" name="Rechte verbindingslijn 65">
                <a:extLst>
                  <a:ext uri="{FF2B5EF4-FFF2-40B4-BE49-F238E27FC236}">
                    <a16:creationId xmlns:a16="http://schemas.microsoft.com/office/drawing/2014/main" id="{28C5990B-F49C-C7C0-5B27-6C631DA84CA0}"/>
                  </a:ext>
                </a:extLst>
              </p:cNvPr>
              <p:cNvCxnSpPr>
                <a:cxnSpLocks/>
              </p:cNvCxnSpPr>
              <p:nvPr/>
            </p:nvCxnSpPr>
            <p:spPr>
              <a:xfrm>
                <a:off x="4044950" y="4692554"/>
                <a:ext cx="4320000" cy="0"/>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7" name="Rechte verbindingslijn 66">
                <a:extLst>
                  <a:ext uri="{FF2B5EF4-FFF2-40B4-BE49-F238E27FC236}">
                    <a16:creationId xmlns:a16="http://schemas.microsoft.com/office/drawing/2014/main" id="{A9221A5D-B6A4-3FB0-D3B9-5F92008D706D}"/>
                  </a:ext>
                </a:extLst>
              </p:cNvPr>
              <p:cNvCxnSpPr>
                <a:cxnSpLocks/>
              </p:cNvCxnSpPr>
              <p:nvPr/>
            </p:nvCxnSpPr>
            <p:spPr>
              <a:xfrm>
                <a:off x="4044950" y="4260554"/>
                <a:ext cx="4320000" cy="0"/>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8" name="Rechte verbindingslijn 67">
                <a:extLst>
                  <a:ext uri="{FF2B5EF4-FFF2-40B4-BE49-F238E27FC236}">
                    <a16:creationId xmlns:a16="http://schemas.microsoft.com/office/drawing/2014/main" id="{9DF741B0-BA66-F2B0-B6FE-C4C1A5444BF5}"/>
                  </a:ext>
                </a:extLst>
              </p:cNvPr>
              <p:cNvCxnSpPr>
                <a:cxnSpLocks/>
              </p:cNvCxnSpPr>
              <p:nvPr/>
            </p:nvCxnSpPr>
            <p:spPr>
              <a:xfrm>
                <a:off x="4044950" y="3828554"/>
                <a:ext cx="4320000" cy="0"/>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9" name="Rechte verbindingslijn 68">
                <a:extLst>
                  <a:ext uri="{FF2B5EF4-FFF2-40B4-BE49-F238E27FC236}">
                    <a16:creationId xmlns:a16="http://schemas.microsoft.com/office/drawing/2014/main" id="{658FE993-3918-8A86-CD44-BCBB71A8828C}"/>
                  </a:ext>
                </a:extLst>
              </p:cNvPr>
              <p:cNvCxnSpPr>
                <a:cxnSpLocks/>
              </p:cNvCxnSpPr>
              <p:nvPr/>
            </p:nvCxnSpPr>
            <p:spPr>
              <a:xfrm>
                <a:off x="4044950" y="3396554"/>
                <a:ext cx="4320000" cy="0"/>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0" name="Rechte verbindingslijn 69">
                <a:extLst>
                  <a:ext uri="{FF2B5EF4-FFF2-40B4-BE49-F238E27FC236}">
                    <a16:creationId xmlns:a16="http://schemas.microsoft.com/office/drawing/2014/main" id="{00AD6412-3F66-9D5A-AB5A-449CE5ECF5C9}"/>
                  </a:ext>
                </a:extLst>
              </p:cNvPr>
              <p:cNvCxnSpPr>
                <a:cxnSpLocks/>
              </p:cNvCxnSpPr>
              <p:nvPr/>
            </p:nvCxnSpPr>
            <p:spPr>
              <a:xfrm>
                <a:off x="4044950" y="2964554"/>
                <a:ext cx="4320000" cy="0"/>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1" name="Rechte verbindingslijn 70">
                <a:extLst>
                  <a:ext uri="{FF2B5EF4-FFF2-40B4-BE49-F238E27FC236}">
                    <a16:creationId xmlns:a16="http://schemas.microsoft.com/office/drawing/2014/main" id="{005A90C9-C158-BF8C-533D-9ED323A97444}"/>
                  </a:ext>
                </a:extLst>
              </p:cNvPr>
              <p:cNvCxnSpPr>
                <a:cxnSpLocks/>
              </p:cNvCxnSpPr>
              <p:nvPr/>
            </p:nvCxnSpPr>
            <p:spPr>
              <a:xfrm>
                <a:off x="4044950" y="2532554"/>
                <a:ext cx="4320000" cy="0"/>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2" name="Rechte verbindingslijn 71">
                <a:extLst>
                  <a:ext uri="{FF2B5EF4-FFF2-40B4-BE49-F238E27FC236}">
                    <a16:creationId xmlns:a16="http://schemas.microsoft.com/office/drawing/2014/main" id="{8F0E3DAE-E782-37BA-9CC9-DF250C81EBBA}"/>
                  </a:ext>
                </a:extLst>
              </p:cNvPr>
              <p:cNvCxnSpPr>
                <a:cxnSpLocks/>
              </p:cNvCxnSpPr>
              <p:nvPr/>
            </p:nvCxnSpPr>
            <p:spPr>
              <a:xfrm>
                <a:off x="4044950" y="2100554"/>
                <a:ext cx="4320000" cy="0"/>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3" name="Rechte verbindingslijn 72">
                <a:extLst>
                  <a:ext uri="{FF2B5EF4-FFF2-40B4-BE49-F238E27FC236}">
                    <a16:creationId xmlns:a16="http://schemas.microsoft.com/office/drawing/2014/main" id="{A2AE517C-ABE2-6E9F-93B9-5519B4D6F6E6}"/>
                  </a:ext>
                </a:extLst>
              </p:cNvPr>
              <p:cNvCxnSpPr>
                <a:cxnSpLocks/>
              </p:cNvCxnSpPr>
              <p:nvPr/>
            </p:nvCxnSpPr>
            <p:spPr>
              <a:xfrm>
                <a:off x="4044950" y="1668554"/>
                <a:ext cx="4320000" cy="0"/>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4" name="Rechte verbindingslijn 73">
                <a:extLst>
                  <a:ext uri="{FF2B5EF4-FFF2-40B4-BE49-F238E27FC236}">
                    <a16:creationId xmlns:a16="http://schemas.microsoft.com/office/drawing/2014/main" id="{6EDD3D74-71F9-4D86-6E2D-8901190EEEAD}"/>
                  </a:ext>
                </a:extLst>
              </p:cNvPr>
              <p:cNvCxnSpPr>
                <a:cxnSpLocks/>
              </p:cNvCxnSpPr>
              <p:nvPr/>
            </p:nvCxnSpPr>
            <p:spPr>
              <a:xfrm>
                <a:off x="4044950" y="1236554"/>
                <a:ext cx="4320000" cy="0"/>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5" name="Rechte verbindingslijn 74">
                <a:extLst>
                  <a:ext uri="{FF2B5EF4-FFF2-40B4-BE49-F238E27FC236}">
                    <a16:creationId xmlns:a16="http://schemas.microsoft.com/office/drawing/2014/main" id="{5134FB63-E654-588A-81F4-3E06E737DA50}"/>
                  </a:ext>
                </a:extLst>
              </p:cNvPr>
              <p:cNvCxnSpPr>
                <a:cxnSpLocks/>
              </p:cNvCxnSpPr>
              <p:nvPr/>
            </p:nvCxnSpPr>
            <p:spPr>
              <a:xfrm>
                <a:off x="4044950" y="804554"/>
                <a:ext cx="4320000" cy="0"/>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6" name="Rechte verbindingslijn 75">
                <a:extLst>
                  <a:ext uri="{FF2B5EF4-FFF2-40B4-BE49-F238E27FC236}">
                    <a16:creationId xmlns:a16="http://schemas.microsoft.com/office/drawing/2014/main" id="{B2AFB632-D755-89D5-F6EF-8B21253B1FE7}"/>
                  </a:ext>
                </a:extLst>
              </p:cNvPr>
              <p:cNvCxnSpPr>
                <a:cxnSpLocks/>
              </p:cNvCxnSpPr>
              <p:nvPr/>
            </p:nvCxnSpPr>
            <p:spPr>
              <a:xfrm>
                <a:off x="4476950" y="804554"/>
                <a:ext cx="0" cy="4320000"/>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7" name="Rechte verbindingslijn 76">
                <a:extLst>
                  <a:ext uri="{FF2B5EF4-FFF2-40B4-BE49-F238E27FC236}">
                    <a16:creationId xmlns:a16="http://schemas.microsoft.com/office/drawing/2014/main" id="{C3221DBF-5964-26AE-B863-9AD66B65C977}"/>
                  </a:ext>
                </a:extLst>
              </p:cNvPr>
              <p:cNvCxnSpPr>
                <a:cxnSpLocks/>
              </p:cNvCxnSpPr>
              <p:nvPr/>
            </p:nvCxnSpPr>
            <p:spPr>
              <a:xfrm>
                <a:off x="4908950" y="804554"/>
                <a:ext cx="0" cy="4320000"/>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8" name="Rechte verbindingslijn 77">
                <a:extLst>
                  <a:ext uri="{FF2B5EF4-FFF2-40B4-BE49-F238E27FC236}">
                    <a16:creationId xmlns:a16="http://schemas.microsoft.com/office/drawing/2014/main" id="{A0BEBCEC-F62E-FBBA-9B4D-E95085711A65}"/>
                  </a:ext>
                </a:extLst>
              </p:cNvPr>
              <p:cNvCxnSpPr>
                <a:cxnSpLocks/>
              </p:cNvCxnSpPr>
              <p:nvPr/>
            </p:nvCxnSpPr>
            <p:spPr>
              <a:xfrm>
                <a:off x="5340950" y="804554"/>
                <a:ext cx="0" cy="4320000"/>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9" name="Rechte verbindingslijn 78">
                <a:extLst>
                  <a:ext uri="{FF2B5EF4-FFF2-40B4-BE49-F238E27FC236}">
                    <a16:creationId xmlns:a16="http://schemas.microsoft.com/office/drawing/2014/main" id="{38381F05-8F91-D88E-7CCC-FDCCC1FD1B7F}"/>
                  </a:ext>
                </a:extLst>
              </p:cNvPr>
              <p:cNvCxnSpPr>
                <a:cxnSpLocks/>
              </p:cNvCxnSpPr>
              <p:nvPr/>
            </p:nvCxnSpPr>
            <p:spPr>
              <a:xfrm>
                <a:off x="5772950" y="804554"/>
                <a:ext cx="0" cy="4320000"/>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0" name="Rechte verbindingslijn 79">
                <a:extLst>
                  <a:ext uri="{FF2B5EF4-FFF2-40B4-BE49-F238E27FC236}">
                    <a16:creationId xmlns:a16="http://schemas.microsoft.com/office/drawing/2014/main" id="{34960043-A547-06A8-5DD4-78D7A046C8E6}"/>
                  </a:ext>
                </a:extLst>
              </p:cNvPr>
              <p:cNvCxnSpPr>
                <a:cxnSpLocks/>
              </p:cNvCxnSpPr>
              <p:nvPr/>
            </p:nvCxnSpPr>
            <p:spPr>
              <a:xfrm>
                <a:off x="6204950" y="804554"/>
                <a:ext cx="0" cy="4320000"/>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1" name="Rechte verbindingslijn 80">
                <a:extLst>
                  <a:ext uri="{FF2B5EF4-FFF2-40B4-BE49-F238E27FC236}">
                    <a16:creationId xmlns:a16="http://schemas.microsoft.com/office/drawing/2014/main" id="{C5233F34-0E86-0AB3-1A40-81E891DDEA66}"/>
                  </a:ext>
                </a:extLst>
              </p:cNvPr>
              <p:cNvCxnSpPr>
                <a:cxnSpLocks/>
              </p:cNvCxnSpPr>
              <p:nvPr/>
            </p:nvCxnSpPr>
            <p:spPr>
              <a:xfrm>
                <a:off x="6636950" y="804554"/>
                <a:ext cx="0" cy="4320000"/>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2" name="Rechte verbindingslijn 81">
                <a:extLst>
                  <a:ext uri="{FF2B5EF4-FFF2-40B4-BE49-F238E27FC236}">
                    <a16:creationId xmlns:a16="http://schemas.microsoft.com/office/drawing/2014/main" id="{C7DDADEB-1966-993E-47C5-E405C6EA9B1D}"/>
                  </a:ext>
                </a:extLst>
              </p:cNvPr>
              <p:cNvCxnSpPr>
                <a:cxnSpLocks/>
              </p:cNvCxnSpPr>
              <p:nvPr/>
            </p:nvCxnSpPr>
            <p:spPr>
              <a:xfrm>
                <a:off x="7068950" y="804554"/>
                <a:ext cx="0" cy="4320000"/>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3" name="Rechte verbindingslijn 82">
                <a:extLst>
                  <a:ext uri="{FF2B5EF4-FFF2-40B4-BE49-F238E27FC236}">
                    <a16:creationId xmlns:a16="http://schemas.microsoft.com/office/drawing/2014/main" id="{6789FF3A-83A0-EFC8-C44F-77278227EC18}"/>
                  </a:ext>
                </a:extLst>
              </p:cNvPr>
              <p:cNvCxnSpPr>
                <a:cxnSpLocks/>
              </p:cNvCxnSpPr>
              <p:nvPr/>
            </p:nvCxnSpPr>
            <p:spPr>
              <a:xfrm>
                <a:off x="7500950" y="804554"/>
                <a:ext cx="0" cy="4320000"/>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4" name="Rechte verbindingslijn 83">
                <a:extLst>
                  <a:ext uri="{FF2B5EF4-FFF2-40B4-BE49-F238E27FC236}">
                    <a16:creationId xmlns:a16="http://schemas.microsoft.com/office/drawing/2014/main" id="{4C1C226B-7EE5-C44D-37D3-E32248C5273F}"/>
                  </a:ext>
                </a:extLst>
              </p:cNvPr>
              <p:cNvCxnSpPr>
                <a:cxnSpLocks/>
              </p:cNvCxnSpPr>
              <p:nvPr/>
            </p:nvCxnSpPr>
            <p:spPr>
              <a:xfrm>
                <a:off x="7932950" y="804554"/>
                <a:ext cx="0" cy="4320000"/>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5" name="Rechte verbindingslijn 84">
                <a:extLst>
                  <a:ext uri="{FF2B5EF4-FFF2-40B4-BE49-F238E27FC236}">
                    <a16:creationId xmlns:a16="http://schemas.microsoft.com/office/drawing/2014/main" id="{87E0D96A-9315-CA48-476F-7A8349087D91}"/>
                  </a:ext>
                </a:extLst>
              </p:cNvPr>
              <p:cNvCxnSpPr>
                <a:cxnSpLocks/>
              </p:cNvCxnSpPr>
              <p:nvPr/>
            </p:nvCxnSpPr>
            <p:spPr>
              <a:xfrm>
                <a:off x="8364950" y="804554"/>
                <a:ext cx="0" cy="4320000"/>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grpSp>
        <p:cxnSp>
          <p:nvCxnSpPr>
            <p:cNvPr id="62" name="Rechte verbindingslijn 61">
              <a:extLst>
                <a:ext uri="{FF2B5EF4-FFF2-40B4-BE49-F238E27FC236}">
                  <a16:creationId xmlns:a16="http://schemas.microsoft.com/office/drawing/2014/main" id="{6E36E126-5890-845B-60C8-148138A20205}"/>
                </a:ext>
              </a:extLst>
            </p:cNvPr>
            <p:cNvCxnSpPr/>
            <p:nvPr/>
          </p:nvCxnSpPr>
          <p:spPr>
            <a:xfrm>
              <a:off x="1311587" y="2009462"/>
              <a:ext cx="0" cy="3168000"/>
            </a:xfrm>
            <a:prstGeom prst="line">
              <a:avLst/>
            </a:prstGeom>
            <a:ln w="698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Rechte verbindingslijn 62">
              <a:extLst>
                <a:ext uri="{FF2B5EF4-FFF2-40B4-BE49-F238E27FC236}">
                  <a16:creationId xmlns:a16="http://schemas.microsoft.com/office/drawing/2014/main" id="{0BFE352B-F0C3-AC06-98D6-463865A7AA77}"/>
                </a:ext>
              </a:extLst>
            </p:cNvPr>
            <p:cNvCxnSpPr>
              <a:cxnSpLocks/>
            </p:cNvCxnSpPr>
            <p:nvPr/>
          </p:nvCxnSpPr>
          <p:spPr>
            <a:xfrm flipH="1">
              <a:off x="1283278" y="2965521"/>
              <a:ext cx="3528000" cy="0"/>
            </a:xfrm>
            <a:prstGeom prst="line">
              <a:avLst/>
            </a:prstGeom>
            <a:ln w="698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1" name="Tekstvak 100">
            <a:extLst>
              <a:ext uri="{FF2B5EF4-FFF2-40B4-BE49-F238E27FC236}">
                <a16:creationId xmlns:a16="http://schemas.microsoft.com/office/drawing/2014/main" id="{A76A6B6D-E827-7829-D614-9DA6970D3322}"/>
              </a:ext>
            </a:extLst>
          </p:cNvPr>
          <p:cNvSpPr txBox="1"/>
          <p:nvPr/>
        </p:nvSpPr>
        <p:spPr>
          <a:xfrm>
            <a:off x="9193260" y="3295194"/>
            <a:ext cx="83120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800" b="1" i="1" noProof="0" dirty="0">
                <a:solidFill>
                  <a:prstClr val="black"/>
                </a:solidFill>
                <a:effectLst>
                  <a:outerShdw blurRad="25400" dist="25400" dir="2700000" algn="tl" rotWithShape="0">
                    <a:prstClr val="black">
                      <a:alpha val="40000"/>
                    </a:prstClr>
                  </a:outerShdw>
                </a:effectLst>
                <a:latin typeface="Effra" panose="02000506080000020004" pitchFamily="2" charset="0"/>
              </a:rPr>
              <a:t>U-P</a:t>
            </a:r>
            <a:endParaRPr kumimoji="0" lang="nl-NL" sz="2800" b="1" i="1" u="none" strike="noStrike" kern="1200" cap="none" spc="0" normalizeH="0" baseline="0" noProof="0" dirty="0">
              <a:ln>
                <a:noFill/>
              </a:ln>
              <a:solidFill>
                <a:prstClr val="black"/>
              </a:solidFill>
              <a:effectLst>
                <a:outerShdw blurRad="25400" dist="25400" dir="2700000" algn="tl" rotWithShape="0">
                  <a:prstClr val="black">
                    <a:alpha val="40000"/>
                  </a:prstClr>
                </a:outerShdw>
              </a:effectLst>
              <a:uLnTx/>
              <a:uFillTx/>
              <a:latin typeface="Effra" panose="02000506080000020004" pitchFamily="2" charset="0"/>
            </a:endParaRPr>
          </a:p>
        </p:txBody>
      </p:sp>
      <p:pic>
        <p:nvPicPr>
          <p:cNvPr id="102" name="Graphic 101" descr="Lijn met pijl: Curve in wijzerzin met effen opvulling">
            <a:extLst>
              <a:ext uri="{FF2B5EF4-FFF2-40B4-BE49-F238E27FC236}">
                <a16:creationId xmlns:a16="http://schemas.microsoft.com/office/drawing/2014/main" id="{AAF6C122-F7AB-4C0C-340B-EEA614F5129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0244206" flipH="1" flipV="1">
            <a:off x="8658565" y="2981662"/>
            <a:ext cx="670705" cy="670705"/>
          </a:xfrm>
          <a:prstGeom prst="rect">
            <a:avLst/>
          </a:prstGeom>
          <a:effectLst>
            <a:outerShdw blurRad="25400" dist="25400" dir="2700000" algn="tl" rotWithShape="0">
              <a:prstClr val="black">
                <a:alpha val="40000"/>
              </a:prstClr>
            </a:outerShdw>
          </a:effectLst>
        </p:spPr>
      </p:pic>
      <p:sp>
        <p:nvSpPr>
          <p:cNvPr id="103" name="Tekstvak 102">
            <a:extLst>
              <a:ext uri="{FF2B5EF4-FFF2-40B4-BE49-F238E27FC236}">
                <a16:creationId xmlns:a16="http://schemas.microsoft.com/office/drawing/2014/main" id="{934B081A-DE2D-E234-23F4-52EBE846FF77}"/>
              </a:ext>
            </a:extLst>
          </p:cNvPr>
          <p:cNvSpPr txBox="1"/>
          <p:nvPr/>
        </p:nvSpPr>
        <p:spPr>
          <a:xfrm>
            <a:off x="8324112" y="2095149"/>
            <a:ext cx="46509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800" b="1" i="1" noProof="0" dirty="0">
                <a:solidFill>
                  <a:prstClr val="black"/>
                </a:solidFill>
                <a:effectLst>
                  <a:outerShdw blurRad="25400" dist="25400" dir="2700000" algn="tl" rotWithShape="0">
                    <a:prstClr val="black">
                      <a:alpha val="40000"/>
                    </a:prstClr>
                  </a:outerShdw>
                </a:effectLst>
                <a:latin typeface="Effra" panose="02000506080000020004" pitchFamily="2" charset="0"/>
              </a:rPr>
              <a:t>U</a:t>
            </a:r>
            <a:endParaRPr kumimoji="0" lang="nl-NL" sz="2800" b="1" i="1" u="none" strike="noStrike" kern="1200" cap="none" spc="0" normalizeH="0" baseline="0" noProof="0" dirty="0">
              <a:ln>
                <a:noFill/>
              </a:ln>
              <a:solidFill>
                <a:prstClr val="black"/>
              </a:solidFill>
              <a:effectLst>
                <a:outerShdw blurRad="25400" dist="25400" dir="2700000" algn="tl" rotWithShape="0">
                  <a:prstClr val="black">
                    <a:alpha val="40000"/>
                  </a:prstClr>
                </a:outerShdw>
              </a:effectLst>
              <a:uLnTx/>
              <a:uFillTx/>
              <a:latin typeface="Effra" panose="02000506080000020004" pitchFamily="2" charset="0"/>
            </a:endParaRPr>
          </a:p>
        </p:txBody>
      </p:sp>
      <p:pic>
        <p:nvPicPr>
          <p:cNvPr id="104" name="Graphic 103" descr="Lijn met pijl: Curve in wijzerzin met effen opvulling">
            <a:extLst>
              <a:ext uri="{FF2B5EF4-FFF2-40B4-BE49-F238E27FC236}">
                <a16:creationId xmlns:a16="http://schemas.microsoft.com/office/drawing/2014/main" id="{4D8E1C19-F931-513A-0EDC-9BAD9B3C308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7580056" flipH="1" flipV="1">
            <a:off x="8725732" y="1904879"/>
            <a:ext cx="670705" cy="670705"/>
          </a:xfrm>
          <a:prstGeom prst="rect">
            <a:avLst/>
          </a:prstGeom>
          <a:effectLst>
            <a:outerShdw blurRad="25400" dist="25400" dir="2700000" algn="tl" rotWithShape="0">
              <a:prstClr val="black">
                <a:alpha val="40000"/>
              </a:prstClr>
            </a:outerShdw>
          </a:effectLst>
        </p:spPr>
      </p:pic>
      <p:sp>
        <p:nvSpPr>
          <p:cNvPr id="105" name="Tekstvak 104">
            <a:extLst>
              <a:ext uri="{FF2B5EF4-FFF2-40B4-BE49-F238E27FC236}">
                <a16:creationId xmlns:a16="http://schemas.microsoft.com/office/drawing/2014/main" id="{00AD86FF-6A03-4101-1CF2-69033F3FF8AC}"/>
              </a:ext>
            </a:extLst>
          </p:cNvPr>
          <p:cNvSpPr txBox="1"/>
          <p:nvPr/>
        </p:nvSpPr>
        <p:spPr>
          <a:xfrm>
            <a:off x="3088202" y="3317962"/>
            <a:ext cx="89316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800" b="1" i="1" noProof="0" dirty="0">
                <a:solidFill>
                  <a:prstClr val="black"/>
                </a:solidFill>
                <a:effectLst>
                  <a:outerShdw blurRad="25400" dist="25400" dir="2700000" algn="tl" rotWithShape="0">
                    <a:prstClr val="black">
                      <a:alpha val="40000"/>
                    </a:prstClr>
                  </a:outerShdw>
                </a:effectLst>
                <a:latin typeface="Effra" panose="02000506080000020004" pitchFamily="2" charset="0"/>
              </a:rPr>
              <a:t>U-P</a:t>
            </a:r>
            <a:endParaRPr kumimoji="0" lang="nl-NL" sz="2800" b="1" i="1" u="none" strike="noStrike" kern="1200" cap="none" spc="0" normalizeH="0" baseline="0" noProof="0" dirty="0">
              <a:ln>
                <a:noFill/>
              </a:ln>
              <a:solidFill>
                <a:prstClr val="black"/>
              </a:solidFill>
              <a:effectLst>
                <a:outerShdw blurRad="25400" dist="25400" dir="2700000" algn="tl" rotWithShape="0">
                  <a:prstClr val="black">
                    <a:alpha val="40000"/>
                  </a:prstClr>
                </a:outerShdw>
              </a:effectLst>
              <a:uLnTx/>
              <a:uFillTx/>
              <a:latin typeface="Effra" panose="02000506080000020004" pitchFamily="2" charset="0"/>
            </a:endParaRPr>
          </a:p>
        </p:txBody>
      </p:sp>
      <p:pic>
        <p:nvPicPr>
          <p:cNvPr id="106" name="Graphic 105" descr="Lijn met pijl: Curve in wijzerzin met effen opvulling">
            <a:extLst>
              <a:ext uri="{FF2B5EF4-FFF2-40B4-BE49-F238E27FC236}">
                <a16:creationId xmlns:a16="http://schemas.microsoft.com/office/drawing/2014/main" id="{4E4D0FD4-7E4C-831B-EF0A-6D7861E78F9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1355794" flipH="1">
            <a:off x="2518326" y="3559246"/>
            <a:ext cx="670705" cy="670705"/>
          </a:xfrm>
          <a:prstGeom prst="rect">
            <a:avLst/>
          </a:prstGeom>
          <a:effectLst>
            <a:outerShdw blurRad="25400" dist="25400" dir="2700000" algn="tl" rotWithShape="0">
              <a:prstClr val="black">
                <a:alpha val="40000"/>
              </a:prstClr>
            </a:outerShdw>
          </a:effectLst>
        </p:spPr>
      </p:pic>
      <p:sp>
        <p:nvSpPr>
          <p:cNvPr id="107" name="Tekstvak 106">
            <a:extLst>
              <a:ext uri="{FF2B5EF4-FFF2-40B4-BE49-F238E27FC236}">
                <a16:creationId xmlns:a16="http://schemas.microsoft.com/office/drawing/2014/main" id="{37F2BD72-19F6-6E1D-E8DD-2A734EC7D8C4}"/>
              </a:ext>
            </a:extLst>
          </p:cNvPr>
          <p:cNvSpPr txBox="1"/>
          <p:nvPr/>
        </p:nvSpPr>
        <p:spPr>
          <a:xfrm>
            <a:off x="2232638" y="4634464"/>
            <a:ext cx="46509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800" b="1" i="1" noProof="0" dirty="0">
                <a:solidFill>
                  <a:prstClr val="black"/>
                </a:solidFill>
                <a:effectLst>
                  <a:outerShdw blurRad="25400" dist="25400" dir="2700000" algn="tl" rotWithShape="0">
                    <a:prstClr val="black">
                      <a:alpha val="40000"/>
                    </a:prstClr>
                  </a:outerShdw>
                </a:effectLst>
                <a:latin typeface="Effra" panose="02000506080000020004" pitchFamily="2" charset="0"/>
              </a:rPr>
              <a:t>U</a:t>
            </a:r>
            <a:endParaRPr kumimoji="0" lang="nl-NL" sz="2800" b="1" i="1" u="none" strike="noStrike" kern="1200" cap="none" spc="0" normalizeH="0" baseline="0" noProof="0" dirty="0">
              <a:ln>
                <a:noFill/>
              </a:ln>
              <a:solidFill>
                <a:prstClr val="black"/>
              </a:solidFill>
              <a:effectLst>
                <a:outerShdw blurRad="25400" dist="25400" dir="2700000" algn="tl" rotWithShape="0">
                  <a:prstClr val="black">
                    <a:alpha val="40000"/>
                  </a:prstClr>
                </a:outerShdw>
              </a:effectLst>
              <a:uLnTx/>
              <a:uFillTx/>
              <a:latin typeface="Effra" panose="02000506080000020004" pitchFamily="2" charset="0"/>
            </a:endParaRPr>
          </a:p>
        </p:txBody>
      </p:sp>
      <p:pic>
        <p:nvPicPr>
          <p:cNvPr id="108" name="Graphic 107" descr="Lijn met pijl: Curve in wijzerzin met effen opvulling">
            <a:extLst>
              <a:ext uri="{FF2B5EF4-FFF2-40B4-BE49-F238E27FC236}">
                <a16:creationId xmlns:a16="http://schemas.microsoft.com/office/drawing/2014/main" id="{937AE848-3142-9072-F24A-D6B1C96BC4B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4576956" flipV="1">
            <a:off x="2654448" y="4627955"/>
            <a:ext cx="670705" cy="670705"/>
          </a:xfrm>
          <a:prstGeom prst="rect">
            <a:avLst/>
          </a:prstGeom>
          <a:effectLst>
            <a:outerShdw blurRad="25400" dist="25400" dir="2700000" algn="tl" rotWithShape="0">
              <a:prstClr val="black">
                <a:alpha val="40000"/>
              </a:prstClr>
            </a:outerShdw>
          </a:effectLst>
        </p:spPr>
      </p:pic>
      <p:cxnSp>
        <p:nvCxnSpPr>
          <p:cNvPr id="110" name="Rechte verbindingslijn met pijl 109">
            <a:extLst>
              <a:ext uri="{FF2B5EF4-FFF2-40B4-BE49-F238E27FC236}">
                <a16:creationId xmlns:a16="http://schemas.microsoft.com/office/drawing/2014/main" id="{159AFB77-92F6-441A-7D93-9AEC3E863000}"/>
              </a:ext>
            </a:extLst>
          </p:cNvPr>
          <p:cNvCxnSpPr>
            <a:cxnSpLocks/>
          </p:cNvCxnSpPr>
          <p:nvPr/>
        </p:nvCxnSpPr>
        <p:spPr>
          <a:xfrm flipV="1">
            <a:off x="1168400" y="2000988"/>
            <a:ext cx="0" cy="792000"/>
          </a:xfrm>
          <a:prstGeom prst="straightConnector1">
            <a:avLst/>
          </a:prstGeom>
          <a:ln w="38100">
            <a:solidFill>
              <a:srgbClr val="945DE8"/>
            </a:solidFill>
            <a:tailEnd type="triangle"/>
          </a:ln>
        </p:spPr>
        <p:style>
          <a:lnRef idx="1">
            <a:schemeClr val="accent1"/>
          </a:lnRef>
          <a:fillRef idx="0">
            <a:schemeClr val="accent1"/>
          </a:fillRef>
          <a:effectRef idx="0">
            <a:schemeClr val="accent1"/>
          </a:effectRef>
          <a:fontRef idx="minor">
            <a:schemeClr val="tx1"/>
          </a:fontRef>
        </p:style>
      </p:cxnSp>
      <p:sp>
        <p:nvSpPr>
          <p:cNvPr id="113" name="Tekstvak 112">
            <a:extLst>
              <a:ext uri="{FF2B5EF4-FFF2-40B4-BE49-F238E27FC236}">
                <a16:creationId xmlns:a16="http://schemas.microsoft.com/office/drawing/2014/main" id="{2B5A30AD-93B1-FDC0-A612-FEC222E97FFC}"/>
              </a:ext>
            </a:extLst>
          </p:cNvPr>
          <p:cNvSpPr txBox="1"/>
          <p:nvPr/>
        </p:nvSpPr>
        <p:spPr>
          <a:xfrm>
            <a:off x="985575" y="3994267"/>
            <a:ext cx="33651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400" b="1" noProof="0" dirty="0">
                <a:solidFill>
                  <a:prstClr val="black"/>
                </a:solidFill>
                <a:latin typeface="Effra" panose="02000506080000020004" pitchFamily="2" charset="0"/>
              </a:rPr>
              <a:t>0</a:t>
            </a:r>
            <a:endParaRPr kumimoji="0" lang="nl-NL" sz="2400" b="1" u="none" strike="noStrike" kern="1200" cap="none" spc="0" normalizeH="0" baseline="0" noProof="0" dirty="0">
              <a:ln>
                <a:noFill/>
              </a:ln>
              <a:solidFill>
                <a:prstClr val="black"/>
              </a:solidFill>
              <a:uLnTx/>
              <a:uFillTx/>
              <a:latin typeface="Effra" panose="02000506080000020004" pitchFamily="2" charset="0"/>
            </a:endParaRPr>
          </a:p>
        </p:txBody>
      </p:sp>
      <p:sp>
        <p:nvSpPr>
          <p:cNvPr id="116" name="Tekstvak 115">
            <a:extLst>
              <a:ext uri="{FF2B5EF4-FFF2-40B4-BE49-F238E27FC236}">
                <a16:creationId xmlns:a16="http://schemas.microsoft.com/office/drawing/2014/main" id="{A113DFC7-B467-ED72-F0AD-17C2E2C0FE2D}"/>
              </a:ext>
            </a:extLst>
          </p:cNvPr>
          <p:cNvSpPr txBox="1"/>
          <p:nvPr/>
        </p:nvSpPr>
        <p:spPr>
          <a:xfrm>
            <a:off x="185413" y="5359041"/>
            <a:ext cx="5826768"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2400" b="1" i="1" dirty="0">
                <a:solidFill>
                  <a:prstClr val="black"/>
                </a:solidFill>
                <a:latin typeface="Effra" panose="02000506080000020004" pitchFamily="2" charset="0"/>
              </a:rPr>
              <a:t>De putoptiehouder </a:t>
            </a:r>
            <a:r>
              <a:rPr lang="nl-NL" sz="2400" b="1" i="1" dirty="0">
                <a:solidFill>
                  <a:srgbClr val="945DE8"/>
                </a:solidFill>
                <a:latin typeface="Effra" panose="02000506080000020004" pitchFamily="2" charset="0"/>
              </a:rPr>
              <a:t>speculeert</a:t>
            </a:r>
            <a:r>
              <a:rPr lang="nl-NL" sz="2400" b="1" i="1" dirty="0">
                <a:solidFill>
                  <a:prstClr val="black"/>
                </a:solidFill>
                <a:latin typeface="Effra" panose="02000506080000020004" pitchFamily="2" charset="0"/>
              </a:rPr>
              <a:t> op een </a:t>
            </a:r>
          </a:p>
          <a:p>
            <a:pPr marL="0" marR="0" lvl="0" indent="0" algn="ctr" defTabSz="914400" rtl="0" eaLnBrk="1" fontAlgn="auto" latinLnBrk="0" hangingPunct="1">
              <a:lnSpc>
                <a:spcPct val="100000"/>
              </a:lnSpc>
              <a:spcBef>
                <a:spcPts val="0"/>
              </a:spcBef>
              <a:spcAft>
                <a:spcPts val="0"/>
              </a:spcAft>
              <a:buClrTx/>
              <a:buSzTx/>
              <a:buFontTx/>
              <a:buNone/>
              <a:tabLst/>
              <a:defRPr/>
            </a:pPr>
            <a:r>
              <a:rPr lang="nl-NL" sz="2400" b="1" i="1" dirty="0">
                <a:solidFill>
                  <a:srgbClr val="945DE8"/>
                </a:solidFill>
                <a:latin typeface="Effra" panose="02000506080000020004" pitchFamily="2" charset="0"/>
              </a:rPr>
              <a:t>daling </a:t>
            </a:r>
            <a:r>
              <a:rPr lang="nl-NL" sz="2400" b="1" i="1" dirty="0">
                <a:solidFill>
                  <a:prstClr val="black"/>
                </a:solidFill>
                <a:latin typeface="Effra" panose="02000506080000020004" pitchFamily="2" charset="0"/>
              </a:rPr>
              <a:t>van de </a:t>
            </a:r>
            <a:r>
              <a:rPr lang="nl-NL" sz="2400" b="1" i="1" dirty="0">
                <a:solidFill>
                  <a:srgbClr val="945DE8"/>
                </a:solidFill>
                <a:latin typeface="Effra" panose="02000506080000020004" pitchFamily="2" charset="0"/>
              </a:rPr>
              <a:t>waarde</a:t>
            </a:r>
            <a:r>
              <a:rPr lang="nl-NL" sz="2400" b="1" i="1" dirty="0">
                <a:solidFill>
                  <a:prstClr val="black"/>
                </a:solidFill>
                <a:latin typeface="Effra" panose="02000506080000020004" pitchFamily="2" charset="0"/>
              </a:rPr>
              <a:t> van het onderliggende </a:t>
            </a:r>
            <a:r>
              <a:rPr lang="nl-NL" sz="2400" b="1" i="1" dirty="0">
                <a:solidFill>
                  <a:srgbClr val="945DE8"/>
                </a:solidFill>
                <a:latin typeface="Effra" panose="02000506080000020004" pitchFamily="2" charset="0"/>
              </a:rPr>
              <a:t>aandeel</a:t>
            </a:r>
            <a:r>
              <a:rPr lang="nl-NL" sz="2400" b="1" i="1" dirty="0">
                <a:solidFill>
                  <a:prstClr val="black"/>
                </a:solidFill>
                <a:latin typeface="Effra" panose="02000506080000020004" pitchFamily="2" charset="0"/>
              </a:rPr>
              <a:t>.</a:t>
            </a:r>
            <a:endParaRPr kumimoji="0" lang="nl-NL" sz="2400" b="1" i="1" u="none" strike="noStrike" kern="1200" cap="none" spc="0" normalizeH="0" baseline="0" noProof="0" dirty="0">
              <a:ln>
                <a:noFill/>
              </a:ln>
              <a:solidFill>
                <a:prstClr val="black"/>
              </a:solidFill>
              <a:effectLst/>
              <a:uLnTx/>
              <a:uFillTx/>
              <a:latin typeface="Effra" panose="02000506080000020004" pitchFamily="2" charset="0"/>
            </a:endParaRPr>
          </a:p>
        </p:txBody>
      </p:sp>
      <p:sp>
        <p:nvSpPr>
          <p:cNvPr id="117" name="Tekstvak 116">
            <a:extLst>
              <a:ext uri="{FF2B5EF4-FFF2-40B4-BE49-F238E27FC236}">
                <a16:creationId xmlns:a16="http://schemas.microsoft.com/office/drawing/2014/main" id="{09B8820F-E20B-A56F-045B-63AE5CDC024F}"/>
              </a:ext>
            </a:extLst>
          </p:cNvPr>
          <p:cNvSpPr txBox="1"/>
          <p:nvPr/>
        </p:nvSpPr>
        <p:spPr>
          <a:xfrm>
            <a:off x="6378517" y="5359041"/>
            <a:ext cx="5429342"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2400" b="1" i="1" dirty="0">
                <a:solidFill>
                  <a:prstClr val="black"/>
                </a:solidFill>
                <a:latin typeface="Effra" panose="02000506080000020004" pitchFamily="2" charset="0"/>
              </a:rPr>
              <a:t>De putoptieschrijver </a:t>
            </a:r>
            <a:r>
              <a:rPr lang="nl-NL" sz="2400" b="1" i="1" dirty="0">
                <a:solidFill>
                  <a:srgbClr val="945DE8"/>
                </a:solidFill>
                <a:latin typeface="Effra" panose="02000506080000020004" pitchFamily="2" charset="0"/>
              </a:rPr>
              <a:t>speculeert</a:t>
            </a:r>
            <a:r>
              <a:rPr lang="nl-NL" sz="2400" b="1" i="1" dirty="0">
                <a:solidFill>
                  <a:prstClr val="black"/>
                </a:solidFill>
                <a:latin typeface="Effra" panose="02000506080000020004" pitchFamily="2" charset="0"/>
              </a:rPr>
              <a:t> op een </a:t>
            </a:r>
            <a:r>
              <a:rPr lang="nl-NL" sz="2400" b="1" i="1" dirty="0">
                <a:solidFill>
                  <a:srgbClr val="945DE8"/>
                </a:solidFill>
                <a:latin typeface="Effra" panose="02000506080000020004" pitchFamily="2" charset="0"/>
              </a:rPr>
              <a:t>stijging </a:t>
            </a:r>
            <a:r>
              <a:rPr lang="nl-NL" sz="2400" b="1" i="1" dirty="0">
                <a:solidFill>
                  <a:prstClr val="black"/>
                </a:solidFill>
                <a:latin typeface="Effra" panose="02000506080000020004" pitchFamily="2" charset="0"/>
              </a:rPr>
              <a:t>van de </a:t>
            </a:r>
            <a:r>
              <a:rPr lang="nl-NL" sz="2400" b="1" i="1" dirty="0">
                <a:solidFill>
                  <a:srgbClr val="945DE8"/>
                </a:solidFill>
                <a:latin typeface="Effra" panose="02000506080000020004" pitchFamily="2" charset="0"/>
              </a:rPr>
              <a:t>waarde</a:t>
            </a:r>
            <a:r>
              <a:rPr lang="nl-NL" sz="2400" b="1" i="1" dirty="0">
                <a:solidFill>
                  <a:prstClr val="black"/>
                </a:solidFill>
                <a:latin typeface="Effra" panose="02000506080000020004" pitchFamily="2" charset="0"/>
              </a:rPr>
              <a:t> van het onderliggende </a:t>
            </a:r>
            <a:r>
              <a:rPr lang="nl-NL" sz="2400" b="1" i="1" dirty="0">
                <a:solidFill>
                  <a:srgbClr val="945DE8"/>
                </a:solidFill>
                <a:latin typeface="Effra" panose="02000506080000020004" pitchFamily="2" charset="0"/>
              </a:rPr>
              <a:t>aandeel</a:t>
            </a:r>
            <a:r>
              <a:rPr lang="nl-NL" sz="2400" b="1" i="1" dirty="0">
                <a:solidFill>
                  <a:prstClr val="black"/>
                </a:solidFill>
                <a:latin typeface="Effra" panose="02000506080000020004" pitchFamily="2" charset="0"/>
              </a:rPr>
              <a:t>.</a:t>
            </a:r>
            <a:endParaRPr kumimoji="0" lang="nl-NL" sz="2400" b="1" i="1" u="none" strike="noStrike" kern="1200" cap="none" spc="0" normalizeH="0" baseline="0" noProof="0" dirty="0">
              <a:ln>
                <a:noFill/>
              </a:ln>
              <a:solidFill>
                <a:prstClr val="black"/>
              </a:solidFill>
              <a:effectLst/>
              <a:uLnTx/>
              <a:uFillTx/>
              <a:latin typeface="Effra" panose="02000506080000020004" pitchFamily="2" charset="0"/>
            </a:endParaRPr>
          </a:p>
        </p:txBody>
      </p:sp>
      <p:cxnSp>
        <p:nvCxnSpPr>
          <p:cNvPr id="4" name="Rechte verbindingslijn met pijl 3">
            <a:extLst>
              <a:ext uri="{FF2B5EF4-FFF2-40B4-BE49-F238E27FC236}">
                <a16:creationId xmlns:a16="http://schemas.microsoft.com/office/drawing/2014/main" id="{72A64C46-CC00-A977-FF63-ABB541814FB6}"/>
              </a:ext>
            </a:extLst>
          </p:cNvPr>
          <p:cNvCxnSpPr>
            <a:cxnSpLocks/>
          </p:cNvCxnSpPr>
          <p:nvPr/>
        </p:nvCxnSpPr>
        <p:spPr>
          <a:xfrm>
            <a:off x="10105844" y="3072435"/>
            <a:ext cx="819020" cy="0"/>
          </a:xfrm>
          <a:prstGeom prst="straightConnector1">
            <a:avLst/>
          </a:prstGeom>
          <a:ln w="38100">
            <a:solidFill>
              <a:srgbClr val="945DE8"/>
            </a:solidFill>
            <a:tailEnd type="triangle"/>
          </a:ln>
        </p:spPr>
        <p:style>
          <a:lnRef idx="1">
            <a:schemeClr val="accent1"/>
          </a:lnRef>
          <a:fillRef idx="0">
            <a:schemeClr val="accent1"/>
          </a:fillRef>
          <a:effectRef idx="0">
            <a:schemeClr val="accent1"/>
          </a:effectRef>
          <a:fontRef idx="minor">
            <a:schemeClr val="tx1"/>
          </a:fontRef>
        </p:style>
      </p:cxnSp>
      <p:sp>
        <p:nvSpPr>
          <p:cNvPr id="30" name="Tekstvak 29">
            <a:extLst>
              <a:ext uri="{FF2B5EF4-FFF2-40B4-BE49-F238E27FC236}">
                <a16:creationId xmlns:a16="http://schemas.microsoft.com/office/drawing/2014/main" id="{9AA0D13D-FEC2-B9F3-1486-DE19B2210077}"/>
              </a:ext>
            </a:extLst>
          </p:cNvPr>
          <p:cNvSpPr txBox="1"/>
          <p:nvPr/>
        </p:nvSpPr>
        <p:spPr>
          <a:xfrm>
            <a:off x="3668292" y="3855044"/>
            <a:ext cx="123820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b="1" noProof="0" dirty="0">
                <a:solidFill>
                  <a:prstClr val="black"/>
                </a:solidFill>
                <a:latin typeface="Effra" panose="02000506080000020004" pitchFamily="2" charset="0"/>
              </a:rPr>
              <a:t>Aandelenkoers</a:t>
            </a:r>
            <a:endParaRPr kumimoji="0" lang="nl-NL" sz="1200" b="1" u="none" strike="noStrike" kern="1200" cap="none" spc="0" normalizeH="0" baseline="0" noProof="0" dirty="0">
              <a:ln>
                <a:noFill/>
              </a:ln>
              <a:solidFill>
                <a:prstClr val="black"/>
              </a:solidFill>
              <a:uLnTx/>
              <a:uFillTx/>
              <a:latin typeface="Effra" panose="02000506080000020004" pitchFamily="2" charset="0"/>
            </a:endParaRPr>
          </a:p>
        </p:txBody>
      </p:sp>
      <p:sp>
        <p:nvSpPr>
          <p:cNvPr id="31" name="Tekstvak 30">
            <a:extLst>
              <a:ext uri="{FF2B5EF4-FFF2-40B4-BE49-F238E27FC236}">
                <a16:creationId xmlns:a16="http://schemas.microsoft.com/office/drawing/2014/main" id="{F23C2199-B407-1952-8B6A-6DC64EAB6949}"/>
              </a:ext>
            </a:extLst>
          </p:cNvPr>
          <p:cNvSpPr txBox="1"/>
          <p:nvPr/>
        </p:nvSpPr>
        <p:spPr>
          <a:xfrm>
            <a:off x="9785392" y="3041788"/>
            <a:ext cx="123820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b="1" noProof="0" dirty="0">
                <a:solidFill>
                  <a:prstClr val="black"/>
                </a:solidFill>
                <a:latin typeface="Effra" panose="02000506080000020004" pitchFamily="2" charset="0"/>
              </a:rPr>
              <a:t>Aandelenkoers</a:t>
            </a:r>
            <a:endParaRPr kumimoji="0" lang="nl-NL" sz="1200" b="1" u="none" strike="noStrike" kern="1200" cap="none" spc="0" normalizeH="0" baseline="0" noProof="0" dirty="0">
              <a:ln>
                <a:noFill/>
              </a:ln>
              <a:solidFill>
                <a:prstClr val="black"/>
              </a:solidFill>
              <a:uLnTx/>
              <a:uFillTx/>
              <a:latin typeface="Effra" panose="02000506080000020004" pitchFamily="2" charset="0"/>
            </a:endParaRPr>
          </a:p>
        </p:txBody>
      </p:sp>
      <p:sp>
        <p:nvSpPr>
          <p:cNvPr id="32" name="Tekstvak 31">
            <a:extLst>
              <a:ext uri="{FF2B5EF4-FFF2-40B4-BE49-F238E27FC236}">
                <a16:creationId xmlns:a16="http://schemas.microsoft.com/office/drawing/2014/main" id="{68127DF3-C4DC-9564-A286-D1C984B8D8CA}"/>
              </a:ext>
            </a:extLst>
          </p:cNvPr>
          <p:cNvSpPr txBox="1"/>
          <p:nvPr/>
        </p:nvSpPr>
        <p:spPr>
          <a:xfrm rot="16200000">
            <a:off x="502682" y="2305345"/>
            <a:ext cx="1034416"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nl-NL" sz="1200" b="1" noProof="0" dirty="0">
                <a:solidFill>
                  <a:prstClr val="black"/>
                </a:solidFill>
                <a:latin typeface="Effra" panose="02000506080000020004" pitchFamily="2" charset="0"/>
              </a:rPr>
              <a:t>Rendement</a:t>
            </a:r>
            <a:endParaRPr kumimoji="0" lang="nl-NL" sz="1200" b="1" u="none" strike="noStrike" kern="1200" cap="none" spc="0" normalizeH="0" baseline="0" noProof="0" dirty="0">
              <a:ln>
                <a:noFill/>
              </a:ln>
              <a:solidFill>
                <a:prstClr val="black"/>
              </a:solidFill>
              <a:uLnTx/>
              <a:uFillTx/>
              <a:latin typeface="Effra" panose="02000506080000020004" pitchFamily="2" charset="0"/>
            </a:endParaRPr>
          </a:p>
        </p:txBody>
      </p:sp>
      <p:cxnSp>
        <p:nvCxnSpPr>
          <p:cNvPr id="34" name="Rechte verbindingslijn met pijl 33">
            <a:extLst>
              <a:ext uri="{FF2B5EF4-FFF2-40B4-BE49-F238E27FC236}">
                <a16:creationId xmlns:a16="http://schemas.microsoft.com/office/drawing/2014/main" id="{5232C01B-47BF-3DFF-56C3-2FA97E7308F6}"/>
              </a:ext>
            </a:extLst>
          </p:cNvPr>
          <p:cNvCxnSpPr>
            <a:cxnSpLocks/>
          </p:cNvCxnSpPr>
          <p:nvPr/>
        </p:nvCxnSpPr>
        <p:spPr>
          <a:xfrm>
            <a:off x="3992258" y="4111663"/>
            <a:ext cx="819020" cy="0"/>
          </a:xfrm>
          <a:prstGeom prst="straightConnector1">
            <a:avLst/>
          </a:prstGeom>
          <a:ln w="38100">
            <a:solidFill>
              <a:srgbClr val="945DE8"/>
            </a:solidFill>
            <a:tailEnd type="triangle"/>
          </a:ln>
        </p:spPr>
        <p:style>
          <a:lnRef idx="1">
            <a:schemeClr val="accent1"/>
          </a:lnRef>
          <a:fillRef idx="0">
            <a:schemeClr val="accent1"/>
          </a:fillRef>
          <a:effectRef idx="0">
            <a:schemeClr val="accent1"/>
          </a:effectRef>
          <a:fontRef idx="minor">
            <a:schemeClr val="tx1"/>
          </a:fontRef>
        </p:style>
      </p:cxnSp>
      <p:cxnSp>
        <p:nvCxnSpPr>
          <p:cNvPr id="35" name="Rechte verbindingslijn met pijl 34">
            <a:extLst>
              <a:ext uri="{FF2B5EF4-FFF2-40B4-BE49-F238E27FC236}">
                <a16:creationId xmlns:a16="http://schemas.microsoft.com/office/drawing/2014/main" id="{22552091-5321-58A9-20C3-BCFFCF4EFD2A}"/>
              </a:ext>
            </a:extLst>
          </p:cNvPr>
          <p:cNvCxnSpPr>
            <a:cxnSpLocks/>
          </p:cNvCxnSpPr>
          <p:nvPr/>
        </p:nvCxnSpPr>
        <p:spPr>
          <a:xfrm flipV="1">
            <a:off x="7278874" y="2000988"/>
            <a:ext cx="0" cy="792000"/>
          </a:xfrm>
          <a:prstGeom prst="straightConnector1">
            <a:avLst/>
          </a:prstGeom>
          <a:ln w="38100">
            <a:solidFill>
              <a:srgbClr val="945DE8"/>
            </a:solidFill>
            <a:tailEnd type="triangle"/>
          </a:ln>
        </p:spPr>
        <p:style>
          <a:lnRef idx="1">
            <a:schemeClr val="accent1"/>
          </a:lnRef>
          <a:fillRef idx="0">
            <a:schemeClr val="accent1"/>
          </a:fillRef>
          <a:effectRef idx="0">
            <a:schemeClr val="accent1"/>
          </a:effectRef>
          <a:fontRef idx="minor">
            <a:schemeClr val="tx1"/>
          </a:fontRef>
        </p:style>
      </p:cxnSp>
      <p:sp>
        <p:nvSpPr>
          <p:cNvPr id="36" name="Tekstvak 35">
            <a:extLst>
              <a:ext uri="{FF2B5EF4-FFF2-40B4-BE49-F238E27FC236}">
                <a16:creationId xmlns:a16="http://schemas.microsoft.com/office/drawing/2014/main" id="{A9EA0150-82B1-9451-9A9B-7B990326D805}"/>
              </a:ext>
            </a:extLst>
          </p:cNvPr>
          <p:cNvSpPr txBox="1"/>
          <p:nvPr/>
        </p:nvSpPr>
        <p:spPr>
          <a:xfrm rot="16200000">
            <a:off x="6613156" y="2305345"/>
            <a:ext cx="1034416"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nl-NL" sz="1200" b="1" noProof="0" dirty="0">
                <a:solidFill>
                  <a:prstClr val="black"/>
                </a:solidFill>
                <a:latin typeface="Effra" panose="02000506080000020004" pitchFamily="2" charset="0"/>
              </a:rPr>
              <a:t>Rendement</a:t>
            </a:r>
            <a:endParaRPr kumimoji="0" lang="nl-NL" sz="1200" b="1" u="none" strike="noStrike" kern="1200" cap="none" spc="0" normalizeH="0" baseline="0" noProof="0" dirty="0">
              <a:ln>
                <a:noFill/>
              </a:ln>
              <a:solidFill>
                <a:prstClr val="black"/>
              </a:solidFill>
              <a:uLnTx/>
              <a:uFillTx/>
              <a:latin typeface="Effra" panose="02000506080000020004" pitchFamily="2" charset="0"/>
            </a:endParaRPr>
          </a:p>
        </p:txBody>
      </p:sp>
      <p:sp>
        <p:nvSpPr>
          <p:cNvPr id="37" name="Tekstvak 36">
            <a:extLst>
              <a:ext uri="{FF2B5EF4-FFF2-40B4-BE49-F238E27FC236}">
                <a16:creationId xmlns:a16="http://schemas.microsoft.com/office/drawing/2014/main" id="{28A79D0B-B439-DAB6-98F1-C27A316F67CC}"/>
              </a:ext>
            </a:extLst>
          </p:cNvPr>
          <p:cNvSpPr txBox="1"/>
          <p:nvPr/>
        </p:nvSpPr>
        <p:spPr>
          <a:xfrm>
            <a:off x="7096049" y="2730220"/>
            <a:ext cx="33651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400" b="1" noProof="0" dirty="0">
                <a:solidFill>
                  <a:prstClr val="black"/>
                </a:solidFill>
                <a:latin typeface="Effra" panose="02000506080000020004" pitchFamily="2" charset="0"/>
              </a:rPr>
              <a:t>0</a:t>
            </a:r>
            <a:endParaRPr kumimoji="0" lang="nl-NL" sz="2400" b="1" u="none" strike="noStrike" kern="1200" cap="none" spc="0" normalizeH="0" baseline="0" noProof="0" dirty="0">
              <a:ln>
                <a:noFill/>
              </a:ln>
              <a:solidFill>
                <a:prstClr val="black"/>
              </a:solidFill>
              <a:uLnTx/>
              <a:uFillTx/>
              <a:latin typeface="Effra" panose="02000506080000020004" pitchFamily="2" charset="0"/>
            </a:endParaRPr>
          </a:p>
        </p:txBody>
      </p:sp>
      <p:sp>
        <p:nvSpPr>
          <p:cNvPr id="33" name="Tekstvak 32">
            <a:extLst>
              <a:ext uri="{FF2B5EF4-FFF2-40B4-BE49-F238E27FC236}">
                <a16:creationId xmlns:a16="http://schemas.microsoft.com/office/drawing/2014/main" id="{82E78559-00D1-BA0B-BE4E-E27AC974EF42}"/>
              </a:ext>
            </a:extLst>
          </p:cNvPr>
          <p:cNvSpPr txBox="1"/>
          <p:nvPr/>
        </p:nvSpPr>
        <p:spPr>
          <a:xfrm>
            <a:off x="4134031" y="4288495"/>
            <a:ext cx="52974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800" b="1" i="1" noProof="0" dirty="0">
                <a:solidFill>
                  <a:prstClr val="black"/>
                </a:solidFill>
                <a:effectLst>
                  <a:outerShdw blurRad="25400" dist="25400" dir="2700000" algn="tl" rotWithShape="0">
                    <a:prstClr val="black">
                      <a:alpha val="40000"/>
                    </a:prstClr>
                  </a:outerShdw>
                </a:effectLst>
                <a:latin typeface="Effra" panose="02000506080000020004" pitchFamily="2" charset="0"/>
              </a:rPr>
              <a:t>P</a:t>
            </a:r>
            <a:endParaRPr kumimoji="0" lang="nl-NL" sz="2800" b="1" i="1" u="none" strike="noStrike" kern="1200" cap="none" spc="0" normalizeH="0" baseline="0" noProof="0" dirty="0">
              <a:ln>
                <a:noFill/>
              </a:ln>
              <a:solidFill>
                <a:prstClr val="black"/>
              </a:solidFill>
              <a:effectLst>
                <a:outerShdw blurRad="25400" dist="25400" dir="2700000" algn="tl" rotWithShape="0">
                  <a:prstClr val="black">
                    <a:alpha val="40000"/>
                  </a:prstClr>
                </a:outerShdw>
              </a:effectLst>
              <a:uLnTx/>
              <a:uFillTx/>
              <a:latin typeface="Effra" panose="02000506080000020004" pitchFamily="2" charset="0"/>
            </a:endParaRPr>
          </a:p>
        </p:txBody>
      </p:sp>
      <p:sp>
        <p:nvSpPr>
          <p:cNvPr id="41" name="Tekstvak 40">
            <a:extLst>
              <a:ext uri="{FF2B5EF4-FFF2-40B4-BE49-F238E27FC236}">
                <a16:creationId xmlns:a16="http://schemas.microsoft.com/office/drawing/2014/main" id="{685229D6-85C3-0CBF-C939-2E054AAC6534}"/>
              </a:ext>
            </a:extLst>
          </p:cNvPr>
          <p:cNvSpPr txBox="1"/>
          <p:nvPr/>
        </p:nvSpPr>
        <p:spPr>
          <a:xfrm>
            <a:off x="10271300" y="2397954"/>
            <a:ext cx="52974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800" b="1" i="1" noProof="0" dirty="0">
                <a:solidFill>
                  <a:prstClr val="black"/>
                </a:solidFill>
                <a:effectLst>
                  <a:outerShdw blurRad="25400" dist="25400" dir="2700000" algn="tl" rotWithShape="0">
                    <a:prstClr val="black">
                      <a:alpha val="40000"/>
                    </a:prstClr>
                  </a:outerShdw>
                </a:effectLst>
                <a:latin typeface="Effra" panose="02000506080000020004" pitchFamily="2" charset="0"/>
              </a:rPr>
              <a:t>P</a:t>
            </a:r>
            <a:endParaRPr kumimoji="0" lang="nl-NL" sz="2800" b="1" i="1" u="none" strike="noStrike" kern="1200" cap="none" spc="0" normalizeH="0" baseline="0" noProof="0" dirty="0">
              <a:ln>
                <a:noFill/>
              </a:ln>
              <a:solidFill>
                <a:prstClr val="black"/>
              </a:solidFill>
              <a:effectLst>
                <a:outerShdw blurRad="25400" dist="25400" dir="2700000" algn="tl" rotWithShape="0">
                  <a:prstClr val="black">
                    <a:alpha val="40000"/>
                  </a:prstClr>
                </a:outerShdw>
              </a:effectLst>
              <a:uLnTx/>
              <a:uFillTx/>
              <a:latin typeface="Effra" panose="02000506080000020004" pitchFamily="2" charset="0"/>
            </a:endParaRPr>
          </a:p>
        </p:txBody>
      </p:sp>
      <p:grpSp>
        <p:nvGrpSpPr>
          <p:cNvPr id="43" name="Groep 42">
            <a:extLst>
              <a:ext uri="{FF2B5EF4-FFF2-40B4-BE49-F238E27FC236}">
                <a16:creationId xmlns:a16="http://schemas.microsoft.com/office/drawing/2014/main" id="{AB84936F-47A9-8AAF-F856-3E8DA69982CE}"/>
              </a:ext>
            </a:extLst>
          </p:cNvPr>
          <p:cNvGrpSpPr/>
          <p:nvPr/>
        </p:nvGrpSpPr>
        <p:grpSpPr>
          <a:xfrm flipH="1">
            <a:off x="1332585" y="2961053"/>
            <a:ext cx="3462552" cy="1896070"/>
            <a:chOff x="1332585" y="2961053"/>
            <a:chExt cx="3462552" cy="1896070"/>
          </a:xfrm>
        </p:grpSpPr>
        <p:cxnSp>
          <p:nvCxnSpPr>
            <p:cNvPr id="44" name="Rechte verbindingslijn 43">
              <a:extLst>
                <a:ext uri="{FF2B5EF4-FFF2-40B4-BE49-F238E27FC236}">
                  <a16:creationId xmlns:a16="http://schemas.microsoft.com/office/drawing/2014/main" id="{771DB643-E455-DD40-24B0-9E7556B4137A}"/>
                </a:ext>
              </a:extLst>
            </p:cNvPr>
            <p:cNvCxnSpPr>
              <a:cxnSpLocks/>
            </p:cNvCxnSpPr>
            <p:nvPr/>
          </p:nvCxnSpPr>
          <p:spPr>
            <a:xfrm flipH="1">
              <a:off x="1332585" y="4857123"/>
              <a:ext cx="1412272" cy="0"/>
            </a:xfrm>
            <a:prstGeom prst="line">
              <a:avLst/>
            </a:prstGeom>
            <a:ln w="57150">
              <a:solidFill>
                <a:srgbClr val="652EA3"/>
              </a:solidFill>
            </a:ln>
          </p:spPr>
          <p:style>
            <a:lnRef idx="1">
              <a:schemeClr val="accent1"/>
            </a:lnRef>
            <a:fillRef idx="0">
              <a:schemeClr val="accent1"/>
            </a:fillRef>
            <a:effectRef idx="0">
              <a:schemeClr val="accent1"/>
            </a:effectRef>
            <a:fontRef idx="minor">
              <a:schemeClr val="tx1"/>
            </a:fontRef>
          </p:style>
        </p:cxnSp>
        <p:cxnSp>
          <p:nvCxnSpPr>
            <p:cNvPr id="45" name="Rechte verbindingslijn 44">
              <a:extLst>
                <a:ext uri="{FF2B5EF4-FFF2-40B4-BE49-F238E27FC236}">
                  <a16:creationId xmlns:a16="http://schemas.microsoft.com/office/drawing/2014/main" id="{F82FB2DC-3194-4F26-F2C7-D166B9A7A463}"/>
                </a:ext>
              </a:extLst>
            </p:cNvPr>
            <p:cNvCxnSpPr>
              <a:cxnSpLocks/>
            </p:cNvCxnSpPr>
            <p:nvPr/>
          </p:nvCxnSpPr>
          <p:spPr>
            <a:xfrm flipH="1">
              <a:off x="2721997" y="2961053"/>
              <a:ext cx="2073140" cy="1896070"/>
            </a:xfrm>
            <a:prstGeom prst="line">
              <a:avLst/>
            </a:prstGeom>
            <a:ln w="57150">
              <a:solidFill>
                <a:srgbClr val="652EA3"/>
              </a:solidFill>
            </a:ln>
          </p:spPr>
          <p:style>
            <a:lnRef idx="1">
              <a:schemeClr val="accent1"/>
            </a:lnRef>
            <a:fillRef idx="0">
              <a:schemeClr val="accent1"/>
            </a:fillRef>
            <a:effectRef idx="0">
              <a:schemeClr val="accent1"/>
            </a:effectRef>
            <a:fontRef idx="minor">
              <a:schemeClr val="tx1"/>
            </a:fontRef>
          </p:style>
        </p:cxnSp>
      </p:grpSp>
      <p:grpSp>
        <p:nvGrpSpPr>
          <p:cNvPr id="46" name="Groep 45">
            <a:extLst>
              <a:ext uri="{FF2B5EF4-FFF2-40B4-BE49-F238E27FC236}">
                <a16:creationId xmlns:a16="http://schemas.microsoft.com/office/drawing/2014/main" id="{7FA96CCF-1DAF-9EF8-6BDA-1DD75EDD4256}"/>
              </a:ext>
            </a:extLst>
          </p:cNvPr>
          <p:cNvGrpSpPr/>
          <p:nvPr/>
        </p:nvGrpSpPr>
        <p:grpSpPr>
          <a:xfrm flipH="1">
            <a:off x="7443059" y="2323051"/>
            <a:ext cx="3462552" cy="1896070"/>
            <a:chOff x="7443059" y="2323051"/>
            <a:chExt cx="3462552" cy="1896070"/>
          </a:xfrm>
        </p:grpSpPr>
        <p:cxnSp>
          <p:nvCxnSpPr>
            <p:cNvPr id="47" name="Rechte verbindingslijn 46">
              <a:extLst>
                <a:ext uri="{FF2B5EF4-FFF2-40B4-BE49-F238E27FC236}">
                  <a16:creationId xmlns:a16="http://schemas.microsoft.com/office/drawing/2014/main" id="{8B974C55-83D4-DACE-77D0-D878E7E5BEE4}"/>
                </a:ext>
              </a:extLst>
            </p:cNvPr>
            <p:cNvCxnSpPr>
              <a:cxnSpLocks/>
            </p:cNvCxnSpPr>
            <p:nvPr/>
          </p:nvCxnSpPr>
          <p:spPr>
            <a:xfrm flipH="1">
              <a:off x="7443059" y="2333136"/>
              <a:ext cx="1412272" cy="0"/>
            </a:xfrm>
            <a:prstGeom prst="line">
              <a:avLst/>
            </a:prstGeom>
            <a:ln w="57150">
              <a:solidFill>
                <a:srgbClr val="652EA3"/>
              </a:solidFill>
            </a:ln>
          </p:spPr>
          <p:style>
            <a:lnRef idx="1">
              <a:schemeClr val="accent1"/>
            </a:lnRef>
            <a:fillRef idx="0">
              <a:schemeClr val="accent1"/>
            </a:fillRef>
            <a:effectRef idx="0">
              <a:schemeClr val="accent1"/>
            </a:effectRef>
            <a:fontRef idx="minor">
              <a:schemeClr val="tx1"/>
            </a:fontRef>
          </p:style>
        </p:cxnSp>
        <p:cxnSp>
          <p:nvCxnSpPr>
            <p:cNvPr id="48" name="Rechte verbindingslijn 47">
              <a:extLst>
                <a:ext uri="{FF2B5EF4-FFF2-40B4-BE49-F238E27FC236}">
                  <a16:creationId xmlns:a16="http://schemas.microsoft.com/office/drawing/2014/main" id="{BAEA0269-D88D-3D6B-55F5-BD71B56CEB7C}"/>
                </a:ext>
              </a:extLst>
            </p:cNvPr>
            <p:cNvCxnSpPr>
              <a:cxnSpLocks/>
            </p:cNvCxnSpPr>
            <p:nvPr/>
          </p:nvCxnSpPr>
          <p:spPr>
            <a:xfrm flipH="1" flipV="1">
              <a:off x="8832471" y="2323051"/>
              <a:ext cx="2073140" cy="1896070"/>
            </a:xfrm>
            <a:prstGeom prst="line">
              <a:avLst/>
            </a:prstGeom>
            <a:ln w="57150">
              <a:solidFill>
                <a:srgbClr val="652EA3"/>
              </a:solidFill>
            </a:ln>
          </p:spPr>
          <p:style>
            <a:lnRef idx="1">
              <a:schemeClr val="accent1"/>
            </a:lnRef>
            <a:fillRef idx="0">
              <a:schemeClr val="accent1"/>
            </a:fillRef>
            <a:effectRef idx="0">
              <a:schemeClr val="accent1"/>
            </a:effectRef>
            <a:fontRef idx="minor">
              <a:schemeClr val="tx1"/>
            </a:fontRef>
          </p:style>
        </p:cxnSp>
      </p:grpSp>
      <p:sp>
        <p:nvSpPr>
          <p:cNvPr id="40" name="Linkeraccolade 39">
            <a:extLst>
              <a:ext uri="{FF2B5EF4-FFF2-40B4-BE49-F238E27FC236}">
                <a16:creationId xmlns:a16="http://schemas.microsoft.com/office/drawing/2014/main" id="{C84B4BCE-DC7E-CE69-6860-79145E08F14D}"/>
              </a:ext>
            </a:extLst>
          </p:cNvPr>
          <p:cNvSpPr/>
          <p:nvPr/>
        </p:nvSpPr>
        <p:spPr>
          <a:xfrm>
            <a:off x="4541857" y="4219121"/>
            <a:ext cx="238699" cy="638001"/>
          </a:xfrm>
          <a:prstGeom prst="leftBrace">
            <a:avLst>
              <a:gd name="adj1" fmla="val 120064"/>
              <a:gd name="adj2" fmla="val 46035"/>
            </a:avLst>
          </a:prstGeom>
          <a:ln w="57150">
            <a:solidFill>
              <a:srgbClr val="E71E1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42" name="Linkeraccolade 41">
            <a:extLst>
              <a:ext uri="{FF2B5EF4-FFF2-40B4-BE49-F238E27FC236}">
                <a16:creationId xmlns:a16="http://schemas.microsoft.com/office/drawing/2014/main" id="{9E0DA0AD-5379-6E08-7191-60A089A71C7D}"/>
              </a:ext>
            </a:extLst>
          </p:cNvPr>
          <p:cNvSpPr/>
          <p:nvPr/>
        </p:nvSpPr>
        <p:spPr>
          <a:xfrm>
            <a:off x="10669780" y="2328580"/>
            <a:ext cx="238699" cy="638001"/>
          </a:xfrm>
          <a:prstGeom prst="leftBrace">
            <a:avLst>
              <a:gd name="adj1" fmla="val 120064"/>
              <a:gd name="adj2" fmla="val 46035"/>
            </a:avLst>
          </a:prstGeom>
          <a:ln w="57150">
            <a:solidFill>
              <a:srgbClr val="E71E1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Tree>
    <p:extLst>
      <p:ext uri="{BB962C8B-B14F-4D97-AF65-F5344CB8AC3E}">
        <p14:creationId xmlns:p14="http://schemas.microsoft.com/office/powerpoint/2010/main" val="4145491809"/>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p:bldP spid="117"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52712-AD72-C92B-7F5E-F61427E36535}"/>
            </a:ext>
          </a:extLst>
        </p:cNvPr>
        <p:cNvGrpSpPr/>
        <p:nvPr/>
      </p:nvGrpSpPr>
      <p:grpSpPr>
        <a:xfrm>
          <a:off x="0" y="0"/>
          <a:ext cx="0" cy="0"/>
          <a:chOff x="0" y="0"/>
          <a:chExt cx="0" cy="0"/>
        </a:xfrm>
      </p:grpSpPr>
      <p:cxnSp>
        <p:nvCxnSpPr>
          <p:cNvPr id="34" name="Verbindingslijn: gebogen 33">
            <a:extLst>
              <a:ext uri="{FF2B5EF4-FFF2-40B4-BE49-F238E27FC236}">
                <a16:creationId xmlns:a16="http://schemas.microsoft.com/office/drawing/2014/main" id="{453C3AFC-A896-03A7-D8E4-29E8BCA9FA53}"/>
              </a:ext>
            </a:extLst>
          </p:cNvPr>
          <p:cNvCxnSpPr>
            <a:cxnSpLocks/>
            <a:stCxn id="28" idx="3"/>
            <a:endCxn id="29" idx="3"/>
          </p:cNvCxnSpPr>
          <p:nvPr/>
        </p:nvCxnSpPr>
        <p:spPr>
          <a:xfrm>
            <a:off x="11264926" y="5008392"/>
            <a:ext cx="12700" cy="869892"/>
          </a:xfrm>
          <a:prstGeom prst="bentConnector3">
            <a:avLst>
              <a:gd name="adj1" fmla="val 1800000"/>
            </a:avLst>
          </a:prstGeom>
          <a:ln w="57150">
            <a:solidFill>
              <a:srgbClr val="A478EC"/>
            </a:solidFill>
          </a:ln>
        </p:spPr>
        <p:style>
          <a:lnRef idx="1">
            <a:schemeClr val="accent1"/>
          </a:lnRef>
          <a:fillRef idx="0">
            <a:schemeClr val="accent1"/>
          </a:fillRef>
          <a:effectRef idx="0">
            <a:schemeClr val="accent1"/>
          </a:effectRef>
          <a:fontRef idx="minor">
            <a:schemeClr val="tx1"/>
          </a:fontRef>
        </p:style>
      </p:cxnSp>
      <p:sp>
        <p:nvSpPr>
          <p:cNvPr id="2" name="Tekstvak 1">
            <a:extLst>
              <a:ext uri="{FF2B5EF4-FFF2-40B4-BE49-F238E27FC236}">
                <a16:creationId xmlns:a16="http://schemas.microsoft.com/office/drawing/2014/main" id="{52F5DDA9-05F7-37C9-6233-F20D68D7AC6B}"/>
              </a:ext>
            </a:extLst>
          </p:cNvPr>
          <p:cNvSpPr txBox="1"/>
          <p:nvPr/>
        </p:nvSpPr>
        <p:spPr>
          <a:xfrm>
            <a:off x="2140299" y="194009"/>
            <a:ext cx="791140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prstClr val="black"/>
                </a:solidFill>
                <a:effectLst/>
                <a:uLnTx/>
                <a:uFillTx/>
                <a:latin typeface="Effra Heavy" panose="02000906080000020004" pitchFamily="2" charset="0"/>
                <a:ea typeface="+mn-ea"/>
                <a:cs typeface="+mn-cs"/>
              </a:rPr>
              <a:t>Beleggen </a:t>
            </a:r>
            <a:r>
              <a:rPr kumimoji="0" lang="nl-NL" sz="2800" b="0" i="0" u="none" strike="noStrike" kern="1200" cap="none" spc="0" normalizeH="0" baseline="0" noProof="0" dirty="0">
                <a:ln>
                  <a:noFill/>
                </a:ln>
                <a:solidFill>
                  <a:prstClr val="black"/>
                </a:solidFill>
                <a:effectLst/>
                <a:uLnTx/>
                <a:uFillTx/>
                <a:latin typeface="Effra" panose="02000506080000020004" pitchFamily="2" charset="0"/>
              </a:rPr>
              <a:t>(Aandelen en obligaties)</a:t>
            </a:r>
            <a:endParaRPr kumimoji="0" lang="nl-NL" sz="2800" b="0" i="0" u="none" strike="noStrike" kern="1200" cap="none" spc="0" normalizeH="0" baseline="0" noProof="0" dirty="0">
              <a:ln>
                <a:noFill/>
              </a:ln>
              <a:solidFill>
                <a:prstClr val="black"/>
              </a:solidFill>
              <a:effectLst/>
              <a:uLnTx/>
              <a:uFillTx/>
              <a:latin typeface="Effra Heavy" panose="02000906080000020004" pitchFamily="2" charset="0"/>
              <a:ea typeface="+mn-ea"/>
              <a:cs typeface="+mn-cs"/>
            </a:endParaRPr>
          </a:p>
        </p:txBody>
      </p:sp>
      <p:sp>
        <p:nvSpPr>
          <p:cNvPr id="4" name="Rechthoek: afgeronde hoeken 3">
            <a:extLst>
              <a:ext uri="{FF2B5EF4-FFF2-40B4-BE49-F238E27FC236}">
                <a16:creationId xmlns:a16="http://schemas.microsoft.com/office/drawing/2014/main" id="{6ED01343-0FE7-FDE9-5F11-F907B0B5E0BD}"/>
              </a:ext>
            </a:extLst>
          </p:cNvPr>
          <p:cNvSpPr/>
          <p:nvPr/>
        </p:nvSpPr>
        <p:spPr>
          <a:xfrm>
            <a:off x="5151164" y="816767"/>
            <a:ext cx="1889672" cy="606582"/>
          </a:xfrm>
          <a:prstGeom prst="roundRect">
            <a:avLst/>
          </a:prstGeom>
          <a:solidFill>
            <a:srgbClr val="945EE8"/>
          </a:solidFill>
          <a:ln w="13921" cap="flat">
            <a:noFill/>
            <a:prstDash val="solid"/>
            <a:miter/>
          </a:ln>
          <a:effectLst>
            <a:outerShdw blurRad="25400" dist="254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prstClr val="white"/>
                </a:solidFill>
                <a:effectLst/>
                <a:uLnTx/>
                <a:uFillTx/>
                <a:latin typeface="Effra Heavy" panose="02000906080000020004" pitchFamily="2" charset="0"/>
                <a:ea typeface="+mn-ea"/>
                <a:cs typeface="+mn-cs"/>
              </a:rPr>
              <a:t>Beleggen</a:t>
            </a:r>
          </a:p>
        </p:txBody>
      </p:sp>
      <p:cxnSp>
        <p:nvCxnSpPr>
          <p:cNvPr id="5" name="Rechte verbindingslijn met pijl 4">
            <a:extLst>
              <a:ext uri="{FF2B5EF4-FFF2-40B4-BE49-F238E27FC236}">
                <a16:creationId xmlns:a16="http://schemas.microsoft.com/office/drawing/2014/main" id="{54D168F3-6033-DD23-41C4-512148CB87A1}"/>
              </a:ext>
            </a:extLst>
          </p:cNvPr>
          <p:cNvCxnSpPr>
            <a:cxnSpLocks/>
          </p:cNvCxnSpPr>
          <p:nvPr/>
        </p:nvCxnSpPr>
        <p:spPr>
          <a:xfrm>
            <a:off x="1011421" y="2609935"/>
            <a:ext cx="10169159" cy="0"/>
          </a:xfrm>
          <a:prstGeom prst="straightConnector1">
            <a:avLst/>
          </a:prstGeom>
          <a:ln w="165100">
            <a:gradFill flip="none" rotWithShape="1">
              <a:gsLst>
                <a:gs pos="0">
                  <a:srgbClr val="00B050"/>
                </a:gs>
                <a:gs pos="100000">
                  <a:srgbClr val="E61E16"/>
                </a:gs>
              </a:gsLst>
              <a:lin ang="0" scaled="1"/>
              <a:tileRect/>
            </a:gra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 name="Tekstvak 5">
            <a:extLst>
              <a:ext uri="{FF2B5EF4-FFF2-40B4-BE49-F238E27FC236}">
                <a16:creationId xmlns:a16="http://schemas.microsoft.com/office/drawing/2014/main" id="{3E942AD0-0862-9C05-8203-8101DFC44C99}"/>
              </a:ext>
            </a:extLst>
          </p:cNvPr>
          <p:cNvSpPr txBox="1"/>
          <p:nvPr/>
        </p:nvSpPr>
        <p:spPr>
          <a:xfrm>
            <a:off x="4011191" y="1970510"/>
            <a:ext cx="416961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prstClr val="black"/>
                </a:solidFill>
                <a:effectLst/>
                <a:uLnTx/>
                <a:uFillTx/>
                <a:latin typeface="Effra Heavy" panose="02000906080000020004" pitchFamily="2" charset="0"/>
                <a:ea typeface="+mn-ea"/>
                <a:cs typeface="+mn-cs"/>
              </a:rPr>
              <a:t>Risico</a:t>
            </a:r>
          </a:p>
        </p:txBody>
      </p:sp>
      <p:sp>
        <p:nvSpPr>
          <p:cNvPr id="7" name="Tekstvak 6">
            <a:extLst>
              <a:ext uri="{FF2B5EF4-FFF2-40B4-BE49-F238E27FC236}">
                <a16:creationId xmlns:a16="http://schemas.microsoft.com/office/drawing/2014/main" id="{1104B555-A6C7-AB6E-4830-E854F8FCA6D9}"/>
              </a:ext>
            </a:extLst>
          </p:cNvPr>
          <p:cNvSpPr txBox="1"/>
          <p:nvPr/>
        </p:nvSpPr>
        <p:spPr>
          <a:xfrm>
            <a:off x="10284160" y="1929414"/>
            <a:ext cx="1157514"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000" b="0" i="0" u="none" strike="noStrike" kern="1200" cap="none" spc="0" normalizeH="0" baseline="0" noProof="0" dirty="0">
                <a:ln>
                  <a:noFill/>
                </a:ln>
                <a:solidFill>
                  <a:prstClr val="black"/>
                </a:solidFill>
                <a:effectLst/>
                <a:uLnTx/>
                <a:uFillTx/>
                <a:latin typeface="Effra" panose="02000506080000020004" pitchFamily="2" charset="0"/>
                <a:ea typeface="+mn-ea"/>
                <a:cs typeface="+mn-cs"/>
              </a:rPr>
              <a:t>Meer</a:t>
            </a:r>
          </a:p>
        </p:txBody>
      </p:sp>
      <p:sp>
        <p:nvSpPr>
          <p:cNvPr id="8" name="Tekstvak 7">
            <a:extLst>
              <a:ext uri="{FF2B5EF4-FFF2-40B4-BE49-F238E27FC236}">
                <a16:creationId xmlns:a16="http://schemas.microsoft.com/office/drawing/2014/main" id="{5A6AF908-AB07-96C0-D415-42FFCE3ACCDF}"/>
              </a:ext>
            </a:extLst>
          </p:cNvPr>
          <p:cNvSpPr txBox="1"/>
          <p:nvPr/>
        </p:nvSpPr>
        <p:spPr>
          <a:xfrm>
            <a:off x="852257" y="1929414"/>
            <a:ext cx="1157514"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000" b="0" i="0" u="none" strike="noStrike" kern="1200" cap="none" spc="0" normalizeH="0" baseline="0" noProof="0" dirty="0">
                <a:ln>
                  <a:noFill/>
                </a:ln>
                <a:solidFill>
                  <a:prstClr val="black"/>
                </a:solidFill>
                <a:effectLst/>
                <a:uLnTx/>
                <a:uFillTx/>
                <a:latin typeface="Effra" panose="02000506080000020004" pitchFamily="2" charset="0"/>
                <a:ea typeface="+mn-ea"/>
                <a:cs typeface="+mn-cs"/>
              </a:rPr>
              <a:t>Minder</a:t>
            </a:r>
          </a:p>
        </p:txBody>
      </p:sp>
      <p:cxnSp>
        <p:nvCxnSpPr>
          <p:cNvPr id="9" name="Rechte verbindingslijn met pijl 8">
            <a:extLst>
              <a:ext uri="{FF2B5EF4-FFF2-40B4-BE49-F238E27FC236}">
                <a16:creationId xmlns:a16="http://schemas.microsoft.com/office/drawing/2014/main" id="{F7D79565-09AA-2DE4-1917-05201CB107A5}"/>
              </a:ext>
            </a:extLst>
          </p:cNvPr>
          <p:cNvCxnSpPr>
            <a:cxnSpLocks/>
          </p:cNvCxnSpPr>
          <p:nvPr/>
        </p:nvCxnSpPr>
        <p:spPr>
          <a:xfrm>
            <a:off x="1011421" y="3844578"/>
            <a:ext cx="10169159" cy="0"/>
          </a:xfrm>
          <a:prstGeom prst="straightConnector1">
            <a:avLst/>
          </a:prstGeom>
          <a:ln w="165100">
            <a:gradFill flip="none" rotWithShape="1">
              <a:gsLst>
                <a:gs pos="0">
                  <a:srgbClr val="E61E16"/>
                </a:gs>
                <a:gs pos="100000">
                  <a:srgbClr val="00B050"/>
                </a:gs>
              </a:gsLst>
              <a:lin ang="0" scaled="1"/>
              <a:tileRect/>
            </a:gra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Tekstvak 9">
            <a:extLst>
              <a:ext uri="{FF2B5EF4-FFF2-40B4-BE49-F238E27FC236}">
                <a16:creationId xmlns:a16="http://schemas.microsoft.com/office/drawing/2014/main" id="{364382A7-561E-51FF-AEA3-E3791A06AAC9}"/>
              </a:ext>
            </a:extLst>
          </p:cNvPr>
          <p:cNvSpPr txBox="1"/>
          <p:nvPr/>
        </p:nvSpPr>
        <p:spPr>
          <a:xfrm>
            <a:off x="4011191" y="3957566"/>
            <a:ext cx="416961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prstClr val="black"/>
                </a:solidFill>
                <a:effectLst/>
                <a:uLnTx/>
                <a:uFillTx/>
                <a:latin typeface="Effra Heavy" panose="02000906080000020004" pitchFamily="2" charset="0"/>
                <a:ea typeface="+mn-ea"/>
                <a:cs typeface="+mn-cs"/>
              </a:rPr>
              <a:t>Rendement</a:t>
            </a:r>
          </a:p>
        </p:txBody>
      </p:sp>
      <p:sp>
        <p:nvSpPr>
          <p:cNvPr id="11" name="Tekstvak 10">
            <a:extLst>
              <a:ext uri="{FF2B5EF4-FFF2-40B4-BE49-F238E27FC236}">
                <a16:creationId xmlns:a16="http://schemas.microsoft.com/office/drawing/2014/main" id="{056E5233-62E8-0908-BD71-A5F255F5C4E9}"/>
              </a:ext>
            </a:extLst>
          </p:cNvPr>
          <p:cNvSpPr txBox="1"/>
          <p:nvPr/>
        </p:nvSpPr>
        <p:spPr>
          <a:xfrm>
            <a:off x="10284160" y="4073742"/>
            <a:ext cx="1157514"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000" b="0" i="0" u="none" strike="noStrike" kern="1200" cap="none" spc="0" normalizeH="0" baseline="0" noProof="0" dirty="0">
                <a:ln>
                  <a:noFill/>
                </a:ln>
                <a:solidFill>
                  <a:prstClr val="black"/>
                </a:solidFill>
                <a:effectLst/>
                <a:uLnTx/>
                <a:uFillTx/>
                <a:latin typeface="Effra" panose="02000506080000020004" pitchFamily="2" charset="0"/>
                <a:ea typeface="+mn-ea"/>
                <a:cs typeface="+mn-cs"/>
              </a:rPr>
              <a:t>Hoger</a:t>
            </a:r>
          </a:p>
        </p:txBody>
      </p:sp>
      <p:sp>
        <p:nvSpPr>
          <p:cNvPr id="12" name="Tekstvak 11">
            <a:extLst>
              <a:ext uri="{FF2B5EF4-FFF2-40B4-BE49-F238E27FC236}">
                <a16:creationId xmlns:a16="http://schemas.microsoft.com/office/drawing/2014/main" id="{DFF6AC6F-9E79-0C32-BE07-7CEB390F3EE2}"/>
              </a:ext>
            </a:extLst>
          </p:cNvPr>
          <p:cNvSpPr txBox="1"/>
          <p:nvPr/>
        </p:nvSpPr>
        <p:spPr>
          <a:xfrm>
            <a:off x="852257" y="4073742"/>
            <a:ext cx="1157514"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000" b="0" i="0" u="none" strike="noStrike" kern="1200" cap="none" spc="0" normalizeH="0" baseline="0" noProof="0" dirty="0">
                <a:ln>
                  <a:noFill/>
                </a:ln>
                <a:solidFill>
                  <a:prstClr val="black"/>
                </a:solidFill>
                <a:effectLst/>
                <a:uLnTx/>
                <a:uFillTx/>
                <a:latin typeface="Effra" panose="02000506080000020004" pitchFamily="2" charset="0"/>
                <a:ea typeface="+mn-ea"/>
                <a:cs typeface="+mn-cs"/>
              </a:rPr>
              <a:t>Lager</a:t>
            </a:r>
          </a:p>
        </p:txBody>
      </p:sp>
      <p:sp>
        <p:nvSpPr>
          <p:cNvPr id="13" name="Rechthoek: afgeronde hoeken 12">
            <a:extLst>
              <a:ext uri="{FF2B5EF4-FFF2-40B4-BE49-F238E27FC236}">
                <a16:creationId xmlns:a16="http://schemas.microsoft.com/office/drawing/2014/main" id="{2C8BB950-6C72-CC18-B70B-76F5DB46C26A}"/>
              </a:ext>
            </a:extLst>
          </p:cNvPr>
          <p:cNvSpPr/>
          <p:nvPr/>
        </p:nvSpPr>
        <p:spPr>
          <a:xfrm>
            <a:off x="993750" y="2889594"/>
            <a:ext cx="4256364" cy="675326"/>
          </a:xfrm>
          <a:prstGeom prst="roundRect">
            <a:avLst/>
          </a:prstGeom>
          <a:solidFill>
            <a:schemeClr val="accent3"/>
          </a:solidFill>
          <a:ln w="13921" cap="flat">
            <a:noFill/>
            <a:prstDash val="solid"/>
            <a:miter/>
          </a:ln>
          <a:effectLst>
            <a:outerShdw blurRad="25400" dist="254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4000" b="0" i="0" u="none" strike="noStrike" kern="1200" cap="none" spc="0" normalizeH="0" baseline="0" noProof="0" dirty="0">
                <a:ln>
                  <a:noFill/>
                </a:ln>
                <a:solidFill>
                  <a:prstClr val="white"/>
                </a:solidFill>
                <a:effectLst/>
                <a:uLnTx/>
                <a:uFillTx/>
                <a:latin typeface="Effra" panose="02000506080000020004" pitchFamily="2" charset="0"/>
                <a:ea typeface="+mn-ea"/>
                <a:cs typeface="+mn-cs"/>
              </a:rPr>
              <a:t>Obligaties</a:t>
            </a:r>
          </a:p>
        </p:txBody>
      </p:sp>
      <p:sp>
        <p:nvSpPr>
          <p:cNvPr id="14" name="Rechthoek: afgeronde hoeken 13">
            <a:extLst>
              <a:ext uri="{FF2B5EF4-FFF2-40B4-BE49-F238E27FC236}">
                <a16:creationId xmlns:a16="http://schemas.microsoft.com/office/drawing/2014/main" id="{D12411A7-2EE4-E553-68B0-EB025688EA7F}"/>
              </a:ext>
            </a:extLst>
          </p:cNvPr>
          <p:cNvSpPr/>
          <p:nvPr/>
        </p:nvSpPr>
        <p:spPr>
          <a:xfrm>
            <a:off x="7008562" y="2889594"/>
            <a:ext cx="4256364" cy="675326"/>
          </a:xfrm>
          <a:prstGeom prst="roundRect">
            <a:avLst/>
          </a:prstGeom>
          <a:solidFill>
            <a:schemeClr val="accent3"/>
          </a:solidFill>
          <a:ln w="13921" cap="flat">
            <a:noFill/>
            <a:prstDash val="solid"/>
            <a:miter/>
          </a:ln>
          <a:effectLst>
            <a:outerShdw blurRad="25400" dist="254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4000" b="0" i="0" u="none" strike="noStrike" kern="1200" cap="none" spc="0" normalizeH="0" baseline="0" noProof="0" dirty="0">
                <a:ln>
                  <a:noFill/>
                </a:ln>
                <a:solidFill>
                  <a:prstClr val="white"/>
                </a:solidFill>
                <a:effectLst/>
                <a:uLnTx/>
                <a:uFillTx/>
                <a:latin typeface="Effra" panose="02000506080000020004" pitchFamily="2" charset="0"/>
                <a:ea typeface="+mn-ea"/>
                <a:cs typeface="+mn-cs"/>
              </a:rPr>
              <a:t>Aandelen</a:t>
            </a:r>
          </a:p>
        </p:txBody>
      </p:sp>
      <p:sp>
        <p:nvSpPr>
          <p:cNvPr id="15" name="Tekstvak 14">
            <a:extLst>
              <a:ext uri="{FF2B5EF4-FFF2-40B4-BE49-F238E27FC236}">
                <a16:creationId xmlns:a16="http://schemas.microsoft.com/office/drawing/2014/main" id="{36EB8671-5B8F-51FF-B618-E6FA5B4C7483}"/>
              </a:ext>
            </a:extLst>
          </p:cNvPr>
          <p:cNvSpPr txBox="1"/>
          <p:nvPr/>
        </p:nvSpPr>
        <p:spPr>
          <a:xfrm>
            <a:off x="2140297" y="1423349"/>
            <a:ext cx="7911404"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000" b="0" u="none" strike="noStrike" kern="1200" cap="none" spc="0" normalizeH="0" baseline="0" noProof="0" dirty="0">
                <a:ln>
                  <a:noFill/>
                </a:ln>
                <a:solidFill>
                  <a:prstClr val="black"/>
                </a:solidFill>
                <a:effectLst/>
                <a:uLnTx/>
                <a:uFillTx/>
                <a:latin typeface="Effra" panose="02000506080000020004" pitchFamily="2" charset="0"/>
                <a:ea typeface="+mn-ea"/>
                <a:cs typeface="+mn-cs"/>
              </a:rPr>
              <a:t>Een belegger zet geld in met als doel hier meer geld mee te verdienen.</a:t>
            </a:r>
          </a:p>
        </p:txBody>
      </p:sp>
      <p:cxnSp>
        <p:nvCxnSpPr>
          <p:cNvPr id="16" name="Rechte verbindingslijn 15">
            <a:extLst>
              <a:ext uri="{FF2B5EF4-FFF2-40B4-BE49-F238E27FC236}">
                <a16:creationId xmlns:a16="http://schemas.microsoft.com/office/drawing/2014/main" id="{2BC756DC-4365-D45D-953F-D3A4129BF82D}"/>
              </a:ext>
            </a:extLst>
          </p:cNvPr>
          <p:cNvCxnSpPr>
            <a:cxnSpLocks/>
          </p:cNvCxnSpPr>
          <p:nvPr/>
        </p:nvCxnSpPr>
        <p:spPr>
          <a:xfrm flipH="1">
            <a:off x="1958806" y="1823459"/>
            <a:ext cx="8274389" cy="0"/>
          </a:xfrm>
          <a:prstGeom prst="line">
            <a:avLst/>
          </a:prstGeom>
          <a:ln w="57150">
            <a:solidFill>
              <a:srgbClr val="939393"/>
            </a:solidFill>
          </a:ln>
        </p:spPr>
        <p:style>
          <a:lnRef idx="1">
            <a:schemeClr val="accent1"/>
          </a:lnRef>
          <a:fillRef idx="0">
            <a:schemeClr val="accent1"/>
          </a:fillRef>
          <a:effectRef idx="0">
            <a:schemeClr val="accent1"/>
          </a:effectRef>
          <a:fontRef idx="minor">
            <a:schemeClr val="tx1"/>
          </a:fontRef>
        </p:style>
      </p:cxnSp>
      <p:sp>
        <p:nvSpPr>
          <p:cNvPr id="20" name="Rechthoek: afgeronde hoeken 19">
            <a:extLst>
              <a:ext uri="{FF2B5EF4-FFF2-40B4-BE49-F238E27FC236}">
                <a16:creationId xmlns:a16="http://schemas.microsoft.com/office/drawing/2014/main" id="{AD728F84-2BAF-95F0-1FAB-DD9D23E917A3}"/>
              </a:ext>
            </a:extLst>
          </p:cNvPr>
          <p:cNvSpPr/>
          <p:nvPr/>
        </p:nvSpPr>
        <p:spPr>
          <a:xfrm>
            <a:off x="1011421" y="4648953"/>
            <a:ext cx="4238693" cy="718878"/>
          </a:xfrm>
          <a:prstGeom prst="roundRect">
            <a:avLst/>
          </a:prstGeom>
          <a:solidFill>
            <a:srgbClr val="A478EC"/>
          </a:solidFill>
          <a:ln w="13921" cap="flat">
            <a:noFill/>
            <a:prstDash val="solid"/>
            <a:miter/>
          </a:ln>
          <a:effectLst>
            <a:outerShdw blurRad="25400" dist="254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white"/>
                </a:solidFill>
                <a:effectLst/>
                <a:uLnTx/>
                <a:uFillTx/>
                <a:latin typeface="Effra" panose="02000506080000020004" pitchFamily="2" charset="0"/>
                <a:ea typeface="+mn-ea"/>
                <a:cs typeface="+mn-cs"/>
              </a:rPr>
              <a:t>Afhankelijk van de </a:t>
            </a:r>
            <a:r>
              <a:rPr kumimoji="0" lang="nl-NL" sz="1800" b="1" i="0" u="none" strike="noStrike" kern="1200" cap="none" spc="0" normalizeH="0" baseline="0" noProof="0" dirty="0">
                <a:ln>
                  <a:noFill/>
                </a:ln>
                <a:solidFill>
                  <a:prstClr val="white"/>
                </a:solidFill>
                <a:effectLst/>
                <a:uLnTx/>
                <a:uFillTx/>
                <a:latin typeface="Effra" panose="02000506080000020004" pitchFamily="2" charset="0"/>
                <a:ea typeface="+mn-ea"/>
                <a:cs typeface="+mn-cs"/>
              </a:rPr>
              <a:t>rentestand</a:t>
            </a:r>
            <a:r>
              <a:rPr kumimoji="0" lang="nl-NL" sz="1800" b="0" i="0" u="none" strike="noStrike" kern="1200" cap="none" spc="0" normalizeH="0" baseline="0" noProof="0" dirty="0">
                <a:ln>
                  <a:noFill/>
                </a:ln>
                <a:solidFill>
                  <a:prstClr val="white"/>
                </a:solidFill>
                <a:effectLst/>
                <a:uLnTx/>
                <a:uFillTx/>
                <a:latin typeface="Effra" panose="02000506080000020004" pitchFamily="2" charset="0"/>
                <a:ea typeface="+mn-ea"/>
                <a:cs typeface="+mn-cs"/>
              </a:rPr>
              <a:t>,</a:t>
            </a:r>
            <a:r>
              <a:rPr kumimoji="0" lang="nl-NL" sz="1800" b="0" i="0" u="none" strike="noStrike" kern="1200" cap="none" spc="0" normalizeH="0" noProof="0" dirty="0">
                <a:ln>
                  <a:noFill/>
                </a:ln>
                <a:solidFill>
                  <a:prstClr val="white"/>
                </a:solidFill>
                <a:effectLst/>
                <a:uLnTx/>
                <a:uFillTx/>
                <a:latin typeface="Effra" panose="02000506080000020004" pitchFamily="2" charset="0"/>
                <a:ea typeface="+mn-ea"/>
                <a:cs typeface="+mn-cs"/>
              </a:rPr>
              <a:t> die schommelt minder sterk.</a:t>
            </a:r>
            <a:endParaRPr kumimoji="0" lang="nl-NL" sz="1800" b="0" i="0" u="none" strike="noStrike" kern="1200" cap="none" spc="0" normalizeH="0" baseline="0" noProof="0" dirty="0">
              <a:ln>
                <a:noFill/>
              </a:ln>
              <a:solidFill>
                <a:prstClr val="white"/>
              </a:solidFill>
              <a:effectLst/>
              <a:uLnTx/>
              <a:uFillTx/>
              <a:latin typeface="Effra" panose="02000506080000020004" pitchFamily="2" charset="0"/>
              <a:ea typeface="+mn-ea"/>
              <a:cs typeface="+mn-cs"/>
            </a:endParaRPr>
          </a:p>
        </p:txBody>
      </p:sp>
      <p:cxnSp>
        <p:nvCxnSpPr>
          <p:cNvPr id="21" name="Verbindingslijn: gebogen 20">
            <a:extLst>
              <a:ext uri="{FF2B5EF4-FFF2-40B4-BE49-F238E27FC236}">
                <a16:creationId xmlns:a16="http://schemas.microsoft.com/office/drawing/2014/main" id="{4C5E71B3-7412-D95F-F19E-85E6CAD29D90}"/>
              </a:ext>
            </a:extLst>
          </p:cNvPr>
          <p:cNvCxnSpPr>
            <a:cxnSpLocks/>
            <a:stCxn id="13" idx="1"/>
            <a:endCxn id="20" idx="1"/>
          </p:cNvCxnSpPr>
          <p:nvPr/>
        </p:nvCxnSpPr>
        <p:spPr>
          <a:xfrm rot="10800000" flipH="1" flipV="1">
            <a:off x="993749" y="3227256"/>
            <a:ext cx="17671" cy="1781135"/>
          </a:xfrm>
          <a:prstGeom prst="bentConnector3">
            <a:avLst>
              <a:gd name="adj1" fmla="val -1293645"/>
            </a:avLst>
          </a:prstGeom>
          <a:ln w="57150">
            <a:solidFill>
              <a:srgbClr val="A478EC"/>
            </a:solidFill>
          </a:ln>
        </p:spPr>
        <p:style>
          <a:lnRef idx="1">
            <a:schemeClr val="accent1"/>
          </a:lnRef>
          <a:fillRef idx="0">
            <a:schemeClr val="accent1"/>
          </a:fillRef>
          <a:effectRef idx="0">
            <a:schemeClr val="accent1"/>
          </a:effectRef>
          <a:fontRef idx="minor">
            <a:schemeClr val="tx1"/>
          </a:fontRef>
        </p:style>
      </p:cxnSp>
      <p:sp>
        <p:nvSpPr>
          <p:cNvPr id="22" name="Rechthoek: afgeronde hoeken 21">
            <a:extLst>
              <a:ext uri="{FF2B5EF4-FFF2-40B4-BE49-F238E27FC236}">
                <a16:creationId xmlns:a16="http://schemas.microsoft.com/office/drawing/2014/main" id="{C3CE2381-BB99-E119-0E9B-625D77D1C95B}"/>
              </a:ext>
            </a:extLst>
          </p:cNvPr>
          <p:cNvSpPr/>
          <p:nvPr/>
        </p:nvSpPr>
        <p:spPr>
          <a:xfrm>
            <a:off x="1011421" y="5518845"/>
            <a:ext cx="4238693" cy="718878"/>
          </a:xfrm>
          <a:prstGeom prst="roundRect">
            <a:avLst/>
          </a:prstGeom>
          <a:solidFill>
            <a:srgbClr val="A478EC"/>
          </a:solidFill>
          <a:ln w="13921" cap="flat">
            <a:noFill/>
            <a:prstDash val="solid"/>
            <a:miter/>
          </a:ln>
          <a:effectLst>
            <a:outerShdw blurRad="25400" dist="254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white"/>
                </a:solidFill>
                <a:effectLst/>
                <a:uLnTx/>
                <a:uFillTx/>
                <a:latin typeface="Effra" panose="02000506080000020004" pitchFamily="2" charset="0"/>
                <a:ea typeface="+mn-ea"/>
                <a:cs typeface="+mn-cs"/>
              </a:rPr>
              <a:t>De</a:t>
            </a:r>
            <a:r>
              <a:rPr kumimoji="0" lang="nl-NL" sz="1800" b="0" i="0" u="none" strike="noStrike" kern="1200" cap="none" spc="0" normalizeH="0" noProof="0" dirty="0">
                <a:ln>
                  <a:noFill/>
                </a:ln>
                <a:solidFill>
                  <a:prstClr val="white"/>
                </a:solidFill>
                <a:effectLst/>
                <a:uLnTx/>
                <a:uFillTx/>
                <a:latin typeface="Effra" panose="02000506080000020004" pitchFamily="2" charset="0"/>
                <a:ea typeface="+mn-ea"/>
                <a:cs typeface="+mn-cs"/>
              </a:rPr>
              <a:t> belegger krijgt haar </a:t>
            </a:r>
            <a:r>
              <a:rPr kumimoji="0" lang="nl-NL" sz="1800" b="1" i="0" u="none" strike="noStrike" kern="1200" cap="none" spc="0" normalizeH="0" noProof="0" dirty="0">
                <a:ln>
                  <a:noFill/>
                </a:ln>
                <a:solidFill>
                  <a:prstClr val="white"/>
                </a:solidFill>
                <a:effectLst/>
                <a:uLnTx/>
                <a:uFillTx/>
                <a:latin typeface="Effra" panose="02000506080000020004" pitchFamily="2" charset="0"/>
                <a:ea typeface="+mn-ea"/>
                <a:cs typeface="+mn-cs"/>
              </a:rPr>
              <a:t>geld terug </a:t>
            </a:r>
            <a:r>
              <a:rPr kumimoji="0" lang="nl-NL" sz="1800" b="0" i="0" u="none" strike="noStrike" kern="1200" cap="none" spc="0" normalizeH="0" noProof="0" dirty="0">
                <a:ln>
                  <a:noFill/>
                </a:ln>
                <a:solidFill>
                  <a:prstClr val="white"/>
                </a:solidFill>
                <a:effectLst/>
                <a:uLnTx/>
                <a:uFillTx/>
                <a:latin typeface="Effra" panose="02000506080000020004" pitchFamily="2" charset="0"/>
                <a:ea typeface="+mn-ea"/>
                <a:cs typeface="+mn-cs"/>
              </a:rPr>
              <a:t>en jaarlijks een </a:t>
            </a:r>
            <a:r>
              <a:rPr kumimoji="0" lang="nl-NL" sz="1800" b="1" i="0" u="none" strike="noStrike" kern="1200" cap="none" spc="0" normalizeH="0" noProof="0" dirty="0">
                <a:ln>
                  <a:noFill/>
                </a:ln>
                <a:solidFill>
                  <a:prstClr val="white"/>
                </a:solidFill>
                <a:effectLst/>
                <a:uLnTx/>
                <a:uFillTx/>
                <a:latin typeface="Effra" panose="02000506080000020004" pitchFamily="2" charset="0"/>
                <a:ea typeface="+mn-ea"/>
                <a:cs typeface="+mn-cs"/>
              </a:rPr>
              <a:t>zekere beloning</a:t>
            </a:r>
            <a:r>
              <a:rPr kumimoji="0" lang="nl-NL" sz="1800" b="0" i="0" u="none" strike="noStrike" kern="1200" cap="none" spc="0" normalizeH="0" noProof="0" dirty="0">
                <a:ln>
                  <a:noFill/>
                </a:ln>
                <a:solidFill>
                  <a:prstClr val="white"/>
                </a:solidFill>
                <a:effectLst/>
                <a:uLnTx/>
                <a:uFillTx/>
                <a:latin typeface="Effra" panose="02000506080000020004" pitchFamily="2" charset="0"/>
                <a:ea typeface="+mn-ea"/>
                <a:cs typeface="+mn-cs"/>
              </a:rPr>
              <a:t>.</a:t>
            </a:r>
            <a:endParaRPr kumimoji="0" lang="nl-NL" sz="1800" b="0" i="0" u="none" strike="noStrike" kern="1200" cap="none" spc="0" normalizeH="0" baseline="0" noProof="0" dirty="0">
              <a:ln>
                <a:noFill/>
              </a:ln>
              <a:solidFill>
                <a:prstClr val="white"/>
              </a:solidFill>
              <a:effectLst/>
              <a:uLnTx/>
              <a:uFillTx/>
              <a:latin typeface="Effra" panose="02000506080000020004" pitchFamily="2" charset="0"/>
              <a:ea typeface="+mn-ea"/>
              <a:cs typeface="+mn-cs"/>
            </a:endParaRPr>
          </a:p>
        </p:txBody>
      </p:sp>
      <p:cxnSp>
        <p:nvCxnSpPr>
          <p:cNvPr id="23" name="Verbindingslijn: gebogen 22">
            <a:extLst>
              <a:ext uri="{FF2B5EF4-FFF2-40B4-BE49-F238E27FC236}">
                <a16:creationId xmlns:a16="http://schemas.microsoft.com/office/drawing/2014/main" id="{66AB5177-3D16-00C0-D67C-DF49CF063667}"/>
              </a:ext>
            </a:extLst>
          </p:cNvPr>
          <p:cNvCxnSpPr>
            <a:cxnSpLocks/>
            <a:stCxn id="20" idx="1"/>
            <a:endCxn id="22" idx="1"/>
          </p:cNvCxnSpPr>
          <p:nvPr/>
        </p:nvCxnSpPr>
        <p:spPr>
          <a:xfrm rot="10800000" flipV="1">
            <a:off x="1011421" y="5008392"/>
            <a:ext cx="12700" cy="869892"/>
          </a:xfrm>
          <a:prstGeom prst="bentConnector3">
            <a:avLst>
              <a:gd name="adj1" fmla="val 2043748"/>
            </a:avLst>
          </a:prstGeom>
          <a:ln w="57150">
            <a:solidFill>
              <a:srgbClr val="A478EC"/>
            </a:solidFill>
          </a:ln>
        </p:spPr>
        <p:style>
          <a:lnRef idx="1">
            <a:schemeClr val="accent1"/>
          </a:lnRef>
          <a:fillRef idx="0">
            <a:schemeClr val="accent1"/>
          </a:fillRef>
          <a:effectRef idx="0">
            <a:schemeClr val="accent1"/>
          </a:effectRef>
          <a:fontRef idx="minor">
            <a:schemeClr val="tx1"/>
          </a:fontRef>
        </p:style>
      </p:cxnSp>
      <p:sp>
        <p:nvSpPr>
          <p:cNvPr id="28" name="Rechthoek: afgeronde hoeken 27">
            <a:extLst>
              <a:ext uri="{FF2B5EF4-FFF2-40B4-BE49-F238E27FC236}">
                <a16:creationId xmlns:a16="http://schemas.microsoft.com/office/drawing/2014/main" id="{D7C6B7DA-522E-D987-E6EF-0984BD7BA6E2}"/>
              </a:ext>
            </a:extLst>
          </p:cNvPr>
          <p:cNvSpPr/>
          <p:nvPr/>
        </p:nvSpPr>
        <p:spPr>
          <a:xfrm>
            <a:off x="7008562" y="4648953"/>
            <a:ext cx="4256364" cy="718878"/>
          </a:xfrm>
          <a:prstGeom prst="roundRect">
            <a:avLst/>
          </a:prstGeom>
          <a:solidFill>
            <a:srgbClr val="A478EC"/>
          </a:solidFill>
          <a:ln w="13921" cap="flat">
            <a:noFill/>
            <a:prstDash val="solid"/>
            <a:miter/>
          </a:ln>
          <a:effectLst>
            <a:outerShdw blurRad="25400" dist="254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dirty="0">
                <a:solidFill>
                  <a:prstClr val="white"/>
                </a:solidFill>
                <a:latin typeface="Effra" panose="02000506080000020004" pitchFamily="2" charset="0"/>
              </a:rPr>
              <a:t>Afhankelijk</a:t>
            </a:r>
            <a:r>
              <a:rPr kumimoji="0" lang="nl-NL" sz="1800" b="0" i="0" u="none" strike="noStrike" kern="1200" cap="none" spc="0" normalizeH="0" baseline="0" noProof="0" dirty="0">
                <a:ln>
                  <a:noFill/>
                </a:ln>
                <a:solidFill>
                  <a:prstClr val="white"/>
                </a:solidFill>
                <a:effectLst/>
                <a:uLnTx/>
                <a:uFillTx/>
                <a:latin typeface="Effra" panose="02000506080000020004" pitchFamily="2" charset="0"/>
                <a:ea typeface="+mn-ea"/>
                <a:cs typeface="+mn-cs"/>
              </a:rPr>
              <a:t> van </a:t>
            </a:r>
            <a:r>
              <a:rPr kumimoji="0" lang="nl-NL" sz="1800" b="1" i="0" u="none" strike="noStrike" kern="1200" cap="none" spc="0" normalizeH="0" baseline="0" noProof="0" dirty="0">
                <a:ln>
                  <a:noFill/>
                </a:ln>
                <a:solidFill>
                  <a:prstClr val="white"/>
                </a:solidFill>
                <a:effectLst/>
                <a:uLnTx/>
                <a:uFillTx/>
                <a:latin typeface="Effra" panose="02000506080000020004" pitchFamily="2" charset="0"/>
                <a:ea typeface="+mn-ea"/>
                <a:cs typeface="+mn-cs"/>
              </a:rPr>
              <a:t>winst</a:t>
            </a:r>
            <a:r>
              <a:rPr kumimoji="0" lang="nl-NL" sz="1800" b="0" i="0" u="none" strike="noStrike" kern="1200" cap="none" spc="0" normalizeH="0" baseline="0" noProof="0" dirty="0">
                <a:ln>
                  <a:noFill/>
                </a:ln>
                <a:solidFill>
                  <a:prstClr val="white"/>
                </a:solidFill>
                <a:effectLst/>
                <a:uLnTx/>
                <a:uFillTx/>
                <a:latin typeface="Effra" panose="02000506080000020004" pitchFamily="2" charset="0"/>
                <a:ea typeface="+mn-ea"/>
                <a:cs typeface="+mn-cs"/>
              </a:rPr>
              <a:t>(</a:t>
            </a:r>
            <a:r>
              <a:rPr kumimoji="0" lang="nl-NL" sz="1800" b="1" i="0" u="none" strike="noStrike" kern="1200" cap="none" spc="0" normalizeH="0" baseline="0" noProof="0" dirty="0">
                <a:ln>
                  <a:noFill/>
                </a:ln>
                <a:solidFill>
                  <a:prstClr val="white"/>
                </a:solidFill>
                <a:effectLst/>
                <a:uLnTx/>
                <a:uFillTx/>
                <a:latin typeface="Effra" panose="02000506080000020004" pitchFamily="2" charset="0"/>
                <a:ea typeface="+mn-ea"/>
                <a:cs typeface="+mn-cs"/>
              </a:rPr>
              <a:t>verwachtingen</a:t>
            </a:r>
            <a:r>
              <a:rPr kumimoji="0" lang="nl-NL" sz="1800" b="0" i="0" u="none" strike="noStrike" kern="1200" cap="none" spc="0" normalizeH="0" baseline="0" noProof="0" dirty="0">
                <a:ln>
                  <a:noFill/>
                </a:ln>
                <a:solidFill>
                  <a:prstClr val="white"/>
                </a:solidFill>
                <a:effectLst/>
                <a:uLnTx/>
                <a:uFillTx/>
                <a:latin typeface="Effra" panose="02000506080000020004" pitchFamily="2" charset="0"/>
                <a:ea typeface="+mn-ea"/>
                <a:cs typeface="+mn-cs"/>
              </a:rPr>
              <a:t>),</a:t>
            </a:r>
            <a:r>
              <a:rPr kumimoji="0" lang="nl-NL" sz="1800" b="0" i="0" u="none" strike="noStrike" kern="1200" cap="none" spc="0" normalizeH="0" noProof="0" dirty="0">
                <a:ln>
                  <a:noFill/>
                </a:ln>
                <a:solidFill>
                  <a:prstClr val="white"/>
                </a:solidFill>
                <a:effectLst/>
                <a:uLnTx/>
                <a:uFillTx/>
                <a:latin typeface="Effra" panose="02000506080000020004" pitchFamily="2" charset="0"/>
                <a:ea typeface="+mn-ea"/>
                <a:cs typeface="+mn-cs"/>
              </a:rPr>
              <a:t> die schommelt sterker.</a:t>
            </a:r>
            <a:endParaRPr kumimoji="0" lang="nl-NL" sz="1800" b="0" i="0" u="none" strike="noStrike" kern="1200" cap="none" spc="0" normalizeH="0" baseline="0" noProof="0" dirty="0">
              <a:ln>
                <a:noFill/>
              </a:ln>
              <a:solidFill>
                <a:prstClr val="white"/>
              </a:solidFill>
              <a:effectLst/>
              <a:uLnTx/>
              <a:uFillTx/>
              <a:latin typeface="Effra" panose="02000506080000020004" pitchFamily="2" charset="0"/>
              <a:ea typeface="+mn-ea"/>
              <a:cs typeface="+mn-cs"/>
            </a:endParaRPr>
          </a:p>
        </p:txBody>
      </p:sp>
      <p:sp>
        <p:nvSpPr>
          <p:cNvPr id="29" name="Rechthoek: afgeronde hoeken 28">
            <a:extLst>
              <a:ext uri="{FF2B5EF4-FFF2-40B4-BE49-F238E27FC236}">
                <a16:creationId xmlns:a16="http://schemas.microsoft.com/office/drawing/2014/main" id="{26A4283C-C8B5-82E7-B889-966060357108}"/>
              </a:ext>
            </a:extLst>
          </p:cNvPr>
          <p:cNvSpPr/>
          <p:nvPr/>
        </p:nvSpPr>
        <p:spPr>
          <a:xfrm>
            <a:off x="7008562" y="5518845"/>
            <a:ext cx="4256364" cy="718878"/>
          </a:xfrm>
          <a:prstGeom prst="roundRect">
            <a:avLst/>
          </a:prstGeom>
          <a:solidFill>
            <a:srgbClr val="A478EC"/>
          </a:solidFill>
          <a:ln w="13921" cap="flat">
            <a:noFill/>
            <a:prstDash val="solid"/>
            <a:miter/>
          </a:ln>
          <a:effectLst>
            <a:outerShdw blurRad="25400" dist="254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white"/>
                </a:solidFill>
                <a:effectLst/>
                <a:uLnTx/>
                <a:uFillTx/>
                <a:latin typeface="Effra" panose="02000506080000020004" pitchFamily="2" charset="0"/>
                <a:ea typeface="+mn-ea"/>
                <a:cs typeface="+mn-cs"/>
              </a:rPr>
              <a:t>De</a:t>
            </a:r>
            <a:r>
              <a:rPr kumimoji="0" lang="nl-NL" sz="1800" b="0" i="0" u="none" strike="noStrike" kern="1200" cap="none" spc="0" normalizeH="0" noProof="0" dirty="0">
                <a:ln>
                  <a:noFill/>
                </a:ln>
                <a:solidFill>
                  <a:prstClr val="white"/>
                </a:solidFill>
                <a:effectLst/>
                <a:uLnTx/>
                <a:uFillTx/>
                <a:latin typeface="Effra" panose="02000506080000020004" pitchFamily="2" charset="0"/>
                <a:ea typeface="+mn-ea"/>
                <a:cs typeface="+mn-cs"/>
              </a:rPr>
              <a:t> belegger krijgt haar </a:t>
            </a:r>
            <a:r>
              <a:rPr kumimoji="0" lang="nl-NL" sz="1800" b="1" i="0" u="none" strike="noStrike" kern="1200" cap="none" spc="0" normalizeH="0" noProof="0" dirty="0">
                <a:ln>
                  <a:noFill/>
                </a:ln>
                <a:solidFill>
                  <a:prstClr val="white"/>
                </a:solidFill>
                <a:effectLst/>
                <a:uLnTx/>
                <a:uFillTx/>
                <a:latin typeface="Effra" panose="02000506080000020004" pitchFamily="2" charset="0"/>
                <a:ea typeface="+mn-ea"/>
                <a:cs typeface="+mn-cs"/>
              </a:rPr>
              <a:t>geld niet terug </a:t>
            </a:r>
            <a:r>
              <a:rPr kumimoji="0" lang="nl-NL" sz="1800" b="0" i="0" u="none" strike="noStrike" kern="1200" cap="none" spc="0" normalizeH="0" noProof="0" dirty="0">
                <a:ln>
                  <a:noFill/>
                </a:ln>
                <a:solidFill>
                  <a:prstClr val="white"/>
                </a:solidFill>
                <a:effectLst/>
                <a:uLnTx/>
                <a:uFillTx/>
                <a:latin typeface="Effra" panose="02000506080000020004" pitchFamily="2" charset="0"/>
                <a:ea typeface="+mn-ea"/>
                <a:cs typeface="+mn-cs"/>
              </a:rPr>
              <a:t>en jaarlijks een </a:t>
            </a:r>
            <a:r>
              <a:rPr kumimoji="0" lang="nl-NL" sz="1800" b="1" i="0" u="none" strike="noStrike" kern="1200" cap="none" spc="0" normalizeH="0" noProof="0" dirty="0">
                <a:ln>
                  <a:noFill/>
                </a:ln>
                <a:solidFill>
                  <a:prstClr val="white"/>
                </a:solidFill>
                <a:effectLst/>
                <a:uLnTx/>
                <a:uFillTx/>
                <a:latin typeface="Effra" panose="02000506080000020004" pitchFamily="2" charset="0"/>
                <a:ea typeface="+mn-ea"/>
                <a:cs typeface="+mn-cs"/>
              </a:rPr>
              <a:t>onzekere beloning</a:t>
            </a:r>
            <a:r>
              <a:rPr kumimoji="0" lang="nl-NL" sz="1800" b="0" i="0" u="none" strike="noStrike" kern="1200" cap="none" spc="0" normalizeH="0" noProof="0" dirty="0">
                <a:ln>
                  <a:noFill/>
                </a:ln>
                <a:solidFill>
                  <a:prstClr val="white"/>
                </a:solidFill>
                <a:effectLst/>
                <a:uLnTx/>
                <a:uFillTx/>
                <a:latin typeface="Effra" panose="02000506080000020004" pitchFamily="2" charset="0"/>
                <a:ea typeface="+mn-ea"/>
                <a:cs typeface="+mn-cs"/>
              </a:rPr>
              <a:t>.</a:t>
            </a:r>
            <a:endParaRPr kumimoji="0" lang="nl-NL" sz="1800" b="0" i="0" u="none" strike="noStrike" kern="1200" cap="none" spc="0" normalizeH="0" baseline="0" noProof="0" dirty="0">
              <a:ln>
                <a:noFill/>
              </a:ln>
              <a:solidFill>
                <a:prstClr val="white"/>
              </a:solidFill>
              <a:effectLst/>
              <a:uLnTx/>
              <a:uFillTx/>
              <a:latin typeface="Effra" panose="02000506080000020004" pitchFamily="2" charset="0"/>
              <a:ea typeface="+mn-ea"/>
              <a:cs typeface="+mn-cs"/>
            </a:endParaRPr>
          </a:p>
        </p:txBody>
      </p:sp>
      <p:cxnSp>
        <p:nvCxnSpPr>
          <p:cNvPr id="37" name="Verbindingslijn: gebogen 36">
            <a:extLst>
              <a:ext uri="{FF2B5EF4-FFF2-40B4-BE49-F238E27FC236}">
                <a16:creationId xmlns:a16="http://schemas.microsoft.com/office/drawing/2014/main" id="{B0E04BEB-B91C-F7B3-7A01-AA39FF18823C}"/>
              </a:ext>
            </a:extLst>
          </p:cNvPr>
          <p:cNvCxnSpPr>
            <a:cxnSpLocks/>
            <a:stCxn id="14" idx="3"/>
            <a:endCxn id="28" idx="3"/>
          </p:cNvCxnSpPr>
          <p:nvPr/>
        </p:nvCxnSpPr>
        <p:spPr>
          <a:xfrm>
            <a:off x="11264926" y="3227257"/>
            <a:ext cx="12700" cy="1781135"/>
          </a:xfrm>
          <a:prstGeom prst="bentConnector3">
            <a:avLst>
              <a:gd name="adj1" fmla="val 1800000"/>
            </a:avLst>
          </a:prstGeom>
          <a:ln w="57150">
            <a:solidFill>
              <a:srgbClr val="A478EC"/>
            </a:solidFill>
          </a:ln>
        </p:spPr>
        <p:style>
          <a:lnRef idx="1">
            <a:schemeClr val="accent1"/>
          </a:lnRef>
          <a:fillRef idx="0">
            <a:schemeClr val="accent1"/>
          </a:fillRef>
          <a:effectRef idx="0">
            <a:schemeClr val="accent1"/>
          </a:effectRef>
          <a:fontRef idx="minor">
            <a:schemeClr val="tx1"/>
          </a:fontRef>
        </p:style>
      </p:cxnSp>
      <p:sp>
        <p:nvSpPr>
          <p:cNvPr id="40" name="Rechthoek: afgeronde hoeken 39">
            <a:extLst>
              <a:ext uri="{FF2B5EF4-FFF2-40B4-BE49-F238E27FC236}">
                <a16:creationId xmlns:a16="http://schemas.microsoft.com/office/drawing/2014/main" id="{461DE2D7-F550-8120-C5E4-58FBA94030A5}"/>
              </a:ext>
            </a:extLst>
          </p:cNvPr>
          <p:cNvSpPr/>
          <p:nvPr/>
        </p:nvSpPr>
        <p:spPr>
          <a:xfrm>
            <a:off x="5151164" y="4705100"/>
            <a:ext cx="1889672" cy="606582"/>
          </a:xfrm>
          <a:prstGeom prst="roundRect">
            <a:avLst/>
          </a:prstGeom>
          <a:solidFill>
            <a:srgbClr val="939393"/>
          </a:solidFill>
          <a:ln w="13921" cap="flat">
            <a:noFill/>
            <a:prstDash val="solid"/>
            <a:miter/>
          </a:ln>
          <a:effectLst>
            <a:outerShdw blurRad="25400" sx="102000" sy="102000" algn="ctr"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prstClr val="white"/>
                </a:solidFill>
                <a:effectLst/>
                <a:uLnTx/>
                <a:uFillTx/>
                <a:latin typeface="Effra" panose="02000506080000020004" pitchFamily="2" charset="0"/>
              </a:rPr>
              <a:t>Waarde</a:t>
            </a:r>
          </a:p>
        </p:txBody>
      </p:sp>
      <p:sp>
        <p:nvSpPr>
          <p:cNvPr id="41" name="Rechthoek: afgeronde hoeken 40">
            <a:extLst>
              <a:ext uri="{FF2B5EF4-FFF2-40B4-BE49-F238E27FC236}">
                <a16:creationId xmlns:a16="http://schemas.microsoft.com/office/drawing/2014/main" id="{29098BFB-EA03-35ED-E0AC-AAB9B9AAF1B1}"/>
              </a:ext>
            </a:extLst>
          </p:cNvPr>
          <p:cNvSpPr/>
          <p:nvPr/>
        </p:nvSpPr>
        <p:spPr>
          <a:xfrm>
            <a:off x="5151164" y="5574992"/>
            <a:ext cx="1889672" cy="606582"/>
          </a:xfrm>
          <a:prstGeom prst="roundRect">
            <a:avLst/>
          </a:prstGeom>
          <a:solidFill>
            <a:srgbClr val="939393"/>
          </a:solidFill>
          <a:ln w="13921" cap="flat">
            <a:noFill/>
            <a:prstDash val="solid"/>
            <a:miter/>
          </a:ln>
          <a:effectLst>
            <a:outerShdw blurRad="25400" sx="102000" sy="102000" algn="ctr"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prstClr val="white"/>
                </a:solidFill>
                <a:effectLst/>
                <a:uLnTx/>
                <a:uFillTx/>
                <a:latin typeface="Effra" panose="02000506080000020004" pitchFamily="2" charset="0"/>
              </a:rPr>
              <a:t>Beloning</a:t>
            </a:r>
          </a:p>
        </p:txBody>
      </p:sp>
    </p:spTree>
    <p:extLst>
      <p:ext uri="{BB962C8B-B14F-4D97-AF65-F5344CB8AC3E}">
        <p14:creationId xmlns:p14="http://schemas.microsoft.com/office/powerpoint/2010/main" val="2242684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6" presetClass="entr" presetSubtype="37"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outVertical)">
                                      <p:cBhvr>
                                        <p:cTn id="19" dur="250"/>
                                        <p:tgtEl>
                                          <p:spTgt spid="5"/>
                                        </p:tgtEl>
                                      </p:cBhvr>
                                    </p:animEffect>
                                  </p:childTnLst>
                                </p:cTn>
                              </p:par>
                            </p:childTnLst>
                          </p:cTn>
                        </p:par>
                        <p:par>
                          <p:cTn id="20" fill="hold">
                            <p:stCondLst>
                              <p:cond delay="250"/>
                            </p:stCondLst>
                            <p:childTnLst>
                              <p:par>
                                <p:cTn id="21" presetID="1"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par>
                          <p:cTn id="23" fill="hold">
                            <p:stCondLst>
                              <p:cond delay="250"/>
                            </p:stCondLst>
                            <p:childTnLst>
                              <p:par>
                                <p:cTn id="24" presetID="1" presetClass="entr" presetSubtype="0"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6" presetClass="entr" presetSubtype="37" fill="hold"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barn(outVertical)">
                                      <p:cBhvr>
                                        <p:cTn id="34" dur="250"/>
                                        <p:tgtEl>
                                          <p:spTgt spid="9"/>
                                        </p:tgtEl>
                                      </p:cBhvr>
                                    </p:animEffect>
                                  </p:childTnLst>
                                </p:cTn>
                              </p:par>
                            </p:childTnLst>
                          </p:cTn>
                        </p:par>
                        <p:par>
                          <p:cTn id="35" fill="hold">
                            <p:stCondLst>
                              <p:cond delay="250"/>
                            </p:stCondLst>
                            <p:childTnLst>
                              <p:par>
                                <p:cTn id="36" presetID="1"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childTnLst>
                                </p:cTn>
                              </p:par>
                            </p:childTnLst>
                          </p:cTn>
                        </p:par>
                        <p:par>
                          <p:cTn id="38" fill="hold">
                            <p:stCondLst>
                              <p:cond delay="250"/>
                            </p:stCondLst>
                            <p:childTnLst>
                              <p:par>
                                <p:cTn id="39" presetID="1" presetClass="entr" presetSubtype="0"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22" presetClass="entr" presetSubtype="1" fill="hold" nodeType="click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wipe(up)">
                                      <p:cBhvr>
                                        <p:cTn id="49" dur="200"/>
                                        <p:tgtEl>
                                          <p:spTgt spid="21"/>
                                        </p:tgtEl>
                                      </p:cBhvr>
                                    </p:animEffect>
                                  </p:childTnLst>
                                </p:cTn>
                              </p:par>
                            </p:childTnLst>
                          </p:cTn>
                        </p:par>
                        <p:par>
                          <p:cTn id="50" fill="hold">
                            <p:stCondLst>
                              <p:cond delay="200"/>
                            </p:stCondLst>
                            <p:childTnLst>
                              <p:par>
                                <p:cTn id="51" presetID="1"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nodeType="click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up)">
                                      <p:cBhvr>
                                        <p:cTn id="57" dur="200"/>
                                        <p:tgtEl>
                                          <p:spTgt spid="37"/>
                                        </p:tgtEl>
                                      </p:cBhvr>
                                    </p:animEffect>
                                  </p:childTnLst>
                                </p:cTn>
                              </p:par>
                            </p:childTnLst>
                          </p:cTn>
                        </p:par>
                        <p:par>
                          <p:cTn id="58" fill="hold">
                            <p:stCondLst>
                              <p:cond delay="200"/>
                            </p:stCondLst>
                            <p:childTnLst>
                              <p:par>
                                <p:cTn id="59" presetID="1" presetClass="entr" presetSubtype="0" fill="hold" grpId="0" nodeType="afterEffect">
                                  <p:stCondLst>
                                    <p:cond delay="0"/>
                                  </p:stCondLst>
                                  <p:childTnLst>
                                    <p:set>
                                      <p:cBhvr>
                                        <p:cTn id="60" dur="1" fill="hold">
                                          <p:stCondLst>
                                            <p:cond delay="0"/>
                                          </p:stCondLst>
                                        </p:cTn>
                                        <p:tgtEl>
                                          <p:spTgt spid="28"/>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41"/>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22" presetClass="entr" presetSubtype="1" fill="hold" nodeType="click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200"/>
                                        <p:tgtEl>
                                          <p:spTgt spid="23"/>
                                        </p:tgtEl>
                                      </p:cBhvr>
                                    </p:animEffect>
                                  </p:childTnLst>
                                </p:cTn>
                              </p:par>
                            </p:childTnLst>
                          </p:cTn>
                        </p:par>
                        <p:par>
                          <p:cTn id="70" fill="hold">
                            <p:stCondLst>
                              <p:cond delay="200"/>
                            </p:stCondLst>
                            <p:childTnLst>
                              <p:par>
                                <p:cTn id="71" presetID="1" presetClass="entr" presetSubtype="0"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22" presetClass="entr" presetSubtype="1" fill="hold" nodeType="clickEffect">
                                  <p:stCondLst>
                                    <p:cond delay="0"/>
                                  </p:stCondLst>
                                  <p:childTnLst>
                                    <p:set>
                                      <p:cBhvr>
                                        <p:cTn id="76" dur="1" fill="hold">
                                          <p:stCondLst>
                                            <p:cond delay="0"/>
                                          </p:stCondLst>
                                        </p:cTn>
                                        <p:tgtEl>
                                          <p:spTgt spid="34"/>
                                        </p:tgtEl>
                                        <p:attrNameLst>
                                          <p:attrName>style.visibility</p:attrName>
                                        </p:attrNameLst>
                                      </p:cBhvr>
                                      <p:to>
                                        <p:strVal val="visible"/>
                                      </p:to>
                                    </p:set>
                                    <p:animEffect transition="in" filter="wipe(up)">
                                      <p:cBhvr>
                                        <p:cTn id="77" dur="200"/>
                                        <p:tgtEl>
                                          <p:spTgt spid="34"/>
                                        </p:tgtEl>
                                      </p:cBhvr>
                                    </p:animEffect>
                                  </p:childTnLst>
                                </p:cTn>
                              </p:par>
                            </p:childTnLst>
                          </p:cTn>
                        </p:par>
                        <p:par>
                          <p:cTn id="78" fill="hold">
                            <p:stCondLst>
                              <p:cond delay="200"/>
                            </p:stCondLst>
                            <p:childTnLst>
                              <p:par>
                                <p:cTn id="79" presetID="1"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0" grpId="0"/>
      <p:bldP spid="11" grpId="0"/>
      <p:bldP spid="12" grpId="0"/>
      <p:bldP spid="13" grpId="0" animBg="1"/>
      <p:bldP spid="14" grpId="0" animBg="1"/>
      <p:bldP spid="20" grpId="0" animBg="1"/>
      <p:bldP spid="22" grpId="0" animBg="1"/>
      <p:bldP spid="28" grpId="0" animBg="1"/>
      <p:bldP spid="29" grpId="0" animBg="1"/>
      <p:bldP spid="40" grpId="0" animBg="1"/>
      <p:bldP spid="41"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96E7FF-9EB0-FEBC-DA64-EA0CF96039FB}"/>
            </a:ext>
          </a:extLst>
        </p:cNvPr>
        <p:cNvGrpSpPr/>
        <p:nvPr/>
      </p:nvGrpSpPr>
      <p:grpSpPr>
        <a:xfrm>
          <a:off x="0" y="0"/>
          <a:ext cx="0" cy="0"/>
          <a:chOff x="0" y="0"/>
          <a:chExt cx="0" cy="0"/>
        </a:xfrm>
      </p:grpSpPr>
    </p:spTree>
    <p:extLst>
      <p:ext uri="{BB962C8B-B14F-4D97-AF65-F5344CB8AC3E}">
        <p14:creationId xmlns:p14="http://schemas.microsoft.com/office/powerpoint/2010/main" val="125550209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A6E4F4-AE27-379B-0E84-CC4F9EA7656D}"/>
            </a:ext>
          </a:extLst>
        </p:cNvPr>
        <p:cNvGrpSpPr/>
        <p:nvPr/>
      </p:nvGrpSpPr>
      <p:grpSpPr>
        <a:xfrm>
          <a:off x="0" y="0"/>
          <a:ext cx="0" cy="0"/>
          <a:chOff x="0" y="0"/>
          <a:chExt cx="0" cy="0"/>
        </a:xfrm>
      </p:grpSpPr>
      <p:sp>
        <p:nvSpPr>
          <p:cNvPr id="3" name="Tekstvak 2">
            <a:extLst>
              <a:ext uri="{FF2B5EF4-FFF2-40B4-BE49-F238E27FC236}">
                <a16:creationId xmlns:a16="http://schemas.microsoft.com/office/drawing/2014/main" id="{F35D132D-8468-7681-BD7D-2EB529D99F66}"/>
              </a:ext>
            </a:extLst>
          </p:cNvPr>
          <p:cNvSpPr txBox="1"/>
          <p:nvPr/>
        </p:nvSpPr>
        <p:spPr>
          <a:xfrm>
            <a:off x="319314" y="3092680"/>
            <a:ext cx="11553372" cy="1446550"/>
          </a:xfrm>
          <a:prstGeom prst="rect">
            <a:avLst/>
          </a:prstGeom>
          <a:noFill/>
        </p:spPr>
        <p:txBody>
          <a:bodyPr wrap="square" rtlCol="0">
            <a:spAutoFit/>
          </a:bodyPr>
          <a:lstStyle/>
          <a:p>
            <a:pPr algn="ctr"/>
            <a:r>
              <a:rPr lang="nl-NL" sz="8800" b="1" dirty="0">
                <a:solidFill>
                  <a:srgbClr val="945DE8"/>
                </a:solidFill>
                <a:effectLst>
                  <a:outerShdw blurRad="25400" dist="25400" dir="2700000" algn="tl" rotWithShape="0">
                    <a:prstClr val="black">
                      <a:alpha val="40000"/>
                    </a:prstClr>
                  </a:outerShdw>
                </a:effectLst>
                <a:latin typeface="Effra" panose="02000506080000020004" pitchFamily="2" charset="0"/>
              </a:rPr>
              <a:t>Rekenen met interest</a:t>
            </a:r>
          </a:p>
        </p:txBody>
      </p:sp>
      <p:cxnSp>
        <p:nvCxnSpPr>
          <p:cNvPr id="6" name="Rechte verbindingslijn 5">
            <a:extLst>
              <a:ext uri="{FF2B5EF4-FFF2-40B4-BE49-F238E27FC236}">
                <a16:creationId xmlns:a16="http://schemas.microsoft.com/office/drawing/2014/main" id="{FFF04127-A190-3BBD-B9C8-216F2343BA08}"/>
              </a:ext>
            </a:extLst>
          </p:cNvPr>
          <p:cNvCxnSpPr>
            <a:cxnSpLocks/>
          </p:cNvCxnSpPr>
          <p:nvPr/>
        </p:nvCxnSpPr>
        <p:spPr>
          <a:xfrm flipH="1">
            <a:off x="1168400" y="4592864"/>
            <a:ext cx="9855200" cy="0"/>
          </a:xfrm>
          <a:prstGeom prst="line">
            <a:avLst/>
          </a:prstGeom>
          <a:ln w="111125">
            <a:solidFill>
              <a:schemeClr val="bg1">
                <a:lumMod val="65000"/>
              </a:schemeClr>
            </a:solidFill>
          </a:ln>
          <a:effectLst>
            <a:outerShdw blurRad="25400" dist="254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 name="Tekstvak 4">
            <a:extLst>
              <a:ext uri="{FF2B5EF4-FFF2-40B4-BE49-F238E27FC236}">
                <a16:creationId xmlns:a16="http://schemas.microsoft.com/office/drawing/2014/main" id="{B850B268-B192-4B42-009D-F9C35B1D560E}"/>
              </a:ext>
            </a:extLst>
          </p:cNvPr>
          <p:cNvSpPr txBox="1"/>
          <p:nvPr/>
        </p:nvSpPr>
        <p:spPr>
          <a:xfrm>
            <a:off x="319314" y="1566952"/>
            <a:ext cx="11553372" cy="1862048"/>
          </a:xfrm>
          <a:prstGeom prst="rect">
            <a:avLst/>
          </a:prstGeom>
          <a:noFill/>
        </p:spPr>
        <p:txBody>
          <a:bodyPr wrap="square" rtlCol="0">
            <a:spAutoFit/>
          </a:bodyPr>
          <a:lstStyle/>
          <a:p>
            <a:pPr algn="ctr"/>
            <a:r>
              <a:rPr lang="nl-NL" sz="11500" b="1" i="1" dirty="0">
                <a:solidFill>
                  <a:srgbClr val="652EA3"/>
                </a:solidFill>
                <a:effectLst>
                  <a:outerShdw blurRad="25400" dist="25400" dir="2700000" algn="tl" rotWithShape="0">
                    <a:prstClr val="black">
                      <a:alpha val="40000"/>
                    </a:prstClr>
                  </a:outerShdw>
                </a:effectLst>
                <a:latin typeface="Effra" panose="02000506080000020004" pitchFamily="2" charset="0"/>
              </a:rPr>
              <a:t>De somformule</a:t>
            </a:r>
          </a:p>
        </p:txBody>
      </p:sp>
      <p:sp>
        <p:nvSpPr>
          <p:cNvPr id="4" name="Tekstvak 3">
            <a:extLst>
              <a:ext uri="{FF2B5EF4-FFF2-40B4-BE49-F238E27FC236}">
                <a16:creationId xmlns:a16="http://schemas.microsoft.com/office/drawing/2014/main" id="{0A74B339-D7A4-BE19-1018-D10CDDA6683E}"/>
              </a:ext>
            </a:extLst>
          </p:cNvPr>
          <p:cNvSpPr txBox="1"/>
          <p:nvPr/>
        </p:nvSpPr>
        <p:spPr>
          <a:xfrm>
            <a:off x="1168400" y="4585846"/>
            <a:ext cx="2854959" cy="523220"/>
          </a:xfrm>
          <a:prstGeom prst="rect">
            <a:avLst/>
          </a:prstGeom>
          <a:noFill/>
        </p:spPr>
        <p:txBody>
          <a:bodyPr wrap="square" rtlCol="0">
            <a:spAutoFit/>
          </a:bodyPr>
          <a:lstStyle/>
          <a:p>
            <a:r>
              <a:rPr lang="nl-NL" sz="2800" b="1" dirty="0">
                <a:solidFill>
                  <a:srgbClr val="652EA3"/>
                </a:solidFill>
                <a:latin typeface="Effra" panose="02000506080000020004" pitchFamily="2" charset="0"/>
              </a:rPr>
              <a:t>Quirine</a:t>
            </a:r>
          </a:p>
        </p:txBody>
      </p:sp>
    </p:spTree>
    <p:extLst>
      <p:ext uri="{BB962C8B-B14F-4D97-AF65-F5344CB8AC3E}">
        <p14:creationId xmlns:p14="http://schemas.microsoft.com/office/powerpoint/2010/main" val="209485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E8013B-4736-7646-719E-B533B7A7F446}"/>
            </a:ext>
          </a:extLst>
        </p:cNvPr>
        <p:cNvGrpSpPr/>
        <p:nvPr/>
      </p:nvGrpSpPr>
      <p:grpSpPr>
        <a:xfrm>
          <a:off x="0" y="0"/>
          <a:ext cx="0" cy="0"/>
          <a:chOff x="0" y="0"/>
          <a:chExt cx="0" cy="0"/>
        </a:xfrm>
      </p:grpSpPr>
      <p:sp>
        <p:nvSpPr>
          <p:cNvPr id="4" name="Tijdelijke aanduiding voor tekst 3">
            <a:extLst>
              <a:ext uri="{FF2B5EF4-FFF2-40B4-BE49-F238E27FC236}">
                <a16:creationId xmlns:a16="http://schemas.microsoft.com/office/drawing/2014/main" id="{FD490578-DE04-BBB3-9BE5-5BF46CCC9813}"/>
              </a:ext>
            </a:extLst>
          </p:cNvPr>
          <p:cNvSpPr>
            <a:spLocks noGrp="1"/>
          </p:cNvSpPr>
          <p:nvPr>
            <p:ph type="body" idx="1"/>
          </p:nvPr>
        </p:nvSpPr>
        <p:spPr>
          <a:xfrm>
            <a:off x="839788" y="1681163"/>
            <a:ext cx="10595128" cy="823912"/>
          </a:xfrm>
        </p:spPr>
        <p:txBody>
          <a:bodyPr>
            <a:normAutofit/>
          </a:bodyPr>
          <a:lstStyle/>
          <a:p>
            <a:r>
              <a:rPr lang="nl-NL" sz="2400" b="0" dirty="0">
                <a:latin typeface="Effra"/>
              </a:rPr>
              <a:t>Rente over rente. Rente wordt berekend over het ingelegde bedrag plus de bijgeschreven rente uit eerdere jaren. </a:t>
            </a:r>
          </a:p>
        </p:txBody>
      </p:sp>
      <p:sp>
        <p:nvSpPr>
          <p:cNvPr id="3" name="Tijdelijke aanduiding voor inhoud 2">
            <a:extLst>
              <a:ext uri="{FF2B5EF4-FFF2-40B4-BE49-F238E27FC236}">
                <a16:creationId xmlns:a16="http://schemas.microsoft.com/office/drawing/2014/main" id="{453221C6-A1E0-C7DA-B604-FA6B44AD02B5}"/>
              </a:ext>
            </a:extLst>
          </p:cNvPr>
          <p:cNvSpPr>
            <a:spLocks noGrp="1"/>
          </p:cNvSpPr>
          <p:nvPr>
            <p:ph sz="half" idx="2"/>
          </p:nvPr>
        </p:nvSpPr>
        <p:spPr/>
        <p:txBody>
          <a:bodyPr>
            <a:normAutofit fontScale="62500" lnSpcReduction="20000"/>
          </a:bodyPr>
          <a:lstStyle/>
          <a:p>
            <a:pPr marL="0" indent="0">
              <a:buNone/>
            </a:pPr>
            <a:endParaRPr lang="nl-NL" b="1" dirty="0"/>
          </a:p>
          <a:p>
            <a:pPr marL="0" indent="0">
              <a:buNone/>
            </a:pPr>
            <a:r>
              <a:rPr lang="nl-NL" sz="3200" b="1" dirty="0">
                <a:latin typeface="Effra"/>
              </a:rPr>
              <a:t>Eindwaarde van één storting</a:t>
            </a:r>
            <a:r>
              <a:rPr lang="nl-NL" sz="3200" dirty="0">
                <a:latin typeface="Effra"/>
              </a:rPr>
              <a:t>:</a:t>
            </a:r>
          </a:p>
          <a:p>
            <a:pPr marL="0" indent="0">
              <a:buNone/>
            </a:pPr>
            <a:endParaRPr lang="nl-NL" sz="2900" dirty="0">
              <a:latin typeface="Effra"/>
            </a:endParaRPr>
          </a:p>
          <a:p>
            <a:pPr marL="0" indent="0">
              <a:buNone/>
            </a:pPr>
            <a:endParaRPr lang="nl-NL" sz="2900" dirty="0">
              <a:latin typeface="Effra"/>
            </a:endParaRPr>
          </a:p>
          <a:p>
            <a:pPr marL="0" indent="0" algn="ctr">
              <a:buNone/>
            </a:pPr>
            <a:r>
              <a:rPr lang="nl-NL" sz="4500" dirty="0">
                <a:solidFill>
                  <a:srgbClr val="945DE8"/>
                </a:solidFill>
                <a:latin typeface="Effra"/>
              </a:rPr>
              <a:t>Eindwaarde = C * (1+i)</a:t>
            </a:r>
            <a:r>
              <a:rPr lang="nl-NL" sz="4500" baseline="30000" dirty="0">
                <a:solidFill>
                  <a:srgbClr val="945DE8"/>
                </a:solidFill>
                <a:latin typeface="Effra"/>
              </a:rPr>
              <a:t>n</a:t>
            </a:r>
            <a:r>
              <a:rPr lang="nl-NL" sz="4500" dirty="0">
                <a:solidFill>
                  <a:srgbClr val="945DE8"/>
                </a:solidFill>
                <a:latin typeface="Effra"/>
              </a:rPr>
              <a:t> </a:t>
            </a:r>
          </a:p>
          <a:p>
            <a:pPr marL="0" indent="0">
              <a:buNone/>
            </a:pPr>
            <a:endParaRPr lang="nl-NL" sz="2900" dirty="0">
              <a:latin typeface="Effra"/>
            </a:endParaRPr>
          </a:p>
          <a:p>
            <a:pPr marL="0" indent="0">
              <a:buNone/>
            </a:pPr>
            <a:r>
              <a:rPr lang="nl-NL" sz="2900" dirty="0">
                <a:latin typeface="Effra"/>
              </a:rPr>
              <a:t>C = beginkapitaal</a:t>
            </a:r>
          </a:p>
          <a:p>
            <a:pPr marL="0" indent="0">
              <a:buNone/>
            </a:pPr>
            <a:r>
              <a:rPr lang="nl-NL" sz="2900" dirty="0">
                <a:latin typeface="Effra"/>
              </a:rPr>
              <a:t>i = interest / 100</a:t>
            </a:r>
          </a:p>
          <a:p>
            <a:pPr marL="0" indent="0">
              <a:buNone/>
            </a:pPr>
            <a:r>
              <a:rPr lang="nl-NL" sz="2900" dirty="0">
                <a:latin typeface="Effra"/>
              </a:rPr>
              <a:t>n = aantal perioden</a:t>
            </a:r>
          </a:p>
          <a:p>
            <a:pPr marL="0" indent="0">
              <a:buNone/>
            </a:pPr>
            <a:endParaRPr lang="nl-NL" dirty="0"/>
          </a:p>
        </p:txBody>
      </p:sp>
      <mc:AlternateContent xmlns:mc="http://schemas.openxmlformats.org/markup-compatibility/2006" xmlns:a14="http://schemas.microsoft.com/office/drawing/2010/main">
        <mc:Choice Requires="a14">
          <p:sp>
            <p:nvSpPr>
              <p:cNvPr id="6" name="Tijdelijke aanduiding voor inhoud 5">
                <a:extLst>
                  <a:ext uri="{FF2B5EF4-FFF2-40B4-BE49-F238E27FC236}">
                    <a16:creationId xmlns:a16="http://schemas.microsoft.com/office/drawing/2014/main" id="{7F7025FE-2C26-E819-769F-29FC0B866BAD}"/>
                  </a:ext>
                </a:extLst>
              </p:cNvPr>
              <p:cNvSpPr>
                <a:spLocks noGrp="1"/>
              </p:cNvSpPr>
              <p:nvPr>
                <p:ph sz="quarter" idx="4"/>
              </p:nvPr>
            </p:nvSpPr>
            <p:spPr/>
            <p:txBody>
              <a:bodyPr>
                <a:normAutofit fontScale="62500" lnSpcReduction="20000"/>
              </a:bodyPr>
              <a:lstStyle/>
              <a:p>
                <a:pPr marL="0" indent="0">
                  <a:buNone/>
                </a:pPr>
                <a:endParaRPr lang="nl-NL" altLang="nl-NL" b="1" dirty="0"/>
              </a:p>
              <a:p>
                <a:pPr marL="0" indent="0">
                  <a:buNone/>
                </a:pPr>
                <a:r>
                  <a:rPr lang="nl-NL" altLang="nl-NL" sz="3200" b="1" dirty="0">
                    <a:latin typeface="Effra"/>
                  </a:rPr>
                  <a:t>Eindwaarde van meerdere stortingen </a:t>
                </a:r>
                <a:r>
                  <a:rPr lang="nl-NL" altLang="nl-NL" sz="3200" dirty="0">
                    <a:latin typeface="Effra"/>
                  </a:rPr>
                  <a:t>met de </a:t>
                </a:r>
                <a:br>
                  <a:rPr lang="nl-NL" altLang="nl-NL" sz="3200" dirty="0">
                    <a:latin typeface="Effra"/>
                  </a:rPr>
                </a:br>
                <a:r>
                  <a:rPr lang="nl-NL" altLang="nl-NL" sz="3200" dirty="0">
                    <a:latin typeface="Effra"/>
                  </a:rPr>
                  <a:t>somformule van de meetkundige rij:</a:t>
                </a:r>
              </a:p>
              <a:p>
                <a:pPr marL="0" indent="0">
                  <a:buNone/>
                </a:pPr>
                <a:endParaRPr lang="nl-NL" sz="2900" dirty="0">
                  <a:latin typeface="Effra"/>
                </a:endParaRPr>
              </a:p>
              <a:p>
                <a:pPr algn="ctr">
                  <a:buFontTx/>
                  <a:buNone/>
                </a:pPr>
                <a:r>
                  <a:rPr lang="nl-NL" altLang="nl-NL" sz="4500" dirty="0">
                    <a:solidFill>
                      <a:srgbClr val="945DE8"/>
                    </a:solidFill>
                    <a:latin typeface="Effra"/>
                  </a:rPr>
                  <a:t>S = a * </a:t>
                </a:r>
                <a14:m>
                  <m:oMath xmlns:m="http://schemas.openxmlformats.org/officeDocument/2006/math">
                    <m:f>
                      <m:fPr>
                        <m:ctrlPr>
                          <a:rPr lang="nl-NL" altLang="nl-NL" sz="4500" i="1" smtClean="0">
                            <a:solidFill>
                              <a:srgbClr val="945DE8"/>
                            </a:solidFill>
                            <a:latin typeface="Cambria Math" panose="02040503050406030204" pitchFamily="18" charset="0"/>
                          </a:rPr>
                        </m:ctrlPr>
                      </m:fPr>
                      <m:num>
                        <m:sSup>
                          <m:sSupPr>
                            <m:ctrlPr>
                              <a:rPr lang="nl-NL" altLang="nl-NL" sz="4500" b="0" i="1" smtClean="0">
                                <a:solidFill>
                                  <a:srgbClr val="945DE8"/>
                                </a:solidFill>
                                <a:latin typeface="Cambria Math" panose="02040503050406030204" pitchFamily="18" charset="0"/>
                              </a:rPr>
                            </m:ctrlPr>
                          </m:sSupPr>
                          <m:e>
                            <m:r>
                              <a:rPr lang="nl-NL" altLang="nl-NL" sz="4500" b="0" i="1" smtClean="0">
                                <a:solidFill>
                                  <a:srgbClr val="945DE8"/>
                                </a:solidFill>
                                <a:latin typeface="Cambria Math" panose="02040503050406030204" pitchFamily="18" charset="0"/>
                              </a:rPr>
                              <m:t>𝑟</m:t>
                            </m:r>
                          </m:e>
                          <m:sup>
                            <m:r>
                              <a:rPr lang="nl-NL" altLang="nl-NL" sz="4500" b="0" i="1" smtClean="0">
                                <a:solidFill>
                                  <a:srgbClr val="945DE8"/>
                                </a:solidFill>
                                <a:latin typeface="Cambria Math" panose="02040503050406030204" pitchFamily="18" charset="0"/>
                              </a:rPr>
                              <m:t>𝑛</m:t>
                            </m:r>
                          </m:sup>
                        </m:sSup>
                        <m:r>
                          <a:rPr lang="nl-NL" altLang="nl-NL" sz="4500" b="0" i="1" smtClean="0">
                            <a:solidFill>
                              <a:srgbClr val="945DE8"/>
                            </a:solidFill>
                            <a:latin typeface="Cambria Math" panose="02040503050406030204" pitchFamily="18" charset="0"/>
                          </a:rPr>
                          <m:t> −1</m:t>
                        </m:r>
                      </m:num>
                      <m:den>
                        <m:r>
                          <a:rPr lang="nl-NL" altLang="nl-NL" sz="4500" b="0" i="1" smtClean="0">
                            <a:solidFill>
                              <a:srgbClr val="945DE8"/>
                            </a:solidFill>
                            <a:latin typeface="Cambria Math" panose="02040503050406030204" pitchFamily="18" charset="0"/>
                          </a:rPr>
                          <m:t>𝑟</m:t>
                        </m:r>
                        <m:r>
                          <a:rPr lang="nl-NL" altLang="nl-NL" sz="4500" b="0" i="1" smtClean="0">
                            <a:solidFill>
                              <a:srgbClr val="945DE8"/>
                            </a:solidFill>
                            <a:latin typeface="Cambria Math" panose="02040503050406030204" pitchFamily="18" charset="0"/>
                          </a:rPr>
                          <m:t> −1</m:t>
                        </m:r>
                      </m:den>
                    </m:f>
                  </m:oMath>
                </a14:m>
                <a:endParaRPr lang="nl-NL" altLang="nl-NL" sz="4500" dirty="0">
                  <a:latin typeface="Effra"/>
                </a:endParaRPr>
              </a:p>
              <a:p>
                <a:pPr>
                  <a:buFontTx/>
                  <a:buNone/>
                </a:pPr>
                <a:endParaRPr lang="nl-NL" altLang="nl-NL" sz="2900" dirty="0">
                  <a:latin typeface="Effra"/>
                </a:endParaRPr>
              </a:p>
              <a:p>
                <a:pPr>
                  <a:buFontTx/>
                  <a:buNone/>
                </a:pPr>
                <a:r>
                  <a:rPr lang="nl-NL" altLang="nl-NL" sz="2900" dirty="0">
                    <a:latin typeface="Effra"/>
                  </a:rPr>
                  <a:t>S = som van de getallen in een meetkundige reeks</a:t>
                </a:r>
              </a:p>
              <a:p>
                <a:pPr>
                  <a:buFontTx/>
                  <a:buNone/>
                </a:pPr>
                <a:r>
                  <a:rPr lang="nl-NL" altLang="nl-NL" sz="2900" dirty="0">
                    <a:latin typeface="Effra"/>
                  </a:rPr>
                  <a:t>a = aanvangsterm van de meetkundige reeks</a:t>
                </a:r>
              </a:p>
              <a:p>
                <a:pPr>
                  <a:buFontTx/>
                  <a:buNone/>
                </a:pPr>
                <a:r>
                  <a:rPr lang="nl-NL" altLang="nl-NL" sz="2900" dirty="0">
                    <a:latin typeface="Effra"/>
                  </a:rPr>
                  <a:t>r = reden van de meetkundige reeks</a:t>
                </a:r>
              </a:p>
              <a:p>
                <a:pPr>
                  <a:buFontTx/>
                  <a:buNone/>
                </a:pPr>
                <a:r>
                  <a:rPr lang="nl-NL" altLang="nl-NL" sz="2900" dirty="0">
                    <a:latin typeface="Effra"/>
                  </a:rPr>
                  <a:t>n = aantal termen van de meetkundige reeks </a:t>
                </a:r>
                <a:endParaRPr lang="nl-NL" sz="2900" dirty="0">
                  <a:latin typeface="Effra"/>
                </a:endParaRPr>
              </a:p>
            </p:txBody>
          </p:sp>
        </mc:Choice>
        <mc:Fallback xmlns="">
          <p:sp>
            <p:nvSpPr>
              <p:cNvPr id="6" name="Tijdelijke aanduiding voor inhoud 5">
                <a:extLst>
                  <a:ext uri="{FF2B5EF4-FFF2-40B4-BE49-F238E27FC236}">
                    <a16:creationId xmlns:a16="http://schemas.microsoft.com/office/drawing/2014/main" id="{7F7025FE-2C26-E819-769F-29FC0B866BAD}"/>
                  </a:ext>
                </a:extLst>
              </p:cNvPr>
              <p:cNvSpPr>
                <a:spLocks noGrp="1" noRot="1" noChangeAspect="1" noMove="1" noResize="1" noEditPoints="1" noAdjustHandles="1" noChangeArrowheads="1" noChangeShapeType="1" noTextEdit="1"/>
              </p:cNvSpPr>
              <p:nvPr>
                <p:ph sz="quarter" idx="4"/>
              </p:nvPr>
            </p:nvSpPr>
            <p:spPr>
              <a:blipFill>
                <a:blip r:embed="rId2"/>
                <a:stretch>
                  <a:fillRect l="-1294"/>
                </a:stretch>
              </a:blipFill>
            </p:spPr>
            <p:txBody>
              <a:bodyPr/>
              <a:lstStyle/>
              <a:p>
                <a:r>
                  <a:rPr lang="nl-NL">
                    <a:noFill/>
                  </a:rPr>
                  <a:t> </a:t>
                </a:r>
              </a:p>
            </p:txBody>
          </p:sp>
        </mc:Fallback>
      </mc:AlternateContent>
      <p:sp>
        <p:nvSpPr>
          <p:cNvPr id="5" name="Tekstvak 4">
            <a:extLst>
              <a:ext uri="{FF2B5EF4-FFF2-40B4-BE49-F238E27FC236}">
                <a16:creationId xmlns:a16="http://schemas.microsoft.com/office/drawing/2014/main" id="{ADDB5F40-7BCB-C8CD-5727-5FE20EB31E37}"/>
              </a:ext>
            </a:extLst>
          </p:cNvPr>
          <p:cNvSpPr txBox="1"/>
          <p:nvPr/>
        </p:nvSpPr>
        <p:spPr>
          <a:xfrm>
            <a:off x="2140299" y="194009"/>
            <a:ext cx="791140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2800" dirty="0">
                <a:solidFill>
                  <a:prstClr val="black"/>
                </a:solidFill>
                <a:latin typeface="Effra Heavy" panose="02000906080000020004" pitchFamily="2" charset="0"/>
              </a:rPr>
              <a:t>Samengestelde interest </a:t>
            </a:r>
            <a:r>
              <a:rPr lang="nl-NL" sz="2800" dirty="0">
                <a:solidFill>
                  <a:prstClr val="black"/>
                </a:solidFill>
                <a:latin typeface="Effra" panose="02000506080000020004" pitchFamily="2" charset="0"/>
              </a:rPr>
              <a:t>(eindwaarde)</a:t>
            </a:r>
            <a:endParaRPr kumimoji="0" lang="nl-NL" sz="2800" b="0" i="0" u="none" strike="noStrike" kern="1200" cap="none" spc="0" normalizeH="0" baseline="0" noProof="0" dirty="0">
              <a:ln>
                <a:noFill/>
              </a:ln>
              <a:solidFill>
                <a:prstClr val="black"/>
              </a:solidFill>
              <a:effectLst/>
              <a:uLnTx/>
              <a:uFillTx/>
              <a:latin typeface="Effra" panose="02000506080000020004" pitchFamily="2" charset="0"/>
            </a:endParaRPr>
          </a:p>
        </p:txBody>
      </p:sp>
    </p:spTree>
    <p:extLst>
      <p:ext uri="{BB962C8B-B14F-4D97-AF65-F5344CB8AC3E}">
        <p14:creationId xmlns:p14="http://schemas.microsoft.com/office/powerpoint/2010/main" val="4285809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A65CD5-4129-4818-CE5A-3245B5F3A4A4}"/>
            </a:ext>
          </a:extLst>
        </p:cNvPr>
        <p:cNvGrpSpPr/>
        <p:nvPr/>
      </p:nvGrpSpPr>
      <p:grpSpPr>
        <a:xfrm>
          <a:off x="0" y="0"/>
          <a:ext cx="0" cy="0"/>
          <a:chOff x="0" y="0"/>
          <a:chExt cx="0" cy="0"/>
        </a:xfrm>
      </p:grpSpPr>
      <p:sp>
        <p:nvSpPr>
          <p:cNvPr id="3" name="Rechthoek: afgeronde hoeken 2">
            <a:extLst>
              <a:ext uri="{FF2B5EF4-FFF2-40B4-BE49-F238E27FC236}">
                <a16:creationId xmlns:a16="http://schemas.microsoft.com/office/drawing/2014/main" id="{83AE455B-3D86-246E-EB54-FB79562FEDF3}"/>
              </a:ext>
            </a:extLst>
          </p:cNvPr>
          <p:cNvSpPr/>
          <p:nvPr/>
        </p:nvSpPr>
        <p:spPr>
          <a:xfrm>
            <a:off x="482270" y="1045029"/>
            <a:ext cx="5412008" cy="5400450"/>
          </a:xfrm>
          <a:prstGeom prst="roundRect">
            <a:avLst/>
          </a:prstGeom>
          <a:solidFill>
            <a:schemeClr val="accent3">
              <a:alpha val="35000"/>
            </a:schemeClr>
          </a:solidFill>
          <a:ln w="13921" cap="flat">
            <a:noFill/>
            <a:prstDash val="solid"/>
            <a:miter/>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9600" b="0" i="0" u="none" strike="noStrike" kern="1200" cap="none" spc="0" normalizeH="0" baseline="0" noProof="0" dirty="0">
              <a:ln>
                <a:noFill/>
              </a:ln>
              <a:solidFill>
                <a:prstClr val="white"/>
              </a:solidFill>
              <a:effectLst/>
              <a:uLnTx/>
              <a:uFillTx/>
              <a:latin typeface="Effra" panose="02000506080000020004" pitchFamily="2" charset="0"/>
              <a:ea typeface="+mn-ea"/>
              <a:cs typeface="+mn-cs"/>
            </a:endParaRPr>
          </a:p>
        </p:txBody>
      </p:sp>
      <p:sp>
        <p:nvSpPr>
          <p:cNvPr id="4" name="Rechthoek: afgeronde hoeken 3">
            <a:extLst>
              <a:ext uri="{FF2B5EF4-FFF2-40B4-BE49-F238E27FC236}">
                <a16:creationId xmlns:a16="http://schemas.microsoft.com/office/drawing/2014/main" id="{123F617E-90EA-8C8C-21D2-043CDF3B63B4}"/>
              </a:ext>
            </a:extLst>
          </p:cNvPr>
          <p:cNvSpPr/>
          <p:nvPr/>
        </p:nvSpPr>
        <p:spPr>
          <a:xfrm>
            <a:off x="6297723" y="1045029"/>
            <a:ext cx="5412008" cy="5400450"/>
          </a:xfrm>
          <a:prstGeom prst="roundRect">
            <a:avLst/>
          </a:prstGeom>
          <a:solidFill>
            <a:schemeClr val="accent3">
              <a:alpha val="35000"/>
            </a:schemeClr>
          </a:solidFill>
          <a:ln w="13921" cap="flat">
            <a:noFill/>
            <a:prstDash val="solid"/>
            <a:miter/>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9600" b="0" i="0" u="none" strike="noStrike" kern="1200" cap="none" spc="0" normalizeH="0" baseline="0" noProof="0" dirty="0">
              <a:ln>
                <a:noFill/>
              </a:ln>
              <a:solidFill>
                <a:prstClr val="white"/>
              </a:solidFill>
              <a:effectLst/>
              <a:uLnTx/>
              <a:uFillTx/>
              <a:latin typeface="Effra" panose="02000506080000020004" pitchFamily="2" charset="0"/>
              <a:ea typeface="+mn-ea"/>
              <a:cs typeface="+mn-cs"/>
            </a:endParaRPr>
          </a:p>
        </p:txBody>
      </p:sp>
      <p:sp>
        <p:nvSpPr>
          <p:cNvPr id="16" name="Tekstvak 15">
            <a:extLst>
              <a:ext uri="{FF2B5EF4-FFF2-40B4-BE49-F238E27FC236}">
                <a16:creationId xmlns:a16="http://schemas.microsoft.com/office/drawing/2014/main" id="{3DFED668-DECB-8217-AAEC-0BACD326304B}"/>
              </a:ext>
            </a:extLst>
          </p:cNvPr>
          <p:cNvSpPr txBox="1"/>
          <p:nvPr/>
        </p:nvSpPr>
        <p:spPr>
          <a:xfrm>
            <a:off x="572369" y="1463355"/>
            <a:ext cx="5231808" cy="4508927"/>
          </a:xfrm>
          <a:prstGeom prst="rect">
            <a:avLst/>
          </a:prstGeom>
          <a:noFill/>
        </p:spPr>
        <p:txBody>
          <a:bodyPr wrap="square" rtlCol="0">
            <a:spAutoFit/>
          </a:bodyPr>
          <a:lstStyle/>
          <a:p>
            <a:pPr algn="ctr"/>
            <a:r>
              <a:rPr lang="nl-NL" sz="28700" b="1" dirty="0">
                <a:solidFill>
                  <a:schemeClr val="bg1">
                    <a:alpha val="25000"/>
                  </a:schemeClr>
                </a:solidFill>
                <a:latin typeface="Effra" panose="02000506080000020004" pitchFamily="2" charset="0"/>
              </a:rPr>
              <a:t>25</a:t>
            </a:r>
          </a:p>
        </p:txBody>
      </p:sp>
      <p:sp>
        <p:nvSpPr>
          <p:cNvPr id="19" name="Tekstvak 18">
            <a:extLst>
              <a:ext uri="{FF2B5EF4-FFF2-40B4-BE49-F238E27FC236}">
                <a16:creationId xmlns:a16="http://schemas.microsoft.com/office/drawing/2014/main" id="{DD9017F5-268D-A86E-BCC0-1613BEAFFC0D}"/>
              </a:ext>
            </a:extLst>
          </p:cNvPr>
          <p:cNvSpPr txBox="1"/>
          <p:nvPr/>
        </p:nvSpPr>
        <p:spPr>
          <a:xfrm>
            <a:off x="6387821" y="1463355"/>
            <a:ext cx="5231808" cy="4508927"/>
          </a:xfrm>
          <a:prstGeom prst="rect">
            <a:avLst/>
          </a:prstGeom>
          <a:noFill/>
        </p:spPr>
        <p:txBody>
          <a:bodyPr wrap="square" rtlCol="0">
            <a:spAutoFit/>
          </a:bodyPr>
          <a:lstStyle/>
          <a:p>
            <a:pPr algn="ctr"/>
            <a:r>
              <a:rPr lang="nl-NL" sz="28700" b="1" dirty="0">
                <a:solidFill>
                  <a:schemeClr val="bg1">
                    <a:alpha val="25000"/>
                  </a:schemeClr>
                </a:solidFill>
                <a:latin typeface="Effra" panose="02000506080000020004" pitchFamily="2" charset="0"/>
              </a:rPr>
              <a:t>24</a:t>
            </a:r>
          </a:p>
        </p:txBody>
      </p:sp>
      <p:sp>
        <p:nvSpPr>
          <p:cNvPr id="2" name="Tekstvak 1">
            <a:extLst>
              <a:ext uri="{FF2B5EF4-FFF2-40B4-BE49-F238E27FC236}">
                <a16:creationId xmlns:a16="http://schemas.microsoft.com/office/drawing/2014/main" id="{7FF3B5DD-9897-1262-F88E-C66C838599F5}"/>
              </a:ext>
            </a:extLst>
          </p:cNvPr>
          <p:cNvSpPr txBox="1"/>
          <p:nvPr/>
        </p:nvSpPr>
        <p:spPr>
          <a:xfrm>
            <a:off x="2140299" y="194009"/>
            <a:ext cx="791140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2800" dirty="0">
                <a:solidFill>
                  <a:prstClr val="black"/>
                </a:solidFill>
                <a:latin typeface="Effra Heavy" panose="02000906080000020004" pitchFamily="2" charset="0"/>
              </a:rPr>
              <a:t>Programma</a:t>
            </a:r>
            <a:endParaRPr kumimoji="0" lang="nl-NL" sz="2800" b="0" i="0" u="none" strike="noStrike" kern="1200" cap="none" spc="0" normalizeH="0" baseline="0" noProof="0" dirty="0">
              <a:ln>
                <a:noFill/>
              </a:ln>
              <a:solidFill>
                <a:prstClr val="black"/>
              </a:solidFill>
              <a:effectLst/>
              <a:uLnTx/>
              <a:uFillTx/>
              <a:latin typeface="Effra Heavy" panose="02000906080000020004" pitchFamily="2" charset="0"/>
              <a:ea typeface="+mn-ea"/>
              <a:cs typeface="+mn-cs"/>
            </a:endParaRPr>
          </a:p>
        </p:txBody>
      </p:sp>
      <p:sp>
        <p:nvSpPr>
          <p:cNvPr id="23" name="Tekstvak 22">
            <a:extLst>
              <a:ext uri="{FF2B5EF4-FFF2-40B4-BE49-F238E27FC236}">
                <a16:creationId xmlns:a16="http://schemas.microsoft.com/office/drawing/2014/main" id="{307C1FA0-C900-94FE-0495-71D8AB7D72F5}"/>
              </a:ext>
            </a:extLst>
          </p:cNvPr>
          <p:cNvSpPr txBox="1"/>
          <p:nvPr/>
        </p:nvSpPr>
        <p:spPr>
          <a:xfrm>
            <a:off x="8755948" y="6445479"/>
            <a:ext cx="3357228"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prstClr val="black">
                    <a:alpha val="40000"/>
                  </a:prstClr>
                </a:solidFill>
                <a:effectLst/>
                <a:uLnTx/>
                <a:uFillTx/>
                <a:latin typeface="Effra" panose="02000506080000020004" pitchFamily="2" charset="0"/>
                <a:ea typeface="+mn-ea"/>
                <a:cs typeface="+mn-cs"/>
              </a:rPr>
              <a:t>Bron: CITO, documenten </a:t>
            </a:r>
            <a:r>
              <a:rPr kumimoji="0" lang="nl-NL" sz="1400" b="0" i="0" u="none" strike="noStrike" kern="1200" cap="none" spc="0" normalizeH="0" baseline="0" noProof="0" dirty="0" err="1">
                <a:ln>
                  <a:noFill/>
                </a:ln>
                <a:solidFill>
                  <a:prstClr val="black">
                    <a:alpha val="40000"/>
                  </a:prstClr>
                </a:solidFill>
                <a:effectLst/>
                <a:uLnTx/>
                <a:uFillTx/>
                <a:latin typeface="Effra" panose="02000506080000020004" pitchFamily="2" charset="0"/>
                <a:ea typeface="+mn-ea"/>
                <a:cs typeface="+mn-cs"/>
              </a:rPr>
              <a:t>CE’s</a:t>
            </a:r>
            <a:r>
              <a:rPr kumimoji="0" lang="nl-NL" sz="1400" b="0" i="0" u="none" strike="noStrike" kern="1200" cap="none" spc="0" normalizeH="0" baseline="0" noProof="0" dirty="0">
                <a:ln>
                  <a:noFill/>
                </a:ln>
                <a:solidFill>
                  <a:prstClr val="black">
                    <a:alpha val="40000"/>
                  </a:prstClr>
                </a:solidFill>
                <a:effectLst/>
                <a:uLnTx/>
                <a:uFillTx/>
                <a:latin typeface="Effra" panose="02000506080000020004" pitchFamily="2" charset="0"/>
                <a:ea typeface="+mn-ea"/>
                <a:cs typeface="+mn-cs"/>
              </a:rPr>
              <a:t> vwo - 2025</a:t>
            </a:r>
          </a:p>
        </p:txBody>
      </p:sp>
      <p:sp>
        <p:nvSpPr>
          <p:cNvPr id="29" name="Tekstvak 28">
            <a:extLst>
              <a:ext uri="{FF2B5EF4-FFF2-40B4-BE49-F238E27FC236}">
                <a16:creationId xmlns:a16="http://schemas.microsoft.com/office/drawing/2014/main" id="{E87F4F63-E586-FEDD-5720-7EB58B78179C}"/>
              </a:ext>
            </a:extLst>
          </p:cNvPr>
          <p:cNvSpPr txBox="1"/>
          <p:nvPr/>
        </p:nvSpPr>
        <p:spPr>
          <a:xfrm>
            <a:off x="975813" y="1045029"/>
            <a:ext cx="4424920" cy="646331"/>
          </a:xfrm>
          <a:prstGeom prst="rect">
            <a:avLst/>
          </a:prstGeom>
          <a:noFill/>
        </p:spPr>
        <p:txBody>
          <a:bodyPr wrap="square" rtlCol="0">
            <a:spAutoFit/>
          </a:bodyPr>
          <a:lstStyle/>
          <a:p>
            <a:pPr algn="ctr"/>
            <a:r>
              <a:rPr lang="nl-NL" sz="3600" b="1" dirty="0">
                <a:solidFill>
                  <a:srgbClr val="652EA3"/>
                </a:solidFill>
                <a:latin typeface="Effra" panose="02000506080000020004" pitchFamily="2" charset="0"/>
              </a:rPr>
              <a:t>Vanavond te zien:</a:t>
            </a:r>
          </a:p>
        </p:txBody>
      </p:sp>
      <p:sp>
        <p:nvSpPr>
          <p:cNvPr id="5" name="Tekstvak 4">
            <a:extLst>
              <a:ext uri="{FF2B5EF4-FFF2-40B4-BE49-F238E27FC236}">
                <a16:creationId xmlns:a16="http://schemas.microsoft.com/office/drawing/2014/main" id="{52DE0DE2-AD46-F39E-ADC5-9BED8970DD10}"/>
              </a:ext>
            </a:extLst>
          </p:cNvPr>
          <p:cNvSpPr txBox="1"/>
          <p:nvPr/>
        </p:nvSpPr>
        <p:spPr>
          <a:xfrm>
            <a:off x="6791266" y="1045029"/>
            <a:ext cx="4424920" cy="646331"/>
          </a:xfrm>
          <a:prstGeom prst="rect">
            <a:avLst/>
          </a:prstGeom>
          <a:noFill/>
        </p:spPr>
        <p:txBody>
          <a:bodyPr wrap="square" rtlCol="0">
            <a:spAutoFit/>
          </a:bodyPr>
          <a:lstStyle/>
          <a:p>
            <a:pPr algn="ctr"/>
            <a:r>
              <a:rPr lang="nl-NL" sz="3600" b="1" dirty="0">
                <a:solidFill>
                  <a:srgbClr val="652EA3"/>
                </a:solidFill>
                <a:latin typeface="Effra" panose="02000506080000020004" pitchFamily="2" charset="0"/>
              </a:rPr>
              <a:t>Om terug te kijken:</a:t>
            </a:r>
          </a:p>
        </p:txBody>
      </p:sp>
      <p:sp>
        <p:nvSpPr>
          <p:cNvPr id="6" name="Tekstvak 5">
            <a:extLst>
              <a:ext uri="{FF2B5EF4-FFF2-40B4-BE49-F238E27FC236}">
                <a16:creationId xmlns:a16="http://schemas.microsoft.com/office/drawing/2014/main" id="{43BEE173-DBBF-E867-D35D-3AA024680235}"/>
              </a:ext>
            </a:extLst>
          </p:cNvPr>
          <p:cNvSpPr txBox="1"/>
          <p:nvPr/>
        </p:nvSpPr>
        <p:spPr>
          <a:xfrm>
            <a:off x="975813" y="1868267"/>
            <a:ext cx="4424920" cy="646331"/>
          </a:xfrm>
          <a:prstGeom prst="rect">
            <a:avLst/>
          </a:prstGeom>
          <a:noFill/>
        </p:spPr>
        <p:txBody>
          <a:bodyPr wrap="square" rtlCol="0">
            <a:spAutoFit/>
          </a:bodyPr>
          <a:lstStyle/>
          <a:p>
            <a:pPr algn="ctr"/>
            <a:r>
              <a:rPr lang="nl-NL" sz="3600" b="1" i="1" dirty="0">
                <a:solidFill>
                  <a:srgbClr val="945DE8"/>
                </a:solidFill>
                <a:latin typeface="Effra" panose="02000506080000020004" pitchFamily="2" charset="0"/>
              </a:rPr>
              <a:t>Somformule</a:t>
            </a:r>
          </a:p>
        </p:txBody>
      </p:sp>
      <p:sp>
        <p:nvSpPr>
          <p:cNvPr id="7" name="Tekstvak 6">
            <a:extLst>
              <a:ext uri="{FF2B5EF4-FFF2-40B4-BE49-F238E27FC236}">
                <a16:creationId xmlns:a16="http://schemas.microsoft.com/office/drawing/2014/main" id="{F798AD05-A76B-A149-4DE4-051E9E155B70}"/>
              </a:ext>
            </a:extLst>
          </p:cNvPr>
          <p:cNvSpPr txBox="1"/>
          <p:nvPr/>
        </p:nvSpPr>
        <p:spPr>
          <a:xfrm>
            <a:off x="6791266" y="1868267"/>
            <a:ext cx="4424920" cy="646331"/>
          </a:xfrm>
          <a:prstGeom prst="rect">
            <a:avLst/>
          </a:prstGeom>
          <a:noFill/>
        </p:spPr>
        <p:txBody>
          <a:bodyPr wrap="square" rtlCol="0">
            <a:spAutoFit/>
          </a:bodyPr>
          <a:lstStyle/>
          <a:p>
            <a:pPr algn="ctr"/>
            <a:r>
              <a:rPr lang="nl-NL" sz="3600" b="1" i="1" dirty="0">
                <a:solidFill>
                  <a:srgbClr val="945DE8"/>
                </a:solidFill>
                <a:latin typeface="Effra" panose="02000506080000020004" pitchFamily="2" charset="0"/>
              </a:rPr>
              <a:t>Voorzieningen</a:t>
            </a:r>
          </a:p>
        </p:txBody>
      </p:sp>
      <p:sp>
        <p:nvSpPr>
          <p:cNvPr id="8" name="Tekstvak 7">
            <a:extLst>
              <a:ext uri="{FF2B5EF4-FFF2-40B4-BE49-F238E27FC236}">
                <a16:creationId xmlns:a16="http://schemas.microsoft.com/office/drawing/2014/main" id="{F81B80AE-972A-95C8-2763-8909CBDD0C16}"/>
              </a:ext>
            </a:extLst>
          </p:cNvPr>
          <p:cNvSpPr txBox="1"/>
          <p:nvPr/>
        </p:nvSpPr>
        <p:spPr>
          <a:xfrm>
            <a:off x="6791266" y="2781102"/>
            <a:ext cx="4424920" cy="646331"/>
          </a:xfrm>
          <a:prstGeom prst="rect">
            <a:avLst/>
          </a:prstGeom>
          <a:noFill/>
        </p:spPr>
        <p:txBody>
          <a:bodyPr wrap="square" rtlCol="0">
            <a:spAutoFit/>
          </a:bodyPr>
          <a:lstStyle/>
          <a:p>
            <a:pPr algn="ctr"/>
            <a:r>
              <a:rPr lang="nl-NL" sz="3600" b="1" i="1" dirty="0">
                <a:solidFill>
                  <a:srgbClr val="945DE8"/>
                </a:solidFill>
                <a:latin typeface="Effra" panose="02000506080000020004" pitchFamily="2" charset="0"/>
              </a:rPr>
              <a:t>Erven</a:t>
            </a:r>
          </a:p>
        </p:txBody>
      </p:sp>
      <p:sp>
        <p:nvSpPr>
          <p:cNvPr id="9" name="Tekstvak 8">
            <a:extLst>
              <a:ext uri="{FF2B5EF4-FFF2-40B4-BE49-F238E27FC236}">
                <a16:creationId xmlns:a16="http://schemas.microsoft.com/office/drawing/2014/main" id="{332CB8BB-E33D-F866-4739-90D993E0903F}"/>
              </a:ext>
            </a:extLst>
          </p:cNvPr>
          <p:cNvSpPr txBox="1"/>
          <p:nvPr/>
        </p:nvSpPr>
        <p:spPr>
          <a:xfrm>
            <a:off x="6297722" y="3693936"/>
            <a:ext cx="5412008" cy="646331"/>
          </a:xfrm>
          <a:prstGeom prst="rect">
            <a:avLst/>
          </a:prstGeom>
          <a:noFill/>
        </p:spPr>
        <p:txBody>
          <a:bodyPr wrap="square" rtlCol="0">
            <a:spAutoFit/>
          </a:bodyPr>
          <a:lstStyle/>
          <a:p>
            <a:pPr algn="ctr"/>
            <a:r>
              <a:rPr lang="nl-NL" sz="3600" b="1" i="1" dirty="0">
                <a:solidFill>
                  <a:srgbClr val="945DE8"/>
                </a:solidFill>
                <a:latin typeface="Effra" panose="02000506080000020004" pitchFamily="2" charset="0"/>
              </a:rPr>
              <a:t>Prijs-/efficiencyresultaten</a:t>
            </a:r>
          </a:p>
        </p:txBody>
      </p:sp>
      <p:sp>
        <p:nvSpPr>
          <p:cNvPr id="10" name="Tekstvak 9">
            <a:extLst>
              <a:ext uri="{FF2B5EF4-FFF2-40B4-BE49-F238E27FC236}">
                <a16:creationId xmlns:a16="http://schemas.microsoft.com/office/drawing/2014/main" id="{AA8F7EAC-3DE2-E554-F9C8-61201992D9BD}"/>
              </a:ext>
            </a:extLst>
          </p:cNvPr>
          <p:cNvSpPr txBox="1"/>
          <p:nvPr/>
        </p:nvSpPr>
        <p:spPr>
          <a:xfrm>
            <a:off x="6297722" y="4606770"/>
            <a:ext cx="5412008" cy="646331"/>
          </a:xfrm>
          <a:prstGeom prst="rect">
            <a:avLst/>
          </a:prstGeom>
          <a:noFill/>
        </p:spPr>
        <p:txBody>
          <a:bodyPr wrap="square" rtlCol="0">
            <a:spAutoFit/>
          </a:bodyPr>
          <a:lstStyle/>
          <a:p>
            <a:pPr algn="ctr"/>
            <a:r>
              <a:rPr lang="nl-NL" sz="3600" b="1" i="1" dirty="0">
                <a:solidFill>
                  <a:srgbClr val="945DE8"/>
                </a:solidFill>
                <a:latin typeface="Effra" panose="02000506080000020004" pitchFamily="2" charset="0"/>
              </a:rPr>
              <a:t>Rentabiliteit</a:t>
            </a:r>
          </a:p>
        </p:txBody>
      </p:sp>
      <p:sp>
        <p:nvSpPr>
          <p:cNvPr id="11" name="Tekstvak 10">
            <a:extLst>
              <a:ext uri="{FF2B5EF4-FFF2-40B4-BE49-F238E27FC236}">
                <a16:creationId xmlns:a16="http://schemas.microsoft.com/office/drawing/2014/main" id="{2D6DD9F3-5DCA-9B89-FF71-23159E6D1452}"/>
              </a:ext>
            </a:extLst>
          </p:cNvPr>
          <p:cNvSpPr txBox="1"/>
          <p:nvPr/>
        </p:nvSpPr>
        <p:spPr>
          <a:xfrm>
            <a:off x="6297722" y="5519605"/>
            <a:ext cx="5412008" cy="646331"/>
          </a:xfrm>
          <a:prstGeom prst="rect">
            <a:avLst/>
          </a:prstGeom>
          <a:noFill/>
        </p:spPr>
        <p:txBody>
          <a:bodyPr wrap="square" rtlCol="0">
            <a:spAutoFit/>
          </a:bodyPr>
          <a:lstStyle/>
          <a:p>
            <a:pPr algn="ctr"/>
            <a:r>
              <a:rPr lang="nl-NL" sz="3600" b="1" i="1" dirty="0" err="1">
                <a:solidFill>
                  <a:srgbClr val="945DE8"/>
                </a:solidFill>
                <a:latin typeface="Effra" panose="02000506080000020004" pitchFamily="2" charset="0"/>
              </a:rPr>
              <a:t>DuPont</a:t>
            </a:r>
            <a:r>
              <a:rPr lang="nl-NL" sz="3600" b="1" i="1" dirty="0">
                <a:solidFill>
                  <a:srgbClr val="945DE8"/>
                </a:solidFill>
                <a:latin typeface="Effra" panose="02000506080000020004" pitchFamily="2" charset="0"/>
              </a:rPr>
              <a:t>-schema</a:t>
            </a:r>
          </a:p>
        </p:txBody>
      </p:sp>
      <p:sp>
        <p:nvSpPr>
          <p:cNvPr id="12" name="Tekstvak 11">
            <a:extLst>
              <a:ext uri="{FF2B5EF4-FFF2-40B4-BE49-F238E27FC236}">
                <a16:creationId xmlns:a16="http://schemas.microsoft.com/office/drawing/2014/main" id="{A345094D-086D-B057-BD43-F25170628D6F}"/>
              </a:ext>
            </a:extLst>
          </p:cNvPr>
          <p:cNvSpPr txBox="1"/>
          <p:nvPr/>
        </p:nvSpPr>
        <p:spPr>
          <a:xfrm>
            <a:off x="975813" y="2781102"/>
            <a:ext cx="4424920" cy="646331"/>
          </a:xfrm>
          <a:prstGeom prst="rect">
            <a:avLst/>
          </a:prstGeom>
          <a:noFill/>
        </p:spPr>
        <p:txBody>
          <a:bodyPr wrap="square" rtlCol="0">
            <a:spAutoFit/>
          </a:bodyPr>
          <a:lstStyle/>
          <a:p>
            <a:pPr algn="ctr"/>
            <a:r>
              <a:rPr lang="nl-NL" sz="3600" b="1" i="1" dirty="0">
                <a:solidFill>
                  <a:srgbClr val="945DE8"/>
                </a:solidFill>
                <a:latin typeface="Effra" panose="02000506080000020004" pitchFamily="2" charset="0"/>
              </a:rPr>
              <a:t>Marketingmix</a:t>
            </a:r>
          </a:p>
        </p:txBody>
      </p:sp>
      <p:sp>
        <p:nvSpPr>
          <p:cNvPr id="13" name="Tekstvak 12">
            <a:extLst>
              <a:ext uri="{FF2B5EF4-FFF2-40B4-BE49-F238E27FC236}">
                <a16:creationId xmlns:a16="http://schemas.microsoft.com/office/drawing/2014/main" id="{7826F492-E5CF-6A07-38BF-7AA01A224988}"/>
              </a:ext>
            </a:extLst>
          </p:cNvPr>
          <p:cNvSpPr txBox="1"/>
          <p:nvPr/>
        </p:nvSpPr>
        <p:spPr>
          <a:xfrm>
            <a:off x="975813" y="3693937"/>
            <a:ext cx="4424920" cy="646331"/>
          </a:xfrm>
          <a:prstGeom prst="rect">
            <a:avLst/>
          </a:prstGeom>
          <a:noFill/>
        </p:spPr>
        <p:txBody>
          <a:bodyPr wrap="square" rtlCol="0">
            <a:spAutoFit/>
          </a:bodyPr>
          <a:lstStyle/>
          <a:p>
            <a:pPr algn="ctr"/>
            <a:r>
              <a:rPr lang="nl-NL" sz="3600" b="1" i="1" dirty="0">
                <a:solidFill>
                  <a:srgbClr val="945DE8"/>
                </a:solidFill>
                <a:latin typeface="Effra" panose="02000506080000020004" pitchFamily="2" charset="0"/>
              </a:rPr>
              <a:t>Wel of geen btw</a:t>
            </a:r>
          </a:p>
        </p:txBody>
      </p:sp>
      <p:sp>
        <p:nvSpPr>
          <p:cNvPr id="14" name="Tekstvak 13">
            <a:extLst>
              <a:ext uri="{FF2B5EF4-FFF2-40B4-BE49-F238E27FC236}">
                <a16:creationId xmlns:a16="http://schemas.microsoft.com/office/drawing/2014/main" id="{A5F9A22A-4009-2E62-5F2F-72FF897BD761}"/>
              </a:ext>
            </a:extLst>
          </p:cNvPr>
          <p:cNvSpPr txBox="1"/>
          <p:nvPr/>
        </p:nvSpPr>
        <p:spPr>
          <a:xfrm>
            <a:off x="975813" y="4606772"/>
            <a:ext cx="4424920" cy="646331"/>
          </a:xfrm>
          <a:prstGeom prst="rect">
            <a:avLst/>
          </a:prstGeom>
          <a:noFill/>
        </p:spPr>
        <p:txBody>
          <a:bodyPr wrap="square" rtlCol="0">
            <a:spAutoFit/>
          </a:bodyPr>
          <a:lstStyle/>
          <a:p>
            <a:pPr algn="ctr"/>
            <a:r>
              <a:rPr lang="nl-NL" sz="3600" b="1" i="1" dirty="0">
                <a:solidFill>
                  <a:srgbClr val="945DE8"/>
                </a:solidFill>
                <a:latin typeface="Effra" panose="02000506080000020004" pitchFamily="2" charset="0"/>
              </a:rPr>
              <a:t>Liquiditeit</a:t>
            </a:r>
          </a:p>
        </p:txBody>
      </p:sp>
      <p:sp>
        <p:nvSpPr>
          <p:cNvPr id="15" name="Tekstvak 14">
            <a:extLst>
              <a:ext uri="{FF2B5EF4-FFF2-40B4-BE49-F238E27FC236}">
                <a16:creationId xmlns:a16="http://schemas.microsoft.com/office/drawing/2014/main" id="{F53AF1E5-9A0D-217B-C6F8-A080CE51851C}"/>
              </a:ext>
            </a:extLst>
          </p:cNvPr>
          <p:cNvSpPr txBox="1"/>
          <p:nvPr/>
        </p:nvSpPr>
        <p:spPr>
          <a:xfrm>
            <a:off x="975813" y="5519605"/>
            <a:ext cx="4424920" cy="646331"/>
          </a:xfrm>
          <a:prstGeom prst="rect">
            <a:avLst/>
          </a:prstGeom>
          <a:noFill/>
        </p:spPr>
        <p:txBody>
          <a:bodyPr wrap="square" rtlCol="0">
            <a:spAutoFit/>
          </a:bodyPr>
          <a:lstStyle/>
          <a:p>
            <a:pPr algn="ctr"/>
            <a:r>
              <a:rPr lang="nl-NL" sz="3600" b="1" i="1" dirty="0">
                <a:solidFill>
                  <a:srgbClr val="945DE8"/>
                </a:solidFill>
                <a:latin typeface="Effra" panose="02000506080000020004" pitchFamily="2" charset="0"/>
              </a:rPr>
              <a:t>En meer!</a:t>
            </a:r>
          </a:p>
        </p:txBody>
      </p:sp>
      <p:cxnSp>
        <p:nvCxnSpPr>
          <p:cNvPr id="20" name="Rechte verbindingslijn 19">
            <a:extLst>
              <a:ext uri="{FF2B5EF4-FFF2-40B4-BE49-F238E27FC236}">
                <a16:creationId xmlns:a16="http://schemas.microsoft.com/office/drawing/2014/main" id="{62CCAB44-0856-F6BD-6E7E-4D56B43CA693}"/>
              </a:ext>
            </a:extLst>
          </p:cNvPr>
          <p:cNvCxnSpPr>
            <a:cxnSpLocks/>
          </p:cNvCxnSpPr>
          <p:nvPr/>
        </p:nvCxnSpPr>
        <p:spPr>
          <a:xfrm>
            <a:off x="1418036" y="1583961"/>
            <a:ext cx="3545678" cy="0"/>
          </a:xfrm>
          <a:prstGeom prst="line">
            <a:avLst/>
          </a:prstGeom>
          <a:ln w="38100">
            <a:solidFill>
              <a:schemeClr val="bg1">
                <a:lumMod val="6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21" name="Rechte verbindingslijn 20">
            <a:extLst>
              <a:ext uri="{FF2B5EF4-FFF2-40B4-BE49-F238E27FC236}">
                <a16:creationId xmlns:a16="http://schemas.microsoft.com/office/drawing/2014/main" id="{B01ECC2D-0998-14CB-65AB-456E4CAF49A9}"/>
              </a:ext>
            </a:extLst>
          </p:cNvPr>
          <p:cNvCxnSpPr>
            <a:cxnSpLocks/>
          </p:cNvCxnSpPr>
          <p:nvPr/>
        </p:nvCxnSpPr>
        <p:spPr>
          <a:xfrm>
            <a:off x="7238265" y="1583961"/>
            <a:ext cx="3545678" cy="0"/>
          </a:xfrm>
          <a:prstGeom prst="line">
            <a:avLst/>
          </a:prstGeom>
          <a:ln w="38100">
            <a:solidFill>
              <a:schemeClr val="bg1">
                <a:lumMod val="65000"/>
                <a:alpha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5838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par>
                                <p:cTn id="9" presetID="16" presetClass="entr" presetSubtype="37"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barn(outVertical)">
                                      <p:cBhvr>
                                        <p:cTn id="11" dur="150"/>
                                        <p:tgtEl>
                                          <p:spTgt spid="20"/>
                                        </p:tgtEl>
                                      </p:cBhvr>
                                    </p:animEffect>
                                  </p:childTnLst>
                                </p:cTn>
                              </p:par>
                            </p:childTnLst>
                          </p:cTn>
                        </p:par>
                        <p:par>
                          <p:cTn id="12" fill="hold">
                            <p:stCondLst>
                              <p:cond delay="150"/>
                            </p:stCondLst>
                            <p:childTnLst>
                              <p:par>
                                <p:cTn id="13" presetID="1" presetClass="entr" presetSubtype="0" fill="hold" grpId="0" nodeType="afterEffect">
                                  <p:stCondLst>
                                    <p:cond delay="100"/>
                                  </p:stCondLst>
                                  <p:childTnLst>
                                    <p:set>
                                      <p:cBhvr>
                                        <p:cTn id="14" dur="1" fill="hold">
                                          <p:stCondLst>
                                            <p:cond delay="0"/>
                                          </p:stCondLst>
                                        </p:cTn>
                                        <p:tgtEl>
                                          <p:spTgt spid="6"/>
                                        </p:tgtEl>
                                        <p:attrNameLst>
                                          <p:attrName>style.visibility</p:attrName>
                                        </p:attrNameLst>
                                      </p:cBhvr>
                                      <p:to>
                                        <p:strVal val="visible"/>
                                      </p:to>
                                    </p:set>
                                  </p:childTnLst>
                                </p:cTn>
                              </p:par>
                            </p:childTnLst>
                          </p:cTn>
                        </p:par>
                        <p:par>
                          <p:cTn id="15" fill="hold">
                            <p:stCondLst>
                              <p:cond delay="250"/>
                            </p:stCondLst>
                            <p:childTnLst>
                              <p:par>
                                <p:cTn id="16" presetID="1" presetClass="entr" presetSubtype="0" fill="hold" grpId="0" nodeType="afterEffect">
                                  <p:stCondLst>
                                    <p:cond delay="100"/>
                                  </p:stCondLst>
                                  <p:childTnLst>
                                    <p:set>
                                      <p:cBhvr>
                                        <p:cTn id="17" dur="1" fill="hold">
                                          <p:stCondLst>
                                            <p:cond delay="0"/>
                                          </p:stCondLst>
                                        </p:cTn>
                                        <p:tgtEl>
                                          <p:spTgt spid="12"/>
                                        </p:tgtEl>
                                        <p:attrNameLst>
                                          <p:attrName>style.visibility</p:attrName>
                                        </p:attrNameLst>
                                      </p:cBhvr>
                                      <p:to>
                                        <p:strVal val="visible"/>
                                      </p:to>
                                    </p:set>
                                  </p:childTnLst>
                                </p:cTn>
                              </p:par>
                            </p:childTnLst>
                          </p:cTn>
                        </p:par>
                        <p:par>
                          <p:cTn id="18" fill="hold">
                            <p:stCondLst>
                              <p:cond delay="350"/>
                            </p:stCondLst>
                            <p:childTnLst>
                              <p:par>
                                <p:cTn id="19" presetID="1" presetClass="entr" presetSubtype="0" fill="hold" grpId="0" nodeType="afterEffect">
                                  <p:stCondLst>
                                    <p:cond delay="100"/>
                                  </p:stCondLst>
                                  <p:childTnLst>
                                    <p:set>
                                      <p:cBhvr>
                                        <p:cTn id="20" dur="1" fill="hold">
                                          <p:stCondLst>
                                            <p:cond delay="0"/>
                                          </p:stCondLst>
                                        </p:cTn>
                                        <p:tgtEl>
                                          <p:spTgt spid="13"/>
                                        </p:tgtEl>
                                        <p:attrNameLst>
                                          <p:attrName>style.visibility</p:attrName>
                                        </p:attrNameLst>
                                      </p:cBhvr>
                                      <p:to>
                                        <p:strVal val="visible"/>
                                      </p:to>
                                    </p:set>
                                  </p:childTnLst>
                                </p:cTn>
                              </p:par>
                            </p:childTnLst>
                          </p:cTn>
                        </p:par>
                        <p:par>
                          <p:cTn id="21" fill="hold">
                            <p:stCondLst>
                              <p:cond delay="450"/>
                            </p:stCondLst>
                            <p:childTnLst>
                              <p:par>
                                <p:cTn id="22" presetID="1" presetClass="entr" presetSubtype="0" fill="hold" grpId="0" nodeType="afterEffect">
                                  <p:stCondLst>
                                    <p:cond delay="100"/>
                                  </p:stCondLst>
                                  <p:childTnLst>
                                    <p:set>
                                      <p:cBhvr>
                                        <p:cTn id="23" dur="1" fill="hold">
                                          <p:stCondLst>
                                            <p:cond delay="0"/>
                                          </p:stCondLst>
                                        </p:cTn>
                                        <p:tgtEl>
                                          <p:spTgt spid="14"/>
                                        </p:tgtEl>
                                        <p:attrNameLst>
                                          <p:attrName>style.visibility</p:attrName>
                                        </p:attrNameLst>
                                      </p:cBhvr>
                                      <p:to>
                                        <p:strVal val="visible"/>
                                      </p:to>
                                    </p:set>
                                  </p:childTnLst>
                                </p:cTn>
                              </p:par>
                            </p:childTnLst>
                          </p:cTn>
                        </p:par>
                        <p:par>
                          <p:cTn id="24" fill="hold">
                            <p:stCondLst>
                              <p:cond delay="550"/>
                            </p:stCondLst>
                            <p:childTnLst>
                              <p:par>
                                <p:cTn id="25" presetID="1" presetClass="entr" presetSubtype="0" fill="hold" grpId="0" nodeType="afterEffect">
                                  <p:stCondLst>
                                    <p:cond delay="10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
                                        </p:tgtEl>
                                        <p:attrNameLst>
                                          <p:attrName>style.visibility</p:attrName>
                                        </p:attrNameLst>
                                      </p:cBhvr>
                                      <p:to>
                                        <p:strVal val="visible"/>
                                      </p:to>
                                    </p:set>
                                  </p:childTnLst>
                                </p:cTn>
                              </p:par>
                              <p:par>
                                <p:cTn id="33" presetID="16" presetClass="entr" presetSubtype="37" fill="hold"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barn(outVertical)">
                                      <p:cBhvr>
                                        <p:cTn id="35" dur="150"/>
                                        <p:tgtEl>
                                          <p:spTgt spid="21"/>
                                        </p:tgtEl>
                                      </p:cBhvr>
                                    </p:animEffect>
                                  </p:childTnLst>
                                </p:cTn>
                              </p:par>
                            </p:childTnLst>
                          </p:cTn>
                        </p:par>
                        <p:par>
                          <p:cTn id="36" fill="hold">
                            <p:stCondLst>
                              <p:cond delay="150"/>
                            </p:stCondLst>
                            <p:childTnLst>
                              <p:par>
                                <p:cTn id="37" presetID="1" presetClass="entr" presetSubtype="0" fill="hold" grpId="0" nodeType="afterEffect">
                                  <p:stCondLst>
                                    <p:cond delay="100"/>
                                  </p:stCondLst>
                                  <p:childTnLst>
                                    <p:set>
                                      <p:cBhvr>
                                        <p:cTn id="38" dur="1" fill="hold">
                                          <p:stCondLst>
                                            <p:cond delay="0"/>
                                          </p:stCondLst>
                                        </p:cTn>
                                        <p:tgtEl>
                                          <p:spTgt spid="7"/>
                                        </p:tgtEl>
                                        <p:attrNameLst>
                                          <p:attrName>style.visibility</p:attrName>
                                        </p:attrNameLst>
                                      </p:cBhvr>
                                      <p:to>
                                        <p:strVal val="visible"/>
                                      </p:to>
                                    </p:set>
                                  </p:childTnLst>
                                </p:cTn>
                              </p:par>
                            </p:childTnLst>
                          </p:cTn>
                        </p:par>
                        <p:par>
                          <p:cTn id="39" fill="hold">
                            <p:stCondLst>
                              <p:cond delay="250"/>
                            </p:stCondLst>
                            <p:childTnLst>
                              <p:par>
                                <p:cTn id="40" presetID="1" presetClass="entr" presetSubtype="0" fill="hold" grpId="0" nodeType="afterEffect">
                                  <p:stCondLst>
                                    <p:cond delay="100"/>
                                  </p:stCondLst>
                                  <p:childTnLst>
                                    <p:set>
                                      <p:cBhvr>
                                        <p:cTn id="41" dur="1" fill="hold">
                                          <p:stCondLst>
                                            <p:cond delay="0"/>
                                          </p:stCondLst>
                                        </p:cTn>
                                        <p:tgtEl>
                                          <p:spTgt spid="8"/>
                                        </p:tgtEl>
                                        <p:attrNameLst>
                                          <p:attrName>style.visibility</p:attrName>
                                        </p:attrNameLst>
                                      </p:cBhvr>
                                      <p:to>
                                        <p:strVal val="visible"/>
                                      </p:to>
                                    </p:set>
                                  </p:childTnLst>
                                </p:cTn>
                              </p:par>
                            </p:childTnLst>
                          </p:cTn>
                        </p:par>
                        <p:par>
                          <p:cTn id="42" fill="hold">
                            <p:stCondLst>
                              <p:cond delay="350"/>
                            </p:stCondLst>
                            <p:childTnLst>
                              <p:par>
                                <p:cTn id="43" presetID="1" presetClass="entr" presetSubtype="0" fill="hold" grpId="0" nodeType="afterEffect">
                                  <p:stCondLst>
                                    <p:cond delay="100"/>
                                  </p:stCondLst>
                                  <p:childTnLst>
                                    <p:set>
                                      <p:cBhvr>
                                        <p:cTn id="44" dur="1" fill="hold">
                                          <p:stCondLst>
                                            <p:cond delay="0"/>
                                          </p:stCondLst>
                                        </p:cTn>
                                        <p:tgtEl>
                                          <p:spTgt spid="9"/>
                                        </p:tgtEl>
                                        <p:attrNameLst>
                                          <p:attrName>style.visibility</p:attrName>
                                        </p:attrNameLst>
                                      </p:cBhvr>
                                      <p:to>
                                        <p:strVal val="visible"/>
                                      </p:to>
                                    </p:set>
                                  </p:childTnLst>
                                </p:cTn>
                              </p:par>
                            </p:childTnLst>
                          </p:cTn>
                        </p:par>
                        <p:par>
                          <p:cTn id="45" fill="hold">
                            <p:stCondLst>
                              <p:cond delay="450"/>
                            </p:stCondLst>
                            <p:childTnLst>
                              <p:par>
                                <p:cTn id="46" presetID="1" presetClass="entr" presetSubtype="0" fill="hold" grpId="0" nodeType="afterEffect">
                                  <p:stCondLst>
                                    <p:cond delay="100"/>
                                  </p:stCondLst>
                                  <p:childTnLst>
                                    <p:set>
                                      <p:cBhvr>
                                        <p:cTn id="47" dur="1" fill="hold">
                                          <p:stCondLst>
                                            <p:cond delay="0"/>
                                          </p:stCondLst>
                                        </p:cTn>
                                        <p:tgtEl>
                                          <p:spTgt spid="10"/>
                                        </p:tgtEl>
                                        <p:attrNameLst>
                                          <p:attrName>style.visibility</p:attrName>
                                        </p:attrNameLst>
                                      </p:cBhvr>
                                      <p:to>
                                        <p:strVal val="visible"/>
                                      </p:to>
                                    </p:set>
                                  </p:childTnLst>
                                </p:cTn>
                              </p:par>
                            </p:childTnLst>
                          </p:cTn>
                        </p:par>
                        <p:par>
                          <p:cTn id="48" fill="hold">
                            <p:stCondLst>
                              <p:cond delay="550"/>
                            </p:stCondLst>
                            <p:childTnLst>
                              <p:par>
                                <p:cTn id="49" presetID="1" presetClass="entr" presetSubtype="0" fill="hold" grpId="0" nodeType="afterEffect">
                                  <p:stCondLst>
                                    <p:cond delay="100"/>
                                  </p:stCondLst>
                                  <p:childTnLst>
                                    <p:set>
                                      <p:cBhvr>
                                        <p:cTn id="5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29" grpId="0"/>
      <p:bldP spid="5" grpId="0"/>
      <p:bldP spid="6" grpId="0"/>
      <p:bldP spid="7" grpId="0"/>
      <p:bldP spid="8" grpId="0"/>
      <p:bldP spid="9" grpId="0"/>
      <p:bldP spid="10" grpId="0"/>
      <p:bldP spid="11" grpId="0"/>
      <p:bldP spid="12" grpId="0"/>
      <p:bldP spid="13" grpId="0"/>
      <p:bldP spid="14" grpId="0"/>
      <p:bldP spid="15"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60D3D1-3E7D-CB00-DB4B-268AA6B4AA69}"/>
            </a:ext>
          </a:extLst>
        </p:cNvPr>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CD7C7A98-0B5E-C42E-9B4D-AA7F7B9B7208}"/>
              </a:ext>
            </a:extLst>
          </p:cNvPr>
          <p:cNvSpPr>
            <a:spLocks noGrp="1"/>
          </p:cNvSpPr>
          <p:nvPr>
            <p:ph idx="1"/>
          </p:nvPr>
        </p:nvSpPr>
        <p:spPr/>
        <p:txBody>
          <a:bodyPr/>
          <a:lstStyle/>
          <a:p>
            <a:r>
              <a:rPr lang="nl-NL" dirty="0">
                <a:latin typeface="Effra" panose="02000506080000020004"/>
              </a:rPr>
              <a:t>Je wilt de </a:t>
            </a:r>
            <a:r>
              <a:rPr lang="nl-NL" b="1" dirty="0">
                <a:latin typeface="Effra" panose="02000506080000020004"/>
              </a:rPr>
              <a:t>eindwaarde</a:t>
            </a:r>
            <a:r>
              <a:rPr lang="nl-NL" dirty="0">
                <a:latin typeface="Effra" panose="02000506080000020004"/>
              </a:rPr>
              <a:t> berekenen van een reeks van bedragen die je ontvangt, bijvoorbeeld als je elke maand een salaris ontvangt van €500.</a:t>
            </a:r>
            <a:br>
              <a:rPr lang="nl-NL" dirty="0">
                <a:latin typeface="Effra" panose="02000506080000020004"/>
              </a:rPr>
            </a:br>
            <a:endParaRPr lang="nl-NL" dirty="0">
              <a:latin typeface="Effra" panose="02000506080000020004"/>
            </a:endParaRPr>
          </a:p>
          <a:p>
            <a:r>
              <a:rPr lang="nl-NL" dirty="0">
                <a:latin typeface="Effra" panose="02000506080000020004"/>
              </a:rPr>
              <a:t>Je wilt de </a:t>
            </a:r>
            <a:r>
              <a:rPr lang="nl-NL" b="1" dirty="0">
                <a:latin typeface="Effra" panose="02000506080000020004"/>
              </a:rPr>
              <a:t>contante waarde </a:t>
            </a:r>
            <a:r>
              <a:rPr lang="nl-NL" dirty="0">
                <a:latin typeface="Effra" panose="02000506080000020004"/>
              </a:rPr>
              <a:t>berekenen van een reeks van bedragen die je moet betalen, bijvoorbeeld als je de komende 5 jaar kinderalimentatie moet betalen en dit bedrag nu in één keer wilt afkopen.</a:t>
            </a:r>
          </a:p>
        </p:txBody>
      </p:sp>
      <p:sp>
        <p:nvSpPr>
          <p:cNvPr id="4" name="Tekstvak 3">
            <a:extLst>
              <a:ext uri="{FF2B5EF4-FFF2-40B4-BE49-F238E27FC236}">
                <a16:creationId xmlns:a16="http://schemas.microsoft.com/office/drawing/2014/main" id="{1F4B91CC-6627-BF9A-4F5B-56D9C9F5E8E3}"/>
              </a:ext>
            </a:extLst>
          </p:cNvPr>
          <p:cNvSpPr txBox="1"/>
          <p:nvPr/>
        </p:nvSpPr>
        <p:spPr>
          <a:xfrm>
            <a:off x="2140299" y="194009"/>
            <a:ext cx="791140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2800" dirty="0">
                <a:solidFill>
                  <a:prstClr val="black"/>
                </a:solidFill>
                <a:latin typeface="Effra Heavy" panose="02000906080000020004" pitchFamily="2" charset="0"/>
              </a:rPr>
              <a:t>Wanneer gebruik je de somformule?</a:t>
            </a:r>
            <a:endParaRPr kumimoji="0" lang="nl-NL" sz="2800" b="0" i="0" u="none" strike="noStrike" kern="1200" cap="none" spc="0" normalizeH="0" baseline="0" noProof="0" dirty="0">
              <a:ln>
                <a:noFill/>
              </a:ln>
              <a:solidFill>
                <a:prstClr val="black"/>
              </a:solidFill>
              <a:effectLst/>
              <a:uLnTx/>
              <a:uFillTx/>
              <a:latin typeface="Effra" panose="02000506080000020004" pitchFamily="2" charset="0"/>
            </a:endParaRPr>
          </a:p>
        </p:txBody>
      </p:sp>
    </p:spTree>
    <p:extLst>
      <p:ext uri="{BB962C8B-B14F-4D97-AF65-F5344CB8AC3E}">
        <p14:creationId xmlns:p14="http://schemas.microsoft.com/office/powerpoint/2010/main" val="394445023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89C958-2C5A-7DAE-5E85-68ED8ECA899D}"/>
            </a:ext>
          </a:extLst>
        </p:cNvPr>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9771ED52-2545-8619-5218-B412B8B40349}"/>
              </a:ext>
            </a:extLst>
          </p:cNvPr>
          <p:cNvSpPr>
            <a:spLocks noGrp="1"/>
          </p:cNvSpPr>
          <p:nvPr>
            <p:ph idx="1"/>
          </p:nvPr>
        </p:nvSpPr>
        <p:spPr/>
        <p:txBody>
          <a:bodyPr/>
          <a:lstStyle/>
          <a:p>
            <a:pPr marL="0" indent="0">
              <a:buNone/>
            </a:pPr>
            <a:r>
              <a:rPr lang="nl-NL" dirty="0"/>
              <a:t>Daan wil na zijn studie op rondreis door Azië. Vanaf 1 januari 2022 zet hij elk jaar </a:t>
            </a:r>
            <a:r>
              <a:rPr lang="nl-NL" dirty="0">
                <a:latin typeface="Franklin Gothic Book" panose="020B0503020102020204" pitchFamily="34" charset="0"/>
              </a:rPr>
              <a:t>€</a:t>
            </a:r>
            <a:r>
              <a:rPr lang="nl-NL" dirty="0"/>
              <a:t> 1.000 op een spaarrekening met 0,5% samengestelde interest. Voor welk bedrag kan hij op 31 december 2027 een reis plannen?</a:t>
            </a:r>
          </a:p>
          <a:p>
            <a:pPr marL="0" indent="0">
              <a:buNone/>
            </a:pPr>
            <a:endParaRPr lang="nl-NL" dirty="0"/>
          </a:p>
          <a:p>
            <a:pPr marL="0" indent="0">
              <a:buNone/>
            </a:pPr>
            <a:r>
              <a:rPr lang="nl-NL" dirty="0"/>
              <a:t>Stap 1: </a:t>
            </a:r>
            <a:r>
              <a:rPr lang="nl-NL" b="1" dirty="0">
                <a:solidFill>
                  <a:srgbClr val="945DE8"/>
                </a:solidFill>
              </a:rPr>
              <a:t>Teken een tijdlijn!!</a:t>
            </a:r>
          </a:p>
          <a:p>
            <a:pPr marL="0" indent="0">
              <a:buNone/>
            </a:pPr>
            <a:endParaRPr lang="nl-NL" dirty="0"/>
          </a:p>
          <a:p>
            <a:pPr marL="0" indent="0">
              <a:buNone/>
            </a:pPr>
            <a:endParaRPr lang="nl-NL" dirty="0"/>
          </a:p>
        </p:txBody>
      </p:sp>
      <p:pic>
        <p:nvPicPr>
          <p:cNvPr id="5" name="Afbeelding 4">
            <a:extLst>
              <a:ext uri="{FF2B5EF4-FFF2-40B4-BE49-F238E27FC236}">
                <a16:creationId xmlns:a16="http://schemas.microsoft.com/office/drawing/2014/main" id="{95220780-4624-B3A3-8FF7-8DC1B6E3D78A}"/>
              </a:ext>
            </a:extLst>
          </p:cNvPr>
          <p:cNvPicPr>
            <a:picLocks noChangeAspect="1"/>
          </p:cNvPicPr>
          <p:nvPr/>
        </p:nvPicPr>
        <p:blipFill>
          <a:blip r:embed="rId2"/>
          <a:stretch>
            <a:fillRect/>
          </a:stretch>
        </p:blipFill>
        <p:spPr>
          <a:xfrm>
            <a:off x="543892" y="4635241"/>
            <a:ext cx="8154538" cy="1857634"/>
          </a:xfrm>
          <a:prstGeom prst="rect">
            <a:avLst/>
          </a:prstGeom>
        </p:spPr>
      </p:pic>
      <p:sp>
        <p:nvSpPr>
          <p:cNvPr id="4" name="Tekstvak 3">
            <a:extLst>
              <a:ext uri="{FF2B5EF4-FFF2-40B4-BE49-F238E27FC236}">
                <a16:creationId xmlns:a16="http://schemas.microsoft.com/office/drawing/2014/main" id="{B94D2134-DC24-0658-2275-72BAF43806B6}"/>
              </a:ext>
            </a:extLst>
          </p:cNvPr>
          <p:cNvSpPr txBox="1"/>
          <p:nvPr/>
        </p:nvSpPr>
        <p:spPr>
          <a:xfrm>
            <a:off x="2140299" y="194009"/>
            <a:ext cx="791140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2800" dirty="0">
                <a:solidFill>
                  <a:prstClr val="black"/>
                </a:solidFill>
                <a:latin typeface="Effra Heavy" panose="02000906080000020004" pitchFamily="2" charset="0"/>
              </a:rPr>
              <a:t>Somformule </a:t>
            </a:r>
            <a:r>
              <a:rPr lang="nl-NL" sz="2800" dirty="0">
                <a:solidFill>
                  <a:prstClr val="black"/>
                </a:solidFill>
                <a:latin typeface="Effra" panose="02000506080000020004" pitchFamily="2" charset="0"/>
              </a:rPr>
              <a:t>(voorbeeldvraag)</a:t>
            </a:r>
            <a:endParaRPr kumimoji="0" lang="nl-NL" sz="2800" b="0" i="0" u="none" strike="noStrike" kern="1200" cap="none" spc="0" normalizeH="0" baseline="0" noProof="0" dirty="0">
              <a:ln>
                <a:noFill/>
              </a:ln>
              <a:solidFill>
                <a:prstClr val="black"/>
              </a:solidFill>
              <a:effectLst/>
              <a:uLnTx/>
              <a:uFillTx/>
              <a:latin typeface="Effra" panose="02000506080000020004" pitchFamily="2" charset="0"/>
            </a:endParaRPr>
          </a:p>
        </p:txBody>
      </p:sp>
    </p:spTree>
    <p:extLst>
      <p:ext uri="{BB962C8B-B14F-4D97-AF65-F5344CB8AC3E}">
        <p14:creationId xmlns:p14="http://schemas.microsoft.com/office/powerpoint/2010/main" val="350878410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64813D-5335-91A2-DE92-50C56A652159}"/>
            </a:ext>
          </a:extLst>
        </p:cNvPr>
        <p:cNvGrpSpPr/>
        <p:nvPr/>
      </p:nvGrpSpPr>
      <p:grpSpPr>
        <a:xfrm>
          <a:off x="0" y="0"/>
          <a:ext cx="0" cy="0"/>
          <a:chOff x="0" y="0"/>
          <a:chExt cx="0" cy="0"/>
        </a:xfrm>
      </p:grpSpPr>
      <p:pic>
        <p:nvPicPr>
          <p:cNvPr id="5" name="Tijdelijke aanduiding voor inhoud 4">
            <a:extLst>
              <a:ext uri="{FF2B5EF4-FFF2-40B4-BE49-F238E27FC236}">
                <a16:creationId xmlns:a16="http://schemas.microsoft.com/office/drawing/2014/main" id="{E7C90CAC-CC7A-B515-66C8-704198FE053B}"/>
              </a:ext>
            </a:extLst>
          </p:cNvPr>
          <p:cNvPicPr>
            <a:picLocks noGrp="1" noChangeAspect="1"/>
          </p:cNvPicPr>
          <p:nvPr>
            <p:ph idx="1"/>
          </p:nvPr>
        </p:nvPicPr>
        <p:blipFill>
          <a:blip r:embed="rId2"/>
          <a:stretch>
            <a:fillRect/>
          </a:stretch>
        </p:blipFill>
        <p:spPr>
          <a:xfrm>
            <a:off x="471289" y="1307229"/>
            <a:ext cx="7875699" cy="5185646"/>
          </a:xfrm>
        </p:spPr>
      </p:pic>
      <p:sp>
        <p:nvSpPr>
          <p:cNvPr id="3" name="Tekstvak 2">
            <a:extLst>
              <a:ext uri="{FF2B5EF4-FFF2-40B4-BE49-F238E27FC236}">
                <a16:creationId xmlns:a16="http://schemas.microsoft.com/office/drawing/2014/main" id="{5ACEE669-45C7-C0D8-C3F6-B925318B7C8B}"/>
              </a:ext>
            </a:extLst>
          </p:cNvPr>
          <p:cNvSpPr txBox="1"/>
          <p:nvPr/>
        </p:nvSpPr>
        <p:spPr>
          <a:xfrm>
            <a:off x="2140299" y="194009"/>
            <a:ext cx="791140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2800" dirty="0">
                <a:solidFill>
                  <a:prstClr val="black"/>
                </a:solidFill>
                <a:latin typeface="Effra Heavy" panose="02000906080000020004" pitchFamily="2" charset="0"/>
              </a:rPr>
              <a:t>Somformule </a:t>
            </a:r>
            <a:r>
              <a:rPr lang="nl-NL" sz="2800" dirty="0">
                <a:solidFill>
                  <a:prstClr val="black"/>
                </a:solidFill>
                <a:latin typeface="Effra" panose="02000506080000020004" pitchFamily="2" charset="0"/>
              </a:rPr>
              <a:t>(voorbeeldvraag)</a:t>
            </a:r>
            <a:endParaRPr kumimoji="0" lang="nl-NL" sz="2800" b="0" i="0" u="none" strike="noStrike" kern="1200" cap="none" spc="0" normalizeH="0" baseline="0" noProof="0" dirty="0">
              <a:ln>
                <a:noFill/>
              </a:ln>
              <a:solidFill>
                <a:prstClr val="black"/>
              </a:solidFill>
              <a:effectLst/>
              <a:uLnTx/>
              <a:uFillTx/>
              <a:latin typeface="Effra" panose="02000506080000020004" pitchFamily="2" charset="0"/>
            </a:endParaRPr>
          </a:p>
        </p:txBody>
      </p:sp>
    </p:spTree>
    <p:extLst>
      <p:ext uri="{BB962C8B-B14F-4D97-AF65-F5344CB8AC3E}">
        <p14:creationId xmlns:p14="http://schemas.microsoft.com/office/powerpoint/2010/main" val="2443785936"/>
      </p:ext>
    </p:extLst>
  </p:cSld>
  <p:clrMapOvr>
    <a:masterClrMapping/>
  </p:clrMapOvr>
  <p:transition spd="med">
    <p:pull/>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7C1EF3-B45E-220B-831D-8E064F5E7A18}"/>
            </a:ext>
          </a:extLst>
        </p:cNvPr>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9BA2F573-A49C-981A-DB5B-BAFBF48BB6EE}"/>
              </a:ext>
            </a:extLst>
          </p:cNvPr>
          <p:cNvSpPr>
            <a:spLocks noGrp="1"/>
          </p:cNvSpPr>
          <p:nvPr>
            <p:ph idx="1"/>
          </p:nvPr>
        </p:nvSpPr>
        <p:spPr>
          <a:xfrm>
            <a:off x="838199" y="1825625"/>
            <a:ext cx="10872019" cy="4351338"/>
          </a:xfrm>
        </p:spPr>
        <p:txBody>
          <a:bodyPr/>
          <a:lstStyle/>
          <a:p>
            <a:pPr>
              <a:buFontTx/>
              <a:buNone/>
            </a:pPr>
            <a:r>
              <a:rPr lang="nl-NL" altLang="nl-NL" sz="2800" dirty="0"/>
              <a:t>€1.000 * 1,005</a:t>
            </a:r>
            <a:r>
              <a:rPr lang="nl-NL" altLang="nl-NL" sz="2800" baseline="30000" dirty="0"/>
              <a:t>6</a:t>
            </a:r>
            <a:r>
              <a:rPr lang="nl-NL" altLang="nl-NL" sz="2800" dirty="0"/>
              <a:t>  + €1.000 * 1,005</a:t>
            </a:r>
            <a:r>
              <a:rPr lang="nl-NL" altLang="nl-NL" sz="2800" baseline="30000" dirty="0"/>
              <a:t>5</a:t>
            </a:r>
            <a:r>
              <a:rPr lang="nl-NL" altLang="nl-NL" sz="2800" dirty="0"/>
              <a:t> + €1.000 * 1,005</a:t>
            </a:r>
            <a:r>
              <a:rPr lang="nl-NL" altLang="nl-NL" sz="2800" baseline="30000" dirty="0"/>
              <a:t>4 </a:t>
            </a:r>
            <a:r>
              <a:rPr lang="nl-NL" altLang="nl-NL" sz="2800" dirty="0"/>
              <a:t>+ €1.000 * 1,005</a:t>
            </a:r>
            <a:r>
              <a:rPr lang="nl-NL" altLang="nl-NL" sz="2800" baseline="30000" dirty="0"/>
              <a:t>3</a:t>
            </a:r>
            <a:r>
              <a:rPr lang="nl-NL" altLang="nl-NL" sz="2800" dirty="0"/>
              <a:t> + €1.000 * 1,005</a:t>
            </a:r>
            <a:r>
              <a:rPr lang="nl-NL" altLang="nl-NL" sz="2800" baseline="30000" dirty="0"/>
              <a:t>2</a:t>
            </a:r>
            <a:r>
              <a:rPr lang="nl-NL" altLang="nl-NL" sz="2800" dirty="0"/>
              <a:t> + €1.000 * 1,005 = €6.105,88</a:t>
            </a:r>
          </a:p>
          <a:p>
            <a:pPr>
              <a:buFontTx/>
              <a:buNone/>
            </a:pPr>
            <a:endParaRPr lang="nl-NL" altLang="nl-NL" sz="2800" dirty="0"/>
          </a:p>
          <a:p>
            <a:pPr>
              <a:buFontTx/>
              <a:buNone/>
            </a:pPr>
            <a:r>
              <a:rPr lang="nl-NL" altLang="nl-NL" sz="2800" dirty="0"/>
              <a:t>Dit kun je korter opschrijven:</a:t>
            </a:r>
          </a:p>
          <a:p>
            <a:pPr>
              <a:buFontTx/>
              <a:buNone/>
            </a:pPr>
            <a:r>
              <a:rPr lang="nl-NL" altLang="nl-NL" sz="2800" dirty="0"/>
              <a:t>€1.000 * (1,005</a:t>
            </a:r>
            <a:r>
              <a:rPr lang="nl-NL" altLang="nl-NL" sz="2800" baseline="30000" dirty="0"/>
              <a:t>6</a:t>
            </a:r>
            <a:r>
              <a:rPr lang="nl-NL" altLang="nl-NL" sz="2800" dirty="0"/>
              <a:t>  + 1,005</a:t>
            </a:r>
            <a:r>
              <a:rPr lang="nl-NL" altLang="nl-NL" sz="2800" baseline="30000" dirty="0"/>
              <a:t>5</a:t>
            </a:r>
            <a:r>
              <a:rPr lang="nl-NL" altLang="nl-NL" sz="2800" dirty="0"/>
              <a:t> + 1,005</a:t>
            </a:r>
            <a:r>
              <a:rPr lang="nl-NL" altLang="nl-NL" sz="2800" baseline="30000" dirty="0"/>
              <a:t>4 </a:t>
            </a:r>
            <a:r>
              <a:rPr lang="nl-NL" altLang="nl-NL" sz="2800" dirty="0"/>
              <a:t>+ 1,005</a:t>
            </a:r>
            <a:r>
              <a:rPr lang="nl-NL" altLang="nl-NL" sz="2800" baseline="30000" dirty="0"/>
              <a:t>3</a:t>
            </a:r>
            <a:r>
              <a:rPr lang="nl-NL" altLang="nl-NL" sz="2800" dirty="0"/>
              <a:t> + 1,005</a:t>
            </a:r>
            <a:r>
              <a:rPr lang="nl-NL" altLang="nl-NL" sz="2800" baseline="30000" dirty="0"/>
              <a:t>2</a:t>
            </a:r>
            <a:r>
              <a:rPr lang="nl-NL" altLang="nl-NL" sz="2800" dirty="0"/>
              <a:t> + 1,005) = €6.105,88</a:t>
            </a:r>
          </a:p>
          <a:p>
            <a:pPr marL="0" indent="0">
              <a:buNone/>
            </a:pPr>
            <a:endParaRPr lang="nl-NL" dirty="0"/>
          </a:p>
        </p:txBody>
      </p:sp>
      <p:sp>
        <p:nvSpPr>
          <p:cNvPr id="4" name="Tekstballon: ovaal 3">
            <a:extLst>
              <a:ext uri="{FF2B5EF4-FFF2-40B4-BE49-F238E27FC236}">
                <a16:creationId xmlns:a16="http://schemas.microsoft.com/office/drawing/2014/main" id="{4DA532AE-6230-F03E-E453-BC5D416035E2}"/>
              </a:ext>
            </a:extLst>
          </p:cNvPr>
          <p:cNvSpPr/>
          <p:nvPr/>
        </p:nvSpPr>
        <p:spPr>
          <a:xfrm>
            <a:off x="7905135" y="4955458"/>
            <a:ext cx="4038690" cy="1537417"/>
          </a:xfrm>
          <a:prstGeom prst="wedgeEllipseCallout">
            <a:avLst>
              <a:gd name="adj1" fmla="val -75610"/>
              <a:gd name="adj2" fmla="val -97383"/>
            </a:avLst>
          </a:prstGeom>
          <a:solidFill>
            <a:srgbClr val="945DE8"/>
          </a:solidFill>
          <a:ln w="15875" cap="flat" cmpd="sng" algn="ctr">
            <a:solidFill>
              <a:srgbClr val="945DE8"/>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0" cap="none" spc="0" normalizeH="0" baseline="0" noProof="0" dirty="0">
                <a:ln>
                  <a:noFill/>
                </a:ln>
                <a:solidFill>
                  <a:prstClr val="white"/>
                </a:solidFill>
                <a:effectLst/>
                <a:uLnTx/>
                <a:uFillTx/>
                <a:latin typeface="Calibri" panose="020F0502020204030204"/>
                <a:ea typeface="+mn-ea"/>
                <a:cs typeface="+mn-cs"/>
              </a:rPr>
              <a:t>Gelukkig kan dit nog sneller!</a:t>
            </a:r>
          </a:p>
        </p:txBody>
      </p:sp>
      <p:sp>
        <p:nvSpPr>
          <p:cNvPr id="5" name="Tekstvak 4">
            <a:extLst>
              <a:ext uri="{FF2B5EF4-FFF2-40B4-BE49-F238E27FC236}">
                <a16:creationId xmlns:a16="http://schemas.microsoft.com/office/drawing/2014/main" id="{FA142791-4818-6B8D-A82D-08A9D438721F}"/>
              </a:ext>
            </a:extLst>
          </p:cNvPr>
          <p:cNvSpPr txBox="1"/>
          <p:nvPr/>
        </p:nvSpPr>
        <p:spPr>
          <a:xfrm>
            <a:off x="2140299" y="194009"/>
            <a:ext cx="791140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2800" dirty="0">
                <a:solidFill>
                  <a:prstClr val="black"/>
                </a:solidFill>
                <a:latin typeface="Effra Heavy" panose="02000906080000020004" pitchFamily="2" charset="0"/>
              </a:rPr>
              <a:t>Somformule </a:t>
            </a:r>
            <a:r>
              <a:rPr lang="nl-NL" sz="2800" dirty="0">
                <a:solidFill>
                  <a:prstClr val="black"/>
                </a:solidFill>
                <a:latin typeface="Effra" panose="02000506080000020004" pitchFamily="2" charset="0"/>
              </a:rPr>
              <a:t>(voorbeeldvraag)</a:t>
            </a:r>
            <a:endParaRPr kumimoji="0" lang="nl-NL" sz="2800" b="0" i="0" u="none" strike="noStrike" kern="1200" cap="none" spc="0" normalizeH="0" baseline="0" noProof="0" dirty="0">
              <a:ln>
                <a:noFill/>
              </a:ln>
              <a:solidFill>
                <a:prstClr val="black"/>
              </a:solidFill>
              <a:effectLst/>
              <a:uLnTx/>
              <a:uFillTx/>
              <a:latin typeface="Effra" panose="02000506080000020004" pitchFamily="2" charset="0"/>
            </a:endParaRPr>
          </a:p>
        </p:txBody>
      </p:sp>
    </p:spTree>
    <p:extLst>
      <p:ext uri="{BB962C8B-B14F-4D97-AF65-F5344CB8AC3E}">
        <p14:creationId xmlns:p14="http://schemas.microsoft.com/office/powerpoint/2010/main" val="257842443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4881CF-2CBE-8A9C-6202-F838DFB9CB03}"/>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ijdelijke aanduiding voor inhoud 2">
                <a:extLst>
                  <a:ext uri="{FF2B5EF4-FFF2-40B4-BE49-F238E27FC236}">
                    <a16:creationId xmlns:a16="http://schemas.microsoft.com/office/drawing/2014/main" id="{D80E79AD-5167-5F45-6D5B-A0DEC8C18251}"/>
                  </a:ext>
                </a:extLst>
              </p:cNvPr>
              <p:cNvSpPr>
                <a:spLocks noGrp="1"/>
              </p:cNvSpPr>
              <p:nvPr>
                <p:ph idx="1"/>
              </p:nvPr>
            </p:nvSpPr>
            <p:spPr/>
            <p:txBody>
              <a:bodyPr>
                <a:normAutofit fontScale="92500" lnSpcReduction="10000"/>
              </a:bodyPr>
              <a:lstStyle/>
              <a:p>
                <a:pPr marL="0" indent="0">
                  <a:buNone/>
                </a:pPr>
                <a:r>
                  <a:rPr lang="nl-NL" altLang="nl-NL" sz="2800" b="1" dirty="0">
                    <a:solidFill>
                      <a:srgbClr val="945DE8"/>
                    </a:solidFill>
                    <a:latin typeface="Effra"/>
                  </a:rPr>
                  <a:t>S = a * </a:t>
                </a:r>
                <a14:m>
                  <m:oMath xmlns:m="http://schemas.openxmlformats.org/officeDocument/2006/math">
                    <m:f>
                      <m:fPr>
                        <m:ctrlPr>
                          <a:rPr lang="nl-NL" altLang="nl-NL" sz="2800" b="1" i="1" smtClean="0">
                            <a:solidFill>
                              <a:srgbClr val="945DE8"/>
                            </a:solidFill>
                            <a:latin typeface="Cambria Math" panose="02040503050406030204" pitchFamily="18" charset="0"/>
                          </a:rPr>
                        </m:ctrlPr>
                      </m:fPr>
                      <m:num>
                        <m:sSup>
                          <m:sSupPr>
                            <m:ctrlPr>
                              <a:rPr lang="nl-NL" altLang="nl-NL" sz="2800" b="1" i="1" smtClean="0">
                                <a:solidFill>
                                  <a:srgbClr val="945DE8"/>
                                </a:solidFill>
                                <a:latin typeface="Cambria Math" panose="02040503050406030204" pitchFamily="18" charset="0"/>
                              </a:rPr>
                            </m:ctrlPr>
                          </m:sSupPr>
                          <m:e>
                            <m:r>
                              <a:rPr lang="nl-NL" altLang="nl-NL" sz="2800" b="1" i="1" smtClean="0">
                                <a:solidFill>
                                  <a:srgbClr val="945DE8"/>
                                </a:solidFill>
                                <a:latin typeface="Cambria Math" panose="02040503050406030204" pitchFamily="18" charset="0"/>
                              </a:rPr>
                              <m:t>𝒓</m:t>
                            </m:r>
                          </m:e>
                          <m:sup>
                            <m:r>
                              <a:rPr lang="nl-NL" altLang="nl-NL" sz="2800" b="1" i="1" smtClean="0">
                                <a:solidFill>
                                  <a:srgbClr val="945DE8"/>
                                </a:solidFill>
                                <a:latin typeface="Cambria Math" panose="02040503050406030204" pitchFamily="18" charset="0"/>
                              </a:rPr>
                              <m:t>𝒏</m:t>
                            </m:r>
                          </m:sup>
                        </m:sSup>
                        <m:r>
                          <a:rPr lang="nl-NL" altLang="nl-NL" sz="2800" b="1" i="1" smtClean="0">
                            <a:solidFill>
                              <a:srgbClr val="945DE8"/>
                            </a:solidFill>
                            <a:latin typeface="Cambria Math" panose="02040503050406030204" pitchFamily="18" charset="0"/>
                          </a:rPr>
                          <m:t> −</m:t>
                        </m:r>
                        <m:r>
                          <a:rPr lang="nl-NL" altLang="nl-NL" sz="2800" b="1" i="1" smtClean="0">
                            <a:solidFill>
                              <a:srgbClr val="945DE8"/>
                            </a:solidFill>
                            <a:latin typeface="Cambria Math" panose="02040503050406030204" pitchFamily="18" charset="0"/>
                          </a:rPr>
                          <m:t>𝟏</m:t>
                        </m:r>
                      </m:num>
                      <m:den>
                        <m:r>
                          <a:rPr lang="nl-NL" altLang="nl-NL" sz="2800" b="1" i="1" smtClean="0">
                            <a:solidFill>
                              <a:srgbClr val="945DE8"/>
                            </a:solidFill>
                            <a:latin typeface="Cambria Math" panose="02040503050406030204" pitchFamily="18" charset="0"/>
                          </a:rPr>
                          <m:t>𝒓</m:t>
                        </m:r>
                        <m:r>
                          <a:rPr lang="nl-NL" altLang="nl-NL" sz="2800" b="1" i="1" smtClean="0">
                            <a:solidFill>
                              <a:srgbClr val="945DE8"/>
                            </a:solidFill>
                            <a:latin typeface="Cambria Math" panose="02040503050406030204" pitchFamily="18" charset="0"/>
                          </a:rPr>
                          <m:t> −</m:t>
                        </m:r>
                        <m:r>
                          <a:rPr lang="nl-NL" altLang="nl-NL" sz="2800" b="1" i="1" smtClean="0">
                            <a:solidFill>
                              <a:srgbClr val="945DE8"/>
                            </a:solidFill>
                            <a:latin typeface="Cambria Math" panose="02040503050406030204" pitchFamily="18" charset="0"/>
                          </a:rPr>
                          <m:t>𝟏</m:t>
                        </m:r>
                      </m:den>
                    </m:f>
                  </m:oMath>
                </a14:m>
                <a:endParaRPr lang="nl-NL" altLang="nl-NL" sz="2800" b="1" dirty="0">
                  <a:latin typeface="Effra"/>
                </a:endParaRPr>
              </a:p>
              <a:p>
                <a:pPr marL="0" indent="0">
                  <a:buNone/>
                </a:pPr>
                <a:endParaRPr lang="nl-NL" dirty="0"/>
              </a:p>
              <a:p>
                <a:pPr marL="0" indent="0">
                  <a:buNone/>
                </a:pPr>
                <a:r>
                  <a:rPr lang="nl-NL" sz="2600" dirty="0"/>
                  <a:t>Invullen:</a:t>
                </a:r>
              </a:p>
              <a:p>
                <a:pPr marL="0" indent="0">
                  <a:buNone/>
                </a:pPr>
                <a:r>
                  <a:rPr lang="nl-NL" sz="2600" dirty="0"/>
                  <a:t>a = </a:t>
                </a:r>
              </a:p>
              <a:p>
                <a:pPr marL="0" indent="0">
                  <a:buNone/>
                </a:pPr>
                <a:r>
                  <a:rPr lang="nl-NL" sz="2600" dirty="0"/>
                  <a:t>r = 1,005</a:t>
                </a:r>
              </a:p>
              <a:p>
                <a:pPr marL="0" indent="0">
                  <a:buNone/>
                </a:pPr>
                <a:r>
                  <a:rPr lang="nl-NL" sz="2600" dirty="0"/>
                  <a:t>n = 6 </a:t>
                </a:r>
              </a:p>
              <a:p>
                <a:pPr marL="0" indent="0">
                  <a:buNone/>
                </a:pPr>
                <a:endParaRPr lang="nl-NL" sz="2600" dirty="0"/>
              </a:p>
              <a:p>
                <a:pPr marL="0" indent="0">
                  <a:buNone/>
                </a:pPr>
                <a:r>
                  <a:rPr lang="nl-NL" altLang="nl-NL" sz="2600" dirty="0">
                    <a:solidFill>
                      <a:schemeClr val="tx1"/>
                    </a:solidFill>
                    <a:latin typeface="Effra"/>
                  </a:rPr>
                  <a:t>S = 1,005 * </a:t>
                </a:r>
                <a14:m>
                  <m:oMath xmlns:m="http://schemas.openxmlformats.org/officeDocument/2006/math">
                    <m:f>
                      <m:fPr>
                        <m:ctrlPr>
                          <a:rPr lang="nl-NL" altLang="nl-NL" sz="2600" i="1">
                            <a:solidFill>
                              <a:schemeClr val="tx1"/>
                            </a:solidFill>
                            <a:latin typeface="Cambria Math" panose="02040503050406030204" pitchFamily="18" charset="0"/>
                          </a:rPr>
                        </m:ctrlPr>
                      </m:fPr>
                      <m:num>
                        <m:sSup>
                          <m:sSupPr>
                            <m:ctrlPr>
                              <a:rPr lang="nl-NL" altLang="nl-NL" sz="2600" i="1">
                                <a:solidFill>
                                  <a:schemeClr val="tx1"/>
                                </a:solidFill>
                                <a:latin typeface="Cambria Math" panose="02040503050406030204" pitchFamily="18" charset="0"/>
                              </a:rPr>
                            </m:ctrlPr>
                          </m:sSupPr>
                          <m:e>
                            <m:r>
                              <a:rPr lang="nl-NL" altLang="nl-NL" sz="2600" b="0" i="1" smtClean="0">
                                <a:solidFill>
                                  <a:schemeClr val="tx1"/>
                                </a:solidFill>
                                <a:latin typeface="Cambria Math" panose="02040503050406030204" pitchFamily="18" charset="0"/>
                              </a:rPr>
                              <m:t>1,005</m:t>
                            </m:r>
                          </m:e>
                          <m:sup>
                            <m:r>
                              <a:rPr lang="nl-NL" altLang="nl-NL" sz="2600" b="0" i="1" smtClean="0">
                                <a:solidFill>
                                  <a:schemeClr val="tx1"/>
                                </a:solidFill>
                                <a:latin typeface="Cambria Math" panose="02040503050406030204" pitchFamily="18" charset="0"/>
                              </a:rPr>
                              <m:t>6</m:t>
                            </m:r>
                          </m:sup>
                        </m:sSup>
                        <m:r>
                          <a:rPr lang="nl-NL" altLang="nl-NL" sz="2600" b="0" i="1">
                            <a:solidFill>
                              <a:schemeClr val="tx1"/>
                            </a:solidFill>
                            <a:latin typeface="Cambria Math" panose="02040503050406030204" pitchFamily="18" charset="0"/>
                          </a:rPr>
                          <m:t> −1</m:t>
                        </m:r>
                      </m:num>
                      <m:den>
                        <m:r>
                          <a:rPr lang="nl-NL" altLang="nl-NL" sz="2600" b="0" i="1" smtClean="0">
                            <a:solidFill>
                              <a:schemeClr val="tx1"/>
                            </a:solidFill>
                            <a:latin typeface="Cambria Math" panose="02040503050406030204" pitchFamily="18" charset="0"/>
                          </a:rPr>
                          <m:t>1,005</m:t>
                        </m:r>
                        <m:r>
                          <a:rPr lang="nl-NL" altLang="nl-NL" sz="2600" b="0" i="1">
                            <a:solidFill>
                              <a:schemeClr val="tx1"/>
                            </a:solidFill>
                            <a:latin typeface="Cambria Math" panose="02040503050406030204" pitchFamily="18" charset="0"/>
                          </a:rPr>
                          <m:t> −1</m:t>
                        </m:r>
                      </m:den>
                    </m:f>
                  </m:oMath>
                </a14:m>
                <a:r>
                  <a:rPr lang="nl-NL" sz="2600" dirty="0">
                    <a:latin typeface="Effra" panose="02000506080000020004"/>
                  </a:rPr>
                  <a:t> = 6,105879388</a:t>
                </a:r>
              </a:p>
              <a:p>
                <a:pPr marL="0" indent="0">
                  <a:buNone/>
                </a:pPr>
                <a:r>
                  <a:rPr lang="nl-NL" sz="2600" dirty="0">
                    <a:latin typeface="Effra" panose="02000506080000020004"/>
                  </a:rPr>
                  <a:t>Bedrag waarover Daan kan beschikken = 6,105879388 * €1.000 = €6.105,88</a:t>
                </a:r>
              </a:p>
              <a:p>
                <a:pPr marL="0" indent="0">
                  <a:buNone/>
                </a:pPr>
                <a:endParaRPr lang="nl-NL" dirty="0"/>
              </a:p>
            </p:txBody>
          </p:sp>
        </mc:Choice>
        <mc:Fallback xmlns="">
          <p:sp>
            <p:nvSpPr>
              <p:cNvPr id="3" name="Tijdelijke aanduiding voor inhoud 2">
                <a:extLst>
                  <a:ext uri="{FF2B5EF4-FFF2-40B4-BE49-F238E27FC236}">
                    <a16:creationId xmlns:a16="http://schemas.microsoft.com/office/drawing/2014/main" id="{D80E79AD-5167-5F45-6D5B-A0DEC8C18251}"/>
                  </a:ext>
                </a:extLst>
              </p:cNvPr>
              <p:cNvSpPr>
                <a:spLocks noGrp="1" noRot="1" noChangeAspect="1" noMove="1" noResize="1" noEditPoints="1" noAdjustHandles="1" noChangeArrowheads="1" noChangeShapeType="1" noTextEdit="1"/>
              </p:cNvSpPr>
              <p:nvPr>
                <p:ph idx="1"/>
              </p:nvPr>
            </p:nvSpPr>
            <p:spPr>
              <a:blipFill>
                <a:blip r:embed="rId3"/>
                <a:stretch>
                  <a:fillRect l="-1043" t="-560"/>
                </a:stretch>
              </a:blipFill>
            </p:spPr>
            <p:txBody>
              <a:bodyPr/>
              <a:lstStyle/>
              <a:p>
                <a:r>
                  <a:rPr lang="nl-NL">
                    <a:noFill/>
                  </a:rPr>
                  <a:t> </a:t>
                </a:r>
              </a:p>
            </p:txBody>
          </p:sp>
        </mc:Fallback>
      </mc:AlternateContent>
      <p:sp>
        <p:nvSpPr>
          <p:cNvPr id="4" name="Tekstvak 3">
            <a:extLst>
              <a:ext uri="{FF2B5EF4-FFF2-40B4-BE49-F238E27FC236}">
                <a16:creationId xmlns:a16="http://schemas.microsoft.com/office/drawing/2014/main" id="{1C87B77D-B52F-8323-6012-B7B5B3F0C22C}"/>
              </a:ext>
            </a:extLst>
          </p:cNvPr>
          <p:cNvSpPr txBox="1"/>
          <p:nvPr/>
        </p:nvSpPr>
        <p:spPr>
          <a:xfrm>
            <a:off x="2140299" y="194009"/>
            <a:ext cx="791140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2800" dirty="0">
                <a:solidFill>
                  <a:prstClr val="black"/>
                </a:solidFill>
                <a:latin typeface="Effra Heavy" panose="02000906080000020004" pitchFamily="2" charset="0"/>
              </a:rPr>
              <a:t>Somformule </a:t>
            </a:r>
            <a:r>
              <a:rPr lang="nl-NL" sz="2800" dirty="0">
                <a:solidFill>
                  <a:prstClr val="black"/>
                </a:solidFill>
                <a:latin typeface="Effra" panose="02000506080000020004" pitchFamily="2" charset="0"/>
              </a:rPr>
              <a:t>(voorbeeldvraag)</a:t>
            </a:r>
            <a:endParaRPr kumimoji="0" lang="nl-NL" sz="2800" b="0" i="0" u="none" strike="noStrike" kern="1200" cap="none" spc="0" normalizeH="0" baseline="0" noProof="0" dirty="0">
              <a:ln>
                <a:noFill/>
              </a:ln>
              <a:solidFill>
                <a:prstClr val="black"/>
              </a:solidFill>
              <a:effectLst/>
              <a:uLnTx/>
              <a:uFillTx/>
              <a:latin typeface="Effra" panose="02000506080000020004" pitchFamily="2" charset="0"/>
            </a:endParaRPr>
          </a:p>
        </p:txBody>
      </p:sp>
      <p:sp>
        <p:nvSpPr>
          <p:cNvPr id="9" name="Tijdelijke aanduiding voor inhoud 2">
            <a:extLst>
              <a:ext uri="{FF2B5EF4-FFF2-40B4-BE49-F238E27FC236}">
                <a16:creationId xmlns:a16="http://schemas.microsoft.com/office/drawing/2014/main" id="{B4224A6F-4DC7-8833-21A9-52B0C65803CE}"/>
              </a:ext>
            </a:extLst>
          </p:cNvPr>
          <p:cNvSpPr txBox="1">
            <a:spLocks/>
          </p:cNvSpPr>
          <p:nvPr/>
        </p:nvSpPr>
        <p:spPr>
          <a:xfrm>
            <a:off x="1272175" y="3256300"/>
            <a:ext cx="1092200" cy="43735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Effra" panose="0200050608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Effra" panose="0200050608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Effra" panose="0200050608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Effra" panose="0200050608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Effra" panose="0200050608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sz="2400" dirty="0"/>
              <a:t>1,005</a:t>
            </a:r>
            <a:endParaRPr lang="nl-NL" sz="2600" dirty="0"/>
          </a:p>
          <a:p>
            <a:pPr marL="0" indent="0">
              <a:buFont typeface="Arial" panose="020B0604020202020204" pitchFamily="34" charset="0"/>
              <a:buNone/>
            </a:pPr>
            <a:endParaRPr lang="nl-NL" dirty="0"/>
          </a:p>
        </p:txBody>
      </p:sp>
      <p:pic>
        <p:nvPicPr>
          <p:cNvPr id="10" name="Afbeelding 9">
            <a:extLst>
              <a:ext uri="{FF2B5EF4-FFF2-40B4-BE49-F238E27FC236}">
                <a16:creationId xmlns:a16="http://schemas.microsoft.com/office/drawing/2014/main" id="{5E24F8D5-0FC1-2A63-6988-115C2639AD45}"/>
              </a:ext>
            </a:extLst>
          </p:cNvPr>
          <p:cNvPicPr>
            <a:picLocks noChangeAspect="1"/>
          </p:cNvPicPr>
          <p:nvPr/>
        </p:nvPicPr>
        <p:blipFill>
          <a:blip r:embed="rId4"/>
          <a:stretch>
            <a:fillRect/>
          </a:stretch>
        </p:blipFill>
        <p:spPr>
          <a:xfrm>
            <a:off x="3041285" y="1571366"/>
            <a:ext cx="8154538" cy="1857634"/>
          </a:xfrm>
          <a:prstGeom prst="rect">
            <a:avLst/>
          </a:prstGeom>
        </p:spPr>
      </p:pic>
      <p:sp>
        <p:nvSpPr>
          <p:cNvPr id="11" name="Pijl: gekromd omlaag 10">
            <a:extLst>
              <a:ext uri="{FF2B5EF4-FFF2-40B4-BE49-F238E27FC236}">
                <a16:creationId xmlns:a16="http://schemas.microsoft.com/office/drawing/2014/main" id="{35B36083-F76C-6B82-D705-C424B06288FD}"/>
              </a:ext>
            </a:extLst>
          </p:cNvPr>
          <p:cNvSpPr/>
          <p:nvPr/>
        </p:nvSpPr>
        <p:spPr>
          <a:xfrm>
            <a:off x="9507794" y="1690688"/>
            <a:ext cx="865238" cy="295428"/>
          </a:xfrm>
          <a:prstGeom prst="curvedDownArrow">
            <a:avLst/>
          </a:prstGeom>
          <a:solidFill>
            <a:srgbClr val="945DE8"/>
          </a:solidFill>
          <a:ln>
            <a:solidFill>
              <a:srgbClr val="945DE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7118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37"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arn(outVertical)">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7FCD67-37FE-E316-1825-713263742674}"/>
            </a:ext>
          </a:extLst>
        </p:cNvPr>
        <p:cNvGrpSpPr/>
        <p:nvPr/>
      </p:nvGrpSpPr>
      <p:grpSpPr>
        <a:xfrm>
          <a:off x="0" y="0"/>
          <a:ext cx="0" cy="0"/>
          <a:chOff x="0" y="0"/>
          <a:chExt cx="0" cy="0"/>
        </a:xfrm>
      </p:grpSpPr>
      <p:sp>
        <p:nvSpPr>
          <p:cNvPr id="4" name="Tijdelijke aanduiding voor inhoud 3">
            <a:extLst>
              <a:ext uri="{FF2B5EF4-FFF2-40B4-BE49-F238E27FC236}">
                <a16:creationId xmlns:a16="http://schemas.microsoft.com/office/drawing/2014/main" id="{3035C0F7-0A9F-B5AA-7EC0-7FB44CA501FE}"/>
              </a:ext>
            </a:extLst>
          </p:cNvPr>
          <p:cNvSpPr>
            <a:spLocks noGrp="1"/>
          </p:cNvSpPr>
          <p:nvPr>
            <p:ph sz="half" idx="1"/>
          </p:nvPr>
        </p:nvSpPr>
        <p:spPr>
          <a:xfrm>
            <a:off x="838200" y="1326389"/>
            <a:ext cx="5181600" cy="4351338"/>
          </a:xfrm>
        </p:spPr>
        <p:txBody>
          <a:bodyPr>
            <a:normAutofit lnSpcReduction="10000"/>
          </a:bodyPr>
          <a:lstStyle/>
          <a:p>
            <a:pPr marL="0" indent="0">
              <a:buNone/>
            </a:pPr>
            <a:r>
              <a:rPr lang="nl-NL" sz="1800" dirty="0">
                <a:latin typeface="Effra" panose="02000506080000020004"/>
              </a:rPr>
              <a:t>Job heeft een studieschuld van €62.412,46. Hij mag deze gedurende 35 jaar aflossen. Maandelijks, aan het einde van de maand, betaalt hij een vast bedrag van €182,06 aan DUO om zijn studieschuld volledig af te lossen. </a:t>
            </a:r>
          </a:p>
          <a:p>
            <a:pPr marL="0" indent="0">
              <a:buNone/>
            </a:pPr>
            <a:endParaRPr lang="nl-NL" sz="1800" dirty="0">
              <a:latin typeface="Effra" panose="02000506080000020004"/>
            </a:endParaRPr>
          </a:p>
          <a:p>
            <a:pPr marL="0" indent="0">
              <a:buNone/>
            </a:pPr>
            <a:r>
              <a:rPr lang="nl-NL" sz="1800" b="1" dirty="0">
                <a:latin typeface="Effra" panose="02000506080000020004"/>
              </a:rPr>
              <a:t>Vraag 26 (3p):</a:t>
            </a:r>
          </a:p>
          <a:p>
            <a:pPr marL="0" indent="0">
              <a:buNone/>
            </a:pPr>
            <a:r>
              <a:rPr lang="nl-NL" sz="1800" i="1" dirty="0">
                <a:latin typeface="Effra" panose="02000506080000020004"/>
              </a:rPr>
              <a:t>Bereken of Job met een maandelijkse betaling van €182,06 voldoet aan de plicht om zijn totale studieschuld van €62.412,46 in 35 jaar af te lossen. Maak hierbij gebruik van een samengesteld interestpercentage van 0,1% per maand. </a:t>
            </a:r>
          </a:p>
        </p:txBody>
      </p:sp>
      <mc:AlternateContent xmlns:mc="http://schemas.openxmlformats.org/markup-compatibility/2006" xmlns:a14="http://schemas.microsoft.com/office/drawing/2010/main">
        <mc:Choice Requires="a14">
          <p:sp>
            <p:nvSpPr>
              <p:cNvPr id="5" name="Tijdelijke aanduiding voor inhoud 4">
                <a:extLst>
                  <a:ext uri="{FF2B5EF4-FFF2-40B4-BE49-F238E27FC236}">
                    <a16:creationId xmlns:a16="http://schemas.microsoft.com/office/drawing/2014/main" id="{645A820C-ABE8-1F17-2AD0-BEB10E64A169}"/>
                  </a:ext>
                </a:extLst>
              </p:cNvPr>
              <p:cNvSpPr>
                <a:spLocks noGrp="1"/>
              </p:cNvSpPr>
              <p:nvPr>
                <p:ph sz="half" idx="2"/>
              </p:nvPr>
            </p:nvSpPr>
            <p:spPr>
              <a:xfrm>
                <a:off x="6172200" y="1326389"/>
                <a:ext cx="5181600" cy="4351338"/>
              </a:xfrm>
            </p:spPr>
            <p:txBody>
              <a:bodyPr>
                <a:normAutofit lnSpcReduction="10000"/>
              </a:bodyPr>
              <a:lstStyle/>
              <a:p>
                <a:pPr marL="0" indent="0">
                  <a:buNone/>
                </a:pPr>
                <a:r>
                  <a:rPr lang="nl-NL" altLang="nl-NL" sz="1800" b="1" dirty="0">
                    <a:solidFill>
                      <a:srgbClr val="945DE8"/>
                    </a:solidFill>
                    <a:latin typeface="Effra"/>
                  </a:rPr>
                  <a:t>S = a * </a:t>
                </a:r>
                <a14:m>
                  <m:oMath xmlns:m="http://schemas.openxmlformats.org/officeDocument/2006/math">
                    <m:f>
                      <m:fPr>
                        <m:ctrlPr>
                          <a:rPr lang="nl-NL" altLang="nl-NL" sz="1800" b="1" i="1" smtClean="0">
                            <a:solidFill>
                              <a:srgbClr val="945DE8"/>
                            </a:solidFill>
                            <a:latin typeface="Cambria Math" panose="02040503050406030204" pitchFamily="18" charset="0"/>
                          </a:rPr>
                        </m:ctrlPr>
                      </m:fPr>
                      <m:num>
                        <m:sSup>
                          <m:sSupPr>
                            <m:ctrlPr>
                              <a:rPr lang="nl-NL" altLang="nl-NL" sz="1800" b="1" i="1" smtClean="0">
                                <a:solidFill>
                                  <a:srgbClr val="945DE8"/>
                                </a:solidFill>
                                <a:latin typeface="Cambria Math" panose="02040503050406030204" pitchFamily="18" charset="0"/>
                              </a:rPr>
                            </m:ctrlPr>
                          </m:sSupPr>
                          <m:e>
                            <m:r>
                              <a:rPr lang="nl-NL" altLang="nl-NL" sz="1800" b="1" i="1" smtClean="0">
                                <a:solidFill>
                                  <a:srgbClr val="945DE8"/>
                                </a:solidFill>
                                <a:latin typeface="Cambria Math" panose="02040503050406030204" pitchFamily="18" charset="0"/>
                              </a:rPr>
                              <m:t>𝒓</m:t>
                            </m:r>
                          </m:e>
                          <m:sup>
                            <m:r>
                              <a:rPr lang="nl-NL" altLang="nl-NL" sz="1800" b="1" i="1" smtClean="0">
                                <a:solidFill>
                                  <a:srgbClr val="945DE8"/>
                                </a:solidFill>
                                <a:latin typeface="Cambria Math" panose="02040503050406030204" pitchFamily="18" charset="0"/>
                              </a:rPr>
                              <m:t>𝒏</m:t>
                            </m:r>
                          </m:sup>
                        </m:sSup>
                        <m:r>
                          <a:rPr lang="nl-NL" altLang="nl-NL" sz="1800" b="1" i="1" smtClean="0">
                            <a:solidFill>
                              <a:srgbClr val="945DE8"/>
                            </a:solidFill>
                            <a:latin typeface="Cambria Math" panose="02040503050406030204" pitchFamily="18" charset="0"/>
                          </a:rPr>
                          <m:t> −</m:t>
                        </m:r>
                        <m:r>
                          <a:rPr lang="nl-NL" altLang="nl-NL" sz="1800" b="1" i="1" smtClean="0">
                            <a:solidFill>
                              <a:srgbClr val="945DE8"/>
                            </a:solidFill>
                            <a:latin typeface="Cambria Math" panose="02040503050406030204" pitchFamily="18" charset="0"/>
                          </a:rPr>
                          <m:t>𝟏</m:t>
                        </m:r>
                      </m:num>
                      <m:den>
                        <m:r>
                          <a:rPr lang="nl-NL" altLang="nl-NL" sz="1800" b="1" i="1" smtClean="0">
                            <a:solidFill>
                              <a:srgbClr val="945DE8"/>
                            </a:solidFill>
                            <a:latin typeface="Cambria Math" panose="02040503050406030204" pitchFamily="18" charset="0"/>
                          </a:rPr>
                          <m:t>𝒓</m:t>
                        </m:r>
                        <m:r>
                          <a:rPr lang="nl-NL" altLang="nl-NL" sz="1800" b="1" i="1" smtClean="0">
                            <a:solidFill>
                              <a:srgbClr val="945DE8"/>
                            </a:solidFill>
                            <a:latin typeface="Cambria Math" panose="02040503050406030204" pitchFamily="18" charset="0"/>
                          </a:rPr>
                          <m:t> −</m:t>
                        </m:r>
                        <m:r>
                          <a:rPr lang="nl-NL" altLang="nl-NL" sz="1800" b="1" i="1" smtClean="0">
                            <a:solidFill>
                              <a:srgbClr val="945DE8"/>
                            </a:solidFill>
                            <a:latin typeface="Cambria Math" panose="02040503050406030204" pitchFamily="18" charset="0"/>
                          </a:rPr>
                          <m:t>𝟏</m:t>
                        </m:r>
                      </m:den>
                    </m:f>
                  </m:oMath>
                </a14:m>
                <a:endParaRPr lang="nl-NL" altLang="nl-NL" sz="1800" b="1" dirty="0">
                  <a:latin typeface="Effra"/>
                </a:endParaRPr>
              </a:p>
              <a:p>
                <a:pPr marL="0" indent="0">
                  <a:buNone/>
                </a:pPr>
                <a:endParaRPr lang="nl-NL" sz="1800" dirty="0"/>
              </a:p>
              <a:p>
                <a:pPr marL="0" indent="0">
                  <a:buNone/>
                </a:pPr>
                <a:r>
                  <a:rPr lang="nl-NL" sz="1800" dirty="0"/>
                  <a:t>Invullen:</a:t>
                </a:r>
              </a:p>
              <a:p>
                <a:pPr marL="0" indent="0">
                  <a:buNone/>
                </a:pPr>
                <a:r>
                  <a:rPr lang="nl-NL" sz="1800" dirty="0"/>
                  <a:t>a = 1,001</a:t>
                </a:r>
                <a:r>
                  <a:rPr lang="nl-NL" sz="1800" baseline="30000" dirty="0"/>
                  <a:t>-420</a:t>
                </a:r>
                <a:endParaRPr lang="nl-NL" sz="1800" dirty="0"/>
              </a:p>
              <a:p>
                <a:pPr marL="0" indent="0">
                  <a:buNone/>
                </a:pPr>
                <a:r>
                  <a:rPr lang="nl-NL" sz="1800" dirty="0"/>
                  <a:t>r = 1,001</a:t>
                </a:r>
              </a:p>
              <a:p>
                <a:pPr marL="0" indent="0">
                  <a:buNone/>
                </a:pPr>
                <a:r>
                  <a:rPr lang="nl-NL" sz="1800" dirty="0"/>
                  <a:t>n = 420</a:t>
                </a:r>
              </a:p>
              <a:p>
                <a:pPr marL="0" indent="0">
                  <a:buNone/>
                </a:pPr>
                <a:endParaRPr lang="nl-NL" sz="1800" dirty="0"/>
              </a:p>
              <a:p>
                <a:pPr marL="0" indent="0">
                  <a:buNone/>
                </a:pPr>
                <a:r>
                  <a:rPr lang="nl-NL" sz="1800" dirty="0">
                    <a:solidFill>
                      <a:schemeClr val="tx1"/>
                    </a:solidFill>
                  </a:rPr>
                  <a:t>S = </a:t>
                </a:r>
                <a:r>
                  <a:rPr lang="nl-NL" sz="1800" dirty="0"/>
                  <a:t>1,001</a:t>
                </a:r>
                <a:r>
                  <a:rPr lang="nl-NL" sz="1800" baseline="30000" dirty="0"/>
                  <a:t>-420</a:t>
                </a:r>
                <a:r>
                  <a:rPr lang="nl-NL" altLang="nl-NL" sz="1800" dirty="0">
                    <a:solidFill>
                      <a:schemeClr val="tx1"/>
                    </a:solidFill>
                    <a:latin typeface="Effra"/>
                  </a:rPr>
                  <a:t> * </a:t>
                </a:r>
                <a14:m>
                  <m:oMath xmlns:m="http://schemas.openxmlformats.org/officeDocument/2006/math">
                    <m:f>
                      <m:fPr>
                        <m:ctrlPr>
                          <a:rPr lang="nl-NL" altLang="nl-NL" sz="1800" i="1" smtClean="0">
                            <a:solidFill>
                              <a:schemeClr val="tx1"/>
                            </a:solidFill>
                            <a:latin typeface="Cambria Math" panose="02040503050406030204" pitchFamily="18" charset="0"/>
                          </a:rPr>
                        </m:ctrlPr>
                      </m:fPr>
                      <m:num>
                        <m:sSup>
                          <m:sSupPr>
                            <m:ctrlPr>
                              <a:rPr lang="nl-NL" altLang="nl-NL" sz="1800" i="1" smtClean="0">
                                <a:solidFill>
                                  <a:schemeClr val="tx1"/>
                                </a:solidFill>
                                <a:latin typeface="Cambria Math" panose="02040503050406030204" pitchFamily="18" charset="0"/>
                              </a:rPr>
                            </m:ctrlPr>
                          </m:sSupPr>
                          <m:e>
                            <m:r>
                              <a:rPr lang="nl-NL" altLang="nl-NL" sz="1800" b="0" i="1" smtClean="0">
                                <a:solidFill>
                                  <a:schemeClr val="tx1"/>
                                </a:solidFill>
                                <a:latin typeface="Cambria Math" panose="02040503050406030204" pitchFamily="18" charset="0"/>
                              </a:rPr>
                              <m:t>1,001</m:t>
                            </m:r>
                          </m:e>
                          <m:sup>
                            <m:r>
                              <a:rPr lang="nl-NL" altLang="nl-NL" sz="1800" b="0" i="1" smtClean="0">
                                <a:solidFill>
                                  <a:schemeClr val="tx1"/>
                                </a:solidFill>
                                <a:latin typeface="Cambria Math" panose="02040503050406030204" pitchFamily="18" charset="0"/>
                              </a:rPr>
                              <m:t>420</m:t>
                            </m:r>
                          </m:sup>
                        </m:sSup>
                        <m:r>
                          <a:rPr lang="nl-NL" altLang="nl-NL" sz="1800" b="0" i="1" smtClean="0">
                            <a:solidFill>
                              <a:schemeClr val="tx1"/>
                            </a:solidFill>
                            <a:latin typeface="Cambria Math" panose="02040503050406030204" pitchFamily="18" charset="0"/>
                          </a:rPr>
                          <m:t> −1</m:t>
                        </m:r>
                      </m:num>
                      <m:den>
                        <m:r>
                          <a:rPr lang="nl-NL" altLang="nl-NL" sz="1800" b="0" i="1" smtClean="0">
                            <a:solidFill>
                              <a:schemeClr val="tx1"/>
                            </a:solidFill>
                            <a:latin typeface="Cambria Math" panose="02040503050406030204" pitchFamily="18" charset="0"/>
                          </a:rPr>
                          <m:t>1,001 −1</m:t>
                        </m:r>
                      </m:den>
                    </m:f>
                  </m:oMath>
                </a14:m>
                <a:r>
                  <a:rPr lang="nl-NL" sz="1800" dirty="0"/>
                  <a:t> = 342,8152778</a:t>
                </a:r>
              </a:p>
              <a:p>
                <a:pPr marL="0" indent="0">
                  <a:buNone/>
                </a:pPr>
                <a:r>
                  <a:rPr lang="nl-NL" sz="1800" dirty="0">
                    <a:latin typeface="Franklin Gothic Book" panose="020B0503020102020204" pitchFamily="34" charset="0"/>
                  </a:rPr>
                  <a:t>€</a:t>
                </a:r>
                <a:r>
                  <a:rPr lang="nl-NL" sz="1800" dirty="0"/>
                  <a:t>182,06 x 342,8152778 = €62.412,95</a:t>
                </a:r>
              </a:p>
              <a:p>
                <a:pPr marL="0" indent="0">
                  <a:buNone/>
                </a:pPr>
                <a:r>
                  <a:rPr lang="nl-NL" sz="1800" dirty="0"/>
                  <a:t>Job heeft de totale studieschuld in 35 jaar afgelost:</a:t>
                </a:r>
              </a:p>
              <a:p>
                <a:pPr marL="0" indent="0">
                  <a:buNone/>
                </a:pPr>
                <a:r>
                  <a:rPr lang="nl-NL" sz="1800" dirty="0"/>
                  <a:t>€62.412,95 &gt; €62.412,46</a:t>
                </a:r>
              </a:p>
              <a:p>
                <a:pPr marL="0" indent="0">
                  <a:buNone/>
                </a:pPr>
                <a:endParaRPr lang="nl-NL" dirty="0"/>
              </a:p>
            </p:txBody>
          </p:sp>
        </mc:Choice>
        <mc:Fallback xmlns="">
          <p:sp>
            <p:nvSpPr>
              <p:cNvPr id="5" name="Tijdelijke aanduiding voor inhoud 4">
                <a:extLst>
                  <a:ext uri="{FF2B5EF4-FFF2-40B4-BE49-F238E27FC236}">
                    <a16:creationId xmlns:a16="http://schemas.microsoft.com/office/drawing/2014/main" id="{645A820C-ABE8-1F17-2AD0-BEB10E64A169}"/>
                  </a:ext>
                </a:extLst>
              </p:cNvPr>
              <p:cNvSpPr>
                <a:spLocks noGrp="1" noRot="1" noChangeAspect="1" noMove="1" noResize="1" noEditPoints="1" noAdjustHandles="1" noChangeArrowheads="1" noChangeShapeType="1" noTextEdit="1"/>
              </p:cNvSpPr>
              <p:nvPr>
                <p:ph sz="half" idx="2"/>
              </p:nvPr>
            </p:nvSpPr>
            <p:spPr>
              <a:xfrm>
                <a:off x="6172200" y="1326389"/>
                <a:ext cx="5181600" cy="4351338"/>
              </a:xfrm>
              <a:blipFill>
                <a:blip r:embed="rId3"/>
                <a:stretch>
                  <a:fillRect l="-1059" t="-421" r="-824"/>
                </a:stretch>
              </a:blipFill>
            </p:spPr>
            <p:txBody>
              <a:bodyPr/>
              <a:lstStyle/>
              <a:p>
                <a:r>
                  <a:rPr lang="nl-NL">
                    <a:noFill/>
                  </a:rPr>
                  <a:t> </a:t>
                </a:r>
              </a:p>
            </p:txBody>
          </p:sp>
        </mc:Fallback>
      </mc:AlternateContent>
      <p:sp>
        <p:nvSpPr>
          <p:cNvPr id="6" name="Tekstballon: ovaal 5">
            <a:extLst>
              <a:ext uri="{FF2B5EF4-FFF2-40B4-BE49-F238E27FC236}">
                <a16:creationId xmlns:a16="http://schemas.microsoft.com/office/drawing/2014/main" id="{1E532C8B-5E69-1B5F-D444-1E2F07A58DDB}"/>
              </a:ext>
            </a:extLst>
          </p:cNvPr>
          <p:cNvSpPr/>
          <p:nvPr/>
        </p:nvSpPr>
        <p:spPr>
          <a:xfrm>
            <a:off x="1321167" y="5282128"/>
            <a:ext cx="4038690" cy="554191"/>
          </a:xfrm>
          <a:prstGeom prst="wedgeEllipseCallout">
            <a:avLst>
              <a:gd name="adj1" fmla="val 103"/>
              <a:gd name="adj2" fmla="val -204492"/>
            </a:avLst>
          </a:prstGeom>
          <a:solidFill>
            <a:srgbClr val="945DE8"/>
          </a:solidFill>
          <a:ln w="15875" cap="flat" cmpd="sng" algn="ctr">
            <a:solidFill>
              <a:srgbClr val="945DE8"/>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0" cap="none" spc="0" normalizeH="0" baseline="0" noProof="0" dirty="0">
                <a:ln>
                  <a:noFill/>
                </a:ln>
                <a:solidFill>
                  <a:prstClr val="white"/>
                </a:solidFill>
                <a:effectLst/>
                <a:uLnTx/>
                <a:uFillTx/>
                <a:latin typeface="Calibri" panose="020F0502020204030204"/>
                <a:ea typeface="+mn-ea"/>
                <a:cs typeface="+mn-cs"/>
              </a:rPr>
              <a:t>Contante waarde!!</a:t>
            </a:r>
          </a:p>
        </p:txBody>
      </p:sp>
      <p:sp>
        <p:nvSpPr>
          <p:cNvPr id="3" name="Tekstvak 2">
            <a:extLst>
              <a:ext uri="{FF2B5EF4-FFF2-40B4-BE49-F238E27FC236}">
                <a16:creationId xmlns:a16="http://schemas.microsoft.com/office/drawing/2014/main" id="{976428EC-5E20-7C68-017C-E72420459855}"/>
              </a:ext>
            </a:extLst>
          </p:cNvPr>
          <p:cNvSpPr txBox="1"/>
          <p:nvPr/>
        </p:nvSpPr>
        <p:spPr>
          <a:xfrm>
            <a:off x="2140299" y="194009"/>
            <a:ext cx="791140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2800" dirty="0">
                <a:solidFill>
                  <a:prstClr val="black"/>
                </a:solidFill>
                <a:latin typeface="Effra Heavy" panose="02000906080000020004" pitchFamily="2" charset="0"/>
              </a:rPr>
              <a:t>Somformule </a:t>
            </a:r>
            <a:r>
              <a:rPr lang="nl-NL" sz="2800" dirty="0">
                <a:solidFill>
                  <a:prstClr val="black"/>
                </a:solidFill>
                <a:latin typeface="Effra" panose="02000506080000020004" pitchFamily="2" charset="0"/>
              </a:rPr>
              <a:t>(examenvraag)</a:t>
            </a:r>
            <a:endParaRPr kumimoji="0" lang="nl-NL" sz="2800" b="0" i="0" u="none" strike="noStrike" kern="1200" cap="none" spc="0" normalizeH="0" baseline="0" noProof="0" dirty="0">
              <a:ln>
                <a:noFill/>
              </a:ln>
              <a:solidFill>
                <a:prstClr val="black"/>
              </a:solidFill>
              <a:effectLst/>
              <a:uLnTx/>
              <a:uFillTx/>
              <a:latin typeface="Effra" panose="02000506080000020004" pitchFamily="2" charset="0"/>
            </a:endParaRPr>
          </a:p>
        </p:txBody>
      </p:sp>
      <p:sp>
        <p:nvSpPr>
          <p:cNvPr id="8" name="Tekstvak 7">
            <a:extLst>
              <a:ext uri="{FF2B5EF4-FFF2-40B4-BE49-F238E27FC236}">
                <a16:creationId xmlns:a16="http://schemas.microsoft.com/office/drawing/2014/main" id="{CF9EBCE9-ED59-1DF9-30CA-294C05F2A479}"/>
              </a:ext>
            </a:extLst>
          </p:cNvPr>
          <p:cNvSpPr txBox="1"/>
          <p:nvPr/>
        </p:nvSpPr>
        <p:spPr>
          <a:xfrm>
            <a:off x="7960660" y="6445479"/>
            <a:ext cx="4082404"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prstClr val="black">
                    <a:alpha val="40000"/>
                  </a:prstClr>
                </a:solidFill>
                <a:effectLst/>
                <a:uLnTx/>
                <a:uFillTx/>
                <a:latin typeface="Effra" panose="02000506080000020004" pitchFamily="2" charset="0"/>
                <a:ea typeface="+mn-ea"/>
                <a:cs typeface="+mn-cs"/>
              </a:rPr>
              <a:t>Bron: eindexamen bedrijfseconomie vwo 2024-II</a:t>
            </a:r>
          </a:p>
        </p:txBody>
      </p:sp>
    </p:spTree>
    <p:extLst>
      <p:ext uri="{BB962C8B-B14F-4D97-AF65-F5344CB8AC3E}">
        <p14:creationId xmlns:p14="http://schemas.microsoft.com/office/powerpoint/2010/main" val="101089359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F95D60-8701-BD58-099F-249400CEF390}"/>
            </a:ext>
          </a:extLst>
        </p:cNvPr>
        <p:cNvGrpSpPr/>
        <p:nvPr/>
      </p:nvGrpSpPr>
      <p:grpSpPr>
        <a:xfrm>
          <a:off x="0" y="0"/>
          <a:ext cx="0" cy="0"/>
          <a:chOff x="0" y="0"/>
          <a:chExt cx="0" cy="0"/>
        </a:xfrm>
      </p:grpSpPr>
    </p:spTree>
    <p:extLst>
      <p:ext uri="{BB962C8B-B14F-4D97-AF65-F5344CB8AC3E}">
        <p14:creationId xmlns:p14="http://schemas.microsoft.com/office/powerpoint/2010/main" val="389579236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5C140A-0B6E-0723-8C26-AC4F64B59F63}"/>
            </a:ext>
          </a:extLst>
        </p:cNvPr>
        <p:cNvGrpSpPr/>
        <p:nvPr/>
      </p:nvGrpSpPr>
      <p:grpSpPr>
        <a:xfrm>
          <a:off x="0" y="0"/>
          <a:ext cx="0" cy="0"/>
          <a:chOff x="0" y="0"/>
          <a:chExt cx="0" cy="0"/>
        </a:xfrm>
      </p:grpSpPr>
      <p:sp>
        <p:nvSpPr>
          <p:cNvPr id="3" name="Tekstvak 2">
            <a:extLst>
              <a:ext uri="{FF2B5EF4-FFF2-40B4-BE49-F238E27FC236}">
                <a16:creationId xmlns:a16="http://schemas.microsoft.com/office/drawing/2014/main" id="{6D2E5887-EBAD-073C-3C4A-17E74DE2AAD9}"/>
              </a:ext>
            </a:extLst>
          </p:cNvPr>
          <p:cNvSpPr txBox="1"/>
          <p:nvPr/>
        </p:nvSpPr>
        <p:spPr>
          <a:xfrm>
            <a:off x="319314" y="3092680"/>
            <a:ext cx="11553372" cy="1446550"/>
          </a:xfrm>
          <a:prstGeom prst="rect">
            <a:avLst/>
          </a:prstGeom>
          <a:noFill/>
        </p:spPr>
        <p:txBody>
          <a:bodyPr wrap="square" rtlCol="0">
            <a:spAutoFit/>
          </a:bodyPr>
          <a:lstStyle/>
          <a:p>
            <a:pPr algn="ctr"/>
            <a:r>
              <a:rPr lang="nl-NL" sz="8800" b="1" dirty="0">
                <a:solidFill>
                  <a:srgbClr val="945DE8"/>
                </a:solidFill>
                <a:effectLst>
                  <a:outerShdw blurRad="25400" dist="25400" dir="2700000" algn="tl" rotWithShape="0">
                    <a:prstClr val="black">
                      <a:alpha val="40000"/>
                    </a:prstClr>
                  </a:outerShdw>
                </a:effectLst>
                <a:latin typeface="Effra" panose="02000506080000020004" pitchFamily="2" charset="0"/>
              </a:rPr>
              <a:t>Financiële overzichten</a:t>
            </a:r>
          </a:p>
        </p:txBody>
      </p:sp>
      <p:cxnSp>
        <p:nvCxnSpPr>
          <p:cNvPr id="6" name="Rechte verbindingslijn 5">
            <a:extLst>
              <a:ext uri="{FF2B5EF4-FFF2-40B4-BE49-F238E27FC236}">
                <a16:creationId xmlns:a16="http://schemas.microsoft.com/office/drawing/2014/main" id="{A3D9F350-0A96-B599-C253-8FA19D3737A1}"/>
              </a:ext>
            </a:extLst>
          </p:cNvPr>
          <p:cNvCxnSpPr>
            <a:cxnSpLocks/>
          </p:cNvCxnSpPr>
          <p:nvPr/>
        </p:nvCxnSpPr>
        <p:spPr>
          <a:xfrm flipH="1">
            <a:off x="1168400" y="4592864"/>
            <a:ext cx="9855200" cy="0"/>
          </a:xfrm>
          <a:prstGeom prst="line">
            <a:avLst/>
          </a:prstGeom>
          <a:ln w="111125">
            <a:solidFill>
              <a:schemeClr val="bg1">
                <a:lumMod val="65000"/>
              </a:schemeClr>
            </a:solidFill>
          </a:ln>
          <a:effectLst>
            <a:outerShdw blurRad="25400" dist="254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 name="Tekstvak 4">
            <a:extLst>
              <a:ext uri="{FF2B5EF4-FFF2-40B4-BE49-F238E27FC236}">
                <a16:creationId xmlns:a16="http://schemas.microsoft.com/office/drawing/2014/main" id="{5A36050C-0D0C-A43C-02B9-8B27DF2BCBB5}"/>
              </a:ext>
            </a:extLst>
          </p:cNvPr>
          <p:cNvSpPr txBox="1"/>
          <p:nvPr/>
        </p:nvSpPr>
        <p:spPr>
          <a:xfrm>
            <a:off x="319314" y="1566952"/>
            <a:ext cx="11553372" cy="1862048"/>
          </a:xfrm>
          <a:prstGeom prst="rect">
            <a:avLst/>
          </a:prstGeom>
          <a:noFill/>
        </p:spPr>
        <p:txBody>
          <a:bodyPr wrap="square" rtlCol="0">
            <a:spAutoFit/>
          </a:bodyPr>
          <a:lstStyle/>
          <a:p>
            <a:pPr algn="ctr"/>
            <a:r>
              <a:rPr lang="nl-NL" sz="11500" b="1" i="1" dirty="0">
                <a:solidFill>
                  <a:srgbClr val="652EA3"/>
                </a:solidFill>
                <a:effectLst>
                  <a:outerShdw blurRad="25400" dist="25400" dir="2700000" algn="tl" rotWithShape="0">
                    <a:prstClr val="black">
                      <a:alpha val="40000"/>
                    </a:prstClr>
                  </a:outerShdw>
                </a:effectLst>
                <a:latin typeface="Effra" panose="02000506080000020004" pitchFamily="2" charset="0"/>
              </a:rPr>
              <a:t>Balans, W&amp;V &amp; LR</a:t>
            </a:r>
          </a:p>
        </p:txBody>
      </p:sp>
      <p:sp>
        <p:nvSpPr>
          <p:cNvPr id="2" name="Tekstvak 1">
            <a:extLst>
              <a:ext uri="{FF2B5EF4-FFF2-40B4-BE49-F238E27FC236}">
                <a16:creationId xmlns:a16="http://schemas.microsoft.com/office/drawing/2014/main" id="{C8A9325D-1565-FEA8-3299-97436A292B51}"/>
              </a:ext>
            </a:extLst>
          </p:cNvPr>
          <p:cNvSpPr txBox="1"/>
          <p:nvPr/>
        </p:nvSpPr>
        <p:spPr>
          <a:xfrm>
            <a:off x="1168400" y="4585846"/>
            <a:ext cx="2854959" cy="523220"/>
          </a:xfrm>
          <a:prstGeom prst="rect">
            <a:avLst/>
          </a:prstGeom>
          <a:noFill/>
        </p:spPr>
        <p:txBody>
          <a:bodyPr wrap="square" rtlCol="0">
            <a:spAutoFit/>
          </a:bodyPr>
          <a:lstStyle/>
          <a:p>
            <a:r>
              <a:rPr lang="nl-NL" sz="2800" b="1" dirty="0">
                <a:solidFill>
                  <a:srgbClr val="652EA3"/>
                </a:solidFill>
                <a:latin typeface="Effra" panose="02000506080000020004" pitchFamily="2" charset="0"/>
              </a:rPr>
              <a:t>Quirine</a:t>
            </a:r>
          </a:p>
        </p:txBody>
      </p:sp>
    </p:spTree>
    <p:extLst>
      <p:ext uri="{BB962C8B-B14F-4D97-AF65-F5344CB8AC3E}">
        <p14:creationId xmlns:p14="http://schemas.microsoft.com/office/powerpoint/2010/main" val="1053944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CA6BBAE6-8550-48BA-FF6D-E2487F5C7E63}"/>
              </a:ext>
            </a:extLst>
          </p:cNvPr>
          <p:cNvSpPr txBox="1"/>
          <p:nvPr/>
        </p:nvSpPr>
        <p:spPr>
          <a:xfrm>
            <a:off x="2140299" y="194009"/>
            <a:ext cx="791140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2800" dirty="0">
                <a:solidFill>
                  <a:prstClr val="black"/>
                </a:solidFill>
                <a:latin typeface="Effra Heavy" panose="02000906080000020004" pitchFamily="2" charset="0"/>
              </a:rPr>
              <a:t>Financiële administratie</a:t>
            </a:r>
            <a:endParaRPr kumimoji="0" lang="nl-NL" sz="2800" b="0" i="0" u="none" strike="noStrike" kern="1200" cap="none" spc="0" normalizeH="0" baseline="0" noProof="0" dirty="0">
              <a:ln>
                <a:noFill/>
              </a:ln>
              <a:solidFill>
                <a:prstClr val="black"/>
              </a:solidFill>
              <a:effectLst/>
              <a:uLnTx/>
              <a:uFillTx/>
              <a:latin typeface="Effra" panose="02000506080000020004" pitchFamily="2" charset="0"/>
            </a:endParaRPr>
          </a:p>
        </p:txBody>
      </p:sp>
      <p:graphicFrame>
        <p:nvGraphicFramePr>
          <p:cNvPr id="7" name="Tijdelijke aanduiding voor inhoud 3">
            <a:extLst>
              <a:ext uri="{FF2B5EF4-FFF2-40B4-BE49-F238E27FC236}">
                <a16:creationId xmlns:a16="http://schemas.microsoft.com/office/drawing/2014/main" id="{B046E9D5-7C9F-4746-AA86-06F626E085C1}"/>
              </a:ext>
            </a:extLst>
          </p:cNvPr>
          <p:cNvGraphicFramePr>
            <a:graphicFrameLocks/>
          </p:cNvGraphicFramePr>
          <p:nvPr/>
        </p:nvGraphicFramePr>
        <p:xfrm>
          <a:off x="399435" y="2061333"/>
          <a:ext cx="11393129" cy="2560320"/>
        </p:xfrm>
        <a:graphic>
          <a:graphicData uri="http://schemas.openxmlformats.org/drawingml/2006/table">
            <a:tbl>
              <a:tblPr firstRow="1" bandRow="1">
                <a:tableStyleId>{5C22544A-7EE6-4342-B048-85BDC9FD1C3A}</a:tableStyleId>
              </a:tblPr>
              <a:tblGrid>
                <a:gridCol w="913346">
                  <a:extLst>
                    <a:ext uri="{9D8B030D-6E8A-4147-A177-3AD203B41FA5}">
                      <a16:colId xmlns:a16="http://schemas.microsoft.com/office/drawing/2014/main" val="2127707838"/>
                    </a:ext>
                  </a:extLst>
                </a:gridCol>
                <a:gridCol w="5032713">
                  <a:extLst>
                    <a:ext uri="{9D8B030D-6E8A-4147-A177-3AD203B41FA5}">
                      <a16:colId xmlns:a16="http://schemas.microsoft.com/office/drawing/2014/main" val="1513942803"/>
                    </a:ext>
                  </a:extLst>
                </a:gridCol>
                <a:gridCol w="5447070">
                  <a:extLst>
                    <a:ext uri="{9D8B030D-6E8A-4147-A177-3AD203B41FA5}">
                      <a16:colId xmlns:a16="http://schemas.microsoft.com/office/drawing/2014/main" val="258166237"/>
                    </a:ext>
                  </a:extLst>
                </a:gridCol>
              </a:tblGrid>
              <a:tr h="370840">
                <a:tc>
                  <a:txBody>
                    <a:bodyPr/>
                    <a:lstStyle/>
                    <a:p>
                      <a:endParaRPr lang="nl-NL" sz="3600" dirty="0">
                        <a:latin typeface="Effra" panose="02000506080000020004"/>
                      </a:endParaRPr>
                    </a:p>
                  </a:txBody>
                  <a:tcPr>
                    <a:solidFill>
                      <a:srgbClr val="945DE8"/>
                    </a:solidFill>
                  </a:tcPr>
                </a:tc>
                <a:tc>
                  <a:txBody>
                    <a:bodyPr/>
                    <a:lstStyle/>
                    <a:p>
                      <a:endParaRPr lang="nl-NL" sz="3600" dirty="0">
                        <a:latin typeface="Effra" panose="02000506080000020004"/>
                      </a:endParaRPr>
                    </a:p>
                  </a:txBody>
                  <a:tcPr>
                    <a:solidFill>
                      <a:srgbClr val="945DE8"/>
                    </a:solidFill>
                  </a:tcPr>
                </a:tc>
                <a:tc>
                  <a:txBody>
                    <a:bodyPr/>
                    <a:lstStyle/>
                    <a:p>
                      <a:endParaRPr lang="nl-NL" sz="3600" dirty="0">
                        <a:latin typeface="Effra" panose="02000506080000020004"/>
                      </a:endParaRPr>
                    </a:p>
                  </a:txBody>
                  <a:tcPr>
                    <a:solidFill>
                      <a:srgbClr val="945DE8"/>
                    </a:solidFill>
                  </a:tcPr>
                </a:tc>
                <a:extLst>
                  <a:ext uri="{0D108BD9-81ED-4DB2-BD59-A6C34878D82A}">
                    <a16:rowId xmlns:a16="http://schemas.microsoft.com/office/drawing/2014/main" val="3741584054"/>
                  </a:ext>
                </a:extLst>
              </a:tr>
              <a:tr h="37084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nl-NL" sz="3600" dirty="0">
                          <a:latin typeface="Effra" panose="02000506080000020004"/>
                        </a:rPr>
                        <a:t>1</a:t>
                      </a:r>
                    </a:p>
                  </a:txBody>
                  <a:tcPr>
                    <a:solidFill>
                      <a:srgbClr val="C8ABF3"/>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nl-NL" sz="3600" dirty="0">
                          <a:latin typeface="Effra" panose="02000506080000020004"/>
                        </a:rPr>
                        <a:t>Balans</a:t>
                      </a:r>
                    </a:p>
                  </a:txBody>
                  <a:tcPr>
                    <a:solidFill>
                      <a:srgbClr val="C8ABF3"/>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nl-NL" sz="3600" dirty="0">
                          <a:latin typeface="Effra" panose="02000506080000020004"/>
                        </a:rPr>
                        <a:t>Bezittingen en schulden</a:t>
                      </a:r>
                    </a:p>
                  </a:txBody>
                  <a:tcPr>
                    <a:solidFill>
                      <a:srgbClr val="C8ABF3"/>
                    </a:solidFill>
                  </a:tcPr>
                </a:tc>
                <a:extLst>
                  <a:ext uri="{0D108BD9-81ED-4DB2-BD59-A6C34878D82A}">
                    <a16:rowId xmlns:a16="http://schemas.microsoft.com/office/drawing/2014/main" val="948664057"/>
                  </a:ext>
                </a:extLst>
              </a:tr>
              <a:tr h="37084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nl-NL" sz="3600" dirty="0">
                          <a:latin typeface="Effra" panose="02000506080000020004"/>
                        </a:rPr>
                        <a:t>2</a:t>
                      </a:r>
                    </a:p>
                  </a:txBody>
                  <a:tcPr>
                    <a:solidFill>
                      <a:srgbClr val="E7DAFA"/>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nl-NL" sz="3600" dirty="0">
                          <a:latin typeface="Effra" panose="02000506080000020004"/>
                        </a:rPr>
                        <a:t>Winst- en verliesrekening</a:t>
                      </a:r>
                    </a:p>
                  </a:txBody>
                  <a:tcPr>
                    <a:solidFill>
                      <a:srgbClr val="E7DAFA"/>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nl-NL" sz="3600" dirty="0">
                          <a:latin typeface="Effra" panose="02000506080000020004"/>
                        </a:rPr>
                        <a:t>Opbrengsten</a:t>
                      </a:r>
                      <a:r>
                        <a:rPr lang="nl-NL" sz="3600" baseline="0" dirty="0">
                          <a:latin typeface="Effra" panose="02000506080000020004"/>
                        </a:rPr>
                        <a:t> en kosten</a:t>
                      </a:r>
                      <a:endParaRPr lang="nl-NL" sz="3600" dirty="0">
                        <a:latin typeface="Effra" panose="02000506080000020004"/>
                      </a:endParaRPr>
                    </a:p>
                  </a:txBody>
                  <a:tcPr>
                    <a:solidFill>
                      <a:srgbClr val="E7DAFA"/>
                    </a:solidFill>
                  </a:tcPr>
                </a:tc>
                <a:extLst>
                  <a:ext uri="{0D108BD9-81ED-4DB2-BD59-A6C34878D82A}">
                    <a16:rowId xmlns:a16="http://schemas.microsoft.com/office/drawing/2014/main" val="652557302"/>
                  </a:ext>
                </a:extLst>
              </a:tr>
              <a:tr h="37084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nl-NL" sz="3600" dirty="0">
                          <a:latin typeface="Effra" panose="02000506080000020004"/>
                        </a:rPr>
                        <a:t>3</a:t>
                      </a:r>
                    </a:p>
                  </a:txBody>
                  <a:tcPr>
                    <a:solidFill>
                      <a:srgbClr val="C8ABF3"/>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nl-NL" sz="3600" dirty="0">
                          <a:latin typeface="Effra" panose="02000506080000020004"/>
                        </a:rPr>
                        <a:t>Liquiditeitsoverzicht</a:t>
                      </a:r>
                    </a:p>
                  </a:txBody>
                  <a:tcPr>
                    <a:solidFill>
                      <a:srgbClr val="C8ABF3"/>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nl-NL" sz="3600" dirty="0">
                          <a:latin typeface="Effra" panose="02000506080000020004"/>
                        </a:rPr>
                        <a:t>Ontvangsten en uitgaven</a:t>
                      </a:r>
                    </a:p>
                  </a:txBody>
                  <a:tcPr>
                    <a:solidFill>
                      <a:srgbClr val="C8ABF3"/>
                    </a:solidFill>
                  </a:tcPr>
                </a:tc>
                <a:extLst>
                  <a:ext uri="{0D108BD9-81ED-4DB2-BD59-A6C34878D82A}">
                    <a16:rowId xmlns:a16="http://schemas.microsoft.com/office/drawing/2014/main" val="1612392152"/>
                  </a:ext>
                </a:extLst>
              </a:tr>
            </a:tbl>
          </a:graphicData>
        </a:graphic>
      </p:graphicFrame>
    </p:spTree>
    <p:extLst>
      <p:ext uri="{BB962C8B-B14F-4D97-AF65-F5344CB8AC3E}">
        <p14:creationId xmlns:p14="http://schemas.microsoft.com/office/powerpoint/2010/main" val="246137204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6DDEA599-BA63-4C4F-A348-257A24C9D1A2}"/>
              </a:ext>
            </a:extLst>
          </p:cNvPr>
          <p:cNvPicPr>
            <a:picLocks noChangeAspect="1"/>
          </p:cNvPicPr>
          <p:nvPr/>
        </p:nvPicPr>
        <p:blipFill>
          <a:blip r:embed="rId2"/>
          <a:stretch>
            <a:fillRect/>
          </a:stretch>
        </p:blipFill>
        <p:spPr>
          <a:xfrm>
            <a:off x="3773009" y="4064106"/>
            <a:ext cx="7333912" cy="2228486"/>
          </a:xfrm>
          <a:prstGeom prst="rect">
            <a:avLst/>
          </a:prstGeom>
        </p:spPr>
      </p:pic>
      <p:pic>
        <p:nvPicPr>
          <p:cNvPr id="5" name="Afbeelding 4">
            <a:extLst>
              <a:ext uri="{FF2B5EF4-FFF2-40B4-BE49-F238E27FC236}">
                <a16:creationId xmlns:a16="http://schemas.microsoft.com/office/drawing/2014/main" id="{3C8A9086-C8F0-47F9-9E05-2D4D62401D90}"/>
              </a:ext>
            </a:extLst>
          </p:cNvPr>
          <p:cNvPicPr>
            <a:picLocks noChangeAspect="1"/>
          </p:cNvPicPr>
          <p:nvPr/>
        </p:nvPicPr>
        <p:blipFill>
          <a:blip r:embed="rId3"/>
          <a:stretch>
            <a:fillRect/>
          </a:stretch>
        </p:blipFill>
        <p:spPr>
          <a:xfrm>
            <a:off x="1873188" y="778473"/>
            <a:ext cx="7662386" cy="2328297"/>
          </a:xfrm>
          <a:prstGeom prst="rect">
            <a:avLst/>
          </a:prstGeom>
        </p:spPr>
      </p:pic>
      <p:cxnSp>
        <p:nvCxnSpPr>
          <p:cNvPr id="13" name="Rechte verbindingslijn met pijl 12">
            <a:extLst>
              <a:ext uri="{FF2B5EF4-FFF2-40B4-BE49-F238E27FC236}">
                <a16:creationId xmlns:a16="http://schemas.microsoft.com/office/drawing/2014/main" id="{F2F57201-5312-43AA-BB05-84C5099E5E97}"/>
              </a:ext>
            </a:extLst>
          </p:cNvPr>
          <p:cNvCxnSpPr/>
          <p:nvPr/>
        </p:nvCxnSpPr>
        <p:spPr>
          <a:xfrm>
            <a:off x="8060924" y="1686757"/>
            <a:ext cx="0" cy="2246051"/>
          </a:xfrm>
          <a:prstGeom prst="straightConnector1">
            <a:avLst/>
          </a:prstGeom>
          <a:ln w="762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Rechte verbindingslijn 14">
            <a:extLst>
              <a:ext uri="{FF2B5EF4-FFF2-40B4-BE49-F238E27FC236}">
                <a16:creationId xmlns:a16="http://schemas.microsoft.com/office/drawing/2014/main" id="{98DC0214-BEF6-4752-8485-12C3FF348A11}"/>
              </a:ext>
            </a:extLst>
          </p:cNvPr>
          <p:cNvCxnSpPr/>
          <p:nvPr/>
        </p:nvCxnSpPr>
        <p:spPr>
          <a:xfrm flipH="1">
            <a:off x="8060924" y="1722269"/>
            <a:ext cx="870012" cy="0"/>
          </a:xfrm>
          <a:prstGeom prst="line">
            <a:avLst/>
          </a:prstGeom>
          <a:ln w="76200">
            <a:solidFill>
              <a:srgbClr val="7030A0"/>
            </a:solidFill>
          </a:ln>
        </p:spPr>
        <p:style>
          <a:lnRef idx="1">
            <a:schemeClr val="accent1"/>
          </a:lnRef>
          <a:fillRef idx="0">
            <a:schemeClr val="accent1"/>
          </a:fillRef>
          <a:effectRef idx="0">
            <a:schemeClr val="accent1"/>
          </a:effectRef>
          <a:fontRef idx="minor">
            <a:schemeClr val="tx1"/>
          </a:fontRef>
        </p:style>
      </p:cxnSp>
      <p:pic>
        <p:nvPicPr>
          <p:cNvPr id="2" name="Afbeelding 1">
            <a:extLst>
              <a:ext uri="{FF2B5EF4-FFF2-40B4-BE49-F238E27FC236}">
                <a16:creationId xmlns:a16="http://schemas.microsoft.com/office/drawing/2014/main" id="{0DF06291-6957-FAE5-8886-F2817340F743}"/>
              </a:ext>
            </a:extLst>
          </p:cNvPr>
          <p:cNvPicPr>
            <a:picLocks noChangeAspect="1"/>
          </p:cNvPicPr>
          <p:nvPr/>
        </p:nvPicPr>
        <p:blipFill>
          <a:blip r:embed="rId4"/>
          <a:stretch>
            <a:fillRect/>
          </a:stretch>
        </p:blipFill>
        <p:spPr>
          <a:xfrm>
            <a:off x="559292" y="3429000"/>
            <a:ext cx="5288141" cy="3095987"/>
          </a:xfrm>
          <a:prstGeom prst="rect">
            <a:avLst/>
          </a:prstGeom>
        </p:spPr>
      </p:pic>
      <p:cxnSp>
        <p:nvCxnSpPr>
          <p:cNvPr id="4" name="Rechte verbindingslijn 3">
            <a:extLst>
              <a:ext uri="{FF2B5EF4-FFF2-40B4-BE49-F238E27FC236}">
                <a16:creationId xmlns:a16="http://schemas.microsoft.com/office/drawing/2014/main" id="{62FE6892-A466-7D65-76DD-B24C2065D32D}"/>
              </a:ext>
            </a:extLst>
          </p:cNvPr>
          <p:cNvCxnSpPr/>
          <p:nvPr/>
        </p:nvCxnSpPr>
        <p:spPr>
          <a:xfrm flipH="1">
            <a:off x="4136994" y="2112886"/>
            <a:ext cx="870012" cy="0"/>
          </a:xfrm>
          <a:prstGeom prst="line">
            <a:avLst/>
          </a:prstGeom>
          <a:ln w="762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 name="Rechte verbindingslijn met pijl 2">
            <a:extLst>
              <a:ext uri="{FF2B5EF4-FFF2-40B4-BE49-F238E27FC236}">
                <a16:creationId xmlns:a16="http://schemas.microsoft.com/office/drawing/2014/main" id="{95202D77-ADAD-03D4-572A-173E27C964F0}"/>
              </a:ext>
            </a:extLst>
          </p:cNvPr>
          <p:cNvCxnSpPr>
            <a:cxnSpLocks/>
          </p:cNvCxnSpPr>
          <p:nvPr/>
        </p:nvCxnSpPr>
        <p:spPr>
          <a:xfrm>
            <a:off x="4136994" y="2086252"/>
            <a:ext cx="0" cy="1846556"/>
          </a:xfrm>
          <a:prstGeom prst="straightConnector1">
            <a:avLst/>
          </a:prstGeom>
          <a:ln w="762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6" name="Tekstvak 5">
            <a:extLst>
              <a:ext uri="{FF2B5EF4-FFF2-40B4-BE49-F238E27FC236}">
                <a16:creationId xmlns:a16="http://schemas.microsoft.com/office/drawing/2014/main" id="{EB2F26C5-D89D-9D5C-2805-430A2C112B9E}"/>
              </a:ext>
            </a:extLst>
          </p:cNvPr>
          <p:cNvSpPr txBox="1"/>
          <p:nvPr/>
        </p:nvSpPr>
        <p:spPr>
          <a:xfrm>
            <a:off x="2140299" y="194009"/>
            <a:ext cx="791140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2800" dirty="0">
                <a:solidFill>
                  <a:prstClr val="black"/>
                </a:solidFill>
                <a:latin typeface="Effra Heavy" panose="02000906080000020004" pitchFamily="2" charset="0"/>
              </a:rPr>
              <a:t>Balans </a:t>
            </a:r>
            <a:r>
              <a:rPr lang="nl-NL" sz="2800" dirty="0">
                <a:solidFill>
                  <a:prstClr val="black"/>
                </a:solidFill>
                <a:latin typeface="Effra" panose="02000506080000020004" pitchFamily="2" charset="0"/>
              </a:rPr>
              <a:t>(hulprekeningen)</a:t>
            </a:r>
            <a:endParaRPr kumimoji="0" lang="nl-NL" sz="2800" b="0" i="0" u="none" strike="noStrike" kern="1200" cap="none" spc="0" normalizeH="0" baseline="0" noProof="0" dirty="0">
              <a:ln>
                <a:noFill/>
              </a:ln>
              <a:solidFill>
                <a:prstClr val="black"/>
              </a:solidFill>
              <a:effectLst/>
              <a:uLnTx/>
              <a:uFillTx/>
              <a:latin typeface="Effra" panose="02000506080000020004" pitchFamily="2" charset="0"/>
            </a:endParaRPr>
          </a:p>
        </p:txBody>
      </p:sp>
    </p:spTree>
    <p:extLst>
      <p:ext uri="{BB962C8B-B14F-4D97-AF65-F5344CB8AC3E}">
        <p14:creationId xmlns:p14="http://schemas.microsoft.com/office/powerpoint/2010/main" val="279067164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ircle(in)">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1"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par>
                                <p:cTn id="24" presetID="2" presetClass="entr" presetSubtype="1" fill="hold" nodeType="with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additive="base">
                                        <p:cTn id="26" dur="500" fill="hold"/>
                                        <p:tgtEl>
                                          <p:spTgt spid="3"/>
                                        </p:tgtEl>
                                        <p:attrNameLst>
                                          <p:attrName>ppt_x</p:attrName>
                                        </p:attrNameLst>
                                      </p:cBhvr>
                                      <p:tavLst>
                                        <p:tav tm="0">
                                          <p:val>
                                            <p:strVal val="#ppt_x"/>
                                          </p:val>
                                        </p:tav>
                                        <p:tav tm="100000">
                                          <p:val>
                                            <p:strVal val="#ppt_x"/>
                                          </p:val>
                                        </p:tav>
                                      </p:tavLst>
                                    </p:anim>
                                    <p:anim calcmode="lin" valueType="num">
                                      <p:cBhvr additive="base">
                                        <p:cTn id="27"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circle(in)">
                                      <p:cBhvr>
                                        <p:cTn id="3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EEFAD6-6465-AFF4-FE66-8C65A90F45B6}"/>
            </a:ext>
          </a:extLst>
        </p:cNvPr>
        <p:cNvGrpSpPr/>
        <p:nvPr/>
      </p:nvGrpSpPr>
      <p:grpSpPr>
        <a:xfrm>
          <a:off x="0" y="0"/>
          <a:ext cx="0" cy="0"/>
          <a:chOff x="0" y="0"/>
          <a:chExt cx="0" cy="0"/>
        </a:xfrm>
      </p:grpSpPr>
    </p:spTree>
    <p:extLst>
      <p:ext uri="{BB962C8B-B14F-4D97-AF65-F5344CB8AC3E}">
        <p14:creationId xmlns:p14="http://schemas.microsoft.com/office/powerpoint/2010/main" val="67236384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hoek 7" descr="Handdruk met effen opvulling">
            <a:extLst>
              <a:ext uri="{FF2B5EF4-FFF2-40B4-BE49-F238E27FC236}">
                <a16:creationId xmlns:a16="http://schemas.microsoft.com/office/drawing/2014/main" id="{B97094B7-3BE0-FB34-35FD-6513C9F441AD}"/>
              </a:ext>
            </a:extLst>
          </p:cNvPr>
          <p:cNvSpPr/>
          <p:nvPr/>
        </p:nvSpPr>
        <p:spPr>
          <a:xfrm>
            <a:off x="2805216" y="1883994"/>
            <a:ext cx="1510523" cy="1469998"/>
          </a:xfrm>
          <a:prstGeom prst="rect">
            <a:avLst/>
          </a:prstGeom>
          <a:blipFill>
            <a:blip r:embed="rId2">
              <a:duotone>
                <a:prstClr val="black"/>
                <a:schemeClr val="tx2">
                  <a:tint val="45000"/>
                  <a:satMod val="400000"/>
                </a:schemeClr>
              </a:duotone>
              <a:extLst>
                <a:ext uri="{96DAC541-7B7A-43D3-8B79-37D633B846F1}">
                  <asvg:svgBlip xmlns:asvg="http://schemas.microsoft.com/office/drawing/2016/SVG/main" r:embed="rId3"/>
                </a:ext>
              </a:extLst>
            </a:blip>
            <a:srcRect/>
            <a:stretch>
              <a:fillRect t="-1000" b="-1000"/>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a:lstStyle/>
          <a:p>
            <a:endParaRPr lang="nl-NL"/>
          </a:p>
        </p:txBody>
      </p:sp>
      <p:sp>
        <p:nvSpPr>
          <p:cNvPr id="9" name="Vrije vorm: vorm 8">
            <a:extLst>
              <a:ext uri="{FF2B5EF4-FFF2-40B4-BE49-F238E27FC236}">
                <a16:creationId xmlns:a16="http://schemas.microsoft.com/office/drawing/2014/main" id="{AFFF4873-AA52-806F-6212-F74858D9A486}"/>
              </a:ext>
            </a:extLst>
          </p:cNvPr>
          <p:cNvSpPr/>
          <p:nvPr/>
        </p:nvSpPr>
        <p:spPr>
          <a:xfrm>
            <a:off x="1402587" y="3536080"/>
            <a:ext cx="4315781" cy="629999"/>
          </a:xfrm>
          <a:custGeom>
            <a:avLst/>
            <a:gdLst>
              <a:gd name="connsiteX0" fmla="*/ 0 w 4315781"/>
              <a:gd name="connsiteY0" fmla="*/ 0 h 629999"/>
              <a:gd name="connsiteX1" fmla="*/ 4315781 w 4315781"/>
              <a:gd name="connsiteY1" fmla="*/ 0 h 629999"/>
              <a:gd name="connsiteX2" fmla="*/ 4315781 w 4315781"/>
              <a:gd name="connsiteY2" fmla="*/ 629999 h 629999"/>
              <a:gd name="connsiteX3" fmla="*/ 0 w 4315781"/>
              <a:gd name="connsiteY3" fmla="*/ 629999 h 629999"/>
              <a:gd name="connsiteX4" fmla="*/ 0 w 4315781"/>
              <a:gd name="connsiteY4" fmla="*/ 0 h 629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15781" h="629999">
                <a:moveTo>
                  <a:pt x="0" y="0"/>
                </a:moveTo>
                <a:lnTo>
                  <a:pt x="4315781" y="0"/>
                </a:lnTo>
                <a:lnTo>
                  <a:pt x="4315781" y="629999"/>
                </a:lnTo>
                <a:lnTo>
                  <a:pt x="0" y="62999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1600200">
              <a:lnSpc>
                <a:spcPct val="100000"/>
              </a:lnSpc>
              <a:spcBef>
                <a:spcPct val="0"/>
              </a:spcBef>
              <a:spcAft>
                <a:spcPct val="35000"/>
              </a:spcAft>
              <a:buNone/>
              <a:defRPr b="1"/>
            </a:pPr>
            <a:r>
              <a:rPr lang="nl-NL" sz="3600" kern="1200" dirty="0">
                <a:latin typeface="Effra" panose="02000506080000020004"/>
              </a:rPr>
              <a:t>Opbrengsten</a:t>
            </a:r>
          </a:p>
        </p:txBody>
      </p:sp>
      <p:sp>
        <p:nvSpPr>
          <p:cNvPr id="10" name="Vrije vorm: vorm 9">
            <a:extLst>
              <a:ext uri="{FF2B5EF4-FFF2-40B4-BE49-F238E27FC236}">
                <a16:creationId xmlns:a16="http://schemas.microsoft.com/office/drawing/2014/main" id="{48975778-56BF-908F-427D-CFA46EF6BAAA}"/>
              </a:ext>
            </a:extLst>
          </p:cNvPr>
          <p:cNvSpPr/>
          <p:nvPr/>
        </p:nvSpPr>
        <p:spPr>
          <a:xfrm>
            <a:off x="1402587" y="4250772"/>
            <a:ext cx="4315781" cy="1867821"/>
          </a:xfrm>
          <a:custGeom>
            <a:avLst/>
            <a:gdLst>
              <a:gd name="connsiteX0" fmla="*/ 0 w 4315781"/>
              <a:gd name="connsiteY0" fmla="*/ 0 h 1867821"/>
              <a:gd name="connsiteX1" fmla="*/ 4315781 w 4315781"/>
              <a:gd name="connsiteY1" fmla="*/ 0 h 1867821"/>
              <a:gd name="connsiteX2" fmla="*/ 4315781 w 4315781"/>
              <a:gd name="connsiteY2" fmla="*/ 1867821 h 1867821"/>
              <a:gd name="connsiteX3" fmla="*/ 0 w 4315781"/>
              <a:gd name="connsiteY3" fmla="*/ 1867821 h 1867821"/>
              <a:gd name="connsiteX4" fmla="*/ 0 w 4315781"/>
              <a:gd name="connsiteY4" fmla="*/ 0 h 18678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15781" h="1867821">
                <a:moveTo>
                  <a:pt x="0" y="0"/>
                </a:moveTo>
                <a:lnTo>
                  <a:pt x="4315781" y="0"/>
                </a:lnTo>
                <a:lnTo>
                  <a:pt x="4315781" y="1867821"/>
                </a:lnTo>
                <a:lnTo>
                  <a:pt x="0" y="186782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nl-NL" sz="1700" kern="1200" dirty="0">
                <a:latin typeface="Effra" panose="02000506080000020004"/>
              </a:rPr>
              <a:t>- O</a:t>
            </a:r>
            <a:r>
              <a:rPr lang="nl-NL" sz="1700" b="0" i="0" kern="1200" dirty="0">
                <a:latin typeface="Effra" panose="02000506080000020004"/>
              </a:rPr>
              <a:t>p het moment dat een onderneming een verkoopcontract sluit, is er sprake van omzet (= opbrengst).</a:t>
            </a:r>
          </a:p>
          <a:p>
            <a:pPr marL="0" lvl="0" indent="0" algn="ctr" defTabSz="755650">
              <a:lnSpc>
                <a:spcPct val="100000"/>
              </a:lnSpc>
              <a:spcBef>
                <a:spcPct val="0"/>
              </a:spcBef>
              <a:spcAft>
                <a:spcPct val="35000"/>
              </a:spcAft>
              <a:buNone/>
            </a:pPr>
            <a:r>
              <a:rPr lang="nl-NL" sz="1700" b="0" i="0" kern="1200" dirty="0">
                <a:latin typeface="Effra" panose="02000506080000020004"/>
              </a:rPr>
              <a:t>- Het tijdstip van ontvangst van het geld doet er niet toe. </a:t>
            </a:r>
          </a:p>
          <a:p>
            <a:pPr marL="0" lvl="0" indent="0" algn="ctr" defTabSz="755650">
              <a:lnSpc>
                <a:spcPct val="100000"/>
              </a:lnSpc>
              <a:spcBef>
                <a:spcPct val="0"/>
              </a:spcBef>
              <a:spcAft>
                <a:spcPct val="35000"/>
              </a:spcAft>
              <a:buNone/>
            </a:pPr>
            <a:r>
              <a:rPr lang="nl-NL" sz="1700" b="0" i="0" kern="1200" dirty="0">
                <a:latin typeface="Effra" panose="02000506080000020004"/>
              </a:rPr>
              <a:t>- Omzet is altijd </a:t>
            </a:r>
            <a:r>
              <a:rPr lang="nl-NL" sz="1700" b="0" i="0" u="sng" kern="1200" dirty="0">
                <a:latin typeface="Effra" panose="02000506080000020004"/>
              </a:rPr>
              <a:t>exclusief</a:t>
            </a:r>
            <a:r>
              <a:rPr lang="nl-NL" sz="1700" b="0" i="0" kern="1200" dirty="0">
                <a:latin typeface="Effra" panose="02000506080000020004"/>
              </a:rPr>
              <a:t> btw. </a:t>
            </a:r>
            <a:endParaRPr lang="nl-NL" sz="1700" kern="1200" dirty="0">
              <a:latin typeface="Effra" panose="02000506080000020004"/>
            </a:endParaRPr>
          </a:p>
        </p:txBody>
      </p:sp>
      <p:sp>
        <p:nvSpPr>
          <p:cNvPr id="11" name="Rechthoek 10" descr="Munten met effen opvulling">
            <a:extLst>
              <a:ext uri="{FF2B5EF4-FFF2-40B4-BE49-F238E27FC236}">
                <a16:creationId xmlns:a16="http://schemas.microsoft.com/office/drawing/2014/main" id="{24AA9A56-FBB1-E513-5F29-23A265E8C487}"/>
              </a:ext>
            </a:extLst>
          </p:cNvPr>
          <p:cNvSpPr/>
          <p:nvPr/>
        </p:nvSpPr>
        <p:spPr>
          <a:xfrm>
            <a:off x="7876259" y="1883994"/>
            <a:ext cx="1510523" cy="1469998"/>
          </a:xfrm>
          <a:prstGeom prst="rect">
            <a:avLst/>
          </a:prstGeom>
          <a:blipFill>
            <a:blip r:embed="rId4">
              <a:duotone>
                <a:prstClr val="black"/>
                <a:schemeClr val="tx2">
                  <a:tint val="45000"/>
                  <a:satMod val="400000"/>
                </a:schemeClr>
              </a:duotone>
              <a:extLst>
                <a:ext uri="{96DAC541-7B7A-43D3-8B79-37D633B846F1}">
                  <asvg:svgBlip xmlns:asvg="http://schemas.microsoft.com/office/drawing/2016/SVG/main" r:embed="rId5"/>
                </a:ext>
              </a:extLst>
            </a:blip>
            <a:srcRect/>
            <a:stretch>
              <a:fillRect t="-1000" b="-1000"/>
            </a:stretch>
          </a:blipFill>
          <a:ln>
            <a:noFill/>
          </a:ln>
        </p:spPr>
        <p:style>
          <a:lnRef idx="2">
            <a:scrgbClr r="0" g="0" b="0"/>
          </a:lnRef>
          <a:fillRef idx="1">
            <a:scrgbClr r="0" g="0" b="0"/>
          </a:fillRef>
          <a:effectRef idx="0">
            <a:schemeClr val="accent3">
              <a:hueOff val="0"/>
              <a:satOff val="0"/>
              <a:lumOff val="0"/>
              <a:alphaOff val="0"/>
            </a:schemeClr>
          </a:effectRef>
          <a:fontRef idx="minor">
            <a:schemeClr val="lt1"/>
          </a:fontRef>
        </p:style>
        <p:txBody>
          <a:bodyPr/>
          <a:lstStyle/>
          <a:p>
            <a:endParaRPr lang="nl-NL"/>
          </a:p>
        </p:txBody>
      </p:sp>
      <p:sp>
        <p:nvSpPr>
          <p:cNvPr id="12" name="Vrije vorm: vorm 11">
            <a:extLst>
              <a:ext uri="{FF2B5EF4-FFF2-40B4-BE49-F238E27FC236}">
                <a16:creationId xmlns:a16="http://schemas.microsoft.com/office/drawing/2014/main" id="{E6EC8BB8-905F-11FB-F045-EF04E4BB4CCB}"/>
              </a:ext>
            </a:extLst>
          </p:cNvPr>
          <p:cNvSpPr/>
          <p:nvPr/>
        </p:nvSpPr>
        <p:spPr>
          <a:xfrm>
            <a:off x="6473630" y="3536080"/>
            <a:ext cx="4315781" cy="629999"/>
          </a:xfrm>
          <a:custGeom>
            <a:avLst/>
            <a:gdLst>
              <a:gd name="connsiteX0" fmla="*/ 0 w 4315781"/>
              <a:gd name="connsiteY0" fmla="*/ 0 h 629999"/>
              <a:gd name="connsiteX1" fmla="*/ 4315781 w 4315781"/>
              <a:gd name="connsiteY1" fmla="*/ 0 h 629999"/>
              <a:gd name="connsiteX2" fmla="*/ 4315781 w 4315781"/>
              <a:gd name="connsiteY2" fmla="*/ 629999 h 629999"/>
              <a:gd name="connsiteX3" fmla="*/ 0 w 4315781"/>
              <a:gd name="connsiteY3" fmla="*/ 629999 h 629999"/>
              <a:gd name="connsiteX4" fmla="*/ 0 w 4315781"/>
              <a:gd name="connsiteY4" fmla="*/ 0 h 629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15781" h="629999">
                <a:moveTo>
                  <a:pt x="0" y="0"/>
                </a:moveTo>
                <a:lnTo>
                  <a:pt x="4315781" y="0"/>
                </a:lnTo>
                <a:lnTo>
                  <a:pt x="4315781" y="629999"/>
                </a:lnTo>
                <a:lnTo>
                  <a:pt x="0" y="62999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1600200">
              <a:lnSpc>
                <a:spcPct val="100000"/>
              </a:lnSpc>
              <a:spcBef>
                <a:spcPct val="0"/>
              </a:spcBef>
              <a:spcAft>
                <a:spcPct val="35000"/>
              </a:spcAft>
              <a:buNone/>
              <a:defRPr b="1"/>
            </a:pPr>
            <a:r>
              <a:rPr lang="nl-NL" sz="3600" kern="1200" dirty="0">
                <a:latin typeface="Effra" panose="02000506080000020004"/>
              </a:rPr>
              <a:t>Ontvangsten</a:t>
            </a:r>
          </a:p>
        </p:txBody>
      </p:sp>
      <p:sp>
        <p:nvSpPr>
          <p:cNvPr id="13" name="Vrije vorm: vorm 12">
            <a:extLst>
              <a:ext uri="{FF2B5EF4-FFF2-40B4-BE49-F238E27FC236}">
                <a16:creationId xmlns:a16="http://schemas.microsoft.com/office/drawing/2014/main" id="{516DA658-108C-BE87-337E-458DB54C396A}"/>
              </a:ext>
            </a:extLst>
          </p:cNvPr>
          <p:cNvSpPr/>
          <p:nvPr/>
        </p:nvSpPr>
        <p:spPr>
          <a:xfrm>
            <a:off x="6473630" y="4250772"/>
            <a:ext cx="4315781" cy="1867821"/>
          </a:xfrm>
          <a:custGeom>
            <a:avLst/>
            <a:gdLst>
              <a:gd name="connsiteX0" fmla="*/ 0 w 4315781"/>
              <a:gd name="connsiteY0" fmla="*/ 0 h 1867821"/>
              <a:gd name="connsiteX1" fmla="*/ 4315781 w 4315781"/>
              <a:gd name="connsiteY1" fmla="*/ 0 h 1867821"/>
              <a:gd name="connsiteX2" fmla="*/ 4315781 w 4315781"/>
              <a:gd name="connsiteY2" fmla="*/ 1867821 h 1867821"/>
              <a:gd name="connsiteX3" fmla="*/ 0 w 4315781"/>
              <a:gd name="connsiteY3" fmla="*/ 1867821 h 1867821"/>
              <a:gd name="connsiteX4" fmla="*/ 0 w 4315781"/>
              <a:gd name="connsiteY4" fmla="*/ 0 h 18678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15781" h="1867821">
                <a:moveTo>
                  <a:pt x="0" y="0"/>
                </a:moveTo>
                <a:lnTo>
                  <a:pt x="4315781" y="0"/>
                </a:lnTo>
                <a:lnTo>
                  <a:pt x="4315781" y="1867821"/>
                </a:lnTo>
                <a:lnTo>
                  <a:pt x="0" y="186782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nl-NL" sz="1700" kern="1200" dirty="0">
                <a:latin typeface="Effra" panose="02000506080000020004"/>
              </a:rPr>
              <a:t>- O</a:t>
            </a:r>
            <a:r>
              <a:rPr lang="nl-NL" sz="1700" b="0" i="0" kern="1200" dirty="0">
                <a:latin typeface="Effra" panose="02000506080000020004"/>
              </a:rPr>
              <a:t>p het moment dat een onderneming daadwerkelijk geld ontvangt, is er sprake van een ontvangst. </a:t>
            </a:r>
          </a:p>
          <a:p>
            <a:pPr marL="0" lvl="0" indent="0" algn="ctr" defTabSz="755650">
              <a:lnSpc>
                <a:spcPct val="100000"/>
              </a:lnSpc>
              <a:spcBef>
                <a:spcPct val="0"/>
              </a:spcBef>
              <a:spcAft>
                <a:spcPct val="35000"/>
              </a:spcAft>
              <a:buNone/>
            </a:pPr>
            <a:r>
              <a:rPr lang="nl-NL" sz="1700" b="0" i="0" kern="1200" dirty="0">
                <a:latin typeface="Effra" panose="02000506080000020004"/>
              </a:rPr>
              <a:t>- Ontvangsten zijn altijd </a:t>
            </a:r>
            <a:r>
              <a:rPr lang="nl-NL" sz="1700" b="0" i="0" u="sng" kern="1200" dirty="0">
                <a:latin typeface="Effra" panose="02000506080000020004"/>
              </a:rPr>
              <a:t>inclusief</a:t>
            </a:r>
            <a:r>
              <a:rPr lang="nl-NL" sz="1700" b="0" i="0" kern="1200" dirty="0">
                <a:latin typeface="Effra" panose="02000506080000020004"/>
              </a:rPr>
              <a:t> btw. De btw moet vervolgens worden afgedragen aan de fiscus.</a:t>
            </a:r>
            <a:endParaRPr lang="nl-NL" sz="1700" kern="1200" dirty="0">
              <a:latin typeface="Effra" panose="02000506080000020004"/>
            </a:endParaRPr>
          </a:p>
          <a:p>
            <a:pPr marL="0" lvl="0" indent="0" algn="ctr" defTabSz="755650">
              <a:lnSpc>
                <a:spcPct val="100000"/>
              </a:lnSpc>
              <a:spcBef>
                <a:spcPct val="0"/>
              </a:spcBef>
              <a:spcAft>
                <a:spcPct val="35000"/>
              </a:spcAft>
              <a:buNone/>
            </a:pPr>
            <a:endParaRPr lang="nl-NL" sz="1700" kern="1200" dirty="0">
              <a:latin typeface="Effra" panose="02000506080000020004"/>
            </a:endParaRPr>
          </a:p>
        </p:txBody>
      </p:sp>
      <p:sp>
        <p:nvSpPr>
          <p:cNvPr id="6" name="Tekstvak 5">
            <a:extLst>
              <a:ext uri="{FF2B5EF4-FFF2-40B4-BE49-F238E27FC236}">
                <a16:creationId xmlns:a16="http://schemas.microsoft.com/office/drawing/2014/main" id="{D2A67463-757A-719F-37B4-5E97A45C0B90}"/>
              </a:ext>
            </a:extLst>
          </p:cNvPr>
          <p:cNvSpPr txBox="1"/>
          <p:nvPr/>
        </p:nvSpPr>
        <p:spPr>
          <a:xfrm>
            <a:off x="2140299" y="194009"/>
            <a:ext cx="791140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2800" dirty="0">
                <a:solidFill>
                  <a:prstClr val="black"/>
                </a:solidFill>
                <a:latin typeface="Effra Heavy" panose="02000906080000020004" pitchFamily="2" charset="0"/>
              </a:rPr>
              <a:t>Opbrengsten vs. ontvangsten</a:t>
            </a:r>
            <a:endParaRPr kumimoji="0" lang="nl-NL" sz="2800" b="0" i="0" u="none" strike="noStrike" kern="1200" cap="none" spc="0" normalizeH="0" baseline="0" noProof="0" dirty="0">
              <a:ln>
                <a:noFill/>
              </a:ln>
              <a:solidFill>
                <a:prstClr val="black"/>
              </a:solidFill>
              <a:effectLst/>
              <a:uLnTx/>
              <a:uFillTx/>
              <a:latin typeface="Effra" panose="02000506080000020004" pitchFamily="2" charset="0"/>
            </a:endParaRPr>
          </a:p>
        </p:txBody>
      </p:sp>
    </p:spTree>
    <p:extLst>
      <p:ext uri="{BB962C8B-B14F-4D97-AF65-F5344CB8AC3E}">
        <p14:creationId xmlns:p14="http://schemas.microsoft.com/office/powerpoint/2010/main" val="980682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hoek 7" descr="Staafdiagram met stijgende lijn met effen opvulling">
            <a:extLst>
              <a:ext uri="{FF2B5EF4-FFF2-40B4-BE49-F238E27FC236}">
                <a16:creationId xmlns:a16="http://schemas.microsoft.com/office/drawing/2014/main" id="{B7F0BC96-3A70-E969-5795-6FD171F7FFD5}"/>
              </a:ext>
            </a:extLst>
          </p:cNvPr>
          <p:cNvSpPr/>
          <p:nvPr/>
        </p:nvSpPr>
        <p:spPr>
          <a:xfrm>
            <a:off x="2805216" y="1991816"/>
            <a:ext cx="1510523" cy="1395140"/>
          </a:xfrm>
          <a:prstGeom prst="rect">
            <a:avLst/>
          </a:prstGeom>
          <a:blipFill>
            <a:blip r:embed="rId3">
              <a:grayscl/>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1000" b="-1000"/>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a:lstStyle/>
          <a:p>
            <a:endParaRPr lang="nl-NL"/>
          </a:p>
        </p:txBody>
      </p:sp>
      <p:sp>
        <p:nvSpPr>
          <p:cNvPr id="9" name="Vrije vorm: vorm 8">
            <a:extLst>
              <a:ext uri="{FF2B5EF4-FFF2-40B4-BE49-F238E27FC236}">
                <a16:creationId xmlns:a16="http://schemas.microsoft.com/office/drawing/2014/main" id="{6501174A-981E-68B9-B939-9B82113E33FB}"/>
              </a:ext>
            </a:extLst>
          </p:cNvPr>
          <p:cNvSpPr/>
          <p:nvPr/>
        </p:nvSpPr>
        <p:spPr>
          <a:xfrm>
            <a:off x="1402587" y="3559771"/>
            <a:ext cx="4315781" cy="597917"/>
          </a:xfrm>
          <a:custGeom>
            <a:avLst/>
            <a:gdLst>
              <a:gd name="connsiteX0" fmla="*/ 0 w 4315781"/>
              <a:gd name="connsiteY0" fmla="*/ 0 h 597917"/>
              <a:gd name="connsiteX1" fmla="*/ 4315781 w 4315781"/>
              <a:gd name="connsiteY1" fmla="*/ 0 h 597917"/>
              <a:gd name="connsiteX2" fmla="*/ 4315781 w 4315781"/>
              <a:gd name="connsiteY2" fmla="*/ 597917 h 597917"/>
              <a:gd name="connsiteX3" fmla="*/ 0 w 4315781"/>
              <a:gd name="connsiteY3" fmla="*/ 597917 h 597917"/>
              <a:gd name="connsiteX4" fmla="*/ 0 w 4315781"/>
              <a:gd name="connsiteY4" fmla="*/ 0 h 5979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15781" h="597917">
                <a:moveTo>
                  <a:pt x="0" y="0"/>
                </a:moveTo>
                <a:lnTo>
                  <a:pt x="4315781" y="0"/>
                </a:lnTo>
                <a:lnTo>
                  <a:pt x="4315781" y="597917"/>
                </a:lnTo>
                <a:lnTo>
                  <a:pt x="0" y="59791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1600200">
              <a:lnSpc>
                <a:spcPct val="100000"/>
              </a:lnSpc>
              <a:spcBef>
                <a:spcPct val="0"/>
              </a:spcBef>
              <a:spcAft>
                <a:spcPct val="35000"/>
              </a:spcAft>
              <a:buNone/>
              <a:defRPr b="1"/>
            </a:pPr>
            <a:r>
              <a:rPr lang="nl-NL" sz="3600" kern="1200" dirty="0">
                <a:latin typeface="Effra" panose="02000506080000020004"/>
              </a:rPr>
              <a:t>Kosten</a:t>
            </a:r>
          </a:p>
        </p:txBody>
      </p:sp>
      <p:sp>
        <p:nvSpPr>
          <p:cNvPr id="10" name="Vrije vorm: vorm 9">
            <a:extLst>
              <a:ext uri="{FF2B5EF4-FFF2-40B4-BE49-F238E27FC236}">
                <a16:creationId xmlns:a16="http://schemas.microsoft.com/office/drawing/2014/main" id="{494C0774-AB48-A8E3-FEB0-72BD05086EA7}"/>
              </a:ext>
            </a:extLst>
          </p:cNvPr>
          <p:cNvSpPr/>
          <p:nvPr/>
        </p:nvSpPr>
        <p:spPr>
          <a:xfrm>
            <a:off x="1402587" y="4238067"/>
            <a:ext cx="4315781" cy="1772704"/>
          </a:xfrm>
          <a:custGeom>
            <a:avLst/>
            <a:gdLst>
              <a:gd name="connsiteX0" fmla="*/ 0 w 4315781"/>
              <a:gd name="connsiteY0" fmla="*/ 0 h 1772704"/>
              <a:gd name="connsiteX1" fmla="*/ 4315781 w 4315781"/>
              <a:gd name="connsiteY1" fmla="*/ 0 h 1772704"/>
              <a:gd name="connsiteX2" fmla="*/ 4315781 w 4315781"/>
              <a:gd name="connsiteY2" fmla="*/ 1772704 h 1772704"/>
              <a:gd name="connsiteX3" fmla="*/ 0 w 4315781"/>
              <a:gd name="connsiteY3" fmla="*/ 1772704 h 1772704"/>
              <a:gd name="connsiteX4" fmla="*/ 0 w 4315781"/>
              <a:gd name="connsiteY4" fmla="*/ 0 h 17727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15781" h="1772704">
                <a:moveTo>
                  <a:pt x="0" y="0"/>
                </a:moveTo>
                <a:lnTo>
                  <a:pt x="4315781" y="0"/>
                </a:lnTo>
                <a:lnTo>
                  <a:pt x="4315781" y="1772704"/>
                </a:lnTo>
                <a:lnTo>
                  <a:pt x="0" y="177270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nl-NL" sz="1700" kern="1200" dirty="0">
                <a:latin typeface="Effra" panose="02000506080000020004"/>
              </a:rPr>
              <a:t>- B</a:t>
            </a:r>
            <a:r>
              <a:rPr lang="nl-NL" sz="1700" b="0" i="0" kern="1200" dirty="0">
                <a:latin typeface="Effra" panose="02000506080000020004"/>
              </a:rPr>
              <a:t>ij kosten is er altijd sprake van een bedrag dat wordt toegerekend aan een periode (om het resultaat te kunnen berekenen). </a:t>
            </a:r>
          </a:p>
          <a:p>
            <a:pPr marL="0" lvl="0" indent="0" algn="ctr" defTabSz="755650">
              <a:lnSpc>
                <a:spcPct val="100000"/>
              </a:lnSpc>
              <a:spcBef>
                <a:spcPct val="0"/>
              </a:spcBef>
              <a:spcAft>
                <a:spcPct val="35000"/>
              </a:spcAft>
              <a:buNone/>
            </a:pPr>
            <a:r>
              <a:rPr lang="nl-NL" sz="1700" b="0" i="0" kern="1200" dirty="0">
                <a:latin typeface="Effra" panose="02000506080000020004"/>
              </a:rPr>
              <a:t>- Het geld hoeft niet daadwerkelijk te zijn uitgegeven.</a:t>
            </a:r>
          </a:p>
          <a:p>
            <a:pPr marL="0" lvl="0" indent="0" algn="ctr" defTabSz="755650">
              <a:lnSpc>
                <a:spcPct val="100000"/>
              </a:lnSpc>
              <a:spcBef>
                <a:spcPct val="0"/>
              </a:spcBef>
              <a:spcAft>
                <a:spcPct val="35000"/>
              </a:spcAft>
              <a:buNone/>
            </a:pPr>
            <a:r>
              <a:rPr lang="nl-NL" sz="1700" b="0" i="0" kern="1200" dirty="0">
                <a:latin typeface="Effra" panose="02000506080000020004"/>
              </a:rPr>
              <a:t>- Kosten altijd </a:t>
            </a:r>
            <a:r>
              <a:rPr lang="nl-NL" sz="1700" b="0" i="0" u="sng" kern="1200" dirty="0">
                <a:latin typeface="Effra" panose="02000506080000020004"/>
              </a:rPr>
              <a:t>exclusief</a:t>
            </a:r>
            <a:r>
              <a:rPr lang="nl-NL" sz="1700" b="0" i="0" kern="1200" dirty="0">
                <a:latin typeface="Effra" panose="02000506080000020004"/>
              </a:rPr>
              <a:t> btw. </a:t>
            </a:r>
            <a:endParaRPr lang="nl-NL" sz="1700" kern="1200" dirty="0">
              <a:latin typeface="Effra" panose="02000506080000020004"/>
            </a:endParaRPr>
          </a:p>
        </p:txBody>
      </p:sp>
      <p:sp>
        <p:nvSpPr>
          <p:cNvPr id="11" name="Rechthoek 10" descr="Munten met effen opvulling">
            <a:extLst>
              <a:ext uri="{FF2B5EF4-FFF2-40B4-BE49-F238E27FC236}">
                <a16:creationId xmlns:a16="http://schemas.microsoft.com/office/drawing/2014/main" id="{251A0EE9-F186-2F69-1CB6-187E9B1CCE60}"/>
              </a:ext>
            </a:extLst>
          </p:cNvPr>
          <p:cNvSpPr/>
          <p:nvPr/>
        </p:nvSpPr>
        <p:spPr>
          <a:xfrm>
            <a:off x="7876259" y="1991816"/>
            <a:ext cx="1510523" cy="1395140"/>
          </a:xfrm>
          <a:prstGeom prst="rect">
            <a:avLst/>
          </a:prstGeom>
          <a:blipFill>
            <a:blip r:embed="rId5">
              <a:duotone>
                <a:prstClr val="black"/>
                <a:schemeClr val="tx2">
                  <a:tint val="45000"/>
                  <a:satMod val="400000"/>
                </a:schemeClr>
              </a:duotone>
              <a:extLst>
                <a:ext uri="{96DAC541-7B7A-43D3-8B79-37D633B846F1}">
                  <asvg:svgBlip xmlns:asvg="http://schemas.microsoft.com/office/drawing/2016/SVG/main" r:embed="rId6"/>
                </a:ext>
              </a:extLst>
            </a:blip>
            <a:srcRect/>
            <a:stretch>
              <a:fillRect t="-1000" b="-1000"/>
            </a:stretch>
          </a:blipFill>
          <a:ln>
            <a:noFill/>
          </a:ln>
        </p:spPr>
        <p:style>
          <a:lnRef idx="2">
            <a:scrgbClr r="0" g="0" b="0"/>
          </a:lnRef>
          <a:fillRef idx="1">
            <a:scrgbClr r="0" g="0" b="0"/>
          </a:fillRef>
          <a:effectRef idx="0">
            <a:schemeClr val="accent3">
              <a:hueOff val="0"/>
              <a:satOff val="0"/>
              <a:lumOff val="0"/>
              <a:alphaOff val="0"/>
            </a:schemeClr>
          </a:effectRef>
          <a:fontRef idx="minor">
            <a:schemeClr val="lt1"/>
          </a:fontRef>
        </p:style>
        <p:txBody>
          <a:bodyPr/>
          <a:lstStyle/>
          <a:p>
            <a:endParaRPr lang="nl-NL"/>
          </a:p>
        </p:txBody>
      </p:sp>
      <p:sp>
        <p:nvSpPr>
          <p:cNvPr id="12" name="Vrije vorm: vorm 11">
            <a:extLst>
              <a:ext uri="{FF2B5EF4-FFF2-40B4-BE49-F238E27FC236}">
                <a16:creationId xmlns:a16="http://schemas.microsoft.com/office/drawing/2014/main" id="{8FA6746D-2EEC-5E13-0FFA-9A28FA7B7DE1}"/>
              </a:ext>
            </a:extLst>
          </p:cNvPr>
          <p:cNvSpPr/>
          <p:nvPr/>
        </p:nvSpPr>
        <p:spPr>
          <a:xfrm>
            <a:off x="6473630" y="3559771"/>
            <a:ext cx="4315781" cy="597917"/>
          </a:xfrm>
          <a:custGeom>
            <a:avLst/>
            <a:gdLst>
              <a:gd name="connsiteX0" fmla="*/ 0 w 4315781"/>
              <a:gd name="connsiteY0" fmla="*/ 0 h 597917"/>
              <a:gd name="connsiteX1" fmla="*/ 4315781 w 4315781"/>
              <a:gd name="connsiteY1" fmla="*/ 0 h 597917"/>
              <a:gd name="connsiteX2" fmla="*/ 4315781 w 4315781"/>
              <a:gd name="connsiteY2" fmla="*/ 597917 h 597917"/>
              <a:gd name="connsiteX3" fmla="*/ 0 w 4315781"/>
              <a:gd name="connsiteY3" fmla="*/ 597917 h 597917"/>
              <a:gd name="connsiteX4" fmla="*/ 0 w 4315781"/>
              <a:gd name="connsiteY4" fmla="*/ 0 h 5979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15781" h="597917">
                <a:moveTo>
                  <a:pt x="0" y="0"/>
                </a:moveTo>
                <a:lnTo>
                  <a:pt x="4315781" y="0"/>
                </a:lnTo>
                <a:lnTo>
                  <a:pt x="4315781" y="597917"/>
                </a:lnTo>
                <a:lnTo>
                  <a:pt x="0" y="59791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1600200">
              <a:lnSpc>
                <a:spcPct val="100000"/>
              </a:lnSpc>
              <a:spcBef>
                <a:spcPct val="0"/>
              </a:spcBef>
              <a:spcAft>
                <a:spcPct val="35000"/>
              </a:spcAft>
              <a:buNone/>
              <a:defRPr b="1"/>
            </a:pPr>
            <a:r>
              <a:rPr lang="nl-NL" sz="3600" kern="1200" dirty="0">
                <a:latin typeface="Effra" panose="02000506080000020004"/>
              </a:rPr>
              <a:t>Uitgaven</a:t>
            </a:r>
          </a:p>
        </p:txBody>
      </p:sp>
      <p:sp>
        <p:nvSpPr>
          <p:cNvPr id="13" name="Vrije vorm: vorm 12">
            <a:extLst>
              <a:ext uri="{FF2B5EF4-FFF2-40B4-BE49-F238E27FC236}">
                <a16:creationId xmlns:a16="http://schemas.microsoft.com/office/drawing/2014/main" id="{68292929-F8AE-C64F-505F-36248DC960C2}"/>
              </a:ext>
            </a:extLst>
          </p:cNvPr>
          <p:cNvSpPr/>
          <p:nvPr/>
        </p:nvSpPr>
        <p:spPr>
          <a:xfrm>
            <a:off x="6473630" y="4238067"/>
            <a:ext cx="4315781" cy="1772704"/>
          </a:xfrm>
          <a:custGeom>
            <a:avLst/>
            <a:gdLst>
              <a:gd name="connsiteX0" fmla="*/ 0 w 4315781"/>
              <a:gd name="connsiteY0" fmla="*/ 0 h 1772704"/>
              <a:gd name="connsiteX1" fmla="*/ 4315781 w 4315781"/>
              <a:gd name="connsiteY1" fmla="*/ 0 h 1772704"/>
              <a:gd name="connsiteX2" fmla="*/ 4315781 w 4315781"/>
              <a:gd name="connsiteY2" fmla="*/ 1772704 h 1772704"/>
              <a:gd name="connsiteX3" fmla="*/ 0 w 4315781"/>
              <a:gd name="connsiteY3" fmla="*/ 1772704 h 1772704"/>
              <a:gd name="connsiteX4" fmla="*/ 0 w 4315781"/>
              <a:gd name="connsiteY4" fmla="*/ 0 h 17727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15781" h="1772704">
                <a:moveTo>
                  <a:pt x="0" y="0"/>
                </a:moveTo>
                <a:lnTo>
                  <a:pt x="4315781" y="0"/>
                </a:lnTo>
                <a:lnTo>
                  <a:pt x="4315781" y="1772704"/>
                </a:lnTo>
                <a:lnTo>
                  <a:pt x="0" y="177270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nl-NL" sz="1700" kern="1200" dirty="0">
                <a:latin typeface="Effra" panose="02000506080000020004"/>
              </a:rPr>
              <a:t>- O</a:t>
            </a:r>
            <a:r>
              <a:rPr lang="nl-NL" sz="1700" b="0" i="0" kern="1200" dirty="0">
                <a:latin typeface="Effra" panose="02000506080000020004"/>
              </a:rPr>
              <a:t>p het moment dat er daadwerkelijk geld wordt uitgegeven, spreken we van uitgaven (in tegenstelling tot kosten). Er is altijd sprake van een actie op een tijdstip.</a:t>
            </a:r>
          </a:p>
          <a:p>
            <a:pPr marL="0" lvl="0" indent="0" algn="ctr" defTabSz="755650">
              <a:lnSpc>
                <a:spcPct val="100000"/>
              </a:lnSpc>
              <a:spcBef>
                <a:spcPct val="0"/>
              </a:spcBef>
              <a:spcAft>
                <a:spcPct val="35000"/>
              </a:spcAft>
              <a:buNone/>
            </a:pPr>
            <a:r>
              <a:rPr lang="nl-NL" sz="1700" b="0" i="0" kern="1200" dirty="0">
                <a:latin typeface="Effra" panose="02000506080000020004"/>
              </a:rPr>
              <a:t>- Uitgaven zijn altijd </a:t>
            </a:r>
            <a:r>
              <a:rPr lang="nl-NL" sz="1700" b="0" i="0" u="sng" kern="1200" dirty="0">
                <a:latin typeface="Effra" panose="02000506080000020004"/>
              </a:rPr>
              <a:t>inclusief</a:t>
            </a:r>
            <a:r>
              <a:rPr lang="nl-NL" sz="1700" b="0" i="0" kern="1200" dirty="0">
                <a:latin typeface="Effra" panose="02000506080000020004"/>
              </a:rPr>
              <a:t> btw. De btw kan vervolgens worden teruggevorderd van de fiscus.</a:t>
            </a:r>
            <a:endParaRPr lang="nl-NL" sz="1700" kern="1200" dirty="0">
              <a:latin typeface="Effra" panose="02000506080000020004"/>
            </a:endParaRPr>
          </a:p>
          <a:p>
            <a:pPr marL="0" lvl="0" indent="0" algn="ctr" defTabSz="755650">
              <a:lnSpc>
                <a:spcPct val="100000"/>
              </a:lnSpc>
              <a:spcBef>
                <a:spcPct val="0"/>
              </a:spcBef>
              <a:spcAft>
                <a:spcPct val="35000"/>
              </a:spcAft>
              <a:buNone/>
            </a:pPr>
            <a:endParaRPr lang="nl-NL" sz="1700" kern="1200" dirty="0">
              <a:latin typeface="Effra" panose="02000506080000020004"/>
            </a:endParaRPr>
          </a:p>
        </p:txBody>
      </p:sp>
      <p:sp>
        <p:nvSpPr>
          <p:cNvPr id="6" name="Tekstvak 5">
            <a:extLst>
              <a:ext uri="{FF2B5EF4-FFF2-40B4-BE49-F238E27FC236}">
                <a16:creationId xmlns:a16="http://schemas.microsoft.com/office/drawing/2014/main" id="{E5FA26E9-02F2-B884-8308-AC0D1B34FC46}"/>
              </a:ext>
            </a:extLst>
          </p:cNvPr>
          <p:cNvSpPr txBox="1"/>
          <p:nvPr/>
        </p:nvSpPr>
        <p:spPr>
          <a:xfrm>
            <a:off x="2140299" y="194009"/>
            <a:ext cx="791140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2800" dirty="0">
                <a:solidFill>
                  <a:prstClr val="black"/>
                </a:solidFill>
                <a:latin typeface="Effra Heavy" panose="02000906080000020004" pitchFamily="2" charset="0"/>
              </a:rPr>
              <a:t>Kosten vs. uitgaven</a:t>
            </a:r>
            <a:endParaRPr kumimoji="0" lang="nl-NL" sz="2800" b="0" i="0" u="none" strike="noStrike" kern="1200" cap="none" spc="0" normalizeH="0" baseline="0" noProof="0" dirty="0">
              <a:ln>
                <a:noFill/>
              </a:ln>
              <a:solidFill>
                <a:prstClr val="black"/>
              </a:solidFill>
              <a:effectLst/>
              <a:uLnTx/>
              <a:uFillTx/>
              <a:latin typeface="Effra" panose="02000506080000020004" pitchFamily="2" charset="0"/>
            </a:endParaRPr>
          </a:p>
        </p:txBody>
      </p:sp>
    </p:spTree>
    <p:extLst>
      <p:ext uri="{BB962C8B-B14F-4D97-AF65-F5344CB8AC3E}">
        <p14:creationId xmlns:p14="http://schemas.microsoft.com/office/powerpoint/2010/main" val="3033647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40E7E749-1C89-AB4B-F183-0F286B7B715D}"/>
              </a:ext>
            </a:extLst>
          </p:cNvPr>
          <p:cNvSpPr>
            <a:spLocks noGrp="1"/>
          </p:cNvSpPr>
          <p:nvPr>
            <p:ph idx="1"/>
          </p:nvPr>
        </p:nvSpPr>
        <p:spPr>
          <a:xfrm>
            <a:off x="838200" y="1817688"/>
            <a:ext cx="10998200" cy="4799013"/>
          </a:xfrm>
        </p:spPr>
        <p:txBody>
          <a:bodyPr>
            <a:normAutofit/>
          </a:bodyPr>
          <a:lstStyle/>
          <a:p>
            <a:pPr marL="0" indent="0">
              <a:buNone/>
            </a:pPr>
            <a:r>
              <a:rPr lang="nl-NL" dirty="0"/>
              <a:t>Omdat de consument de BTW betaalt, is BTW </a:t>
            </a:r>
            <a:r>
              <a:rPr lang="nl-NL" b="1" u="sng" dirty="0"/>
              <a:t>geen</a:t>
            </a:r>
            <a:r>
              <a:rPr lang="nl-NL" dirty="0"/>
              <a:t> kostenpost voor een bedrijf. Alle berekeningen van opbrengst en kosten, dus op de </a:t>
            </a:r>
            <a:r>
              <a:rPr lang="nl-NL" b="1" dirty="0">
                <a:solidFill>
                  <a:srgbClr val="945DE8"/>
                </a:solidFill>
              </a:rPr>
              <a:t>winst- en verliesrekening</a:t>
            </a:r>
            <a:r>
              <a:rPr lang="nl-NL" dirty="0"/>
              <a:t>, moeten dus ook </a:t>
            </a:r>
            <a:r>
              <a:rPr lang="nl-NL" b="1" u="sng" dirty="0"/>
              <a:t>exclusief</a:t>
            </a:r>
            <a:r>
              <a:rPr lang="nl-NL" dirty="0"/>
              <a:t> BTW gedaan worden.</a:t>
            </a:r>
          </a:p>
          <a:p>
            <a:pPr marL="0" indent="0">
              <a:buNone/>
            </a:pPr>
            <a:endParaRPr lang="nl-NL" dirty="0"/>
          </a:p>
          <a:p>
            <a:pPr marL="0" indent="0">
              <a:buNone/>
            </a:pPr>
            <a:r>
              <a:rPr lang="nl-NL" dirty="0"/>
              <a:t>BTW wordt </a:t>
            </a:r>
            <a:r>
              <a:rPr lang="nl-NL" b="1" u="sng" dirty="0"/>
              <a:t>wel</a:t>
            </a:r>
            <a:r>
              <a:rPr lang="nl-NL" dirty="0"/>
              <a:t> ontvangen en uitgegeven door de onderneming. Klanten betalen immers prijzen inclusief BTW en jij betaalt je leveranciers ook inclusief BTW. Het </a:t>
            </a:r>
            <a:r>
              <a:rPr lang="nl-NL" b="1" dirty="0">
                <a:solidFill>
                  <a:srgbClr val="945DE8"/>
                </a:solidFill>
              </a:rPr>
              <a:t>liquiditeitsoverzicht</a:t>
            </a:r>
            <a:r>
              <a:rPr lang="nl-NL" dirty="0"/>
              <a:t> is dus </a:t>
            </a:r>
            <a:r>
              <a:rPr lang="nl-NL" b="1" u="sng" dirty="0"/>
              <a:t>inclusief</a:t>
            </a:r>
            <a:r>
              <a:rPr lang="nl-NL" dirty="0"/>
              <a:t> BTW.</a:t>
            </a:r>
          </a:p>
          <a:p>
            <a:pPr marL="0" indent="0">
              <a:buNone/>
            </a:pPr>
            <a:endParaRPr lang="nl-NL" dirty="0"/>
          </a:p>
          <a:p>
            <a:pPr marL="0" indent="0">
              <a:buNone/>
            </a:pPr>
            <a:r>
              <a:rPr lang="nl-NL" dirty="0"/>
              <a:t>Ook op de </a:t>
            </a:r>
            <a:r>
              <a:rPr lang="nl-NL" b="1" dirty="0">
                <a:solidFill>
                  <a:srgbClr val="945DE8"/>
                </a:solidFill>
              </a:rPr>
              <a:t>balans</a:t>
            </a:r>
            <a:r>
              <a:rPr lang="nl-NL" dirty="0"/>
              <a:t> zijn de posten debiteuren en crediteuren </a:t>
            </a:r>
            <a:r>
              <a:rPr lang="nl-NL" b="1" u="sng" dirty="0"/>
              <a:t>inclusief</a:t>
            </a:r>
            <a:r>
              <a:rPr lang="nl-NL" dirty="0"/>
              <a:t> BTW.</a:t>
            </a:r>
          </a:p>
          <a:p>
            <a:pPr marL="0" indent="0">
              <a:buNone/>
            </a:pPr>
            <a:r>
              <a:rPr lang="nl-NL" dirty="0"/>
              <a:t> </a:t>
            </a:r>
          </a:p>
        </p:txBody>
      </p:sp>
      <p:sp>
        <p:nvSpPr>
          <p:cNvPr id="4" name="Tekstvak 3">
            <a:extLst>
              <a:ext uri="{FF2B5EF4-FFF2-40B4-BE49-F238E27FC236}">
                <a16:creationId xmlns:a16="http://schemas.microsoft.com/office/drawing/2014/main" id="{95CC679A-F476-2D57-4F5A-48551896262D}"/>
              </a:ext>
            </a:extLst>
          </p:cNvPr>
          <p:cNvSpPr txBox="1"/>
          <p:nvPr/>
        </p:nvSpPr>
        <p:spPr>
          <a:xfrm>
            <a:off x="2140299" y="194009"/>
            <a:ext cx="791140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2800" dirty="0">
                <a:solidFill>
                  <a:prstClr val="black"/>
                </a:solidFill>
                <a:latin typeface="Effra Heavy" panose="02000906080000020004" pitchFamily="2" charset="0"/>
              </a:rPr>
              <a:t>Wel of geen BTW?</a:t>
            </a:r>
            <a:endParaRPr kumimoji="0" lang="nl-NL" sz="2800" b="0" i="0" u="none" strike="noStrike" kern="1200" cap="none" spc="0" normalizeH="0" baseline="0" noProof="0" dirty="0">
              <a:ln>
                <a:noFill/>
              </a:ln>
              <a:solidFill>
                <a:prstClr val="black"/>
              </a:solidFill>
              <a:effectLst/>
              <a:uLnTx/>
              <a:uFillTx/>
              <a:latin typeface="Effra" panose="02000506080000020004" pitchFamily="2" charset="0"/>
            </a:endParaRPr>
          </a:p>
        </p:txBody>
      </p:sp>
    </p:spTree>
    <p:extLst>
      <p:ext uri="{BB962C8B-B14F-4D97-AF65-F5344CB8AC3E}">
        <p14:creationId xmlns:p14="http://schemas.microsoft.com/office/powerpoint/2010/main" val="15471239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798BE412-2AC2-6614-C458-31655F0BA3D7}"/>
              </a:ext>
            </a:extLst>
          </p:cNvPr>
          <p:cNvPicPr>
            <a:picLocks noChangeAspect="1"/>
          </p:cNvPicPr>
          <p:nvPr/>
        </p:nvPicPr>
        <p:blipFill>
          <a:blip r:embed="rId2"/>
          <a:stretch>
            <a:fillRect/>
          </a:stretch>
        </p:blipFill>
        <p:spPr>
          <a:xfrm>
            <a:off x="1062816" y="1002529"/>
            <a:ext cx="9648728" cy="5494298"/>
          </a:xfrm>
          <a:prstGeom prst="rect">
            <a:avLst/>
          </a:prstGeom>
        </p:spPr>
      </p:pic>
      <p:sp>
        <p:nvSpPr>
          <p:cNvPr id="2" name="Tekstvak 1">
            <a:extLst>
              <a:ext uri="{FF2B5EF4-FFF2-40B4-BE49-F238E27FC236}">
                <a16:creationId xmlns:a16="http://schemas.microsoft.com/office/drawing/2014/main" id="{D6C5E547-6C83-3B3D-3A3B-207BD4FF7802}"/>
              </a:ext>
            </a:extLst>
          </p:cNvPr>
          <p:cNvSpPr txBox="1"/>
          <p:nvPr/>
        </p:nvSpPr>
        <p:spPr>
          <a:xfrm>
            <a:off x="2140299" y="194009"/>
            <a:ext cx="791140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2800" dirty="0">
                <a:solidFill>
                  <a:prstClr val="black"/>
                </a:solidFill>
                <a:latin typeface="Effra Heavy" panose="02000906080000020004" pitchFamily="2" charset="0"/>
              </a:rPr>
              <a:t>Wel of geen BTW?</a:t>
            </a:r>
            <a:endParaRPr kumimoji="0" lang="nl-NL" sz="2800" b="0" i="0" u="none" strike="noStrike" kern="1200" cap="none" spc="0" normalizeH="0" baseline="0" noProof="0" dirty="0">
              <a:ln>
                <a:noFill/>
              </a:ln>
              <a:solidFill>
                <a:prstClr val="black"/>
              </a:solidFill>
              <a:effectLst/>
              <a:uLnTx/>
              <a:uFillTx/>
              <a:latin typeface="Effra" panose="02000506080000020004" pitchFamily="2" charset="0"/>
            </a:endParaRPr>
          </a:p>
        </p:txBody>
      </p:sp>
    </p:spTree>
    <p:extLst>
      <p:ext uri="{BB962C8B-B14F-4D97-AF65-F5344CB8AC3E}">
        <p14:creationId xmlns:p14="http://schemas.microsoft.com/office/powerpoint/2010/main" val="1944410291"/>
      </p:ext>
    </p:extLst>
  </p:cSld>
  <p:clrMapOvr>
    <a:masterClrMapping/>
  </p:clrMapOvr>
  <p:transition spd="med">
    <p:pull/>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8CB139-2612-9FC1-CA61-A4E175C6E618}"/>
            </a:ext>
          </a:extLst>
        </p:cNvPr>
        <p:cNvGrpSpPr/>
        <p:nvPr/>
      </p:nvGrpSpPr>
      <p:grpSpPr>
        <a:xfrm>
          <a:off x="0" y="0"/>
          <a:ext cx="0" cy="0"/>
          <a:chOff x="0" y="0"/>
          <a:chExt cx="0" cy="0"/>
        </a:xfrm>
      </p:grpSpPr>
      <p:sp>
        <p:nvSpPr>
          <p:cNvPr id="4" name="Tijdelijke aanduiding voor inhoud 3">
            <a:extLst>
              <a:ext uri="{FF2B5EF4-FFF2-40B4-BE49-F238E27FC236}">
                <a16:creationId xmlns:a16="http://schemas.microsoft.com/office/drawing/2014/main" id="{E69473B6-0D1A-F937-B9FE-E3D35C25EBF0}"/>
              </a:ext>
            </a:extLst>
          </p:cNvPr>
          <p:cNvSpPr>
            <a:spLocks noGrp="1"/>
          </p:cNvSpPr>
          <p:nvPr>
            <p:ph sz="half" idx="1"/>
          </p:nvPr>
        </p:nvSpPr>
        <p:spPr>
          <a:xfrm>
            <a:off x="838200" y="1405685"/>
            <a:ext cx="5181600" cy="4351338"/>
          </a:xfrm>
        </p:spPr>
        <p:txBody>
          <a:bodyPr>
            <a:normAutofit/>
          </a:bodyPr>
          <a:lstStyle/>
          <a:p>
            <a:pPr marL="0" indent="0">
              <a:buNone/>
            </a:pPr>
            <a:r>
              <a:rPr lang="nl-NL" sz="1800" i="1" dirty="0"/>
              <a:t>In deze opgave is de btw 21%. </a:t>
            </a:r>
          </a:p>
          <a:p>
            <a:pPr marL="0" indent="0">
              <a:buNone/>
            </a:pPr>
            <a:r>
              <a:rPr lang="nl-NL" sz="1800" dirty="0"/>
              <a:t>Massagesalon Knoopweg verkoopt naast massages ook nog een assortiment aan massageproducten. Van Knoopweg zijn onderstaande gegevens beschikbaar: </a:t>
            </a:r>
          </a:p>
        </p:txBody>
      </p:sp>
      <p:pic>
        <p:nvPicPr>
          <p:cNvPr id="9" name="Tijdelijke aanduiding voor inhoud 8">
            <a:extLst>
              <a:ext uri="{FF2B5EF4-FFF2-40B4-BE49-F238E27FC236}">
                <a16:creationId xmlns:a16="http://schemas.microsoft.com/office/drawing/2014/main" id="{8924D9E5-686F-031C-4569-8AB217B66725}"/>
              </a:ext>
            </a:extLst>
          </p:cNvPr>
          <p:cNvPicPr>
            <a:picLocks noGrp="1" noChangeAspect="1"/>
          </p:cNvPicPr>
          <p:nvPr>
            <p:ph sz="half" idx="2"/>
          </p:nvPr>
        </p:nvPicPr>
        <p:blipFill>
          <a:blip r:embed="rId2"/>
          <a:stretch>
            <a:fillRect/>
          </a:stretch>
        </p:blipFill>
        <p:spPr>
          <a:xfrm>
            <a:off x="6172200" y="2280652"/>
            <a:ext cx="5181600" cy="2601403"/>
          </a:xfrm>
        </p:spPr>
      </p:pic>
      <p:pic>
        <p:nvPicPr>
          <p:cNvPr id="7" name="Afbeelding 6">
            <a:extLst>
              <a:ext uri="{FF2B5EF4-FFF2-40B4-BE49-F238E27FC236}">
                <a16:creationId xmlns:a16="http://schemas.microsoft.com/office/drawing/2014/main" id="{BDB90AA1-8D19-B867-104D-09D2919D8EE7}"/>
              </a:ext>
            </a:extLst>
          </p:cNvPr>
          <p:cNvPicPr>
            <a:picLocks noChangeAspect="1"/>
          </p:cNvPicPr>
          <p:nvPr/>
        </p:nvPicPr>
        <p:blipFill>
          <a:blip r:embed="rId3"/>
          <a:stretch>
            <a:fillRect/>
          </a:stretch>
        </p:blipFill>
        <p:spPr>
          <a:xfrm>
            <a:off x="838200" y="2565957"/>
            <a:ext cx="5242611" cy="2058050"/>
          </a:xfrm>
          <a:prstGeom prst="rect">
            <a:avLst/>
          </a:prstGeom>
        </p:spPr>
      </p:pic>
      <p:sp>
        <p:nvSpPr>
          <p:cNvPr id="3" name="Tekstvak 2">
            <a:extLst>
              <a:ext uri="{FF2B5EF4-FFF2-40B4-BE49-F238E27FC236}">
                <a16:creationId xmlns:a16="http://schemas.microsoft.com/office/drawing/2014/main" id="{0CD0443C-85CF-0C88-AB7C-74C97855304E}"/>
              </a:ext>
            </a:extLst>
          </p:cNvPr>
          <p:cNvSpPr txBox="1"/>
          <p:nvPr/>
        </p:nvSpPr>
        <p:spPr>
          <a:xfrm>
            <a:off x="2140299" y="194009"/>
            <a:ext cx="791140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2800" dirty="0">
                <a:solidFill>
                  <a:prstClr val="black"/>
                </a:solidFill>
                <a:latin typeface="Effra Heavy" panose="02000906080000020004" pitchFamily="2" charset="0"/>
              </a:rPr>
              <a:t>Opbrengsten vs. ontvangsten </a:t>
            </a:r>
            <a:r>
              <a:rPr lang="nl-NL" sz="2800" dirty="0">
                <a:solidFill>
                  <a:prstClr val="black"/>
                </a:solidFill>
                <a:latin typeface="Effra" panose="02000506080000020004" pitchFamily="2" charset="0"/>
              </a:rPr>
              <a:t>(examenvraag)</a:t>
            </a:r>
            <a:endParaRPr kumimoji="0" lang="nl-NL" sz="2800" b="0" i="0" u="none" strike="noStrike" kern="1200" cap="none" spc="0" normalizeH="0" baseline="0" noProof="0" dirty="0">
              <a:ln>
                <a:noFill/>
              </a:ln>
              <a:solidFill>
                <a:prstClr val="black"/>
              </a:solidFill>
              <a:effectLst/>
              <a:uLnTx/>
              <a:uFillTx/>
              <a:latin typeface="Effra" panose="02000506080000020004" pitchFamily="2" charset="0"/>
            </a:endParaRPr>
          </a:p>
        </p:txBody>
      </p:sp>
      <p:sp>
        <p:nvSpPr>
          <p:cNvPr id="5" name="Tekstvak 4">
            <a:extLst>
              <a:ext uri="{FF2B5EF4-FFF2-40B4-BE49-F238E27FC236}">
                <a16:creationId xmlns:a16="http://schemas.microsoft.com/office/drawing/2014/main" id="{A0714DD6-5B33-F081-F34C-500DEFA67A14}"/>
              </a:ext>
            </a:extLst>
          </p:cNvPr>
          <p:cNvSpPr txBox="1"/>
          <p:nvPr/>
        </p:nvSpPr>
        <p:spPr>
          <a:xfrm>
            <a:off x="7960660" y="6445479"/>
            <a:ext cx="4082404"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prstClr val="black">
                    <a:alpha val="40000"/>
                  </a:prstClr>
                </a:solidFill>
                <a:effectLst/>
                <a:uLnTx/>
                <a:uFillTx/>
                <a:latin typeface="Effra" panose="02000506080000020004" pitchFamily="2" charset="0"/>
                <a:ea typeface="+mn-ea"/>
                <a:cs typeface="+mn-cs"/>
              </a:rPr>
              <a:t>Bron: eindexamen bedrijfseconomie vwo 2022-II</a:t>
            </a:r>
          </a:p>
        </p:txBody>
      </p:sp>
    </p:spTree>
    <p:extLst>
      <p:ext uri="{BB962C8B-B14F-4D97-AF65-F5344CB8AC3E}">
        <p14:creationId xmlns:p14="http://schemas.microsoft.com/office/powerpoint/2010/main" val="216636148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8A9A0234-697E-C770-5AE6-E2B5EA556BBD}"/>
              </a:ext>
            </a:extLst>
          </p:cNvPr>
          <p:cNvSpPr>
            <a:spLocks noGrp="1"/>
          </p:cNvSpPr>
          <p:nvPr>
            <p:ph sz="half" idx="1"/>
          </p:nvPr>
        </p:nvSpPr>
        <p:spPr>
          <a:xfrm>
            <a:off x="838200" y="1253331"/>
            <a:ext cx="5181600" cy="4351338"/>
          </a:xfrm>
        </p:spPr>
        <p:txBody>
          <a:bodyPr>
            <a:noAutofit/>
          </a:bodyPr>
          <a:lstStyle/>
          <a:p>
            <a:pPr marL="0" indent="0">
              <a:buNone/>
            </a:pPr>
            <a:r>
              <a:rPr lang="nl-NL" sz="1800" dirty="0"/>
              <a:t>Verkopen van massageproducten door Knoopweg</a:t>
            </a:r>
          </a:p>
          <a:p>
            <a:r>
              <a:rPr lang="nl-NL" sz="1800" dirty="0"/>
              <a:t>60% van de verkopen wordt contant ontvangen in de massagesalon.</a:t>
            </a:r>
          </a:p>
          <a:p>
            <a:r>
              <a:rPr lang="nl-NL" sz="1800" dirty="0"/>
              <a:t>20% van de verkopen gaat via de webshop van Knoopweg, waarbij klanten betalen via </a:t>
            </a:r>
            <a:r>
              <a:rPr lang="nl-NL" sz="1800" dirty="0" err="1"/>
              <a:t>iDeal</a:t>
            </a:r>
            <a:r>
              <a:rPr lang="nl-NL" sz="1800" dirty="0"/>
              <a:t>: na betaling door de klant staat het geld, na aftrek van commissie, direct op de bankrekening van Knoopweg.</a:t>
            </a:r>
          </a:p>
          <a:p>
            <a:r>
              <a:rPr lang="nl-NL" sz="1800" dirty="0"/>
              <a:t>20% van de verkopen gaat via de webshop van Knoopweg, waarbij klanten betalen via </a:t>
            </a:r>
            <a:r>
              <a:rPr lang="nl-NL" sz="1800" dirty="0" err="1"/>
              <a:t>AfterPay</a:t>
            </a:r>
            <a:r>
              <a:rPr lang="nl-NL" sz="1800" dirty="0"/>
              <a:t>: een halve maand na de verkoop stort </a:t>
            </a:r>
            <a:r>
              <a:rPr lang="nl-NL" sz="1800" dirty="0" err="1"/>
              <a:t>AfterPay</a:t>
            </a:r>
            <a:r>
              <a:rPr lang="nl-NL" sz="1800" dirty="0"/>
              <a:t> het geld, na aftrek van commissie, op de bankrekening van Knoopweg.</a:t>
            </a:r>
          </a:p>
          <a:p>
            <a:r>
              <a:rPr lang="nl-NL" sz="1800" dirty="0" err="1"/>
              <a:t>iDeal</a:t>
            </a:r>
            <a:r>
              <a:rPr lang="nl-NL" sz="1800" dirty="0"/>
              <a:t> en </a:t>
            </a:r>
            <a:r>
              <a:rPr lang="nl-NL" sz="1800" dirty="0" err="1"/>
              <a:t>AfterPay</a:t>
            </a:r>
            <a:r>
              <a:rPr lang="nl-NL" sz="1800" dirty="0"/>
              <a:t> hanteren een commissie van 5%.</a:t>
            </a:r>
          </a:p>
          <a:p>
            <a:r>
              <a:rPr lang="nl-NL" sz="1800" dirty="0"/>
              <a:t>De verkopen van massageproducten vinden gelijkmatig gedurende een maand plaats. </a:t>
            </a:r>
          </a:p>
        </p:txBody>
      </p:sp>
      <p:sp>
        <p:nvSpPr>
          <p:cNvPr id="4" name="Tijdelijke aanduiding voor inhoud 3">
            <a:extLst>
              <a:ext uri="{FF2B5EF4-FFF2-40B4-BE49-F238E27FC236}">
                <a16:creationId xmlns:a16="http://schemas.microsoft.com/office/drawing/2014/main" id="{8B664322-9114-41F7-9B0E-2BBCDA7C04E8}"/>
              </a:ext>
            </a:extLst>
          </p:cNvPr>
          <p:cNvSpPr>
            <a:spLocks noGrp="1"/>
          </p:cNvSpPr>
          <p:nvPr>
            <p:ph sz="half" idx="2"/>
          </p:nvPr>
        </p:nvSpPr>
        <p:spPr>
          <a:xfrm>
            <a:off x="6172200" y="1253331"/>
            <a:ext cx="5181600" cy="4351338"/>
          </a:xfrm>
        </p:spPr>
        <p:txBody>
          <a:bodyPr>
            <a:noAutofit/>
          </a:bodyPr>
          <a:lstStyle/>
          <a:p>
            <a:pPr marL="0" indent="0">
              <a:buNone/>
            </a:pPr>
            <a:r>
              <a:rPr lang="nl-NL" sz="1800" dirty="0"/>
              <a:t>Inkopen van massageproducten door Knoopweg</a:t>
            </a:r>
          </a:p>
          <a:p>
            <a:r>
              <a:rPr lang="nl-NL" sz="1800" dirty="0"/>
              <a:t>Alle inkopen zijn op rekening. De krediettermijn is 2 maanden. Hier wordt volledig gebruik van gemaakt. </a:t>
            </a:r>
          </a:p>
          <a:p>
            <a:r>
              <a:rPr lang="nl-NL" sz="1800" dirty="0"/>
              <a:t>De inkopen zijn gelijkmatig over een maand verdeeld.</a:t>
            </a:r>
          </a:p>
          <a:p>
            <a:r>
              <a:rPr lang="nl-NL" sz="1800" dirty="0"/>
              <a:t>De inkoopwaarde van de verkochte massageproducten is 65% van de omzet voor aftrek van eventuele commissie. </a:t>
            </a:r>
          </a:p>
          <a:p>
            <a:r>
              <a:rPr lang="nl-NL" sz="1800" dirty="0"/>
              <a:t>De ingekochte voorraad massaproducten wordt deels gebruikt in de massagesalon en deels voor verkoop in de massagesalon en via de webshop. </a:t>
            </a:r>
          </a:p>
        </p:txBody>
      </p:sp>
      <p:sp>
        <p:nvSpPr>
          <p:cNvPr id="5" name="Tekstvak 4">
            <a:extLst>
              <a:ext uri="{FF2B5EF4-FFF2-40B4-BE49-F238E27FC236}">
                <a16:creationId xmlns:a16="http://schemas.microsoft.com/office/drawing/2014/main" id="{9E68F511-5EEC-ECDC-7CA9-FD0A34C9D71C}"/>
              </a:ext>
            </a:extLst>
          </p:cNvPr>
          <p:cNvSpPr txBox="1"/>
          <p:nvPr/>
        </p:nvSpPr>
        <p:spPr>
          <a:xfrm>
            <a:off x="2140299" y="194009"/>
            <a:ext cx="791140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2800" dirty="0">
                <a:solidFill>
                  <a:prstClr val="black"/>
                </a:solidFill>
                <a:latin typeface="Effra Heavy" panose="02000906080000020004" pitchFamily="2" charset="0"/>
              </a:rPr>
              <a:t>Opbrengsten vs. ontvangsten </a:t>
            </a:r>
            <a:r>
              <a:rPr lang="nl-NL" sz="2800" dirty="0">
                <a:solidFill>
                  <a:prstClr val="black"/>
                </a:solidFill>
                <a:latin typeface="Effra" panose="02000506080000020004" pitchFamily="2" charset="0"/>
              </a:rPr>
              <a:t>(examenvraag)</a:t>
            </a:r>
            <a:endParaRPr kumimoji="0" lang="nl-NL" sz="2800" b="0" i="0" u="none" strike="noStrike" kern="1200" cap="none" spc="0" normalizeH="0" baseline="0" noProof="0" dirty="0">
              <a:ln>
                <a:noFill/>
              </a:ln>
              <a:solidFill>
                <a:prstClr val="black"/>
              </a:solidFill>
              <a:effectLst/>
              <a:uLnTx/>
              <a:uFillTx/>
              <a:latin typeface="Effra" panose="02000506080000020004" pitchFamily="2" charset="0"/>
            </a:endParaRPr>
          </a:p>
        </p:txBody>
      </p:sp>
      <p:sp>
        <p:nvSpPr>
          <p:cNvPr id="6" name="Tekstvak 5">
            <a:extLst>
              <a:ext uri="{FF2B5EF4-FFF2-40B4-BE49-F238E27FC236}">
                <a16:creationId xmlns:a16="http://schemas.microsoft.com/office/drawing/2014/main" id="{8407E615-0336-6BA9-86F5-832C122FD423}"/>
              </a:ext>
            </a:extLst>
          </p:cNvPr>
          <p:cNvSpPr txBox="1"/>
          <p:nvPr/>
        </p:nvSpPr>
        <p:spPr>
          <a:xfrm>
            <a:off x="7960660" y="6445479"/>
            <a:ext cx="4082404"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prstClr val="black">
                    <a:alpha val="40000"/>
                  </a:prstClr>
                </a:solidFill>
                <a:effectLst/>
                <a:uLnTx/>
                <a:uFillTx/>
                <a:latin typeface="Effra" panose="02000506080000020004" pitchFamily="2" charset="0"/>
                <a:ea typeface="+mn-ea"/>
                <a:cs typeface="+mn-cs"/>
              </a:rPr>
              <a:t>Bron: eindexamen bedrijfseconomie vwo 2022-II</a:t>
            </a:r>
          </a:p>
        </p:txBody>
      </p:sp>
    </p:spTree>
    <p:extLst>
      <p:ext uri="{BB962C8B-B14F-4D97-AF65-F5344CB8AC3E}">
        <p14:creationId xmlns:p14="http://schemas.microsoft.com/office/powerpoint/2010/main" val="2054064454"/>
      </p:ext>
    </p:extLst>
  </p:cSld>
  <p:clrMapOvr>
    <a:masterClrMapping/>
  </p:clrMapOvr>
  <p:transition spd="med">
    <p:pull/>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69FF2D-035E-73A0-3332-48CEA0A9B193}"/>
            </a:ext>
          </a:extLst>
        </p:cNvPr>
        <p:cNvGrpSpPr/>
        <p:nvPr/>
      </p:nvGrpSpPr>
      <p:grpSpPr>
        <a:xfrm>
          <a:off x="0" y="0"/>
          <a:ext cx="0" cy="0"/>
          <a:chOff x="0" y="0"/>
          <a:chExt cx="0" cy="0"/>
        </a:xfrm>
      </p:grpSpPr>
      <p:sp>
        <p:nvSpPr>
          <p:cNvPr id="4" name="Tijdelijke aanduiding voor inhoud 3">
            <a:extLst>
              <a:ext uri="{FF2B5EF4-FFF2-40B4-BE49-F238E27FC236}">
                <a16:creationId xmlns:a16="http://schemas.microsoft.com/office/drawing/2014/main" id="{3E88E614-C3D1-A867-38C3-BE9083E5EDD3}"/>
              </a:ext>
            </a:extLst>
          </p:cNvPr>
          <p:cNvSpPr>
            <a:spLocks noGrp="1"/>
          </p:cNvSpPr>
          <p:nvPr>
            <p:ph idx="1"/>
          </p:nvPr>
        </p:nvSpPr>
        <p:spPr>
          <a:xfrm>
            <a:off x="838200" y="1825625"/>
            <a:ext cx="10515600" cy="4351338"/>
          </a:xfrm>
        </p:spPr>
        <p:txBody>
          <a:bodyPr>
            <a:normAutofit/>
          </a:bodyPr>
          <a:lstStyle/>
          <a:p>
            <a:pPr marL="0" indent="0">
              <a:buNone/>
            </a:pPr>
            <a:r>
              <a:rPr lang="nl-NL" sz="1800" b="1" dirty="0"/>
              <a:t>Vraag 19 (4p):</a:t>
            </a:r>
          </a:p>
          <a:p>
            <a:pPr marL="0" indent="0">
              <a:buNone/>
            </a:pPr>
            <a:r>
              <a:rPr lang="nl-NL" sz="1800" i="1" dirty="0"/>
              <a:t>Bereken de ontvangsten in het tweede kwartaal van 2022 als gevolg van de verkoop van massageproducten. </a:t>
            </a:r>
          </a:p>
          <a:p>
            <a:pPr marL="0" indent="0">
              <a:buNone/>
            </a:pPr>
            <a:endParaRPr lang="nl-NL" sz="1800" i="1" dirty="0"/>
          </a:p>
          <a:p>
            <a:pPr marL="0" indent="0">
              <a:buNone/>
            </a:pPr>
            <a:endParaRPr lang="nl-NL" sz="1800" dirty="0"/>
          </a:p>
        </p:txBody>
      </p:sp>
      <p:sp>
        <p:nvSpPr>
          <p:cNvPr id="3" name="Tekstvak 2">
            <a:extLst>
              <a:ext uri="{FF2B5EF4-FFF2-40B4-BE49-F238E27FC236}">
                <a16:creationId xmlns:a16="http://schemas.microsoft.com/office/drawing/2014/main" id="{9E24B6C8-F8D1-40B3-26F8-9507D44ADBE7}"/>
              </a:ext>
            </a:extLst>
          </p:cNvPr>
          <p:cNvSpPr txBox="1"/>
          <p:nvPr/>
        </p:nvSpPr>
        <p:spPr>
          <a:xfrm>
            <a:off x="2140299" y="194009"/>
            <a:ext cx="791140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2800" dirty="0">
                <a:solidFill>
                  <a:prstClr val="black"/>
                </a:solidFill>
                <a:latin typeface="Effra Heavy" panose="02000906080000020004" pitchFamily="2" charset="0"/>
              </a:rPr>
              <a:t>Opbrengsten vs. ontvangsten </a:t>
            </a:r>
            <a:r>
              <a:rPr lang="nl-NL" sz="2800" dirty="0">
                <a:solidFill>
                  <a:prstClr val="black"/>
                </a:solidFill>
                <a:latin typeface="Effra" panose="02000506080000020004" pitchFamily="2" charset="0"/>
              </a:rPr>
              <a:t>(examenvraag)</a:t>
            </a:r>
            <a:endParaRPr kumimoji="0" lang="nl-NL" sz="2800" b="0" i="0" u="none" strike="noStrike" kern="1200" cap="none" spc="0" normalizeH="0" baseline="0" noProof="0" dirty="0">
              <a:ln>
                <a:noFill/>
              </a:ln>
              <a:solidFill>
                <a:prstClr val="black"/>
              </a:solidFill>
              <a:effectLst/>
              <a:uLnTx/>
              <a:uFillTx/>
              <a:latin typeface="Effra" panose="02000506080000020004" pitchFamily="2" charset="0"/>
            </a:endParaRPr>
          </a:p>
        </p:txBody>
      </p:sp>
      <p:sp>
        <p:nvSpPr>
          <p:cNvPr id="5" name="Tekstvak 4">
            <a:extLst>
              <a:ext uri="{FF2B5EF4-FFF2-40B4-BE49-F238E27FC236}">
                <a16:creationId xmlns:a16="http://schemas.microsoft.com/office/drawing/2014/main" id="{204467F3-7D6E-99C2-1389-5198096389D6}"/>
              </a:ext>
            </a:extLst>
          </p:cNvPr>
          <p:cNvSpPr txBox="1"/>
          <p:nvPr/>
        </p:nvSpPr>
        <p:spPr>
          <a:xfrm>
            <a:off x="7960660" y="6445479"/>
            <a:ext cx="4082404"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prstClr val="black">
                    <a:alpha val="40000"/>
                  </a:prstClr>
                </a:solidFill>
                <a:effectLst/>
                <a:uLnTx/>
                <a:uFillTx/>
                <a:latin typeface="Effra" panose="02000506080000020004" pitchFamily="2" charset="0"/>
                <a:ea typeface="+mn-ea"/>
                <a:cs typeface="+mn-cs"/>
              </a:rPr>
              <a:t>Bron: eindexamen bedrijfseconomie vwo 2022-II</a:t>
            </a:r>
          </a:p>
        </p:txBody>
      </p:sp>
      <p:sp>
        <p:nvSpPr>
          <p:cNvPr id="8" name="Tijdelijke aanduiding voor inhoud 3">
            <a:extLst>
              <a:ext uri="{FF2B5EF4-FFF2-40B4-BE49-F238E27FC236}">
                <a16:creationId xmlns:a16="http://schemas.microsoft.com/office/drawing/2014/main" id="{9CD51972-EF3D-85FB-9456-C778C3BE2FB5}"/>
              </a:ext>
            </a:extLst>
          </p:cNvPr>
          <p:cNvSpPr txBox="1">
            <a:spLocks/>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Effra" panose="0200050608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Effra" panose="0200050608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Effra" panose="0200050608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Effra" panose="0200050608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Effra" panose="0200050608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sz="1800" b="1" dirty="0"/>
              <a:t>Vraag 19 (4p):</a:t>
            </a:r>
          </a:p>
          <a:p>
            <a:pPr marL="0" indent="0">
              <a:buFont typeface="Arial" panose="020B0604020202020204" pitchFamily="34" charset="0"/>
              <a:buNone/>
            </a:pPr>
            <a:r>
              <a:rPr lang="nl-NL" sz="1800" i="1" dirty="0"/>
              <a:t>Bereken de </a:t>
            </a:r>
            <a:r>
              <a:rPr lang="nl-NL" sz="1800" b="1" i="1" dirty="0">
                <a:solidFill>
                  <a:srgbClr val="945DE8"/>
                </a:solidFill>
              </a:rPr>
              <a:t>ontvangsten</a:t>
            </a:r>
            <a:r>
              <a:rPr lang="nl-NL" sz="1800" i="1" dirty="0"/>
              <a:t> in het tweede kwartaal van 2022 als gevolg van de verkoop van massageproducten. </a:t>
            </a:r>
          </a:p>
          <a:p>
            <a:pPr marL="0" indent="0">
              <a:buFont typeface="Arial" panose="020B0604020202020204" pitchFamily="34" charset="0"/>
              <a:buNone/>
            </a:pPr>
            <a:endParaRPr lang="nl-NL" sz="1800" i="1" dirty="0"/>
          </a:p>
          <a:p>
            <a:pPr marL="0" indent="0">
              <a:buFont typeface="Arial" panose="020B0604020202020204" pitchFamily="34" charset="0"/>
              <a:buNone/>
            </a:pPr>
            <a:endParaRPr lang="nl-NL" sz="1800" dirty="0"/>
          </a:p>
        </p:txBody>
      </p:sp>
    </p:spTree>
    <p:extLst>
      <p:ext uri="{BB962C8B-B14F-4D97-AF65-F5344CB8AC3E}">
        <p14:creationId xmlns:p14="http://schemas.microsoft.com/office/powerpoint/2010/main" val="409746203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hidden"/>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8"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A9FE84-0B12-EC40-7288-85CC94B2E296}"/>
            </a:ext>
          </a:extLst>
        </p:cNvPr>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25D5EDC0-8040-EA6B-5F6C-9B886A631933}"/>
              </a:ext>
            </a:extLst>
          </p:cNvPr>
          <p:cNvSpPr>
            <a:spLocks noGrp="1"/>
          </p:cNvSpPr>
          <p:nvPr>
            <p:ph sz="half" idx="1"/>
          </p:nvPr>
        </p:nvSpPr>
        <p:spPr>
          <a:xfrm>
            <a:off x="838200" y="1405685"/>
            <a:ext cx="5181600" cy="4351338"/>
          </a:xfrm>
        </p:spPr>
        <p:txBody>
          <a:bodyPr>
            <a:noAutofit/>
          </a:bodyPr>
          <a:lstStyle/>
          <a:p>
            <a:pPr marL="0" indent="0">
              <a:buNone/>
            </a:pPr>
            <a:r>
              <a:rPr lang="nl-NL" sz="1800" dirty="0"/>
              <a:t>Verkopen van massageproducten door Knoopweg</a:t>
            </a:r>
          </a:p>
          <a:p>
            <a:r>
              <a:rPr lang="nl-NL" sz="1800" dirty="0"/>
              <a:t>60% van de verkopen wordt contant ontvangen in de massagesalon.</a:t>
            </a:r>
          </a:p>
          <a:p>
            <a:r>
              <a:rPr lang="nl-NL" sz="1800" dirty="0"/>
              <a:t>20% van de verkopen gaat via de webshop van Knoopweg, waarbij klanten betalen via </a:t>
            </a:r>
            <a:r>
              <a:rPr lang="nl-NL" sz="1800" dirty="0" err="1"/>
              <a:t>iDeal</a:t>
            </a:r>
            <a:r>
              <a:rPr lang="nl-NL" sz="1800" dirty="0"/>
              <a:t>: na betaling door de klant staat het geld, na aftrek van commissie, direct op de bankrekening van Knoopweg.</a:t>
            </a:r>
          </a:p>
          <a:p>
            <a:r>
              <a:rPr lang="nl-NL" sz="1800" dirty="0"/>
              <a:t>20% van de verkopen gaat via de webshop van Knoopweg, waarbij klanten betalen via </a:t>
            </a:r>
            <a:r>
              <a:rPr lang="nl-NL" sz="1800" dirty="0" err="1"/>
              <a:t>AfterPay</a:t>
            </a:r>
            <a:r>
              <a:rPr lang="nl-NL" sz="1800" dirty="0"/>
              <a:t>: een halve maand na de verkoop stort </a:t>
            </a:r>
            <a:r>
              <a:rPr lang="nl-NL" sz="1800" dirty="0" err="1"/>
              <a:t>AfterPay</a:t>
            </a:r>
            <a:r>
              <a:rPr lang="nl-NL" sz="1800" dirty="0"/>
              <a:t> het geld, na aftrek van commissie, op de bankrekening van Knoopweg.</a:t>
            </a:r>
          </a:p>
          <a:p>
            <a:r>
              <a:rPr lang="nl-NL" sz="1800" dirty="0" err="1"/>
              <a:t>iDeal</a:t>
            </a:r>
            <a:r>
              <a:rPr lang="nl-NL" sz="1800" dirty="0"/>
              <a:t> en </a:t>
            </a:r>
            <a:r>
              <a:rPr lang="nl-NL" sz="1800" dirty="0" err="1"/>
              <a:t>AfterPay</a:t>
            </a:r>
            <a:r>
              <a:rPr lang="nl-NL" sz="1800" dirty="0"/>
              <a:t> hanteren een commissie van 5%.</a:t>
            </a:r>
          </a:p>
          <a:p>
            <a:r>
              <a:rPr lang="nl-NL" sz="1800" dirty="0"/>
              <a:t>De verkopen van massageproducten vinden gelijkmatig gedurende een maand plaats. </a:t>
            </a:r>
          </a:p>
        </p:txBody>
      </p:sp>
      <p:sp>
        <p:nvSpPr>
          <p:cNvPr id="4" name="Tijdelijke aanduiding voor inhoud 3">
            <a:extLst>
              <a:ext uri="{FF2B5EF4-FFF2-40B4-BE49-F238E27FC236}">
                <a16:creationId xmlns:a16="http://schemas.microsoft.com/office/drawing/2014/main" id="{FEFF7C5A-FA26-0B06-4CCC-DD47BFB12960}"/>
              </a:ext>
            </a:extLst>
          </p:cNvPr>
          <p:cNvSpPr>
            <a:spLocks noGrp="1"/>
          </p:cNvSpPr>
          <p:nvPr>
            <p:ph sz="half" idx="2"/>
          </p:nvPr>
        </p:nvSpPr>
        <p:spPr>
          <a:xfrm>
            <a:off x="6172200" y="1405685"/>
            <a:ext cx="5181600" cy="4351338"/>
          </a:xfrm>
        </p:spPr>
        <p:txBody>
          <a:bodyPr>
            <a:noAutofit/>
          </a:bodyPr>
          <a:lstStyle/>
          <a:p>
            <a:pPr marL="0" indent="0">
              <a:buNone/>
            </a:pPr>
            <a:r>
              <a:rPr lang="nl-NL" sz="1800" dirty="0"/>
              <a:t>Inkopen van massageproducten door Knoopweg</a:t>
            </a:r>
          </a:p>
          <a:p>
            <a:r>
              <a:rPr lang="nl-NL" sz="1800" dirty="0"/>
              <a:t>Alle inkopen zijn op rekening. De krediettermijn is 2 maanden. Hier wordt volledig gebruik van gemaakt. </a:t>
            </a:r>
          </a:p>
          <a:p>
            <a:r>
              <a:rPr lang="nl-NL" sz="1800" dirty="0"/>
              <a:t>De inkopen zijn gelijkmatig over een maand verdeeld.</a:t>
            </a:r>
          </a:p>
          <a:p>
            <a:r>
              <a:rPr lang="nl-NL" sz="1800" dirty="0"/>
              <a:t>De inkoopwaarde van de verkochte massageproducten is 65% van de omzet voor aftrek van eventuele commissie. </a:t>
            </a:r>
          </a:p>
          <a:p>
            <a:r>
              <a:rPr lang="nl-NL" sz="1800" dirty="0"/>
              <a:t>De ingekochte voorraad massaproducten wordt deels gebruikt in de massagesalon en deels voor verkoop in de massagesalon en via de webshop. </a:t>
            </a:r>
          </a:p>
        </p:txBody>
      </p:sp>
      <p:cxnSp>
        <p:nvCxnSpPr>
          <p:cNvPr id="5" name="Rechte verbindingslijn 4">
            <a:extLst>
              <a:ext uri="{FF2B5EF4-FFF2-40B4-BE49-F238E27FC236}">
                <a16:creationId xmlns:a16="http://schemas.microsoft.com/office/drawing/2014/main" id="{0E9CDEE4-1EE4-57CD-B7FE-FBC57E8059FC}"/>
              </a:ext>
            </a:extLst>
          </p:cNvPr>
          <p:cNvCxnSpPr>
            <a:cxnSpLocks/>
          </p:cNvCxnSpPr>
          <p:nvPr/>
        </p:nvCxnSpPr>
        <p:spPr>
          <a:xfrm>
            <a:off x="1177499" y="2046021"/>
            <a:ext cx="4318733" cy="0"/>
          </a:xfrm>
          <a:prstGeom prst="line">
            <a:avLst/>
          </a:prstGeom>
          <a:ln w="28575">
            <a:solidFill>
              <a:srgbClr val="945DE8"/>
            </a:solidFill>
          </a:ln>
        </p:spPr>
        <p:style>
          <a:lnRef idx="1">
            <a:schemeClr val="accent1"/>
          </a:lnRef>
          <a:fillRef idx="0">
            <a:schemeClr val="accent1"/>
          </a:fillRef>
          <a:effectRef idx="0">
            <a:schemeClr val="accent1"/>
          </a:effectRef>
          <a:fontRef idx="minor">
            <a:schemeClr val="tx1"/>
          </a:fontRef>
        </p:style>
      </p:cxnSp>
      <p:cxnSp>
        <p:nvCxnSpPr>
          <p:cNvPr id="9" name="Rechte verbindingslijn 8">
            <a:extLst>
              <a:ext uri="{FF2B5EF4-FFF2-40B4-BE49-F238E27FC236}">
                <a16:creationId xmlns:a16="http://schemas.microsoft.com/office/drawing/2014/main" id="{B72BBB5B-BFAE-2DFF-AFFD-59802ADB0C04}"/>
              </a:ext>
            </a:extLst>
          </p:cNvPr>
          <p:cNvCxnSpPr>
            <a:cxnSpLocks/>
          </p:cNvCxnSpPr>
          <p:nvPr/>
        </p:nvCxnSpPr>
        <p:spPr>
          <a:xfrm>
            <a:off x="1177499" y="2660537"/>
            <a:ext cx="3866449" cy="0"/>
          </a:xfrm>
          <a:prstGeom prst="line">
            <a:avLst/>
          </a:prstGeom>
          <a:ln w="28575">
            <a:solidFill>
              <a:srgbClr val="945DE8"/>
            </a:solidFill>
          </a:ln>
        </p:spPr>
        <p:style>
          <a:lnRef idx="1">
            <a:schemeClr val="accent1"/>
          </a:lnRef>
          <a:fillRef idx="0">
            <a:schemeClr val="accent1"/>
          </a:fillRef>
          <a:effectRef idx="0">
            <a:schemeClr val="accent1"/>
          </a:effectRef>
          <a:fontRef idx="minor">
            <a:schemeClr val="tx1"/>
          </a:fontRef>
        </p:style>
      </p:cxnSp>
      <p:cxnSp>
        <p:nvCxnSpPr>
          <p:cNvPr id="11" name="Rechte verbindingslijn 10">
            <a:extLst>
              <a:ext uri="{FF2B5EF4-FFF2-40B4-BE49-F238E27FC236}">
                <a16:creationId xmlns:a16="http://schemas.microsoft.com/office/drawing/2014/main" id="{6EB04562-2CF9-00CC-4EAE-13A3681B54E7}"/>
              </a:ext>
            </a:extLst>
          </p:cNvPr>
          <p:cNvCxnSpPr>
            <a:cxnSpLocks/>
          </p:cNvCxnSpPr>
          <p:nvPr/>
        </p:nvCxnSpPr>
        <p:spPr>
          <a:xfrm>
            <a:off x="4817806" y="2901427"/>
            <a:ext cx="771832" cy="0"/>
          </a:xfrm>
          <a:prstGeom prst="line">
            <a:avLst/>
          </a:prstGeom>
          <a:ln w="28575">
            <a:solidFill>
              <a:srgbClr val="945DE8"/>
            </a:solidFill>
          </a:ln>
        </p:spPr>
        <p:style>
          <a:lnRef idx="1">
            <a:schemeClr val="accent1"/>
          </a:lnRef>
          <a:fillRef idx="0">
            <a:schemeClr val="accent1"/>
          </a:fillRef>
          <a:effectRef idx="0">
            <a:schemeClr val="accent1"/>
          </a:effectRef>
          <a:fontRef idx="minor">
            <a:schemeClr val="tx1"/>
          </a:fontRef>
        </p:style>
      </p:cxnSp>
      <p:cxnSp>
        <p:nvCxnSpPr>
          <p:cNvPr id="13" name="Rechte verbindingslijn 12">
            <a:extLst>
              <a:ext uri="{FF2B5EF4-FFF2-40B4-BE49-F238E27FC236}">
                <a16:creationId xmlns:a16="http://schemas.microsoft.com/office/drawing/2014/main" id="{45DD9045-43E8-41E0-47E5-CD17DFEC8FFC}"/>
              </a:ext>
            </a:extLst>
          </p:cNvPr>
          <p:cNvCxnSpPr>
            <a:cxnSpLocks/>
          </p:cNvCxnSpPr>
          <p:nvPr/>
        </p:nvCxnSpPr>
        <p:spPr>
          <a:xfrm>
            <a:off x="1177499" y="3157066"/>
            <a:ext cx="4633366" cy="0"/>
          </a:xfrm>
          <a:prstGeom prst="line">
            <a:avLst/>
          </a:prstGeom>
          <a:ln w="28575">
            <a:solidFill>
              <a:srgbClr val="945DE8"/>
            </a:solidFill>
          </a:ln>
        </p:spPr>
        <p:style>
          <a:lnRef idx="1">
            <a:schemeClr val="accent1"/>
          </a:lnRef>
          <a:fillRef idx="0">
            <a:schemeClr val="accent1"/>
          </a:fillRef>
          <a:effectRef idx="0">
            <a:schemeClr val="accent1"/>
          </a:effectRef>
          <a:fontRef idx="minor">
            <a:schemeClr val="tx1"/>
          </a:fontRef>
        </p:style>
      </p:cxnSp>
      <p:cxnSp>
        <p:nvCxnSpPr>
          <p:cNvPr id="15" name="Rechte verbindingslijn 14">
            <a:extLst>
              <a:ext uri="{FF2B5EF4-FFF2-40B4-BE49-F238E27FC236}">
                <a16:creationId xmlns:a16="http://schemas.microsoft.com/office/drawing/2014/main" id="{1F8F0667-D576-8688-9452-B3AD1502FB2D}"/>
              </a:ext>
            </a:extLst>
          </p:cNvPr>
          <p:cNvCxnSpPr>
            <a:cxnSpLocks/>
          </p:cNvCxnSpPr>
          <p:nvPr/>
        </p:nvCxnSpPr>
        <p:spPr>
          <a:xfrm>
            <a:off x="1177499" y="3402872"/>
            <a:ext cx="3502656" cy="0"/>
          </a:xfrm>
          <a:prstGeom prst="line">
            <a:avLst/>
          </a:prstGeom>
          <a:ln w="28575">
            <a:solidFill>
              <a:srgbClr val="945DE8"/>
            </a:solidFill>
          </a:ln>
        </p:spPr>
        <p:style>
          <a:lnRef idx="1">
            <a:schemeClr val="accent1"/>
          </a:lnRef>
          <a:fillRef idx="0">
            <a:schemeClr val="accent1"/>
          </a:fillRef>
          <a:effectRef idx="0">
            <a:schemeClr val="accent1"/>
          </a:effectRef>
          <a:fontRef idx="minor">
            <a:schemeClr val="tx1"/>
          </a:fontRef>
        </p:style>
      </p:cxnSp>
      <p:cxnSp>
        <p:nvCxnSpPr>
          <p:cNvPr id="17" name="Rechte verbindingslijn 16">
            <a:extLst>
              <a:ext uri="{FF2B5EF4-FFF2-40B4-BE49-F238E27FC236}">
                <a16:creationId xmlns:a16="http://schemas.microsoft.com/office/drawing/2014/main" id="{67C6B54E-A39D-6AB7-9F09-3CE46D7B6D0F}"/>
              </a:ext>
            </a:extLst>
          </p:cNvPr>
          <p:cNvCxnSpPr>
            <a:cxnSpLocks/>
          </p:cNvCxnSpPr>
          <p:nvPr/>
        </p:nvCxnSpPr>
        <p:spPr>
          <a:xfrm>
            <a:off x="1177499" y="4046886"/>
            <a:ext cx="3866449" cy="0"/>
          </a:xfrm>
          <a:prstGeom prst="line">
            <a:avLst/>
          </a:prstGeom>
          <a:ln w="28575">
            <a:solidFill>
              <a:srgbClr val="945DE8"/>
            </a:solidFill>
          </a:ln>
        </p:spPr>
        <p:style>
          <a:lnRef idx="1">
            <a:schemeClr val="accent1"/>
          </a:lnRef>
          <a:fillRef idx="0">
            <a:schemeClr val="accent1"/>
          </a:fillRef>
          <a:effectRef idx="0">
            <a:schemeClr val="accent1"/>
          </a:effectRef>
          <a:fontRef idx="minor">
            <a:schemeClr val="tx1"/>
          </a:fontRef>
        </p:style>
      </p:cxnSp>
      <p:cxnSp>
        <p:nvCxnSpPr>
          <p:cNvPr id="19" name="Rechte verbindingslijn 18">
            <a:extLst>
              <a:ext uri="{FF2B5EF4-FFF2-40B4-BE49-F238E27FC236}">
                <a16:creationId xmlns:a16="http://schemas.microsoft.com/office/drawing/2014/main" id="{3DA25A24-71D1-52C6-1C9B-E9FB49254FF0}"/>
              </a:ext>
            </a:extLst>
          </p:cNvPr>
          <p:cNvCxnSpPr>
            <a:cxnSpLocks/>
          </p:cNvCxnSpPr>
          <p:nvPr/>
        </p:nvCxnSpPr>
        <p:spPr>
          <a:xfrm>
            <a:off x="4817806" y="4273027"/>
            <a:ext cx="771832" cy="0"/>
          </a:xfrm>
          <a:prstGeom prst="line">
            <a:avLst/>
          </a:prstGeom>
          <a:ln w="28575">
            <a:solidFill>
              <a:srgbClr val="945DE8"/>
            </a:solidFill>
          </a:ln>
        </p:spPr>
        <p:style>
          <a:lnRef idx="1">
            <a:schemeClr val="accent1"/>
          </a:lnRef>
          <a:fillRef idx="0">
            <a:schemeClr val="accent1"/>
          </a:fillRef>
          <a:effectRef idx="0">
            <a:schemeClr val="accent1"/>
          </a:effectRef>
          <a:fontRef idx="minor">
            <a:schemeClr val="tx1"/>
          </a:fontRef>
        </p:style>
      </p:cxnSp>
      <p:cxnSp>
        <p:nvCxnSpPr>
          <p:cNvPr id="20" name="Rechte verbindingslijn 19">
            <a:extLst>
              <a:ext uri="{FF2B5EF4-FFF2-40B4-BE49-F238E27FC236}">
                <a16:creationId xmlns:a16="http://schemas.microsoft.com/office/drawing/2014/main" id="{2183B509-74C4-6420-F0A4-F15EC4715552}"/>
              </a:ext>
            </a:extLst>
          </p:cNvPr>
          <p:cNvCxnSpPr>
            <a:cxnSpLocks/>
          </p:cNvCxnSpPr>
          <p:nvPr/>
        </p:nvCxnSpPr>
        <p:spPr>
          <a:xfrm>
            <a:off x="1177499" y="4528666"/>
            <a:ext cx="4633366" cy="0"/>
          </a:xfrm>
          <a:prstGeom prst="line">
            <a:avLst/>
          </a:prstGeom>
          <a:ln w="28575">
            <a:solidFill>
              <a:srgbClr val="945DE8"/>
            </a:solidFill>
          </a:ln>
        </p:spPr>
        <p:style>
          <a:lnRef idx="1">
            <a:schemeClr val="accent1"/>
          </a:lnRef>
          <a:fillRef idx="0">
            <a:schemeClr val="accent1"/>
          </a:fillRef>
          <a:effectRef idx="0">
            <a:schemeClr val="accent1"/>
          </a:effectRef>
          <a:fontRef idx="minor">
            <a:schemeClr val="tx1"/>
          </a:fontRef>
        </p:style>
      </p:cxnSp>
      <p:cxnSp>
        <p:nvCxnSpPr>
          <p:cNvPr id="21" name="Rechte verbindingslijn 20">
            <a:extLst>
              <a:ext uri="{FF2B5EF4-FFF2-40B4-BE49-F238E27FC236}">
                <a16:creationId xmlns:a16="http://schemas.microsoft.com/office/drawing/2014/main" id="{887C9A65-F120-D2C6-5A46-933DEEC3D5CC}"/>
              </a:ext>
            </a:extLst>
          </p:cNvPr>
          <p:cNvCxnSpPr>
            <a:cxnSpLocks/>
          </p:cNvCxnSpPr>
          <p:nvPr/>
        </p:nvCxnSpPr>
        <p:spPr>
          <a:xfrm>
            <a:off x="1177499" y="4774472"/>
            <a:ext cx="4633366" cy="0"/>
          </a:xfrm>
          <a:prstGeom prst="line">
            <a:avLst/>
          </a:prstGeom>
          <a:ln w="28575">
            <a:solidFill>
              <a:srgbClr val="945DE8"/>
            </a:solidFill>
          </a:ln>
        </p:spPr>
        <p:style>
          <a:lnRef idx="1">
            <a:schemeClr val="accent1"/>
          </a:lnRef>
          <a:fillRef idx="0">
            <a:schemeClr val="accent1"/>
          </a:fillRef>
          <a:effectRef idx="0">
            <a:schemeClr val="accent1"/>
          </a:effectRef>
          <a:fontRef idx="minor">
            <a:schemeClr val="tx1"/>
          </a:fontRef>
        </p:style>
      </p:cxnSp>
      <p:cxnSp>
        <p:nvCxnSpPr>
          <p:cNvPr id="25" name="Rechte verbindingslijn 24">
            <a:extLst>
              <a:ext uri="{FF2B5EF4-FFF2-40B4-BE49-F238E27FC236}">
                <a16:creationId xmlns:a16="http://schemas.microsoft.com/office/drawing/2014/main" id="{48224BDE-6CFB-3FBA-BDC5-6D29842B3027}"/>
              </a:ext>
            </a:extLst>
          </p:cNvPr>
          <p:cNvCxnSpPr>
            <a:cxnSpLocks/>
          </p:cNvCxnSpPr>
          <p:nvPr/>
        </p:nvCxnSpPr>
        <p:spPr>
          <a:xfrm>
            <a:off x="4129548" y="5443066"/>
            <a:ext cx="1681317" cy="0"/>
          </a:xfrm>
          <a:prstGeom prst="line">
            <a:avLst/>
          </a:prstGeom>
          <a:ln w="28575">
            <a:solidFill>
              <a:srgbClr val="945DE8"/>
            </a:solidFill>
          </a:ln>
        </p:spPr>
        <p:style>
          <a:lnRef idx="1">
            <a:schemeClr val="accent1"/>
          </a:lnRef>
          <a:fillRef idx="0">
            <a:schemeClr val="accent1"/>
          </a:fillRef>
          <a:effectRef idx="0">
            <a:schemeClr val="accent1"/>
          </a:effectRef>
          <a:fontRef idx="minor">
            <a:schemeClr val="tx1"/>
          </a:fontRef>
        </p:style>
      </p:cxnSp>
      <p:sp>
        <p:nvSpPr>
          <p:cNvPr id="6" name="Tekstvak 5">
            <a:extLst>
              <a:ext uri="{FF2B5EF4-FFF2-40B4-BE49-F238E27FC236}">
                <a16:creationId xmlns:a16="http://schemas.microsoft.com/office/drawing/2014/main" id="{56785142-4775-7F3C-52CB-55FCAE0CD7F0}"/>
              </a:ext>
            </a:extLst>
          </p:cNvPr>
          <p:cNvSpPr txBox="1"/>
          <p:nvPr/>
        </p:nvSpPr>
        <p:spPr>
          <a:xfrm>
            <a:off x="2140299" y="194009"/>
            <a:ext cx="791140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2800" dirty="0">
                <a:solidFill>
                  <a:prstClr val="black"/>
                </a:solidFill>
                <a:latin typeface="Effra Heavy" panose="02000906080000020004" pitchFamily="2" charset="0"/>
              </a:rPr>
              <a:t>Opbrengsten vs. ontvangsten </a:t>
            </a:r>
            <a:r>
              <a:rPr lang="nl-NL" sz="2800" dirty="0">
                <a:solidFill>
                  <a:prstClr val="black"/>
                </a:solidFill>
                <a:latin typeface="Effra" panose="02000506080000020004" pitchFamily="2" charset="0"/>
              </a:rPr>
              <a:t>(examenvraag)</a:t>
            </a:r>
            <a:endParaRPr kumimoji="0" lang="nl-NL" sz="2800" b="0" i="0" u="none" strike="noStrike" kern="1200" cap="none" spc="0" normalizeH="0" baseline="0" noProof="0" dirty="0">
              <a:ln>
                <a:noFill/>
              </a:ln>
              <a:solidFill>
                <a:prstClr val="black"/>
              </a:solidFill>
              <a:effectLst/>
              <a:uLnTx/>
              <a:uFillTx/>
              <a:latin typeface="Effra" panose="02000506080000020004" pitchFamily="2" charset="0"/>
            </a:endParaRPr>
          </a:p>
        </p:txBody>
      </p:sp>
      <p:sp>
        <p:nvSpPr>
          <p:cNvPr id="7" name="Tekstvak 6">
            <a:extLst>
              <a:ext uri="{FF2B5EF4-FFF2-40B4-BE49-F238E27FC236}">
                <a16:creationId xmlns:a16="http://schemas.microsoft.com/office/drawing/2014/main" id="{3146A03A-BFAA-D12F-07B0-43570D849D4F}"/>
              </a:ext>
            </a:extLst>
          </p:cNvPr>
          <p:cNvSpPr txBox="1"/>
          <p:nvPr/>
        </p:nvSpPr>
        <p:spPr>
          <a:xfrm>
            <a:off x="7960660" y="6445479"/>
            <a:ext cx="4082404"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prstClr val="black">
                    <a:alpha val="40000"/>
                  </a:prstClr>
                </a:solidFill>
                <a:effectLst/>
                <a:uLnTx/>
                <a:uFillTx/>
                <a:latin typeface="Effra" panose="02000506080000020004" pitchFamily="2" charset="0"/>
                <a:ea typeface="+mn-ea"/>
                <a:cs typeface="+mn-cs"/>
              </a:rPr>
              <a:t>Bron: eindexamen bedrijfseconomie vwo 2022-II</a:t>
            </a:r>
          </a:p>
        </p:txBody>
      </p:sp>
    </p:spTree>
    <p:extLst>
      <p:ext uri="{BB962C8B-B14F-4D97-AF65-F5344CB8AC3E}">
        <p14:creationId xmlns:p14="http://schemas.microsoft.com/office/powerpoint/2010/main" val="354096352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circle(in)">
                                      <p:cBhvr>
                                        <p:cTn id="17" dur="2000"/>
                                        <p:tgtEl>
                                          <p:spTgt spid="11"/>
                                        </p:tgtEl>
                                      </p:cBhvr>
                                    </p:animEffect>
                                  </p:childTnLst>
                                </p:cTn>
                              </p:par>
                              <p:par>
                                <p:cTn id="18" presetID="6" presetClass="entr" presetSubtype="16" fill="hold"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circle(in)">
                                      <p:cBhvr>
                                        <p:cTn id="20" dur="2000"/>
                                        <p:tgtEl>
                                          <p:spTgt spid="13"/>
                                        </p:tgtEl>
                                      </p:cBhvr>
                                    </p:animEffect>
                                  </p:childTnLst>
                                </p:cTn>
                              </p:par>
                              <p:par>
                                <p:cTn id="21" presetID="6" presetClass="entr" presetSubtype="16"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circle(in)">
                                      <p:cBhvr>
                                        <p:cTn id="23" dur="20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circle(in)">
                                      <p:cBhvr>
                                        <p:cTn id="28" dur="20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nodeType="click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circle(in)">
                                      <p:cBhvr>
                                        <p:cTn id="33" dur="2000"/>
                                        <p:tgtEl>
                                          <p:spTgt spid="19"/>
                                        </p:tgtEl>
                                      </p:cBhvr>
                                    </p:animEffect>
                                  </p:childTnLst>
                                </p:cTn>
                              </p:par>
                              <p:par>
                                <p:cTn id="34" presetID="6" presetClass="entr" presetSubtype="16" fill="hold" nodeType="with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circle(in)">
                                      <p:cBhvr>
                                        <p:cTn id="36" dur="2000"/>
                                        <p:tgtEl>
                                          <p:spTgt spid="20"/>
                                        </p:tgtEl>
                                      </p:cBhvr>
                                    </p:animEffect>
                                  </p:childTnLst>
                                </p:cTn>
                              </p:par>
                              <p:par>
                                <p:cTn id="37" presetID="6" presetClass="entr" presetSubtype="16" fill="hold"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circle(in)">
                                      <p:cBhvr>
                                        <p:cTn id="39" dur="2000"/>
                                        <p:tgtEl>
                                          <p:spTgt spid="21"/>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nodeType="click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circle(in)">
                                      <p:cBhvr>
                                        <p:cTn id="44"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B9E735-D1FE-BB98-2C61-093C27E4D257}"/>
            </a:ext>
          </a:extLst>
        </p:cNvPr>
        <p:cNvGrpSpPr/>
        <p:nvPr/>
      </p:nvGrpSpPr>
      <p:grpSpPr>
        <a:xfrm>
          <a:off x="0" y="0"/>
          <a:ext cx="0" cy="0"/>
          <a:chOff x="0" y="0"/>
          <a:chExt cx="0" cy="0"/>
        </a:xfrm>
      </p:grpSpPr>
      <p:sp>
        <p:nvSpPr>
          <p:cNvPr id="4" name="Tijdelijke aanduiding voor inhoud 3">
            <a:extLst>
              <a:ext uri="{FF2B5EF4-FFF2-40B4-BE49-F238E27FC236}">
                <a16:creationId xmlns:a16="http://schemas.microsoft.com/office/drawing/2014/main" id="{618D5268-4E55-DBAB-407D-8E4B9C6696A1}"/>
              </a:ext>
            </a:extLst>
          </p:cNvPr>
          <p:cNvSpPr>
            <a:spLocks noGrp="1"/>
          </p:cNvSpPr>
          <p:nvPr>
            <p:ph sz="half" idx="1"/>
          </p:nvPr>
        </p:nvSpPr>
        <p:spPr>
          <a:xfrm>
            <a:off x="838200" y="1405685"/>
            <a:ext cx="5181600" cy="4351338"/>
          </a:xfrm>
        </p:spPr>
        <p:txBody>
          <a:bodyPr>
            <a:normAutofit/>
          </a:bodyPr>
          <a:lstStyle/>
          <a:p>
            <a:pPr marL="0" indent="0">
              <a:buNone/>
            </a:pPr>
            <a:r>
              <a:rPr lang="nl-NL" sz="1800" i="1" dirty="0"/>
              <a:t>In deze opgave is de btw 21%. </a:t>
            </a:r>
          </a:p>
          <a:p>
            <a:pPr marL="0" indent="0">
              <a:buNone/>
            </a:pPr>
            <a:r>
              <a:rPr lang="nl-NL" sz="1800" dirty="0"/>
              <a:t>Massagesalon Knoopweg verkoopt naast massages ook nog een assortiment aan massageproducten. Van Knoopweg zijn onderstaande gegevens beschikbaar: </a:t>
            </a:r>
          </a:p>
        </p:txBody>
      </p:sp>
      <p:pic>
        <p:nvPicPr>
          <p:cNvPr id="9" name="Tijdelijke aanduiding voor inhoud 8">
            <a:extLst>
              <a:ext uri="{FF2B5EF4-FFF2-40B4-BE49-F238E27FC236}">
                <a16:creationId xmlns:a16="http://schemas.microsoft.com/office/drawing/2014/main" id="{4A064742-860C-6288-3198-D66E56BB403D}"/>
              </a:ext>
            </a:extLst>
          </p:cNvPr>
          <p:cNvPicPr>
            <a:picLocks noGrp="1" noChangeAspect="1"/>
          </p:cNvPicPr>
          <p:nvPr>
            <p:ph sz="half" idx="2"/>
          </p:nvPr>
        </p:nvPicPr>
        <p:blipFill>
          <a:blip r:embed="rId2"/>
          <a:stretch>
            <a:fillRect/>
          </a:stretch>
        </p:blipFill>
        <p:spPr>
          <a:xfrm>
            <a:off x="6172200" y="2280652"/>
            <a:ext cx="5181600" cy="2601403"/>
          </a:xfrm>
        </p:spPr>
      </p:pic>
      <p:pic>
        <p:nvPicPr>
          <p:cNvPr id="7" name="Afbeelding 6">
            <a:extLst>
              <a:ext uri="{FF2B5EF4-FFF2-40B4-BE49-F238E27FC236}">
                <a16:creationId xmlns:a16="http://schemas.microsoft.com/office/drawing/2014/main" id="{987F397F-55F1-E510-489C-ADEA709A4AA1}"/>
              </a:ext>
            </a:extLst>
          </p:cNvPr>
          <p:cNvPicPr>
            <a:picLocks noChangeAspect="1"/>
          </p:cNvPicPr>
          <p:nvPr/>
        </p:nvPicPr>
        <p:blipFill>
          <a:blip r:embed="rId3"/>
          <a:stretch>
            <a:fillRect/>
          </a:stretch>
        </p:blipFill>
        <p:spPr>
          <a:xfrm>
            <a:off x="838200" y="2565957"/>
            <a:ext cx="5242611" cy="2058050"/>
          </a:xfrm>
          <a:prstGeom prst="rect">
            <a:avLst/>
          </a:prstGeom>
        </p:spPr>
      </p:pic>
      <p:sp>
        <p:nvSpPr>
          <p:cNvPr id="3" name="Ovaal 2">
            <a:extLst>
              <a:ext uri="{FF2B5EF4-FFF2-40B4-BE49-F238E27FC236}">
                <a16:creationId xmlns:a16="http://schemas.microsoft.com/office/drawing/2014/main" id="{FCAE676B-6776-F7DE-E21A-5F633D05EF77}"/>
              </a:ext>
            </a:extLst>
          </p:cNvPr>
          <p:cNvSpPr/>
          <p:nvPr/>
        </p:nvSpPr>
        <p:spPr>
          <a:xfrm>
            <a:off x="2981604" y="3594982"/>
            <a:ext cx="646500" cy="334297"/>
          </a:xfrm>
          <a:prstGeom prst="ellipse">
            <a:avLst/>
          </a:prstGeom>
          <a:noFill/>
          <a:ln w="28575">
            <a:solidFill>
              <a:srgbClr val="945DE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Ovaal 4">
            <a:extLst>
              <a:ext uri="{FF2B5EF4-FFF2-40B4-BE49-F238E27FC236}">
                <a16:creationId xmlns:a16="http://schemas.microsoft.com/office/drawing/2014/main" id="{44C9A414-7802-A6C7-80CD-8C27C47F66E9}"/>
              </a:ext>
            </a:extLst>
          </p:cNvPr>
          <p:cNvSpPr/>
          <p:nvPr/>
        </p:nvSpPr>
        <p:spPr>
          <a:xfrm>
            <a:off x="10707300" y="3391864"/>
            <a:ext cx="646500" cy="334297"/>
          </a:xfrm>
          <a:prstGeom prst="ellipse">
            <a:avLst/>
          </a:prstGeom>
          <a:noFill/>
          <a:ln w="28575">
            <a:solidFill>
              <a:srgbClr val="945DE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Ovaal 5">
            <a:extLst>
              <a:ext uri="{FF2B5EF4-FFF2-40B4-BE49-F238E27FC236}">
                <a16:creationId xmlns:a16="http://schemas.microsoft.com/office/drawing/2014/main" id="{9E8CA0D0-4343-55ED-08D3-A895B9F582E5}"/>
              </a:ext>
            </a:extLst>
          </p:cNvPr>
          <p:cNvSpPr/>
          <p:nvPr/>
        </p:nvSpPr>
        <p:spPr>
          <a:xfrm>
            <a:off x="8116499" y="3414204"/>
            <a:ext cx="2148377" cy="334297"/>
          </a:xfrm>
          <a:prstGeom prst="ellipse">
            <a:avLst/>
          </a:prstGeom>
          <a:noFill/>
          <a:ln w="28575">
            <a:solidFill>
              <a:srgbClr val="945DE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8" name="Rechte verbindingslijn 7">
            <a:extLst>
              <a:ext uri="{FF2B5EF4-FFF2-40B4-BE49-F238E27FC236}">
                <a16:creationId xmlns:a16="http://schemas.microsoft.com/office/drawing/2014/main" id="{1CDAE0DC-455C-1F02-744B-F1D076606BBE}"/>
              </a:ext>
            </a:extLst>
          </p:cNvPr>
          <p:cNvCxnSpPr>
            <a:cxnSpLocks/>
          </p:cNvCxnSpPr>
          <p:nvPr/>
        </p:nvCxnSpPr>
        <p:spPr>
          <a:xfrm>
            <a:off x="6263148" y="3667169"/>
            <a:ext cx="875071" cy="0"/>
          </a:xfrm>
          <a:prstGeom prst="line">
            <a:avLst/>
          </a:prstGeom>
          <a:ln w="28575">
            <a:solidFill>
              <a:srgbClr val="945DE8"/>
            </a:solidFill>
          </a:ln>
        </p:spPr>
        <p:style>
          <a:lnRef idx="1">
            <a:schemeClr val="accent1"/>
          </a:lnRef>
          <a:fillRef idx="0">
            <a:schemeClr val="accent1"/>
          </a:fillRef>
          <a:effectRef idx="0">
            <a:schemeClr val="accent1"/>
          </a:effectRef>
          <a:fontRef idx="minor">
            <a:schemeClr val="tx1"/>
          </a:fontRef>
        </p:style>
      </p:cxnSp>
      <p:sp>
        <p:nvSpPr>
          <p:cNvPr id="10" name="Tekstvak 9">
            <a:extLst>
              <a:ext uri="{FF2B5EF4-FFF2-40B4-BE49-F238E27FC236}">
                <a16:creationId xmlns:a16="http://schemas.microsoft.com/office/drawing/2014/main" id="{9DBE5C2A-556A-C8C5-F9F3-55ADDEB6B87C}"/>
              </a:ext>
            </a:extLst>
          </p:cNvPr>
          <p:cNvSpPr txBox="1"/>
          <p:nvPr/>
        </p:nvSpPr>
        <p:spPr>
          <a:xfrm>
            <a:off x="2140299" y="194009"/>
            <a:ext cx="791140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2800" dirty="0">
                <a:solidFill>
                  <a:prstClr val="black"/>
                </a:solidFill>
                <a:latin typeface="Effra Heavy" panose="02000906080000020004" pitchFamily="2" charset="0"/>
              </a:rPr>
              <a:t>Opbrengsten vs. ontvangsten </a:t>
            </a:r>
            <a:r>
              <a:rPr lang="nl-NL" sz="2800" dirty="0">
                <a:solidFill>
                  <a:prstClr val="black"/>
                </a:solidFill>
                <a:latin typeface="Effra" panose="02000506080000020004" pitchFamily="2" charset="0"/>
              </a:rPr>
              <a:t>(examenvraag)</a:t>
            </a:r>
            <a:endParaRPr kumimoji="0" lang="nl-NL" sz="2800" b="0" i="0" u="none" strike="noStrike" kern="1200" cap="none" spc="0" normalizeH="0" baseline="0" noProof="0" dirty="0">
              <a:ln>
                <a:noFill/>
              </a:ln>
              <a:solidFill>
                <a:prstClr val="black"/>
              </a:solidFill>
              <a:effectLst/>
              <a:uLnTx/>
              <a:uFillTx/>
              <a:latin typeface="Effra" panose="02000506080000020004" pitchFamily="2" charset="0"/>
            </a:endParaRPr>
          </a:p>
        </p:txBody>
      </p:sp>
      <p:sp>
        <p:nvSpPr>
          <p:cNvPr id="11" name="Tekstvak 10">
            <a:extLst>
              <a:ext uri="{FF2B5EF4-FFF2-40B4-BE49-F238E27FC236}">
                <a16:creationId xmlns:a16="http://schemas.microsoft.com/office/drawing/2014/main" id="{BA66D30B-E010-46C4-24F7-44903A937BD9}"/>
              </a:ext>
            </a:extLst>
          </p:cNvPr>
          <p:cNvSpPr txBox="1"/>
          <p:nvPr/>
        </p:nvSpPr>
        <p:spPr>
          <a:xfrm>
            <a:off x="7960660" y="6445479"/>
            <a:ext cx="4082404"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prstClr val="black">
                    <a:alpha val="40000"/>
                  </a:prstClr>
                </a:solidFill>
                <a:effectLst/>
                <a:uLnTx/>
                <a:uFillTx/>
                <a:latin typeface="Effra" panose="02000506080000020004" pitchFamily="2" charset="0"/>
                <a:ea typeface="+mn-ea"/>
                <a:cs typeface="+mn-cs"/>
              </a:rPr>
              <a:t>Bron: eindexamen bedrijfseconomie vwo 2022-II</a:t>
            </a:r>
          </a:p>
        </p:txBody>
      </p:sp>
    </p:spTree>
    <p:extLst>
      <p:ext uri="{BB962C8B-B14F-4D97-AF65-F5344CB8AC3E}">
        <p14:creationId xmlns:p14="http://schemas.microsoft.com/office/powerpoint/2010/main" val="198379216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ircle(in)">
                                      <p:cBhvr>
                                        <p:cTn id="2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CD40BC-3660-B196-A846-0DCE906023B3}"/>
            </a:ext>
          </a:extLst>
        </p:cNvPr>
        <p:cNvGrpSpPr/>
        <p:nvPr/>
      </p:nvGrpSpPr>
      <p:grpSpPr>
        <a:xfrm>
          <a:off x="0" y="0"/>
          <a:ext cx="0" cy="0"/>
          <a:chOff x="0" y="0"/>
          <a:chExt cx="0" cy="0"/>
        </a:xfrm>
      </p:grpSpPr>
      <p:sp>
        <p:nvSpPr>
          <p:cNvPr id="4" name="Tijdelijke aanduiding voor inhoud 3">
            <a:extLst>
              <a:ext uri="{FF2B5EF4-FFF2-40B4-BE49-F238E27FC236}">
                <a16:creationId xmlns:a16="http://schemas.microsoft.com/office/drawing/2014/main" id="{79D55C05-6F87-5769-545F-32544E7EDD1E}"/>
              </a:ext>
            </a:extLst>
          </p:cNvPr>
          <p:cNvSpPr>
            <a:spLocks noGrp="1"/>
          </p:cNvSpPr>
          <p:nvPr>
            <p:ph idx="1"/>
          </p:nvPr>
        </p:nvSpPr>
        <p:spPr>
          <a:xfrm>
            <a:off x="838200" y="1616075"/>
            <a:ext cx="10515600" cy="4351338"/>
          </a:xfrm>
        </p:spPr>
        <p:txBody>
          <a:bodyPr>
            <a:normAutofit/>
          </a:bodyPr>
          <a:lstStyle/>
          <a:p>
            <a:pPr marL="0" indent="0">
              <a:buNone/>
            </a:pPr>
            <a:r>
              <a:rPr lang="nl-NL" sz="1800" b="1" dirty="0"/>
              <a:t>Vraag 19 (4p):</a:t>
            </a:r>
          </a:p>
          <a:p>
            <a:pPr marL="0" indent="0">
              <a:buNone/>
            </a:pPr>
            <a:r>
              <a:rPr lang="nl-NL" sz="1800" i="1" dirty="0"/>
              <a:t>Bereken de </a:t>
            </a:r>
            <a:r>
              <a:rPr lang="nl-NL" sz="1800" b="1" i="1" dirty="0">
                <a:solidFill>
                  <a:srgbClr val="945DE8"/>
                </a:solidFill>
              </a:rPr>
              <a:t>ontvangsten</a:t>
            </a:r>
            <a:r>
              <a:rPr lang="nl-NL" sz="1800" i="1" dirty="0"/>
              <a:t> in het tweede kwartaal van 2022 als gevolg van de verkoop van massageproducten. </a:t>
            </a:r>
          </a:p>
          <a:p>
            <a:pPr marL="0" indent="0">
              <a:buNone/>
            </a:pPr>
            <a:endParaRPr lang="nl-NL" sz="1800" i="1" dirty="0"/>
          </a:p>
          <a:p>
            <a:pPr marL="0" indent="0">
              <a:buNone/>
            </a:pPr>
            <a:r>
              <a:rPr lang="nl-NL" sz="1800" dirty="0" err="1"/>
              <a:t>AfterPay</a:t>
            </a:r>
            <a:r>
              <a:rPr lang="nl-NL" sz="1800" dirty="0"/>
              <a:t> beginbalans: 						</a:t>
            </a:r>
            <a:r>
              <a:rPr lang="nl-NL" sz="1800" dirty="0">
                <a:latin typeface="Franklin Gothic Book" panose="020B0503020102020204" pitchFamily="34" charset="0"/>
              </a:rPr>
              <a:t>€   </a:t>
            </a:r>
            <a:r>
              <a:rPr lang="nl-NL" sz="1800" dirty="0"/>
              <a:t>145,00 </a:t>
            </a:r>
          </a:p>
          <a:p>
            <a:pPr marL="0" indent="0">
              <a:buNone/>
            </a:pPr>
            <a:r>
              <a:rPr lang="nl-NL" sz="1800" dirty="0"/>
              <a:t>Contante verkopen: </a:t>
            </a:r>
            <a:r>
              <a:rPr lang="nl-NL" sz="1800" dirty="0">
                <a:latin typeface="Franklin Gothic Book" panose="020B0503020102020204" pitchFamily="34" charset="0"/>
              </a:rPr>
              <a:t>€</a:t>
            </a:r>
            <a:r>
              <a:rPr lang="nl-NL" sz="1800" dirty="0"/>
              <a:t>2.541 x 0,6 = 					</a:t>
            </a:r>
            <a:r>
              <a:rPr lang="nl-NL" sz="1800" dirty="0">
                <a:latin typeface="Franklin Gothic Book" panose="020B0503020102020204" pitchFamily="34" charset="0"/>
              </a:rPr>
              <a:t>€</a:t>
            </a:r>
            <a:r>
              <a:rPr lang="nl-NL" sz="1800" dirty="0"/>
              <a:t>1.524,60 </a:t>
            </a:r>
          </a:p>
          <a:p>
            <a:pPr marL="0" indent="0">
              <a:buNone/>
            </a:pPr>
            <a:r>
              <a:rPr lang="nl-NL" sz="1800" dirty="0" err="1"/>
              <a:t>iDeal</a:t>
            </a:r>
            <a:r>
              <a:rPr lang="nl-NL" sz="1800" dirty="0"/>
              <a:t>: </a:t>
            </a:r>
            <a:r>
              <a:rPr lang="nl-NL" sz="1800" dirty="0">
                <a:latin typeface="Franklin Gothic Book" panose="020B0503020102020204" pitchFamily="34" charset="0"/>
              </a:rPr>
              <a:t>€</a:t>
            </a:r>
            <a:r>
              <a:rPr lang="nl-NL" sz="1800" dirty="0"/>
              <a:t>2.541 x 0,20 x (1 – 0,05) = 					</a:t>
            </a:r>
            <a:r>
              <a:rPr lang="nl-NL" sz="1800" dirty="0">
                <a:latin typeface="Franklin Gothic Book" panose="020B0503020102020204" pitchFamily="34" charset="0"/>
              </a:rPr>
              <a:t>€   </a:t>
            </a:r>
            <a:r>
              <a:rPr lang="nl-NL" sz="1800" dirty="0"/>
              <a:t>482,79</a:t>
            </a:r>
          </a:p>
          <a:p>
            <a:pPr marL="0" indent="0">
              <a:buNone/>
            </a:pPr>
            <a:r>
              <a:rPr lang="nl-NL" sz="1800" dirty="0" err="1"/>
              <a:t>AfterPay</a:t>
            </a:r>
            <a:r>
              <a:rPr lang="nl-NL" sz="1800" dirty="0"/>
              <a:t>: (</a:t>
            </a:r>
            <a:r>
              <a:rPr lang="nl-NL" sz="1800" dirty="0">
                <a:latin typeface="Franklin Gothic Book" panose="020B0503020102020204" pitchFamily="34" charset="0"/>
              </a:rPr>
              <a:t>€</a:t>
            </a:r>
            <a:r>
              <a:rPr lang="nl-NL" sz="1800" dirty="0"/>
              <a:t>930 + </a:t>
            </a:r>
            <a:r>
              <a:rPr lang="nl-NL" sz="1800" dirty="0">
                <a:latin typeface="Franklin Gothic Book" panose="020B0503020102020204" pitchFamily="34" charset="0"/>
              </a:rPr>
              <a:t>€</a:t>
            </a:r>
            <a:r>
              <a:rPr lang="nl-NL" sz="1800" dirty="0"/>
              <a:t>771 + 0,5 x </a:t>
            </a:r>
            <a:r>
              <a:rPr lang="nl-NL" sz="1800" dirty="0">
                <a:latin typeface="Franklin Gothic Book" panose="020B0503020102020204" pitchFamily="34" charset="0"/>
              </a:rPr>
              <a:t>€</a:t>
            </a:r>
            <a:r>
              <a:rPr lang="nl-NL" sz="1800" dirty="0"/>
              <a:t>840) x 0,20 x (1 – 0,05) = 			</a:t>
            </a:r>
            <a:r>
              <a:rPr lang="nl-NL" sz="1800" u="sng" dirty="0">
                <a:latin typeface="Franklin Gothic Book" panose="020B0503020102020204" pitchFamily="34" charset="0"/>
              </a:rPr>
              <a:t>€   </a:t>
            </a:r>
            <a:r>
              <a:rPr lang="nl-NL" sz="1800" u="sng" dirty="0"/>
              <a:t>402,99 + </a:t>
            </a:r>
          </a:p>
          <a:p>
            <a:pPr marL="0" indent="0">
              <a:buNone/>
            </a:pPr>
            <a:r>
              <a:rPr lang="nl-NL" sz="1800" dirty="0"/>
              <a:t> 								€2.555,38 </a:t>
            </a:r>
          </a:p>
          <a:p>
            <a:pPr marL="0" indent="0">
              <a:buNone/>
            </a:pPr>
            <a:endParaRPr lang="nl-NL" sz="1800" dirty="0"/>
          </a:p>
          <a:p>
            <a:pPr marL="0" indent="0">
              <a:buNone/>
            </a:pPr>
            <a:endParaRPr lang="nl-NL" sz="1800" dirty="0"/>
          </a:p>
          <a:p>
            <a:pPr marL="0" indent="0">
              <a:buNone/>
            </a:pPr>
            <a:endParaRPr lang="nl-NL" sz="1800" i="1" dirty="0"/>
          </a:p>
          <a:p>
            <a:pPr marL="0" indent="0">
              <a:buNone/>
            </a:pPr>
            <a:endParaRPr lang="nl-NL" sz="1800" dirty="0"/>
          </a:p>
        </p:txBody>
      </p:sp>
      <p:sp>
        <p:nvSpPr>
          <p:cNvPr id="3" name="Tekstvak 2">
            <a:extLst>
              <a:ext uri="{FF2B5EF4-FFF2-40B4-BE49-F238E27FC236}">
                <a16:creationId xmlns:a16="http://schemas.microsoft.com/office/drawing/2014/main" id="{255A5E89-C013-41BA-233C-6DC77A2A96F3}"/>
              </a:ext>
            </a:extLst>
          </p:cNvPr>
          <p:cNvSpPr txBox="1"/>
          <p:nvPr/>
        </p:nvSpPr>
        <p:spPr>
          <a:xfrm>
            <a:off x="2140299" y="194009"/>
            <a:ext cx="791140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2800" dirty="0">
                <a:solidFill>
                  <a:prstClr val="black"/>
                </a:solidFill>
                <a:latin typeface="Effra Heavy" panose="02000906080000020004" pitchFamily="2" charset="0"/>
              </a:rPr>
              <a:t>Opbrengsten vs. ontvangsten </a:t>
            </a:r>
            <a:r>
              <a:rPr lang="nl-NL" sz="2800" dirty="0">
                <a:solidFill>
                  <a:prstClr val="black"/>
                </a:solidFill>
                <a:latin typeface="Effra" panose="02000506080000020004" pitchFamily="2" charset="0"/>
              </a:rPr>
              <a:t>(examenvraag)</a:t>
            </a:r>
            <a:endParaRPr kumimoji="0" lang="nl-NL" sz="2800" b="0" i="0" u="none" strike="noStrike" kern="1200" cap="none" spc="0" normalizeH="0" baseline="0" noProof="0" dirty="0">
              <a:ln>
                <a:noFill/>
              </a:ln>
              <a:solidFill>
                <a:prstClr val="black"/>
              </a:solidFill>
              <a:effectLst/>
              <a:uLnTx/>
              <a:uFillTx/>
              <a:latin typeface="Effra" panose="02000506080000020004" pitchFamily="2" charset="0"/>
            </a:endParaRPr>
          </a:p>
        </p:txBody>
      </p:sp>
      <p:sp>
        <p:nvSpPr>
          <p:cNvPr id="5" name="Tekstvak 4">
            <a:extLst>
              <a:ext uri="{FF2B5EF4-FFF2-40B4-BE49-F238E27FC236}">
                <a16:creationId xmlns:a16="http://schemas.microsoft.com/office/drawing/2014/main" id="{74F6F5B4-29E5-63A7-EE0C-61C5A1412B8E}"/>
              </a:ext>
            </a:extLst>
          </p:cNvPr>
          <p:cNvSpPr txBox="1"/>
          <p:nvPr/>
        </p:nvSpPr>
        <p:spPr>
          <a:xfrm>
            <a:off x="7960660" y="6445479"/>
            <a:ext cx="4082404"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prstClr val="black">
                    <a:alpha val="40000"/>
                  </a:prstClr>
                </a:solidFill>
                <a:effectLst/>
                <a:uLnTx/>
                <a:uFillTx/>
                <a:latin typeface="Effra" panose="02000506080000020004" pitchFamily="2" charset="0"/>
                <a:ea typeface="+mn-ea"/>
                <a:cs typeface="+mn-cs"/>
              </a:rPr>
              <a:t>Bron: eindexamen bedrijfseconomie vwo 2022-II</a:t>
            </a:r>
          </a:p>
        </p:txBody>
      </p:sp>
    </p:spTree>
    <p:extLst>
      <p:ext uri="{BB962C8B-B14F-4D97-AF65-F5344CB8AC3E}">
        <p14:creationId xmlns:p14="http://schemas.microsoft.com/office/powerpoint/2010/main" val="330626305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E0F0B4-902B-1206-92D8-32300A0F63A0}"/>
            </a:ext>
          </a:extLst>
        </p:cNvPr>
        <p:cNvGrpSpPr/>
        <p:nvPr/>
      </p:nvGrpSpPr>
      <p:grpSpPr>
        <a:xfrm>
          <a:off x="0" y="0"/>
          <a:ext cx="0" cy="0"/>
          <a:chOff x="0" y="0"/>
          <a:chExt cx="0" cy="0"/>
        </a:xfrm>
      </p:grpSpPr>
      <p:sp>
        <p:nvSpPr>
          <p:cNvPr id="3" name="Tekstvak 2">
            <a:extLst>
              <a:ext uri="{FF2B5EF4-FFF2-40B4-BE49-F238E27FC236}">
                <a16:creationId xmlns:a16="http://schemas.microsoft.com/office/drawing/2014/main" id="{9EB7FAFB-BA19-A05F-68CF-351E38FC0FF9}"/>
              </a:ext>
            </a:extLst>
          </p:cNvPr>
          <p:cNvSpPr txBox="1"/>
          <p:nvPr/>
        </p:nvSpPr>
        <p:spPr>
          <a:xfrm>
            <a:off x="319314" y="3092680"/>
            <a:ext cx="11553372" cy="1446550"/>
          </a:xfrm>
          <a:prstGeom prst="rect">
            <a:avLst/>
          </a:prstGeom>
          <a:noFill/>
        </p:spPr>
        <p:txBody>
          <a:bodyPr wrap="square" rtlCol="0">
            <a:spAutoFit/>
          </a:bodyPr>
          <a:lstStyle/>
          <a:p>
            <a:pPr algn="ctr"/>
            <a:r>
              <a:rPr lang="nl-NL" sz="8800" b="1" dirty="0">
                <a:solidFill>
                  <a:srgbClr val="945DE8"/>
                </a:solidFill>
                <a:effectLst>
                  <a:outerShdw blurRad="25400" dist="25400" dir="2700000" algn="tl" rotWithShape="0">
                    <a:prstClr val="black">
                      <a:alpha val="40000"/>
                    </a:prstClr>
                  </a:outerShdw>
                </a:effectLst>
                <a:latin typeface="Effra" panose="02000506080000020004" pitchFamily="2" charset="0"/>
              </a:rPr>
              <a:t>Belang van formules</a:t>
            </a:r>
          </a:p>
        </p:txBody>
      </p:sp>
      <p:cxnSp>
        <p:nvCxnSpPr>
          <p:cNvPr id="6" name="Rechte verbindingslijn 5">
            <a:extLst>
              <a:ext uri="{FF2B5EF4-FFF2-40B4-BE49-F238E27FC236}">
                <a16:creationId xmlns:a16="http://schemas.microsoft.com/office/drawing/2014/main" id="{C96C10F9-17F1-7138-1E7E-E5979A308167}"/>
              </a:ext>
            </a:extLst>
          </p:cNvPr>
          <p:cNvCxnSpPr>
            <a:cxnSpLocks/>
          </p:cNvCxnSpPr>
          <p:nvPr/>
        </p:nvCxnSpPr>
        <p:spPr>
          <a:xfrm flipH="1">
            <a:off x="1168400" y="4592864"/>
            <a:ext cx="9855200" cy="0"/>
          </a:xfrm>
          <a:prstGeom prst="line">
            <a:avLst/>
          </a:prstGeom>
          <a:ln w="111125">
            <a:solidFill>
              <a:schemeClr val="bg1">
                <a:lumMod val="65000"/>
              </a:schemeClr>
            </a:solidFill>
          </a:ln>
          <a:effectLst>
            <a:outerShdw blurRad="25400" dist="254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Tekstvak 9">
            <a:extLst>
              <a:ext uri="{FF2B5EF4-FFF2-40B4-BE49-F238E27FC236}">
                <a16:creationId xmlns:a16="http://schemas.microsoft.com/office/drawing/2014/main" id="{7868065A-52DE-0D2F-6F12-F7958894834C}"/>
              </a:ext>
            </a:extLst>
          </p:cNvPr>
          <p:cNvSpPr txBox="1"/>
          <p:nvPr/>
        </p:nvSpPr>
        <p:spPr>
          <a:xfrm>
            <a:off x="948164" y="4585846"/>
            <a:ext cx="3075195" cy="523220"/>
          </a:xfrm>
          <a:prstGeom prst="rect">
            <a:avLst/>
          </a:prstGeom>
          <a:noFill/>
        </p:spPr>
        <p:txBody>
          <a:bodyPr wrap="square" rtlCol="0">
            <a:spAutoFit/>
          </a:bodyPr>
          <a:lstStyle/>
          <a:p>
            <a:pPr algn="ctr"/>
            <a:r>
              <a:rPr lang="nl-NL" sz="2800" b="1" dirty="0">
                <a:solidFill>
                  <a:srgbClr val="652EA3"/>
                </a:solidFill>
                <a:latin typeface="Effra" panose="02000506080000020004" pitchFamily="2" charset="0"/>
              </a:rPr>
              <a:t>Patrick</a:t>
            </a:r>
          </a:p>
        </p:txBody>
      </p:sp>
      <p:sp>
        <p:nvSpPr>
          <p:cNvPr id="5" name="Tekstvak 4">
            <a:extLst>
              <a:ext uri="{FF2B5EF4-FFF2-40B4-BE49-F238E27FC236}">
                <a16:creationId xmlns:a16="http://schemas.microsoft.com/office/drawing/2014/main" id="{F77CAFA6-EE62-3878-7213-70474C387173}"/>
              </a:ext>
            </a:extLst>
          </p:cNvPr>
          <p:cNvSpPr txBox="1"/>
          <p:nvPr/>
        </p:nvSpPr>
        <p:spPr>
          <a:xfrm>
            <a:off x="319314" y="1566952"/>
            <a:ext cx="11553372" cy="1862048"/>
          </a:xfrm>
          <a:prstGeom prst="rect">
            <a:avLst/>
          </a:prstGeom>
          <a:noFill/>
        </p:spPr>
        <p:txBody>
          <a:bodyPr wrap="square" rtlCol="0">
            <a:spAutoFit/>
          </a:bodyPr>
          <a:lstStyle/>
          <a:p>
            <a:pPr algn="ctr"/>
            <a:r>
              <a:rPr lang="nl-NL" sz="11500" b="1" i="1" dirty="0">
                <a:solidFill>
                  <a:srgbClr val="652EA3"/>
                </a:solidFill>
                <a:effectLst>
                  <a:outerShdw blurRad="25400" dist="25400" dir="2700000" algn="tl" rotWithShape="0">
                    <a:prstClr val="black">
                      <a:alpha val="40000"/>
                    </a:prstClr>
                  </a:outerShdw>
                </a:effectLst>
                <a:latin typeface="Effra" panose="02000506080000020004" pitchFamily="2" charset="0"/>
              </a:rPr>
              <a:t>Theorievragen</a:t>
            </a:r>
          </a:p>
        </p:txBody>
      </p:sp>
    </p:spTree>
    <p:extLst>
      <p:ext uri="{BB962C8B-B14F-4D97-AF65-F5344CB8AC3E}">
        <p14:creationId xmlns:p14="http://schemas.microsoft.com/office/powerpoint/2010/main" val="2810087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DAF1FA-3B49-FF95-A2F2-FE684185BEC3}"/>
            </a:ext>
          </a:extLst>
        </p:cNvPr>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36028495-07E6-ECF1-893C-8EA659C352A7}"/>
              </a:ext>
            </a:extLst>
          </p:cNvPr>
          <p:cNvSpPr>
            <a:spLocks noGrp="1"/>
          </p:cNvSpPr>
          <p:nvPr>
            <p:ph idx="1"/>
          </p:nvPr>
        </p:nvSpPr>
        <p:spPr/>
        <p:txBody>
          <a:bodyPr>
            <a:normAutofit/>
          </a:bodyPr>
          <a:lstStyle/>
          <a:p>
            <a:pPr marL="0" indent="0">
              <a:buNone/>
            </a:pPr>
            <a:r>
              <a:rPr lang="nl-NL" sz="1800" b="1" dirty="0"/>
              <a:t>Vraag 20 (2p):</a:t>
            </a:r>
          </a:p>
          <a:p>
            <a:pPr marL="0" indent="0">
              <a:buNone/>
            </a:pPr>
            <a:r>
              <a:rPr lang="nl-NL" sz="1800" i="1" dirty="0"/>
              <a:t>Bereken de waarde van de balanspost Crediteuren op de balans van 30 juni 2022. </a:t>
            </a:r>
          </a:p>
          <a:p>
            <a:pPr marL="0" indent="0">
              <a:buNone/>
            </a:pPr>
            <a:endParaRPr lang="nl-NL" sz="1800" i="1" dirty="0"/>
          </a:p>
          <a:p>
            <a:pPr marL="0" indent="0">
              <a:buNone/>
            </a:pPr>
            <a:endParaRPr lang="nl-NL" sz="1800" dirty="0"/>
          </a:p>
        </p:txBody>
      </p:sp>
      <p:sp>
        <p:nvSpPr>
          <p:cNvPr id="4" name="Tekstvak 3">
            <a:extLst>
              <a:ext uri="{FF2B5EF4-FFF2-40B4-BE49-F238E27FC236}">
                <a16:creationId xmlns:a16="http://schemas.microsoft.com/office/drawing/2014/main" id="{57F071E7-B60F-E1C4-1A83-0235DB39346F}"/>
              </a:ext>
            </a:extLst>
          </p:cNvPr>
          <p:cNvSpPr txBox="1"/>
          <p:nvPr/>
        </p:nvSpPr>
        <p:spPr>
          <a:xfrm>
            <a:off x="2140299" y="194009"/>
            <a:ext cx="791140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2800" dirty="0">
                <a:solidFill>
                  <a:prstClr val="black"/>
                </a:solidFill>
                <a:latin typeface="Effra Heavy" panose="02000906080000020004" pitchFamily="2" charset="0"/>
              </a:rPr>
              <a:t>Balanspost crediteuren </a:t>
            </a:r>
            <a:r>
              <a:rPr lang="nl-NL" sz="2800" dirty="0">
                <a:solidFill>
                  <a:prstClr val="black"/>
                </a:solidFill>
                <a:latin typeface="Effra" panose="02000506080000020004" pitchFamily="2" charset="0"/>
              </a:rPr>
              <a:t>(examenvraag)</a:t>
            </a:r>
            <a:endParaRPr kumimoji="0" lang="nl-NL" sz="2800" b="0" i="0" u="none" strike="noStrike" kern="1200" cap="none" spc="0" normalizeH="0" baseline="0" noProof="0" dirty="0">
              <a:ln>
                <a:noFill/>
              </a:ln>
              <a:solidFill>
                <a:prstClr val="black"/>
              </a:solidFill>
              <a:effectLst/>
              <a:uLnTx/>
              <a:uFillTx/>
              <a:latin typeface="Effra" panose="02000506080000020004" pitchFamily="2" charset="0"/>
            </a:endParaRPr>
          </a:p>
        </p:txBody>
      </p:sp>
      <p:sp>
        <p:nvSpPr>
          <p:cNvPr id="5" name="Tekstvak 4">
            <a:extLst>
              <a:ext uri="{FF2B5EF4-FFF2-40B4-BE49-F238E27FC236}">
                <a16:creationId xmlns:a16="http://schemas.microsoft.com/office/drawing/2014/main" id="{B5168AAE-4DC0-DD3E-2361-FABD65358C3D}"/>
              </a:ext>
            </a:extLst>
          </p:cNvPr>
          <p:cNvSpPr txBox="1"/>
          <p:nvPr/>
        </p:nvSpPr>
        <p:spPr>
          <a:xfrm>
            <a:off x="7960660" y="6445479"/>
            <a:ext cx="4082404"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prstClr val="black">
                    <a:alpha val="40000"/>
                  </a:prstClr>
                </a:solidFill>
                <a:effectLst/>
                <a:uLnTx/>
                <a:uFillTx/>
                <a:latin typeface="Effra" panose="02000506080000020004" pitchFamily="2" charset="0"/>
                <a:ea typeface="+mn-ea"/>
                <a:cs typeface="+mn-cs"/>
              </a:rPr>
              <a:t>Bron: eindexamen bedrijfseconomie vwo 2022-II</a:t>
            </a:r>
          </a:p>
        </p:txBody>
      </p:sp>
    </p:spTree>
    <p:extLst>
      <p:ext uri="{BB962C8B-B14F-4D97-AF65-F5344CB8AC3E}">
        <p14:creationId xmlns:p14="http://schemas.microsoft.com/office/powerpoint/2010/main" val="1691451463"/>
      </p:ext>
    </p:extLst>
  </p:cSld>
  <p:clrMapOvr>
    <a:masterClrMapping/>
  </p:clrMapOvr>
  <p:transition spd="med">
    <p:pull/>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117214-71A8-1C68-2A1C-361D8FE571FD}"/>
            </a:ext>
          </a:extLst>
        </p:cNvPr>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212656AF-CF7A-1938-D1C9-43D1E7B032E4}"/>
              </a:ext>
            </a:extLst>
          </p:cNvPr>
          <p:cNvSpPr>
            <a:spLocks noGrp="1"/>
          </p:cNvSpPr>
          <p:nvPr>
            <p:ph sz="half" idx="1"/>
          </p:nvPr>
        </p:nvSpPr>
        <p:spPr>
          <a:xfrm>
            <a:off x="838200" y="1405685"/>
            <a:ext cx="5181600" cy="4351338"/>
          </a:xfrm>
        </p:spPr>
        <p:txBody>
          <a:bodyPr>
            <a:noAutofit/>
          </a:bodyPr>
          <a:lstStyle/>
          <a:p>
            <a:pPr marL="0" indent="0">
              <a:buNone/>
            </a:pPr>
            <a:r>
              <a:rPr lang="nl-NL" sz="1800" dirty="0"/>
              <a:t>Verkopen van massageproducten door Knoopweg</a:t>
            </a:r>
          </a:p>
          <a:p>
            <a:r>
              <a:rPr lang="nl-NL" sz="1800" dirty="0"/>
              <a:t>60% van de verkopen wordt contant ontvangen in de massagesalon.</a:t>
            </a:r>
          </a:p>
          <a:p>
            <a:r>
              <a:rPr lang="nl-NL" sz="1800" dirty="0"/>
              <a:t>20% van de verkopen gaat via de webshop van Knoopweg, waarbij klanten betalen via </a:t>
            </a:r>
            <a:r>
              <a:rPr lang="nl-NL" sz="1800" dirty="0" err="1"/>
              <a:t>iDeal</a:t>
            </a:r>
            <a:r>
              <a:rPr lang="nl-NL" sz="1800" dirty="0"/>
              <a:t>: na betaling door de klant staat het geld, na aftrek van commissie, direct op de bankrekening van Knoopweg.</a:t>
            </a:r>
          </a:p>
          <a:p>
            <a:r>
              <a:rPr lang="nl-NL" sz="1800" dirty="0"/>
              <a:t>20% van de verkopen gaat via de webshop van Knoopweg, waarbij klanten betalen via </a:t>
            </a:r>
            <a:r>
              <a:rPr lang="nl-NL" sz="1800" dirty="0" err="1"/>
              <a:t>AfterPay</a:t>
            </a:r>
            <a:r>
              <a:rPr lang="nl-NL" sz="1800" dirty="0"/>
              <a:t>: een halve maand na de verkoop stort </a:t>
            </a:r>
            <a:r>
              <a:rPr lang="nl-NL" sz="1800" dirty="0" err="1"/>
              <a:t>AfterPay</a:t>
            </a:r>
            <a:r>
              <a:rPr lang="nl-NL" sz="1800" dirty="0"/>
              <a:t> het geld, na aftrek van commissie, op de bankrekening van Knoopweg.</a:t>
            </a:r>
          </a:p>
          <a:p>
            <a:r>
              <a:rPr lang="nl-NL" sz="1800" dirty="0" err="1"/>
              <a:t>iDeal</a:t>
            </a:r>
            <a:r>
              <a:rPr lang="nl-NL" sz="1800" dirty="0"/>
              <a:t> en </a:t>
            </a:r>
            <a:r>
              <a:rPr lang="nl-NL" sz="1800" dirty="0" err="1"/>
              <a:t>AfterPay</a:t>
            </a:r>
            <a:r>
              <a:rPr lang="nl-NL" sz="1800" dirty="0"/>
              <a:t> hanteren een commissie van 5%.</a:t>
            </a:r>
          </a:p>
          <a:p>
            <a:r>
              <a:rPr lang="nl-NL" sz="1800" dirty="0"/>
              <a:t>De verkopen van massageproducten vinden gelijkmatig gedurende een maand plaats. </a:t>
            </a:r>
          </a:p>
        </p:txBody>
      </p:sp>
      <p:sp>
        <p:nvSpPr>
          <p:cNvPr id="4" name="Tijdelijke aanduiding voor inhoud 3">
            <a:extLst>
              <a:ext uri="{FF2B5EF4-FFF2-40B4-BE49-F238E27FC236}">
                <a16:creationId xmlns:a16="http://schemas.microsoft.com/office/drawing/2014/main" id="{2ABAB1DD-08E0-229F-DC0D-EF31F674F200}"/>
              </a:ext>
            </a:extLst>
          </p:cNvPr>
          <p:cNvSpPr>
            <a:spLocks noGrp="1"/>
          </p:cNvSpPr>
          <p:nvPr>
            <p:ph sz="half" idx="2"/>
          </p:nvPr>
        </p:nvSpPr>
        <p:spPr>
          <a:xfrm>
            <a:off x="6172200" y="1405685"/>
            <a:ext cx="5181600" cy="4351338"/>
          </a:xfrm>
        </p:spPr>
        <p:txBody>
          <a:bodyPr>
            <a:noAutofit/>
          </a:bodyPr>
          <a:lstStyle/>
          <a:p>
            <a:pPr marL="0" indent="0">
              <a:buNone/>
            </a:pPr>
            <a:r>
              <a:rPr lang="nl-NL" sz="1800" dirty="0"/>
              <a:t>Inkopen van massageproducten door Knoopweg</a:t>
            </a:r>
          </a:p>
          <a:p>
            <a:r>
              <a:rPr lang="nl-NL" sz="1800" dirty="0"/>
              <a:t>Alle inkopen zijn op rekening. De krediettermijn is 2 maanden. Hier wordt volledig gebruik van gemaakt. </a:t>
            </a:r>
          </a:p>
          <a:p>
            <a:r>
              <a:rPr lang="nl-NL" sz="1800" dirty="0"/>
              <a:t>De inkopen zijn gelijkmatig over een maand verdeeld.</a:t>
            </a:r>
          </a:p>
          <a:p>
            <a:r>
              <a:rPr lang="nl-NL" sz="1800" dirty="0"/>
              <a:t>De inkoopwaarde van de verkochte massageproducten is 65% van de omzet voor aftrek van eventuele commissie. </a:t>
            </a:r>
          </a:p>
          <a:p>
            <a:r>
              <a:rPr lang="nl-NL" sz="1800" dirty="0"/>
              <a:t>De ingekochte voorraad massaproducten wordt deels gebruikt in de massagesalon en deels voor verkoop in de massagesalon en via de webshop. </a:t>
            </a:r>
          </a:p>
        </p:txBody>
      </p:sp>
      <p:cxnSp>
        <p:nvCxnSpPr>
          <p:cNvPr id="5" name="Rechte verbindingslijn 4">
            <a:extLst>
              <a:ext uri="{FF2B5EF4-FFF2-40B4-BE49-F238E27FC236}">
                <a16:creationId xmlns:a16="http://schemas.microsoft.com/office/drawing/2014/main" id="{3CEEF7EB-3280-7D7F-3F76-00C8F20C227D}"/>
              </a:ext>
            </a:extLst>
          </p:cNvPr>
          <p:cNvCxnSpPr>
            <a:cxnSpLocks/>
          </p:cNvCxnSpPr>
          <p:nvPr/>
        </p:nvCxnSpPr>
        <p:spPr>
          <a:xfrm>
            <a:off x="6477086" y="2046021"/>
            <a:ext cx="4515379" cy="0"/>
          </a:xfrm>
          <a:prstGeom prst="line">
            <a:avLst/>
          </a:prstGeom>
          <a:ln w="28575">
            <a:solidFill>
              <a:srgbClr val="945DE8"/>
            </a:solidFill>
          </a:ln>
        </p:spPr>
        <p:style>
          <a:lnRef idx="1">
            <a:schemeClr val="accent1"/>
          </a:lnRef>
          <a:fillRef idx="0">
            <a:schemeClr val="accent1"/>
          </a:fillRef>
          <a:effectRef idx="0">
            <a:schemeClr val="accent1"/>
          </a:effectRef>
          <a:fontRef idx="minor">
            <a:schemeClr val="tx1"/>
          </a:fontRef>
        </p:style>
      </p:cxnSp>
      <p:cxnSp>
        <p:nvCxnSpPr>
          <p:cNvPr id="7" name="Rechte verbindingslijn 6">
            <a:extLst>
              <a:ext uri="{FF2B5EF4-FFF2-40B4-BE49-F238E27FC236}">
                <a16:creationId xmlns:a16="http://schemas.microsoft.com/office/drawing/2014/main" id="{57B2FB14-B097-CE39-EEE0-248CD68FB4C8}"/>
              </a:ext>
            </a:extLst>
          </p:cNvPr>
          <p:cNvCxnSpPr>
            <a:cxnSpLocks/>
          </p:cNvCxnSpPr>
          <p:nvPr/>
        </p:nvCxnSpPr>
        <p:spPr>
          <a:xfrm>
            <a:off x="6477086" y="2306576"/>
            <a:ext cx="1201908" cy="0"/>
          </a:xfrm>
          <a:prstGeom prst="line">
            <a:avLst/>
          </a:prstGeom>
          <a:ln w="28575">
            <a:solidFill>
              <a:srgbClr val="945DE8"/>
            </a:solidFill>
          </a:ln>
        </p:spPr>
        <p:style>
          <a:lnRef idx="1">
            <a:schemeClr val="accent1"/>
          </a:lnRef>
          <a:fillRef idx="0">
            <a:schemeClr val="accent1"/>
          </a:fillRef>
          <a:effectRef idx="0">
            <a:schemeClr val="accent1"/>
          </a:effectRef>
          <a:fontRef idx="minor">
            <a:schemeClr val="tx1"/>
          </a:fontRef>
        </p:style>
      </p:cxnSp>
      <p:sp>
        <p:nvSpPr>
          <p:cNvPr id="6" name="Tekstvak 5">
            <a:extLst>
              <a:ext uri="{FF2B5EF4-FFF2-40B4-BE49-F238E27FC236}">
                <a16:creationId xmlns:a16="http://schemas.microsoft.com/office/drawing/2014/main" id="{5B2F8247-1C40-D669-717A-924E73D3170E}"/>
              </a:ext>
            </a:extLst>
          </p:cNvPr>
          <p:cNvSpPr txBox="1"/>
          <p:nvPr/>
        </p:nvSpPr>
        <p:spPr>
          <a:xfrm>
            <a:off x="2140299" y="194009"/>
            <a:ext cx="791140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2800" dirty="0">
                <a:solidFill>
                  <a:prstClr val="black"/>
                </a:solidFill>
                <a:latin typeface="Effra Heavy" panose="02000906080000020004" pitchFamily="2" charset="0"/>
              </a:rPr>
              <a:t>Balanspost crediteuren </a:t>
            </a:r>
            <a:r>
              <a:rPr lang="nl-NL" sz="2800" dirty="0">
                <a:solidFill>
                  <a:prstClr val="black"/>
                </a:solidFill>
                <a:latin typeface="Effra" panose="02000506080000020004" pitchFamily="2" charset="0"/>
              </a:rPr>
              <a:t>(examenvraag)</a:t>
            </a:r>
            <a:endParaRPr kumimoji="0" lang="nl-NL" sz="2800" b="0" i="0" u="none" strike="noStrike" kern="1200" cap="none" spc="0" normalizeH="0" baseline="0" noProof="0" dirty="0">
              <a:ln>
                <a:noFill/>
              </a:ln>
              <a:solidFill>
                <a:prstClr val="black"/>
              </a:solidFill>
              <a:effectLst/>
              <a:uLnTx/>
              <a:uFillTx/>
              <a:latin typeface="Effra" panose="02000506080000020004" pitchFamily="2" charset="0"/>
            </a:endParaRPr>
          </a:p>
        </p:txBody>
      </p:sp>
      <p:sp>
        <p:nvSpPr>
          <p:cNvPr id="8" name="Tekstvak 7">
            <a:extLst>
              <a:ext uri="{FF2B5EF4-FFF2-40B4-BE49-F238E27FC236}">
                <a16:creationId xmlns:a16="http://schemas.microsoft.com/office/drawing/2014/main" id="{7084E69D-A6CF-031B-D7DD-9A969DC64BD8}"/>
              </a:ext>
            </a:extLst>
          </p:cNvPr>
          <p:cNvSpPr txBox="1"/>
          <p:nvPr/>
        </p:nvSpPr>
        <p:spPr>
          <a:xfrm>
            <a:off x="7960660" y="6445479"/>
            <a:ext cx="4082404"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prstClr val="black">
                    <a:alpha val="40000"/>
                  </a:prstClr>
                </a:solidFill>
                <a:effectLst/>
                <a:uLnTx/>
                <a:uFillTx/>
                <a:latin typeface="Effra" panose="02000506080000020004" pitchFamily="2" charset="0"/>
                <a:ea typeface="+mn-ea"/>
                <a:cs typeface="+mn-cs"/>
              </a:rPr>
              <a:t>Bron: eindexamen bedrijfseconomie vwo 2022-II</a:t>
            </a:r>
          </a:p>
        </p:txBody>
      </p:sp>
    </p:spTree>
    <p:extLst>
      <p:ext uri="{BB962C8B-B14F-4D97-AF65-F5344CB8AC3E}">
        <p14:creationId xmlns:p14="http://schemas.microsoft.com/office/powerpoint/2010/main" val="262995608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ircle(in)">
                                      <p:cBhvr>
                                        <p:cTn id="1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F13F37-3C5F-1CE9-B8EC-3C0A10DEBA17}"/>
            </a:ext>
          </a:extLst>
        </p:cNvPr>
        <p:cNvGrpSpPr/>
        <p:nvPr/>
      </p:nvGrpSpPr>
      <p:grpSpPr>
        <a:xfrm>
          <a:off x="0" y="0"/>
          <a:ext cx="0" cy="0"/>
          <a:chOff x="0" y="0"/>
          <a:chExt cx="0" cy="0"/>
        </a:xfrm>
      </p:grpSpPr>
      <p:sp>
        <p:nvSpPr>
          <p:cNvPr id="4" name="Tijdelijke aanduiding voor inhoud 3">
            <a:extLst>
              <a:ext uri="{FF2B5EF4-FFF2-40B4-BE49-F238E27FC236}">
                <a16:creationId xmlns:a16="http://schemas.microsoft.com/office/drawing/2014/main" id="{24A0CE9B-EE09-37CA-70B9-A2AB6519B355}"/>
              </a:ext>
            </a:extLst>
          </p:cNvPr>
          <p:cNvSpPr>
            <a:spLocks noGrp="1"/>
          </p:cNvSpPr>
          <p:nvPr>
            <p:ph sz="half" idx="1"/>
          </p:nvPr>
        </p:nvSpPr>
        <p:spPr>
          <a:xfrm>
            <a:off x="838200" y="1405685"/>
            <a:ext cx="5181600" cy="4351338"/>
          </a:xfrm>
        </p:spPr>
        <p:txBody>
          <a:bodyPr>
            <a:normAutofit/>
          </a:bodyPr>
          <a:lstStyle/>
          <a:p>
            <a:pPr marL="0" indent="0">
              <a:buNone/>
            </a:pPr>
            <a:r>
              <a:rPr lang="nl-NL" sz="1800" i="1" dirty="0"/>
              <a:t>In deze opgave is de btw 21%. </a:t>
            </a:r>
          </a:p>
          <a:p>
            <a:pPr marL="0" indent="0">
              <a:buNone/>
            </a:pPr>
            <a:r>
              <a:rPr lang="nl-NL" sz="1800" dirty="0"/>
              <a:t>Massagesalon Knoopweg verkoopt naast massages ook nog een assortiment aan massageproducten. Van Knoopweg zijn onderstaande gegevens beschikbaar: </a:t>
            </a:r>
          </a:p>
        </p:txBody>
      </p:sp>
      <p:pic>
        <p:nvPicPr>
          <p:cNvPr id="9" name="Tijdelijke aanduiding voor inhoud 8">
            <a:extLst>
              <a:ext uri="{FF2B5EF4-FFF2-40B4-BE49-F238E27FC236}">
                <a16:creationId xmlns:a16="http://schemas.microsoft.com/office/drawing/2014/main" id="{D3601007-4750-CE27-3A55-4BE56560FD25}"/>
              </a:ext>
            </a:extLst>
          </p:cNvPr>
          <p:cNvPicPr>
            <a:picLocks noGrp="1" noChangeAspect="1"/>
          </p:cNvPicPr>
          <p:nvPr>
            <p:ph sz="half" idx="2"/>
          </p:nvPr>
        </p:nvPicPr>
        <p:blipFill>
          <a:blip r:embed="rId2"/>
          <a:stretch>
            <a:fillRect/>
          </a:stretch>
        </p:blipFill>
        <p:spPr>
          <a:xfrm>
            <a:off x="6172200" y="2280652"/>
            <a:ext cx="5181600" cy="2601403"/>
          </a:xfrm>
        </p:spPr>
      </p:pic>
      <p:pic>
        <p:nvPicPr>
          <p:cNvPr id="7" name="Afbeelding 6">
            <a:extLst>
              <a:ext uri="{FF2B5EF4-FFF2-40B4-BE49-F238E27FC236}">
                <a16:creationId xmlns:a16="http://schemas.microsoft.com/office/drawing/2014/main" id="{8D03122C-A1AA-A2FC-BBDF-DEC0894642EA}"/>
              </a:ext>
            </a:extLst>
          </p:cNvPr>
          <p:cNvPicPr>
            <a:picLocks noChangeAspect="1"/>
          </p:cNvPicPr>
          <p:nvPr/>
        </p:nvPicPr>
        <p:blipFill>
          <a:blip r:embed="rId3"/>
          <a:stretch>
            <a:fillRect/>
          </a:stretch>
        </p:blipFill>
        <p:spPr>
          <a:xfrm>
            <a:off x="838200" y="2565957"/>
            <a:ext cx="5242611" cy="2058050"/>
          </a:xfrm>
          <a:prstGeom prst="rect">
            <a:avLst/>
          </a:prstGeom>
        </p:spPr>
      </p:pic>
      <p:sp>
        <p:nvSpPr>
          <p:cNvPr id="6" name="Ovaal 5">
            <a:extLst>
              <a:ext uri="{FF2B5EF4-FFF2-40B4-BE49-F238E27FC236}">
                <a16:creationId xmlns:a16="http://schemas.microsoft.com/office/drawing/2014/main" id="{0ECC24A0-1570-FCB9-7D66-9747373998CE}"/>
              </a:ext>
            </a:extLst>
          </p:cNvPr>
          <p:cNvSpPr/>
          <p:nvPr/>
        </p:nvSpPr>
        <p:spPr>
          <a:xfrm>
            <a:off x="8799871" y="4537489"/>
            <a:ext cx="1504334" cy="334297"/>
          </a:xfrm>
          <a:prstGeom prst="ellipse">
            <a:avLst/>
          </a:prstGeom>
          <a:noFill/>
          <a:ln w="28575">
            <a:solidFill>
              <a:srgbClr val="945DE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8" name="Rechte verbindingslijn 7">
            <a:extLst>
              <a:ext uri="{FF2B5EF4-FFF2-40B4-BE49-F238E27FC236}">
                <a16:creationId xmlns:a16="http://schemas.microsoft.com/office/drawing/2014/main" id="{AE6496D8-9244-4E72-B97C-6A38817329E2}"/>
              </a:ext>
            </a:extLst>
          </p:cNvPr>
          <p:cNvCxnSpPr>
            <a:cxnSpLocks/>
          </p:cNvCxnSpPr>
          <p:nvPr/>
        </p:nvCxnSpPr>
        <p:spPr>
          <a:xfrm>
            <a:off x="6263148" y="4807714"/>
            <a:ext cx="875071" cy="0"/>
          </a:xfrm>
          <a:prstGeom prst="line">
            <a:avLst/>
          </a:prstGeom>
          <a:ln w="28575">
            <a:solidFill>
              <a:srgbClr val="945DE8"/>
            </a:solidFill>
          </a:ln>
        </p:spPr>
        <p:style>
          <a:lnRef idx="1">
            <a:schemeClr val="accent1"/>
          </a:lnRef>
          <a:fillRef idx="0">
            <a:schemeClr val="accent1"/>
          </a:fillRef>
          <a:effectRef idx="0">
            <a:schemeClr val="accent1"/>
          </a:effectRef>
          <a:fontRef idx="minor">
            <a:schemeClr val="tx1"/>
          </a:fontRef>
        </p:style>
      </p:cxnSp>
      <p:sp>
        <p:nvSpPr>
          <p:cNvPr id="3" name="Tekstvak 2">
            <a:extLst>
              <a:ext uri="{FF2B5EF4-FFF2-40B4-BE49-F238E27FC236}">
                <a16:creationId xmlns:a16="http://schemas.microsoft.com/office/drawing/2014/main" id="{645D234B-EC2A-6FC9-BA19-D6D24F9A03EC}"/>
              </a:ext>
            </a:extLst>
          </p:cNvPr>
          <p:cNvSpPr txBox="1"/>
          <p:nvPr/>
        </p:nvSpPr>
        <p:spPr>
          <a:xfrm>
            <a:off x="2140299" y="194009"/>
            <a:ext cx="791140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2800" dirty="0">
                <a:solidFill>
                  <a:prstClr val="black"/>
                </a:solidFill>
                <a:latin typeface="Effra Heavy" panose="02000906080000020004" pitchFamily="2" charset="0"/>
              </a:rPr>
              <a:t>Balanspost crediteuren </a:t>
            </a:r>
            <a:r>
              <a:rPr lang="nl-NL" sz="2800" dirty="0">
                <a:solidFill>
                  <a:prstClr val="black"/>
                </a:solidFill>
                <a:latin typeface="Effra" panose="02000506080000020004" pitchFamily="2" charset="0"/>
              </a:rPr>
              <a:t>(examenvraag)</a:t>
            </a:r>
            <a:endParaRPr kumimoji="0" lang="nl-NL" sz="2800" b="0" i="0" u="none" strike="noStrike" kern="1200" cap="none" spc="0" normalizeH="0" baseline="0" noProof="0" dirty="0">
              <a:ln>
                <a:noFill/>
              </a:ln>
              <a:solidFill>
                <a:prstClr val="black"/>
              </a:solidFill>
              <a:effectLst/>
              <a:uLnTx/>
              <a:uFillTx/>
              <a:latin typeface="Effra" panose="02000506080000020004" pitchFamily="2" charset="0"/>
            </a:endParaRPr>
          </a:p>
        </p:txBody>
      </p:sp>
      <p:sp>
        <p:nvSpPr>
          <p:cNvPr id="5" name="Tekstvak 4">
            <a:extLst>
              <a:ext uri="{FF2B5EF4-FFF2-40B4-BE49-F238E27FC236}">
                <a16:creationId xmlns:a16="http://schemas.microsoft.com/office/drawing/2014/main" id="{73CC8AFB-D0FF-49D4-3B52-730B0A0263A8}"/>
              </a:ext>
            </a:extLst>
          </p:cNvPr>
          <p:cNvSpPr txBox="1"/>
          <p:nvPr/>
        </p:nvSpPr>
        <p:spPr>
          <a:xfrm>
            <a:off x="7960660" y="6445479"/>
            <a:ext cx="4082404"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prstClr val="black">
                    <a:alpha val="40000"/>
                  </a:prstClr>
                </a:solidFill>
                <a:effectLst/>
                <a:uLnTx/>
                <a:uFillTx/>
                <a:latin typeface="Effra" panose="02000506080000020004" pitchFamily="2" charset="0"/>
                <a:ea typeface="+mn-ea"/>
                <a:cs typeface="+mn-cs"/>
              </a:rPr>
              <a:t>Bron: eindexamen bedrijfseconomie vwo 2022-II</a:t>
            </a:r>
          </a:p>
        </p:txBody>
      </p:sp>
    </p:spTree>
    <p:extLst>
      <p:ext uri="{BB962C8B-B14F-4D97-AF65-F5344CB8AC3E}">
        <p14:creationId xmlns:p14="http://schemas.microsoft.com/office/powerpoint/2010/main" val="76803713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E3574B-973E-1FBF-0289-41D9F8C869A7}"/>
            </a:ext>
          </a:extLst>
        </p:cNvPr>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24B4B692-5AA8-CB72-D2F7-293E9BC7A8DA}"/>
              </a:ext>
            </a:extLst>
          </p:cNvPr>
          <p:cNvSpPr>
            <a:spLocks noGrp="1"/>
          </p:cNvSpPr>
          <p:nvPr>
            <p:ph idx="1"/>
          </p:nvPr>
        </p:nvSpPr>
        <p:spPr/>
        <p:txBody>
          <a:bodyPr>
            <a:normAutofit/>
          </a:bodyPr>
          <a:lstStyle/>
          <a:p>
            <a:pPr marL="0" indent="0">
              <a:buNone/>
            </a:pPr>
            <a:r>
              <a:rPr lang="nl-NL" sz="1800" b="1" dirty="0"/>
              <a:t>Vraag 20 (2p):</a:t>
            </a:r>
          </a:p>
          <a:p>
            <a:pPr marL="0" indent="0">
              <a:buNone/>
            </a:pPr>
            <a:r>
              <a:rPr lang="nl-NL" sz="1800" i="1" dirty="0"/>
              <a:t>Bereken de waarde van de balanspost Crediteuren op de balans van 30 juni 2022. </a:t>
            </a:r>
          </a:p>
          <a:p>
            <a:pPr marL="0" indent="0">
              <a:buNone/>
            </a:pPr>
            <a:endParaRPr lang="nl-NL" sz="1800" i="1" dirty="0"/>
          </a:p>
          <a:p>
            <a:pPr marL="0" indent="0">
              <a:buNone/>
            </a:pPr>
            <a:r>
              <a:rPr lang="nl-NL" sz="1800" dirty="0"/>
              <a:t>(€399 + €412) x 1,21 = € 981,31 </a:t>
            </a:r>
          </a:p>
          <a:p>
            <a:pPr marL="0" indent="0">
              <a:buNone/>
            </a:pPr>
            <a:endParaRPr lang="nl-NL" sz="1800" i="1" dirty="0"/>
          </a:p>
          <a:p>
            <a:pPr marL="0" indent="0">
              <a:buNone/>
            </a:pPr>
            <a:endParaRPr lang="nl-NL" sz="1800" dirty="0"/>
          </a:p>
        </p:txBody>
      </p:sp>
      <p:sp>
        <p:nvSpPr>
          <p:cNvPr id="4" name="Tekstvak 3">
            <a:extLst>
              <a:ext uri="{FF2B5EF4-FFF2-40B4-BE49-F238E27FC236}">
                <a16:creationId xmlns:a16="http://schemas.microsoft.com/office/drawing/2014/main" id="{D7123909-6D1A-1A70-951A-DDBF89523053}"/>
              </a:ext>
            </a:extLst>
          </p:cNvPr>
          <p:cNvSpPr txBox="1"/>
          <p:nvPr/>
        </p:nvSpPr>
        <p:spPr>
          <a:xfrm>
            <a:off x="2140299" y="194009"/>
            <a:ext cx="791140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2800" dirty="0">
                <a:solidFill>
                  <a:prstClr val="black"/>
                </a:solidFill>
                <a:latin typeface="Effra Heavy" panose="02000906080000020004" pitchFamily="2" charset="0"/>
              </a:rPr>
              <a:t>Balanspost crediteuren </a:t>
            </a:r>
            <a:r>
              <a:rPr lang="nl-NL" sz="2800" dirty="0">
                <a:solidFill>
                  <a:prstClr val="black"/>
                </a:solidFill>
                <a:latin typeface="Effra" panose="02000506080000020004" pitchFamily="2" charset="0"/>
              </a:rPr>
              <a:t>(examenvraag)</a:t>
            </a:r>
            <a:endParaRPr kumimoji="0" lang="nl-NL" sz="2800" b="0" i="0" u="none" strike="noStrike" kern="1200" cap="none" spc="0" normalizeH="0" baseline="0" noProof="0" dirty="0">
              <a:ln>
                <a:noFill/>
              </a:ln>
              <a:solidFill>
                <a:prstClr val="black"/>
              </a:solidFill>
              <a:effectLst/>
              <a:uLnTx/>
              <a:uFillTx/>
              <a:latin typeface="Effra" panose="02000506080000020004" pitchFamily="2" charset="0"/>
            </a:endParaRPr>
          </a:p>
        </p:txBody>
      </p:sp>
      <p:sp>
        <p:nvSpPr>
          <p:cNvPr id="5" name="Tekstvak 4">
            <a:extLst>
              <a:ext uri="{FF2B5EF4-FFF2-40B4-BE49-F238E27FC236}">
                <a16:creationId xmlns:a16="http://schemas.microsoft.com/office/drawing/2014/main" id="{7418A6A1-C2DB-D8E9-91D4-0B9BC761755A}"/>
              </a:ext>
            </a:extLst>
          </p:cNvPr>
          <p:cNvSpPr txBox="1"/>
          <p:nvPr/>
        </p:nvSpPr>
        <p:spPr>
          <a:xfrm>
            <a:off x="7960660" y="6445479"/>
            <a:ext cx="4082404"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prstClr val="black">
                    <a:alpha val="40000"/>
                  </a:prstClr>
                </a:solidFill>
                <a:effectLst/>
                <a:uLnTx/>
                <a:uFillTx/>
                <a:latin typeface="Effra" panose="02000506080000020004" pitchFamily="2" charset="0"/>
                <a:ea typeface="+mn-ea"/>
                <a:cs typeface="+mn-cs"/>
              </a:rPr>
              <a:t>Bron: eindexamen bedrijfseconomie vwo 2022-II</a:t>
            </a:r>
          </a:p>
        </p:txBody>
      </p:sp>
    </p:spTree>
    <p:extLst>
      <p:ext uri="{BB962C8B-B14F-4D97-AF65-F5344CB8AC3E}">
        <p14:creationId xmlns:p14="http://schemas.microsoft.com/office/powerpoint/2010/main" val="4946567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6861522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B4CE8C-CC21-BE38-865E-5ABDD5ABFD3F}"/>
            </a:ext>
          </a:extLst>
        </p:cNvPr>
        <p:cNvGrpSpPr/>
        <p:nvPr/>
      </p:nvGrpSpPr>
      <p:grpSpPr>
        <a:xfrm>
          <a:off x="0" y="0"/>
          <a:ext cx="0" cy="0"/>
          <a:chOff x="0" y="0"/>
          <a:chExt cx="0" cy="0"/>
        </a:xfrm>
      </p:grpSpPr>
      <p:sp>
        <p:nvSpPr>
          <p:cNvPr id="3" name="Tekstvak 2">
            <a:extLst>
              <a:ext uri="{FF2B5EF4-FFF2-40B4-BE49-F238E27FC236}">
                <a16:creationId xmlns:a16="http://schemas.microsoft.com/office/drawing/2014/main" id="{CF6B521C-B6D1-3B98-82CE-84533855F25A}"/>
              </a:ext>
            </a:extLst>
          </p:cNvPr>
          <p:cNvSpPr txBox="1"/>
          <p:nvPr/>
        </p:nvSpPr>
        <p:spPr>
          <a:xfrm>
            <a:off x="319314" y="3385517"/>
            <a:ext cx="11553372" cy="1200329"/>
          </a:xfrm>
          <a:prstGeom prst="rect">
            <a:avLst/>
          </a:prstGeom>
          <a:noFill/>
        </p:spPr>
        <p:txBody>
          <a:bodyPr wrap="square" rtlCol="0">
            <a:spAutoFit/>
          </a:bodyPr>
          <a:lstStyle/>
          <a:p>
            <a:pPr algn="ctr"/>
            <a:r>
              <a:rPr lang="nl-NL" sz="7200" b="1" dirty="0">
                <a:solidFill>
                  <a:srgbClr val="945DE8"/>
                </a:solidFill>
                <a:effectLst>
                  <a:outerShdw blurRad="25400" dist="25400" dir="2700000" algn="tl" rotWithShape="0">
                    <a:prstClr val="black">
                      <a:alpha val="40000"/>
                    </a:prstClr>
                  </a:outerShdw>
                </a:effectLst>
                <a:latin typeface="Effra" panose="02000506080000020004" pitchFamily="2" charset="0"/>
              </a:rPr>
              <a:t>Inkopen en inkoopwaarde</a:t>
            </a:r>
          </a:p>
        </p:txBody>
      </p:sp>
      <p:cxnSp>
        <p:nvCxnSpPr>
          <p:cNvPr id="6" name="Rechte verbindingslijn 5">
            <a:extLst>
              <a:ext uri="{FF2B5EF4-FFF2-40B4-BE49-F238E27FC236}">
                <a16:creationId xmlns:a16="http://schemas.microsoft.com/office/drawing/2014/main" id="{A9E29DB0-88F7-8D6D-C4D9-C0E0F9668006}"/>
              </a:ext>
            </a:extLst>
          </p:cNvPr>
          <p:cNvCxnSpPr>
            <a:cxnSpLocks/>
          </p:cNvCxnSpPr>
          <p:nvPr/>
        </p:nvCxnSpPr>
        <p:spPr>
          <a:xfrm flipH="1">
            <a:off x="1168400" y="4592864"/>
            <a:ext cx="9855200" cy="0"/>
          </a:xfrm>
          <a:prstGeom prst="line">
            <a:avLst/>
          </a:prstGeom>
          <a:ln w="111125">
            <a:solidFill>
              <a:schemeClr val="bg1">
                <a:lumMod val="65000"/>
              </a:schemeClr>
            </a:solidFill>
          </a:ln>
          <a:effectLst>
            <a:outerShdw blurRad="25400" dist="254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 name="Tekstvak 4">
            <a:extLst>
              <a:ext uri="{FF2B5EF4-FFF2-40B4-BE49-F238E27FC236}">
                <a16:creationId xmlns:a16="http://schemas.microsoft.com/office/drawing/2014/main" id="{97094D5F-A2B5-128F-8CDA-9D94DF43F19B}"/>
              </a:ext>
            </a:extLst>
          </p:cNvPr>
          <p:cNvSpPr txBox="1"/>
          <p:nvPr/>
        </p:nvSpPr>
        <p:spPr>
          <a:xfrm>
            <a:off x="319314" y="1859789"/>
            <a:ext cx="11553372" cy="1862048"/>
          </a:xfrm>
          <a:prstGeom prst="rect">
            <a:avLst/>
          </a:prstGeom>
          <a:noFill/>
        </p:spPr>
        <p:txBody>
          <a:bodyPr wrap="square" rtlCol="0">
            <a:spAutoFit/>
          </a:bodyPr>
          <a:lstStyle/>
          <a:p>
            <a:pPr algn="ctr"/>
            <a:r>
              <a:rPr lang="nl-NL" sz="11500" b="1" i="1" dirty="0">
                <a:solidFill>
                  <a:srgbClr val="652EA3"/>
                </a:solidFill>
                <a:effectLst>
                  <a:outerShdw blurRad="25400" dist="25400" dir="2700000" algn="tl" rotWithShape="0">
                    <a:prstClr val="black">
                      <a:alpha val="40000"/>
                    </a:prstClr>
                  </a:outerShdw>
                </a:effectLst>
                <a:latin typeface="Effra" panose="02000506080000020004" pitchFamily="2" charset="0"/>
              </a:rPr>
              <a:t>Voorraad</a:t>
            </a:r>
          </a:p>
        </p:txBody>
      </p:sp>
      <p:sp>
        <p:nvSpPr>
          <p:cNvPr id="2" name="Tekstvak 1">
            <a:extLst>
              <a:ext uri="{FF2B5EF4-FFF2-40B4-BE49-F238E27FC236}">
                <a16:creationId xmlns:a16="http://schemas.microsoft.com/office/drawing/2014/main" id="{A5D02F68-90D3-73CD-9611-E9ECCD484B1D}"/>
              </a:ext>
            </a:extLst>
          </p:cNvPr>
          <p:cNvSpPr txBox="1"/>
          <p:nvPr/>
        </p:nvSpPr>
        <p:spPr>
          <a:xfrm>
            <a:off x="1168400" y="4585846"/>
            <a:ext cx="2854959" cy="523220"/>
          </a:xfrm>
          <a:prstGeom prst="rect">
            <a:avLst/>
          </a:prstGeom>
          <a:noFill/>
        </p:spPr>
        <p:txBody>
          <a:bodyPr wrap="square" rtlCol="0">
            <a:spAutoFit/>
          </a:bodyPr>
          <a:lstStyle/>
          <a:p>
            <a:r>
              <a:rPr lang="nl-NL" sz="2800" b="1" dirty="0">
                <a:solidFill>
                  <a:srgbClr val="652EA3"/>
                </a:solidFill>
                <a:latin typeface="Effra" panose="02000506080000020004" pitchFamily="2" charset="0"/>
              </a:rPr>
              <a:t>Quirine</a:t>
            </a:r>
          </a:p>
        </p:txBody>
      </p:sp>
    </p:spTree>
    <p:extLst>
      <p:ext uri="{BB962C8B-B14F-4D97-AF65-F5344CB8AC3E}">
        <p14:creationId xmlns:p14="http://schemas.microsoft.com/office/powerpoint/2010/main" val="435025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6CF031CB-EFC0-342E-CAB6-1815113D310E}"/>
              </a:ext>
            </a:extLst>
          </p:cNvPr>
          <p:cNvSpPr>
            <a:spLocks noGrp="1"/>
          </p:cNvSpPr>
          <p:nvPr>
            <p:ph idx="1"/>
          </p:nvPr>
        </p:nvSpPr>
        <p:spPr/>
        <p:txBody>
          <a:bodyPr/>
          <a:lstStyle/>
          <a:p>
            <a:pPr marL="0" indent="0">
              <a:buNone/>
            </a:pPr>
            <a:endParaRPr lang="nl-NL" dirty="0"/>
          </a:p>
          <a:p>
            <a:pPr marL="0" indent="0">
              <a:buNone/>
            </a:pPr>
            <a:r>
              <a:rPr lang="nl-NL" dirty="0"/>
              <a:t>Beginvoorraad</a:t>
            </a:r>
          </a:p>
          <a:p>
            <a:pPr marL="0" indent="0">
              <a:buNone/>
            </a:pPr>
            <a:r>
              <a:rPr lang="nl-NL" dirty="0"/>
              <a:t>Inkopen				+</a:t>
            </a:r>
          </a:p>
          <a:p>
            <a:pPr marL="0" indent="0">
              <a:buNone/>
            </a:pPr>
            <a:r>
              <a:rPr lang="nl-NL" u="sng" dirty="0"/>
              <a:t>Inkoopwaarde v/d omzet 	-</a:t>
            </a:r>
          </a:p>
          <a:p>
            <a:pPr marL="0" indent="0">
              <a:buNone/>
            </a:pPr>
            <a:r>
              <a:rPr lang="nl-NL" dirty="0"/>
              <a:t>Eindvoorraad</a:t>
            </a:r>
          </a:p>
          <a:p>
            <a:pPr marL="0" indent="0">
              <a:buNone/>
            </a:pPr>
            <a:endParaRPr lang="nl-NL" dirty="0"/>
          </a:p>
        </p:txBody>
      </p:sp>
      <p:sp>
        <p:nvSpPr>
          <p:cNvPr id="4" name="Tekstvak 3">
            <a:extLst>
              <a:ext uri="{FF2B5EF4-FFF2-40B4-BE49-F238E27FC236}">
                <a16:creationId xmlns:a16="http://schemas.microsoft.com/office/drawing/2014/main" id="{8F5CBB26-24F3-7AB9-FAD6-C86A54F26889}"/>
              </a:ext>
            </a:extLst>
          </p:cNvPr>
          <p:cNvSpPr txBox="1"/>
          <p:nvPr/>
        </p:nvSpPr>
        <p:spPr>
          <a:xfrm>
            <a:off x="2140299" y="194009"/>
            <a:ext cx="791140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2800" dirty="0">
                <a:solidFill>
                  <a:prstClr val="black"/>
                </a:solidFill>
                <a:latin typeface="Effra Heavy" panose="02000906080000020004" pitchFamily="2" charset="0"/>
              </a:rPr>
              <a:t>Voorraad berekenen</a:t>
            </a:r>
            <a:endParaRPr kumimoji="0" lang="nl-NL" sz="2800" b="0" i="0" u="none" strike="noStrike" kern="1200" cap="none" spc="0" normalizeH="0" baseline="0" noProof="0" dirty="0">
              <a:ln>
                <a:noFill/>
              </a:ln>
              <a:solidFill>
                <a:prstClr val="black"/>
              </a:solidFill>
              <a:effectLst/>
              <a:uLnTx/>
              <a:uFillTx/>
              <a:latin typeface="Effra" panose="02000506080000020004" pitchFamily="2" charset="0"/>
            </a:endParaRPr>
          </a:p>
        </p:txBody>
      </p:sp>
    </p:spTree>
    <p:extLst>
      <p:ext uri="{BB962C8B-B14F-4D97-AF65-F5344CB8AC3E}">
        <p14:creationId xmlns:p14="http://schemas.microsoft.com/office/powerpoint/2010/main" val="38144974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E308B57B-D7DB-A285-B257-72A70F7B1ACE}"/>
              </a:ext>
            </a:extLst>
          </p:cNvPr>
          <p:cNvSpPr>
            <a:spLocks noGrp="1"/>
          </p:cNvSpPr>
          <p:nvPr>
            <p:ph idx="1"/>
          </p:nvPr>
        </p:nvSpPr>
        <p:spPr/>
        <p:txBody>
          <a:bodyPr/>
          <a:lstStyle/>
          <a:p>
            <a:pPr marL="0" indent="0">
              <a:buNone/>
            </a:pPr>
            <a:endParaRPr lang="nl-NL" dirty="0"/>
          </a:p>
          <a:p>
            <a:pPr marL="45720" indent="0">
              <a:buNone/>
            </a:pPr>
            <a:r>
              <a:rPr lang="nl-NL" sz="2800" b="1" dirty="0"/>
              <a:t>Inkopen</a:t>
            </a:r>
            <a:r>
              <a:rPr lang="nl-NL" sz="2800" dirty="0"/>
              <a:t> = waarde van goederen die je in een bepaalde periode hebt ingekocht. </a:t>
            </a:r>
          </a:p>
          <a:p>
            <a:pPr marL="45720" indent="0">
              <a:buNone/>
            </a:pPr>
            <a:endParaRPr lang="nl-NL" sz="2800" dirty="0"/>
          </a:p>
          <a:p>
            <a:pPr marL="45720" indent="0">
              <a:buNone/>
            </a:pPr>
            <a:r>
              <a:rPr lang="nl-NL" sz="2800" b="1" dirty="0"/>
              <a:t>Inkoopwaarde van de omzet </a:t>
            </a:r>
            <a:r>
              <a:rPr lang="nl-NL" sz="2800" dirty="0"/>
              <a:t>= waarde van goederen die je in een bepaalde periode hebt verkocht.</a:t>
            </a:r>
          </a:p>
          <a:p>
            <a:pPr marL="0" indent="0">
              <a:buNone/>
            </a:pPr>
            <a:endParaRPr lang="nl-NL" dirty="0"/>
          </a:p>
        </p:txBody>
      </p:sp>
      <p:sp>
        <p:nvSpPr>
          <p:cNvPr id="4" name="Tekstvak 3">
            <a:extLst>
              <a:ext uri="{FF2B5EF4-FFF2-40B4-BE49-F238E27FC236}">
                <a16:creationId xmlns:a16="http://schemas.microsoft.com/office/drawing/2014/main" id="{EFEA2616-B8E7-BAF1-438D-2F22B54F3512}"/>
              </a:ext>
            </a:extLst>
          </p:cNvPr>
          <p:cNvSpPr txBox="1"/>
          <p:nvPr/>
        </p:nvSpPr>
        <p:spPr>
          <a:xfrm>
            <a:off x="2038350" y="194009"/>
            <a:ext cx="81153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2800" dirty="0">
                <a:solidFill>
                  <a:prstClr val="black"/>
                </a:solidFill>
                <a:latin typeface="Effra Heavy" panose="02000906080000020004" pitchFamily="2" charset="0"/>
              </a:rPr>
              <a:t>Voorraad </a:t>
            </a:r>
            <a:r>
              <a:rPr lang="nl-NL" sz="2800" dirty="0">
                <a:solidFill>
                  <a:prstClr val="black"/>
                </a:solidFill>
                <a:latin typeface="Effra" panose="02000506080000020004" pitchFamily="2" charset="0"/>
              </a:rPr>
              <a:t>(inkopen vs. Inkoopwaarde van de omzet)</a:t>
            </a:r>
            <a:endParaRPr kumimoji="0" lang="nl-NL" sz="2800" b="0" i="0" u="none" strike="noStrike" kern="1200" cap="none" spc="0" normalizeH="0" baseline="0" noProof="0" dirty="0">
              <a:ln>
                <a:noFill/>
              </a:ln>
              <a:solidFill>
                <a:prstClr val="black"/>
              </a:solidFill>
              <a:effectLst/>
              <a:uLnTx/>
              <a:uFillTx/>
              <a:latin typeface="Effra" panose="02000506080000020004" pitchFamily="2" charset="0"/>
            </a:endParaRPr>
          </a:p>
        </p:txBody>
      </p:sp>
    </p:spTree>
    <p:extLst>
      <p:ext uri="{BB962C8B-B14F-4D97-AF65-F5344CB8AC3E}">
        <p14:creationId xmlns:p14="http://schemas.microsoft.com/office/powerpoint/2010/main" val="30710379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vak 9">
            <a:extLst>
              <a:ext uri="{FF2B5EF4-FFF2-40B4-BE49-F238E27FC236}">
                <a16:creationId xmlns:a16="http://schemas.microsoft.com/office/drawing/2014/main" id="{FB62D771-C6CA-842D-0244-B2948170E242}"/>
              </a:ext>
            </a:extLst>
          </p:cNvPr>
          <p:cNvSpPr txBox="1"/>
          <p:nvPr/>
        </p:nvSpPr>
        <p:spPr>
          <a:xfrm>
            <a:off x="537882" y="1363990"/>
            <a:ext cx="7052037" cy="507831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err="1">
                <a:ln>
                  <a:noFill/>
                </a:ln>
                <a:solidFill>
                  <a:prstClr val="black"/>
                </a:solidFill>
                <a:effectLst/>
                <a:uLnTx/>
                <a:uFillTx/>
                <a:latin typeface="Calibri" panose="020F0502020204030204"/>
                <a:ea typeface="+mn-ea"/>
                <a:cs typeface="+mn-cs"/>
              </a:rPr>
              <a:t>Sporty</a:t>
            </a: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 met als rechtsvorm de eenmanszaak, is een groothandel in sportartikelen in Haarlem. Van </a:t>
            </a:r>
            <a:r>
              <a:rPr kumimoji="0" lang="nl-NL" sz="1800" b="0" i="0" u="none" strike="noStrike" kern="1200" cap="none" spc="0" normalizeH="0" baseline="0" noProof="0" dirty="0" err="1">
                <a:ln>
                  <a:noFill/>
                </a:ln>
                <a:solidFill>
                  <a:prstClr val="black"/>
                </a:solidFill>
                <a:effectLst/>
                <a:uLnTx/>
                <a:uFillTx/>
                <a:latin typeface="Calibri" panose="020F0502020204030204"/>
                <a:ea typeface="+mn-ea"/>
                <a:cs typeface="+mn-cs"/>
              </a:rPr>
              <a:t>Sporty</a:t>
            </a: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 zijn de volgende gegevens bekend: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De inkoopwaarde is 40% van de omzet.</a:t>
            </a:r>
            <a:endParaRPr kumimoji="0" lang="nl-NL"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dirty="0">
                <a:ln>
                  <a:noFill/>
                </a:ln>
                <a:solidFill>
                  <a:prstClr val="black"/>
                </a:solidFill>
                <a:effectLst/>
                <a:uLnTx/>
                <a:uFillTx/>
                <a:latin typeface="Calibri" panose="020F0502020204030204"/>
                <a:ea typeface="+mn-ea"/>
                <a:cs typeface="+mn-cs"/>
              </a:rPr>
              <a:t>Vraag 13 (2p):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1" u="none" strike="noStrike" kern="1200" cap="none" spc="0" normalizeH="0" baseline="0" noProof="0" dirty="0">
                <a:ln>
                  <a:noFill/>
                </a:ln>
                <a:solidFill>
                  <a:prstClr val="black"/>
                </a:solidFill>
                <a:effectLst/>
                <a:uLnTx/>
                <a:uFillTx/>
                <a:latin typeface="Calibri" panose="020F0502020204030204"/>
                <a:ea typeface="+mn-ea"/>
                <a:cs typeface="+mn-cs"/>
              </a:rPr>
              <a:t>Bereken de grootte van de balanspost Voorraden per 31 maart 2022 (I). </a:t>
            </a:r>
          </a:p>
        </p:txBody>
      </p:sp>
      <mc:AlternateContent xmlns:mc="http://schemas.openxmlformats.org/markup-compatibility/2006" xmlns:a14="http://schemas.microsoft.com/office/drawing/2010/main">
        <mc:Choice Requires="a14">
          <p:sp>
            <p:nvSpPr>
              <p:cNvPr id="11" name="Tekstvak 10">
                <a:extLst>
                  <a:ext uri="{FF2B5EF4-FFF2-40B4-BE49-F238E27FC236}">
                    <a16:creationId xmlns:a16="http://schemas.microsoft.com/office/drawing/2014/main" id="{8ED60900-EE86-BF20-9191-D0A491AB0268}"/>
                  </a:ext>
                </a:extLst>
              </p:cNvPr>
              <p:cNvSpPr txBox="1"/>
              <p:nvPr/>
            </p:nvSpPr>
            <p:spPr>
              <a:xfrm>
                <a:off x="7526071" y="2327522"/>
                <a:ext cx="4297813" cy="315124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Effra" panose="02000506080000020004"/>
                    <a:ea typeface="+mn-ea"/>
                    <a:cs typeface="+mn-cs"/>
                  </a:rPr>
                  <a:t>Beginvoorraad: </a:t>
                </a: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€500.000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black"/>
                  </a:solidFill>
                  <a:effectLst/>
                  <a:uLnTx/>
                  <a:uFillTx/>
                  <a:latin typeface="Effra" panose="020005060800000200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Effra" panose="02000506080000020004"/>
                    <a:ea typeface="+mn-ea"/>
                    <a:cs typeface="+mn-cs"/>
                  </a:rPr>
                  <a:t>Inkopen: </a:t>
                </a:r>
                <a14:m>
                  <m:oMath xmlns:m="http://schemas.openxmlformats.org/officeDocument/2006/math">
                    <m:f>
                      <m:fPr>
                        <m:ctrlPr>
                          <a:rPr kumimoji="0" lang="nl-N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nl-N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€423.500</m:t>
                        </m:r>
                      </m:num>
                      <m:den>
                        <m:r>
                          <a:rPr kumimoji="0" lang="nl-N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1,21</m:t>
                        </m:r>
                      </m:den>
                    </m:f>
                  </m:oMath>
                </a14:m>
                <a:r>
                  <a:rPr kumimoji="0" lang="nl-NL" sz="1800" b="0" i="0" u="none" strike="noStrike" kern="1200" cap="none" spc="0" normalizeH="0" baseline="0" noProof="0" dirty="0">
                    <a:ln>
                      <a:noFill/>
                    </a:ln>
                    <a:solidFill>
                      <a:prstClr val="black"/>
                    </a:solidFill>
                    <a:effectLst/>
                    <a:uLnTx/>
                    <a:uFillTx/>
                    <a:latin typeface="Effra" panose="02000506080000020004"/>
                    <a:ea typeface="+mn-ea"/>
                    <a:cs typeface="+mn-cs"/>
                  </a:rPr>
                  <a:t> = </a:t>
                </a: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€350.000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Verkopen: </a:t>
                </a:r>
                <a14:m>
                  <m:oMath xmlns:m="http://schemas.openxmlformats.org/officeDocument/2006/math">
                    <m:f>
                      <m:fPr>
                        <m:ctrlPr>
                          <a:rPr kumimoji="0" lang="nl-N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r>
                          <a:rPr kumimoji="0" lang="nl-N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nl-N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1.149</m:t>
                        </m:r>
                        <m:r>
                          <a:rPr kumimoji="0" lang="nl-N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.500</m:t>
                        </m:r>
                      </m:num>
                      <m:den>
                        <m:r>
                          <a:rPr kumimoji="0" lang="nl-N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1,21</m:t>
                        </m:r>
                      </m:den>
                    </m:f>
                  </m:oMath>
                </a14:m>
                <a:r>
                  <a:rPr kumimoji="0" lang="nl-NL" sz="1800" b="0" i="0" u="none" strike="noStrike" kern="1200" cap="none" spc="0" normalizeH="0" baseline="0" noProof="0" dirty="0">
                    <a:ln>
                      <a:noFill/>
                    </a:ln>
                    <a:solidFill>
                      <a:prstClr val="black"/>
                    </a:solidFill>
                    <a:effectLst/>
                    <a:uLnTx/>
                    <a:uFillTx/>
                    <a:latin typeface="Effra" panose="02000506080000020004"/>
                    <a:ea typeface="+mn-ea"/>
                    <a:cs typeface="+mn-cs"/>
                  </a:rPr>
                  <a:t>  *0,40 = </a:t>
                </a: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€380.000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Eindvoorraad: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€500.000 + €350.000 - €380.000 = €470.000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black"/>
                  </a:solidFill>
                  <a:effectLst/>
                  <a:uLnTx/>
                  <a:uFillTx/>
                  <a:latin typeface="Effra" panose="020005060800000200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black"/>
                  </a:solidFill>
                  <a:effectLst/>
                  <a:uLnTx/>
                  <a:uFillTx/>
                  <a:latin typeface="Effra" panose="02000506080000020004"/>
                  <a:ea typeface="+mn-ea"/>
                  <a:cs typeface="+mn-cs"/>
                </a:endParaRPr>
              </a:p>
            </p:txBody>
          </p:sp>
        </mc:Choice>
        <mc:Fallback xmlns="">
          <p:sp>
            <p:nvSpPr>
              <p:cNvPr id="11" name="Tekstvak 10">
                <a:extLst>
                  <a:ext uri="{FF2B5EF4-FFF2-40B4-BE49-F238E27FC236}">
                    <a16:creationId xmlns:a16="http://schemas.microsoft.com/office/drawing/2014/main" id="{8ED60900-EE86-BF20-9191-D0A491AB0268}"/>
                  </a:ext>
                </a:extLst>
              </p:cNvPr>
              <p:cNvSpPr txBox="1">
                <a:spLocks noRot="1" noChangeAspect="1" noMove="1" noResize="1" noEditPoints="1" noAdjustHandles="1" noChangeArrowheads="1" noChangeShapeType="1" noTextEdit="1"/>
              </p:cNvSpPr>
              <p:nvPr/>
            </p:nvSpPr>
            <p:spPr>
              <a:xfrm>
                <a:off x="7526071" y="2327522"/>
                <a:ext cx="4297813" cy="3151247"/>
              </a:xfrm>
              <a:prstGeom prst="rect">
                <a:avLst/>
              </a:prstGeom>
              <a:blipFill>
                <a:blip r:embed="rId2"/>
                <a:stretch>
                  <a:fillRect l="-1277" t="-1161" r="-567"/>
                </a:stretch>
              </a:blipFill>
            </p:spPr>
            <p:txBody>
              <a:bodyPr/>
              <a:lstStyle/>
              <a:p>
                <a:r>
                  <a:rPr lang="nl-NL">
                    <a:noFill/>
                  </a:rPr>
                  <a:t> </a:t>
                </a:r>
              </a:p>
            </p:txBody>
          </p:sp>
        </mc:Fallback>
      </mc:AlternateContent>
      <p:pic>
        <p:nvPicPr>
          <p:cNvPr id="5" name="Afbeelding 4">
            <a:extLst>
              <a:ext uri="{FF2B5EF4-FFF2-40B4-BE49-F238E27FC236}">
                <a16:creationId xmlns:a16="http://schemas.microsoft.com/office/drawing/2014/main" id="{E99718BD-1B28-E506-3F9F-0BAF5933B16C}"/>
              </a:ext>
            </a:extLst>
          </p:cNvPr>
          <p:cNvPicPr>
            <a:picLocks noChangeAspect="1"/>
          </p:cNvPicPr>
          <p:nvPr/>
        </p:nvPicPr>
        <p:blipFill>
          <a:blip r:embed="rId3"/>
          <a:stretch>
            <a:fillRect/>
          </a:stretch>
        </p:blipFill>
        <p:spPr>
          <a:xfrm>
            <a:off x="537882" y="1951234"/>
            <a:ext cx="6347012" cy="2293064"/>
          </a:xfrm>
          <a:prstGeom prst="rect">
            <a:avLst/>
          </a:prstGeom>
        </p:spPr>
      </p:pic>
      <p:pic>
        <p:nvPicPr>
          <p:cNvPr id="7" name="Afbeelding 6">
            <a:extLst>
              <a:ext uri="{FF2B5EF4-FFF2-40B4-BE49-F238E27FC236}">
                <a16:creationId xmlns:a16="http://schemas.microsoft.com/office/drawing/2014/main" id="{67933EF1-1062-79A3-5124-D864DF536AAF}"/>
              </a:ext>
            </a:extLst>
          </p:cNvPr>
          <p:cNvPicPr>
            <a:picLocks noChangeAspect="1"/>
          </p:cNvPicPr>
          <p:nvPr/>
        </p:nvPicPr>
        <p:blipFill>
          <a:blip r:embed="rId4"/>
          <a:stretch>
            <a:fillRect/>
          </a:stretch>
        </p:blipFill>
        <p:spPr>
          <a:xfrm>
            <a:off x="537882" y="4310724"/>
            <a:ext cx="6347012" cy="790471"/>
          </a:xfrm>
          <a:prstGeom prst="rect">
            <a:avLst/>
          </a:prstGeom>
        </p:spPr>
      </p:pic>
      <p:sp>
        <p:nvSpPr>
          <p:cNvPr id="12" name="Ovaal 11">
            <a:extLst>
              <a:ext uri="{FF2B5EF4-FFF2-40B4-BE49-F238E27FC236}">
                <a16:creationId xmlns:a16="http://schemas.microsoft.com/office/drawing/2014/main" id="{CA7566EB-59E3-66F8-10E8-F41CDBEF53BE}"/>
              </a:ext>
            </a:extLst>
          </p:cNvPr>
          <p:cNvSpPr/>
          <p:nvPr/>
        </p:nvSpPr>
        <p:spPr>
          <a:xfrm>
            <a:off x="2993911" y="3020209"/>
            <a:ext cx="1069989" cy="417059"/>
          </a:xfrm>
          <a:prstGeom prst="ellipse">
            <a:avLst/>
          </a:prstGeom>
          <a:noFill/>
          <a:ln w="38100">
            <a:solidFill>
              <a:srgbClr val="945D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Ovaal 7">
            <a:extLst>
              <a:ext uri="{FF2B5EF4-FFF2-40B4-BE49-F238E27FC236}">
                <a16:creationId xmlns:a16="http://schemas.microsoft.com/office/drawing/2014/main" id="{F7A3AFFC-E912-523D-C6AA-807F3C3976B4}"/>
              </a:ext>
            </a:extLst>
          </p:cNvPr>
          <p:cNvSpPr/>
          <p:nvPr/>
        </p:nvSpPr>
        <p:spPr>
          <a:xfrm>
            <a:off x="5190264" y="4771028"/>
            <a:ext cx="1069989" cy="417059"/>
          </a:xfrm>
          <a:prstGeom prst="ellipse">
            <a:avLst/>
          </a:prstGeom>
          <a:noFill/>
          <a:ln w="38100">
            <a:solidFill>
              <a:srgbClr val="945D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4" name="Rechte verbindingslijn 13">
            <a:extLst>
              <a:ext uri="{FF2B5EF4-FFF2-40B4-BE49-F238E27FC236}">
                <a16:creationId xmlns:a16="http://schemas.microsoft.com/office/drawing/2014/main" id="{A32CCE63-EDEC-B35C-7935-5F999E1AB87A}"/>
              </a:ext>
            </a:extLst>
          </p:cNvPr>
          <p:cNvCxnSpPr/>
          <p:nvPr/>
        </p:nvCxnSpPr>
        <p:spPr>
          <a:xfrm>
            <a:off x="5335793" y="4593515"/>
            <a:ext cx="1166241" cy="0"/>
          </a:xfrm>
          <a:prstGeom prst="line">
            <a:avLst/>
          </a:prstGeom>
          <a:ln w="38100">
            <a:solidFill>
              <a:srgbClr val="945DE8"/>
            </a:solidFill>
          </a:ln>
        </p:spPr>
        <p:style>
          <a:lnRef idx="1">
            <a:schemeClr val="accent1"/>
          </a:lnRef>
          <a:fillRef idx="0">
            <a:schemeClr val="accent1"/>
          </a:fillRef>
          <a:effectRef idx="0">
            <a:schemeClr val="accent1"/>
          </a:effectRef>
          <a:fontRef idx="minor">
            <a:schemeClr val="tx1"/>
          </a:fontRef>
        </p:style>
      </p:cxnSp>
      <p:sp>
        <p:nvSpPr>
          <p:cNvPr id="16" name="Ovaal 15">
            <a:extLst>
              <a:ext uri="{FF2B5EF4-FFF2-40B4-BE49-F238E27FC236}">
                <a16:creationId xmlns:a16="http://schemas.microsoft.com/office/drawing/2014/main" id="{934B9FB8-D09D-1FD1-9E09-3F49388ED799}"/>
              </a:ext>
            </a:extLst>
          </p:cNvPr>
          <p:cNvSpPr/>
          <p:nvPr/>
        </p:nvSpPr>
        <p:spPr>
          <a:xfrm>
            <a:off x="2854457" y="4771028"/>
            <a:ext cx="1069989" cy="417059"/>
          </a:xfrm>
          <a:prstGeom prst="ellipse">
            <a:avLst/>
          </a:prstGeom>
          <a:noFill/>
          <a:ln w="38100">
            <a:solidFill>
              <a:srgbClr val="945D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7" name="Rechte verbindingslijn 16">
            <a:extLst>
              <a:ext uri="{FF2B5EF4-FFF2-40B4-BE49-F238E27FC236}">
                <a16:creationId xmlns:a16="http://schemas.microsoft.com/office/drawing/2014/main" id="{2194BD42-2B80-890A-96EA-E32FB15C6442}"/>
              </a:ext>
            </a:extLst>
          </p:cNvPr>
          <p:cNvCxnSpPr/>
          <p:nvPr/>
        </p:nvCxnSpPr>
        <p:spPr>
          <a:xfrm>
            <a:off x="3097900" y="4584550"/>
            <a:ext cx="1166241" cy="0"/>
          </a:xfrm>
          <a:prstGeom prst="line">
            <a:avLst/>
          </a:prstGeom>
          <a:ln w="38100">
            <a:solidFill>
              <a:srgbClr val="945DE8"/>
            </a:solidFill>
          </a:ln>
        </p:spPr>
        <p:style>
          <a:lnRef idx="1">
            <a:schemeClr val="accent1"/>
          </a:lnRef>
          <a:fillRef idx="0">
            <a:schemeClr val="accent1"/>
          </a:fillRef>
          <a:effectRef idx="0">
            <a:schemeClr val="accent1"/>
          </a:effectRef>
          <a:fontRef idx="minor">
            <a:schemeClr val="tx1"/>
          </a:fontRef>
        </p:style>
      </p:cxnSp>
      <p:cxnSp>
        <p:nvCxnSpPr>
          <p:cNvPr id="18" name="Rechte verbindingslijn 17">
            <a:extLst>
              <a:ext uri="{FF2B5EF4-FFF2-40B4-BE49-F238E27FC236}">
                <a16:creationId xmlns:a16="http://schemas.microsoft.com/office/drawing/2014/main" id="{EE4A6F74-74EA-D638-553F-67DF8A51DB43}"/>
              </a:ext>
            </a:extLst>
          </p:cNvPr>
          <p:cNvCxnSpPr>
            <a:cxnSpLocks/>
          </p:cNvCxnSpPr>
          <p:nvPr/>
        </p:nvCxnSpPr>
        <p:spPr>
          <a:xfrm>
            <a:off x="1032734" y="5563496"/>
            <a:ext cx="3031166" cy="0"/>
          </a:xfrm>
          <a:prstGeom prst="line">
            <a:avLst/>
          </a:prstGeom>
          <a:ln w="38100">
            <a:solidFill>
              <a:srgbClr val="945DE8"/>
            </a:solidFill>
          </a:ln>
        </p:spPr>
        <p:style>
          <a:lnRef idx="1">
            <a:schemeClr val="accent1"/>
          </a:lnRef>
          <a:fillRef idx="0">
            <a:schemeClr val="accent1"/>
          </a:fillRef>
          <a:effectRef idx="0">
            <a:schemeClr val="accent1"/>
          </a:effectRef>
          <a:fontRef idx="minor">
            <a:schemeClr val="tx1"/>
          </a:fontRef>
        </p:style>
      </p:cxnSp>
      <p:sp>
        <p:nvSpPr>
          <p:cNvPr id="3" name="Tekstvak 2">
            <a:extLst>
              <a:ext uri="{FF2B5EF4-FFF2-40B4-BE49-F238E27FC236}">
                <a16:creationId xmlns:a16="http://schemas.microsoft.com/office/drawing/2014/main" id="{F3378332-C894-11BF-1E50-B9119511DDC6}"/>
              </a:ext>
            </a:extLst>
          </p:cNvPr>
          <p:cNvSpPr txBox="1"/>
          <p:nvPr/>
        </p:nvSpPr>
        <p:spPr>
          <a:xfrm>
            <a:off x="2140299" y="194009"/>
            <a:ext cx="791140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2800" dirty="0">
                <a:solidFill>
                  <a:prstClr val="black"/>
                </a:solidFill>
                <a:latin typeface="Effra Heavy" panose="02000906080000020004" pitchFamily="2" charset="0"/>
              </a:rPr>
              <a:t>Voorraad berekenen </a:t>
            </a:r>
            <a:r>
              <a:rPr lang="nl-NL" sz="2800" dirty="0">
                <a:solidFill>
                  <a:prstClr val="black"/>
                </a:solidFill>
                <a:latin typeface="Effra" panose="02000506080000020004" pitchFamily="2" charset="0"/>
              </a:rPr>
              <a:t>(examenvraag)</a:t>
            </a:r>
            <a:endParaRPr kumimoji="0" lang="nl-NL" sz="2800" b="0" i="0" u="none" strike="noStrike" kern="1200" cap="none" spc="0" normalizeH="0" baseline="0" noProof="0" dirty="0">
              <a:ln>
                <a:noFill/>
              </a:ln>
              <a:solidFill>
                <a:prstClr val="black"/>
              </a:solidFill>
              <a:effectLst/>
              <a:uLnTx/>
              <a:uFillTx/>
              <a:latin typeface="Effra" panose="02000506080000020004" pitchFamily="2" charset="0"/>
            </a:endParaRPr>
          </a:p>
        </p:txBody>
      </p:sp>
      <p:sp>
        <p:nvSpPr>
          <p:cNvPr id="4" name="Tekstvak 3">
            <a:extLst>
              <a:ext uri="{FF2B5EF4-FFF2-40B4-BE49-F238E27FC236}">
                <a16:creationId xmlns:a16="http://schemas.microsoft.com/office/drawing/2014/main" id="{EF0C63D3-9DE1-629E-FCCC-2D84ED68B06C}"/>
              </a:ext>
            </a:extLst>
          </p:cNvPr>
          <p:cNvSpPr txBox="1"/>
          <p:nvPr/>
        </p:nvSpPr>
        <p:spPr>
          <a:xfrm>
            <a:off x="7960660" y="6445479"/>
            <a:ext cx="4082404"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prstClr val="black">
                    <a:alpha val="40000"/>
                  </a:prstClr>
                </a:solidFill>
                <a:effectLst/>
                <a:uLnTx/>
                <a:uFillTx/>
                <a:latin typeface="Effra" panose="02000506080000020004" pitchFamily="2" charset="0"/>
                <a:ea typeface="+mn-ea"/>
                <a:cs typeface="+mn-cs"/>
              </a:rPr>
              <a:t>Bron: eindexamen bedrijfseconomie vwo 2022-III</a:t>
            </a:r>
          </a:p>
        </p:txBody>
      </p:sp>
    </p:spTree>
    <p:extLst>
      <p:ext uri="{BB962C8B-B14F-4D97-AF65-F5344CB8AC3E}">
        <p14:creationId xmlns:p14="http://schemas.microsoft.com/office/powerpoint/2010/main" val="285317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1)">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heel(1)">
                                      <p:cBhvr>
                                        <p:cTn id="16" dur="20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37"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barn(outVertical)">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37" fill="hold"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barn(outVertical)">
                                      <p:cBhvr>
                                        <p:cTn id="35" dur="500"/>
                                        <p:tgtEl>
                                          <p:spTgt spid="17"/>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37" fill="hold"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barn(outVertical)">
                                      <p:cBhvr>
                                        <p:cTn id="40" dur="500"/>
                                        <p:tgtEl>
                                          <p:spTgt spid="18"/>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animBg="1"/>
      <p:bldP spid="16"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7C165-54F7-5B4B-167D-B677C71C7E6D}"/>
            </a:ext>
          </a:extLst>
        </p:cNvPr>
        <p:cNvGrpSpPr/>
        <p:nvPr/>
      </p:nvGrpSpPr>
      <p:grpSpPr>
        <a:xfrm>
          <a:off x="0" y="0"/>
          <a:ext cx="0" cy="0"/>
          <a:chOff x="0" y="0"/>
          <a:chExt cx="0" cy="0"/>
        </a:xfrm>
      </p:grpSpPr>
    </p:spTree>
    <p:extLst>
      <p:ext uri="{BB962C8B-B14F-4D97-AF65-F5344CB8AC3E}">
        <p14:creationId xmlns:p14="http://schemas.microsoft.com/office/powerpoint/2010/main" val="28028166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F3A145-40E2-E06F-8F59-5D93A58B9D2A}"/>
            </a:ext>
          </a:extLst>
        </p:cNvPr>
        <p:cNvGrpSpPr/>
        <p:nvPr/>
      </p:nvGrpSpPr>
      <p:grpSpPr>
        <a:xfrm>
          <a:off x="0" y="0"/>
          <a:ext cx="0" cy="0"/>
          <a:chOff x="0" y="0"/>
          <a:chExt cx="0" cy="0"/>
        </a:xfrm>
      </p:grpSpPr>
      <p:sp>
        <p:nvSpPr>
          <p:cNvPr id="15" name="Tekstvak 14">
            <a:extLst>
              <a:ext uri="{FF2B5EF4-FFF2-40B4-BE49-F238E27FC236}">
                <a16:creationId xmlns:a16="http://schemas.microsoft.com/office/drawing/2014/main" id="{7635D1C3-BD3C-E67A-6F62-9E1F1319E39F}"/>
              </a:ext>
            </a:extLst>
          </p:cNvPr>
          <p:cNvSpPr txBox="1"/>
          <p:nvPr/>
        </p:nvSpPr>
        <p:spPr>
          <a:xfrm>
            <a:off x="1320800" y="2934035"/>
            <a:ext cx="9550400"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1" u="none" strike="noStrike" kern="1200" cap="none" spc="0" normalizeH="0" baseline="0" noProof="0" dirty="0">
                <a:ln>
                  <a:noFill/>
                </a:ln>
                <a:solidFill>
                  <a:prstClr val="black"/>
                </a:solidFill>
                <a:effectLst/>
                <a:uLnTx/>
                <a:uFillTx/>
                <a:latin typeface="Effra" panose="02000506080000020004" pitchFamily="2" charset="0"/>
                <a:ea typeface="+mn-ea"/>
                <a:cs typeface="+mn-cs"/>
              </a:rPr>
              <a:t>De verhoogde</a:t>
            </a:r>
            <a:r>
              <a:rPr kumimoji="0" lang="nl-NL" sz="2800" b="1" i="1" u="none" strike="noStrike" kern="1200" cap="none" spc="0" normalizeH="0" noProof="0" dirty="0">
                <a:ln>
                  <a:noFill/>
                </a:ln>
                <a:solidFill>
                  <a:prstClr val="black"/>
                </a:solidFill>
                <a:effectLst/>
                <a:uLnTx/>
                <a:uFillTx/>
                <a:latin typeface="Effra" panose="02000506080000020004" pitchFamily="2" charset="0"/>
                <a:ea typeface="+mn-ea"/>
                <a:cs typeface="+mn-cs"/>
              </a:rPr>
              <a:t> verkoopprijs kan een </a:t>
            </a:r>
            <a:r>
              <a:rPr kumimoji="0" lang="nl-NL" sz="2800" b="1" i="1" u="none" strike="noStrike" kern="1200" cap="none" spc="0" normalizeH="0" noProof="0" dirty="0">
                <a:ln>
                  <a:noFill/>
                </a:ln>
                <a:solidFill>
                  <a:srgbClr val="945DE8"/>
                </a:solidFill>
                <a:effectLst/>
                <a:uLnTx/>
                <a:uFillTx/>
                <a:latin typeface="Effra" panose="02000506080000020004" pitchFamily="2" charset="0"/>
                <a:ea typeface="+mn-ea"/>
                <a:cs typeface="+mn-cs"/>
              </a:rPr>
              <a:t>afzetdaling</a:t>
            </a:r>
            <a:r>
              <a:rPr kumimoji="0" lang="nl-NL" sz="2800" b="1" i="1" u="none" strike="noStrike" kern="1200" cap="none" spc="0" normalizeH="0" noProof="0" dirty="0">
                <a:ln>
                  <a:noFill/>
                </a:ln>
                <a:solidFill>
                  <a:prstClr val="black"/>
                </a:solidFill>
                <a:effectLst/>
                <a:uLnTx/>
                <a:uFillTx/>
                <a:latin typeface="Effra" panose="02000506080000020004" pitchFamily="2" charset="0"/>
                <a:ea typeface="+mn-ea"/>
                <a:cs typeface="+mn-cs"/>
              </a:rPr>
              <a:t> als gevolg hebben.</a:t>
            </a:r>
            <a:endParaRPr kumimoji="0" lang="nl-NL" sz="2800" b="1" i="1" u="none" strike="noStrike" kern="1200" cap="none" spc="0" normalizeH="0" baseline="0" noProof="0" dirty="0">
              <a:ln>
                <a:noFill/>
              </a:ln>
              <a:solidFill>
                <a:prstClr val="black"/>
              </a:solidFill>
              <a:effectLst/>
              <a:uLnTx/>
              <a:uFillTx/>
              <a:latin typeface="Effra" panose="02000506080000020004" pitchFamily="2" charset="0"/>
              <a:ea typeface="+mn-ea"/>
              <a:cs typeface="+mn-cs"/>
            </a:endParaRPr>
          </a:p>
        </p:txBody>
      </p:sp>
      <p:sp>
        <p:nvSpPr>
          <p:cNvPr id="2" name="Tekstvak 1">
            <a:extLst>
              <a:ext uri="{FF2B5EF4-FFF2-40B4-BE49-F238E27FC236}">
                <a16:creationId xmlns:a16="http://schemas.microsoft.com/office/drawing/2014/main" id="{CF708722-66C1-8A53-9060-3D02C03A1E11}"/>
              </a:ext>
            </a:extLst>
          </p:cNvPr>
          <p:cNvSpPr txBox="1"/>
          <p:nvPr/>
        </p:nvSpPr>
        <p:spPr>
          <a:xfrm>
            <a:off x="2140299" y="194009"/>
            <a:ext cx="791140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2800" dirty="0">
                <a:solidFill>
                  <a:prstClr val="black"/>
                </a:solidFill>
                <a:latin typeface="Effra Heavy" panose="02000906080000020004" pitchFamily="2" charset="0"/>
              </a:rPr>
              <a:t>Theorievragen en formules</a:t>
            </a:r>
            <a:endParaRPr kumimoji="0" lang="nl-NL" sz="2800" b="0" i="0" u="none" strike="noStrike" kern="1200" cap="none" spc="0" normalizeH="0" baseline="0" noProof="0" dirty="0">
              <a:ln>
                <a:noFill/>
              </a:ln>
              <a:solidFill>
                <a:prstClr val="black"/>
              </a:solidFill>
              <a:effectLst/>
              <a:uLnTx/>
              <a:uFillTx/>
              <a:latin typeface="Effra Heavy" panose="02000906080000020004" pitchFamily="2" charset="0"/>
              <a:ea typeface="+mn-ea"/>
              <a:cs typeface="+mn-cs"/>
            </a:endParaRPr>
          </a:p>
        </p:txBody>
      </p:sp>
      <mc:AlternateContent xmlns:mc="http://schemas.openxmlformats.org/markup-compatibility/2006" xmlns:a14="http://schemas.microsoft.com/office/drawing/2010/main">
        <mc:Choice Requires="a14">
          <p:sp>
            <p:nvSpPr>
              <p:cNvPr id="3" name="Tekstvak 2">
                <a:extLst>
                  <a:ext uri="{FF2B5EF4-FFF2-40B4-BE49-F238E27FC236}">
                    <a16:creationId xmlns:a16="http://schemas.microsoft.com/office/drawing/2014/main" id="{A90E03DA-321D-6EC0-D1F5-BDEE62149265}"/>
                  </a:ext>
                </a:extLst>
              </p:cNvPr>
              <p:cNvSpPr txBox="1"/>
              <p:nvPr/>
            </p:nvSpPr>
            <p:spPr>
              <a:xfrm>
                <a:off x="1457205" y="1555428"/>
                <a:ext cx="1366188" cy="1012521"/>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f>
                        <m:fPr>
                          <m:ctrlPr>
                            <a:rPr lang="nl-NL" sz="3200" b="1" i="1" dirty="0" smtClean="0">
                              <a:solidFill>
                                <a:srgbClr val="652EA3"/>
                              </a:solidFill>
                              <a:latin typeface="Cambria Math" panose="02040503050406030204" pitchFamily="18" charset="0"/>
                            </a:rPr>
                          </m:ctrlPr>
                        </m:fPr>
                        <m:num>
                          <m:r>
                            <a:rPr lang="nl-NL" sz="3200" b="1" i="1" dirty="0" smtClean="0">
                              <a:solidFill>
                                <a:srgbClr val="652EA3"/>
                              </a:solidFill>
                              <a:latin typeface="Cambria Math" panose="02040503050406030204" pitchFamily="18" charset="0"/>
                            </a:rPr>
                            <m:t>𝑨</m:t>
                          </m:r>
                          <m:r>
                            <a:rPr lang="nl-NL" sz="3200" b="1" i="1" dirty="0" smtClean="0">
                              <a:solidFill>
                                <a:srgbClr val="652EA3"/>
                              </a:solidFill>
                              <a:latin typeface="Cambria Math" panose="02040503050406030204" pitchFamily="18" charset="0"/>
                            </a:rPr>
                            <m:t>−</m:t>
                          </m:r>
                          <m:r>
                            <a:rPr lang="nl-NL" sz="3200" b="1" i="1" dirty="0" smtClean="0">
                              <a:solidFill>
                                <a:srgbClr val="652EA3"/>
                              </a:solidFill>
                              <a:latin typeface="Cambria Math" panose="02040503050406030204" pitchFamily="18" charset="0"/>
                            </a:rPr>
                            <m:t>𝑹</m:t>
                          </m:r>
                        </m:num>
                        <m:den>
                          <m:r>
                            <a:rPr lang="nl-NL" sz="3200" b="1" i="1" dirty="0" smtClean="0">
                              <a:solidFill>
                                <a:srgbClr val="652EA3"/>
                              </a:solidFill>
                              <a:latin typeface="Cambria Math" panose="02040503050406030204" pitchFamily="18" charset="0"/>
                            </a:rPr>
                            <m:t>𝑵</m:t>
                          </m:r>
                        </m:den>
                      </m:f>
                    </m:oMath>
                  </m:oMathPara>
                </a14:m>
                <a:endParaRPr lang="nl-NL" sz="3200" b="1" dirty="0">
                  <a:solidFill>
                    <a:srgbClr val="652EA3"/>
                  </a:solidFill>
                </a:endParaRPr>
              </a:p>
            </p:txBody>
          </p:sp>
        </mc:Choice>
        <mc:Fallback xmlns="">
          <p:sp>
            <p:nvSpPr>
              <p:cNvPr id="3" name="Tekstvak 2">
                <a:extLst>
                  <a:ext uri="{FF2B5EF4-FFF2-40B4-BE49-F238E27FC236}">
                    <a16:creationId xmlns:a16="http://schemas.microsoft.com/office/drawing/2014/main" id="{A90E03DA-321D-6EC0-D1F5-BDEE62149265}"/>
                  </a:ext>
                </a:extLst>
              </p:cNvPr>
              <p:cNvSpPr txBox="1">
                <a:spLocks noRot="1" noChangeAspect="1" noMove="1" noResize="1" noEditPoints="1" noAdjustHandles="1" noChangeArrowheads="1" noChangeShapeType="1" noTextEdit="1"/>
              </p:cNvSpPr>
              <p:nvPr/>
            </p:nvSpPr>
            <p:spPr>
              <a:xfrm>
                <a:off x="1457205" y="1555428"/>
                <a:ext cx="1366188" cy="1012521"/>
              </a:xfrm>
              <a:prstGeom prst="rect">
                <a:avLst/>
              </a:prstGeom>
              <a:blipFill>
                <a:blip r:embed="rId2"/>
                <a:stretch>
                  <a:fillRect/>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4" name="Tekstvak 3">
                <a:extLst>
                  <a:ext uri="{FF2B5EF4-FFF2-40B4-BE49-F238E27FC236}">
                    <a16:creationId xmlns:a16="http://schemas.microsoft.com/office/drawing/2014/main" id="{60B4BD36-FF92-F878-E5A1-B5A956CB25F6}"/>
                  </a:ext>
                </a:extLst>
              </p:cNvPr>
              <p:cNvSpPr txBox="1"/>
              <p:nvPr/>
            </p:nvSpPr>
            <p:spPr>
              <a:xfrm>
                <a:off x="9115285" y="1555428"/>
                <a:ext cx="2545494" cy="1012521"/>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f>
                        <m:fPr>
                          <m:ctrlPr>
                            <a:rPr lang="nl-NL" sz="3200" b="1" i="1" smtClean="0">
                              <a:solidFill>
                                <a:srgbClr val="652EA3"/>
                              </a:solidFill>
                              <a:latin typeface="Cambria Math" panose="02040503050406030204" pitchFamily="18" charset="0"/>
                            </a:rPr>
                          </m:ctrlPr>
                        </m:fPr>
                        <m:num>
                          <m:r>
                            <a:rPr lang="nl-NL" sz="3200" b="1" i="1" smtClean="0">
                              <a:solidFill>
                                <a:srgbClr val="652EA3"/>
                              </a:solidFill>
                              <a:latin typeface="Cambria Math" panose="02040503050406030204" pitchFamily="18" charset="0"/>
                            </a:rPr>
                            <m:t>𝑽𝑽</m:t>
                          </m:r>
                        </m:num>
                        <m:den>
                          <m:r>
                            <a:rPr lang="nl-NL" sz="3200" b="1" i="1" smtClean="0">
                              <a:solidFill>
                                <a:srgbClr val="652EA3"/>
                              </a:solidFill>
                              <a:latin typeface="Cambria Math" panose="02040503050406030204" pitchFamily="18" charset="0"/>
                            </a:rPr>
                            <m:t>𝑻𝑽</m:t>
                          </m:r>
                        </m:den>
                      </m:f>
                      <m:r>
                        <a:rPr lang="nl-NL" sz="3200" b="1" i="1" smtClean="0">
                          <a:solidFill>
                            <a:srgbClr val="652EA3"/>
                          </a:solidFill>
                          <a:latin typeface="Cambria Math" panose="02040503050406030204" pitchFamily="18" charset="0"/>
                          <a:ea typeface="Cambria Math" panose="02040503050406030204" pitchFamily="18" charset="0"/>
                        </a:rPr>
                        <m:t>×</m:t>
                      </m:r>
                      <m:r>
                        <a:rPr lang="nl-NL" sz="3200" b="1" i="1" smtClean="0">
                          <a:solidFill>
                            <a:srgbClr val="652EA3"/>
                          </a:solidFill>
                          <a:latin typeface="Cambria Math" panose="02040503050406030204" pitchFamily="18" charset="0"/>
                          <a:ea typeface="Cambria Math" panose="02040503050406030204" pitchFamily="18" charset="0"/>
                        </a:rPr>
                        <m:t>𝟏𝟎𝟎</m:t>
                      </m:r>
                      <m:r>
                        <a:rPr lang="nl-NL" sz="3200" b="1" i="1" smtClean="0">
                          <a:solidFill>
                            <a:srgbClr val="652EA3"/>
                          </a:solidFill>
                          <a:latin typeface="Cambria Math" panose="02040503050406030204" pitchFamily="18" charset="0"/>
                          <a:ea typeface="Cambria Math" panose="02040503050406030204" pitchFamily="18" charset="0"/>
                        </a:rPr>
                        <m:t>%</m:t>
                      </m:r>
                    </m:oMath>
                  </m:oMathPara>
                </a14:m>
                <a:endParaRPr lang="nl-NL" sz="3200" b="1" dirty="0">
                  <a:solidFill>
                    <a:srgbClr val="652EA3"/>
                  </a:solidFill>
                </a:endParaRPr>
              </a:p>
            </p:txBody>
          </p:sp>
        </mc:Choice>
        <mc:Fallback xmlns="">
          <p:sp>
            <p:nvSpPr>
              <p:cNvPr id="4" name="Tekstvak 3">
                <a:extLst>
                  <a:ext uri="{FF2B5EF4-FFF2-40B4-BE49-F238E27FC236}">
                    <a16:creationId xmlns:a16="http://schemas.microsoft.com/office/drawing/2014/main" id="{60B4BD36-FF92-F878-E5A1-B5A956CB25F6}"/>
                  </a:ext>
                </a:extLst>
              </p:cNvPr>
              <p:cNvSpPr txBox="1">
                <a:spLocks noRot="1" noChangeAspect="1" noMove="1" noResize="1" noEditPoints="1" noAdjustHandles="1" noChangeArrowheads="1" noChangeShapeType="1" noTextEdit="1"/>
              </p:cNvSpPr>
              <p:nvPr/>
            </p:nvSpPr>
            <p:spPr>
              <a:xfrm>
                <a:off x="9115285" y="1555428"/>
                <a:ext cx="2545494" cy="1012521"/>
              </a:xfrm>
              <a:prstGeom prst="rect">
                <a:avLst/>
              </a:prstGeom>
              <a:blipFill>
                <a:blip r:embed="rId3"/>
                <a:stretch>
                  <a:fillRect/>
                </a:stretch>
              </a:blipFill>
            </p:spPr>
            <p:txBody>
              <a:bodyPr/>
              <a:lstStyle/>
              <a:p>
                <a:r>
                  <a:rPr lang="nl-NL">
                    <a:noFill/>
                  </a:rPr>
                  <a:t> </a:t>
                </a:r>
              </a:p>
            </p:txBody>
          </p:sp>
        </mc:Fallback>
      </mc:AlternateContent>
      <p:sp>
        <p:nvSpPr>
          <p:cNvPr id="7" name="Tekstvak 6">
            <a:extLst>
              <a:ext uri="{FF2B5EF4-FFF2-40B4-BE49-F238E27FC236}">
                <a16:creationId xmlns:a16="http://schemas.microsoft.com/office/drawing/2014/main" id="{58C7CA62-8D47-696E-EBC6-FFC5D80F4623}"/>
              </a:ext>
            </a:extLst>
          </p:cNvPr>
          <p:cNvSpPr txBox="1"/>
          <p:nvPr/>
        </p:nvSpPr>
        <p:spPr>
          <a:xfrm>
            <a:off x="746124" y="1021437"/>
            <a:ext cx="2788350" cy="584775"/>
          </a:xfrm>
          <a:prstGeom prst="rect">
            <a:avLst/>
          </a:prstGeom>
          <a:noFill/>
        </p:spPr>
        <p:txBody>
          <a:bodyPr wrap="square" rtlCol="0">
            <a:spAutoFit/>
          </a:bodyPr>
          <a:lstStyle/>
          <a:p>
            <a:pPr algn="ctr"/>
            <a:r>
              <a:rPr lang="nl-NL" sz="3200" b="1" dirty="0">
                <a:solidFill>
                  <a:srgbClr val="945DE8"/>
                </a:solidFill>
                <a:latin typeface="Effra" panose="02000506080000020004" pitchFamily="2" charset="0"/>
              </a:rPr>
              <a:t>Afschrijving</a:t>
            </a:r>
          </a:p>
        </p:txBody>
      </p:sp>
      <p:sp>
        <p:nvSpPr>
          <p:cNvPr id="8" name="Tekstvak 7">
            <a:extLst>
              <a:ext uri="{FF2B5EF4-FFF2-40B4-BE49-F238E27FC236}">
                <a16:creationId xmlns:a16="http://schemas.microsoft.com/office/drawing/2014/main" id="{30B7B566-9491-DAB4-216D-1FC6909A1464}"/>
              </a:ext>
            </a:extLst>
          </p:cNvPr>
          <p:cNvSpPr txBox="1"/>
          <p:nvPr/>
        </p:nvSpPr>
        <p:spPr>
          <a:xfrm>
            <a:off x="4099560" y="1021437"/>
            <a:ext cx="3992880" cy="584775"/>
          </a:xfrm>
          <a:prstGeom prst="rect">
            <a:avLst/>
          </a:prstGeom>
          <a:noFill/>
        </p:spPr>
        <p:txBody>
          <a:bodyPr wrap="square" rtlCol="0">
            <a:spAutoFit/>
          </a:bodyPr>
          <a:lstStyle/>
          <a:p>
            <a:pPr algn="ctr"/>
            <a:r>
              <a:rPr lang="nl-NL" sz="3200" b="1" dirty="0">
                <a:solidFill>
                  <a:srgbClr val="652EA3"/>
                </a:solidFill>
                <a:latin typeface="Effra" panose="02000506080000020004" pitchFamily="2" charset="0"/>
              </a:rPr>
              <a:t>Bezettingsresultaat</a:t>
            </a:r>
          </a:p>
        </p:txBody>
      </p:sp>
      <p:sp>
        <p:nvSpPr>
          <p:cNvPr id="9" name="Tekstvak 8">
            <a:extLst>
              <a:ext uri="{FF2B5EF4-FFF2-40B4-BE49-F238E27FC236}">
                <a16:creationId xmlns:a16="http://schemas.microsoft.com/office/drawing/2014/main" id="{39312771-085D-5129-6269-2007734F4024}"/>
              </a:ext>
            </a:extLst>
          </p:cNvPr>
          <p:cNvSpPr txBox="1"/>
          <p:nvPr/>
        </p:nvSpPr>
        <p:spPr>
          <a:xfrm>
            <a:off x="8993857" y="1021437"/>
            <a:ext cx="2788350" cy="584775"/>
          </a:xfrm>
          <a:prstGeom prst="rect">
            <a:avLst/>
          </a:prstGeom>
          <a:noFill/>
        </p:spPr>
        <p:txBody>
          <a:bodyPr wrap="square" rtlCol="0">
            <a:spAutoFit/>
          </a:bodyPr>
          <a:lstStyle/>
          <a:p>
            <a:pPr algn="ctr"/>
            <a:r>
              <a:rPr lang="nl-NL" sz="3200" b="1" dirty="0">
                <a:solidFill>
                  <a:srgbClr val="945DE8"/>
                </a:solidFill>
                <a:latin typeface="Effra" panose="02000506080000020004" pitchFamily="2" charset="0"/>
              </a:rPr>
              <a:t>Solvabiliteit</a:t>
            </a:r>
          </a:p>
        </p:txBody>
      </p:sp>
      <mc:AlternateContent xmlns:mc="http://schemas.openxmlformats.org/markup-compatibility/2006" xmlns:a14="http://schemas.microsoft.com/office/drawing/2010/main">
        <mc:Choice Requires="a14">
          <p:sp>
            <p:nvSpPr>
              <p:cNvPr id="11" name="Tekstvak 10">
                <a:extLst>
                  <a:ext uri="{FF2B5EF4-FFF2-40B4-BE49-F238E27FC236}">
                    <a16:creationId xmlns:a16="http://schemas.microsoft.com/office/drawing/2014/main" id="{6097F37B-133D-475C-F38E-9FFA28B99221}"/>
                  </a:ext>
                </a:extLst>
              </p:cNvPr>
              <p:cNvSpPr txBox="1"/>
              <p:nvPr/>
            </p:nvSpPr>
            <p:spPr>
              <a:xfrm>
                <a:off x="4614991" y="1555428"/>
                <a:ext cx="2962018" cy="1014317"/>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d>
                        <m:dPr>
                          <m:ctrlPr>
                            <a:rPr lang="nl-NL" sz="3200" b="1" i="1" smtClean="0">
                              <a:solidFill>
                                <a:srgbClr val="945DE8"/>
                              </a:solidFill>
                              <a:latin typeface="Cambria Math" panose="02040503050406030204" pitchFamily="18" charset="0"/>
                            </a:rPr>
                          </m:ctrlPr>
                        </m:dPr>
                        <m:e>
                          <m:r>
                            <a:rPr lang="nl-NL" sz="3200" b="1" i="1" smtClean="0">
                              <a:solidFill>
                                <a:srgbClr val="945DE8"/>
                              </a:solidFill>
                              <a:latin typeface="Cambria Math" panose="02040503050406030204" pitchFamily="18" charset="0"/>
                            </a:rPr>
                            <m:t>𝒘𝒉</m:t>
                          </m:r>
                          <m:r>
                            <a:rPr lang="nl-NL" sz="3200" b="1" i="1" smtClean="0">
                              <a:solidFill>
                                <a:srgbClr val="945DE8"/>
                              </a:solidFill>
                              <a:latin typeface="Cambria Math" panose="02040503050406030204" pitchFamily="18" charset="0"/>
                            </a:rPr>
                            <m:t>−</m:t>
                          </m:r>
                          <m:r>
                            <a:rPr lang="nl-NL" sz="3200" b="1" i="1" smtClean="0">
                              <a:solidFill>
                                <a:srgbClr val="945DE8"/>
                              </a:solidFill>
                              <a:latin typeface="Cambria Math" panose="02040503050406030204" pitchFamily="18" charset="0"/>
                            </a:rPr>
                            <m:t>𝒏𝒉</m:t>
                          </m:r>
                        </m:e>
                      </m:d>
                      <m:r>
                        <a:rPr lang="nl-NL" sz="3200" b="1" i="1" smtClean="0">
                          <a:solidFill>
                            <a:srgbClr val="945DE8"/>
                          </a:solidFill>
                          <a:latin typeface="Cambria Math" panose="02040503050406030204" pitchFamily="18" charset="0"/>
                          <a:ea typeface="Cambria Math" panose="02040503050406030204" pitchFamily="18" charset="0"/>
                        </a:rPr>
                        <m:t>×</m:t>
                      </m:r>
                      <m:f>
                        <m:fPr>
                          <m:ctrlPr>
                            <a:rPr lang="nl-NL" sz="3200" b="1" i="1" smtClean="0">
                              <a:solidFill>
                                <a:srgbClr val="945DE8"/>
                              </a:solidFill>
                              <a:latin typeface="Cambria Math" panose="02040503050406030204" pitchFamily="18" charset="0"/>
                              <a:ea typeface="Cambria Math" panose="02040503050406030204" pitchFamily="18" charset="0"/>
                            </a:rPr>
                          </m:ctrlPr>
                        </m:fPr>
                        <m:num>
                          <m:r>
                            <a:rPr lang="nl-NL" sz="3200" b="1" i="1" smtClean="0">
                              <a:solidFill>
                                <a:srgbClr val="945DE8"/>
                              </a:solidFill>
                              <a:latin typeface="Cambria Math" panose="02040503050406030204" pitchFamily="18" charset="0"/>
                              <a:ea typeface="Cambria Math" panose="02040503050406030204" pitchFamily="18" charset="0"/>
                            </a:rPr>
                            <m:t>𝑪</m:t>
                          </m:r>
                        </m:num>
                        <m:den>
                          <m:r>
                            <a:rPr lang="nl-NL" sz="3200" b="1" i="1" smtClean="0">
                              <a:solidFill>
                                <a:srgbClr val="945DE8"/>
                              </a:solidFill>
                              <a:latin typeface="Cambria Math" panose="02040503050406030204" pitchFamily="18" charset="0"/>
                              <a:ea typeface="Cambria Math" panose="02040503050406030204" pitchFamily="18" charset="0"/>
                            </a:rPr>
                            <m:t>𝑵</m:t>
                          </m:r>
                        </m:den>
                      </m:f>
                    </m:oMath>
                  </m:oMathPara>
                </a14:m>
                <a:endParaRPr lang="nl-NL" sz="3200" b="1" dirty="0">
                  <a:solidFill>
                    <a:srgbClr val="945DE8"/>
                  </a:solidFill>
                </a:endParaRPr>
              </a:p>
            </p:txBody>
          </p:sp>
        </mc:Choice>
        <mc:Fallback xmlns="">
          <p:sp>
            <p:nvSpPr>
              <p:cNvPr id="11" name="Tekstvak 10">
                <a:extLst>
                  <a:ext uri="{FF2B5EF4-FFF2-40B4-BE49-F238E27FC236}">
                    <a16:creationId xmlns:a16="http://schemas.microsoft.com/office/drawing/2014/main" id="{6097F37B-133D-475C-F38E-9FFA28B99221}"/>
                  </a:ext>
                </a:extLst>
              </p:cNvPr>
              <p:cNvSpPr txBox="1">
                <a:spLocks noRot="1" noChangeAspect="1" noMove="1" noResize="1" noEditPoints="1" noAdjustHandles="1" noChangeArrowheads="1" noChangeShapeType="1" noTextEdit="1"/>
              </p:cNvSpPr>
              <p:nvPr/>
            </p:nvSpPr>
            <p:spPr>
              <a:xfrm>
                <a:off x="4614991" y="1555428"/>
                <a:ext cx="2962018" cy="1014317"/>
              </a:xfrm>
              <a:prstGeom prst="rect">
                <a:avLst/>
              </a:prstGeom>
              <a:blipFill>
                <a:blip r:embed="rId4"/>
                <a:stretch>
                  <a:fillRect/>
                </a:stretch>
              </a:blipFill>
            </p:spPr>
            <p:txBody>
              <a:bodyPr/>
              <a:lstStyle/>
              <a:p>
                <a:r>
                  <a:rPr lang="nl-NL">
                    <a:noFill/>
                  </a:rPr>
                  <a:t> </a:t>
                </a:r>
              </a:p>
            </p:txBody>
          </p:sp>
        </mc:Fallback>
      </mc:AlternateContent>
      <p:cxnSp>
        <p:nvCxnSpPr>
          <p:cNvPr id="12" name="Rechte verbindingslijn 11">
            <a:extLst>
              <a:ext uri="{FF2B5EF4-FFF2-40B4-BE49-F238E27FC236}">
                <a16:creationId xmlns:a16="http://schemas.microsoft.com/office/drawing/2014/main" id="{977D905D-8676-8F63-F31D-7442D3BDAC7B}"/>
              </a:ext>
            </a:extLst>
          </p:cNvPr>
          <p:cNvCxnSpPr>
            <a:cxnSpLocks/>
          </p:cNvCxnSpPr>
          <p:nvPr/>
        </p:nvCxnSpPr>
        <p:spPr>
          <a:xfrm>
            <a:off x="285750" y="2650265"/>
            <a:ext cx="11620500" cy="0"/>
          </a:xfrm>
          <a:prstGeom prst="line">
            <a:avLst/>
          </a:prstGeom>
          <a:ln w="444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4" name="Afbeelding 13">
            <a:extLst>
              <a:ext uri="{FF2B5EF4-FFF2-40B4-BE49-F238E27FC236}">
                <a16:creationId xmlns:a16="http://schemas.microsoft.com/office/drawing/2014/main" id="{D6F32DB0-D6ED-702E-ED47-E65494F7EE9A}"/>
              </a:ext>
            </a:extLst>
          </p:cNvPr>
          <p:cNvPicPr>
            <a:picLocks noChangeAspect="1"/>
          </p:cNvPicPr>
          <p:nvPr/>
        </p:nvPicPr>
        <p:blipFill>
          <a:blip r:embed="rId5"/>
          <a:stretch>
            <a:fillRect/>
          </a:stretch>
        </p:blipFill>
        <p:spPr>
          <a:xfrm>
            <a:off x="918440" y="5229640"/>
            <a:ext cx="10355120" cy="771633"/>
          </a:xfrm>
          <a:prstGeom prst="rect">
            <a:avLst/>
          </a:prstGeom>
          <a:ln w="38100">
            <a:solidFill>
              <a:srgbClr val="945DE8"/>
            </a:solidFill>
          </a:ln>
          <a:effectLst>
            <a:outerShdw blurRad="25400" dist="25400" dir="2700000" algn="tl" rotWithShape="0">
              <a:prstClr val="black">
                <a:alpha val="40000"/>
              </a:prstClr>
            </a:outerShdw>
          </a:effectLst>
        </p:spPr>
      </p:pic>
      <p:sp>
        <p:nvSpPr>
          <p:cNvPr id="16" name="Tekstvak 15">
            <a:extLst>
              <a:ext uri="{FF2B5EF4-FFF2-40B4-BE49-F238E27FC236}">
                <a16:creationId xmlns:a16="http://schemas.microsoft.com/office/drawing/2014/main" id="{FED605B1-DB61-EC3C-3183-8B021BD4BEC5}"/>
              </a:ext>
            </a:extLst>
          </p:cNvPr>
          <p:cNvSpPr txBox="1"/>
          <p:nvPr/>
        </p:nvSpPr>
        <p:spPr>
          <a:xfrm>
            <a:off x="1320800" y="4109909"/>
            <a:ext cx="95504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1" u="none" strike="noStrike" kern="1200" cap="none" spc="0" normalizeH="0" baseline="0" noProof="0" dirty="0">
                <a:ln>
                  <a:noFill/>
                </a:ln>
                <a:solidFill>
                  <a:prstClr val="black"/>
                </a:solidFill>
                <a:effectLst/>
                <a:uLnTx/>
                <a:uFillTx/>
                <a:latin typeface="Effra" panose="02000506080000020004" pitchFamily="2" charset="0"/>
                <a:ea typeface="+mn-ea"/>
                <a:cs typeface="+mn-cs"/>
              </a:rPr>
              <a:t>Als de afzet</a:t>
            </a:r>
            <a:r>
              <a:rPr kumimoji="0" lang="nl-NL" sz="2800" b="1" i="1" u="none" strike="noStrike" kern="1200" cap="none" spc="0" normalizeH="0" noProof="0" dirty="0">
                <a:ln>
                  <a:noFill/>
                </a:ln>
                <a:solidFill>
                  <a:prstClr val="black"/>
                </a:solidFill>
                <a:effectLst/>
                <a:uLnTx/>
                <a:uFillTx/>
                <a:latin typeface="Effra" panose="02000506080000020004" pitchFamily="2" charset="0"/>
                <a:ea typeface="+mn-ea"/>
                <a:cs typeface="+mn-cs"/>
              </a:rPr>
              <a:t> daalt dan </a:t>
            </a:r>
            <a:r>
              <a:rPr kumimoji="0" lang="nl-NL" sz="2800" b="1" i="1" u="none" strike="noStrike" kern="1200" cap="none" spc="0" normalizeH="0" noProof="0" dirty="0">
                <a:ln>
                  <a:noFill/>
                </a:ln>
                <a:solidFill>
                  <a:srgbClr val="945DE8"/>
                </a:solidFill>
                <a:effectLst/>
                <a:uLnTx/>
                <a:uFillTx/>
                <a:latin typeface="Effra" panose="02000506080000020004" pitchFamily="2" charset="0"/>
                <a:ea typeface="+mn-ea"/>
                <a:cs typeface="+mn-cs"/>
              </a:rPr>
              <a:t>daalt</a:t>
            </a:r>
            <a:r>
              <a:rPr kumimoji="0" lang="nl-NL" sz="2800" b="1" i="1" u="none" strike="noStrike" kern="1200" cap="none" spc="0" normalizeH="0" noProof="0" dirty="0">
                <a:ln>
                  <a:noFill/>
                </a:ln>
                <a:solidFill>
                  <a:prstClr val="black"/>
                </a:solidFill>
                <a:effectLst/>
                <a:uLnTx/>
                <a:uFillTx/>
                <a:latin typeface="Effra" panose="02000506080000020004" pitchFamily="2" charset="0"/>
                <a:ea typeface="+mn-ea"/>
                <a:cs typeface="+mn-cs"/>
              </a:rPr>
              <a:t> ook het </a:t>
            </a:r>
            <a:r>
              <a:rPr kumimoji="0" lang="nl-NL" sz="2800" b="1" i="1" u="none" strike="noStrike" kern="1200" cap="none" spc="0" normalizeH="0" noProof="0" dirty="0">
                <a:ln>
                  <a:noFill/>
                </a:ln>
                <a:solidFill>
                  <a:srgbClr val="945DE8"/>
                </a:solidFill>
                <a:effectLst/>
                <a:uLnTx/>
                <a:uFillTx/>
                <a:latin typeface="Effra" panose="02000506080000020004" pitchFamily="2" charset="0"/>
                <a:ea typeface="+mn-ea"/>
                <a:cs typeface="+mn-cs"/>
              </a:rPr>
              <a:t>bezettingsresultaat</a:t>
            </a:r>
            <a:r>
              <a:rPr kumimoji="0" lang="nl-NL" sz="2800" b="1" i="1" u="none" strike="noStrike" kern="1200" cap="none" spc="0" normalizeH="0" noProof="0" dirty="0">
                <a:ln>
                  <a:noFill/>
                </a:ln>
                <a:solidFill>
                  <a:prstClr val="black"/>
                </a:solidFill>
                <a:effectLst/>
                <a:uLnTx/>
                <a:uFillTx/>
                <a:latin typeface="Effra" panose="02000506080000020004" pitchFamily="2" charset="0"/>
                <a:ea typeface="+mn-ea"/>
                <a:cs typeface="+mn-cs"/>
              </a:rPr>
              <a:t>.</a:t>
            </a:r>
            <a:endParaRPr kumimoji="0" lang="nl-NL" sz="2800" b="1" i="1" u="none" strike="noStrike" kern="1200" cap="none" spc="0" normalizeH="0" baseline="0" noProof="0" dirty="0">
              <a:ln>
                <a:noFill/>
              </a:ln>
              <a:solidFill>
                <a:prstClr val="black"/>
              </a:solidFill>
              <a:effectLst/>
              <a:uLnTx/>
              <a:uFillTx/>
              <a:latin typeface="Effra" panose="02000506080000020004" pitchFamily="2" charset="0"/>
              <a:ea typeface="+mn-ea"/>
              <a:cs typeface="+mn-cs"/>
            </a:endParaRPr>
          </a:p>
        </p:txBody>
      </p:sp>
      <p:sp>
        <p:nvSpPr>
          <p:cNvPr id="6" name="Tekstballon: rechthoek met afgeronde hoeken 5">
            <a:extLst>
              <a:ext uri="{FF2B5EF4-FFF2-40B4-BE49-F238E27FC236}">
                <a16:creationId xmlns:a16="http://schemas.microsoft.com/office/drawing/2014/main" id="{021D38D1-E7BC-059F-5811-AB0102D15AFB}"/>
              </a:ext>
            </a:extLst>
          </p:cNvPr>
          <p:cNvSpPr/>
          <p:nvPr/>
        </p:nvSpPr>
        <p:spPr>
          <a:xfrm>
            <a:off x="3830786" y="3481588"/>
            <a:ext cx="4530428" cy="1380645"/>
          </a:xfrm>
          <a:prstGeom prst="wedgeRoundRectCallout">
            <a:avLst>
              <a:gd name="adj1" fmla="val 1162"/>
              <a:gd name="adj2" fmla="val 70985"/>
              <a:gd name="adj3" fmla="val 16667"/>
            </a:avLst>
          </a:prstGeom>
          <a:solidFill>
            <a:srgbClr val="945EE8"/>
          </a:solidFill>
          <a:ln>
            <a:noFill/>
          </a:ln>
          <a:effectLst>
            <a:outerShdw blurRad="25400" dist="254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000" b="0" i="1" u="none" strike="noStrike" kern="1200" cap="none" spc="0" normalizeH="0" baseline="0" noProof="0" dirty="0">
                <a:ln>
                  <a:noFill/>
                </a:ln>
                <a:solidFill>
                  <a:prstClr val="white"/>
                </a:solidFill>
                <a:effectLst/>
                <a:uLnTx/>
                <a:uFillTx/>
                <a:latin typeface="Effra" panose="02000506080000020004" pitchFamily="2" charset="0"/>
                <a:ea typeface="+mn-ea"/>
                <a:cs typeface="+mn-cs"/>
              </a:rPr>
              <a:t>Soms gaan theorievragen over</a:t>
            </a:r>
            <a:r>
              <a:rPr lang="nl-NL" sz="2000" i="1" dirty="0">
                <a:solidFill>
                  <a:prstClr val="white"/>
                </a:solidFill>
                <a:latin typeface="Effra" panose="02000506080000020004" pitchFamily="2" charset="0"/>
              </a:rPr>
              <a:t> zaken waar een formule voor is. Antwoord dan met behulp van de ingrediënten van die formule. </a:t>
            </a:r>
            <a:endParaRPr kumimoji="0" lang="nl-NL" sz="2000" b="0" i="1" u="none" strike="noStrike" kern="1200" cap="none" spc="0" normalizeH="0" baseline="0" noProof="0" dirty="0">
              <a:ln>
                <a:noFill/>
              </a:ln>
              <a:solidFill>
                <a:prstClr val="white"/>
              </a:solidFill>
              <a:effectLst/>
              <a:uLnTx/>
              <a:uFillTx/>
              <a:latin typeface="Effra" panose="02000506080000020004" pitchFamily="2" charset="0"/>
              <a:ea typeface="+mn-ea"/>
              <a:cs typeface="+mn-cs"/>
            </a:endParaRPr>
          </a:p>
        </p:txBody>
      </p:sp>
      <p:sp>
        <p:nvSpPr>
          <p:cNvPr id="17" name="Rechthoek 16">
            <a:extLst>
              <a:ext uri="{FF2B5EF4-FFF2-40B4-BE49-F238E27FC236}">
                <a16:creationId xmlns:a16="http://schemas.microsoft.com/office/drawing/2014/main" id="{99960131-7FAF-3FDC-EC77-6E60496591BD}"/>
              </a:ext>
            </a:extLst>
          </p:cNvPr>
          <p:cNvSpPr/>
          <p:nvPr/>
        </p:nvSpPr>
        <p:spPr>
          <a:xfrm>
            <a:off x="6806689" y="3047828"/>
            <a:ext cx="1739000" cy="351895"/>
          </a:xfrm>
          <a:prstGeom prst="rect">
            <a:avLst/>
          </a:prstGeom>
          <a:no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18" name="Verbindingslijn: gebogen 17">
            <a:extLst>
              <a:ext uri="{FF2B5EF4-FFF2-40B4-BE49-F238E27FC236}">
                <a16:creationId xmlns:a16="http://schemas.microsoft.com/office/drawing/2014/main" id="{70200015-5E72-4722-2E3E-61C68E30C2B8}"/>
              </a:ext>
            </a:extLst>
          </p:cNvPr>
          <p:cNvCxnSpPr>
            <a:cxnSpLocks/>
            <a:stCxn id="17" idx="0"/>
            <a:endCxn id="20" idx="2"/>
          </p:cNvCxnSpPr>
          <p:nvPr/>
        </p:nvCxnSpPr>
        <p:spPr>
          <a:xfrm rot="16200000" flipV="1">
            <a:off x="6043028" y="1414666"/>
            <a:ext cx="760823" cy="2505501"/>
          </a:xfrm>
          <a:prstGeom prst="bentConnector3">
            <a:avLst>
              <a:gd name="adj1" fmla="val 64838"/>
            </a:avLst>
          </a:prstGeom>
          <a:ln w="38100">
            <a:solidFill>
              <a:srgbClr val="E71E14"/>
            </a:solidFill>
            <a:tailEnd type="triangle"/>
          </a:ln>
        </p:spPr>
        <p:style>
          <a:lnRef idx="1">
            <a:schemeClr val="accent1"/>
          </a:lnRef>
          <a:fillRef idx="0">
            <a:schemeClr val="accent1"/>
          </a:fillRef>
          <a:effectRef idx="0">
            <a:schemeClr val="accent1"/>
          </a:effectRef>
          <a:fontRef idx="minor">
            <a:schemeClr val="tx1"/>
          </a:fontRef>
        </p:style>
      </p:cxnSp>
      <p:sp>
        <p:nvSpPr>
          <p:cNvPr id="20" name="Rechthoek 19">
            <a:extLst>
              <a:ext uri="{FF2B5EF4-FFF2-40B4-BE49-F238E27FC236}">
                <a16:creationId xmlns:a16="http://schemas.microsoft.com/office/drawing/2014/main" id="{EC8C9506-2F1D-EC05-9890-33B64403A502}"/>
              </a:ext>
            </a:extLst>
          </p:cNvPr>
          <p:cNvSpPr/>
          <p:nvPr/>
        </p:nvSpPr>
        <p:spPr>
          <a:xfrm>
            <a:off x="4956062" y="1935110"/>
            <a:ext cx="429251" cy="351895"/>
          </a:xfrm>
          <a:prstGeom prst="rect">
            <a:avLst/>
          </a:prstGeom>
          <a:no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7" name="Tekstballon: rechthoek met afgeronde hoeken 26">
            <a:extLst>
              <a:ext uri="{FF2B5EF4-FFF2-40B4-BE49-F238E27FC236}">
                <a16:creationId xmlns:a16="http://schemas.microsoft.com/office/drawing/2014/main" id="{69D1C7D7-F012-9C2D-D151-4AD24D057B1B}"/>
              </a:ext>
            </a:extLst>
          </p:cNvPr>
          <p:cNvSpPr/>
          <p:nvPr/>
        </p:nvSpPr>
        <p:spPr>
          <a:xfrm>
            <a:off x="8545689" y="3485602"/>
            <a:ext cx="1907822" cy="619081"/>
          </a:xfrm>
          <a:prstGeom prst="wedgeRoundRectCallout">
            <a:avLst>
              <a:gd name="adj1" fmla="val -74931"/>
              <a:gd name="adj2" fmla="val -67956"/>
              <a:gd name="adj3" fmla="val 16667"/>
            </a:avLst>
          </a:prstGeom>
          <a:solidFill>
            <a:srgbClr val="945E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000" b="1" i="1" u="none" strike="noStrike" kern="1200" cap="none" spc="0" normalizeH="0" baseline="0" noProof="0" dirty="0">
                <a:ln>
                  <a:noFill/>
                </a:ln>
                <a:solidFill>
                  <a:prstClr val="white"/>
                </a:solidFill>
                <a:effectLst/>
                <a:uLnTx/>
                <a:uFillTx/>
                <a:latin typeface="Effra" panose="02000506080000020004" pitchFamily="2" charset="0"/>
                <a:ea typeface="+mn-ea"/>
                <a:cs typeface="+mn-cs"/>
              </a:rPr>
              <a:t>Formuledeel</a:t>
            </a:r>
            <a:endParaRPr kumimoji="0" lang="nl-NL" sz="2000" b="0" i="1" u="none" strike="noStrike" kern="1200" cap="none" spc="0" normalizeH="0" baseline="0" noProof="0" dirty="0">
              <a:ln>
                <a:noFill/>
              </a:ln>
              <a:solidFill>
                <a:prstClr val="white"/>
              </a:solidFill>
              <a:effectLst/>
              <a:uLnTx/>
              <a:uFillTx/>
              <a:latin typeface="Effra" panose="02000506080000020004" pitchFamily="2" charset="0"/>
              <a:ea typeface="+mn-ea"/>
              <a:cs typeface="+mn-cs"/>
            </a:endParaRPr>
          </a:p>
        </p:txBody>
      </p:sp>
      <p:pic>
        <p:nvPicPr>
          <p:cNvPr id="28" name="Graphic 27" descr="Vinkje met effen opvulling">
            <a:extLst>
              <a:ext uri="{FF2B5EF4-FFF2-40B4-BE49-F238E27FC236}">
                <a16:creationId xmlns:a16="http://schemas.microsoft.com/office/drawing/2014/main" id="{4887F687-6D9C-6979-13F8-0C9B27F3E5A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680630" y="3487861"/>
            <a:ext cx="1037964" cy="1037964"/>
          </a:xfrm>
          <a:prstGeom prst="rect">
            <a:avLst/>
          </a:prstGeom>
          <a:effectLst>
            <a:outerShdw blurRad="50800" dist="38100" dir="2700000" algn="tl" rotWithShape="0">
              <a:prstClr val="black">
                <a:alpha val="40000"/>
              </a:prstClr>
            </a:outerShdw>
          </a:effectLst>
        </p:spPr>
      </p:pic>
      <p:sp>
        <p:nvSpPr>
          <p:cNvPr id="29" name="Tekstballon: rechthoek met afgeronde hoeken 28">
            <a:extLst>
              <a:ext uri="{FF2B5EF4-FFF2-40B4-BE49-F238E27FC236}">
                <a16:creationId xmlns:a16="http://schemas.microsoft.com/office/drawing/2014/main" id="{5C3C7434-86FF-1CC1-205E-69E3025422BA}"/>
              </a:ext>
            </a:extLst>
          </p:cNvPr>
          <p:cNvSpPr/>
          <p:nvPr/>
        </p:nvSpPr>
        <p:spPr>
          <a:xfrm>
            <a:off x="8545688" y="4633129"/>
            <a:ext cx="1907823" cy="619081"/>
          </a:xfrm>
          <a:prstGeom prst="wedgeRoundRectCallout">
            <a:avLst>
              <a:gd name="adj1" fmla="val -74931"/>
              <a:gd name="adj2" fmla="val -67956"/>
              <a:gd name="adj3" fmla="val 16667"/>
            </a:avLst>
          </a:prstGeom>
          <a:solidFill>
            <a:srgbClr val="945E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nl-NL" sz="2000" b="1" i="1" u="none" strike="noStrike" kern="1200" cap="none" spc="0" normalizeH="0" baseline="0" noProof="0" dirty="0">
                <a:ln>
                  <a:noFill/>
                </a:ln>
                <a:solidFill>
                  <a:prstClr val="white"/>
                </a:solidFill>
                <a:effectLst/>
                <a:uLnTx/>
                <a:uFillTx/>
                <a:latin typeface="Effra" panose="02000506080000020004" pitchFamily="2" charset="0"/>
                <a:ea typeface="+mn-ea"/>
                <a:cs typeface="+mn-cs"/>
              </a:rPr>
              <a:t>Gevolg voor de uitkomst</a:t>
            </a:r>
            <a:endParaRPr kumimoji="0" lang="nl-NL" sz="2000" b="0" i="1" u="none" strike="noStrike" kern="1200" cap="none" spc="0" normalizeH="0" baseline="0" noProof="0" dirty="0">
              <a:ln>
                <a:noFill/>
              </a:ln>
              <a:solidFill>
                <a:prstClr val="white"/>
              </a:solidFill>
              <a:effectLst/>
              <a:uLnTx/>
              <a:uFillTx/>
              <a:latin typeface="Effra" panose="02000506080000020004" pitchFamily="2" charset="0"/>
              <a:ea typeface="+mn-ea"/>
              <a:cs typeface="+mn-cs"/>
            </a:endParaRPr>
          </a:p>
        </p:txBody>
      </p:sp>
      <p:pic>
        <p:nvPicPr>
          <p:cNvPr id="30" name="Graphic 29" descr="Vinkje met effen opvulling">
            <a:extLst>
              <a:ext uri="{FF2B5EF4-FFF2-40B4-BE49-F238E27FC236}">
                <a16:creationId xmlns:a16="http://schemas.microsoft.com/office/drawing/2014/main" id="{37DC80DA-D7CE-1AFD-8B42-F200C6BADBE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716615" y="4525825"/>
            <a:ext cx="1037964" cy="1037964"/>
          </a:xfrm>
          <a:prstGeom prst="rect">
            <a:avLst/>
          </a:prstGeom>
          <a:effectLst>
            <a:outerShdw blurRad="50800" dist="38100" dir="2700000" algn="tl" rotWithShape="0">
              <a:prstClr val="black">
                <a:alpha val="40000"/>
              </a:prstClr>
            </a:outerShdw>
          </a:effectLst>
        </p:spPr>
      </p:pic>
      <p:sp>
        <p:nvSpPr>
          <p:cNvPr id="32" name="Tekstvak 31">
            <a:extLst>
              <a:ext uri="{FF2B5EF4-FFF2-40B4-BE49-F238E27FC236}">
                <a16:creationId xmlns:a16="http://schemas.microsoft.com/office/drawing/2014/main" id="{E329BF80-EE3D-22D1-A55F-3EE17C8182C8}"/>
              </a:ext>
            </a:extLst>
          </p:cNvPr>
          <p:cNvSpPr txBox="1"/>
          <p:nvPr/>
        </p:nvSpPr>
        <p:spPr>
          <a:xfrm>
            <a:off x="7960660" y="6445479"/>
            <a:ext cx="4082404"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prstClr val="black">
                    <a:alpha val="40000"/>
                  </a:prstClr>
                </a:solidFill>
                <a:effectLst/>
                <a:uLnTx/>
                <a:uFillTx/>
                <a:latin typeface="Effra" panose="02000506080000020004" pitchFamily="2" charset="0"/>
                <a:ea typeface="+mn-ea"/>
                <a:cs typeface="+mn-cs"/>
              </a:rPr>
              <a:t>Bron: eindexamen bedrijfseconomie vwo 2023-II</a:t>
            </a:r>
          </a:p>
        </p:txBody>
      </p:sp>
    </p:spTree>
    <p:extLst>
      <p:ext uri="{BB962C8B-B14F-4D97-AF65-F5344CB8AC3E}">
        <p14:creationId xmlns:p14="http://schemas.microsoft.com/office/powerpoint/2010/main" val="4108164529"/>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outVertical)">
                                      <p:cBhvr>
                                        <p:cTn id="7" dur="250"/>
                                        <p:tgtEl>
                                          <p:spTgt spid="12"/>
                                        </p:tgtEl>
                                      </p:cBhvr>
                                    </p:animEffect>
                                  </p:childTnLst>
                                </p:cTn>
                              </p:par>
                            </p:childTnLst>
                          </p:cTn>
                        </p:par>
                        <p:par>
                          <p:cTn id="8" fill="hold">
                            <p:stCondLst>
                              <p:cond delay="250"/>
                            </p:stCondLst>
                            <p:childTnLst>
                              <p:par>
                                <p:cTn id="9" presetID="1"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xit" presetSubtype="0" fill="hold" grpId="1" nodeType="withEffect">
                                  <p:stCondLst>
                                    <p:cond delay="0"/>
                                  </p:stCondLst>
                                  <p:childTnLst>
                                    <p:set>
                                      <p:cBhvr>
                                        <p:cTn id="20" dur="1" fill="hold">
                                          <p:stCondLst>
                                            <p:cond delay="0"/>
                                          </p:stCondLst>
                                        </p:cTn>
                                        <p:tgtEl>
                                          <p:spTgt spid="6"/>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6" grpId="0" animBg="1"/>
      <p:bldP spid="6" grpId="1" animBg="1"/>
      <p:bldP spid="27" grpId="0" animBg="1"/>
      <p:bldP spid="29"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6DDACD-4FC8-25DD-1187-B53931ED31A1}"/>
            </a:ext>
          </a:extLst>
        </p:cNvPr>
        <p:cNvGrpSpPr/>
        <p:nvPr/>
      </p:nvGrpSpPr>
      <p:grpSpPr>
        <a:xfrm>
          <a:off x="0" y="0"/>
          <a:ext cx="0" cy="0"/>
          <a:chOff x="0" y="0"/>
          <a:chExt cx="0" cy="0"/>
        </a:xfrm>
      </p:grpSpPr>
      <p:sp>
        <p:nvSpPr>
          <p:cNvPr id="3" name="Tekstvak 2">
            <a:extLst>
              <a:ext uri="{FF2B5EF4-FFF2-40B4-BE49-F238E27FC236}">
                <a16:creationId xmlns:a16="http://schemas.microsoft.com/office/drawing/2014/main" id="{0541827B-D3BA-6BA3-2C3D-C115E45FA5EE}"/>
              </a:ext>
            </a:extLst>
          </p:cNvPr>
          <p:cNvSpPr txBox="1"/>
          <p:nvPr/>
        </p:nvSpPr>
        <p:spPr>
          <a:xfrm>
            <a:off x="319314" y="3269425"/>
            <a:ext cx="11553372" cy="1323439"/>
          </a:xfrm>
          <a:prstGeom prst="rect">
            <a:avLst/>
          </a:prstGeom>
          <a:noFill/>
        </p:spPr>
        <p:txBody>
          <a:bodyPr wrap="square" rtlCol="0">
            <a:spAutoFit/>
          </a:bodyPr>
          <a:lstStyle/>
          <a:p>
            <a:pPr algn="ctr"/>
            <a:r>
              <a:rPr lang="nl-NL" sz="8000" b="1" dirty="0">
                <a:solidFill>
                  <a:srgbClr val="945DE8"/>
                </a:solidFill>
                <a:effectLst>
                  <a:outerShdw blurRad="25400" dist="25400" dir="2700000" algn="tl" rotWithShape="0">
                    <a:prstClr val="black">
                      <a:alpha val="40000"/>
                    </a:prstClr>
                  </a:outerShdw>
                </a:effectLst>
                <a:latin typeface="Effra" panose="02000506080000020004" pitchFamily="2" charset="0"/>
              </a:rPr>
              <a:t>Kosten van vaste activa</a:t>
            </a:r>
          </a:p>
        </p:txBody>
      </p:sp>
      <p:cxnSp>
        <p:nvCxnSpPr>
          <p:cNvPr id="6" name="Rechte verbindingslijn 5">
            <a:extLst>
              <a:ext uri="{FF2B5EF4-FFF2-40B4-BE49-F238E27FC236}">
                <a16:creationId xmlns:a16="http://schemas.microsoft.com/office/drawing/2014/main" id="{70CD4DEE-5E9D-FA5B-9821-415009C07CDF}"/>
              </a:ext>
            </a:extLst>
          </p:cNvPr>
          <p:cNvCxnSpPr>
            <a:cxnSpLocks/>
          </p:cNvCxnSpPr>
          <p:nvPr/>
        </p:nvCxnSpPr>
        <p:spPr>
          <a:xfrm flipH="1">
            <a:off x="1168400" y="4592864"/>
            <a:ext cx="9855200" cy="0"/>
          </a:xfrm>
          <a:prstGeom prst="line">
            <a:avLst/>
          </a:prstGeom>
          <a:ln w="111125">
            <a:solidFill>
              <a:schemeClr val="bg1">
                <a:lumMod val="65000"/>
              </a:schemeClr>
            </a:solidFill>
          </a:ln>
          <a:effectLst>
            <a:outerShdw blurRad="25400" dist="254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 name="Tekstvak 4">
            <a:extLst>
              <a:ext uri="{FF2B5EF4-FFF2-40B4-BE49-F238E27FC236}">
                <a16:creationId xmlns:a16="http://schemas.microsoft.com/office/drawing/2014/main" id="{5368910E-0222-E7F4-A062-9149707084C0}"/>
              </a:ext>
            </a:extLst>
          </p:cNvPr>
          <p:cNvSpPr txBox="1"/>
          <p:nvPr/>
        </p:nvSpPr>
        <p:spPr>
          <a:xfrm>
            <a:off x="319314" y="1743697"/>
            <a:ext cx="11553372" cy="1862048"/>
          </a:xfrm>
          <a:prstGeom prst="rect">
            <a:avLst/>
          </a:prstGeom>
          <a:noFill/>
        </p:spPr>
        <p:txBody>
          <a:bodyPr wrap="square" rtlCol="0">
            <a:spAutoFit/>
          </a:bodyPr>
          <a:lstStyle/>
          <a:p>
            <a:pPr algn="ctr"/>
            <a:r>
              <a:rPr lang="nl-NL" sz="11500" b="1" i="1" dirty="0">
                <a:solidFill>
                  <a:srgbClr val="652EA3"/>
                </a:solidFill>
                <a:effectLst>
                  <a:outerShdw blurRad="25400" dist="25400" dir="2700000" algn="tl" rotWithShape="0">
                    <a:prstClr val="black">
                      <a:alpha val="40000"/>
                    </a:prstClr>
                  </a:outerShdw>
                </a:effectLst>
                <a:latin typeface="Effra" panose="02000506080000020004" pitchFamily="2" charset="0"/>
              </a:rPr>
              <a:t>Afschrijven</a:t>
            </a:r>
          </a:p>
        </p:txBody>
      </p:sp>
      <p:sp>
        <p:nvSpPr>
          <p:cNvPr id="2" name="Tekstvak 1">
            <a:extLst>
              <a:ext uri="{FF2B5EF4-FFF2-40B4-BE49-F238E27FC236}">
                <a16:creationId xmlns:a16="http://schemas.microsoft.com/office/drawing/2014/main" id="{9E2A1026-FB84-42BC-3252-1EF31D456358}"/>
              </a:ext>
            </a:extLst>
          </p:cNvPr>
          <p:cNvSpPr txBox="1"/>
          <p:nvPr/>
        </p:nvSpPr>
        <p:spPr>
          <a:xfrm>
            <a:off x="1168400" y="4585846"/>
            <a:ext cx="2854959" cy="523220"/>
          </a:xfrm>
          <a:prstGeom prst="rect">
            <a:avLst/>
          </a:prstGeom>
          <a:noFill/>
        </p:spPr>
        <p:txBody>
          <a:bodyPr wrap="square" rtlCol="0">
            <a:spAutoFit/>
          </a:bodyPr>
          <a:lstStyle/>
          <a:p>
            <a:r>
              <a:rPr lang="nl-NL" sz="2800" b="1" dirty="0">
                <a:solidFill>
                  <a:srgbClr val="652EA3"/>
                </a:solidFill>
                <a:latin typeface="Effra" panose="02000506080000020004" pitchFamily="2" charset="0"/>
              </a:rPr>
              <a:t>Quirine</a:t>
            </a:r>
          </a:p>
        </p:txBody>
      </p:sp>
    </p:spTree>
    <p:extLst>
      <p:ext uri="{BB962C8B-B14F-4D97-AF65-F5344CB8AC3E}">
        <p14:creationId xmlns:p14="http://schemas.microsoft.com/office/powerpoint/2010/main" val="329120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0B91B282-B0A4-7657-2FBC-56707DD2029C}"/>
              </a:ext>
            </a:extLst>
          </p:cNvPr>
          <p:cNvSpPr>
            <a:spLocks noGrp="1"/>
          </p:cNvSpPr>
          <p:nvPr>
            <p:ph idx="1"/>
          </p:nvPr>
        </p:nvSpPr>
        <p:spPr/>
        <p:txBody>
          <a:bodyPr/>
          <a:lstStyle/>
          <a:p>
            <a:pPr marL="0" indent="0">
              <a:buNone/>
            </a:pPr>
            <a:r>
              <a:rPr lang="nl-NL" dirty="0"/>
              <a:t>= waardevermindering van productiemiddelen.</a:t>
            </a:r>
          </a:p>
          <a:p>
            <a:pPr marL="0" indent="0">
              <a:buNone/>
            </a:pPr>
            <a:endParaRPr lang="nl-NL" dirty="0">
              <a:sym typeface="Wingdings" panose="05000000000000000000" pitchFamily="2" charset="2"/>
            </a:endParaRPr>
          </a:p>
          <a:p>
            <a:pPr marL="0" indent="0">
              <a:buNone/>
            </a:pPr>
            <a:r>
              <a:rPr lang="nl-NL" dirty="0">
                <a:sym typeface="Wingdings" panose="05000000000000000000" pitchFamily="2" charset="2"/>
              </a:rPr>
              <a:t> K</a:t>
            </a:r>
            <a:r>
              <a:rPr lang="nl-NL" dirty="0"/>
              <a:t>ostenpost!</a:t>
            </a:r>
          </a:p>
          <a:p>
            <a:pPr marL="0" indent="0">
              <a:buNone/>
            </a:pPr>
            <a:endParaRPr lang="nl-NL" dirty="0"/>
          </a:p>
          <a:p>
            <a:pPr marL="0" indent="0">
              <a:buNone/>
            </a:pPr>
            <a:r>
              <a:rPr lang="nl-NL" dirty="0"/>
              <a:t>De hoogte van de afschrijvingskosten heeft invloed op het bedrijfsresultaat.</a:t>
            </a:r>
          </a:p>
          <a:p>
            <a:pPr marL="0" indent="0">
              <a:buNone/>
            </a:pPr>
            <a:endParaRPr lang="nl-NL" dirty="0"/>
          </a:p>
        </p:txBody>
      </p:sp>
      <p:sp>
        <p:nvSpPr>
          <p:cNvPr id="4" name="Tekstvak 3">
            <a:extLst>
              <a:ext uri="{FF2B5EF4-FFF2-40B4-BE49-F238E27FC236}">
                <a16:creationId xmlns:a16="http://schemas.microsoft.com/office/drawing/2014/main" id="{59476933-62C4-2F24-C4F0-C633CFFD9C79}"/>
              </a:ext>
            </a:extLst>
          </p:cNvPr>
          <p:cNvSpPr txBox="1"/>
          <p:nvPr/>
        </p:nvSpPr>
        <p:spPr>
          <a:xfrm>
            <a:off x="2140299" y="194009"/>
            <a:ext cx="791140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2800" dirty="0">
                <a:solidFill>
                  <a:prstClr val="black"/>
                </a:solidFill>
                <a:latin typeface="Effra Heavy" panose="02000906080000020004" pitchFamily="2" charset="0"/>
              </a:rPr>
              <a:t>Afschrijven</a:t>
            </a:r>
            <a:endParaRPr kumimoji="0" lang="nl-NL" sz="2800" b="0" i="0" u="none" strike="noStrike" kern="1200" cap="none" spc="0" normalizeH="0" baseline="0" noProof="0" dirty="0">
              <a:ln>
                <a:noFill/>
              </a:ln>
              <a:solidFill>
                <a:prstClr val="black"/>
              </a:solidFill>
              <a:effectLst/>
              <a:uLnTx/>
              <a:uFillTx/>
              <a:latin typeface="Effra" panose="02000506080000020004" pitchFamily="2" charset="0"/>
            </a:endParaRPr>
          </a:p>
        </p:txBody>
      </p:sp>
    </p:spTree>
    <p:extLst>
      <p:ext uri="{BB962C8B-B14F-4D97-AF65-F5344CB8AC3E}">
        <p14:creationId xmlns:p14="http://schemas.microsoft.com/office/powerpoint/2010/main" val="427954224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ijdelijke aanduiding voor inhoud 2">
                <a:extLst>
                  <a:ext uri="{FF2B5EF4-FFF2-40B4-BE49-F238E27FC236}">
                    <a16:creationId xmlns:a16="http://schemas.microsoft.com/office/drawing/2014/main" id="{A0DA51F5-5F7A-AA02-68DA-0124AC9DCC29}"/>
                  </a:ext>
                </a:extLst>
              </p:cNvPr>
              <p:cNvSpPr>
                <a:spLocks noGrp="1"/>
              </p:cNvSpPr>
              <p:nvPr>
                <p:ph idx="1"/>
              </p:nvPr>
            </p:nvSpPr>
            <p:spPr>
              <a:xfrm>
                <a:off x="609599" y="1825624"/>
                <a:ext cx="10884311" cy="4791075"/>
              </a:xfrm>
            </p:spPr>
            <p:txBody>
              <a:bodyPr>
                <a:normAutofit/>
              </a:bodyPr>
              <a:lstStyle/>
              <a:p>
                <a:pPr marL="0" indent="0">
                  <a:buNone/>
                </a:pPr>
                <a:r>
                  <a:rPr lang="nl-NL" sz="2800" dirty="0"/>
                  <a:t>Afschrijvingskosten per periode =</a:t>
                </a:r>
              </a:p>
              <a:p>
                <a:pPr marL="0" indent="0">
                  <a:buNone/>
                </a:pPr>
                <a:endParaRPr lang="nl-NL" sz="2800" dirty="0"/>
              </a:p>
              <a:p>
                <a:pPr marL="0" indent="0" algn="ctr">
                  <a:buNone/>
                </a:pPr>
                <a:r>
                  <a:rPr lang="nl-NL" sz="2800" dirty="0"/>
                  <a:t> </a:t>
                </a:r>
                <a14:m>
                  <m:oMath xmlns:m="http://schemas.openxmlformats.org/officeDocument/2006/math">
                    <m:f>
                      <m:fPr>
                        <m:ctrlPr>
                          <a:rPr lang="nl-NL" sz="2800" i="1" smtClean="0">
                            <a:latin typeface="Cambria Math" panose="02040503050406030204" pitchFamily="18" charset="0"/>
                          </a:rPr>
                        </m:ctrlPr>
                      </m:fPr>
                      <m:num>
                        <m:r>
                          <a:rPr lang="nl-NL" sz="2800" b="0" i="1" smtClean="0">
                            <a:latin typeface="Cambria Math" panose="02040503050406030204" pitchFamily="18" charset="0"/>
                          </a:rPr>
                          <m:t>(</m:t>
                        </m:r>
                        <m:r>
                          <a:rPr lang="nl-NL" sz="2800" b="0" i="1" smtClean="0">
                            <a:latin typeface="Cambria Math" panose="02040503050406030204" pitchFamily="18" charset="0"/>
                          </a:rPr>
                          <m:t>𝑎𝑎𝑛𝑠𝑐h𝑎𝑓𝑝𝑟𝑖𝑗𝑠</m:t>
                        </m:r>
                        <m:r>
                          <a:rPr lang="nl-NL" sz="2800" b="0" i="1" smtClean="0">
                            <a:latin typeface="Cambria Math" panose="02040503050406030204" pitchFamily="18" charset="0"/>
                          </a:rPr>
                          <m:t> + </m:t>
                        </m:r>
                        <m:r>
                          <a:rPr lang="nl-NL" sz="2800" b="0" i="1" smtClean="0">
                            <a:latin typeface="Cambria Math" panose="02040503050406030204" pitchFamily="18" charset="0"/>
                          </a:rPr>
                          <m:t>𝑖𝑛𝑠𝑡𝑎𝑙𝑙𝑎𝑡𝑖𝑒𝑘𝑜𝑠𝑡𝑒𝑛</m:t>
                        </m:r>
                        <m:r>
                          <a:rPr lang="nl-NL" sz="2800" b="0" i="1" smtClean="0">
                            <a:latin typeface="Cambria Math" panose="02040503050406030204" pitchFamily="18" charset="0"/>
                          </a:rPr>
                          <m:t>) −(</m:t>
                        </m:r>
                        <m:r>
                          <a:rPr lang="nl-NL" sz="2800" b="0" i="1" smtClean="0">
                            <a:latin typeface="Cambria Math" panose="02040503050406030204" pitchFamily="18" charset="0"/>
                          </a:rPr>
                          <m:t>𝑟𝑒𝑠𝑡𝑤𝑎𝑎𝑟𝑑𝑒</m:t>
                        </m:r>
                        <m:r>
                          <a:rPr lang="nl-NL" sz="2800" b="0" i="1" smtClean="0">
                            <a:latin typeface="Cambria Math" panose="02040503050406030204" pitchFamily="18" charset="0"/>
                          </a:rPr>
                          <m:t> − </m:t>
                        </m:r>
                        <m:r>
                          <a:rPr lang="nl-NL" sz="2800" b="0" i="1" smtClean="0">
                            <a:latin typeface="Cambria Math" panose="02040503050406030204" pitchFamily="18" charset="0"/>
                          </a:rPr>
                          <m:t>𝑠𝑙𝑜𝑜𝑝𝑘𝑜𝑠𝑡𝑒𝑛</m:t>
                        </m:r>
                        <m:r>
                          <a:rPr lang="nl-NL" sz="2800" b="0" i="1" smtClean="0">
                            <a:latin typeface="Cambria Math" panose="02040503050406030204" pitchFamily="18" charset="0"/>
                          </a:rPr>
                          <m:t>)</m:t>
                        </m:r>
                      </m:num>
                      <m:den>
                        <m:r>
                          <a:rPr lang="nl-NL" sz="2800" b="0" i="1" smtClean="0">
                            <a:latin typeface="Cambria Math" panose="02040503050406030204" pitchFamily="18" charset="0"/>
                          </a:rPr>
                          <m:t>𝑒𝑐𝑜𝑛𝑜𝑚𝑖𝑠𝑐h𝑒</m:t>
                        </m:r>
                        <m:r>
                          <a:rPr lang="nl-NL" sz="2800" b="0" i="1" smtClean="0">
                            <a:latin typeface="Cambria Math" panose="02040503050406030204" pitchFamily="18" charset="0"/>
                          </a:rPr>
                          <m:t> </m:t>
                        </m:r>
                        <m:r>
                          <a:rPr lang="nl-NL" sz="2800" b="0" i="1" smtClean="0">
                            <a:latin typeface="Cambria Math" panose="02040503050406030204" pitchFamily="18" charset="0"/>
                          </a:rPr>
                          <m:t>𝑙𝑒𝑣𝑒𝑛𝑠𝑑𝑢𝑢𝑟</m:t>
                        </m:r>
                      </m:den>
                    </m:f>
                  </m:oMath>
                </a14:m>
                <a:endParaRPr lang="nl-NL" dirty="0"/>
              </a:p>
              <a:p>
                <a:pPr marL="0" indent="0" algn="ctr">
                  <a:buNone/>
                </a:pPr>
                <a:endParaRPr lang="nl-NL" dirty="0"/>
              </a:p>
              <a:p>
                <a:pPr>
                  <a:buFont typeface="Wingdings" pitchFamily="2" charset="2"/>
                  <a:buNone/>
                </a:pPr>
                <a:r>
                  <a:rPr lang="nl-NL" sz="2800" b="1" dirty="0"/>
                  <a:t>Boekwaarde</a:t>
                </a:r>
                <a:r>
                  <a:rPr lang="nl-NL" sz="2800" dirty="0"/>
                  <a:t> </a:t>
                </a:r>
              </a:p>
              <a:p>
                <a:pPr>
                  <a:buFont typeface="Wingdings" pitchFamily="2" charset="2"/>
                  <a:buNone/>
                </a:pPr>
                <a:r>
                  <a:rPr lang="nl-NL" sz="2800" dirty="0"/>
                  <a:t>= waarde waarvoor een productiemiddel op de balans staat.</a:t>
                </a:r>
              </a:p>
              <a:p>
                <a:pPr>
                  <a:buFont typeface="Wingdings" pitchFamily="2" charset="2"/>
                  <a:buNone/>
                </a:pPr>
                <a:r>
                  <a:rPr lang="nl-NL" dirty="0"/>
                  <a:t>= aanschafprijs (incl. installatiekosten) – afschrijvingen die al geweest zijn. </a:t>
                </a:r>
              </a:p>
            </p:txBody>
          </p:sp>
        </mc:Choice>
        <mc:Fallback xmlns="">
          <p:sp>
            <p:nvSpPr>
              <p:cNvPr id="3" name="Tijdelijke aanduiding voor inhoud 2">
                <a:extLst>
                  <a:ext uri="{FF2B5EF4-FFF2-40B4-BE49-F238E27FC236}">
                    <a16:creationId xmlns:a16="http://schemas.microsoft.com/office/drawing/2014/main" id="{A0DA51F5-5F7A-AA02-68DA-0124AC9DCC29}"/>
                  </a:ext>
                </a:extLst>
              </p:cNvPr>
              <p:cNvSpPr>
                <a:spLocks noGrp="1" noRot="1" noChangeAspect="1" noMove="1" noResize="1" noEditPoints="1" noAdjustHandles="1" noChangeArrowheads="1" noChangeShapeType="1" noTextEdit="1"/>
              </p:cNvSpPr>
              <p:nvPr>
                <p:ph idx="1"/>
              </p:nvPr>
            </p:nvSpPr>
            <p:spPr>
              <a:xfrm>
                <a:off x="609599" y="1825624"/>
                <a:ext cx="10884311" cy="4791075"/>
              </a:xfrm>
              <a:blipFill>
                <a:blip r:embed="rId2"/>
                <a:stretch>
                  <a:fillRect l="-1120" t="-2036" r="-1008"/>
                </a:stretch>
              </a:blipFill>
            </p:spPr>
            <p:txBody>
              <a:bodyPr/>
              <a:lstStyle/>
              <a:p>
                <a:r>
                  <a:rPr lang="nl-NL">
                    <a:noFill/>
                  </a:rPr>
                  <a:t> </a:t>
                </a:r>
              </a:p>
            </p:txBody>
          </p:sp>
        </mc:Fallback>
      </mc:AlternateContent>
      <p:sp>
        <p:nvSpPr>
          <p:cNvPr id="4" name="Tekstballon: ovaal 3">
            <a:extLst>
              <a:ext uri="{FF2B5EF4-FFF2-40B4-BE49-F238E27FC236}">
                <a16:creationId xmlns:a16="http://schemas.microsoft.com/office/drawing/2014/main" id="{5A7AAF17-4043-A47C-7097-4B5990672B11}"/>
              </a:ext>
            </a:extLst>
          </p:cNvPr>
          <p:cNvSpPr/>
          <p:nvPr/>
        </p:nvSpPr>
        <p:spPr>
          <a:xfrm>
            <a:off x="8493162" y="1075749"/>
            <a:ext cx="3524026" cy="1499752"/>
          </a:xfrm>
          <a:prstGeom prst="wedgeEllipseCallout">
            <a:avLst>
              <a:gd name="adj1" fmla="val -50130"/>
              <a:gd name="adj2" fmla="val 39311"/>
            </a:avLst>
          </a:prstGeom>
          <a:solidFill>
            <a:srgbClr val="945DE8"/>
          </a:solidFill>
          <a:ln>
            <a:solidFill>
              <a:srgbClr val="945D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white"/>
                </a:solidFill>
                <a:effectLst/>
                <a:uLnTx/>
                <a:uFillTx/>
                <a:latin typeface="Effra" panose="02000506080000020004"/>
                <a:ea typeface="+mn-ea"/>
                <a:cs typeface="+mn-cs"/>
              </a:rPr>
              <a:t>Let op!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white"/>
                </a:solidFill>
                <a:effectLst/>
                <a:uLnTx/>
                <a:uFillTx/>
                <a:latin typeface="Effra" panose="02000506080000020004"/>
                <a:ea typeface="+mn-ea"/>
                <a:cs typeface="+mn-cs"/>
              </a:rPr>
              <a:t>Al deze bedragen zijn </a:t>
            </a:r>
            <a:r>
              <a:rPr kumimoji="0" lang="nl-NL" sz="1800" b="0" i="0" u="sng" strike="noStrike" kern="1200" cap="none" spc="0" normalizeH="0" baseline="0" noProof="0" dirty="0">
                <a:ln>
                  <a:noFill/>
                </a:ln>
                <a:solidFill>
                  <a:prstClr val="white"/>
                </a:solidFill>
                <a:effectLst/>
                <a:uLnTx/>
                <a:uFillTx/>
                <a:latin typeface="Effra" panose="02000506080000020004"/>
                <a:ea typeface="+mn-ea"/>
                <a:cs typeface="+mn-cs"/>
              </a:rPr>
              <a:t>exclusief</a:t>
            </a:r>
            <a:r>
              <a:rPr kumimoji="0" lang="nl-NL" sz="1800" b="0" i="0" u="none" strike="noStrike" kern="1200" cap="none" spc="0" normalizeH="0" baseline="0" noProof="0" dirty="0">
                <a:ln>
                  <a:noFill/>
                </a:ln>
                <a:solidFill>
                  <a:prstClr val="white"/>
                </a:solidFill>
                <a:effectLst/>
                <a:uLnTx/>
                <a:uFillTx/>
                <a:latin typeface="Effra" panose="02000506080000020004"/>
                <a:ea typeface="+mn-ea"/>
                <a:cs typeface="+mn-cs"/>
              </a:rPr>
              <a:t> btw. Het gaat immers om kosten.</a:t>
            </a:r>
          </a:p>
        </p:txBody>
      </p:sp>
      <p:sp>
        <p:nvSpPr>
          <p:cNvPr id="5" name="Tekstvak 4">
            <a:extLst>
              <a:ext uri="{FF2B5EF4-FFF2-40B4-BE49-F238E27FC236}">
                <a16:creationId xmlns:a16="http://schemas.microsoft.com/office/drawing/2014/main" id="{5759D0D5-E54A-C1FD-804D-53A8E3C58AD7}"/>
              </a:ext>
            </a:extLst>
          </p:cNvPr>
          <p:cNvSpPr txBox="1"/>
          <p:nvPr/>
        </p:nvSpPr>
        <p:spPr>
          <a:xfrm>
            <a:off x="2140299" y="194009"/>
            <a:ext cx="791140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2800" dirty="0">
                <a:solidFill>
                  <a:prstClr val="black"/>
                </a:solidFill>
                <a:latin typeface="Effra Heavy" panose="02000906080000020004" pitchFamily="2" charset="0"/>
              </a:rPr>
              <a:t>Afschrijving en boekwaarde</a:t>
            </a:r>
            <a:endParaRPr kumimoji="0" lang="nl-NL" sz="2800" b="0" i="0" u="none" strike="noStrike" kern="1200" cap="none" spc="0" normalizeH="0" baseline="0" noProof="0" dirty="0">
              <a:ln>
                <a:noFill/>
              </a:ln>
              <a:solidFill>
                <a:prstClr val="black"/>
              </a:solidFill>
              <a:effectLst/>
              <a:uLnTx/>
              <a:uFillTx/>
              <a:latin typeface="Effra" panose="02000506080000020004" pitchFamily="2" charset="0"/>
            </a:endParaRPr>
          </a:p>
        </p:txBody>
      </p:sp>
    </p:spTree>
    <p:extLst>
      <p:ext uri="{BB962C8B-B14F-4D97-AF65-F5344CB8AC3E}">
        <p14:creationId xmlns:p14="http://schemas.microsoft.com/office/powerpoint/2010/main" val="70614025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3"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1+#ppt_w/2"/>
                                          </p:val>
                                        </p:tav>
                                        <p:tav tm="100000">
                                          <p:val>
                                            <p:strVal val="#ppt_x"/>
                                          </p:val>
                                        </p:tav>
                                      </p:tavLst>
                                    </p:anim>
                                    <p:anim calcmode="lin" valueType="num">
                                      <p:cBhvr additive="base">
                                        <p:cTn id="16"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0D8103-514F-2E16-CBCC-FA14F85B466B}"/>
            </a:ext>
          </a:extLst>
        </p:cNvPr>
        <p:cNvGrpSpPr/>
        <p:nvPr/>
      </p:nvGrpSpPr>
      <p:grpSpPr>
        <a:xfrm>
          <a:off x="0" y="0"/>
          <a:ext cx="0" cy="0"/>
          <a:chOff x="0" y="0"/>
          <a:chExt cx="0" cy="0"/>
        </a:xfrm>
      </p:grpSpPr>
      <p:graphicFrame>
        <p:nvGraphicFramePr>
          <p:cNvPr id="11" name="Tijdelijke aanduiding voor inhoud 10">
            <a:extLst>
              <a:ext uri="{FF2B5EF4-FFF2-40B4-BE49-F238E27FC236}">
                <a16:creationId xmlns:a16="http://schemas.microsoft.com/office/drawing/2014/main" id="{C66F3C1B-EFE0-7E67-9B47-F639580C2667}"/>
              </a:ext>
            </a:extLst>
          </p:cNvPr>
          <p:cNvGraphicFramePr>
            <a:graphicFrameLocks noGrp="1"/>
          </p:cNvGraphicFramePr>
          <p:nvPr>
            <p:ph idx="1"/>
            <p:extLst>
              <p:ext uri="{D42A27DB-BD31-4B8C-83A1-F6EECF244321}">
                <p14:modId xmlns:p14="http://schemas.microsoft.com/office/powerpoint/2010/main" val="2374807565"/>
              </p:ext>
            </p:extLst>
          </p:nvPr>
        </p:nvGraphicFramePr>
        <p:xfrm>
          <a:off x="838200" y="1825625"/>
          <a:ext cx="10515600" cy="2321560"/>
        </p:xfrm>
        <a:graphic>
          <a:graphicData uri="http://schemas.openxmlformats.org/drawingml/2006/table">
            <a:tbl>
              <a:tblPr firstRow="1" bandRow="1">
                <a:tableStyleId>{5C22544A-7EE6-4342-B048-85BDC9FD1C3A}</a:tableStyleId>
              </a:tblPr>
              <a:tblGrid>
                <a:gridCol w="3399503">
                  <a:extLst>
                    <a:ext uri="{9D8B030D-6E8A-4147-A177-3AD203B41FA5}">
                      <a16:colId xmlns:a16="http://schemas.microsoft.com/office/drawing/2014/main" val="1340096803"/>
                    </a:ext>
                  </a:extLst>
                </a:gridCol>
                <a:gridCol w="7116097">
                  <a:extLst>
                    <a:ext uri="{9D8B030D-6E8A-4147-A177-3AD203B41FA5}">
                      <a16:colId xmlns:a16="http://schemas.microsoft.com/office/drawing/2014/main" val="1009856266"/>
                    </a:ext>
                  </a:extLst>
                </a:gridCol>
              </a:tblGrid>
              <a:tr h="370840">
                <a:tc>
                  <a:txBody>
                    <a:bodyPr/>
                    <a:lstStyle/>
                    <a:p>
                      <a:endParaRPr lang="nl-NL" dirty="0">
                        <a:latin typeface="Effra" panose="02000506080000020004" pitchFamily="2" charset="0"/>
                      </a:endParaRPr>
                    </a:p>
                  </a:txBody>
                  <a:tcPr>
                    <a:solidFill>
                      <a:srgbClr val="7030A0"/>
                    </a:solidFill>
                  </a:tcPr>
                </a:tc>
                <a:tc>
                  <a:txBody>
                    <a:bodyPr/>
                    <a:lstStyle/>
                    <a:p>
                      <a:endParaRPr lang="nl-NL" dirty="0">
                        <a:latin typeface="Effra" panose="02000506080000020004" pitchFamily="2" charset="0"/>
                      </a:endParaRPr>
                    </a:p>
                  </a:txBody>
                  <a:tcPr>
                    <a:solidFill>
                      <a:srgbClr val="7030A0"/>
                    </a:solidFill>
                  </a:tcPr>
                </a:tc>
                <a:extLst>
                  <a:ext uri="{0D108BD9-81ED-4DB2-BD59-A6C34878D82A}">
                    <a16:rowId xmlns:a16="http://schemas.microsoft.com/office/drawing/2014/main" val="1104598081"/>
                  </a:ext>
                </a:extLst>
              </a:tr>
              <a:tr h="370840">
                <a:tc>
                  <a:txBody>
                    <a:bodyPr/>
                    <a:lstStyle/>
                    <a:p>
                      <a:r>
                        <a:rPr lang="nl-NL" sz="2200" b="1" dirty="0">
                          <a:latin typeface="Effra" panose="02000506080000020004" pitchFamily="2" charset="0"/>
                        </a:rPr>
                        <a:t>Balans</a:t>
                      </a:r>
                    </a:p>
                  </a:txBody>
                  <a:tcPr>
                    <a:solidFill>
                      <a:srgbClr val="D3B5E9"/>
                    </a:solidFill>
                  </a:tcPr>
                </a:tc>
                <a:tc>
                  <a:txBody>
                    <a:bodyPr/>
                    <a:lstStyle/>
                    <a:p>
                      <a:r>
                        <a:rPr lang="nl-NL" sz="2200" dirty="0">
                          <a:latin typeface="Effra" panose="02000506080000020004" pitchFamily="2" charset="0"/>
                        </a:rPr>
                        <a:t>Vaste activa worden gewaardeerd tegen boekwaarde</a:t>
                      </a:r>
                    </a:p>
                  </a:txBody>
                  <a:tcPr>
                    <a:solidFill>
                      <a:srgbClr val="D3B5E9"/>
                    </a:solidFill>
                  </a:tcPr>
                </a:tc>
                <a:extLst>
                  <a:ext uri="{0D108BD9-81ED-4DB2-BD59-A6C34878D82A}">
                    <a16:rowId xmlns:a16="http://schemas.microsoft.com/office/drawing/2014/main" val="2435465669"/>
                  </a:ext>
                </a:extLst>
              </a:tr>
              <a:tr h="370840">
                <a:tc>
                  <a:txBody>
                    <a:bodyPr/>
                    <a:lstStyle/>
                    <a:p>
                      <a:endParaRPr lang="nl-NL" sz="2200" b="1" dirty="0">
                        <a:latin typeface="Effra" panose="02000506080000020004" pitchFamily="2" charset="0"/>
                      </a:endParaRPr>
                    </a:p>
                    <a:p>
                      <a:endParaRPr lang="nl-NL" sz="2200" b="1" dirty="0">
                        <a:latin typeface="Effra" panose="02000506080000020004" pitchFamily="2" charset="0"/>
                      </a:endParaRPr>
                    </a:p>
                  </a:txBody>
                  <a:tcPr>
                    <a:solidFill>
                      <a:srgbClr val="E6D5F3"/>
                    </a:solidFill>
                  </a:tcPr>
                </a:tc>
                <a:tc>
                  <a:txBody>
                    <a:bodyPr/>
                    <a:lstStyle/>
                    <a:p>
                      <a:endParaRPr lang="nl-NL" sz="2200" dirty="0">
                        <a:latin typeface="Effra" panose="02000506080000020004" pitchFamily="2" charset="0"/>
                      </a:endParaRPr>
                    </a:p>
                  </a:txBody>
                  <a:tcPr>
                    <a:solidFill>
                      <a:srgbClr val="E6D5F3"/>
                    </a:solidFill>
                  </a:tcPr>
                </a:tc>
                <a:extLst>
                  <a:ext uri="{0D108BD9-81ED-4DB2-BD59-A6C34878D82A}">
                    <a16:rowId xmlns:a16="http://schemas.microsoft.com/office/drawing/2014/main" val="1252939015"/>
                  </a:ext>
                </a:extLst>
              </a:tr>
              <a:tr h="370840">
                <a:tc>
                  <a:txBody>
                    <a:bodyPr/>
                    <a:lstStyle/>
                    <a:p>
                      <a:endParaRPr lang="nl-NL" sz="2200" b="1" dirty="0">
                        <a:latin typeface="Effra" panose="02000506080000020004" pitchFamily="2" charset="0"/>
                      </a:endParaRPr>
                    </a:p>
                  </a:txBody>
                  <a:tcPr>
                    <a:solidFill>
                      <a:srgbClr val="D3B5E9"/>
                    </a:solidFill>
                  </a:tcPr>
                </a:tc>
                <a:tc>
                  <a:txBody>
                    <a:bodyPr/>
                    <a:lstStyle/>
                    <a:p>
                      <a:endParaRPr lang="nl-NL" sz="2200" dirty="0">
                        <a:latin typeface="Effra" panose="02000506080000020004" pitchFamily="2" charset="0"/>
                      </a:endParaRPr>
                    </a:p>
                    <a:p>
                      <a:endParaRPr lang="nl-NL" sz="2200" dirty="0">
                        <a:latin typeface="Effra" panose="02000506080000020004" pitchFamily="2" charset="0"/>
                      </a:endParaRPr>
                    </a:p>
                  </a:txBody>
                  <a:tcPr>
                    <a:solidFill>
                      <a:srgbClr val="D3B5E9"/>
                    </a:solidFill>
                  </a:tcPr>
                </a:tc>
                <a:extLst>
                  <a:ext uri="{0D108BD9-81ED-4DB2-BD59-A6C34878D82A}">
                    <a16:rowId xmlns:a16="http://schemas.microsoft.com/office/drawing/2014/main" val="676070303"/>
                  </a:ext>
                </a:extLst>
              </a:tr>
            </a:tbl>
          </a:graphicData>
        </a:graphic>
      </p:graphicFrame>
      <p:sp>
        <p:nvSpPr>
          <p:cNvPr id="3" name="Tekstvak 2">
            <a:extLst>
              <a:ext uri="{FF2B5EF4-FFF2-40B4-BE49-F238E27FC236}">
                <a16:creationId xmlns:a16="http://schemas.microsoft.com/office/drawing/2014/main" id="{2D0446FD-6136-06B6-C509-BD2F35359580}"/>
              </a:ext>
            </a:extLst>
          </p:cNvPr>
          <p:cNvSpPr txBox="1"/>
          <p:nvPr/>
        </p:nvSpPr>
        <p:spPr>
          <a:xfrm>
            <a:off x="2140299" y="194009"/>
            <a:ext cx="791140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2800" dirty="0">
                <a:solidFill>
                  <a:prstClr val="black"/>
                </a:solidFill>
                <a:latin typeface="Effra Heavy" panose="02000906080000020004" pitchFamily="2" charset="0"/>
              </a:rPr>
              <a:t>Afschrijven in de boekhouding</a:t>
            </a:r>
            <a:endParaRPr kumimoji="0" lang="nl-NL" sz="2800" b="0" i="0" u="none" strike="noStrike" kern="1200" cap="none" spc="0" normalizeH="0" baseline="0" noProof="0" dirty="0">
              <a:ln>
                <a:noFill/>
              </a:ln>
              <a:solidFill>
                <a:prstClr val="black"/>
              </a:solidFill>
              <a:effectLst/>
              <a:uLnTx/>
              <a:uFillTx/>
              <a:latin typeface="Effra" panose="02000506080000020004" pitchFamily="2" charset="0"/>
            </a:endParaRPr>
          </a:p>
        </p:txBody>
      </p:sp>
      <p:graphicFrame>
        <p:nvGraphicFramePr>
          <p:cNvPr id="6" name="Tijdelijke aanduiding voor inhoud 10">
            <a:extLst>
              <a:ext uri="{FF2B5EF4-FFF2-40B4-BE49-F238E27FC236}">
                <a16:creationId xmlns:a16="http://schemas.microsoft.com/office/drawing/2014/main" id="{F7EFE7A4-2BD5-EC29-5765-DAC3CA12F5BE}"/>
              </a:ext>
            </a:extLst>
          </p:cNvPr>
          <p:cNvGraphicFramePr>
            <a:graphicFrameLocks/>
          </p:cNvGraphicFramePr>
          <p:nvPr>
            <p:extLst>
              <p:ext uri="{D42A27DB-BD31-4B8C-83A1-F6EECF244321}">
                <p14:modId xmlns:p14="http://schemas.microsoft.com/office/powerpoint/2010/main" val="1927576473"/>
              </p:ext>
            </p:extLst>
          </p:nvPr>
        </p:nvGraphicFramePr>
        <p:xfrm>
          <a:off x="838200" y="1825625"/>
          <a:ext cx="10515600" cy="2321560"/>
        </p:xfrm>
        <a:graphic>
          <a:graphicData uri="http://schemas.openxmlformats.org/drawingml/2006/table">
            <a:tbl>
              <a:tblPr firstRow="1" bandRow="1">
                <a:tableStyleId>{5C22544A-7EE6-4342-B048-85BDC9FD1C3A}</a:tableStyleId>
              </a:tblPr>
              <a:tblGrid>
                <a:gridCol w="3399503">
                  <a:extLst>
                    <a:ext uri="{9D8B030D-6E8A-4147-A177-3AD203B41FA5}">
                      <a16:colId xmlns:a16="http://schemas.microsoft.com/office/drawing/2014/main" val="1340096803"/>
                    </a:ext>
                  </a:extLst>
                </a:gridCol>
                <a:gridCol w="7116097">
                  <a:extLst>
                    <a:ext uri="{9D8B030D-6E8A-4147-A177-3AD203B41FA5}">
                      <a16:colId xmlns:a16="http://schemas.microsoft.com/office/drawing/2014/main" val="1009856266"/>
                    </a:ext>
                  </a:extLst>
                </a:gridCol>
              </a:tblGrid>
              <a:tr h="370840">
                <a:tc>
                  <a:txBody>
                    <a:bodyPr/>
                    <a:lstStyle/>
                    <a:p>
                      <a:endParaRPr lang="nl-NL" dirty="0">
                        <a:latin typeface="Effra" panose="02000506080000020004" pitchFamily="2" charset="0"/>
                      </a:endParaRPr>
                    </a:p>
                  </a:txBody>
                  <a:tcPr>
                    <a:solidFill>
                      <a:srgbClr val="7030A0"/>
                    </a:solidFill>
                  </a:tcPr>
                </a:tc>
                <a:tc>
                  <a:txBody>
                    <a:bodyPr/>
                    <a:lstStyle/>
                    <a:p>
                      <a:endParaRPr lang="nl-NL" dirty="0">
                        <a:latin typeface="Effra" panose="02000506080000020004" pitchFamily="2" charset="0"/>
                      </a:endParaRPr>
                    </a:p>
                  </a:txBody>
                  <a:tcPr>
                    <a:solidFill>
                      <a:srgbClr val="7030A0"/>
                    </a:solidFill>
                  </a:tcPr>
                </a:tc>
                <a:extLst>
                  <a:ext uri="{0D108BD9-81ED-4DB2-BD59-A6C34878D82A}">
                    <a16:rowId xmlns:a16="http://schemas.microsoft.com/office/drawing/2014/main" val="1104598081"/>
                  </a:ext>
                </a:extLst>
              </a:tr>
              <a:tr h="370840">
                <a:tc>
                  <a:txBody>
                    <a:bodyPr/>
                    <a:lstStyle/>
                    <a:p>
                      <a:r>
                        <a:rPr lang="nl-NL" sz="2200" b="1" dirty="0">
                          <a:latin typeface="Effra" panose="02000506080000020004" pitchFamily="2" charset="0"/>
                        </a:rPr>
                        <a:t>Balans</a:t>
                      </a:r>
                    </a:p>
                  </a:txBody>
                  <a:tcPr>
                    <a:solidFill>
                      <a:srgbClr val="D3B5E9"/>
                    </a:solidFill>
                  </a:tcPr>
                </a:tc>
                <a:tc>
                  <a:txBody>
                    <a:bodyPr/>
                    <a:lstStyle/>
                    <a:p>
                      <a:r>
                        <a:rPr lang="nl-NL" sz="2200" dirty="0">
                          <a:latin typeface="Effra" panose="02000506080000020004" pitchFamily="2" charset="0"/>
                        </a:rPr>
                        <a:t>Vaste activa worden gewaardeerd tegen boekwaarde</a:t>
                      </a:r>
                    </a:p>
                  </a:txBody>
                  <a:tcPr>
                    <a:solidFill>
                      <a:srgbClr val="D3B5E9"/>
                    </a:solidFill>
                  </a:tcPr>
                </a:tc>
                <a:extLst>
                  <a:ext uri="{0D108BD9-81ED-4DB2-BD59-A6C34878D82A}">
                    <a16:rowId xmlns:a16="http://schemas.microsoft.com/office/drawing/2014/main" val="2435465669"/>
                  </a:ext>
                </a:extLst>
              </a:tr>
              <a:tr h="370840">
                <a:tc>
                  <a:txBody>
                    <a:bodyPr/>
                    <a:lstStyle/>
                    <a:p>
                      <a:r>
                        <a:rPr lang="nl-NL" sz="2200" b="1" dirty="0">
                          <a:latin typeface="Effra" panose="02000506080000020004" pitchFamily="2" charset="0"/>
                        </a:rPr>
                        <a:t>Winst- en verliesrekening</a:t>
                      </a:r>
                    </a:p>
                  </a:txBody>
                  <a:tcPr>
                    <a:solidFill>
                      <a:srgbClr val="E6D5F3"/>
                    </a:solidFill>
                  </a:tcPr>
                </a:tc>
                <a:tc>
                  <a:txBody>
                    <a:bodyPr/>
                    <a:lstStyle/>
                    <a:p>
                      <a:r>
                        <a:rPr lang="nl-NL" sz="2200" dirty="0">
                          <a:latin typeface="Effra" panose="02000506080000020004" pitchFamily="2" charset="0"/>
                        </a:rPr>
                        <a:t>De afschrijvingskosten zorgen ervoor dat de winst lager wordt</a:t>
                      </a:r>
                    </a:p>
                  </a:txBody>
                  <a:tcPr>
                    <a:solidFill>
                      <a:srgbClr val="E6D5F3"/>
                    </a:solidFill>
                  </a:tcPr>
                </a:tc>
                <a:extLst>
                  <a:ext uri="{0D108BD9-81ED-4DB2-BD59-A6C34878D82A}">
                    <a16:rowId xmlns:a16="http://schemas.microsoft.com/office/drawing/2014/main" val="1252939015"/>
                  </a:ext>
                </a:extLst>
              </a:tr>
              <a:tr h="370840">
                <a:tc>
                  <a:txBody>
                    <a:bodyPr/>
                    <a:lstStyle/>
                    <a:p>
                      <a:endParaRPr lang="nl-NL" sz="2200" b="1" dirty="0">
                        <a:latin typeface="Effra" panose="02000506080000020004" pitchFamily="2" charset="0"/>
                      </a:endParaRPr>
                    </a:p>
                    <a:p>
                      <a:endParaRPr lang="nl-NL" sz="2200" b="1" dirty="0">
                        <a:latin typeface="Effra" panose="02000506080000020004" pitchFamily="2" charset="0"/>
                      </a:endParaRPr>
                    </a:p>
                  </a:txBody>
                  <a:tcPr>
                    <a:solidFill>
                      <a:srgbClr val="D3B5E9"/>
                    </a:solidFill>
                  </a:tcPr>
                </a:tc>
                <a:tc>
                  <a:txBody>
                    <a:bodyPr/>
                    <a:lstStyle/>
                    <a:p>
                      <a:endParaRPr lang="nl-NL" sz="2200" dirty="0">
                        <a:latin typeface="Effra" panose="02000506080000020004" pitchFamily="2" charset="0"/>
                      </a:endParaRPr>
                    </a:p>
                  </a:txBody>
                  <a:tcPr>
                    <a:solidFill>
                      <a:srgbClr val="D3B5E9"/>
                    </a:solidFill>
                  </a:tcPr>
                </a:tc>
                <a:extLst>
                  <a:ext uri="{0D108BD9-81ED-4DB2-BD59-A6C34878D82A}">
                    <a16:rowId xmlns:a16="http://schemas.microsoft.com/office/drawing/2014/main" val="676070303"/>
                  </a:ext>
                </a:extLst>
              </a:tr>
            </a:tbl>
          </a:graphicData>
        </a:graphic>
      </p:graphicFrame>
      <p:graphicFrame>
        <p:nvGraphicFramePr>
          <p:cNvPr id="7" name="Tijdelijke aanduiding voor inhoud 10">
            <a:extLst>
              <a:ext uri="{FF2B5EF4-FFF2-40B4-BE49-F238E27FC236}">
                <a16:creationId xmlns:a16="http://schemas.microsoft.com/office/drawing/2014/main" id="{E173429B-7438-A0F8-A319-CA47A7CC51C8}"/>
              </a:ext>
            </a:extLst>
          </p:cNvPr>
          <p:cNvGraphicFramePr>
            <a:graphicFrameLocks/>
          </p:cNvGraphicFramePr>
          <p:nvPr>
            <p:extLst>
              <p:ext uri="{D42A27DB-BD31-4B8C-83A1-F6EECF244321}">
                <p14:modId xmlns:p14="http://schemas.microsoft.com/office/powerpoint/2010/main" val="172110054"/>
              </p:ext>
            </p:extLst>
          </p:nvPr>
        </p:nvGraphicFramePr>
        <p:xfrm>
          <a:off x="838200" y="1825625"/>
          <a:ext cx="10515600" cy="2321560"/>
        </p:xfrm>
        <a:graphic>
          <a:graphicData uri="http://schemas.openxmlformats.org/drawingml/2006/table">
            <a:tbl>
              <a:tblPr firstRow="1" bandRow="1">
                <a:tableStyleId>{5C22544A-7EE6-4342-B048-85BDC9FD1C3A}</a:tableStyleId>
              </a:tblPr>
              <a:tblGrid>
                <a:gridCol w="3399503">
                  <a:extLst>
                    <a:ext uri="{9D8B030D-6E8A-4147-A177-3AD203B41FA5}">
                      <a16:colId xmlns:a16="http://schemas.microsoft.com/office/drawing/2014/main" val="1340096803"/>
                    </a:ext>
                  </a:extLst>
                </a:gridCol>
                <a:gridCol w="7116097">
                  <a:extLst>
                    <a:ext uri="{9D8B030D-6E8A-4147-A177-3AD203B41FA5}">
                      <a16:colId xmlns:a16="http://schemas.microsoft.com/office/drawing/2014/main" val="1009856266"/>
                    </a:ext>
                  </a:extLst>
                </a:gridCol>
              </a:tblGrid>
              <a:tr h="370840">
                <a:tc>
                  <a:txBody>
                    <a:bodyPr/>
                    <a:lstStyle/>
                    <a:p>
                      <a:endParaRPr lang="nl-NL" dirty="0">
                        <a:latin typeface="Effra" panose="02000506080000020004" pitchFamily="2" charset="0"/>
                      </a:endParaRPr>
                    </a:p>
                  </a:txBody>
                  <a:tcPr>
                    <a:solidFill>
                      <a:srgbClr val="7030A0"/>
                    </a:solidFill>
                  </a:tcPr>
                </a:tc>
                <a:tc>
                  <a:txBody>
                    <a:bodyPr/>
                    <a:lstStyle/>
                    <a:p>
                      <a:endParaRPr lang="nl-NL" dirty="0">
                        <a:latin typeface="Effra" panose="02000506080000020004" pitchFamily="2" charset="0"/>
                      </a:endParaRPr>
                    </a:p>
                  </a:txBody>
                  <a:tcPr>
                    <a:solidFill>
                      <a:srgbClr val="7030A0"/>
                    </a:solidFill>
                  </a:tcPr>
                </a:tc>
                <a:extLst>
                  <a:ext uri="{0D108BD9-81ED-4DB2-BD59-A6C34878D82A}">
                    <a16:rowId xmlns:a16="http://schemas.microsoft.com/office/drawing/2014/main" val="1104598081"/>
                  </a:ext>
                </a:extLst>
              </a:tr>
              <a:tr h="370840">
                <a:tc>
                  <a:txBody>
                    <a:bodyPr/>
                    <a:lstStyle/>
                    <a:p>
                      <a:r>
                        <a:rPr lang="nl-NL" sz="2200" b="1" dirty="0">
                          <a:latin typeface="Effra" panose="02000506080000020004" pitchFamily="2" charset="0"/>
                        </a:rPr>
                        <a:t>Balans</a:t>
                      </a:r>
                    </a:p>
                  </a:txBody>
                  <a:tcPr>
                    <a:solidFill>
                      <a:srgbClr val="D3B5E9"/>
                    </a:solidFill>
                  </a:tcPr>
                </a:tc>
                <a:tc>
                  <a:txBody>
                    <a:bodyPr/>
                    <a:lstStyle/>
                    <a:p>
                      <a:r>
                        <a:rPr lang="nl-NL" sz="2200" dirty="0">
                          <a:latin typeface="Effra" panose="02000506080000020004" pitchFamily="2" charset="0"/>
                        </a:rPr>
                        <a:t>Vaste activa worden gewaardeerd tegen boekwaarde</a:t>
                      </a:r>
                    </a:p>
                  </a:txBody>
                  <a:tcPr>
                    <a:solidFill>
                      <a:srgbClr val="D3B5E9"/>
                    </a:solidFill>
                  </a:tcPr>
                </a:tc>
                <a:extLst>
                  <a:ext uri="{0D108BD9-81ED-4DB2-BD59-A6C34878D82A}">
                    <a16:rowId xmlns:a16="http://schemas.microsoft.com/office/drawing/2014/main" val="2435465669"/>
                  </a:ext>
                </a:extLst>
              </a:tr>
              <a:tr h="370840">
                <a:tc>
                  <a:txBody>
                    <a:bodyPr/>
                    <a:lstStyle/>
                    <a:p>
                      <a:r>
                        <a:rPr lang="nl-NL" sz="2200" b="1" dirty="0">
                          <a:latin typeface="Effra" panose="02000506080000020004" pitchFamily="2" charset="0"/>
                        </a:rPr>
                        <a:t>Winst- en verliesrekening</a:t>
                      </a:r>
                    </a:p>
                  </a:txBody>
                  <a:tcPr>
                    <a:solidFill>
                      <a:srgbClr val="E6D5F3"/>
                    </a:solidFill>
                  </a:tcPr>
                </a:tc>
                <a:tc>
                  <a:txBody>
                    <a:bodyPr/>
                    <a:lstStyle/>
                    <a:p>
                      <a:r>
                        <a:rPr lang="nl-NL" sz="2200" dirty="0">
                          <a:latin typeface="Effra" panose="02000506080000020004" pitchFamily="2" charset="0"/>
                        </a:rPr>
                        <a:t>De afschrijvingskosten zorgen ervoor dat de winst lager wordt</a:t>
                      </a:r>
                    </a:p>
                  </a:txBody>
                  <a:tcPr>
                    <a:solidFill>
                      <a:srgbClr val="E6D5F3"/>
                    </a:solidFill>
                  </a:tcPr>
                </a:tc>
                <a:extLst>
                  <a:ext uri="{0D108BD9-81ED-4DB2-BD59-A6C34878D82A}">
                    <a16:rowId xmlns:a16="http://schemas.microsoft.com/office/drawing/2014/main" val="1252939015"/>
                  </a:ext>
                </a:extLst>
              </a:tr>
              <a:tr h="370840">
                <a:tc>
                  <a:txBody>
                    <a:bodyPr/>
                    <a:lstStyle/>
                    <a:p>
                      <a:r>
                        <a:rPr lang="nl-NL" sz="2200" b="1" dirty="0">
                          <a:latin typeface="Effra" panose="02000506080000020004" pitchFamily="2" charset="0"/>
                        </a:rPr>
                        <a:t>Liquiditeitsoverzicht</a:t>
                      </a:r>
                    </a:p>
                  </a:txBody>
                  <a:tcPr>
                    <a:solidFill>
                      <a:srgbClr val="D3B5E9"/>
                    </a:solidFill>
                  </a:tcPr>
                </a:tc>
                <a:tc>
                  <a:txBody>
                    <a:bodyPr/>
                    <a:lstStyle/>
                    <a:p>
                      <a:r>
                        <a:rPr lang="nl-NL" sz="2200" dirty="0">
                          <a:latin typeface="Effra" panose="02000506080000020004" pitchFamily="2" charset="0"/>
                        </a:rPr>
                        <a:t>Afschrijven brengt geen uitgaven met zich mee, dus we zien het NIET terug op het liquiditeitsoverzicht.</a:t>
                      </a:r>
                    </a:p>
                  </a:txBody>
                  <a:tcPr>
                    <a:solidFill>
                      <a:srgbClr val="D3B5E9"/>
                    </a:solidFill>
                  </a:tcPr>
                </a:tc>
                <a:extLst>
                  <a:ext uri="{0D108BD9-81ED-4DB2-BD59-A6C34878D82A}">
                    <a16:rowId xmlns:a16="http://schemas.microsoft.com/office/drawing/2014/main" val="676070303"/>
                  </a:ext>
                </a:extLst>
              </a:tr>
            </a:tbl>
          </a:graphicData>
        </a:graphic>
      </p:graphicFrame>
    </p:spTree>
    <p:extLst>
      <p:ext uri="{BB962C8B-B14F-4D97-AF65-F5344CB8AC3E}">
        <p14:creationId xmlns:p14="http://schemas.microsoft.com/office/powerpoint/2010/main" val="375745367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11"/>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xit" presetSubtype="0" fill="hold" nodeType="withEffect">
                                  <p:stCondLst>
                                    <p:cond delay="0"/>
                                  </p:stCondLst>
                                  <p:childTnLst>
                                    <p:set>
                                      <p:cBhvr>
                                        <p:cTn id="14"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BB589E-6D64-2B01-3090-CD0F5D8DDF1F}"/>
            </a:ext>
          </a:extLst>
        </p:cNvPr>
        <p:cNvGrpSpPr/>
        <p:nvPr/>
      </p:nvGrpSpPr>
      <p:grpSpPr>
        <a:xfrm>
          <a:off x="0" y="0"/>
          <a:ext cx="0" cy="0"/>
          <a:chOff x="0" y="0"/>
          <a:chExt cx="0" cy="0"/>
        </a:xfrm>
      </p:grpSpPr>
      <p:sp>
        <p:nvSpPr>
          <p:cNvPr id="10" name="Tekstvak 9">
            <a:extLst>
              <a:ext uri="{FF2B5EF4-FFF2-40B4-BE49-F238E27FC236}">
                <a16:creationId xmlns:a16="http://schemas.microsoft.com/office/drawing/2014/main" id="{C230E526-D2C9-7D79-6ACD-A4F35A2AFBB2}"/>
              </a:ext>
            </a:extLst>
          </p:cNvPr>
          <p:cNvSpPr txBox="1"/>
          <p:nvPr/>
        </p:nvSpPr>
        <p:spPr>
          <a:xfrm>
            <a:off x="645458" y="1398057"/>
            <a:ext cx="7052037" cy="39703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Een bedrijf heeft de volgende vorkheftrucs in gebruik: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11" name="Tekstvak 10">
                <a:extLst>
                  <a:ext uri="{FF2B5EF4-FFF2-40B4-BE49-F238E27FC236}">
                    <a16:creationId xmlns:a16="http://schemas.microsoft.com/office/drawing/2014/main" id="{323D4B31-A4D9-717E-4812-9EFCBDE209C9}"/>
                  </a:ext>
                </a:extLst>
              </p:cNvPr>
              <p:cNvSpPr txBox="1"/>
              <p:nvPr/>
            </p:nvSpPr>
            <p:spPr>
              <a:xfrm>
                <a:off x="7504556" y="1398057"/>
                <a:ext cx="4297813" cy="458247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dirty="0">
                    <a:ln>
                      <a:noFill/>
                    </a:ln>
                    <a:solidFill>
                      <a:prstClr val="black"/>
                    </a:solidFill>
                    <a:effectLst/>
                    <a:uLnTx/>
                    <a:uFillTx/>
                    <a:latin typeface="Calibri" panose="020F0502020204030204"/>
                    <a:ea typeface="+mn-ea"/>
                    <a:cs typeface="+mn-cs"/>
                  </a:rPr>
                  <a:t>Vraag 3 (2p):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1" u="none" strike="noStrike" kern="1200" cap="none" spc="0" normalizeH="0" baseline="0" noProof="0" dirty="0">
                    <a:ln>
                      <a:noFill/>
                    </a:ln>
                    <a:solidFill>
                      <a:prstClr val="black"/>
                    </a:solidFill>
                    <a:effectLst/>
                    <a:uLnTx/>
                    <a:uFillTx/>
                    <a:latin typeface="Calibri" panose="020F0502020204030204"/>
                    <a:ea typeface="+mn-ea"/>
                    <a:cs typeface="+mn-cs"/>
                  </a:rPr>
                  <a:t>Wat is het gevolg van het uitvoeren van dit advies voor het resultaat van de onderneming in het eerste jaar? Motiveer het antwoord.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black"/>
                  </a:solidFill>
                  <a:effectLst/>
                  <a:uLnTx/>
                  <a:uFillTx/>
                  <a:latin typeface="Effra" panose="020005060800000200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dirty="0">
                    <a:ln>
                      <a:noFill/>
                    </a:ln>
                    <a:solidFill>
                      <a:srgbClr val="945DE8"/>
                    </a:solidFill>
                    <a:effectLst/>
                    <a:uLnTx/>
                    <a:uFillTx/>
                    <a:latin typeface="Calibri" panose="020F0502020204030204"/>
                    <a:ea typeface="+mn-ea"/>
                    <a:cs typeface="+mn-cs"/>
                  </a:rPr>
                  <a:t>Afschrijvingskosten per periode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1" i="0" u="none" strike="noStrike" kern="1200" cap="none" spc="0" normalizeH="0" baseline="0" noProof="0" dirty="0">
                  <a:ln>
                    <a:noFill/>
                  </a:ln>
                  <a:solidFill>
                    <a:srgbClr val="945DE8"/>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dirty="0">
                    <a:ln>
                      <a:noFill/>
                    </a:ln>
                    <a:solidFill>
                      <a:srgbClr val="945DE8"/>
                    </a:solidFill>
                    <a:effectLst/>
                    <a:uLnTx/>
                    <a:uFillTx/>
                    <a:latin typeface="Calibri" panose="020F0502020204030204"/>
                    <a:ea typeface="+mn-ea"/>
                    <a:cs typeface="+mn-cs"/>
                  </a:rPr>
                  <a:t> </a:t>
                </a:r>
                <a14:m>
                  <m:oMath xmlns:m="http://schemas.openxmlformats.org/officeDocument/2006/math">
                    <m:f>
                      <m:fPr>
                        <m:ctrlPr>
                          <a:rPr kumimoji="0" lang="nl-NL" sz="1800" b="1" i="1" u="none" strike="noStrike" kern="1200" cap="none" spc="0" normalizeH="0" baseline="0" noProof="0">
                            <a:ln>
                              <a:noFill/>
                            </a:ln>
                            <a:solidFill>
                              <a:srgbClr val="945DE8"/>
                            </a:solidFill>
                            <a:effectLst/>
                            <a:uLnTx/>
                            <a:uFillTx/>
                            <a:latin typeface="Cambria Math" panose="02040503050406030204" pitchFamily="18" charset="0"/>
                            <a:ea typeface="+mn-ea"/>
                            <a:cs typeface="+mn-cs"/>
                          </a:rPr>
                        </m:ctrlPr>
                      </m:fPr>
                      <m:num>
                        <m:eqArr>
                          <m:eqArrPr>
                            <m:ctrlPr>
                              <a:rPr kumimoji="0" lang="nl-NL" sz="1800" b="1" i="1" u="none" strike="noStrike" kern="1200" cap="none" spc="0" normalizeH="0" baseline="0" noProof="0">
                                <a:ln>
                                  <a:noFill/>
                                </a:ln>
                                <a:solidFill>
                                  <a:srgbClr val="945DE8"/>
                                </a:solidFill>
                                <a:effectLst/>
                                <a:uLnTx/>
                                <a:uFillTx/>
                                <a:latin typeface="Cambria Math" panose="02040503050406030204" pitchFamily="18" charset="0"/>
                                <a:ea typeface="+mn-ea"/>
                                <a:cs typeface="+mn-cs"/>
                              </a:rPr>
                            </m:ctrlPr>
                          </m:eqArrPr>
                          <m:e>
                            <m:d>
                              <m:dPr>
                                <m:ctrlPr>
                                  <a:rPr kumimoji="0" lang="nl-NL" sz="1800" b="1" i="1" u="none" strike="noStrike" kern="1200" cap="none" spc="0" normalizeH="0" baseline="0" noProof="0">
                                    <a:ln>
                                      <a:noFill/>
                                    </a:ln>
                                    <a:solidFill>
                                      <a:srgbClr val="945DE8"/>
                                    </a:solidFill>
                                    <a:effectLst/>
                                    <a:uLnTx/>
                                    <a:uFillTx/>
                                    <a:latin typeface="Cambria Math" panose="02040503050406030204" pitchFamily="18" charset="0"/>
                                    <a:ea typeface="+mn-ea"/>
                                    <a:cs typeface="+mn-cs"/>
                                  </a:rPr>
                                </m:ctrlPr>
                              </m:dPr>
                              <m:e>
                                <m:r>
                                  <a:rPr kumimoji="0" lang="nl-NL" sz="1800" b="1" i="1" u="none" strike="noStrike" kern="1200" cap="none" spc="0" normalizeH="0" baseline="0" noProof="0">
                                    <a:ln>
                                      <a:noFill/>
                                    </a:ln>
                                    <a:solidFill>
                                      <a:srgbClr val="945DE8"/>
                                    </a:solidFill>
                                    <a:effectLst/>
                                    <a:uLnTx/>
                                    <a:uFillTx/>
                                    <a:latin typeface="Cambria Math" panose="02040503050406030204" pitchFamily="18" charset="0"/>
                                    <a:ea typeface="+mn-ea"/>
                                    <a:cs typeface="+mn-cs"/>
                                  </a:rPr>
                                  <m:t>𝒂𝒂𝒏𝒔𝒄𝒉𝒂𝒇𝒑𝒓𝒊𝒋𝒔</m:t>
                                </m:r>
                                <m:r>
                                  <a:rPr kumimoji="0" lang="nl-NL" sz="1800" b="1" i="1" u="none" strike="noStrike" kern="1200" cap="none" spc="0" normalizeH="0" baseline="0" noProof="0">
                                    <a:ln>
                                      <a:noFill/>
                                    </a:ln>
                                    <a:solidFill>
                                      <a:srgbClr val="945DE8"/>
                                    </a:solidFill>
                                    <a:effectLst/>
                                    <a:uLnTx/>
                                    <a:uFillTx/>
                                    <a:latin typeface="Cambria Math" panose="02040503050406030204" pitchFamily="18" charset="0"/>
                                    <a:ea typeface="+mn-ea"/>
                                    <a:cs typeface="+mn-cs"/>
                                  </a:rPr>
                                  <m:t> + </m:t>
                                </m:r>
                                <m:r>
                                  <a:rPr kumimoji="0" lang="nl-NL" sz="1800" b="1" i="1" u="none" strike="noStrike" kern="1200" cap="none" spc="0" normalizeH="0" baseline="0" noProof="0">
                                    <a:ln>
                                      <a:noFill/>
                                    </a:ln>
                                    <a:solidFill>
                                      <a:srgbClr val="945DE8"/>
                                    </a:solidFill>
                                    <a:effectLst/>
                                    <a:uLnTx/>
                                    <a:uFillTx/>
                                    <a:latin typeface="Cambria Math" panose="02040503050406030204" pitchFamily="18" charset="0"/>
                                    <a:ea typeface="+mn-ea"/>
                                    <a:cs typeface="+mn-cs"/>
                                  </a:rPr>
                                  <m:t>𝒊𝒏𝒔𝒕𝒂𝒍𝒍𝒂𝒕𝒊𝒆𝒌𝒐𝒔𝒕𝒆𝒏</m:t>
                                </m:r>
                              </m:e>
                            </m:d>
                            <m:r>
                              <a:rPr kumimoji="0" lang="nl-NL" sz="1800" b="1" i="1" u="none" strike="noStrike" kern="1200" cap="none" spc="0" normalizeH="0" baseline="0" noProof="0">
                                <a:ln>
                                  <a:noFill/>
                                </a:ln>
                                <a:solidFill>
                                  <a:srgbClr val="945DE8"/>
                                </a:solidFill>
                                <a:effectLst/>
                                <a:uLnTx/>
                                <a:uFillTx/>
                                <a:latin typeface="Cambria Math" panose="02040503050406030204" pitchFamily="18" charset="0"/>
                                <a:ea typeface="+mn-ea"/>
                                <a:cs typeface="+mn-cs"/>
                              </a:rPr>
                              <m:t>−</m:t>
                            </m:r>
                          </m:e>
                          <m:e>
                            <m:r>
                              <a:rPr kumimoji="0" lang="nl-NL" sz="1800" b="1" i="1" u="none" strike="noStrike" kern="1200" cap="none" spc="0" normalizeH="0" baseline="0" noProof="0">
                                <a:ln>
                                  <a:noFill/>
                                </a:ln>
                                <a:solidFill>
                                  <a:srgbClr val="945DE8"/>
                                </a:solidFill>
                                <a:effectLst/>
                                <a:uLnTx/>
                                <a:uFillTx/>
                                <a:latin typeface="Cambria Math" panose="02040503050406030204" pitchFamily="18" charset="0"/>
                                <a:ea typeface="+mn-ea"/>
                                <a:cs typeface="+mn-cs"/>
                              </a:rPr>
                              <m:t>(</m:t>
                            </m:r>
                            <m:r>
                              <a:rPr kumimoji="0" lang="nl-NL" sz="1800" b="1" i="1" u="none" strike="noStrike" kern="1200" cap="none" spc="0" normalizeH="0" baseline="0" noProof="0">
                                <a:ln>
                                  <a:noFill/>
                                </a:ln>
                                <a:solidFill>
                                  <a:srgbClr val="945DE8"/>
                                </a:solidFill>
                                <a:effectLst/>
                                <a:uLnTx/>
                                <a:uFillTx/>
                                <a:latin typeface="Cambria Math" panose="02040503050406030204" pitchFamily="18" charset="0"/>
                                <a:ea typeface="+mn-ea"/>
                                <a:cs typeface="+mn-cs"/>
                              </a:rPr>
                              <m:t>𝒓𝒆𝒔𝒕𝒘𝒂𝒂𝒓𝒅𝒆</m:t>
                            </m:r>
                            <m:r>
                              <a:rPr kumimoji="0" lang="nl-NL" sz="1800" b="1" i="1" u="none" strike="noStrike" kern="1200" cap="none" spc="0" normalizeH="0" baseline="0" noProof="0">
                                <a:ln>
                                  <a:noFill/>
                                </a:ln>
                                <a:solidFill>
                                  <a:srgbClr val="945DE8"/>
                                </a:solidFill>
                                <a:effectLst/>
                                <a:uLnTx/>
                                <a:uFillTx/>
                                <a:latin typeface="Cambria Math" panose="02040503050406030204" pitchFamily="18" charset="0"/>
                                <a:ea typeface="+mn-ea"/>
                                <a:cs typeface="+mn-cs"/>
                              </a:rPr>
                              <m:t> − </m:t>
                            </m:r>
                            <m:r>
                              <a:rPr kumimoji="0" lang="nl-NL" sz="1800" b="1" i="1" u="none" strike="noStrike" kern="1200" cap="none" spc="0" normalizeH="0" baseline="0" noProof="0">
                                <a:ln>
                                  <a:noFill/>
                                </a:ln>
                                <a:solidFill>
                                  <a:srgbClr val="945DE8"/>
                                </a:solidFill>
                                <a:effectLst/>
                                <a:uLnTx/>
                                <a:uFillTx/>
                                <a:latin typeface="Cambria Math" panose="02040503050406030204" pitchFamily="18" charset="0"/>
                                <a:ea typeface="+mn-ea"/>
                                <a:cs typeface="+mn-cs"/>
                              </a:rPr>
                              <m:t>𝒔𝒍𝒐𝒐𝒑𝒌𝒐𝒔𝒕𝒆𝒏</m:t>
                            </m:r>
                            <m:r>
                              <a:rPr kumimoji="0" lang="nl-NL" sz="1800" b="1" i="1" u="none" strike="noStrike" kern="1200" cap="none" spc="0" normalizeH="0" baseline="0" noProof="0">
                                <a:ln>
                                  <a:noFill/>
                                </a:ln>
                                <a:solidFill>
                                  <a:srgbClr val="945DE8"/>
                                </a:solidFill>
                                <a:effectLst/>
                                <a:uLnTx/>
                                <a:uFillTx/>
                                <a:latin typeface="Cambria Math" panose="02040503050406030204" pitchFamily="18" charset="0"/>
                                <a:ea typeface="+mn-ea"/>
                                <a:cs typeface="+mn-cs"/>
                              </a:rPr>
                              <m:t>)</m:t>
                            </m:r>
                          </m:e>
                        </m:eqArr>
                      </m:num>
                      <m:den>
                        <m:r>
                          <a:rPr kumimoji="0" lang="nl-NL" sz="1800" b="1" i="1" u="none" strike="noStrike" kern="1200" cap="none" spc="0" normalizeH="0" baseline="0" noProof="0">
                            <a:ln>
                              <a:noFill/>
                            </a:ln>
                            <a:solidFill>
                              <a:srgbClr val="945DE8"/>
                            </a:solidFill>
                            <a:effectLst/>
                            <a:uLnTx/>
                            <a:uFillTx/>
                            <a:latin typeface="Cambria Math" panose="02040503050406030204" pitchFamily="18" charset="0"/>
                            <a:ea typeface="+mn-ea"/>
                            <a:cs typeface="+mn-cs"/>
                          </a:rPr>
                          <m:t>𝒆𝒄𝒐𝒏𝒐𝒎𝒊𝒔𝒄𝒉𝒆</m:t>
                        </m:r>
                        <m:r>
                          <a:rPr kumimoji="0" lang="nl-NL" sz="1800" b="1" i="1" u="none" strike="noStrike" kern="1200" cap="none" spc="0" normalizeH="0" baseline="0" noProof="0">
                            <a:ln>
                              <a:noFill/>
                            </a:ln>
                            <a:solidFill>
                              <a:srgbClr val="945DE8"/>
                            </a:solidFill>
                            <a:effectLst/>
                            <a:uLnTx/>
                            <a:uFillTx/>
                            <a:latin typeface="Cambria Math" panose="02040503050406030204" pitchFamily="18" charset="0"/>
                            <a:ea typeface="+mn-ea"/>
                            <a:cs typeface="+mn-cs"/>
                          </a:rPr>
                          <m:t> </m:t>
                        </m:r>
                        <m:r>
                          <a:rPr kumimoji="0" lang="nl-NL" sz="1800" b="1" i="1" u="none" strike="noStrike" kern="1200" cap="none" spc="0" normalizeH="0" baseline="0" noProof="0">
                            <a:ln>
                              <a:noFill/>
                            </a:ln>
                            <a:solidFill>
                              <a:srgbClr val="945DE8"/>
                            </a:solidFill>
                            <a:effectLst/>
                            <a:uLnTx/>
                            <a:uFillTx/>
                            <a:latin typeface="Cambria Math" panose="02040503050406030204" pitchFamily="18" charset="0"/>
                            <a:ea typeface="+mn-ea"/>
                            <a:cs typeface="+mn-cs"/>
                          </a:rPr>
                          <m:t>𝒍𝒆𝒗𝒆𝒏𝒔𝒅𝒖𝒖𝒓</m:t>
                        </m:r>
                      </m:den>
                    </m:f>
                  </m:oMath>
                </a14:m>
                <a:endParaRPr kumimoji="0" lang="nl-NL" sz="1800" b="1" i="0" u="none" strike="noStrike" kern="1200" cap="none" spc="0" normalizeH="0" baseline="0" noProof="0" dirty="0">
                  <a:ln>
                    <a:noFill/>
                  </a:ln>
                  <a:solidFill>
                    <a:prstClr val="black"/>
                  </a:solidFill>
                  <a:effectLst/>
                  <a:uLnTx/>
                  <a:uFillTx/>
                  <a:latin typeface="Effra" panose="020005060800000200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black"/>
                  </a:solidFill>
                  <a:effectLst/>
                  <a:uLnTx/>
                  <a:uFillTx/>
                  <a:latin typeface="Effra" panose="020005060800000200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black"/>
                  </a:solidFill>
                  <a:effectLst/>
                  <a:uLnTx/>
                  <a:uFillTx/>
                  <a:latin typeface="Effra" panose="020005060800000200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Effra" panose="02000506080000020004"/>
                    <a:ea typeface="+mn-ea"/>
                    <a:cs typeface="+mn-cs"/>
                  </a:rPr>
                  <a:t>Hoe lager de restwaarde, hoe hoger de jaarlijkse afschrijvingskosten.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Effra" panose="02000506080000020004"/>
                    <a:ea typeface="+mn-ea"/>
                    <a:cs typeface="+mn-cs"/>
                  </a:rPr>
                  <a:t>Hoe hoger de (</a:t>
                </a:r>
                <a:r>
                  <a:rPr kumimoji="0" lang="nl-NL" sz="1800" b="0" i="0" u="none" strike="noStrike" kern="1200" cap="none" spc="0" normalizeH="0" baseline="0" noProof="0" dirty="0" err="1">
                    <a:ln>
                      <a:noFill/>
                    </a:ln>
                    <a:solidFill>
                      <a:prstClr val="black"/>
                    </a:solidFill>
                    <a:effectLst/>
                    <a:uLnTx/>
                    <a:uFillTx/>
                    <a:latin typeface="Effra" panose="02000506080000020004"/>
                    <a:ea typeface="+mn-ea"/>
                    <a:cs typeface="+mn-cs"/>
                  </a:rPr>
                  <a:t>afschrijvings</a:t>
                </a:r>
                <a:r>
                  <a:rPr kumimoji="0" lang="nl-NL" sz="1800" b="0" i="0" u="none" strike="noStrike" kern="1200" cap="none" spc="0" normalizeH="0" baseline="0" noProof="0" dirty="0">
                    <a:ln>
                      <a:noFill/>
                    </a:ln>
                    <a:solidFill>
                      <a:prstClr val="black"/>
                    </a:solidFill>
                    <a:effectLst/>
                    <a:uLnTx/>
                    <a:uFillTx/>
                    <a:latin typeface="Effra" panose="02000506080000020004"/>
                    <a:ea typeface="+mn-ea"/>
                    <a:cs typeface="+mn-cs"/>
                  </a:rPr>
                  <a:t>)kosten, des de lager het resultaat.</a:t>
                </a:r>
              </a:p>
            </p:txBody>
          </p:sp>
        </mc:Choice>
        <mc:Fallback xmlns="">
          <p:sp>
            <p:nvSpPr>
              <p:cNvPr id="11" name="Tekstvak 10">
                <a:extLst>
                  <a:ext uri="{FF2B5EF4-FFF2-40B4-BE49-F238E27FC236}">
                    <a16:creationId xmlns:a16="http://schemas.microsoft.com/office/drawing/2014/main" id="{323D4B31-A4D9-717E-4812-9EFCBDE209C9}"/>
                  </a:ext>
                </a:extLst>
              </p:cNvPr>
              <p:cNvSpPr txBox="1">
                <a:spLocks noRot="1" noChangeAspect="1" noMove="1" noResize="1" noEditPoints="1" noAdjustHandles="1" noChangeArrowheads="1" noChangeShapeType="1" noTextEdit="1"/>
              </p:cNvSpPr>
              <p:nvPr/>
            </p:nvSpPr>
            <p:spPr>
              <a:xfrm>
                <a:off x="7504556" y="1398057"/>
                <a:ext cx="4297813" cy="4582473"/>
              </a:xfrm>
              <a:prstGeom prst="rect">
                <a:avLst/>
              </a:prstGeom>
              <a:blipFill>
                <a:blip r:embed="rId2"/>
                <a:stretch>
                  <a:fillRect l="-1135" t="-665" b="-1197"/>
                </a:stretch>
              </a:blipFill>
            </p:spPr>
            <p:txBody>
              <a:bodyPr/>
              <a:lstStyle/>
              <a:p>
                <a:r>
                  <a:rPr lang="nl-NL">
                    <a:noFill/>
                  </a:rPr>
                  <a:t> </a:t>
                </a:r>
              </a:p>
            </p:txBody>
          </p:sp>
        </mc:Fallback>
      </mc:AlternateContent>
      <p:pic>
        <p:nvPicPr>
          <p:cNvPr id="4" name="Afbeelding 3">
            <a:extLst>
              <a:ext uri="{FF2B5EF4-FFF2-40B4-BE49-F238E27FC236}">
                <a16:creationId xmlns:a16="http://schemas.microsoft.com/office/drawing/2014/main" id="{773188DE-1A8E-E376-1FBD-DAF040FA05EA}"/>
              </a:ext>
            </a:extLst>
          </p:cNvPr>
          <p:cNvPicPr>
            <a:picLocks noChangeAspect="1"/>
          </p:cNvPicPr>
          <p:nvPr/>
        </p:nvPicPr>
        <p:blipFill>
          <a:blip r:embed="rId3"/>
          <a:stretch>
            <a:fillRect/>
          </a:stretch>
        </p:blipFill>
        <p:spPr>
          <a:xfrm>
            <a:off x="645458" y="1819784"/>
            <a:ext cx="6096627" cy="2998204"/>
          </a:xfrm>
          <a:prstGeom prst="rect">
            <a:avLst/>
          </a:prstGeom>
        </p:spPr>
      </p:pic>
      <p:sp>
        <p:nvSpPr>
          <p:cNvPr id="5" name="Tekstvak 4">
            <a:extLst>
              <a:ext uri="{FF2B5EF4-FFF2-40B4-BE49-F238E27FC236}">
                <a16:creationId xmlns:a16="http://schemas.microsoft.com/office/drawing/2014/main" id="{3AADAF7C-9BEC-18CF-8AC0-4C44DF57256D}"/>
              </a:ext>
            </a:extLst>
          </p:cNvPr>
          <p:cNvSpPr txBox="1"/>
          <p:nvPr/>
        </p:nvSpPr>
        <p:spPr>
          <a:xfrm>
            <a:off x="645458" y="5035806"/>
            <a:ext cx="6096000"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Effra" panose="02000506080000020004"/>
                <a:ea typeface="+mn-ea"/>
                <a:cs typeface="+mn-cs"/>
              </a:rPr>
              <a:t>De restwaarde van de </a:t>
            </a:r>
            <a:r>
              <a:rPr kumimoji="0" lang="nl-NL" sz="1800" b="0" i="0" u="none" strike="noStrike" kern="1200" cap="none" spc="0" normalizeH="0" baseline="0" noProof="0" dirty="0" err="1">
                <a:ln>
                  <a:noFill/>
                </a:ln>
                <a:solidFill>
                  <a:prstClr val="black"/>
                </a:solidFill>
                <a:effectLst/>
                <a:uLnTx/>
                <a:uFillTx/>
                <a:latin typeface="Effra" panose="02000506080000020004"/>
                <a:ea typeface="+mn-ea"/>
                <a:cs typeface="+mn-cs"/>
              </a:rPr>
              <a:t>Kalmar</a:t>
            </a:r>
            <a:r>
              <a:rPr kumimoji="0" lang="nl-NL" sz="1800" b="0" i="0" u="none" strike="noStrike" kern="1200" cap="none" spc="0" normalizeH="0" baseline="0" noProof="0" dirty="0">
                <a:ln>
                  <a:noFill/>
                </a:ln>
                <a:solidFill>
                  <a:prstClr val="black"/>
                </a:solidFill>
                <a:effectLst/>
                <a:uLnTx/>
                <a:uFillTx/>
                <a:latin typeface="Effra" panose="02000506080000020004"/>
                <a:ea typeface="+mn-ea"/>
                <a:cs typeface="+mn-cs"/>
              </a:rPr>
              <a:t> is op € 0 gesteld. Een accountant heeft om een fiscale reden geadviseerd om een zo laag mogelijke restwaarde te nemen. </a:t>
            </a:r>
          </a:p>
        </p:txBody>
      </p:sp>
      <p:sp>
        <p:nvSpPr>
          <p:cNvPr id="3" name="Tekstvak 2">
            <a:extLst>
              <a:ext uri="{FF2B5EF4-FFF2-40B4-BE49-F238E27FC236}">
                <a16:creationId xmlns:a16="http://schemas.microsoft.com/office/drawing/2014/main" id="{77FB8322-5C0B-66C9-6728-4BA94618EDBD}"/>
              </a:ext>
            </a:extLst>
          </p:cNvPr>
          <p:cNvSpPr txBox="1"/>
          <p:nvPr/>
        </p:nvSpPr>
        <p:spPr>
          <a:xfrm>
            <a:off x="2140299" y="194009"/>
            <a:ext cx="791140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2800" dirty="0">
                <a:solidFill>
                  <a:prstClr val="black"/>
                </a:solidFill>
                <a:latin typeface="Effra Heavy" panose="02000906080000020004" pitchFamily="2" charset="0"/>
              </a:rPr>
              <a:t>Afschrijving </a:t>
            </a:r>
            <a:r>
              <a:rPr lang="nl-NL" sz="2800" dirty="0">
                <a:solidFill>
                  <a:prstClr val="black"/>
                </a:solidFill>
                <a:latin typeface="Effra" panose="02000506080000020004" pitchFamily="2" charset="0"/>
              </a:rPr>
              <a:t>(examenvraag)</a:t>
            </a:r>
            <a:endParaRPr kumimoji="0" lang="nl-NL" sz="2800" b="0" i="0" u="none" strike="noStrike" kern="1200" cap="none" spc="0" normalizeH="0" baseline="0" noProof="0" dirty="0">
              <a:ln>
                <a:noFill/>
              </a:ln>
              <a:solidFill>
                <a:prstClr val="black"/>
              </a:solidFill>
              <a:effectLst/>
              <a:uLnTx/>
              <a:uFillTx/>
              <a:latin typeface="Effra" panose="02000506080000020004" pitchFamily="2" charset="0"/>
            </a:endParaRPr>
          </a:p>
        </p:txBody>
      </p:sp>
      <p:sp>
        <p:nvSpPr>
          <p:cNvPr id="6" name="Tekstvak 5">
            <a:extLst>
              <a:ext uri="{FF2B5EF4-FFF2-40B4-BE49-F238E27FC236}">
                <a16:creationId xmlns:a16="http://schemas.microsoft.com/office/drawing/2014/main" id="{32D0499A-4A86-C88D-F0AB-61960D395987}"/>
              </a:ext>
            </a:extLst>
          </p:cNvPr>
          <p:cNvSpPr txBox="1"/>
          <p:nvPr/>
        </p:nvSpPr>
        <p:spPr>
          <a:xfrm>
            <a:off x="7960660" y="6445479"/>
            <a:ext cx="4082404"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prstClr val="black">
                    <a:alpha val="40000"/>
                  </a:prstClr>
                </a:solidFill>
                <a:effectLst/>
                <a:uLnTx/>
                <a:uFillTx/>
                <a:latin typeface="Effra" panose="02000506080000020004" pitchFamily="2" charset="0"/>
                <a:ea typeface="+mn-ea"/>
                <a:cs typeface="+mn-cs"/>
              </a:rPr>
              <a:t>Bron: eindexamen bedrijfseconomie vwo 2022-II</a:t>
            </a:r>
          </a:p>
        </p:txBody>
      </p:sp>
    </p:spTree>
    <p:extLst>
      <p:ext uri="{BB962C8B-B14F-4D97-AF65-F5344CB8AC3E}">
        <p14:creationId xmlns:p14="http://schemas.microsoft.com/office/powerpoint/2010/main" val="120844111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xEl>
                                              <p:pRg st="8" end="8"/>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vak 9">
            <a:extLst>
              <a:ext uri="{FF2B5EF4-FFF2-40B4-BE49-F238E27FC236}">
                <a16:creationId xmlns:a16="http://schemas.microsoft.com/office/drawing/2014/main" id="{FB62D771-C6CA-842D-0244-B2948170E242}"/>
              </a:ext>
            </a:extLst>
          </p:cNvPr>
          <p:cNvSpPr txBox="1"/>
          <p:nvPr/>
        </p:nvSpPr>
        <p:spPr>
          <a:xfrm>
            <a:off x="645458" y="1398057"/>
            <a:ext cx="7052037" cy="535531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Een bedrijf heeft de volgende vorkheftrucs in gebruik: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Omdat de zaken door de coronacrisis slechter zijn gegaan, wordt de </a:t>
            </a:r>
            <a:r>
              <a:rPr kumimoji="0" lang="nl-NL" sz="1800" b="0" i="0" u="none" strike="noStrike" kern="1200" cap="none" spc="0" normalizeH="0" baseline="0" noProof="0" dirty="0" err="1">
                <a:ln>
                  <a:noFill/>
                </a:ln>
                <a:solidFill>
                  <a:prstClr val="black"/>
                </a:solidFill>
                <a:effectLst/>
                <a:uLnTx/>
                <a:uFillTx/>
                <a:latin typeface="Calibri" panose="020F0502020204030204"/>
                <a:ea typeface="+mn-ea"/>
                <a:cs typeface="+mn-cs"/>
              </a:rPr>
              <a:t>Hyster</a:t>
            </a: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 per 1 oktober 2021 verkocht via www.trucks.nl voor € 16.940 inclusief 21% btw. De kosten van de commissie aan www.trucks.nl zijn 1,5% van de overeengekomen verkoopprijs exclusief btw. Op de </a:t>
            </a:r>
            <a:r>
              <a:rPr kumimoji="0" lang="nl-NL" sz="1800" b="0" i="0" u="none" strike="noStrike" kern="1200" cap="none" spc="0" normalizeH="0" baseline="0" noProof="0" dirty="0" err="1">
                <a:ln>
                  <a:noFill/>
                </a:ln>
                <a:solidFill>
                  <a:prstClr val="black"/>
                </a:solidFill>
                <a:effectLst/>
                <a:uLnTx/>
                <a:uFillTx/>
                <a:latin typeface="Calibri" panose="020F0502020204030204"/>
                <a:ea typeface="+mn-ea"/>
                <a:cs typeface="+mn-cs"/>
              </a:rPr>
              <a:t>Hyster</a:t>
            </a: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 werd periodiek met gelijke bedragen afgeschreven.</a:t>
            </a:r>
            <a:endParaRPr kumimoji="0" lang="nl-NL"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AlternateContent xmlns:mc="http://schemas.openxmlformats.org/markup-compatibility/2006">
        <mc:Choice xmlns:a14="http://schemas.microsoft.com/office/drawing/2010/main" Requires="a14">
          <p:sp>
            <p:nvSpPr>
              <p:cNvPr id="11" name="Tekstvak 10">
                <a:extLst>
                  <a:ext uri="{FF2B5EF4-FFF2-40B4-BE49-F238E27FC236}">
                    <a16:creationId xmlns:a16="http://schemas.microsoft.com/office/drawing/2014/main" id="{8ED60900-EE86-BF20-9191-D0A491AB0268}"/>
                  </a:ext>
                </a:extLst>
              </p:cNvPr>
              <p:cNvSpPr txBox="1"/>
              <p:nvPr/>
            </p:nvSpPr>
            <p:spPr>
              <a:xfrm>
                <a:off x="7504556" y="1398057"/>
                <a:ext cx="4297813" cy="50604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dirty="0">
                    <a:ln>
                      <a:noFill/>
                    </a:ln>
                    <a:solidFill>
                      <a:prstClr val="black"/>
                    </a:solidFill>
                    <a:effectLst/>
                    <a:uLnTx/>
                    <a:uFillTx/>
                    <a:latin typeface="Calibri" panose="020F0502020204030204"/>
                    <a:ea typeface="+mn-ea"/>
                    <a:cs typeface="+mn-cs"/>
                  </a:rPr>
                  <a:t>Vraag 4 (2p):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1" u="none" strike="noStrike" kern="1200" cap="none" spc="0" normalizeH="0" baseline="0" noProof="0" dirty="0">
                    <a:ln>
                      <a:noFill/>
                    </a:ln>
                    <a:solidFill>
                      <a:prstClr val="black"/>
                    </a:solidFill>
                    <a:effectLst/>
                    <a:uLnTx/>
                    <a:uFillTx/>
                    <a:latin typeface="Calibri" panose="020F0502020204030204"/>
                    <a:ea typeface="+mn-ea"/>
                    <a:cs typeface="+mn-cs"/>
                  </a:rPr>
                  <a:t>Bereken het boekresultaat, na verwerking van de commissie, van de verkoop per 1 oktober 2021 van de </a:t>
                </a:r>
                <a:r>
                  <a:rPr kumimoji="0" lang="nl-NL" sz="1800" b="0" i="1" u="none" strike="noStrike" kern="1200" cap="none" spc="0" normalizeH="0" baseline="0" noProof="0" dirty="0" err="1">
                    <a:ln>
                      <a:noFill/>
                    </a:ln>
                    <a:solidFill>
                      <a:prstClr val="black"/>
                    </a:solidFill>
                    <a:effectLst/>
                    <a:uLnTx/>
                    <a:uFillTx/>
                    <a:latin typeface="Calibri" panose="020F0502020204030204"/>
                    <a:ea typeface="+mn-ea"/>
                    <a:cs typeface="+mn-cs"/>
                  </a:rPr>
                  <a:t>Hyster</a:t>
                </a:r>
                <a:r>
                  <a:rPr kumimoji="0" lang="nl-NL" sz="1800" b="0" i="1" u="none" strike="noStrike" kern="1200" cap="none" spc="0" normalizeH="0" baseline="0" noProof="0" dirty="0">
                    <a:ln>
                      <a:noFill/>
                    </a:ln>
                    <a:solidFill>
                      <a:prstClr val="black"/>
                    </a:solidFill>
                    <a:effectLst/>
                    <a:uLnTx/>
                    <a:uFillTx/>
                    <a:latin typeface="Calibri" panose="020F0502020204030204"/>
                    <a:ea typeface="+mn-ea"/>
                    <a:cs typeface="+mn-cs"/>
                  </a:rPr>
                  <a:t>. Geef aan of het een voordelig of een nadelig boekresultaat betreft.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black"/>
                  </a:solidFill>
                  <a:effectLst/>
                  <a:uLnTx/>
                  <a:uFillTx/>
                  <a:latin typeface="Effra" panose="020005060800000200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Effra" panose="02000506080000020004"/>
                    <a:ea typeface="+mn-ea"/>
                    <a:cs typeface="+mn-cs"/>
                  </a:rPr>
                  <a:t>Boekwaarde </a:t>
                </a:r>
                <a:r>
                  <a:rPr kumimoji="0" lang="nl-NL" sz="1800" b="0" i="0" u="none" strike="noStrike" kern="1200" cap="none" spc="0" normalizeH="0" baseline="0" noProof="0" dirty="0" err="1">
                    <a:ln>
                      <a:noFill/>
                    </a:ln>
                    <a:solidFill>
                      <a:prstClr val="black"/>
                    </a:solidFill>
                    <a:effectLst/>
                    <a:uLnTx/>
                    <a:uFillTx/>
                    <a:latin typeface="Effra" panose="02000506080000020004"/>
                    <a:ea typeface="+mn-ea"/>
                    <a:cs typeface="+mn-cs"/>
                  </a:rPr>
                  <a:t>Hyster</a:t>
                </a:r>
                <a:r>
                  <a:rPr kumimoji="0" lang="nl-NL" sz="1800" b="0" i="0" u="none" strike="noStrike" kern="1200" cap="none" spc="0" normalizeH="0" baseline="0" noProof="0" dirty="0">
                    <a:ln>
                      <a:noFill/>
                    </a:ln>
                    <a:solidFill>
                      <a:prstClr val="black"/>
                    </a:solidFill>
                    <a:effectLst/>
                    <a:uLnTx/>
                    <a:uFillTx/>
                    <a:latin typeface="Effra" panose="020005060800000200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Effra" panose="02000506080000020004"/>
                    <a:ea typeface="+mn-ea"/>
                    <a:cs typeface="+mn-cs"/>
                  </a:rPr>
                  <a:t>€19.000 + €</a:t>
                </a: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2.000 – 1</a:t>
                </a:r>
                <a14:m>
                  <m:oMath xmlns:m="http://schemas.openxmlformats.org/officeDocument/2006/math">
                    <m:f>
                      <m:fPr>
                        <m:ctrlPr>
                          <a:rPr kumimoji="0" lang="nl-N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nl-N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8</m:t>
                        </m:r>
                      </m:num>
                      <m:den>
                        <m:r>
                          <a:rPr kumimoji="0" lang="nl-N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12</m:t>
                        </m:r>
                      </m:den>
                    </m:f>
                    <m:r>
                      <a:rPr kumimoji="0" lang="nl-N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a14:m>
                <a:r>
                  <a:rPr kumimoji="0" lang="nl-NL" sz="1800" b="0" i="0" u="none" strike="noStrike" kern="1200" cap="none" spc="0" normalizeH="0" baseline="0" noProof="0" dirty="0">
                    <a:ln>
                      <a:noFill/>
                    </a:ln>
                    <a:solidFill>
                      <a:prstClr val="black"/>
                    </a:solidFill>
                    <a:effectLst/>
                    <a:uLnTx/>
                    <a:uFillTx/>
                    <a:latin typeface="Effra" panose="02000506080000020004"/>
                    <a:ea typeface="+mn-ea"/>
                    <a:cs typeface="+mn-cs"/>
                  </a:rPr>
                  <a:t> €3.600 = €15.000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black"/>
                  </a:solidFill>
                  <a:effectLst/>
                  <a:uLnTx/>
                  <a:uFillTx/>
                  <a:latin typeface="Effra" panose="020005060800000200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Effra" panose="02000506080000020004"/>
                    <a:ea typeface="+mn-ea"/>
                    <a:cs typeface="+mn-cs"/>
                  </a:rPr>
                  <a:t>Opbrengst verkoop </a:t>
                </a:r>
                <a:r>
                  <a:rPr kumimoji="0" lang="nl-NL" sz="1800" b="0" i="0" u="none" strike="noStrike" kern="1200" cap="none" spc="0" normalizeH="0" baseline="0" noProof="0" dirty="0" err="1">
                    <a:ln>
                      <a:noFill/>
                    </a:ln>
                    <a:solidFill>
                      <a:prstClr val="black"/>
                    </a:solidFill>
                    <a:effectLst/>
                    <a:uLnTx/>
                    <a:uFillTx/>
                    <a:latin typeface="Effra" panose="02000506080000020004"/>
                    <a:ea typeface="+mn-ea"/>
                    <a:cs typeface="+mn-cs"/>
                  </a:rPr>
                  <a:t>Hyster</a:t>
                </a:r>
                <a:r>
                  <a:rPr kumimoji="0" lang="nl-NL" sz="1800" b="0" i="0" u="none" strike="noStrike" kern="1200" cap="none" spc="0" normalizeH="0" baseline="0" noProof="0" dirty="0">
                    <a:ln>
                      <a:noFill/>
                    </a:ln>
                    <a:solidFill>
                      <a:prstClr val="black"/>
                    </a:solidFill>
                    <a:effectLst/>
                    <a:uLnTx/>
                    <a:uFillTx/>
                    <a:latin typeface="Effra" panose="020005060800000200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nl-N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nl-N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€16.940</m:t>
                        </m:r>
                      </m:num>
                      <m:den>
                        <m:r>
                          <a:rPr kumimoji="0" lang="nl-N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1,21</m:t>
                        </m:r>
                      </m:den>
                    </m:f>
                    <m:r>
                      <a:rPr kumimoji="0" lang="nl-N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d>
                      <m:dPr>
                        <m:ctrlPr>
                          <a:rPr kumimoji="0" lang="nl-N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a:rPr kumimoji="0" lang="nl-N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1−0,015</m:t>
                        </m:r>
                      </m:e>
                    </m:d>
                    <m:r>
                      <a:rPr kumimoji="0" lang="nl-N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oMath>
                </a14:m>
                <a:r>
                  <a:rPr kumimoji="0" lang="nl-NL" sz="1800" b="0" i="0" u="none" strike="noStrike" kern="1200" cap="none" spc="0" normalizeH="0" baseline="0" noProof="0" dirty="0">
                    <a:ln>
                      <a:noFill/>
                    </a:ln>
                    <a:solidFill>
                      <a:prstClr val="black"/>
                    </a:solidFill>
                    <a:effectLst/>
                    <a:uLnTx/>
                    <a:uFillTx/>
                    <a:latin typeface="Effra" panose="02000506080000020004"/>
                    <a:ea typeface="+mn-ea"/>
                    <a:cs typeface="+mn-cs"/>
                  </a:rPr>
                  <a:t>€13.790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black"/>
                  </a:solidFill>
                  <a:effectLst/>
                  <a:uLnTx/>
                  <a:uFillTx/>
                  <a:latin typeface="Effra" panose="020005060800000200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Effra" panose="02000506080000020004"/>
                    <a:ea typeface="+mn-ea"/>
                    <a:cs typeface="+mn-cs"/>
                  </a:rPr>
                  <a:t>Nadelig boekresultaat:</a:t>
                </a:r>
              </a:p>
              <a:p>
                <a:pPr lvl="0">
                  <a:defRPr/>
                </a:pPr>
                <a:r>
                  <a:rPr lang="nl-NL" dirty="0">
                    <a:solidFill>
                      <a:prstClr val="black"/>
                    </a:solidFill>
                    <a:latin typeface="Effra" panose="02000506080000020004"/>
                  </a:rPr>
                  <a:t>€13.790 - €15.000 </a:t>
                </a:r>
                <a:r>
                  <a:rPr kumimoji="0" lang="nl-NL" sz="1800" b="0" i="0" u="none" strike="noStrike" kern="1200" cap="none" spc="0" normalizeH="0" baseline="0" noProof="0" dirty="0">
                    <a:ln>
                      <a:noFill/>
                    </a:ln>
                    <a:solidFill>
                      <a:prstClr val="black"/>
                    </a:solidFill>
                    <a:effectLst/>
                    <a:uLnTx/>
                    <a:uFillTx/>
                    <a:latin typeface="Effra" panose="02000506080000020004"/>
                    <a:ea typeface="+mn-ea"/>
                    <a:cs typeface="+mn-cs"/>
                  </a:rPr>
                  <a:t>= €1.210</a:t>
                </a:r>
                <a:endPar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black"/>
                  </a:solidFill>
                  <a:effectLst/>
                  <a:uLnTx/>
                  <a:uFillTx/>
                  <a:latin typeface="Effra" panose="020005060800000200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black"/>
                  </a:solidFill>
                  <a:effectLst/>
                  <a:uLnTx/>
                  <a:uFillTx/>
                  <a:latin typeface="Effra" panose="02000506080000020004"/>
                  <a:ea typeface="+mn-ea"/>
                  <a:cs typeface="+mn-cs"/>
                </a:endParaRPr>
              </a:p>
            </p:txBody>
          </p:sp>
        </mc:Choice>
        <mc:Fallback>
          <p:sp>
            <p:nvSpPr>
              <p:cNvPr id="11" name="Tekstvak 10">
                <a:extLst>
                  <a:ext uri="{FF2B5EF4-FFF2-40B4-BE49-F238E27FC236}">
                    <a16:creationId xmlns:a16="http://schemas.microsoft.com/office/drawing/2014/main" id="{8ED60900-EE86-BF20-9191-D0A491AB0268}"/>
                  </a:ext>
                </a:extLst>
              </p:cNvPr>
              <p:cNvSpPr txBox="1">
                <a:spLocks noRot="1" noChangeAspect="1" noMove="1" noResize="1" noEditPoints="1" noAdjustHandles="1" noChangeArrowheads="1" noChangeShapeType="1" noTextEdit="1"/>
              </p:cNvSpPr>
              <p:nvPr/>
            </p:nvSpPr>
            <p:spPr>
              <a:xfrm>
                <a:off x="7504556" y="1398057"/>
                <a:ext cx="4297813" cy="5060488"/>
              </a:xfrm>
              <a:prstGeom prst="rect">
                <a:avLst/>
              </a:prstGeom>
              <a:blipFill>
                <a:blip r:embed="rId2"/>
                <a:stretch>
                  <a:fillRect l="-1135" t="-602" r="-1418"/>
                </a:stretch>
              </a:blipFill>
            </p:spPr>
            <p:txBody>
              <a:bodyPr/>
              <a:lstStyle/>
              <a:p>
                <a:r>
                  <a:rPr lang="nl-NL">
                    <a:noFill/>
                  </a:rPr>
                  <a:t> </a:t>
                </a:r>
              </a:p>
            </p:txBody>
          </p:sp>
        </mc:Fallback>
      </mc:AlternateContent>
      <p:cxnSp>
        <p:nvCxnSpPr>
          <p:cNvPr id="14" name="Rechte verbindingslijn 13">
            <a:extLst>
              <a:ext uri="{FF2B5EF4-FFF2-40B4-BE49-F238E27FC236}">
                <a16:creationId xmlns:a16="http://schemas.microsoft.com/office/drawing/2014/main" id="{A32CCE63-EDEC-B35C-7935-5F999E1AB87A}"/>
              </a:ext>
            </a:extLst>
          </p:cNvPr>
          <p:cNvCxnSpPr>
            <a:cxnSpLocks/>
          </p:cNvCxnSpPr>
          <p:nvPr/>
        </p:nvCxnSpPr>
        <p:spPr>
          <a:xfrm>
            <a:off x="1710465" y="5548370"/>
            <a:ext cx="1495314" cy="0"/>
          </a:xfrm>
          <a:prstGeom prst="line">
            <a:avLst/>
          </a:prstGeom>
          <a:ln w="38100">
            <a:solidFill>
              <a:srgbClr val="945DE8"/>
            </a:solidFill>
          </a:ln>
        </p:spPr>
        <p:style>
          <a:lnRef idx="1">
            <a:schemeClr val="accent1"/>
          </a:lnRef>
          <a:fillRef idx="0">
            <a:schemeClr val="accent1"/>
          </a:fillRef>
          <a:effectRef idx="0">
            <a:schemeClr val="accent1"/>
          </a:effectRef>
          <a:fontRef idx="minor">
            <a:schemeClr val="tx1"/>
          </a:fontRef>
        </p:style>
      </p:cxnSp>
      <p:pic>
        <p:nvPicPr>
          <p:cNvPr id="4" name="Afbeelding 3">
            <a:extLst>
              <a:ext uri="{FF2B5EF4-FFF2-40B4-BE49-F238E27FC236}">
                <a16:creationId xmlns:a16="http://schemas.microsoft.com/office/drawing/2014/main" id="{3E924B34-E6CD-7B5A-5E7C-4F24AF77D3CC}"/>
              </a:ext>
            </a:extLst>
          </p:cNvPr>
          <p:cNvPicPr>
            <a:picLocks noChangeAspect="1"/>
          </p:cNvPicPr>
          <p:nvPr/>
        </p:nvPicPr>
        <p:blipFill>
          <a:blip r:embed="rId3"/>
          <a:stretch>
            <a:fillRect/>
          </a:stretch>
        </p:blipFill>
        <p:spPr>
          <a:xfrm>
            <a:off x="645458" y="1819784"/>
            <a:ext cx="6096627" cy="2998204"/>
          </a:xfrm>
          <a:prstGeom prst="rect">
            <a:avLst/>
          </a:prstGeom>
        </p:spPr>
      </p:pic>
      <p:sp>
        <p:nvSpPr>
          <p:cNvPr id="12" name="Ovaal 11">
            <a:extLst>
              <a:ext uri="{FF2B5EF4-FFF2-40B4-BE49-F238E27FC236}">
                <a16:creationId xmlns:a16="http://schemas.microsoft.com/office/drawing/2014/main" id="{CA7566EB-59E3-66F8-10E8-F41CDBEF53BE}"/>
              </a:ext>
            </a:extLst>
          </p:cNvPr>
          <p:cNvSpPr/>
          <p:nvPr/>
        </p:nvSpPr>
        <p:spPr>
          <a:xfrm>
            <a:off x="4971185" y="1626580"/>
            <a:ext cx="1770900" cy="3384612"/>
          </a:xfrm>
          <a:prstGeom prst="ellipse">
            <a:avLst/>
          </a:prstGeom>
          <a:noFill/>
          <a:ln w="38100">
            <a:solidFill>
              <a:srgbClr val="945D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9" name="Rechte verbindingslijn 8">
            <a:extLst>
              <a:ext uri="{FF2B5EF4-FFF2-40B4-BE49-F238E27FC236}">
                <a16:creationId xmlns:a16="http://schemas.microsoft.com/office/drawing/2014/main" id="{0A1C5932-A1CD-CFC4-21A1-4ADC9F2AA199}"/>
              </a:ext>
            </a:extLst>
          </p:cNvPr>
          <p:cNvCxnSpPr>
            <a:cxnSpLocks/>
          </p:cNvCxnSpPr>
          <p:nvPr/>
        </p:nvCxnSpPr>
        <p:spPr>
          <a:xfrm>
            <a:off x="6336254" y="5548370"/>
            <a:ext cx="679525" cy="0"/>
          </a:xfrm>
          <a:prstGeom prst="line">
            <a:avLst/>
          </a:prstGeom>
          <a:ln w="38100">
            <a:solidFill>
              <a:srgbClr val="945DE8"/>
            </a:solidFill>
          </a:ln>
        </p:spPr>
        <p:style>
          <a:lnRef idx="1">
            <a:schemeClr val="accent1"/>
          </a:lnRef>
          <a:fillRef idx="0">
            <a:schemeClr val="accent1"/>
          </a:fillRef>
          <a:effectRef idx="0">
            <a:schemeClr val="accent1"/>
          </a:effectRef>
          <a:fontRef idx="minor">
            <a:schemeClr val="tx1"/>
          </a:fontRef>
        </p:style>
      </p:cxnSp>
      <p:cxnSp>
        <p:nvCxnSpPr>
          <p:cNvPr id="15" name="Rechte verbindingslijn 14">
            <a:extLst>
              <a:ext uri="{FF2B5EF4-FFF2-40B4-BE49-F238E27FC236}">
                <a16:creationId xmlns:a16="http://schemas.microsoft.com/office/drawing/2014/main" id="{7DB55ADF-0FE8-FCD1-1808-9DEC4EA6A7CD}"/>
              </a:ext>
            </a:extLst>
          </p:cNvPr>
          <p:cNvCxnSpPr>
            <a:cxnSpLocks/>
          </p:cNvCxnSpPr>
          <p:nvPr/>
        </p:nvCxnSpPr>
        <p:spPr>
          <a:xfrm>
            <a:off x="754828" y="5840619"/>
            <a:ext cx="1547308" cy="0"/>
          </a:xfrm>
          <a:prstGeom prst="line">
            <a:avLst/>
          </a:prstGeom>
          <a:ln w="38100">
            <a:solidFill>
              <a:srgbClr val="945DE8"/>
            </a:solidFill>
          </a:ln>
        </p:spPr>
        <p:style>
          <a:lnRef idx="1">
            <a:schemeClr val="accent1"/>
          </a:lnRef>
          <a:fillRef idx="0">
            <a:schemeClr val="accent1"/>
          </a:fillRef>
          <a:effectRef idx="0">
            <a:schemeClr val="accent1"/>
          </a:effectRef>
          <a:fontRef idx="minor">
            <a:schemeClr val="tx1"/>
          </a:fontRef>
        </p:style>
      </p:cxnSp>
      <p:cxnSp>
        <p:nvCxnSpPr>
          <p:cNvPr id="20" name="Rechte verbindingslijn 19">
            <a:extLst>
              <a:ext uri="{FF2B5EF4-FFF2-40B4-BE49-F238E27FC236}">
                <a16:creationId xmlns:a16="http://schemas.microsoft.com/office/drawing/2014/main" id="{20A008A3-5006-41F7-183E-33EA7E70B2A1}"/>
              </a:ext>
            </a:extLst>
          </p:cNvPr>
          <p:cNvCxnSpPr>
            <a:cxnSpLocks/>
          </p:cNvCxnSpPr>
          <p:nvPr/>
        </p:nvCxnSpPr>
        <p:spPr>
          <a:xfrm>
            <a:off x="2723478" y="5840619"/>
            <a:ext cx="2247707" cy="0"/>
          </a:xfrm>
          <a:prstGeom prst="line">
            <a:avLst/>
          </a:prstGeom>
          <a:ln w="38100">
            <a:solidFill>
              <a:srgbClr val="945DE8"/>
            </a:solidFill>
          </a:ln>
        </p:spPr>
        <p:style>
          <a:lnRef idx="1">
            <a:schemeClr val="accent1"/>
          </a:lnRef>
          <a:fillRef idx="0">
            <a:schemeClr val="accent1"/>
          </a:fillRef>
          <a:effectRef idx="0">
            <a:schemeClr val="accent1"/>
          </a:effectRef>
          <a:fontRef idx="minor">
            <a:schemeClr val="tx1"/>
          </a:fontRef>
        </p:style>
      </p:cxnSp>
      <p:cxnSp>
        <p:nvCxnSpPr>
          <p:cNvPr id="22" name="Rechte verbindingslijn 21">
            <a:extLst>
              <a:ext uri="{FF2B5EF4-FFF2-40B4-BE49-F238E27FC236}">
                <a16:creationId xmlns:a16="http://schemas.microsoft.com/office/drawing/2014/main" id="{8A79E6C3-44E3-38CD-222E-6DED93A70744}"/>
              </a:ext>
            </a:extLst>
          </p:cNvPr>
          <p:cNvCxnSpPr>
            <a:cxnSpLocks/>
          </p:cNvCxnSpPr>
          <p:nvPr/>
        </p:nvCxnSpPr>
        <p:spPr>
          <a:xfrm>
            <a:off x="754828" y="6098803"/>
            <a:ext cx="5194151" cy="0"/>
          </a:xfrm>
          <a:prstGeom prst="line">
            <a:avLst/>
          </a:prstGeom>
          <a:ln w="38100">
            <a:solidFill>
              <a:srgbClr val="945DE8"/>
            </a:solidFill>
          </a:ln>
        </p:spPr>
        <p:style>
          <a:lnRef idx="1">
            <a:schemeClr val="accent1"/>
          </a:lnRef>
          <a:fillRef idx="0">
            <a:schemeClr val="accent1"/>
          </a:fillRef>
          <a:effectRef idx="0">
            <a:schemeClr val="accent1"/>
          </a:effectRef>
          <a:fontRef idx="minor">
            <a:schemeClr val="tx1"/>
          </a:fontRef>
        </p:style>
      </p:cxnSp>
      <p:sp>
        <p:nvSpPr>
          <p:cNvPr id="3" name="Tekstvak 2">
            <a:extLst>
              <a:ext uri="{FF2B5EF4-FFF2-40B4-BE49-F238E27FC236}">
                <a16:creationId xmlns:a16="http://schemas.microsoft.com/office/drawing/2014/main" id="{9BC08AC1-C3A8-5557-2DFB-214B52B7A3FA}"/>
              </a:ext>
            </a:extLst>
          </p:cNvPr>
          <p:cNvSpPr txBox="1"/>
          <p:nvPr/>
        </p:nvSpPr>
        <p:spPr>
          <a:xfrm>
            <a:off x="2140299" y="194009"/>
            <a:ext cx="791140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2800" dirty="0">
                <a:solidFill>
                  <a:prstClr val="black"/>
                </a:solidFill>
                <a:latin typeface="Effra Heavy" panose="02000906080000020004" pitchFamily="2" charset="0"/>
              </a:rPr>
              <a:t>Afschrijving </a:t>
            </a:r>
            <a:r>
              <a:rPr lang="nl-NL" sz="2800" dirty="0">
                <a:solidFill>
                  <a:prstClr val="black"/>
                </a:solidFill>
                <a:latin typeface="Effra" panose="02000506080000020004" pitchFamily="2" charset="0"/>
              </a:rPr>
              <a:t>(examenvraag)</a:t>
            </a:r>
            <a:endParaRPr kumimoji="0" lang="nl-NL" sz="2800" b="0" i="0" u="none" strike="noStrike" kern="1200" cap="none" spc="0" normalizeH="0" baseline="0" noProof="0" dirty="0">
              <a:ln>
                <a:noFill/>
              </a:ln>
              <a:solidFill>
                <a:prstClr val="black"/>
              </a:solidFill>
              <a:effectLst/>
              <a:uLnTx/>
              <a:uFillTx/>
              <a:latin typeface="Effra" panose="02000506080000020004" pitchFamily="2" charset="0"/>
            </a:endParaRPr>
          </a:p>
        </p:txBody>
      </p:sp>
      <p:sp>
        <p:nvSpPr>
          <p:cNvPr id="16" name="Tekstvak 15">
            <a:extLst>
              <a:ext uri="{FF2B5EF4-FFF2-40B4-BE49-F238E27FC236}">
                <a16:creationId xmlns:a16="http://schemas.microsoft.com/office/drawing/2014/main" id="{F611DB66-433B-0747-7CB2-898A8636F897}"/>
              </a:ext>
            </a:extLst>
          </p:cNvPr>
          <p:cNvSpPr txBox="1"/>
          <p:nvPr/>
        </p:nvSpPr>
        <p:spPr>
          <a:xfrm>
            <a:off x="7960660" y="6445479"/>
            <a:ext cx="4082404"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prstClr val="black">
                    <a:alpha val="40000"/>
                  </a:prstClr>
                </a:solidFill>
                <a:effectLst/>
                <a:uLnTx/>
                <a:uFillTx/>
                <a:latin typeface="Effra" panose="02000506080000020004" pitchFamily="2" charset="0"/>
                <a:ea typeface="+mn-ea"/>
                <a:cs typeface="+mn-cs"/>
              </a:rPr>
              <a:t>Bron: eindexamen bedrijfseconomie vwo 2022-II</a:t>
            </a:r>
          </a:p>
        </p:txBody>
      </p:sp>
    </p:spTree>
    <p:extLst>
      <p:ext uri="{BB962C8B-B14F-4D97-AF65-F5344CB8AC3E}">
        <p14:creationId xmlns:p14="http://schemas.microsoft.com/office/powerpoint/2010/main" val="104402940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1)">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outVertic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6" presetClass="entr" presetSubtype="37"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arn(outVertical)">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37" fill="hold"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barn(outVertical)">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37" fill="hold"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barn(outVertical)">
                                      <p:cBhvr>
                                        <p:cTn id="35" dur="500"/>
                                        <p:tgtEl>
                                          <p:spTgt spid="20"/>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37" fill="hold" nodeType="click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barn(outVertical)">
                                      <p:cBhvr>
                                        <p:cTn id="40" dur="500"/>
                                        <p:tgtEl>
                                          <p:spTgt spid="22"/>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1">
                                            <p:txEl>
                                              <p:pRg st="7" end="7"/>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1">
                                            <p:txEl>
                                              <p:pRg st="9" end="9"/>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1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8E9D0-891C-3E93-AD37-1F43DBA8F857}"/>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BC0F6043-083C-853B-A03A-97684079F045}"/>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96845979-3EE8-CD28-0B12-84DF8F7CA399}"/>
              </a:ext>
            </a:extLst>
          </p:cNvPr>
          <p:cNvSpPr>
            <a:spLocks noGrp="1"/>
          </p:cNvSpPr>
          <p:nvPr>
            <p:ph idx="1"/>
          </p:nvPr>
        </p:nvSpPr>
        <p:spPr/>
        <p:txBody>
          <a:bodyPr/>
          <a:lstStyle/>
          <a:p>
            <a:endParaRPr lang="nl-NL"/>
          </a:p>
        </p:txBody>
      </p:sp>
    </p:spTree>
    <p:extLst>
      <p:ext uri="{BB962C8B-B14F-4D97-AF65-F5344CB8AC3E}">
        <p14:creationId xmlns:p14="http://schemas.microsoft.com/office/powerpoint/2010/main" val="327220369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BCF7C7-A19A-CEAD-8433-84671A210985}"/>
            </a:ext>
          </a:extLst>
        </p:cNvPr>
        <p:cNvGrpSpPr/>
        <p:nvPr/>
      </p:nvGrpSpPr>
      <p:grpSpPr>
        <a:xfrm>
          <a:off x="0" y="0"/>
          <a:ext cx="0" cy="0"/>
          <a:chOff x="0" y="0"/>
          <a:chExt cx="0" cy="0"/>
        </a:xfrm>
      </p:grpSpPr>
      <p:sp>
        <p:nvSpPr>
          <p:cNvPr id="3" name="Tekstvak 2">
            <a:extLst>
              <a:ext uri="{FF2B5EF4-FFF2-40B4-BE49-F238E27FC236}">
                <a16:creationId xmlns:a16="http://schemas.microsoft.com/office/drawing/2014/main" id="{3D1E4AFC-80B3-597B-FF68-FE2832BE6710}"/>
              </a:ext>
            </a:extLst>
          </p:cNvPr>
          <p:cNvSpPr txBox="1"/>
          <p:nvPr/>
        </p:nvSpPr>
        <p:spPr>
          <a:xfrm>
            <a:off x="319314" y="3092680"/>
            <a:ext cx="11553372" cy="1446550"/>
          </a:xfrm>
          <a:prstGeom prst="rect">
            <a:avLst/>
          </a:prstGeom>
          <a:noFill/>
        </p:spPr>
        <p:txBody>
          <a:bodyPr wrap="square" rtlCol="0">
            <a:spAutoFit/>
          </a:bodyPr>
          <a:lstStyle/>
          <a:p>
            <a:pPr algn="ctr"/>
            <a:r>
              <a:rPr lang="nl-NL" sz="8800" b="1" dirty="0">
                <a:solidFill>
                  <a:srgbClr val="945DE8"/>
                </a:solidFill>
                <a:effectLst>
                  <a:outerShdw blurRad="25400" dist="25400" dir="2700000" algn="tl" rotWithShape="0">
                    <a:prstClr val="black">
                      <a:alpha val="40000"/>
                    </a:prstClr>
                  </a:outerShdw>
                </a:effectLst>
                <a:latin typeface="Effra" panose="02000506080000020004" pitchFamily="2" charset="0"/>
              </a:rPr>
              <a:t>En dividend</a:t>
            </a:r>
          </a:p>
        </p:txBody>
      </p:sp>
      <p:cxnSp>
        <p:nvCxnSpPr>
          <p:cNvPr id="6" name="Rechte verbindingslijn 5">
            <a:extLst>
              <a:ext uri="{FF2B5EF4-FFF2-40B4-BE49-F238E27FC236}">
                <a16:creationId xmlns:a16="http://schemas.microsoft.com/office/drawing/2014/main" id="{617DE9F7-2E05-7705-1736-C65AF55C984A}"/>
              </a:ext>
            </a:extLst>
          </p:cNvPr>
          <p:cNvCxnSpPr>
            <a:cxnSpLocks/>
          </p:cNvCxnSpPr>
          <p:nvPr/>
        </p:nvCxnSpPr>
        <p:spPr>
          <a:xfrm flipH="1">
            <a:off x="1168400" y="4592864"/>
            <a:ext cx="9855200" cy="0"/>
          </a:xfrm>
          <a:prstGeom prst="line">
            <a:avLst/>
          </a:prstGeom>
          <a:ln w="111125">
            <a:solidFill>
              <a:schemeClr val="bg1">
                <a:lumMod val="65000"/>
              </a:schemeClr>
            </a:solidFill>
          </a:ln>
          <a:effectLst>
            <a:outerShdw blurRad="25400" dist="254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 name="Tekstvak 4">
            <a:extLst>
              <a:ext uri="{FF2B5EF4-FFF2-40B4-BE49-F238E27FC236}">
                <a16:creationId xmlns:a16="http://schemas.microsoft.com/office/drawing/2014/main" id="{9F7D9EAD-A2E4-870F-2BFE-D988CBEE5DE7}"/>
              </a:ext>
            </a:extLst>
          </p:cNvPr>
          <p:cNvSpPr txBox="1"/>
          <p:nvPr/>
        </p:nvSpPr>
        <p:spPr>
          <a:xfrm>
            <a:off x="319314" y="1566952"/>
            <a:ext cx="11553372" cy="1862048"/>
          </a:xfrm>
          <a:prstGeom prst="rect">
            <a:avLst/>
          </a:prstGeom>
          <a:noFill/>
        </p:spPr>
        <p:txBody>
          <a:bodyPr wrap="square" rtlCol="0">
            <a:spAutoFit/>
          </a:bodyPr>
          <a:lstStyle/>
          <a:p>
            <a:pPr algn="ctr"/>
            <a:r>
              <a:rPr lang="nl-NL" sz="11500" b="1" i="1" dirty="0">
                <a:solidFill>
                  <a:srgbClr val="652EA3"/>
                </a:solidFill>
                <a:effectLst>
                  <a:outerShdw blurRad="25400" dist="25400" dir="2700000" algn="tl" rotWithShape="0">
                    <a:prstClr val="black">
                      <a:alpha val="40000"/>
                    </a:prstClr>
                  </a:outerShdw>
                </a:effectLst>
                <a:latin typeface="Effra" panose="02000506080000020004" pitchFamily="2" charset="0"/>
              </a:rPr>
              <a:t>Winstverdeling</a:t>
            </a:r>
          </a:p>
        </p:txBody>
      </p:sp>
      <p:sp>
        <p:nvSpPr>
          <p:cNvPr id="2" name="Tekstvak 1">
            <a:extLst>
              <a:ext uri="{FF2B5EF4-FFF2-40B4-BE49-F238E27FC236}">
                <a16:creationId xmlns:a16="http://schemas.microsoft.com/office/drawing/2014/main" id="{6232F355-AD61-BDC5-58C7-78C2CA953DB4}"/>
              </a:ext>
            </a:extLst>
          </p:cNvPr>
          <p:cNvSpPr txBox="1"/>
          <p:nvPr/>
        </p:nvSpPr>
        <p:spPr>
          <a:xfrm>
            <a:off x="1168400" y="4585846"/>
            <a:ext cx="2854959" cy="523220"/>
          </a:xfrm>
          <a:prstGeom prst="rect">
            <a:avLst/>
          </a:prstGeom>
          <a:noFill/>
        </p:spPr>
        <p:txBody>
          <a:bodyPr wrap="square" rtlCol="0">
            <a:spAutoFit/>
          </a:bodyPr>
          <a:lstStyle/>
          <a:p>
            <a:r>
              <a:rPr lang="nl-NL" sz="2800" b="1" dirty="0">
                <a:solidFill>
                  <a:srgbClr val="652EA3"/>
                </a:solidFill>
                <a:latin typeface="Effra" panose="02000506080000020004" pitchFamily="2" charset="0"/>
              </a:rPr>
              <a:t>Quirine</a:t>
            </a:r>
          </a:p>
        </p:txBody>
      </p:sp>
    </p:spTree>
    <p:extLst>
      <p:ext uri="{BB962C8B-B14F-4D97-AF65-F5344CB8AC3E}">
        <p14:creationId xmlns:p14="http://schemas.microsoft.com/office/powerpoint/2010/main" val="2433623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hoek 6" descr="Munten">
            <a:extLst>
              <a:ext uri="{FF2B5EF4-FFF2-40B4-BE49-F238E27FC236}">
                <a16:creationId xmlns:a16="http://schemas.microsoft.com/office/drawing/2014/main" id="{000936A6-6AFF-73B3-94B2-33748E6E01E5}"/>
              </a:ext>
            </a:extLst>
          </p:cNvPr>
          <p:cNvSpPr/>
          <p:nvPr/>
        </p:nvSpPr>
        <p:spPr>
          <a:xfrm>
            <a:off x="1817280" y="2204112"/>
            <a:ext cx="1147289" cy="1147289"/>
          </a:xfrm>
          <a:prstGeom prst="rect">
            <a:avLst/>
          </a:prstGeom>
          <a:blipFill>
            <a:blip r:embed="rId2">
              <a:duotone>
                <a:prstClr val="black"/>
                <a:schemeClr val="tx2">
                  <a:tint val="45000"/>
                  <a:satMod val="400000"/>
                </a:schemeClr>
              </a:duotone>
              <a:extLst>
                <a:ext uri="{96DAC541-7B7A-43D3-8B79-37D633B846F1}">
                  <asvg:svgBlip xmlns:asvg="http://schemas.microsoft.com/office/drawing/2016/SVG/main" r:embed="rId3"/>
                </a:ext>
              </a:extLst>
            </a:blip>
            <a:srcRect/>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a:lstStyle/>
          <a:p>
            <a:endParaRPr lang="nl-NL"/>
          </a:p>
        </p:txBody>
      </p:sp>
      <p:sp>
        <p:nvSpPr>
          <p:cNvPr id="9" name="Vrije vorm: vorm 8">
            <a:extLst>
              <a:ext uri="{FF2B5EF4-FFF2-40B4-BE49-F238E27FC236}">
                <a16:creationId xmlns:a16="http://schemas.microsoft.com/office/drawing/2014/main" id="{3FD572ED-F93A-EE80-A826-651E3BED3528}"/>
              </a:ext>
            </a:extLst>
          </p:cNvPr>
          <p:cNvSpPr/>
          <p:nvPr/>
        </p:nvSpPr>
        <p:spPr>
          <a:xfrm>
            <a:off x="751940" y="3507655"/>
            <a:ext cx="3277968" cy="752908"/>
          </a:xfrm>
          <a:custGeom>
            <a:avLst/>
            <a:gdLst>
              <a:gd name="connsiteX0" fmla="*/ 0 w 3277968"/>
              <a:gd name="connsiteY0" fmla="*/ 0 h 752908"/>
              <a:gd name="connsiteX1" fmla="*/ 3277968 w 3277968"/>
              <a:gd name="connsiteY1" fmla="*/ 0 h 752908"/>
              <a:gd name="connsiteX2" fmla="*/ 3277968 w 3277968"/>
              <a:gd name="connsiteY2" fmla="*/ 752908 h 752908"/>
              <a:gd name="connsiteX3" fmla="*/ 0 w 3277968"/>
              <a:gd name="connsiteY3" fmla="*/ 752908 h 752908"/>
              <a:gd name="connsiteX4" fmla="*/ 0 w 3277968"/>
              <a:gd name="connsiteY4" fmla="*/ 0 h 7529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7968" h="752908">
                <a:moveTo>
                  <a:pt x="0" y="0"/>
                </a:moveTo>
                <a:lnTo>
                  <a:pt x="3277968" y="0"/>
                </a:lnTo>
                <a:lnTo>
                  <a:pt x="3277968" y="752908"/>
                </a:lnTo>
                <a:lnTo>
                  <a:pt x="0" y="75290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defRPr b="1"/>
            </a:pPr>
            <a:r>
              <a:rPr lang="nl-NL" sz="2400" kern="1200" dirty="0"/>
              <a:t>Aandeelhouders</a:t>
            </a:r>
          </a:p>
        </p:txBody>
      </p:sp>
      <p:sp>
        <p:nvSpPr>
          <p:cNvPr id="10" name="Vrije vorm: vorm 9">
            <a:extLst>
              <a:ext uri="{FF2B5EF4-FFF2-40B4-BE49-F238E27FC236}">
                <a16:creationId xmlns:a16="http://schemas.microsoft.com/office/drawing/2014/main" id="{2A8E8CB3-EBD1-C838-6576-A937202E202A}"/>
              </a:ext>
            </a:extLst>
          </p:cNvPr>
          <p:cNvSpPr/>
          <p:nvPr/>
        </p:nvSpPr>
        <p:spPr>
          <a:xfrm>
            <a:off x="751940" y="4333239"/>
            <a:ext cx="3277968" cy="1504677"/>
          </a:xfrm>
          <a:custGeom>
            <a:avLst/>
            <a:gdLst>
              <a:gd name="connsiteX0" fmla="*/ 0 w 3277968"/>
              <a:gd name="connsiteY0" fmla="*/ 0 h 1504677"/>
              <a:gd name="connsiteX1" fmla="*/ 3277968 w 3277968"/>
              <a:gd name="connsiteY1" fmla="*/ 0 h 1504677"/>
              <a:gd name="connsiteX2" fmla="*/ 3277968 w 3277968"/>
              <a:gd name="connsiteY2" fmla="*/ 1504677 h 1504677"/>
              <a:gd name="connsiteX3" fmla="*/ 0 w 3277968"/>
              <a:gd name="connsiteY3" fmla="*/ 1504677 h 1504677"/>
              <a:gd name="connsiteX4" fmla="*/ 0 w 3277968"/>
              <a:gd name="connsiteY4" fmla="*/ 0 h 15046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7968" h="1504677">
                <a:moveTo>
                  <a:pt x="0" y="0"/>
                </a:moveTo>
                <a:lnTo>
                  <a:pt x="3277968" y="0"/>
                </a:lnTo>
                <a:lnTo>
                  <a:pt x="3277968" y="1504677"/>
                </a:lnTo>
                <a:lnTo>
                  <a:pt x="0" y="150467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nl-NL" sz="1800" b="1" kern="1200" dirty="0"/>
              <a:t>Dividend</a:t>
            </a:r>
          </a:p>
          <a:p>
            <a:pPr marL="0" lvl="0" indent="0" algn="ctr" defTabSz="800100">
              <a:lnSpc>
                <a:spcPct val="100000"/>
              </a:lnSpc>
              <a:spcBef>
                <a:spcPct val="0"/>
              </a:spcBef>
              <a:spcAft>
                <a:spcPct val="35000"/>
              </a:spcAft>
              <a:buNone/>
            </a:pPr>
            <a:r>
              <a:rPr lang="nl-NL" sz="1800" kern="1200" dirty="0"/>
              <a:t>= het deel van de nettowinst dat beschikbaar is voor uitkering aan aandeelhouders</a:t>
            </a:r>
            <a:r>
              <a:rPr lang="nl-NL" sz="1100" kern="1200" dirty="0"/>
              <a:t>.</a:t>
            </a:r>
          </a:p>
        </p:txBody>
      </p:sp>
      <p:sp>
        <p:nvSpPr>
          <p:cNvPr id="11" name="Rechthoek 10" descr="Geld">
            <a:extLst>
              <a:ext uri="{FF2B5EF4-FFF2-40B4-BE49-F238E27FC236}">
                <a16:creationId xmlns:a16="http://schemas.microsoft.com/office/drawing/2014/main" id="{660C7238-EB11-0325-3405-68F1FFD78D14}"/>
              </a:ext>
            </a:extLst>
          </p:cNvPr>
          <p:cNvSpPr/>
          <p:nvPr/>
        </p:nvSpPr>
        <p:spPr>
          <a:xfrm>
            <a:off x="5668893" y="2204112"/>
            <a:ext cx="1147289" cy="1147289"/>
          </a:xfrm>
          <a:prstGeom prst="rect">
            <a:avLst/>
          </a:prstGeom>
          <a:blipFill>
            <a:blip r:embed="rId4">
              <a:duotone>
                <a:prstClr val="black"/>
                <a:schemeClr val="tx2">
                  <a:tint val="45000"/>
                  <a:satMod val="400000"/>
                </a:schemeClr>
              </a:duotone>
              <a:extLst>
                <a:ext uri="{96DAC541-7B7A-43D3-8B79-37D633B846F1}">
                  <asvg:svgBlip xmlns:asvg="http://schemas.microsoft.com/office/drawing/2016/SVG/main" r:embed="rId5"/>
                </a:ext>
              </a:extLst>
            </a:blip>
            <a:srcRect/>
            <a:stretch>
              <a:fillRect/>
            </a:stretch>
          </a:blipFill>
          <a:ln>
            <a:noFill/>
          </a:ln>
        </p:spPr>
        <p:style>
          <a:lnRef idx="2">
            <a:scrgbClr r="0" g="0" b="0"/>
          </a:lnRef>
          <a:fillRef idx="1">
            <a:scrgbClr r="0" g="0" b="0"/>
          </a:fillRef>
          <a:effectRef idx="0">
            <a:schemeClr val="accent3">
              <a:hueOff val="0"/>
              <a:satOff val="0"/>
              <a:lumOff val="0"/>
              <a:alphaOff val="0"/>
            </a:schemeClr>
          </a:effectRef>
          <a:fontRef idx="minor">
            <a:schemeClr val="lt1"/>
          </a:fontRef>
        </p:style>
        <p:txBody>
          <a:bodyPr/>
          <a:lstStyle/>
          <a:p>
            <a:endParaRPr lang="nl-NL"/>
          </a:p>
        </p:txBody>
      </p:sp>
      <p:sp>
        <p:nvSpPr>
          <p:cNvPr id="12" name="Vrije vorm: vorm 11">
            <a:extLst>
              <a:ext uri="{FF2B5EF4-FFF2-40B4-BE49-F238E27FC236}">
                <a16:creationId xmlns:a16="http://schemas.microsoft.com/office/drawing/2014/main" id="{B64DE10E-6E91-72F4-96C1-BF72FE036B46}"/>
              </a:ext>
            </a:extLst>
          </p:cNvPr>
          <p:cNvSpPr/>
          <p:nvPr/>
        </p:nvSpPr>
        <p:spPr>
          <a:xfrm>
            <a:off x="4603554" y="3507655"/>
            <a:ext cx="3277968" cy="752908"/>
          </a:xfrm>
          <a:custGeom>
            <a:avLst/>
            <a:gdLst>
              <a:gd name="connsiteX0" fmla="*/ 0 w 3277968"/>
              <a:gd name="connsiteY0" fmla="*/ 0 h 752908"/>
              <a:gd name="connsiteX1" fmla="*/ 3277968 w 3277968"/>
              <a:gd name="connsiteY1" fmla="*/ 0 h 752908"/>
              <a:gd name="connsiteX2" fmla="*/ 3277968 w 3277968"/>
              <a:gd name="connsiteY2" fmla="*/ 752908 h 752908"/>
              <a:gd name="connsiteX3" fmla="*/ 0 w 3277968"/>
              <a:gd name="connsiteY3" fmla="*/ 752908 h 752908"/>
              <a:gd name="connsiteX4" fmla="*/ 0 w 3277968"/>
              <a:gd name="connsiteY4" fmla="*/ 0 h 7529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7968" h="752908">
                <a:moveTo>
                  <a:pt x="0" y="0"/>
                </a:moveTo>
                <a:lnTo>
                  <a:pt x="3277968" y="0"/>
                </a:lnTo>
                <a:lnTo>
                  <a:pt x="3277968" y="752908"/>
                </a:lnTo>
                <a:lnTo>
                  <a:pt x="0" y="75290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defRPr b="1"/>
            </a:pPr>
            <a:r>
              <a:rPr lang="nl-NL" sz="2400" kern="1200" dirty="0"/>
              <a:t>Werknemers en commissarissen</a:t>
            </a:r>
          </a:p>
        </p:txBody>
      </p:sp>
      <p:sp>
        <p:nvSpPr>
          <p:cNvPr id="13" name="Vrije vorm: vorm 12">
            <a:extLst>
              <a:ext uri="{FF2B5EF4-FFF2-40B4-BE49-F238E27FC236}">
                <a16:creationId xmlns:a16="http://schemas.microsoft.com/office/drawing/2014/main" id="{4815D934-A183-E362-8747-BD1F292AE227}"/>
              </a:ext>
            </a:extLst>
          </p:cNvPr>
          <p:cNvSpPr/>
          <p:nvPr/>
        </p:nvSpPr>
        <p:spPr>
          <a:xfrm>
            <a:off x="4603554" y="4333239"/>
            <a:ext cx="3277968" cy="1504677"/>
          </a:xfrm>
          <a:custGeom>
            <a:avLst/>
            <a:gdLst>
              <a:gd name="connsiteX0" fmla="*/ 0 w 3277968"/>
              <a:gd name="connsiteY0" fmla="*/ 0 h 1504677"/>
              <a:gd name="connsiteX1" fmla="*/ 3277968 w 3277968"/>
              <a:gd name="connsiteY1" fmla="*/ 0 h 1504677"/>
              <a:gd name="connsiteX2" fmla="*/ 3277968 w 3277968"/>
              <a:gd name="connsiteY2" fmla="*/ 1504677 h 1504677"/>
              <a:gd name="connsiteX3" fmla="*/ 0 w 3277968"/>
              <a:gd name="connsiteY3" fmla="*/ 1504677 h 1504677"/>
              <a:gd name="connsiteX4" fmla="*/ 0 w 3277968"/>
              <a:gd name="connsiteY4" fmla="*/ 0 h 15046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7968" h="1504677">
                <a:moveTo>
                  <a:pt x="0" y="0"/>
                </a:moveTo>
                <a:lnTo>
                  <a:pt x="3277968" y="0"/>
                </a:lnTo>
                <a:lnTo>
                  <a:pt x="3277968" y="1504677"/>
                </a:lnTo>
                <a:lnTo>
                  <a:pt x="0" y="150467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nl-NL" sz="1800" b="1" kern="1200" dirty="0"/>
              <a:t>Tantièmes</a:t>
            </a:r>
          </a:p>
          <a:p>
            <a:pPr marL="0" lvl="0" indent="0" algn="ctr" defTabSz="800100">
              <a:lnSpc>
                <a:spcPct val="100000"/>
              </a:lnSpc>
              <a:spcBef>
                <a:spcPct val="0"/>
              </a:spcBef>
              <a:spcAft>
                <a:spcPct val="35000"/>
              </a:spcAft>
              <a:buNone/>
            </a:pPr>
            <a:r>
              <a:rPr lang="nl-NL" sz="1800" kern="1200" dirty="0"/>
              <a:t>= het deel van de nettowinst dat beschikbaar is voor uitkering aan directieleden, de commissarissen en het overige personeel.</a:t>
            </a:r>
          </a:p>
        </p:txBody>
      </p:sp>
      <p:sp>
        <p:nvSpPr>
          <p:cNvPr id="14" name="Rechthoek 13" descr="Spaarvarken">
            <a:extLst>
              <a:ext uri="{FF2B5EF4-FFF2-40B4-BE49-F238E27FC236}">
                <a16:creationId xmlns:a16="http://schemas.microsoft.com/office/drawing/2014/main" id="{BB99C37A-F5BA-5CCC-62D6-DB21344A8595}"/>
              </a:ext>
            </a:extLst>
          </p:cNvPr>
          <p:cNvSpPr/>
          <p:nvPr/>
        </p:nvSpPr>
        <p:spPr>
          <a:xfrm>
            <a:off x="9520507" y="2204112"/>
            <a:ext cx="1147289" cy="1147289"/>
          </a:xfrm>
          <a:prstGeom prst="rect">
            <a:avLst/>
          </a:prstGeom>
          <a:blipFill>
            <a:blip r:embed="rId6">
              <a:duotone>
                <a:prstClr val="black"/>
                <a:schemeClr val="tx2">
                  <a:tint val="45000"/>
                  <a:satMod val="400000"/>
                </a:schemeClr>
              </a:duotone>
              <a:extLst>
                <a:ext uri="{96DAC541-7B7A-43D3-8B79-37D633B846F1}">
                  <asvg:svgBlip xmlns:asvg="http://schemas.microsoft.com/office/drawing/2016/SVG/main" r:embed="rId7"/>
                </a:ext>
              </a:extLst>
            </a:blip>
            <a:srcRect/>
            <a:stretch>
              <a:fillRect/>
            </a:stretch>
          </a:blipFill>
          <a:ln>
            <a:noFill/>
          </a:ln>
        </p:spPr>
        <p:style>
          <a:lnRef idx="2">
            <a:scrgbClr r="0" g="0" b="0"/>
          </a:lnRef>
          <a:fillRef idx="1">
            <a:scrgbClr r="0" g="0" b="0"/>
          </a:fillRef>
          <a:effectRef idx="0">
            <a:schemeClr val="accent4">
              <a:hueOff val="0"/>
              <a:satOff val="0"/>
              <a:lumOff val="0"/>
              <a:alphaOff val="0"/>
            </a:schemeClr>
          </a:effectRef>
          <a:fontRef idx="minor">
            <a:schemeClr val="lt1"/>
          </a:fontRef>
        </p:style>
        <p:txBody>
          <a:bodyPr/>
          <a:lstStyle/>
          <a:p>
            <a:endParaRPr lang="nl-NL"/>
          </a:p>
        </p:txBody>
      </p:sp>
      <p:sp>
        <p:nvSpPr>
          <p:cNvPr id="15" name="Vrije vorm: vorm 14">
            <a:extLst>
              <a:ext uri="{FF2B5EF4-FFF2-40B4-BE49-F238E27FC236}">
                <a16:creationId xmlns:a16="http://schemas.microsoft.com/office/drawing/2014/main" id="{29EB258E-2D22-9988-78DA-87261BEBE41F}"/>
              </a:ext>
            </a:extLst>
          </p:cNvPr>
          <p:cNvSpPr/>
          <p:nvPr/>
        </p:nvSpPr>
        <p:spPr>
          <a:xfrm>
            <a:off x="8455167" y="3507655"/>
            <a:ext cx="3277968" cy="752908"/>
          </a:xfrm>
          <a:custGeom>
            <a:avLst/>
            <a:gdLst>
              <a:gd name="connsiteX0" fmla="*/ 0 w 3277968"/>
              <a:gd name="connsiteY0" fmla="*/ 0 h 752908"/>
              <a:gd name="connsiteX1" fmla="*/ 3277968 w 3277968"/>
              <a:gd name="connsiteY1" fmla="*/ 0 h 752908"/>
              <a:gd name="connsiteX2" fmla="*/ 3277968 w 3277968"/>
              <a:gd name="connsiteY2" fmla="*/ 752908 h 752908"/>
              <a:gd name="connsiteX3" fmla="*/ 0 w 3277968"/>
              <a:gd name="connsiteY3" fmla="*/ 752908 h 752908"/>
              <a:gd name="connsiteX4" fmla="*/ 0 w 3277968"/>
              <a:gd name="connsiteY4" fmla="*/ 0 h 7529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7968" h="752908">
                <a:moveTo>
                  <a:pt x="0" y="0"/>
                </a:moveTo>
                <a:lnTo>
                  <a:pt x="3277968" y="0"/>
                </a:lnTo>
                <a:lnTo>
                  <a:pt x="3277968" y="752908"/>
                </a:lnTo>
                <a:lnTo>
                  <a:pt x="0" y="75290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defRPr b="1"/>
            </a:pPr>
            <a:r>
              <a:rPr lang="nl-NL" sz="2400" kern="1200" dirty="0"/>
              <a:t>Eigen onderneming</a:t>
            </a:r>
          </a:p>
        </p:txBody>
      </p:sp>
      <p:sp>
        <p:nvSpPr>
          <p:cNvPr id="16" name="Vrije vorm: vorm 15">
            <a:extLst>
              <a:ext uri="{FF2B5EF4-FFF2-40B4-BE49-F238E27FC236}">
                <a16:creationId xmlns:a16="http://schemas.microsoft.com/office/drawing/2014/main" id="{11D9D6A3-48C3-C7CF-1DC8-464D3FF1CFC2}"/>
              </a:ext>
            </a:extLst>
          </p:cNvPr>
          <p:cNvSpPr/>
          <p:nvPr/>
        </p:nvSpPr>
        <p:spPr>
          <a:xfrm>
            <a:off x="8455167" y="4333239"/>
            <a:ext cx="3277968" cy="1504677"/>
          </a:xfrm>
          <a:custGeom>
            <a:avLst/>
            <a:gdLst>
              <a:gd name="connsiteX0" fmla="*/ 0 w 3277968"/>
              <a:gd name="connsiteY0" fmla="*/ 0 h 1504677"/>
              <a:gd name="connsiteX1" fmla="*/ 3277968 w 3277968"/>
              <a:gd name="connsiteY1" fmla="*/ 0 h 1504677"/>
              <a:gd name="connsiteX2" fmla="*/ 3277968 w 3277968"/>
              <a:gd name="connsiteY2" fmla="*/ 1504677 h 1504677"/>
              <a:gd name="connsiteX3" fmla="*/ 0 w 3277968"/>
              <a:gd name="connsiteY3" fmla="*/ 1504677 h 1504677"/>
              <a:gd name="connsiteX4" fmla="*/ 0 w 3277968"/>
              <a:gd name="connsiteY4" fmla="*/ 0 h 15046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7968" h="1504677">
                <a:moveTo>
                  <a:pt x="0" y="0"/>
                </a:moveTo>
                <a:lnTo>
                  <a:pt x="3277968" y="0"/>
                </a:lnTo>
                <a:lnTo>
                  <a:pt x="3277968" y="1504677"/>
                </a:lnTo>
                <a:lnTo>
                  <a:pt x="0" y="150467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nl-NL" sz="1800" b="1" kern="1200" dirty="0"/>
              <a:t>Reserves</a:t>
            </a:r>
          </a:p>
          <a:p>
            <a:pPr marL="0" lvl="0" indent="0" algn="ctr" defTabSz="800100">
              <a:lnSpc>
                <a:spcPct val="100000"/>
              </a:lnSpc>
              <a:spcBef>
                <a:spcPct val="0"/>
              </a:spcBef>
              <a:spcAft>
                <a:spcPct val="35000"/>
              </a:spcAft>
              <a:buNone/>
            </a:pPr>
            <a:r>
              <a:rPr lang="nl-NL" sz="1800" kern="1200" dirty="0"/>
              <a:t>= het deel van de nettowinst dat niet wordt uitgekeerd, maar in de onderneming blijft.</a:t>
            </a:r>
          </a:p>
        </p:txBody>
      </p:sp>
      <p:sp>
        <p:nvSpPr>
          <p:cNvPr id="4" name="Tekstvak 3">
            <a:extLst>
              <a:ext uri="{FF2B5EF4-FFF2-40B4-BE49-F238E27FC236}">
                <a16:creationId xmlns:a16="http://schemas.microsoft.com/office/drawing/2014/main" id="{6FB4FE50-02EF-C02B-C375-0997F38C3256}"/>
              </a:ext>
            </a:extLst>
          </p:cNvPr>
          <p:cNvSpPr txBox="1"/>
          <p:nvPr/>
        </p:nvSpPr>
        <p:spPr>
          <a:xfrm>
            <a:off x="2140299" y="194009"/>
            <a:ext cx="791140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2800" dirty="0">
                <a:solidFill>
                  <a:prstClr val="black"/>
                </a:solidFill>
                <a:latin typeface="Effra Heavy" panose="02000906080000020004" pitchFamily="2" charset="0"/>
              </a:rPr>
              <a:t>Winstverdeling</a:t>
            </a:r>
            <a:endParaRPr kumimoji="0" lang="nl-NL" sz="2800" b="0" i="0" u="none" strike="noStrike" kern="1200" cap="none" spc="0" normalizeH="0" baseline="0" noProof="0" dirty="0">
              <a:ln>
                <a:noFill/>
              </a:ln>
              <a:solidFill>
                <a:prstClr val="black"/>
              </a:solidFill>
              <a:effectLst/>
              <a:uLnTx/>
              <a:uFillTx/>
              <a:latin typeface="Effra" panose="02000506080000020004" pitchFamily="2" charset="0"/>
            </a:endParaRPr>
          </a:p>
        </p:txBody>
      </p:sp>
    </p:spTree>
    <p:extLst>
      <p:ext uri="{BB962C8B-B14F-4D97-AF65-F5344CB8AC3E}">
        <p14:creationId xmlns:p14="http://schemas.microsoft.com/office/powerpoint/2010/main" val="481019158"/>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16"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F8D112-7AEE-28E4-D35E-9A91CD9B3C2A}"/>
            </a:ext>
          </a:extLst>
        </p:cNvPr>
        <p:cNvGrpSpPr/>
        <p:nvPr/>
      </p:nvGrpSpPr>
      <p:grpSpPr>
        <a:xfrm>
          <a:off x="0" y="0"/>
          <a:ext cx="0" cy="0"/>
          <a:chOff x="0" y="0"/>
          <a:chExt cx="0" cy="0"/>
        </a:xfrm>
      </p:grpSpPr>
      <p:sp>
        <p:nvSpPr>
          <p:cNvPr id="5" name="Tijdelijke aanduiding voor inhoud 4">
            <a:extLst>
              <a:ext uri="{FF2B5EF4-FFF2-40B4-BE49-F238E27FC236}">
                <a16:creationId xmlns:a16="http://schemas.microsoft.com/office/drawing/2014/main" id="{8BFC58FF-715B-6805-9533-FA8EFF45EDD9}"/>
              </a:ext>
            </a:extLst>
          </p:cNvPr>
          <p:cNvSpPr>
            <a:spLocks noGrp="1"/>
          </p:cNvSpPr>
          <p:nvPr>
            <p:ph sz="half" idx="1"/>
          </p:nvPr>
        </p:nvSpPr>
        <p:spPr>
          <a:xfrm>
            <a:off x="838200" y="1405685"/>
            <a:ext cx="5181600" cy="4351338"/>
          </a:xfrm>
        </p:spPr>
        <p:txBody>
          <a:bodyPr>
            <a:normAutofit/>
          </a:bodyPr>
          <a:lstStyle/>
          <a:p>
            <a:pPr marL="0" indent="0">
              <a:buNone/>
            </a:pPr>
            <a:r>
              <a:rPr lang="nl-NL" sz="1800" dirty="0"/>
              <a:t>De heer H. Vrieling heeft op aanraden van een beleggingsadviesbureau een gewoon aandeel Verdonk nv gekocht. Hij heeft de volgende gegevens van Verdonk nv gevonden:</a:t>
            </a:r>
          </a:p>
          <a:p>
            <a:pPr marL="0" indent="0">
              <a:buNone/>
            </a:pPr>
            <a:endParaRPr lang="nl-NL" sz="1800" dirty="0"/>
          </a:p>
          <a:p>
            <a:pPr marL="0" indent="0">
              <a:buNone/>
            </a:pPr>
            <a:endParaRPr lang="nl-NL" sz="1800" dirty="0"/>
          </a:p>
          <a:p>
            <a:pPr marL="0" indent="0">
              <a:buNone/>
            </a:pPr>
            <a:endParaRPr lang="nl-NL" sz="1800" dirty="0"/>
          </a:p>
          <a:p>
            <a:pPr marL="0" indent="0">
              <a:buNone/>
            </a:pPr>
            <a:endParaRPr lang="nl-NL" sz="1800" dirty="0"/>
          </a:p>
          <a:p>
            <a:pPr marL="0" indent="0">
              <a:buNone/>
            </a:pPr>
            <a:endParaRPr lang="nl-NL" sz="1800" dirty="0"/>
          </a:p>
          <a:p>
            <a:pPr marL="0" indent="0">
              <a:buNone/>
            </a:pPr>
            <a:endParaRPr lang="nl-NL" sz="1800" dirty="0"/>
          </a:p>
          <a:p>
            <a:pPr marL="0" indent="0">
              <a:buNone/>
            </a:pPr>
            <a:endParaRPr lang="nl-NL" sz="1800" dirty="0"/>
          </a:p>
          <a:p>
            <a:pPr marL="0" indent="0">
              <a:buNone/>
            </a:pPr>
            <a:endParaRPr lang="nl-NL" sz="1800" dirty="0"/>
          </a:p>
          <a:p>
            <a:pPr marL="0" indent="0">
              <a:buNone/>
            </a:pPr>
            <a:endParaRPr lang="nl-NL" sz="1800" dirty="0"/>
          </a:p>
          <a:p>
            <a:pPr marL="0" indent="0">
              <a:buNone/>
            </a:pPr>
            <a:endParaRPr lang="nl-NL" sz="1800" dirty="0"/>
          </a:p>
          <a:p>
            <a:pPr marL="0" indent="0">
              <a:buNone/>
            </a:pPr>
            <a:endParaRPr lang="nl-NL" sz="1800" dirty="0"/>
          </a:p>
          <a:p>
            <a:pPr marL="0" indent="0">
              <a:buNone/>
            </a:pPr>
            <a:endParaRPr lang="nl-NL" sz="1800" dirty="0"/>
          </a:p>
          <a:p>
            <a:pPr marL="0" indent="0">
              <a:buNone/>
            </a:pPr>
            <a:endParaRPr lang="nl-NL" sz="1800" dirty="0"/>
          </a:p>
          <a:p>
            <a:pPr marL="0" indent="0">
              <a:buNone/>
            </a:pPr>
            <a:endParaRPr lang="nl-NL" sz="1800" dirty="0"/>
          </a:p>
          <a:p>
            <a:pPr marL="0" indent="0">
              <a:buNone/>
            </a:pPr>
            <a:endParaRPr lang="nl-NL" sz="1800" dirty="0"/>
          </a:p>
          <a:p>
            <a:pPr marL="0" indent="0">
              <a:buNone/>
            </a:pPr>
            <a:endParaRPr lang="nl-NL" sz="1800" dirty="0"/>
          </a:p>
          <a:p>
            <a:pPr marL="0" indent="0">
              <a:buNone/>
            </a:pPr>
            <a:endParaRPr lang="nl-NL" sz="1800" dirty="0"/>
          </a:p>
          <a:p>
            <a:pPr marL="0" indent="0">
              <a:buNone/>
            </a:pPr>
            <a:endParaRPr lang="nl-NL" sz="1800" dirty="0"/>
          </a:p>
          <a:p>
            <a:pPr marL="0" indent="0">
              <a:buNone/>
            </a:pPr>
            <a:endParaRPr lang="nl-NL" sz="1800" dirty="0"/>
          </a:p>
        </p:txBody>
      </p:sp>
      <p:sp>
        <p:nvSpPr>
          <p:cNvPr id="6" name="Tijdelijke aanduiding voor inhoud 5">
            <a:extLst>
              <a:ext uri="{FF2B5EF4-FFF2-40B4-BE49-F238E27FC236}">
                <a16:creationId xmlns:a16="http://schemas.microsoft.com/office/drawing/2014/main" id="{03F99D69-C638-A4FB-0750-51649911849A}"/>
              </a:ext>
            </a:extLst>
          </p:cNvPr>
          <p:cNvSpPr>
            <a:spLocks noGrp="1"/>
          </p:cNvSpPr>
          <p:nvPr>
            <p:ph sz="half" idx="2"/>
          </p:nvPr>
        </p:nvSpPr>
        <p:spPr>
          <a:xfrm>
            <a:off x="6172200" y="1405685"/>
            <a:ext cx="5181600" cy="4351338"/>
          </a:xfrm>
        </p:spPr>
        <p:txBody>
          <a:bodyPr>
            <a:noAutofit/>
          </a:bodyPr>
          <a:lstStyle/>
          <a:p>
            <a:pPr marL="0" indent="0">
              <a:buNone/>
            </a:pPr>
            <a:r>
              <a:rPr lang="nl-NL" sz="1800" b="1" dirty="0"/>
              <a:t>Toelichting op de balans </a:t>
            </a:r>
            <a:br>
              <a:rPr lang="nl-NL" sz="1800" dirty="0"/>
            </a:br>
            <a:r>
              <a:rPr lang="nl-NL" sz="1800" dirty="0"/>
              <a:t>Het geplaatste aandelenkapitaal van Verdonk is als volgt verdeeld: </a:t>
            </a:r>
          </a:p>
          <a:p>
            <a:pPr marL="285750" indent="-285750">
              <a:buFont typeface="Arial" panose="020B0604020202020204" pitchFamily="34" charset="0"/>
              <a:buChar char="•"/>
            </a:pPr>
            <a:r>
              <a:rPr lang="nl-NL" sz="1800" dirty="0"/>
              <a:t>preferent aandelenkapitaal € 250.000 </a:t>
            </a:r>
          </a:p>
          <a:p>
            <a:pPr marL="285750" indent="-285750">
              <a:buFont typeface="Arial" panose="020B0604020202020204" pitchFamily="34" charset="0"/>
              <a:buChar char="•"/>
            </a:pPr>
            <a:r>
              <a:rPr lang="nl-NL" sz="1800" dirty="0"/>
              <a:t>gewoon aandelenkapitaal € 600.000 </a:t>
            </a:r>
          </a:p>
          <a:p>
            <a:pPr marL="0" indent="0">
              <a:buNone/>
            </a:pPr>
            <a:r>
              <a:rPr lang="nl-NL" sz="1800" dirty="0"/>
              <a:t>De nominale waarde van een preferent aandeel is €100; die van een gewoon aandeel €25. </a:t>
            </a:r>
          </a:p>
          <a:p>
            <a:pPr marL="0" indent="0">
              <a:buNone/>
            </a:pPr>
            <a:r>
              <a:rPr lang="nl-NL" sz="1800" b="1" dirty="0"/>
              <a:t>Voorstel directie verdeling resultaat 2022 </a:t>
            </a:r>
          </a:p>
          <a:p>
            <a:r>
              <a:rPr lang="nl-NL" sz="1800" dirty="0"/>
              <a:t>Per preferent aandeel wordt € 8 cashdividend ter beschikking gesteld; </a:t>
            </a:r>
          </a:p>
          <a:p>
            <a:r>
              <a:rPr lang="nl-NL" sz="1800" dirty="0"/>
              <a:t>Per gewoon aandeel wordt € 0,50 aan dividend ter beschikking gesteld. Hiervan wordt € 0,425 in de vorm van stockdividend en € 0,075 per aandeel in contanten ter beschikking gesteld; </a:t>
            </a:r>
          </a:p>
          <a:p>
            <a:r>
              <a:rPr lang="nl-NL" sz="1800" dirty="0"/>
              <a:t>De rest wordt gereserveerd. </a:t>
            </a:r>
          </a:p>
        </p:txBody>
      </p:sp>
      <p:pic>
        <p:nvPicPr>
          <p:cNvPr id="8" name="Afbeelding 7">
            <a:extLst>
              <a:ext uri="{FF2B5EF4-FFF2-40B4-BE49-F238E27FC236}">
                <a16:creationId xmlns:a16="http://schemas.microsoft.com/office/drawing/2014/main" id="{EE887A82-0F47-F859-3D6A-47E1829894C5}"/>
              </a:ext>
            </a:extLst>
          </p:cNvPr>
          <p:cNvPicPr>
            <a:picLocks noChangeAspect="1"/>
          </p:cNvPicPr>
          <p:nvPr/>
        </p:nvPicPr>
        <p:blipFill>
          <a:blip r:embed="rId2"/>
          <a:stretch>
            <a:fillRect/>
          </a:stretch>
        </p:blipFill>
        <p:spPr>
          <a:xfrm>
            <a:off x="787325" y="2488304"/>
            <a:ext cx="5283349" cy="2804295"/>
          </a:xfrm>
          <a:prstGeom prst="rect">
            <a:avLst/>
          </a:prstGeom>
        </p:spPr>
      </p:pic>
      <p:sp>
        <p:nvSpPr>
          <p:cNvPr id="2" name="Tekstvak 1">
            <a:extLst>
              <a:ext uri="{FF2B5EF4-FFF2-40B4-BE49-F238E27FC236}">
                <a16:creationId xmlns:a16="http://schemas.microsoft.com/office/drawing/2014/main" id="{8D783DAD-D82B-5DB7-8BA0-6332E3DA7A9D}"/>
              </a:ext>
            </a:extLst>
          </p:cNvPr>
          <p:cNvSpPr txBox="1"/>
          <p:nvPr/>
        </p:nvSpPr>
        <p:spPr>
          <a:xfrm>
            <a:off x="2140299" y="194009"/>
            <a:ext cx="791140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2800" dirty="0">
                <a:solidFill>
                  <a:prstClr val="black"/>
                </a:solidFill>
                <a:latin typeface="Effra Heavy" panose="02000906080000020004" pitchFamily="2" charset="0"/>
              </a:rPr>
              <a:t>Winstverdeling </a:t>
            </a:r>
            <a:r>
              <a:rPr lang="nl-NL" sz="2800" dirty="0">
                <a:solidFill>
                  <a:prstClr val="black"/>
                </a:solidFill>
                <a:latin typeface="Effra" panose="02000506080000020004" pitchFamily="2" charset="0"/>
              </a:rPr>
              <a:t>(examenvraag)</a:t>
            </a:r>
            <a:endParaRPr kumimoji="0" lang="nl-NL" sz="2800" b="0" i="0" u="none" strike="noStrike" kern="1200" cap="none" spc="0" normalizeH="0" baseline="0" noProof="0" dirty="0">
              <a:ln>
                <a:noFill/>
              </a:ln>
              <a:solidFill>
                <a:prstClr val="black"/>
              </a:solidFill>
              <a:effectLst/>
              <a:uLnTx/>
              <a:uFillTx/>
              <a:latin typeface="Effra" panose="02000506080000020004" pitchFamily="2" charset="0"/>
            </a:endParaRPr>
          </a:p>
        </p:txBody>
      </p:sp>
      <p:sp>
        <p:nvSpPr>
          <p:cNvPr id="3" name="Tekstvak 2">
            <a:extLst>
              <a:ext uri="{FF2B5EF4-FFF2-40B4-BE49-F238E27FC236}">
                <a16:creationId xmlns:a16="http://schemas.microsoft.com/office/drawing/2014/main" id="{9CA87427-8FD7-908D-AB87-0922B9467825}"/>
              </a:ext>
            </a:extLst>
          </p:cNvPr>
          <p:cNvSpPr txBox="1"/>
          <p:nvPr/>
        </p:nvSpPr>
        <p:spPr>
          <a:xfrm>
            <a:off x="7960660" y="6445479"/>
            <a:ext cx="4082404"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prstClr val="black">
                    <a:alpha val="40000"/>
                  </a:prstClr>
                </a:solidFill>
                <a:effectLst/>
                <a:uLnTx/>
                <a:uFillTx/>
                <a:latin typeface="Effra" panose="02000506080000020004" pitchFamily="2" charset="0"/>
                <a:ea typeface="+mn-ea"/>
                <a:cs typeface="+mn-cs"/>
              </a:rPr>
              <a:t>Bron: eindexamen bedrijfseconomie vwo 2023-I</a:t>
            </a:r>
          </a:p>
        </p:txBody>
      </p:sp>
    </p:spTree>
    <p:extLst>
      <p:ext uri="{BB962C8B-B14F-4D97-AF65-F5344CB8AC3E}">
        <p14:creationId xmlns:p14="http://schemas.microsoft.com/office/powerpoint/2010/main" val="336907321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f7bdf434-8271-45be-9229-b36057b16eca">
      <Terms xmlns="http://schemas.microsoft.com/office/infopath/2007/PartnerControls"/>
    </lcf76f155ced4ddcb4097134ff3c332f>
    <TaxCatchAll xmlns="403b03e0-f3b3-4df8-8b82-7dc7d4ddf286"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A69612985F38A4696AAD18D581E630E" ma:contentTypeVersion="11" ma:contentTypeDescription="Een nieuw document maken." ma:contentTypeScope="" ma:versionID="a29b2695f712cf7a05b1cef6d3acfc21">
  <xsd:schema xmlns:xsd="http://www.w3.org/2001/XMLSchema" xmlns:xs="http://www.w3.org/2001/XMLSchema" xmlns:p="http://schemas.microsoft.com/office/2006/metadata/properties" xmlns:ns2="f7bdf434-8271-45be-9229-b36057b16eca" xmlns:ns3="403b03e0-f3b3-4df8-8b82-7dc7d4ddf286" targetNamespace="http://schemas.microsoft.com/office/2006/metadata/properties" ma:root="true" ma:fieldsID="b8ed36d4f6667af175760fddac04732e" ns2:_="" ns3:_="">
    <xsd:import namespace="f7bdf434-8271-45be-9229-b36057b16eca"/>
    <xsd:import namespace="403b03e0-f3b3-4df8-8b82-7dc7d4ddf286"/>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7bdf434-8271-45be-9229-b36057b16ec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Afbeeldingtags" ma:readOnly="false" ma:fieldId="{5cf76f15-5ced-4ddc-b409-7134ff3c332f}" ma:taxonomyMulti="true" ma:sspId="8afbf0a4-60f2-4de2-9c19-1cfcaa6785bd"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3b03e0-f3b3-4df8-8b82-7dc7d4ddf286"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53339e9d-23b0-4d36-af82-861bde34df63}" ma:internalName="TaxCatchAll" ma:showField="CatchAllData" ma:web="403b03e0-f3b3-4df8-8b82-7dc7d4ddf28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2A64BCF-F95D-41F2-B3E1-49290C13CB41}">
  <ds:schemaRefs>
    <ds:schemaRef ds:uri="http://schemas.microsoft.com/sharepoint/v3/contenttype/forms"/>
  </ds:schemaRefs>
</ds:datastoreItem>
</file>

<file path=customXml/itemProps2.xml><?xml version="1.0" encoding="utf-8"?>
<ds:datastoreItem xmlns:ds="http://schemas.openxmlformats.org/officeDocument/2006/customXml" ds:itemID="{871BC580-947A-4107-8AF5-50C7CD04590F}">
  <ds:schemaRefs>
    <ds:schemaRef ds:uri="65a11041-aba8-449e-bef6-559f13c05a59"/>
    <ds:schemaRef ds:uri="e7183d92-7d1c-4abc-9060-17c5b27035f0"/>
    <ds:schemaRef ds:uri="http://purl.org/dc/elements/1.1/"/>
    <ds:schemaRef ds:uri="http://schemas.openxmlformats.org/package/2006/metadata/core-properties"/>
    <ds:schemaRef ds:uri="http://purl.org/dc/terms/"/>
    <ds:schemaRef ds:uri="http://purl.org/dc/dcmitype/"/>
    <ds:schemaRef ds:uri="http://schemas.microsoft.com/office/2006/documentManagement/types"/>
    <ds:schemaRef ds:uri="http://schemas.microsoft.com/office/infopath/2007/PartnerControl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9A6F39C1-01DC-4393-82E1-EB46E064187D}"/>
</file>

<file path=docProps/app.xml><?xml version="1.0" encoding="utf-8"?>
<Properties xmlns="http://schemas.openxmlformats.org/officeDocument/2006/extended-properties" xmlns:vt="http://schemas.openxmlformats.org/officeDocument/2006/docPropsVTypes">
  <TotalTime>333</TotalTime>
  <Words>6848</Words>
  <Application>Microsoft Office PowerPoint</Application>
  <PresentationFormat>Breedbeeld</PresentationFormat>
  <Paragraphs>1176</Paragraphs>
  <Slides>128</Slides>
  <Notes>16</Notes>
  <HiddenSlides>0</HiddenSlides>
  <MMClips>0</MMClips>
  <ScaleCrop>false</ScaleCrop>
  <HeadingPairs>
    <vt:vector size="6" baseType="variant">
      <vt:variant>
        <vt:lpstr>Gebruikte lettertypen</vt:lpstr>
      </vt:variant>
      <vt:variant>
        <vt:i4>10</vt:i4>
      </vt:variant>
      <vt:variant>
        <vt:lpstr>Thema</vt:lpstr>
      </vt:variant>
      <vt:variant>
        <vt:i4>1</vt:i4>
      </vt:variant>
      <vt:variant>
        <vt:lpstr>Diatitels</vt:lpstr>
      </vt:variant>
      <vt:variant>
        <vt:i4>128</vt:i4>
      </vt:variant>
    </vt:vector>
  </HeadingPairs>
  <TitlesOfParts>
    <vt:vector size="139" baseType="lpstr">
      <vt:lpstr>Arial</vt:lpstr>
      <vt:lpstr>Calibri</vt:lpstr>
      <vt:lpstr>Calibri Light</vt:lpstr>
      <vt:lpstr>Cambria Math</vt:lpstr>
      <vt:lpstr>Corbel</vt:lpstr>
      <vt:lpstr>Effra</vt:lpstr>
      <vt:lpstr>Effra Heavy</vt:lpstr>
      <vt:lpstr>Franklin Gothic Book</vt:lpstr>
      <vt:lpstr>ProximaNova</vt:lpstr>
      <vt:lpstr>Wingdings</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dc:title>
  <dc:creator>Jos Stolper</dc:creator>
  <cp:lastModifiedBy>Quirine Vervloet</cp:lastModifiedBy>
  <cp:revision>44</cp:revision>
  <dcterms:created xsi:type="dcterms:W3CDTF">2022-04-29T11:47:46Z</dcterms:created>
  <dcterms:modified xsi:type="dcterms:W3CDTF">2025-05-21T10:56:29Z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0x0101000A69612985F38A4696AAD18D581E630E</vt:lpwstr>
  </property>
  <property fmtid="{D5CDD505-2E9C-101B-9397-08002B2CF9AE}" pid="3" name="MediaServiceImageTags">
    <vt:lpwstr/>
  </property>
</Properties>
</file>