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Montserra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iu5sqqoU0MSnyzDCkK9O6sRdug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22B18B-21DF-478F-A4AA-C77C87F7F6EF}">
  <a:tblStyle styleId="{B422B18B-21DF-478F-A4AA-C77C87F7F6E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2E6F3B78-FBC6-4427-891D-FE48707BC449}"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47" Type="http://schemas.openxmlformats.org/officeDocument/2006/relationships/font" Target="fonts/Montserrat-boldItalic.fntdata"/><Relationship Id="rId34" Type="http://schemas.openxmlformats.org/officeDocument/2006/relationships/slide" Target="slides/slide29.xml"/><Relationship Id="rId50"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45" Type="http://schemas.openxmlformats.org/officeDocument/2006/relationships/font" Target="fonts/Montserrat-bold.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9" Type="http://schemas.openxmlformats.org/officeDocument/2006/relationships/customXml" Target="../customXml/item1.xml"/><Relationship Id="rId44" Type="http://schemas.openxmlformats.org/officeDocument/2006/relationships/font" Target="fonts/Montserrat-regular.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48" Type="http://customschemas.google.com/relationships/presentationmetadata" Target="metadata"/><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customXml" Target="../customXml/item3.xml"/><Relationship Id="rId3" Type="http://schemas.openxmlformats.org/officeDocument/2006/relationships/tableStyles" Target="tableStyles.xml"/><Relationship Id="rId46" Type="http://schemas.openxmlformats.org/officeDocument/2006/relationships/font" Target="fonts/Montserrat-italic.fntdata"/><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theme" Target="theme/theme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184" name="Google Shape;18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99" name="Google Shape;19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206" name="Google Shape;20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214" name="Google Shape;21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222" name="Google Shape;22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232" name="Google Shape;23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241" name="Google Shape;24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249" name="Google Shape;24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260" name="Google Shape;26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287" name="Google Shape;28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295" name="Google Shape;29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03" name="Google Shape;30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12" name="Google Shape;31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19" name="Google Shape;31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105" name="Google Shape;10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31" name="Google Shape;33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41" name="Google Shape;34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351" name="Google Shape;35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374" name="Google Shape;37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393" name="Google Shape;39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Fabian</a:t>
            </a:r>
            <a:endParaRPr/>
          </a:p>
        </p:txBody>
      </p:sp>
      <p:sp>
        <p:nvSpPr>
          <p:cNvPr id="406" name="Google Shape;4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13" name="Google Shape;11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24" name="Google Shape;12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39" name="Google Shape;13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47" name="Google Shape;14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Nina</a:t>
            </a:r>
            <a:endParaRPr/>
          </a:p>
        </p:txBody>
      </p:sp>
      <p:sp>
        <p:nvSpPr>
          <p:cNvPr id="158" name="Google Shape;1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27" name="Shape 27"/>
        <p:cNvGrpSpPr/>
        <p:nvPr/>
      </p:nvGrpSpPr>
      <p:grpSpPr>
        <a:xfrm>
          <a:off x="0" y="0"/>
          <a:ext cx="0" cy="0"/>
          <a:chOff x="0" y="0"/>
          <a:chExt cx="0" cy="0"/>
        </a:xfrm>
      </p:grpSpPr>
      <p:sp>
        <p:nvSpPr>
          <p:cNvPr id="28" name="Google Shape;28;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34" name="Shape 34"/>
        <p:cNvGrpSpPr/>
        <p:nvPr/>
      </p:nvGrpSpPr>
      <p:grpSpPr>
        <a:xfrm>
          <a:off x="0" y="0"/>
          <a:ext cx="0" cy="0"/>
          <a:chOff x="0" y="0"/>
          <a:chExt cx="0" cy="0"/>
        </a:xfrm>
      </p:grpSpPr>
      <p:sp>
        <p:nvSpPr>
          <p:cNvPr id="35" name="Google Shape;35;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43" name="Shape 43"/>
        <p:cNvGrpSpPr/>
        <p:nvPr/>
      </p:nvGrpSpPr>
      <p:grpSpPr>
        <a:xfrm>
          <a:off x="0" y="0"/>
          <a:ext cx="0" cy="0"/>
          <a:chOff x="0" y="0"/>
          <a:chExt cx="0" cy="0"/>
        </a:xfrm>
      </p:grpSpPr>
      <p:sp>
        <p:nvSpPr>
          <p:cNvPr id="44" name="Google Shape;44;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49" name="Shape 49"/>
        <p:cNvGrpSpPr/>
        <p:nvPr/>
      </p:nvGrpSpPr>
      <p:grpSpPr>
        <a:xfrm>
          <a:off x="0" y="0"/>
          <a:ext cx="0" cy="0"/>
          <a:chOff x="0" y="0"/>
          <a:chExt cx="0" cy="0"/>
        </a:xfrm>
      </p:grpSpPr>
      <p:sp>
        <p:nvSpPr>
          <p:cNvPr id="50" name="Google Shape;5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54" name="Shape 54"/>
        <p:cNvGrpSpPr/>
        <p:nvPr/>
      </p:nvGrpSpPr>
      <p:grpSpPr>
        <a:xfrm>
          <a:off x="0" y="0"/>
          <a:ext cx="0" cy="0"/>
          <a:chOff x="0" y="0"/>
          <a:chExt cx="0" cy="0"/>
        </a:xfrm>
      </p:grpSpPr>
      <p:sp>
        <p:nvSpPr>
          <p:cNvPr id="55" name="Google Shape;55;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p:nvPr>
            <p:ph idx="2" type="pic"/>
          </p:nvPr>
        </p:nvSpPr>
        <p:spPr>
          <a:xfrm>
            <a:off x="5183188" y="987425"/>
            <a:ext cx="6172200" cy="4873625"/>
          </a:xfrm>
          <a:prstGeom prst="rect">
            <a:avLst/>
          </a:prstGeom>
          <a:noFill/>
          <a:ln>
            <a:noFill/>
          </a:ln>
        </p:spPr>
      </p:sp>
      <p:sp>
        <p:nvSpPr>
          <p:cNvPr id="68" name="Google Shape;68;p4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55.png"/><Relationship Id="rId5" Type="http://schemas.openxmlformats.org/officeDocument/2006/relationships/image" Target="../media/image34.jpg"/><Relationship Id="rId6" Type="http://schemas.openxmlformats.org/officeDocument/2006/relationships/image" Target="../media/image19.jpg"/><Relationship Id="rId7"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54.jpg"/><Relationship Id="rId5" Type="http://schemas.openxmlformats.org/officeDocument/2006/relationships/image" Target="../media/image28.png"/><Relationship Id="rId6" Type="http://schemas.openxmlformats.org/officeDocument/2006/relationships/image" Target="../media/image38.jpg"/><Relationship Id="rId7" Type="http://schemas.openxmlformats.org/officeDocument/2006/relationships/image" Target="../media/image40.jpg"/><Relationship Id="rId8"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48.jpg"/><Relationship Id="rId12"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3.jpg"/><Relationship Id="rId4" Type="http://schemas.openxmlformats.org/officeDocument/2006/relationships/image" Target="../media/image35.jpg"/><Relationship Id="rId9" Type="http://schemas.openxmlformats.org/officeDocument/2006/relationships/image" Target="../media/image37.jpg"/><Relationship Id="rId5" Type="http://schemas.openxmlformats.org/officeDocument/2006/relationships/image" Target="../media/image36.jpg"/><Relationship Id="rId6" Type="http://schemas.openxmlformats.org/officeDocument/2006/relationships/image" Target="../media/image32.jpg"/><Relationship Id="rId7" Type="http://schemas.openxmlformats.org/officeDocument/2006/relationships/image" Target="../media/image45.jpg"/><Relationship Id="rId8"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1.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39.jp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600199"/>
            <a:ext cx="9144000" cy="1909763"/>
          </a:xfrm>
          <a:prstGeom prst="rect">
            <a:avLst/>
          </a:prstGeom>
          <a:noFill/>
          <a:ln cap="flat" cmpd="sng" w="9525">
            <a:solidFill>
              <a:srgbClr val="945EE8"/>
            </a:solidFill>
            <a:prstDash val="solid"/>
            <a:round/>
            <a:headEnd len="sm" w="sm" type="none"/>
            <a:tailEnd len="sm" w="sm" type="none"/>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nl-NL">
                <a:latin typeface="Arial"/>
                <a:ea typeface="Arial"/>
                <a:cs typeface="Arial"/>
                <a:sym typeface="Arial"/>
              </a:rPr>
              <a:t>Geschiedenis en staatsinrichting </a:t>
            </a:r>
            <a:endParaRPr/>
          </a:p>
        </p:txBody>
      </p:sp>
      <p:sp>
        <p:nvSpPr>
          <p:cNvPr id="89" name="Google Shape;89;p1"/>
          <p:cNvSpPr txBox="1"/>
          <p:nvPr>
            <p:ph idx="1" type="subTitle"/>
          </p:nvPr>
        </p:nvSpPr>
        <p:spPr>
          <a:xfrm>
            <a:off x="1524000" y="3602038"/>
            <a:ext cx="9144000" cy="969962"/>
          </a:xfrm>
          <a:prstGeom prst="rect">
            <a:avLst/>
          </a:prstGeom>
          <a:noFill/>
          <a:ln cap="flat" cmpd="sng" w="9525">
            <a:solidFill>
              <a:srgbClr val="945EE8"/>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nl-NL">
                <a:latin typeface="Arial"/>
                <a:ea typeface="Arial"/>
                <a:cs typeface="Arial"/>
                <a:sym typeface="Arial"/>
              </a:rPr>
              <a:t>VMBO TL</a:t>
            </a:r>
            <a:endParaRPr/>
          </a:p>
          <a:p>
            <a:pPr indent="0" lvl="0" marL="0" rtl="0" algn="ctr">
              <a:lnSpc>
                <a:spcPct val="90000"/>
              </a:lnSpc>
              <a:spcBef>
                <a:spcPts val="1000"/>
              </a:spcBef>
              <a:spcAft>
                <a:spcPts val="0"/>
              </a:spcAft>
              <a:buClr>
                <a:schemeClr val="dk1"/>
              </a:buClr>
              <a:buSzPts val="2400"/>
              <a:buNone/>
            </a:pPr>
            <a:r>
              <a:rPr lang="nl-NL"/>
              <a:t>2025</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Populisme</a:t>
            </a:r>
            <a:endParaRPr/>
          </a:p>
        </p:txBody>
      </p:sp>
      <p:sp>
        <p:nvSpPr>
          <p:cNvPr id="169" name="Google Shape;169;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Verschillende stromingen in de politiek</a:t>
            </a:r>
            <a:endParaRPr/>
          </a:p>
          <a:p>
            <a:pPr indent="-228600" lvl="1" marL="685800" rtl="0" algn="l">
              <a:lnSpc>
                <a:spcPct val="90000"/>
              </a:lnSpc>
              <a:spcBef>
                <a:spcPts val="500"/>
              </a:spcBef>
              <a:spcAft>
                <a:spcPts val="0"/>
              </a:spcAft>
              <a:buClr>
                <a:schemeClr val="dk1"/>
              </a:buClr>
              <a:buSzPts val="2400"/>
              <a:buChar char="•"/>
            </a:pPr>
            <a:r>
              <a:rPr lang="nl-NL"/>
              <a:t>Liberalisme -&gt; vrijheid</a:t>
            </a:r>
            <a:endParaRPr/>
          </a:p>
          <a:p>
            <a:pPr indent="-228600" lvl="1" marL="685800" rtl="0" algn="l">
              <a:lnSpc>
                <a:spcPct val="90000"/>
              </a:lnSpc>
              <a:spcBef>
                <a:spcPts val="500"/>
              </a:spcBef>
              <a:spcAft>
                <a:spcPts val="0"/>
              </a:spcAft>
              <a:buClr>
                <a:schemeClr val="dk1"/>
              </a:buClr>
              <a:buSzPts val="2400"/>
              <a:buChar char="•"/>
            </a:pPr>
            <a:r>
              <a:rPr lang="nl-NL"/>
              <a:t>Socialisme -&gt; gelijkheid</a:t>
            </a:r>
            <a:endParaRPr/>
          </a:p>
          <a:p>
            <a:pPr indent="-228600" lvl="1" marL="685800" rtl="0" algn="l">
              <a:lnSpc>
                <a:spcPct val="90000"/>
              </a:lnSpc>
              <a:spcBef>
                <a:spcPts val="500"/>
              </a:spcBef>
              <a:spcAft>
                <a:spcPts val="0"/>
              </a:spcAft>
              <a:buClr>
                <a:schemeClr val="dk1"/>
              </a:buClr>
              <a:buSzPts val="2400"/>
              <a:buChar char="•"/>
            </a:pPr>
            <a:r>
              <a:rPr lang="nl-NL"/>
              <a:t>Confessionalisme -&gt; geloof</a:t>
            </a:r>
            <a:endParaRPr/>
          </a:p>
          <a:p>
            <a:pPr indent="-228600" lvl="0" marL="228600" rtl="0" algn="l">
              <a:lnSpc>
                <a:spcPct val="90000"/>
              </a:lnSpc>
              <a:spcBef>
                <a:spcPts val="1000"/>
              </a:spcBef>
              <a:spcAft>
                <a:spcPts val="0"/>
              </a:spcAft>
              <a:buClr>
                <a:schemeClr val="dk1"/>
              </a:buClr>
              <a:buSzPts val="2800"/>
              <a:buChar char="•"/>
            </a:pPr>
            <a:r>
              <a:rPr lang="nl-NL"/>
              <a:t>Populisme is een ‘nieuwe’ stroming</a:t>
            </a:r>
            <a:endParaRPr/>
          </a:p>
          <a:p>
            <a:pPr indent="-228600" lvl="1" marL="685800" rtl="0" algn="l">
              <a:lnSpc>
                <a:spcPct val="90000"/>
              </a:lnSpc>
              <a:spcBef>
                <a:spcPts val="500"/>
              </a:spcBef>
              <a:spcAft>
                <a:spcPts val="0"/>
              </a:spcAft>
              <a:buClr>
                <a:schemeClr val="dk1"/>
              </a:buClr>
              <a:buSzPts val="2400"/>
              <a:buChar char="•"/>
            </a:pPr>
            <a:r>
              <a:rPr lang="nl-NL"/>
              <a:t>Zet zich af tegen de ‘ouderwetse’ stromingen</a:t>
            </a:r>
            <a:endParaRPr/>
          </a:p>
          <a:p>
            <a:pPr indent="-228600" lvl="1" marL="685800" rtl="0" algn="l">
              <a:lnSpc>
                <a:spcPct val="90000"/>
              </a:lnSpc>
              <a:spcBef>
                <a:spcPts val="500"/>
              </a:spcBef>
              <a:spcAft>
                <a:spcPts val="0"/>
              </a:spcAft>
              <a:buClr>
                <a:schemeClr val="dk1"/>
              </a:buClr>
              <a:buSzPts val="2400"/>
              <a:buChar char="•"/>
            </a:pPr>
            <a:r>
              <a:rPr lang="nl-NL"/>
              <a:t>Zeggen op te komen voor het volk</a:t>
            </a:r>
            <a:endParaRPr/>
          </a:p>
          <a:p>
            <a:pPr indent="-228600" lvl="1" marL="685800" rtl="0" algn="l">
              <a:lnSpc>
                <a:spcPct val="90000"/>
              </a:lnSpc>
              <a:spcBef>
                <a:spcPts val="500"/>
              </a:spcBef>
              <a:spcAft>
                <a:spcPts val="0"/>
              </a:spcAft>
              <a:buClr>
                <a:schemeClr val="dk1"/>
              </a:buClr>
              <a:buSzPts val="2400"/>
              <a:buChar char="•"/>
            </a:pPr>
            <a:r>
              <a:rPr lang="nl-NL"/>
              <a:t>Moeilijker om politieke koers te voorspellen.</a:t>
            </a:r>
            <a:endParaRPr/>
          </a:p>
          <a:p>
            <a:pPr indent="-228600" lvl="1" marL="685800" rtl="0" algn="l">
              <a:lnSpc>
                <a:spcPct val="90000"/>
              </a:lnSpc>
              <a:spcBef>
                <a:spcPts val="500"/>
              </a:spcBef>
              <a:spcAft>
                <a:spcPts val="0"/>
              </a:spcAft>
              <a:buClr>
                <a:schemeClr val="dk1"/>
              </a:buClr>
              <a:buSzPts val="2400"/>
              <a:buChar char="•"/>
            </a:pPr>
            <a:r>
              <a:rPr lang="nl-NL"/>
              <a:t>PVV of BBB zijn voorbeelden van populistische partijen.</a:t>
            </a:r>
            <a:endParaRPr/>
          </a:p>
        </p:txBody>
      </p:sp>
      <p:pic>
        <p:nvPicPr>
          <p:cNvPr descr="logo PVV" id="170" name="Google Shape;170;p10"/>
          <p:cNvPicPr preferRelativeResize="0"/>
          <p:nvPr/>
        </p:nvPicPr>
        <p:blipFill rotWithShape="1">
          <a:blip r:embed="rId3">
            <a:alphaModFix/>
          </a:blip>
          <a:srcRect b="0" l="0" r="0" t="0"/>
          <a:stretch/>
        </p:blipFill>
        <p:spPr>
          <a:xfrm>
            <a:off x="7929607" y="2114550"/>
            <a:ext cx="3914775" cy="2628900"/>
          </a:xfrm>
          <a:prstGeom prst="rect">
            <a:avLst/>
          </a:prstGeom>
          <a:noFill/>
          <a:ln>
            <a:noFill/>
          </a:ln>
        </p:spPr>
      </p:pic>
      <p:sp>
        <p:nvSpPr>
          <p:cNvPr id="171" name="Google Shape;171;p10"/>
          <p:cNvSpPr txBox="1"/>
          <p:nvPr/>
        </p:nvSpPr>
        <p:spPr>
          <a:xfrm>
            <a:off x="9025247" y="4524499"/>
            <a:ext cx="18881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Arial"/>
                <a:ea typeface="Arial"/>
                <a:cs typeface="Arial"/>
                <a:sym typeface="Arial"/>
              </a:rPr>
              <a:t>Bron www.pvv.nl</a:t>
            </a:r>
            <a:endParaRPr/>
          </a:p>
        </p:txBody>
      </p:sp>
      <p:pic>
        <p:nvPicPr>
          <p:cNvPr id="172" name="Google Shape;172;p10"/>
          <p:cNvPicPr preferRelativeResize="0"/>
          <p:nvPr/>
        </p:nvPicPr>
        <p:blipFill rotWithShape="1">
          <a:blip r:embed="rId4">
            <a:alphaModFix/>
          </a:blip>
          <a:srcRect b="0" l="0" r="0" t="0"/>
          <a:stretch/>
        </p:blipFill>
        <p:spPr>
          <a:xfrm>
            <a:off x="299272" y="1825625"/>
            <a:ext cx="11545110" cy="3929990"/>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Schoolstrijd</a:t>
            </a:r>
            <a:endParaRPr/>
          </a:p>
        </p:txBody>
      </p:sp>
      <p:sp>
        <p:nvSpPr>
          <p:cNvPr id="179" name="Google Shape;17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Sinds Napoleon zijn er gratis openbare scholen.</a:t>
            </a:r>
            <a:endParaRPr/>
          </a:p>
          <a:p>
            <a:pPr indent="-228600" lvl="0" marL="228600" rtl="0" algn="l">
              <a:lnSpc>
                <a:spcPct val="90000"/>
              </a:lnSpc>
              <a:spcBef>
                <a:spcPts val="1000"/>
              </a:spcBef>
              <a:spcAft>
                <a:spcPts val="0"/>
              </a:spcAft>
              <a:buClr>
                <a:schemeClr val="dk1"/>
              </a:buClr>
              <a:buSzPts val="2800"/>
              <a:buChar char="•"/>
            </a:pPr>
            <a:r>
              <a:rPr lang="nl-NL"/>
              <a:t>Kwamen ook bijzondere (christelijke) bij -&gt; zelf betalen.</a:t>
            </a:r>
            <a:endParaRPr/>
          </a:p>
          <a:p>
            <a:pPr indent="-228600" lvl="0" marL="228600" rtl="0" algn="l">
              <a:lnSpc>
                <a:spcPct val="90000"/>
              </a:lnSpc>
              <a:spcBef>
                <a:spcPts val="1000"/>
              </a:spcBef>
              <a:spcAft>
                <a:spcPts val="0"/>
              </a:spcAft>
              <a:buClr>
                <a:schemeClr val="dk1"/>
              </a:buClr>
              <a:buSzPts val="2800"/>
              <a:buChar char="•"/>
            </a:pPr>
            <a:r>
              <a:rPr lang="nl-NL"/>
              <a:t>Voor arme protestanten (</a:t>
            </a:r>
            <a:r>
              <a:rPr b="1" lang="nl-NL">
                <a:solidFill>
                  <a:srgbClr val="945DE8"/>
                </a:solidFill>
              </a:rPr>
              <a:t>kleine luyden</a:t>
            </a:r>
            <a:r>
              <a:rPr lang="nl-NL"/>
              <a:t>) was dat te duur.</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Abraham Kuyper (ARP)</a:t>
            </a:r>
            <a:r>
              <a:rPr lang="nl-NL"/>
              <a:t> wilde financiële gelijkstelling.</a:t>
            </a:r>
            <a:endParaRPr/>
          </a:p>
          <a:p>
            <a:pPr indent="-228600" lvl="0" marL="228600" rtl="0" algn="l">
              <a:lnSpc>
                <a:spcPct val="90000"/>
              </a:lnSpc>
              <a:spcBef>
                <a:spcPts val="1000"/>
              </a:spcBef>
              <a:spcAft>
                <a:spcPts val="0"/>
              </a:spcAft>
              <a:buClr>
                <a:schemeClr val="dk1"/>
              </a:buClr>
              <a:buSzPts val="2800"/>
              <a:buChar char="•"/>
            </a:pPr>
            <a:r>
              <a:rPr lang="nl-NL"/>
              <a:t>Samen met de katholieken voor gestreden.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nl-NL"/>
              <a:t>In 1917 lukt dit -&gt; </a:t>
            </a:r>
            <a:r>
              <a:rPr b="1" lang="nl-NL">
                <a:solidFill>
                  <a:srgbClr val="945DE8"/>
                </a:solidFill>
              </a:rPr>
              <a:t>pacificatie van 1917</a:t>
            </a:r>
            <a:endParaRPr/>
          </a:p>
          <a:p>
            <a:pPr indent="-228600" lvl="0" marL="228600" rtl="0" algn="l">
              <a:lnSpc>
                <a:spcPct val="90000"/>
              </a:lnSpc>
              <a:spcBef>
                <a:spcPts val="1000"/>
              </a:spcBef>
              <a:spcAft>
                <a:spcPts val="0"/>
              </a:spcAft>
              <a:buClr>
                <a:schemeClr val="dk1"/>
              </a:buClr>
              <a:buSzPts val="2800"/>
              <a:buChar char="•"/>
            </a:pPr>
            <a:r>
              <a:rPr lang="nl-NL"/>
              <a:t>Deal met de socialisten -&gt; zij krijgen</a:t>
            </a:r>
            <a:r>
              <a:rPr b="1" lang="nl-NL">
                <a:solidFill>
                  <a:srgbClr val="945DE8"/>
                </a:solidFill>
              </a:rPr>
              <a:t> algemeen kiesrecht.</a:t>
            </a:r>
            <a:endParaRPr b="1"/>
          </a:p>
        </p:txBody>
      </p:sp>
      <p:pic>
        <p:nvPicPr>
          <p:cNvPr descr="Abraham Kuyper - Wikipedia" id="180" name="Google Shape;180;p11"/>
          <p:cNvPicPr preferRelativeResize="0"/>
          <p:nvPr/>
        </p:nvPicPr>
        <p:blipFill rotWithShape="1">
          <a:blip r:embed="rId3">
            <a:alphaModFix/>
          </a:blip>
          <a:srcRect b="0" l="0" r="0" t="0"/>
          <a:stretch/>
        </p:blipFill>
        <p:spPr>
          <a:xfrm>
            <a:off x="9702248" y="1825625"/>
            <a:ext cx="2147374" cy="30626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Industriële revolutie en sociale kwestie</a:t>
            </a:r>
            <a:endParaRPr/>
          </a:p>
        </p:txBody>
      </p:sp>
      <p:sp>
        <p:nvSpPr>
          <p:cNvPr id="187" name="Google Shape;187;p12"/>
          <p:cNvSpPr txBox="1"/>
          <p:nvPr>
            <p:ph idx="1" type="body"/>
          </p:nvPr>
        </p:nvSpPr>
        <p:spPr>
          <a:xfrm>
            <a:off x="838200" y="1825625"/>
            <a:ext cx="10515600" cy="4667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nl-NL" sz="2400"/>
              <a:t>De </a:t>
            </a:r>
            <a:r>
              <a:rPr b="1" lang="nl-NL" sz="2400">
                <a:solidFill>
                  <a:srgbClr val="945DE8"/>
                </a:solidFill>
              </a:rPr>
              <a:t>Industriële revolutie</a:t>
            </a:r>
            <a:r>
              <a:rPr lang="nl-NL" sz="2400"/>
              <a:t> zorgt voor grote veranderingen voor de samenleving:</a:t>
            </a:r>
            <a:endParaRPr/>
          </a:p>
          <a:p>
            <a:pPr indent="-228600" lvl="1" marL="685800" rtl="0" algn="l">
              <a:lnSpc>
                <a:spcPct val="90000"/>
              </a:lnSpc>
              <a:spcBef>
                <a:spcPts val="500"/>
              </a:spcBef>
              <a:spcAft>
                <a:spcPts val="0"/>
              </a:spcAft>
              <a:buClr>
                <a:schemeClr val="dk1"/>
              </a:buClr>
              <a:buSzPts val="2000"/>
              <a:buChar char="•"/>
            </a:pPr>
            <a:r>
              <a:rPr lang="nl-NL" sz="2000"/>
              <a:t>Veel boeren -&gt; fabrieksarbeider</a:t>
            </a:r>
            <a:endParaRPr/>
          </a:p>
          <a:p>
            <a:pPr indent="-228600" lvl="1" marL="685800" rtl="0" algn="l">
              <a:lnSpc>
                <a:spcPct val="90000"/>
              </a:lnSpc>
              <a:spcBef>
                <a:spcPts val="500"/>
              </a:spcBef>
              <a:spcAft>
                <a:spcPts val="0"/>
              </a:spcAft>
              <a:buClr>
                <a:schemeClr val="dk1"/>
              </a:buClr>
              <a:buSzPts val="2000"/>
              <a:buChar char="•"/>
            </a:pPr>
            <a:r>
              <a:rPr lang="nl-NL" sz="2000"/>
              <a:t>Verhuizen naar de stad</a:t>
            </a:r>
            <a:endParaRPr/>
          </a:p>
          <a:p>
            <a:pPr indent="-228600" lvl="1" marL="685800" rtl="0" algn="l">
              <a:lnSpc>
                <a:spcPct val="90000"/>
              </a:lnSpc>
              <a:spcBef>
                <a:spcPts val="500"/>
              </a:spcBef>
              <a:spcAft>
                <a:spcPts val="0"/>
              </a:spcAft>
              <a:buClr>
                <a:schemeClr val="dk1"/>
              </a:buClr>
              <a:buSzPts val="2000"/>
              <a:buChar char="•"/>
            </a:pPr>
            <a:r>
              <a:rPr lang="nl-NL" sz="2000"/>
              <a:t>Heel snel veel (kleine huizen gebouwd)</a:t>
            </a:r>
            <a:endParaRPr/>
          </a:p>
          <a:p>
            <a:pPr indent="-228600" lvl="0" marL="228600" rtl="0" algn="l">
              <a:lnSpc>
                <a:spcPct val="90000"/>
              </a:lnSpc>
              <a:spcBef>
                <a:spcPts val="1000"/>
              </a:spcBef>
              <a:spcAft>
                <a:spcPts val="0"/>
              </a:spcAft>
              <a:buClr>
                <a:schemeClr val="dk1"/>
              </a:buClr>
              <a:buSzPts val="2400"/>
              <a:buChar char="•"/>
            </a:pPr>
            <a:r>
              <a:rPr lang="nl-NL" sz="2400"/>
              <a:t>Slechte leef en werkomstandigheden arbeiders -&gt; </a:t>
            </a:r>
            <a:r>
              <a:rPr b="1" lang="nl-NL" sz="2400">
                <a:solidFill>
                  <a:srgbClr val="945DE8"/>
                </a:solidFill>
              </a:rPr>
              <a:t>sociale kwestie.</a:t>
            </a:r>
            <a:endParaRPr/>
          </a:p>
          <a:p>
            <a:pPr indent="-228600" lvl="0" marL="228600" rtl="0" algn="l">
              <a:lnSpc>
                <a:spcPct val="90000"/>
              </a:lnSpc>
              <a:spcBef>
                <a:spcPts val="1000"/>
              </a:spcBef>
              <a:spcAft>
                <a:spcPts val="0"/>
              </a:spcAft>
              <a:buClr>
                <a:schemeClr val="dk1"/>
              </a:buClr>
              <a:buSzPts val="2400"/>
              <a:buChar char="•"/>
            </a:pPr>
            <a:r>
              <a:rPr lang="nl-NL" sz="2400"/>
              <a:t>Wetten om de sociale kwestie op te lossen:</a:t>
            </a:r>
            <a:endParaRPr/>
          </a:p>
          <a:p>
            <a:pPr indent="-228600" lvl="1" marL="685800" rtl="0" algn="l">
              <a:lnSpc>
                <a:spcPct val="90000"/>
              </a:lnSpc>
              <a:spcBef>
                <a:spcPts val="500"/>
              </a:spcBef>
              <a:spcAft>
                <a:spcPts val="0"/>
              </a:spcAft>
              <a:buClr>
                <a:srgbClr val="945DE8"/>
              </a:buClr>
              <a:buSzPts val="2000"/>
              <a:buChar char="•"/>
            </a:pPr>
            <a:r>
              <a:rPr b="1" lang="nl-NL" sz="2000">
                <a:solidFill>
                  <a:srgbClr val="945DE8"/>
                </a:solidFill>
              </a:rPr>
              <a:t>Armenwet</a:t>
            </a:r>
            <a:endParaRPr/>
          </a:p>
          <a:p>
            <a:pPr indent="-228600" lvl="1" marL="685800" rtl="0" algn="l">
              <a:lnSpc>
                <a:spcPct val="90000"/>
              </a:lnSpc>
              <a:spcBef>
                <a:spcPts val="500"/>
              </a:spcBef>
              <a:spcAft>
                <a:spcPts val="0"/>
              </a:spcAft>
              <a:buClr>
                <a:srgbClr val="945DE8"/>
              </a:buClr>
              <a:buSzPts val="2000"/>
              <a:buChar char="•"/>
            </a:pPr>
            <a:r>
              <a:rPr b="1" lang="nl-NL" sz="2000">
                <a:solidFill>
                  <a:srgbClr val="945DE8"/>
                </a:solidFill>
              </a:rPr>
              <a:t>Kinderwetje van van Houten</a:t>
            </a:r>
            <a:endParaRPr/>
          </a:p>
          <a:p>
            <a:pPr indent="-228600" lvl="1" marL="685800" rtl="0" algn="l">
              <a:lnSpc>
                <a:spcPct val="90000"/>
              </a:lnSpc>
              <a:spcBef>
                <a:spcPts val="500"/>
              </a:spcBef>
              <a:spcAft>
                <a:spcPts val="0"/>
              </a:spcAft>
              <a:buClr>
                <a:srgbClr val="945DE8"/>
              </a:buClr>
              <a:buSzPts val="2000"/>
              <a:buChar char="•"/>
            </a:pPr>
            <a:r>
              <a:rPr b="1" lang="nl-NL" sz="2000">
                <a:solidFill>
                  <a:srgbClr val="945DE8"/>
                </a:solidFill>
              </a:rPr>
              <a:t>Ongevallenwet</a:t>
            </a:r>
            <a:endParaRPr/>
          </a:p>
          <a:p>
            <a:pPr indent="-228600" lvl="1" marL="685800" rtl="0" algn="l">
              <a:lnSpc>
                <a:spcPct val="90000"/>
              </a:lnSpc>
              <a:spcBef>
                <a:spcPts val="500"/>
              </a:spcBef>
              <a:spcAft>
                <a:spcPts val="0"/>
              </a:spcAft>
              <a:buClr>
                <a:srgbClr val="945DE8"/>
              </a:buClr>
              <a:buSzPts val="2000"/>
              <a:buChar char="•"/>
            </a:pPr>
            <a:r>
              <a:rPr b="1" lang="nl-NL" sz="2000">
                <a:solidFill>
                  <a:srgbClr val="945DE8"/>
                </a:solidFill>
              </a:rPr>
              <a:t>Woningwet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t/>
            </a:r>
            <a:endParaRPr/>
          </a:p>
        </p:txBody>
      </p:sp>
      <p:sp>
        <p:nvSpPr>
          <p:cNvPr id="193" name="Google Shape;193;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94" name="Google Shape;194;p13"/>
          <p:cNvPicPr preferRelativeResize="0"/>
          <p:nvPr/>
        </p:nvPicPr>
        <p:blipFill rotWithShape="1">
          <a:blip r:embed="rId3">
            <a:alphaModFix/>
          </a:blip>
          <a:srcRect b="0" l="0" r="0" t="0"/>
          <a:stretch/>
        </p:blipFill>
        <p:spPr>
          <a:xfrm>
            <a:off x="1625192" y="239382"/>
            <a:ext cx="10437906" cy="1577047"/>
          </a:xfrm>
          <a:prstGeom prst="rect">
            <a:avLst/>
          </a:prstGeom>
          <a:noFill/>
          <a:ln cap="flat" cmpd="sng" w="9525">
            <a:solidFill>
              <a:srgbClr val="945DE8"/>
            </a:solidFill>
            <a:prstDash val="solid"/>
            <a:round/>
            <a:headEnd len="sm" w="sm" type="none"/>
            <a:tailEnd len="sm" w="sm" type="none"/>
          </a:ln>
        </p:spPr>
      </p:pic>
      <p:pic>
        <p:nvPicPr>
          <p:cNvPr id="195" name="Google Shape;195;p13"/>
          <p:cNvPicPr preferRelativeResize="0"/>
          <p:nvPr/>
        </p:nvPicPr>
        <p:blipFill rotWithShape="1">
          <a:blip r:embed="rId4">
            <a:alphaModFix/>
          </a:blip>
          <a:srcRect b="0" l="0" r="0" t="0"/>
          <a:stretch/>
        </p:blipFill>
        <p:spPr>
          <a:xfrm>
            <a:off x="838200" y="1533522"/>
            <a:ext cx="6458404" cy="5274710"/>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Europa na de val van de Sovjet-Unie</a:t>
            </a:r>
            <a:endParaRPr/>
          </a:p>
        </p:txBody>
      </p:sp>
      <p:sp>
        <p:nvSpPr>
          <p:cNvPr id="202" name="Google Shape;202;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0" i="0" lang="nl-NL">
                <a:latin typeface="Calibri"/>
                <a:ea typeface="Calibri"/>
                <a:cs typeface="Calibri"/>
                <a:sym typeface="Calibri"/>
              </a:rPr>
              <a:t>1985: nieuwe leider Gorbatsjov</a:t>
            </a:r>
            <a:endParaRPr/>
          </a:p>
          <a:p>
            <a:pPr indent="-228600" lvl="1" marL="685800" rtl="0" algn="l">
              <a:lnSpc>
                <a:spcPct val="90000"/>
              </a:lnSpc>
              <a:spcBef>
                <a:spcPts val="500"/>
              </a:spcBef>
              <a:spcAft>
                <a:spcPts val="0"/>
              </a:spcAft>
              <a:buClr>
                <a:schemeClr val="dk1"/>
              </a:buClr>
              <a:buSzPts val="2400"/>
              <a:buChar char="•"/>
            </a:pPr>
            <a:r>
              <a:rPr b="0" i="0" lang="nl-NL">
                <a:latin typeface="Arial"/>
                <a:ea typeface="Arial"/>
                <a:cs typeface="Arial"/>
                <a:sym typeface="Arial"/>
              </a:rPr>
              <a:t>Perestrojka (hervormen van de economie)</a:t>
            </a:r>
            <a:endParaRPr/>
          </a:p>
          <a:p>
            <a:pPr indent="-228600" lvl="1" marL="685800" rtl="0" algn="l">
              <a:lnSpc>
                <a:spcPct val="90000"/>
              </a:lnSpc>
              <a:spcBef>
                <a:spcPts val="500"/>
              </a:spcBef>
              <a:spcAft>
                <a:spcPts val="0"/>
              </a:spcAft>
              <a:buClr>
                <a:schemeClr val="dk1"/>
              </a:buClr>
              <a:buSzPts val="2400"/>
              <a:buChar char="•"/>
            </a:pPr>
            <a:r>
              <a:rPr b="0" i="0" lang="nl-NL">
                <a:latin typeface="Arial"/>
                <a:ea typeface="Arial"/>
                <a:cs typeface="Arial"/>
                <a:sym typeface="Arial"/>
              </a:rPr>
              <a:t>Glasnost (kritiek mogen uiten op de regering)</a:t>
            </a:r>
            <a:endParaRPr/>
          </a:p>
          <a:p>
            <a:pPr indent="-228600" lvl="0" marL="228600" rtl="0" algn="l">
              <a:lnSpc>
                <a:spcPct val="90000"/>
              </a:lnSpc>
              <a:spcBef>
                <a:spcPts val="1000"/>
              </a:spcBef>
              <a:spcAft>
                <a:spcPts val="0"/>
              </a:spcAft>
              <a:buClr>
                <a:schemeClr val="dk1"/>
              </a:buClr>
              <a:buSzPts val="2800"/>
              <a:buNone/>
            </a:pPr>
            <a:r>
              <a:rPr b="0" i="0" lang="nl-NL">
                <a:latin typeface="Arial"/>
                <a:ea typeface="Arial"/>
                <a:cs typeface="Arial"/>
                <a:sym typeface="Arial"/>
              </a:rPr>
              <a:t>1989: ijzeren gordijn wordt op plekken geopend</a:t>
            </a:r>
            <a:endParaRPr b="0" i="0">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None/>
            </a:pPr>
            <a:r>
              <a:rPr b="0" i="0" lang="nl-NL">
                <a:latin typeface="Arial"/>
                <a:ea typeface="Arial"/>
                <a:cs typeface="Arial"/>
                <a:sym typeface="Arial"/>
              </a:rPr>
              <a:t>1989:  Berlijnse muur valt</a:t>
            </a:r>
            <a:endParaRPr b="0" i="0">
              <a:latin typeface="Montserrat"/>
              <a:ea typeface="Montserrat"/>
              <a:cs typeface="Montserrat"/>
              <a:sym typeface="Montserrat"/>
            </a:endParaRPr>
          </a:p>
          <a:p>
            <a:pPr indent="-228600" lvl="0" marL="228600" rtl="0" algn="l">
              <a:lnSpc>
                <a:spcPct val="90000"/>
              </a:lnSpc>
              <a:spcBef>
                <a:spcPts val="1000"/>
              </a:spcBef>
              <a:spcAft>
                <a:spcPts val="0"/>
              </a:spcAft>
              <a:buClr>
                <a:schemeClr val="dk1"/>
              </a:buClr>
              <a:buSzPts val="2800"/>
              <a:buNone/>
            </a:pPr>
            <a:r>
              <a:rPr b="0" i="0" lang="nl-NL">
                <a:latin typeface="Arial"/>
                <a:ea typeface="Arial"/>
                <a:cs typeface="Arial"/>
                <a:sym typeface="Arial"/>
              </a:rPr>
              <a:t>1990: Duitsland wordt weer 1 land</a:t>
            </a:r>
            <a:endParaRPr b="0" i="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800"/>
              <a:buNone/>
            </a:pPr>
            <a:r>
              <a:rPr b="0" i="0" lang="nl-NL">
                <a:latin typeface="Arial"/>
                <a:ea typeface="Arial"/>
                <a:cs typeface="Arial"/>
                <a:sym typeface="Arial"/>
              </a:rPr>
              <a:t>1991: Sovjet-unie valt en wordt Rusland</a:t>
            </a:r>
            <a:endParaRPr b="0" i="0">
              <a:latin typeface="Montserrat"/>
              <a:ea typeface="Montserrat"/>
              <a:cs typeface="Montserrat"/>
              <a:sym typeface="Montserrat"/>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Verdrag van Versailles</a:t>
            </a:r>
            <a:endParaRPr/>
          </a:p>
        </p:txBody>
      </p:sp>
      <p:sp>
        <p:nvSpPr>
          <p:cNvPr id="209" name="Google Shape;209;p15"/>
          <p:cNvSpPr txBox="1"/>
          <p:nvPr>
            <p:ph idx="1" type="body"/>
          </p:nvPr>
        </p:nvSpPr>
        <p:spPr>
          <a:xfrm>
            <a:off x="838200" y="1484416"/>
            <a:ext cx="10515600" cy="50084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In 1918: Wapenstilstand</a:t>
            </a:r>
            <a:endParaRPr/>
          </a:p>
          <a:p>
            <a:pPr indent="-228600" lvl="0" marL="228600" rtl="0" algn="l">
              <a:lnSpc>
                <a:spcPct val="90000"/>
              </a:lnSpc>
              <a:spcBef>
                <a:spcPts val="1000"/>
              </a:spcBef>
              <a:spcAft>
                <a:spcPts val="0"/>
              </a:spcAft>
              <a:buClr>
                <a:schemeClr val="dk1"/>
              </a:buClr>
              <a:buSzPts val="2800"/>
              <a:buChar char="•"/>
            </a:pPr>
            <a:r>
              <a:rPr lang="nl-NL"/>
              <a:t>In 1919 </a:t>
            </a:r>
            <a:r>
              <a:rPr b="1" lang="nl-NL">
                <a:solidFill>
                  <a:srgbClr val="945DE8"/>
                </a:solidFill>
              </a:rPr>
              <a:t>Verdrag van Versailles:</a:t>
            </a:r>
            <a:endParaRPr/>
          </a:p>
          <a:p>
            <a:pPr indent="-228600" lvl="1" marL="685800" rtl="0" algn="l">
              <a:lnSpc>
                <a:spcPct val="90000"/>
              </a:lnSpc>
              <a:spcBef>
                <a:spcPts val="500"/>
              </a:spcBef>
              <a:spcAft>
                <a:spcPts val="0"/>
              </a:spcAft>
              <a:buClr>
                <a:schemeClr val="dk1"/>
              </a:buClr>
              <a:buSzPts val="2400"/>
              <a:buChar char="•"/>
            </a:pPr>
            <a:r>
              <a:rPr lang="nl-NL"/>
              <a:t>Duitsland krijgt alle schuld</a:t>
            </a:r>
            <a:endParaRPr/>
          </a:p>
          <a:p>
            <a:pPr indent="-228600" lvl="1" marL="685800" rtl="0" algn="l">
              <a:lnSpc>
                <a:spcPct val="90000"/>
              </a:lnSpc>
              <a:spcBef>
                <a:spcPts val="500"/>
              </a:spcBef>
              <a:spcAft>
                <a:spcPts val="0"/>
              </a:spcAft>
              <a:buClr>
                <a:schemeClr val="dk1"/>
              </a:buClr>
              <a:buSzPts val="2400"/>
              <a:buChar char="•"/>
            </a:pPr>
            <a:r>
              <a:rPr lang="nl-NL"/>
              <a:t>Enorme herstelbetalingen</a:t>
            </a:r>
            <a:endParaRPr/>
          </a:p>
          <a:p>
            <a:pPr indent="-228600" lvl="1" marL="685800" rtl="0" algn="l">
              <a:lnSpc>
                <a:spcPct val="90000"/>
              </a:lnSpc>
              <a:spcBef>
                <a:spcPts val="500"/>
              </a:spcBef>
              <a:spcAft>
                <a:spcPts val="0"/>
              </a:spcAft>
              <a:buClr>
                <a:schemeClr val="dk1"/>
              </a:buClr>
              <a:buSzPts val="2400"/>
              <a:buChar char="•"/>
            </a:pPr>
            <a:r>
              <a:rPr lang="nl-NL"/>
              <a:t>Grond inleveren</a:t>
            </a:r>
            <a:endParaRPr/>
          </a:p>
          <a:p>
            <a:pPr indent="-228600" lvl="1" marL="685800" rtl="0" algn="l">
              <a:lnSpc>
                <a:spcPct val="90000"/>
              </a:lnSpc>
              <a:spcBef>
                <a:spcPts val="500"/>
              </a:spcBef>
              <a:spcAft>
                <a:spcPts val="0"/>
              </a:spcAft>
              <a:buClr>
                <a:schemeClr val="dk1"/>
              </a:buClr>
              <a:buSzPts val="2400"/>
              <a:buChar char="•"/>
            </a:pPr>
            <a:r>
              <a:rPr lang="nl-NL"/>
              <a:t>Leger wordt zwak gemaakt</a:t>
            </a:r>
            <a:endParaRPr/>
          </a:p>
          <a:p>
            <a:pPr indent="-228600" lvl="0" marL="228600" rtl="0" algn="l">
              <a:lnSpc>
                <a:spcPct val="90000"/>
              </a:lnSpc>
              <a:spcBef>
                <a:spcPts val="1000"/>
              </a:spcBef>
              <a:spcAft>
                <a:spcPts val="0"/>
              </a:spcAft>
              <a:buClr>
                <a:schemeClr val="dk1"/>
              </a:buClr>
              <a:buSzPts val="2800"/>
              <a:buChar char="•"/>
            </a:pPr>
            <a:r>
              <a:rPr lang="nl-NL"/>
              <a:t>Duitsland wordt gedwongen om te tekenen.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nl-NL" u="sng"/>
              <a:t>Grote gevolgen</a:t>
            </a:r>
            <a:r>
              <a:rPr lang="nl-NL"/>
              <a:t>: </a:t>
            </a:r>
            <a:endParaRPr/>
          </a:p>
          <a:p>
            <a:pPr indent="-228600" lvl="1" marL="685800" rtl="0" algn="l">
              <a:lnSpc>
                <a:spcPct val="90000"/>
              </a:lnSpc>
              <a:spcBef>
                <a:spcPts val="500"/>
              </a:spcBef>
              <a:spcAft>
                <a:spcPts val="0"/>
              </a:spcAft>
              <a:buClr>
                <a:schemeClr val="dk1"/>
              </a:buClr>
              <a:buSzPts val="2400"/>
              <a:buChar char="•"/>
            </a:pPr>
            <a:r>
              <a:rPr lang="nl-NL"/>
              <a:t>Duitsers zijn boos en willen wraak</a:t>
            </a:r>
            <a:endParaRPr/>
          </a:p>
          <a:p>
            <a:pPr indent="-228600" lvl="1" marL="685800" rtl="0" algn="l">
              <a:lnSpc>
                <a:spcPct val="90000"/>
              </a:lnSpc>
              <a:spcBef>
                <a:spcPts val="500"/>
              </a:spcBef>
              <a:spcAft>
                <a:spcPts val="0"/>
              </a:spcAft>
              <a:buClr>
                <a:schemeClr val="dk1"/>
              </a:buClr>
              <a:buSzPts val="2400"/>
              <a:buChar char="•"/>
            </a:pPr>
            <a:r>
              <a:rPr lang="nl-NL"/>
              <a:t>Hitler kan hierdoor heel populair worden.</a:t>
            </a:r>
            <a:endParaRPr/>
          </a:p>
        </p:txBody>
      </p:sp>
      <p:pic>
        <p:nvPicPr>
          <p:cNvPr descr="Deze cartoon heeft te maken met het verdrag van Versailles ..." id="210" name="Google Shape;210;p15"/>
          <p:cNvPicPr preferRelativeResize="0"/>
          <p:nvPr/>
        </p:nvPicPr>
        <p:blipFill rotWithShape="1">
          <a:blip r:embed="rId3">
            <a:alphaModFix/>
          </a:blip>
          <a:srcRect b="0" l="0" r="0" t="0"/>
          <a:stretch/>
        </p:blipFill>
        <p:spPr>
          <a:xfrm>
            <a:off x="7761516" y="1968830"/>
            <a:ext cx="3930488" cy="34047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Mislukte revolutie Troelstra</a:t>
            </a:r>
            <a:endParaRPr/>
          </a:p>
        </p:txBody>
      </p:sp>
      <p:sp>
        <p:nvSpPr>
          <p:cNvPr id="217" name="Google Shape;217;p16"/>
          <p:cNvSpPr txBox="1"/>
          <p:nvPr>
            <p:ph idx="1" type="body"/>
          </p:nvPr>
        </p:nvSpPr>
        <p:spPr>
          <a:xfrm>
            <a:off x="838200" y="1472540"/>
            <a:ext cx="9107466" cy="502033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nl-NL"/>
              <a:t>Twee </a:t>
            </a:r>
            <a:r>
              <a:rPr b="1" lang="nl-NL">
                <a:solidFill>
                  <a:srgbClr val="945DE8"/>
                </a:solidFill>
              </a:rPr>
              <a:t>socialistische</a:t>
            </a:r>
            <a:r>
              <a:rPr lang="nl-NL"/>
              <a:t> stromingen:</a:t>
            </a:r>
            <a:endParaRPr/>
          </a:p>
          <a:p>
            <a:pPr indent="-228600" lvl="1" marL="685800" rtl="0" algn="l">
              <a:lnSpc>
                <a:spcPct val="90000"/>
              </a:lnSpc>
              <a:spcBef>
                <a:spcPts val="500"/>
              </a:spcBef>
              <a:spcAft>
                <a:spcPts val="0"/>
              </a:spcAft>
              <a:buClr>
                <a:schemeClr val="dk1"/>
              </a:buClr>
              <a:buSzPts val="2400"/>
              <a:buChar char="•"/>
            </a:pPr>
            <a:r>
              <a:rPr lang="nl-NL"/>
              <a:t>Sociaal democraten -&gt; via de democratie</a:t>
            </a:r>
            <a:endParaRPr/>
          </a:p>
          <a:p>
            <a:pPr indent="-228600" lvl="1" marL="685800" rtl="0" algn="l">
              <a:lnSpc>
                <a:spcPct val="90000"/>
              </a:lnSpc>
              <a:spcBef>
                <a:spcPts val="500"/>
              </a:spcBef>
              <a:spcAft>
                <a:spcPts val="0"/>
              </a:spcAft>
              <a:buClr>
                <a:schemeClr val="dk1"/>
              </a:buClr>
              <a:buSzPts val="2400"/>
              <a:buChar char="•"/>
            </a:pPr>
            <a:r>
              <a:rPr lang="nl-NL"/>
              <a:t>Radicale socialisten /communisten -&gt; met geweld</a:t>
            </a:r>
            <a:endParaRPr/>
          </a:p>
          <a:p>
            <a:pPr indent="-76200" lvl="1" marL="685800"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nl-NL"/>
              <a:t>In WO I is er in NL schaarste qua voedsel en brandstof.</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Pieter Jelles Troelstra </a:t>
            </a:r>
            <a:r>
              <a:rPr lang="nl-NL"/>
              <a:t>(socialist) denkt dat NL een verandering wil</a:t>
            </a:r>
            <a:endParaRPr/>
          </a:p>
          <a:p>
            <a:pPr indent="-228600" lvl="0" marL="228600" rtl="0" algn="l">
              <a:lnSpc>
                <a:spcPct val="90000"/>
              </a:lnSpc>
              <a:spcBef>
                <a:spcPts val="1000"/>
              </a:spcBef>
              <a:spcAft>
                <a:spcPts val="0"/>
              </a:spcAft>
              <a:buClr>
                <a:schemeClr val="dk1"/>
              </a:buClr>
              <a:buSzPts val="2800"/>
              <a:buChar char="•"/>
            </a:pPr>
            <a:r>
              <a:rPr lang="nl-NL"/>
              <a:t>In 1918 roept hij de revolutie uit.</a:t>
            </a:r>
            <a:endParaRPr/>
          </a:p>
          <a:p>
            <a:pPr indent="-228600" lvl="0" marL="228600" rtl="0" algn="l">
              <a:lnSpc>
                <a:spcPct val="90000"/>
              </a:lnSpc>
              <a:spcBef>
                <a:spcPts val="1000"/>
              </a:spcBef>
              <a:spcAft>
                <a:spcPts val="0"/>
              </a:spcAft>
              <a:buClr>
                <a:schemeClr val="dk1"/>
              </a:buClr>
              <a:buSzPts val="2800"/>
              <a:buChar char="•"/>
            </a:pPr>
            <a:r>
              <a:rPr lang="nl-NL"/>
              <a:t>Groot fiasco -&gt; hij wordt opgepakt en komt in de gevangenis</a:t>
            </a:r>
            <a:endParaRPr/>
          </a:p>
          <a:p>
            <a:pPr indent="-228600" lvl="1" marL="685800" rtl="0" algn="l">
              <a:lnSpc>
                <a:spcPct val="90000"/>
              </a:lnSpc>
              <a:spcBef>
                <a:spcPts val="500"/>
              </a:spcBef>
              <a:spcAft>
                <a:spcPts val="0"/>
              </a:spcAft>
              <a:buClr>
                <a:schemeClr val="dk1"/>
              </a:buClr>
              <a:buSzPts val="2400"/>
              <a:buChar char="•"/>
            </a:pPr>
            <a:r>
              <a:rPr lang="nl-NL"/>
              <a:t>Zo erg is het voor veel NL’ers niet</a:t>
            </a:r>
            <a:endParaRPr/>
          </a:p>
          <a:p>
            <a:pPr indent="-228600" lvl="1" marL="685800" rtl="0" algn="l">
              <a:lnSpc>
                <a:spcPct val="90000"/>
              </a:lnSpc>
              <a:spcBef>
                <a:spcPts val="500"/>
              </a:spcBef>
              <a:spcAft>
                <a:spcPts val="0"/>
              </a:spcAft>
              <a:buClr>
                <a:schemeClr val="dk1"/>
              </a:buClr>
              <a:buSzPts val="2400"/>
              <a:buChar char="•"/>
            </a:pPr>
            <a:r>
              <a:rPr lang="nl-NL"/>
              <a:t>NL’ers blijven trouw aan het koningshuis.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Pieter Jelles Troelstra - NTR Binnenhof" id="218" name="Google Shape;218;p16"/>
          <p:cNvPicPr preferRelativeResize="0"/>
          <p:nvPr/>
        </p:nvPicPr>
        <p:blipFill rotWithShape="1">
          <a:blip r:embed="rId3">
            <a:alphaModFix/>
          </a:blip>
          <a:srcRect b="0" l="0" r="0" t="0"/>
          <a:stretch/>
        </p:blipFill>
        <p:spPr>
          <a:xfrm>
            <a:off x="9782828" y="1345449"/>
            <a:ext cx="2000346" cy="35605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Vijfjarenplan + collectivisatie</a:t>
            </a:r>
            <a:endParaRPr/>
          </a:p>
        </p:txBody>
      </p:sp>
      <p:sp>
        <p:nvSpPr>
          <p:cNvPr id="225" name="Google Shape;225;p17"/>
          <p:cNvSpPr txBox="1"/>
          <p:nvPr>
            <p:ph idx="1" type="body"/>
          </p:nvPr>
        </p:nvSpPr>
        <p:spPr>
          <a:xfrm>
            <a:off x="838200" y="1825625"/>
            <a:ext cx="10515600" cy="171322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In 1923 komt </a:t>
            </a:r>
            <a:r>
              <a:rPr b="1" lang="nl-NL">
                <a:solidFill>
                  <a:srgbClr val="945DE8"/>
                </a:solidFill>
              </a:rPr>
              <a:t>Stalin</a:t>
            </a:r>
            <a:r>
              <a:rPr lang="nl-NL"/>
              <a:t> aan de macht.</a:t>
            </a:r>
            <a:endParaRPr/>
          </a:p>
          <a:p>
            <a:pPr indent="-228600" lvl="0" marL="228600" rtl="0" algn="l">
              <a:lnSpc>
                <a:spcPct val="90000"/>
              </a:lnSpc>
              <a:spcBef>
                <a:spcPts val="1000"/>
              </a:spcBef>
              <a:spcAft>
                <a:spcPts val="0"/>
              </a:spcAft>
              <a:buClr>
                <a:schemeClr val="dk1"/>
              </a:buClr>
              <a:buSzPts val="2800"/>
              <a:buChar char="•"/>
            </a:pPr>
            <a:r>
              <a:rPr lang="nl-NL"/>
              <a:t>Sovjet is arm, veel honger.</a:t>
            </a:r>
            <a:endParaRPr/>
          </a:p>
          <a:p>
            <a:pPr indent="-228600" lvl="0" marL="228600" rtl="0" algn="l">
              <a:lnSpc>
                <a:spcPct val="90000"/>
              </a:lnSpc>
              <a:spcBef>
                <a:spcPts val="1000"/>
              </a:spcBef>
              <a:spcAft>
                <a:spcPts val="0"/>
              </a:spcAft>
              <a:buClr>
                <a:schemeClr val="dk1"/>
              </a:buClr>
              <a:buSzPts val="2800"/>
              <a:buChar char="•"/>
            </a:pPr>
            <a:r>
              <a:rPr lang="nl-NL"/>
              <a:t>Maar veel grondstoffen en mineralen in de grond</a:t>
            </a:r>
            <a:endParaRPr/>
          </a:p>
        </p:txBody>
      </p:sp>
      <p:sp>
        <p:nvSpPr>
          <p:cNvPr id="226" name="Google Shape;226;p17"/>
          <p:cNvSpPr txBox="1"/>
          <p:nvPr/>
        </p:nvSpPr>
        <p:spPr>
          <a:xfrm>
            <a:off x="838200" y="3428999"/>
            <a:ext cx="5181600" cy="2747963"/>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a:bodyPr>
          <a:lstStyle/>
          <a:p>
            <a:pPr indent="0" lvl="0" marL="0" marR="0" rtl="0" algn="ctr">
              <a:lnSpc>
                <a:spcPct val="90000"/>
              </a:lnSpc>
              <a:spcBef>
                <a:spcPts val="0"/>
              </a:spcBef>
              <a:spcAft>
                <a:spcPts val="0"/>
              </a:spcAft>
              <a:buClr>
                <a:srgbClr val="945DE8"/>
              </a:buClr>
              <a:buSzPct val="100000"/>
              <a:buFont typeface="Arial"/>
              <a:buNone/>
            </a:pPr>
            <a:r>
              <a:rPr b="1" lang="nl-NL" sz="2800">
                <a:solidFill>
                  <a:srgbClr val="945DE8"/>
                </a:solidFill>
                <a:latin typeface="Arial"/>
                <a:ea typeface="Arial"/>
                <a:cs typeface="Arial"/>
                <a:sym typeface="Arial"/>
              </a:rPr>
              <a:t>Vijfjarenplan/planeconomie</a:t>
            </a:r>
            <a:endParaRPr/>
          </a:p>
          <a:p>
            <a:pPr indent="-228600" lvl="0" marL="228600" marR="0" rtl="0" algn="l">
              <a:lnSpc>
                <a:spcPct val="90000"/>
              </a:lnSpc>
              <a:spcBef>
                <a:spcPts val="1000"/>
              </a:spcBef>
              <a:spcAft>
                <a:spcPts val="0"/>
              </a:spcAft>
              <a:buClr>
                <a:schemeClr val="dk1"/>
              </a:buClr>
              <a:buSzPct val="100000"/>
              <a:buFont typeface="Arial"/>
              <a:buChar char="•"/>
            </a:pPr>
            <a:r>
              <a:rPr lang="nl-NL" sz="2800">
                <a:solidFill>
                  <a:schemeClr val="dk1"/>
                </a:solidFill>
                <a:latin typeface="Arial"/>
                <a:ea typeface="Arial"/>
                <a:cs typeface="Arial"/>
                <a:sym typeface="Arial"/>
              </a:rPr>
              <a:t>Productie in de industrie omhoog.</a:t>
            </a:r>
            <a:endParaRPr/>
          </a:p>
          <a:p>
            <a:pPr indent="-228600" lvl="0" marL="228600" marR="0" rtl="0" algn="l">
              <a:lnSpc>
                <a:spcPct val="90000"/>
              </a:lnSpc>
              <a:spcBef>
                <a:spcPts val="1000"/>
              </a:spcBef>
              <a:spcAft>
                <a:spcPts val="0"/>
              </a:spcAft>
              <a:buClr>
                <a:schemeClr val="dk1"/>
              </a:buClr>
              <a:buSzPct val="100000"/>
              <a:buFont typeface="Arial"/>
              <a:buChar char="•"/>
            </a:pPr>
            <a:r>
              <a:rPr lang="nl-NL" sz="2800">
                <a:solidFill>
                  <a:schemeClr val="dk1"/>
                </a:solidFill>
                <a:latin typeface="Arial"/>
                <a:ea typeface="Arial"/>
                <a:cs typeface="Arial"/>
                <a:sym typeface="Arial"/>
              </a:rPr>
              <a:t>Overheid bepaalde de productie</a:t>
            </a:r>
            <a:endParaRPr/>
          </a:p>
          <a:p>
            <a:pPr indent="-228600" lvl="0" marL="228600" marR="0" rtl="0" algn="l">
              <a:lnSpc>
                <a:spcPct val="90000"/>
              </a:lnSpc>
              <a:spcBef>
                <a:spcPts val="1000"/>
              </a:spcBef>
              <a:spcAft>
                <a:spcPts val="0"/>
              </a:spcAft>
              <a:buClr>
                <a:schemeClr val="dk1"/>
              </a:buClr>
              <a:buSzPct val="100000"/>
              <a:buFont typeface="Arial"/>
              <a:buChar char="•"/>
            </a:pPr>
            <a:r>
              <a:rPr lang="nl-NL" sz="2800">
                <a:solidFill>
                  <a:schemeClr val="dk1"/>
                </a:solidFill>
                <a:latin typeface="Arial"/>
                <a:ea typeface="Arial"/>
                <a:cs typeface="Arial"/>
                <a:sym typeface="Arial"/>
              </a:rPr>
              <a:t>Elk jaar een % meer produceren.</a:t>
            </a:r>
            <a:endParaRPr/>
          </a:p>
        </p:txBody>
      </p:sp>
      <p:sp>
        <p:nvSpPr>
          <p:cNvPr id="227" name="Google Shape;227;p17"/>
          <p:cNvSpPr txBox="1"/>
          <p:nvPr/>
        </p:nvSpPr>
        <p:spPr>
          <a:xfrm>
            <a:off x="6172200" y="3428999"/>
            <a:ext cx="5181600" cy="2747964"/>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945DE8"/>
              </a:buClr>
              <a:buSzPts val="2800"/>
              <a:buFont typeface="Arial"/>
              <a:buNone/>
            </a:pPr>
            <a:r>
              <a:rPr b="1" lang="nl-NL" sz="2800">
                <a:solidFill>
                  <a:srgbClr val="945DE8"/>
                </a:solidFill>
                <a:latin typeface="Calibri"/>
                <a:ea typeface="Calibri"/>
                <a:cs typeface="Calibri"/>
                <a:sym typeface="Calibri"/>
              </a:rPr>
              <a:t>Collectivisatie</a:t>
            </a:r>
            <a:endParaRPr/>
          </a:p>
          <a:p>
            <a:pPr indent="-228600" lvl="0" marL="228600" marR="0" rtl="0" algn="l">
              <a:lnSpc>
                <a:spcPct val="90000"/>
              </a:lnSpc>
              <a:spcBef>
                <a:spcPts val="100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Boeren moeten gaan werken op grote collectieve boerderijen.</a:t>
            </a:r>
            <a:endParaRPr/>
          </a:p>
          <a:p>
            <a:pPr indent="-228600" lvl="0" marL="228600" marR="0" rtl="0" algn="l">
              <a:lnSpc>
                <a:spcPct val="90000"/>
              </a:lnSpc>
              <a:spcBef>
                <a:spcPts val="100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Krijgen materiaal van de overheid</a:t>
            </a:r>
            <a:endParaRPr/>
          </a:p>
          <a:p>
            <a:pPr indent="-228600" lvl="0" marL="228600" marR="0" rtl="0" algn="l">
              <a:lnSpc>
                <a:spcPct val="90000"/>
              </a:lnSpc>
              <a:spcBef>
                <a:spcPts val="100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Boeren die weigeren -&gt; goelag.</a:t>
            </a:r>
            <a:endParaRPr/>
          </a:p>
        </p:txBody>
      </p:sp>
      <p:pic>
        <p:nvPicPr>
          <p:cNvPr descr="Josef Stalin, Georgisch-geboren Sovjet communistische revolutionair en leider, mei 1923 door Unbekannt" id="228" name="Google Shape;228;p17"/>
          <p:cNvPicPr preferRelativeResize="0"/>
          <p:nvPr/>
        </p:nvPicPr>
        <p:blipFill rotWithShape="1">
          <a:blip r:embed="rId3">
            <a:alphaModFix/>
          </a:blip>
          <a:srcRect b="0" l="0" r="0" t="0"/>
          <a:stretch/>
        </p:blipFill>
        <p:spPr>
          <a:xfrm>
            <a:off x="8016444" y="486681"/>
            <a:ext cx="1803709" cy="21955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Verzuiling</a:t>
            </a:r>
            <a:endParaRPr/>
          </a:p>
        </p:txBody>
      </p:sp>
      <p:sp>
        <p:nvSpPr>
          <p:cNvPr id="235" name="Google Shape;235;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Een samenleving waarin groepen afgescheiden van elkaar leven.</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Geschiedenis groep 5 | Verzuiling | Junior Einstein" id="236" name="Google Shape;236;p18"/>
          <p:cNvPicPr preferRelativeResize="0"/>
          <p:nvPr/>
        </p:nvPicPr>
        <p:blipFill rotWithShape="1">
          <a:blip r:embed="rId3">
            <a:alphaModFix/>
          </a:blip>
          <a:srcRect b="0" l="0" r="0" t="0"/>
          <a:stretch/>
        </p:blipFill>
        <p:spPr>
          <a:xfrm>
            <a:off x="838200" y="2361556"/>
            <a:ext cx="6459220" cy="4415163"/>
          </a:xfrm>
          <a:prstGeom prst="rect">
            <a:avLst/>
          </a:prstGeom>
          <a:noFill/>
          <a:ln>
            <a:noFill/>
          </a:ln>
        </p:spPr>
      </p:pic>
      <p:sp>
        <p:nvSpPr>
          <p:cNvPr id="237" name="Google Shape;237;p18"/>
          <p:cNvSpPr txBox="1"/>
          <p:nvPr/>
        </p:nvSpPr>
        <p:spPr>
          <a:xfrm>
            <a:off x="7904480" y="2994336"/>
            <a:ext cx="3601720" cy="314960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nl-NL" sz="2800">
                <a:solidFill>
                  <a:schemeClr val="dk1"/>
                </a:solidFill>
                <a:latin typeface="Arial"/>
                <a:ea typeface="Arial"/>
                <a:cs typeface="Arial"/>
                <a:sym typeface="Arial"/>
              </a:rPr>
              <a:t>Iedereen ging om met mensen uit de eigen ‘zuil’</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800"/>
              <a:buFont typeface="Arial"/>
              <a:buNone/>
            </a:pPr>
            <a:r>
              <a:rPr lang="nl-NL" sz="2800">
                <a:solidFill>
                  <a:schemeClr val="dk1"/>
                </a:solidFill>
                <a:latin typeface="Arial"/>
                <a:ea typeface="Arial"/>
                <a:cs typeface="Arial"/>
                <a:sym typeface="Arial"/>
              </a:rPr>
              <a:t>Mensen leefden met elkaar in plaats van naast elkaar.</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9"/>
          <p:cNvSpPr txBox="1"/>
          <p:nvPr>
            <p:ph type="title"/>
          </p:nvPr>
        </p:nvSpPr>
        <p:spPr>
          <a:xfrm>
            <a:off x="682307" y="919479"/>
            <a:ext cx="620585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Arial"/>
              <a:buNone/>
            </a:pPr>
            <a:r>
              <a:rPr b="1" lang="nl-NL">
                <a:solidFill>
                  <a:srgbClr val="652EA3"/>
                </a:solidFill>
              </a:rPr>
              <a:t>Ontzuiling</a:t>
            </a:r>
            <a:endParaRPr/>
          </a:p>
        </p:txBody>
      </p:sp>
      <p:sp>
        <p:nvSpPr>
          <p:cNvPr id="244" name="Google Shape;244;p19"/>
          <p:cNvSpPr txBox="1"/>
          <p:nvPr>
            <p:ph idx="1" type="body"/>
          </p:nvPr>
        </p:nvSpPr>
        <p:spPr>
          <a:xfrm>
            <a:off x="526415" y="2245042"/>
            <a:ext cx="651764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Na WO II veranderde dit langzaam.</a:t>
            </a:r>
            <a:endParaRPr/>
          </a:p>
          <a:p>
            <a:pPr indent="-228600" lvl="1" marL="685800" rtl="0" algn="l">
              <a:lnSpc>
                <a:spcPct val="90000"/>
              </a:lnSpc>
              <a:spcBef>
                <a:spcPts val="500"/>
              </a:spcBef>
              <a:spcAft>
                <a:spcPts val="0"/>
              </a:spcAft>
              <a:buClr>
                <a:schemeClr val="dk1"/>
              </a:buClr>
              <a:buSzPts val="2400"/>
              <a:buChar char="•"/>
            </a:pPr>
            <a:r>
              <a:rPr lang="nl-NL"/>
              <a:t>Verandering mentaliteit: </a:t>
            </a:r>
            <a:r>
              <a:rPr b="1" lang="nl-NL">
                <a:solidFill>
                  <a:srgbClr val="945EE8"/>
                </a:solidFill>
              </a:rPr>
              <a:t>individualisering</a:t>
            </a:r>
            <a:endParaRPr/>
          </a:p>
          <a:p>
            <a:pPr indent="-228600" lvl="1" marL="685800" rtl="0" algn="l">
              <a:lnSpc>
                <a:spcPct val="90000"/>
              </a:lnSpc>
              <a:spcBef>
                <a:spcPts val="500"/>
              </a:spcBef>
              <a:spcAft>
                <a:spcPts val="0"/>
              </a:spcAft>
              <a:buClr>
                <a:schemeClr val="dk1"/>
              </a:buClr>
              <a:buSzPts val="2400"/>
              <a:buChar char="•"/>
            </a:pPr>
            <a:r>
              <a:rPr lang="nl-NL"/>
              <a:t>Door stijgende </a:t>
            </a:r>
            <a:r>
              <a:rPr b="1" lang="nl-NL">
                <a:solidFill>
                  <a:srgbClr val="945EE8"/>
                </a:solidFill>
              </a:rPr>
              <a:t>welvaart</a:t>
            </a:r>
            <a:r>
              <a:rPr lang="nl-NL"/>
              <a:t> -&gt; minder anderen nodig.</a:t>
            </a:r>
            <a:endParaRPr/>
          </a:p>
          <a:p>
            <a:pPr indent="-228600" lvl="1" marL="685800" rtl="0" algn="l">
              <a:lnSpc>
                <a:spcPct val="90000"/>
              </a:lnSpc>
              <a:spcBef>
                <a:spcPts val="500"/>
              </a:spcBef>
              <a:spcAft>
                <a:spcPts val="0"/>
              </a:spcAft>
              <a:buClr>
                <a:schemeClr val="dk1"/>
              </a:buClr>
              <a:buSzPts val="2400"/>
              <a:buChar char="•"/>
            </a:pPr>
            <a:r>
              <a:rPr lang="nl-NL"/>
              <a:t>Door de </a:t>
            </a:r>
            <a:r>
              <a:rPr b="1" lang="nl-NL">
                <a:solidFill>
                  <a:srgbClr val="945EE8"/>
                </a:solidFill>
              </a:rPr>
              <a:t>televisie</a:t>
            </a:r>
            <a:r>
              <a:rPr lang="nl-NL"/>
              <a:t> - &gt; andere programma’s kijken.</a:t>
            </a:r>
            <a:endParaRPr/>
          </a:p>
          <a:p>
            <a:pPr indent="-228600" lvl="1" marL="685800" rtl="0" algn="l">
              <a:lnSpc>
                <a:spcPct val="90000"/>
              </a:lnSpc>
              <a:spcBef>
                <a:spcPts val="500"/>
              </a:spcBef>
              <a:spcAft>
                <a:spcPts val="0"/>
              </a:spcAft>
              <a:buClr>
                <a:srgbClr val="945EE8"/>
              </a:buClr>
              <a:buSzPts val="2400"/>
              <a:buChar char="•"/>
            </a:pPr>
            <a:r>
              <a:rPr b="1" lang="nl-NL">
                <a:solidFill>
                  <a:srgbClr val="945EE8"/>
                </a:solidFill>
              </a:rPr>
              <a:t>Ontkerkelijking</a:t>
            </a:r>
            <a:r>
              <a:rPr lang="nl-NL"/>
              <a:t> -&gt; minder mensen naar de kerk</a:t>
            </a:r>
            <a:endParaRPr/>
          </a:p>
          <a:p>
            <a:pPr indent="-228600" lvl="1" marL="685800" rtl="0" algn="l">
              <a:lnSpc>
                <a:spcPct val="90000"/>
              </a:lnSpc>
              <a:spcBef>
                <a:spcPts val="500"/>
              </a:spcBef>
              <a:spcAft>
                <a:spcPts val="0"/>
              </a:spcAft>
              <a:buClr>
                <a:srgbClr val="945EE8"/>
              </a:buClr>
              <a:buSzPts val="2400"/>
              <a:buChar char="•"/>
            </a:pPr>
            <a:r>
              <a:rPr b="1" lang="nl-NL">
                <a:solidFill>
                  <a:srgbClr val="945EE8"/>
                </a:solidFill>
              </a:rPr>
              <a:t>Jongerenculturen</a:t>
            </a:r>
            <a:r>
              <a:rPr lang="nl-NL"/>
              <a:t> werden steeds belangrijker</a:t>
            </a:r>
            <a:endParaRPr/>
          </a:p>
          <a:p>
            <a:pPr indent="0" lvl="0" marL="0" rtl="0" algn="l">
              <a:lnSpc>
                <a:spcPct val="90000"/>
              </a:lnSpc>
              <a:spcBef>
                <a:spcPts val="1000"/>
              </a:spcBef>
              <a:spcAft>
                <a:spcPts val="0"/>
              </a:spcAft>
              <a:buClr>
                <a:schemeClr val="dk1"/>
              </a:buClr>
              <a:buSzPts val="2800"/>
              <a:buNone/>
            </a:pPr>
            <a:r>
              <a:t/>
            </a:r>
            <a:endParaRPr/>
          </a:p>
        </p:txBody>
      </p:sp>
      <p:pic>
        <p:nvPicPr>
          <p:cNvPr descr="Ontkerkelijking in Nederland" id="245" name="Google Shape;245;p19"/>
          <p:cNvPicPr preferRelativeResize="0"/>
          <p:nvPr/>
        </p:nvPicPr>
        <p:blipFill rotWithShape="1">
          <a:blip r:embed="rId3">
            <a:alphaModFix/>
          </a:blip>
          <a:srcRect b="0" l="0" r="0" t="0"/>
          <a:stretch/>
        </p:blipFill>
        <p:spPr>
          <a:xfrm>
            <a:off x="7679055" y="2245042"/>
            <a:ext cx="390525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nvSpPr>
        <p:spPr>
          <a:xfrm>
            <a:off x="3253839" y="2562613"/>
            <a:ext cx="5810307" cy="1569660"/>
          </a:xfrm>
          <a:prstGeom prst="rect">
            <a:avLst/>
          </a:prstGeom>
          <a:solidFill>
            <a:schemeClr val="lt1"/>
          </a:solidFill>
          <a:ln cap="flat" cmpd="sng" w="28575">
            <a:solidFill>
              <a:srgbClr val="945DE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nl-NL" sz="2400" u="sng" cap="none" strike="noStrike">
                <a:solidFill>
                  <a:schemeClr val="dk1"/>
                </a:solidFill>
                <a:latin typeface="Arial"/>
                <a:ea typeface="Arial"/>
                <a:cs typeface="Arial"/>
                <a:sym typeface="Arial"/>
              </a:rPr>
              <a:t>Wat weten we al?</a:t>
            </a:r>
            <a:endParaRPr/>
          </a:p>
          <a:p>
            <a:pPr indent="-285750" lvl="0" marL="285750" marR="0" rtl="0" algn="l">
              <a:spcBef>
                <a:spcPts val="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48 vragen</a:t>
            </a:r>
            <a:endParaRPr/>
          </a:p>
          <a:p>
            <a:pPr indent="-285750" lvl="0" marL="285750" marR="0" rtl="0" algn="l">
              <a:spcBef>
                <a:spcPts val="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10 meerkeuze vragen (4keuzes)</a:t>
            </a:r>
            <a:endParaRPr/>
          </a:p>
          <a:p>
            <a:pPr indent="-285750" lvl="0" marL="285750" marR="0" rtl="0" algn="l">
              <a:spcBef>
                <a:spcPts val="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65 punten</a:t>
            </a:r>
            <a:endParaRPr/>
          </a:p>
        </p:txBody>
      </p:sp>
      <p:sp>
        <p:nvSpPr>
          <p:cNvPr id="96" name="Google Shape;9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Arial"/>
              <a:buNone/>
            </a:pPr>
            <a:r>
              <a:rPr b="1" lang="nl-NL">
                <a:solidFill>
                  <a:srgbClr val="652EA3"/>
                </a:solidFill>
                <a:latin typeface="Arial"/>
                <a:ea typeface="Arial"/>
                <a:cs typeface="Arial"/>
                <a:sym typeface="Arial"/>
              </a:rPr>
              <a:t>Het examen + verdeling</a:t>
            </a:r>
            <a:endParaRPr/>
          </a:p>
        </p:txBody>
      </p:sp>
      <p:graphicFrame>
        <p:nvGraphicFramePr>
          <p:cNvPr id="97" name="Google Shape;97;p2"/>
          <p:cNvGraphicFramePr/>
          <p:nvPr/>
        </p:nvGraphicFramePr>
        <p:xfrm>
          <a:off x="1236977" y="1470814"/>
          <a:ext cx="3000000" cy="3000000"/>
        </p:xfrm>
        <a:graphic>
          <a:graphicData uri="http://schemas.openxmlformats.org/drawingml/2006/table">
            <a:tbl>
              <a:tblPr bandRow="1" firstCol="1" firstRow="1">
                <a:noFill/>
                <a:tableStyleId>{B422B18B-21DF-478F-A4AA-C77C87F7F6EF}</a:tableStyleId>
              </a:tblPr>
              <a:tblGrid>
                <a:gridCol w="3072100"/>
                <a:gridCol w="1107650"/>
                <a:gridCol w="1107650"/>
                <a:gridCol w="1107650"/>
                <a:gridCol w="1107650"/>
                <a:gridCol w="1107650"/>
                <a:gridCol w="1107650"/>
              </a:tblGrid>
              <a:tr h="512525">
                <a:tc>
                  <a:txBody>
                    <a:bodyPr/>
                    <a:lstStyle/>
                    <a:p>
                      <a:pPr indent="0" lvl="0" marL="0" marR="0" rtl="0" algn="l">
                        <a:lnSpc>
                          <a:spcPct val="107000"/>
                        </a:lnSpc>
                        <a:spcBef>
                          <a:spcPts val="0"/>
                        </a:spcBef>
                        <a:spcAft>
                          <a:spcPts val="0"/>
                        </a:spcAft>
                        <a:buNone/>
                      </a:pPr>
                      <a:r>
                        <a:rPr lang="nl-NL" sz="1800" u="sng" cap="none" strike="noStrike">
                          <a:latin typeface="Arial"/>
                          <a:ea typeface="Arial"/>
                          <a:cs typeface="Arial"/>
                          <a:sym typeface="Arial"/>
                        </a:rPr>
                        <a:t>Examens laatste  jaren</a:t>
                      </a:r>
                      <a:endParaRPr sz="1800" u="none" cap="none" strike="noStrike">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lang="nl-NL" sz="1800" u="none" cap="none" strike="noStrike">
                          <a:latin typeface="Arial"/>
                          <a:ea typeface="Arial"/>
                          <a:cs typeface="Arial"/>
                          <a:sym typeface="Arial"/>
                        </a:rPr>
                        <a:t>2022 tv1</a:t>
                      </a:r>
                      <a:endParaRPr/>
                    </a:p>
                  </a:txBody>
                  <a:tcPr marT="0" marB="0" marR="68575" marL="68575"/>
                </a:tc>
                <a:tc>
                  <a:txBody>
                    <a:bodyPr/>
                    <a:lstStyle/>
                    <a:p>
                      <a:pPr indent="0" lvl="0" marL="0" marR="0" rtl="0" algn="ctr">
                        <a:lnSpc>
                          <a:spcPct val="107000"/>
                        </a:lnSpc>
                        <a:spcBef>
                          <a:spcPts val="0"/>
                        </a:spcBef>
                        <a:spcAft>
                          <a:spcPts val="0"/>
                        </a:spcAft>
                        <a:buNone/>
                      </a:pPr>
                      <a:r>
                        <a:rPr lang="nl-NL" sz="1800" u="none" cap="none" strike="noStrike">
                          <a:latin typeface="Arial"/>
                          <a:ea typeface="Arial"/>
                          <a:cs typeface="Arial"/>
                          <a:sym typeface="Arial"/>
                        </a:rPr>
                        <a:t>2022 tv2</a:t>
                      </a:r>
                      <a:endParaRPr/>
                    </a:p>
                  </a:txBody>
                  <a:tcPr marT="0" marB="0" marR="68575" marL="68575"/>
                </a:tc>
                <a:tc>
                  <a:txBody>
                    <a:bodyPr/>
                    <a:lstStyle/>
                    <a:p>
                      <a:pPr indent="0" lvl="0" marL="0" marR="0" rtl="0" algn="ctr">
                        <a:lnSpc>
                          <a:spcPct val="107000"/>
                        </a:lnSpc>
                        <a:spcBef>
                          <a:spcPts val="0"/>
                        </a:spcBef>
                        <a:spcAft>
                          <a:spcPts val="0"/>
                        </a:spcAft>
                        <a:buNone/>
                      </a:pPr>
                      <a:r>
                        <a:rPr lang="nl-NL" sz="1800" u="none" cap="none" strike="noStrike">
                          <a:latin typeface="Arial"/>
                          <a:ea typeface="Arial"/>
                          <a:cs typeface="Arial"/>
                          <a:sym typeface="Arial"/>
                        </a:rPr>
                        <a:t>2023 tv1</a:t>
                      </a:r>
                      <a:endParaRPr/>
                    </a:p>
                  </a:txBody>
                  <a:tcPr marT="0" marB="0" marR="68575" marL="68575"/>
                </a:tc>
                <a:tc>
                  <a:txBody>
                    <a:bodyPr/>
                    <a:lstStyle/>
                    <a:p>
                      <a:pPr indent="0" lvl="0" marL="0" marR="0" rtl="0" algn="ctr">
                        <a:lnSpc>
                          <a:spcPct val="107000"/>
                        </a:lnSpc>
                        <a:spcBef>
                          <a:spcPts val="0"/>
                        </a:spcBef>
                        <a:spcAft>
                          <a:spcPts val="0"/>
                        </a:spcAft>
                        <a:buNone/>
                      </a:pPr>
                      <a:r>
                        <a:rPr lang="nl-NL" sz="1800" u="none" cap="none" strike="noStrike">
                          <a:latin typeface="Arial"/>
                          <a:ea typeface="Arial"/>
                          <a:cs typeface="Arial"/>
                          <a:sym typeface="Arial"/>
                        </a:rPr>
                        <a:t>2023 tv 2</a:t>
                      </a:r>
                      <a:endParaRPr/>
                    </a:p>
                  </a:txBody>
                  <a:tcPr marT="0" marB="0" marR="68575" marL="68575"/>
                </a:tc>
                <a:tc>
                  <a:txBody>
                    <a:bodyPr/>
                    <a:lstStyle/>
                    <a:p>
                      <a:pPr indent="0" lvl="0" marL="0" marR="0" rtl="0" algn="l">
                        <a:spcBef>
                          <a:spcPts val="0"/>
                        </a:spcBef>
                        <a:spcAft>
                          <a:spcPts val="0"/>
                        </a:spcAft>
                        <a:buNone/>
                      </a:pPr>
                      <a:r>
                        <a:rPr lang="nl-NL" sz="1800" u="none" cap="none" strike="noStrike"/>
                        <a:t>2024 tv1</a:t>
                      </a:r>
                      <a:endParaRPr/>
                    </a:p>
                  </a:txBody>
                  <a:tcPr marT="0" marB="0" marR="68575" marL="68575"/>
                </a:tc>
                <a:tc>
                  <a:txBody>
                    <a:bodyPr/>
                    <a:lstStyle/>
                    <a:p>
                      <a:pPr indent="0" lvl="0" marL="0" marR="0" rtl="0" algn="l">
                        <a:spcBef>
                          <a:spcPts val="0"/>
                        </a:spcBef>
                        <a:spcAft>
                          <a:spcPts val="0"/>
                        </a:spcAft>
                        <a:buNone/>
                      </a:pPr>
                      <a:r>
                        <a:rPr lang="nl-NL" sz="1800"/>
                        <a:t>2024 tv 2</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Nederland (1848-1914)</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7 (11%)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10 (15%) </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12 (19%)</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9 (14%)</a:t>
                      </a:r>
                      <a:endParaRPr/>
                    </a:p>
                  </a:txBody>
                  <a:tcPr marT="0" marB="0" marR="68575" marL="68575"/>
                </a:tc>
                <a:tc>
                  <a:txBody>
                    <a:bodyPr/>
                    <a:lstStyle/>
                    <a:p>
                      <a:pPr indent="0" lvl="0" marL="0" marR="0" rtl="0" algn="l">
                        <a:spcBef>
                          <a:spcPts val="0"/>
                        </a:spcBef>
                        <a:spcAft>
                          <a:spcPts val="0"/>
                        </a:spcAft>
                        <a:buNone/>
                      </a:pPr>
                      <a:r>
                        <a:rPr b="1" lang="nl-NL" sz="1800"/>
                        <a:t> 7 (11%)</a:t>
                      </a:r>
                      <a:endParaRPr/>
                    </a:p>
                  </a:txBody>
                  <a:tcPr marT="0" marB="0" marR="68575" marL="68575"/>
                </a:tc>
                <a:tc>
                  <a:txBody>
                    <a:bodyPr/>
                    <a:lstStyle/>
                    <a:p>
                      <a:pPr indent="0" lvl="0" marL="0" marR="0" rtl="0" algn="l">
                        <a:spcBef>
                          <a:spcPts val="0"/>
                        </a:spcBef>
                        <a:spcAft>
                          <a:spcPts val="0"/>
                        </a:spcAft>
                        <a:buNone/>
                      </a:pPr>
                      <a:r>
                        <a:rPr b="1" lang="nl-NL" sz="1800"/>
                        <a:t> 8 (12%)</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Eerste Wereldoorlog (1914-1918)</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8 (12%)</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7 (11%)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6 (9%)</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9 (14%)</a:t>
                      </a:r>
                      <a:endParaRPr/>
                    </a:p>
                  </a:txBody>
                  <a:tcPr marT="0" marB="0" marR="68575" marL="68575"/>
                </a:tc>
                <a:tc>
                  <a:txBody>
                    <a:bodyPr/>
                    <a:lstStyle/>
                    <a:p>
                      <a:pPr indent="0" lvl="0" marL="0" marR="0" rtl="0" algn="l">
                        <a:spcBef>
                          <a:spcPts val="0"/>
                        </a:spcBef>
                        <a:spcAft>
                          <a:spcPts val="0"/>
                        </a:spcAft>
                        <a:buNone/>
                      </a:pPr>
                      <a:r>
                        <a:rPr b="1" lang="nl-NL" sz="1800"/>
                        <a:t> 8 (12%)</a:t>
                      </a:r>
                      <a:endParaRPr/>
                    </a:p>
                  </a:txBody>
                  <a:tcPr marT="0" marB="0" marR="68575" marL="68575"/>
                </a:tc>
                <a:tc>
                  <a:txBody>
                    <a:bodyPr/>
                    <a:lstStyle/>
                    <a:p>
                      <a:pPr indent="0" lvl="0" marL="0" marR="0" rtl="0" algn="l">
                        <a:spcBef>
                          <a:spcPts val="0"/>
                        </a:spcBef>
                        <a:spcAft>
                          <a:spcPts val="0"/>
                        </a:spcAft>
                        <a:buNone/>
                      </a:pPr>
                      <a:r>
                        <a:rPr b="1" lang="nl-NL" sz="1800"/>
                        <a:t> 9 (14%)</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Interbellum (1918-1939)</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14 (21%)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14 (21%)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12 (19%)</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13 (20%)</a:t>
                      </a:r>
                      <a:endParaRPr/>
                    </a:p>
                  </a:txBody>
                  <a:tcPr marT="0" marB="0" marR="68575" marL="68575"/>
                </a:tc>
                <a:tc>
                  <a:txBody>
                    <a:bodyPr/>
                    <a:lstStyle/>
                    <a:p>
                      <a:pPr indent="0" lvl="0" marL="0" marR="0" rtl="0" algn="l">
                        <a:spcBef>
                          <a:spcPts val="0"/>
                        </a:spcBef>
                        <a:spcAft>
                          <a:spcPts val="0"/>
                        </a:spcAft>
                        <a:buNone/>
                      </a:pPr>
                      <a:r>
                        <a:rPr b="1" lang="nl-NL" sz="1800"/>
                        <a:t> 16  (25%)</a:t>
                      </a:r>
                      <a:endParaRPr/>
                    </a:p>
                  </a:txBody>
                  <a:tcPr marT="0" marB="0" marR="68575" marL="68575"/>
                </a:tc>
                <a:tc>
                  <a:txBody>
                    <a:bodyPr/>
                    <a:lstStyle/>
                    <a:p>
                      <a:pPr indent="0" lvl="0" marL="0" marR="0" rtl="0" algn="l">
                        <a:spcBef>
                          <a:spcPts val="0"/>
                        </a:spcBef>
                        <a:spcAft>
                          <a:spcPts val="0"/>
                        </a:spcAft>
                        <a:buNone/>
                      </a:pPr>
                      <a:r>
                        <a:rPr b="1" lang="nl-NL" sz="1800"/>
                        <a:t> 15 (24%)</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Tweede wereldoorlog (1939-1945)</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15 (23%)</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14 (21%)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15 (23 %)</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18 (28%)</a:t>
                      </a:r>
                      <a:endParaRPr/>
                    </a:p>
                  </a:txBody>
                  <a:tcPr marT="0" marB="0" marR="68575" marL="68575"/>
                </a:tc>
                <a:tc>
                  <a:txBody>
                    <a:bodyPr/>
                    <a:lstStyle/>
                    <a:p>
                      <a:pPr indent="0" lvl="0" marL="0" marR="0" rtl="0" algn="l">
                        <a:spcBef>
                          <a:spcPts val="0"/>
                        </a:spcBef>
                        <a:spcAft>
                          <a:spcPts val="0"/>
                        </a:spcAft>
                        <a:buNone/>
                      </a:pPr>
                      <a:r>
                        <a:rPr b="1" lang="nl-NL" sz="1800"/>
                        <a:t> 13 (20 %)</a:t>
                      </a:r>
                      <a:endParaRPr/>
                    </a:p>
                  </a:txBody>
                  <a:tcPr marT="0" marB="0" marR="68575" marL="68575"/>
                </a:tc>
                <a:tc>
                  <a:txBody>
                    <a:bodyPr/>
                    <a:lstStyle/>
                    <a:p>
                      <a:pPr indent="0" lvl="0" marL="0" marR="0" rtl="0" algn="l">
                        <a:spcBef>
                          <a:spcPts val="0"/>
                        </a:spcBef>
                        <a:spcAft>
                          <a:spcPts val="0"/>
                        </a:spcAft>
                        <a:buNone/>
                      </a:pPr>
                      <a:r>
                        <a:rPr b="1" lang="nl-NL" sz="1800"/>
                        <a:t> 13 (20%)</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Europa en de Wereld (1945-1989)</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10 (16%)</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11 ( 17%)</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11 (17%)</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9 (14%)</a:t>
                      </a:r>
                      <a:endParaRPr/>
                    </a:p>
                  </a:txBody>
                  <a:tcPr marT="0" marB="0" marR="68575" marL="68575"/>
                </a:tc>
                <a:tc>
                  <a:txBody>
                    <a:bodyPr/>
                    <a:lstStyle/>
                    <a:p>
                      <a:pPr indent="0" lvl="0" marL="0" marR="0" rtl="0" algn="l">
                        <a:spcBef>
                          <a:spcPts val="0"/>
                        </a:spcBef>
                        <a:spcAft>
                          <a:spcPts val="0"/>
                        </a:spcAft>
                        <a:buNone/>
                      </a:pPr>
                      <a:r>
                        <a:rPr b="1" lang="nl-NL" sz="1800"/>
                        <a:t> 14 (21%)</a:t>
                      </a:r>
                      <a:endParaRPr/>
                    </a:p>
                  </a:txBody>
                  <a:tcPr marT="0" marB="0" marR="68575" marL="68575"/>
                </a:tc>
                <a:tc>
                  <a:txBody>
                    <a:bodyPr/>
                    <a:lstStyle/>
                    <a:p>
                      <a:pPr indent="0" lvl="0" marL="0" marR="0" rtl="0" algn="l">
                        <a:spcBef>
                          <a:spcPts val="0"/>
                        </a:spcBef>
                        <a:spcAft>
                          <a:spcPts val="0"/>
                        </a:spcAft>
                        <a:buNone/>
                      </a:pPr>
                      <a:r>
                        <a:rPr b="1" lang="nl-NL" sz="1800"/>
                        <a:t> 10 (16 %)</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Nieuwe wereldorde (vanaf 1990)</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3 (5%)</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1 (2%)</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2 (3%)</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3 (6%)</a:t>
                      </a:r>
                      <a:endParaRPr/>
                    </a:p>
                  </a:txBody>
                  <a:tcPr marT="0" marB="0" marR="68575" marL="68575"/>
                </a:tc>
                <a:tc>
                  <a:txBody>
                    <a:bodyPr/>
                    <a:lstStyle/>
                    <a:p>
                      <a:pPr indent="0" lvl="0" marL="0" marR="0" rtl="0" algn="l">
                        <a:spcBef>
                          <a:spcPts val="0"/>
                        </a:spcBef>
                        <a:spcAft>
                          <a:spcPts val="0"/>
                        </a:spcAft>
                        <a:buNone/>
                      </a:pPr>
                      <a:r>
                        <a:rPr b="1" lang="nl-NL" sz="1800"/>
                        <a:t> 3 (5%)</a:t>
                      </a:r>
                      <a:endParaRPr/>
                    </a:p>
                  </a:txBody>
                  <a:tcPr marT="0" marB="0" marR="68575" marL="68575"/>
                </a:tc>
                <a:tc>
                  <a:txBody>
                    <a:bodyPr/>
                    <a:lstStyle/>
                    <a:p>
                      <a:pPr indent="0" lvl="0" marL="0" marR="0" rtl="0" algn="l">
                        <a:spcBef>
                          <a:spcPts val="0"/>
                        </a:spcBef>
                        <a:spcAft>
                          <a:spcPts val="0"/>
                        </a:spcAft>
                        <a:buNone/>
                      </a:pPr>
                      <a:r>
                        <a:rPr b="1" lang="nl-NL" sz="1800"/>
                        <a:t> 5 (8%)</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Door de tijd heen (door elkaar)</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8 (12%)</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8 (13%)</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7 (11%)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2 (4%)</a:t>
                      </a:r>
                      <a:endParaRPr/>
                    </a:p>
                  </a:txBody>
                  <a:tcPr marT="0" marB="0" marR="68575" marL="68575"/>
                </a:tc>
                <a:tc>
                  <a:txBody>
                    <a:bodyPr/>
                    <a:lstStyle/>
                    <a:p>
                      <a:pPr indent="0" lvl="0" marL="0" marR="0" rtl="0" algn="l">
                        <a:spcBef>
                          <a:spcPts val="0"/>
                        </a:spcBef>
                        <a:spcAft>
                          <a:spcPts val="0"/>
                        </a:spcAft>
                        <a:buNone/>
                      </a:pPr>
                      <a:r>
                        <a:rPr b="1" lang="nl-NL" sz="1800"/>
                        <a:t> 4  (6%)</a:t>
                      </a:r>
                      <a:endParaRPr/>
                    </a:p>
                  </a:txBody>
                  <a:tcPr marT="0" marB="0" marR="68575" marL="68575"/>
                </a:tc>
                <a:tc>
                  <a:txBody>
                    <a:bodyPr/>
                    <a:lstStyle/>
                    <a:p>
                      <a:pPr indent="0" lvl="0" marL="0" marR="0" rtl="0" algn="l">
                        <a:spcBef>
                          <a:spcPts val="0"/>
                        </a:spcBef>
                        <a:spcAft>
                          <a:spcPts val="0"/>
                        </a:spcAft>
                        <a:buNone/>
                      </a:pPr>
                      <a:r>
                        <a:rPr b="1" lang="nl-NL" sz="1800"/>
                        <a:t> 4 (6%)</a:t>
                      </a:r>
                      <a:endParaRPr/>
                    </a:p>
                  </a:txBody>
                  <a:tcPr marT="0" marB="0" marR="68575" marL="68575"/>
                </a:tc>
              </a:tr>
              <a:tr h="512525">
                <a:tc>
                  <a:txBody>
                    <a:bodyPr/>
                    <a:lstStyle/>
                    <a:p>
                      <a:pPr indent="0" lvl="0" marL="0" marR="0" rtl="0" algn="l">
                        <a:lnSpc>
                          <a:spcPct val="107000"/>
                        </a:lnSpc>
                        <a:spcBef>
                          <a:spcPts val="0"/>
                        </a:spcBef>
                        <a:spcAft>
                          <a:spcPts val="0"/>
                        </a:spcAft>
                        <a:buNone/>
                      </a:pPr>
                      <a:r>
                        <a:rPr lang="nl-NL" sz="1800">
                          <a:latin typeface="Arial"/>
                          <a:ea typeface="Arial"/>
                          <a:cs typeface="Arial"/>
                          <a:sym typeface="Arial"/>
                        </a:rPr>
                        <a:t>Totaal:</a:t>
                      </a:r>
                      <a:endParaRPr sz="1800">
                        <a:latin typeface="Arial"/>
                        <a:ea typeface="Arial"/>
                        <a:cs typeface="Arial"/>
                        <a:sym typeface="Arial"/>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65</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65</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65 (101%)</a:t>
                      </a:r>
                      <a:endParaRPr/>
                    </a:p>
                  </a:txBody>
                  <a:tcPr marT="0" marB="0" marR="68575" marL="68575"/>
                </a:tc>
                <a:tc>
                  <a:txBody>
                    <a:bodyPr/>
                    <a:lstStyle/>
                    <a:p>
                      <a:pPr indent="0" lvl="0" marL="0" marR="0" rtl="0" algn="ctr">
                        <a:lnSpc>
                          <a:spcPct val="107000"/>
                        </a:lnSpc>
                        <a:spcBef>
                          <a:spcPts val="0"/>
                        </a:spcBef>
                        <a:spcAft>
                          <a:spcPts val="0"/>
                        </a:spcAft>
                        <a:buNone/>
                      </a:pPr>
                      <a:r>
                        <a:rPr b="1" lang="nl-NL" sz="1800">
                          <a:latin typeface="Arial"/>
                          <a:ea typeface="Arial"/>
                          <a:cs typeface="Arial"/>
                          <a:sym typeface="Arial"/>
                        </a:rPr>
                        <a:t>64</a:t>
                      </a:r>
                      <a:endParaRPr/>
                    </a:p>
                  </a:txBody>
                  <a:tcPr marT="0" marB="0" marR="68575" marL="68575"/>
                </a:tc>
                <a:tc>
                  <a:txBody>
                    <a:bodyPr/>
                    <a:lstStyle/>
                    <a:p>
                      <a:pPr indent="0" lvl="0" marL="0" marR="0" rtl="0" algn="ctr">
                        <a:spcBef>
                          <a:spcPts val="0"/>
                        </a:spcBef>
                        <a:spcAft>
                          <a:spcPts val="0"/>
                        </a:spcAft>
                        <a:buNone/>
                      </a:pPr>
                      <a:r>
                        <a:rPr b="1" lang="nl-NL" sz="1800"/>
                        <a:t>65</a:t>
                      </a:r>
                      <a:endParaRPr/>
                    </a:p>
                  </a:txBody>
                  <a:tcPr marT="0" marB="0" marR="68575" marL="68575"/>
                </a:tc>
                <a:tc>
                  <a:txBody>
                    <a:bodyPr/>
                    <a:lstStyle/>
                    <a:p>
                      <a:pPr indent="0" lvl="0" marL="0" marR="0" rtl="0" algn="ctr">
                        <a:spcBef>
                          <a:spcPts val="0"/>
                        </a:spcBef>
                        <a:spcAft>
                          <a:spcPts val="0"/>
                        </a:spcAft>
                        <a:buNone/>
                      </a:pPr>
                      <a:r>
                        <a:rPr b="1" lang="nl-NL" sz="1800"/>
                        <a:t>64</a:t>
                      </a:r>
                      <a:endParaRPr/>
                    </a:p>
                  </a:txBody>
                  <a:tcPr marT="0" marB="0" marR="68575" marL="68575"/>
                </a:tc>
              </a:tr>
            </a:tbl>
          </a:graphicData>
        </a:graphic>
      </p:graphicFrame>
      <p:sp>
        <p:nvSpPr>
          <p:cNvPr id="98" name="Google Shape;98;p2"/>
          <p:cNvSpPr/>
          <p:nvPr/>
        </p:nvSpPr>
        <p:spPr>
          <a:xfrm>
            <a:off x="384919" y="3226990"/>
            <a:ext cx="765313" cy="258418"/>
          </a:xfrm>
          <a:prstGeom prst="rightArrow">
            <a:avLst>
              <a:gd fmla="val 50000" name="adj1"/>
              <a:gd fmla="val 50000" name="adj2"/>
            </a:avLst>
          </a:prstGeom>
          <a:solidFill>
            <a:srgbClr val="945EE8"/>
          </a:solidFill>
          <a:ln cap="flat" cmpd="sng" w="12700">
            <a:solidFill>
              <a:srgbClr val="945E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2"/>
          <p:cNvSpPr/>
          <p:nvPr/>
        </p:nvSpPr>
        <p:spPr>
          <a:xfrm>
            <a:off x="384919" y="3770849"/>
            <a:ext cx="765313" cy="258418"/>
          </a:xfrm>
          <a:prstGeom prst="rightArrow">
            <a:avLst>
              <a:gd fmla="val 50000" name="adj1"/>
              <a:gd fmla="val 50000" name="adj2"/>
            </a:avLst>
          </a:prstGeom>
          <a:solidFill>
            <a:srgbClr val="945EE8"/>
          </a:solidFill>
          <a:ln cap="flat" cmpd="sng" w="12700">
            <a:solidFill>
              <a:srgbClr val="945E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2"/>
          <p:cNvSpPr/>
          <p:nvPr/>
        </p:nvSpPr>
        <p:spPr>
          <a:xfrm>
            <a:off x="392473" y="4314708"/>
            <a:ext cx="765313" cy="258418"/>
          </a:xfrm>
          <a:prstGeom prst="rightArrow">
            <a:avLst>
              <a:gd fmla="val 50000" name="adj1"/>
              <a:gd fmla="val 50000" name="adj2"/>
            </a:avLst>
          </a:prstGeom>
          <a:solidFill>
            <a:srgbClr val="945EE8"/>
          </a:solidFill>
          <a:ln cap="flat" cmpd="sng" w="12700">
            <a:solidFill>
              <a:srgbClr val="945E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2"/>
          <p:cNvSpPr/>
          <p:nvPr/>
        </p:nvSpPr>
        <p:spPr>
          <a:xfrm>
            <a:off x="8752114" y="1377538"/>
            <a:ext cx="2202909" cy="5017287"/>
          </a:xfrm>
          <a:prstGeom prst="rect">
            <a:avLst/>
          </a:prstGeom>
          <a:noFill/>
          <a:ln cap="flat" cmpd="sng" w="38100">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Gebeurtenissen WO II </a:t>
            </a:r>
            <a:endParaRPr/>
          </a:p>
        </p:txBody>
      </p:sp>
      <p:sp>
        <p:nvSpPr>
          <p:cNvPr id="252" name="Google Shape;252;p20"/>
          <p:cNvSpPr txBox="1"/>
          <p:nvPr>
            <p:ph idx="1" type="body"/>
          </p:nvPr>
        </p:nvSpPr>
        <p:spPr>
          <a:xfrm>
            <a:off x="838199" y="1401288"/>
            <a:ext cx="10609613" cy="517764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nl-NL"/>
              <a:t>Het is belangrijk om gebeurtenissen te herkennen.</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rgbClr val="945DE8"/>
              </a:buClr>
              <a:buSzPct val="100000"/>
              <a:buChar char="•"/>
            </a:pPr>
            <a:r>
              <a:rPr b="1" lang="nl-NL">
                <a:solidFill>
                  <a:srgbClr val="945DE8"/>
                </a:solidFill>
              </a:rPr>
              <a:t>Pearl Harbor (1941):</a:t>
            </a:r>
            <a:endParaRPr/>
          </a:p>
          <a:p>
            <a:pPr indent="-228600" lvl="1" marL="685800" rtl="0" algn="l">
              <a:lnSpc>
                <a:spcPct val="90000"/>
              </a:lnSpc>
              <a:spcBef>
                <a:spcPts val="500"/>
              </a:spcBef>
              <a:spcAft>
                <a:spcPts val="0"/>
              </a:spcAft>
              <a:buClr>
                <a:schemeClr val="dk1"/>
              </a:buClr>
              <a:buSzPct val="100000"/>
              <a:buChar char="•"/>
            </a:pPr>
            <a:r>
              <a:rPr lang="nl-NL"/>
              <a:t>Een marinebasis aangevallen door Japan. Veel schade, maar daardoor ging de VS wel actief meedoen aan WO II</a:t>
            </a:r>
            <a:endParaRPr/>
          </a:p>
          <a:p>
            <a:pPr indent="-228600" lvl="0" marL="228600" rtl="0" algn="l">
              <a:lnSpc>
                <a:spcPct val="90000"/>
              </a:lnSpc>
              <a:spcBef>
                <a:spcPts val="1000"/>
              </a:spcBef>
              <a:spcAft>
                <a:spcPts val="0"/>
              </a:spcAft>
              <a:buClr>
                <a:srgbClr val="945DE8"/>
              </a:buClr>
              <a:buSzPct val="100000"/>
              <a:buChar char="•"/>
            </a:pPr>
            <a:r>
              <a:rPr b="1" lang="nl-NL">
                <a:solidFill>
                  <a:srgbClr val="945DE8"/>
                </a:solidFill>
              </a:rPr>
              <a:t>Slag om Engeland (1940): </a:t>
            </a:r>
            <a:endParaRPr/>
          </a:p>
          <a:p>
            <a:pPr indent="-228600" lvl="1" marL="685800" rtl="0" algn="l">
              <a:lnSpc>
                <a:spcPct val="90000"/>
              </a:lnSpc>
              <a:spcBef>
                <a:spcPts val="500"/>
              </a:spcBef>
              <a:spcAft>
                <a:spcPts val="0"/>
              </a:spcAft>
              <a:buClr>
                <a:schemeClr val="dk1"/>
              </a:buClr>
              <a:buSzPct val="100000"/>
              <a:buChar char="•"/>
            </a:pPr>
            <a:r>
              <a:rPr lang="nl-NL"/>
              <a:t>Luchtaanval op Engeland te veroveren, aanval mislukte</a:t>
            </a:r>
            <a:endParaRPr/>
          </a:p>
          <a:p>
            <a:pPr indent="-228600" lvl="0" marL="228600" rtl="0" algn="l">
              <a:lnSpc>
                <a:spcPct val="90000"/>
              </a:lnSpc>
              <a:spcBef>
                <a:spcPts val="1000"/>
              </a:spcBef>
              <a:spcAft>
                <a:spcPts val="0"/>
              </a:spcAft>
              <a:buClr>
                <a:srgbClr val="945DE8"/>
              </a:buClr>
              <a:buSzPct val="100000"/>
              <a:buChar char="•"/>
            </a:pPr>
            <a:r>
              <a:rPr b="1" lang="nl-NL">
                <a:solidFill>
                  <a:srgbClr val="945DE8"/>
                </a:solidFill>
              </a:rPr>
              <a:t>Slag bij Stalingrad (1942-1943):</a:t>
            </a:r>
            <a:endParaRPr/>
          </a:p>
          <a:p>
            <a:pPr indent="-228600" lvl="1" marL="685800" rtl="0" algn="l">
              <a:lnSpc>
                <a:spcPct val="90000"/>
              </a:lnSpc>
              <a:spcBef>
                <a:spcPts val="500"/>
              </a:spcBef>
              <a:spcAft>
                <a:spcPts val="0"/>
              </a:spcAft>
              <a:buClr>
                <a:schemeClr val="dk1"/>
              </a:buClr>
              <a:buSzPct val="100000"/>
              <a:buChar char="•"/>
            </a:pPr>
            <a:r>
              <a:rPr lang="nl-NL"/>
              <a:t>Grote veldslag waarbij er meer dan miljoen doden vielen. </a:t>
            </a:r>
            <a:r>
              <a:rPr lang="nl-NL" u="sng"/>
              <a:t>Keerpunt</a:t>
            </a:r>
            <a:r>
              <a:rPr lang="nl-NL"/>
              <a:t> in WO II</a:t>
            </a:r>
            <a:endParaRPr/>
          </a:p>
          <a:p>
            <a:pPr indent="-228600" lvl="0" marL="228600" rtl="0" algn="l">
              <a:lnSpc>
                <a:spcPct val="90000"/>
              </a:lnSpc>
              <a:spcBef>
                <a:spcPts val="1000"/>
              </a:spcBef>
              <a:spcAft>
                <a:spcPts val="0"/>
              </a:spcAft>
              <a:buClr>
                <a:srgbClr val="945DE8"/>
              </a:buClr>
              <a:buSzPct val="100000"/>
              <a:buChar char="•"/>
            </a:pPr>
            <a:r>
              <a:rPr b="1" lang="nl-NL">
                <a:solidFill>
                  <a:srgbClr val="945DE8"/>
                </a:solidFill>
              </a:rPr>
              <a:t>D-Day (1944):</a:t>
            </a:r>
            <a:endParaRPr/>
          </a:p>
          <a:p>
            <a:pPr indent="-228600" lvl="1" marL="685800" rtl="0" algn="l">
              <a:lnSpc>
                <a:spcPct val="90000"/>
              </a:lnSpc>
              <a:spcBef>
                <a:spcPts val="500"/>
              </a:spcBef>
              <a:spcAft>
                <a:spcPts val="0"/>
              </a:spcAft>
              <a:buClr>
                <a:schemeClr val="dk1"/>
              </a:buClr>
              <a:buSzPct val="100000"/>
              <a:buChar char="•"/>
            </a:pPr>
            <a:r>
              <a:rPr lang="nl-NL"/>
              <a:t>Plan om Hitler sneller te verslaan. Invasie van de Geallieerden op de stranden van  Normandië (Frankrijk). -&gt; ook een </a:t>
            </a:r>
            <a:r>
              <a:rPr lang="nl-NL" u="sng"/>
              <a:t>keerpunt</a:t>
            </a:r>
            <a:endParaRPr/>
          </a:p>
          <a:p>
            <a:pPr indent="-228600" lvl="0" marL="228600" rtl="0" algn="l">
              <a:lnSpc>
                <a:spcPct val="90000"/>
              </a:lnSpc>
              <a:spcBef>
                <a:spcPts val="1000"/>
              </a:spcBef>
              <a:spcAft>
                <a:spcPts val="0"/>
              </a:spcAft>
              <a:buClr>
                <a:srgbClr val="945DE8"/>
              </a:buClr>
              <a:buSzPct val="100000"/>
              <a:buChar char="•"/>
            </a:pPr>
            <a:r>
              <a:rPr b="1" lang="nl-NL">
                <a:solidFill>
                  <a:srgbClr val="945DE8"/>
                </a:solidFill>
              </a:rPr>
              <a:t>Duitse overgave (1945):</a:t>
            </a:r>
            <a:endParaRPr/>
          </a:p>
          <a:p>
            <a:pPr indent="-228600" lvl="1" marL="685800" rtl="0" algn="l">
              <a:lnSpc>
                <a:spcPct val="90000"/>
              </a:lnSpc>
              <a:spcBef>
                <a:spcPts val="500"/>
              </a:spcBef>
              <a:spcAft>
                <a:spcPts val="0"/>
              </a:spcAft>
              <a:buClr>
                <a:schemeClr val="dk1"/>
              </a:buClr>
              <a:buSzPct val="100000"/>
              <a:buChar char="•"/>
            </a:pPr>
            <a:r>
              <a:rPr lang="nl-NL"/>
              <a:t>De Sovjets veroveren Berlijn, Hitler pleegt zelfmoord, Duitse generaals geven zich over.</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253" name="Google Shape;253;p20"/>
          <p:cNvPicPr preferRelativeResize="0"/>
          <p:nvPr/>
        </p:nvPicPr>
        <p:blipFill rotWithShape="1">
          <a:blip r:embed="rId3">
            <a:alphaModFix/>
          </a:blip>
          <a:srcRect b="0" l="0" r="0" t="0"/>
          <a:stretch/>
        </p:blipFill>
        <p:spPr>
          <a:xfrm>
            <a:off x="664872" y="2103437"/>
            <a:ext cx="10862256" cy="1325563"/>
          </a:xfrm>
          <a:prstGeom prst="rect">
            <a:avLst/>
          </a:prstGeom>
          <a:noFill/>
          <a:ln cap="flat" cmpd="sng" w="9525">
            <a:solidFill>
              <a:srgbClr val="945DE8"/>
            </a:solidFill>
            <a:prstDash val="solid"/>
            <a:round/>
            <a:headEnd len="sm" w="sm" type="none"/>
            <a:tailEnd len="sm" w="sm" type="none"/>
          </a:ln>
        </p:spPr>
      </p:pic>
      <p:pic>
        <p:nvPicPr>
          <p:cNvPr id="254" name="Google Shape;254;p20"/>
          <p:cNvPicPr preferRelativeResize="0"/>
          <p:nvPr/>
        </p:nvPicPr>
        <p:blipFill rotWithShape="1">
          <a:blip r:embed="rId4">
            <a:alphaModFix/>
          </a:blip>
          <a:srcRect b="0" l="0" r="0" t="0"/>
          <a:stretch/>
        </p:blipFill>
        <p:spPr>
          <a:xfrm>
            <a:off x="664872" y="3662560"/>
            <a:ext cx="10862256" cy="2994223"/>
          </a:xfrm>
          <a:prstGeom prst="rect">
            <a:avLst/>
          </a:prstGeom>
          <a:noFill/>
          <a:ln cap="flat" cmpd="sng" w="9525">
            <a:solidFill>
              <a:srgbClr val="945DE8"/>
            </a:solidFill>
            <a:prstDash val="solid"/>
            <a:round/>
            <a:headEnd len="sm" w="sm" type="none"/>
            <a:tailEnd len="sm" w="sm" type="none"/>
          </a:ln>
        </p:spPr>
      </p:pic>
      <p:sp>
        <p:nvSpPr>
          <p:cNvPr id="255" name="Google Shape;255;p20"/>
          <p:cNvSpPr/>
          <p:nvPr/>
        </p:nvSpPr>
        <p:spPr>
          <a:xfrm>
            <a:off x="6096000" y="3990109"/>
            <a:ext cx="1064821" cy="570016"/>
          </a:xfrm>
          <a:prstGeom prst="ellipse">
            <a:avLst/>
          </a:prstGeom>
          <a:noFill/>
          <a:ln cap="flat" cmpd="sng" w="12700">
            <a:solidFill>
              <a:srgbClr val="945D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0"/>
          <p:cNvSpPr/>
          <p:nvPr/>
        </p:nvSpPr>
        <p:spPr>
          <a:xfrm>
            <a:off x="3350821" y="4886696"/>
            <a:ext cx="1280556" cy="570016"/>
          </a:xfrm>
          <a:prstGeom prst="ellipse">
            <a:avLst/>
          </a:prstGeom>
          <a:noFill/>
          <a:ln cap="flat" cmpd="sng" w="12700">
            <a:solidFill>
              <a:srgbClr val="945D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Gebeurtenissen WO II NL</a:t>
            </a:r>
            <a:endParaRPr/>
          </a:p>
        </p:txBody>
      </p:sp>
      <p:sp>
        <p:nvSpPr>
          <p:cNvPr id="263" name="Google Shape;263;p21"/>
          <p:cNvSpPr txBox="1"/>
          <p:nvPr>
            <p:ph idx="1" type="body"/>
          </p:nvPr>
        </p:nvSpPr>
        <p:spPr>
          <a:xfrm>
            <a:off x="838200" y="1591294"/>
            <a:ext cx="10515600" cy="458566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945DE8"/>
              </a:buClr>
              <a:buSzPts val="2800"/>
              <a:buChar char="•"/>
            </a:pPr>
            <a:r>
              <a:rPr b="1" lang="nl-NL">
                <a:solidFill>
                  <a:srgbClr val="945DE8"/>
                </a:solidFill>
              </a:rPr>
              <a:t>Februaristaking (1941): </a:t>
            </a:r>
            <a:endParaRPr/>
          </a:p>
          <a:p>
            <a:pPr indent="-228600" lvl="1" marL="685800" rtl="0" algn="l">
              <a:lnSpc>
                <a:spcPct val="90000"/>
              </a:lnSpc>
              <a:spcBef>
                <a:spcPts val="500"/>
              </a:spcBef>
              <a:spcAft>
                <a:spcPts val="0"/>
              </a:spcAft>
              <a:buClr>
                <a:schemeClr val="dk1"/>
              </a:buClr>
              <a:buSzPts val="2400"/>
              <a:buChar char="•"/>
            </a:pPr>
            <a:r>
              <a:rPr lang="nl-NL"/>
              <a:t>Nederlanders protesteerden tegen de jodenvervolging.</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Spoorwegstaking (1944):</a:t>
            </a:r>
            <a:endParaRPr/>
          </a:p>
          <a:p>
            <a:pPr indent="-228600" lvl="1" marL="685800" rtl="0" algn="l">
              <a:lnSpc>
                <a:spcPct val="90000"/>
              </a:lnSpc>
              <a:spcBef>
                <a:spcPts val="500"/>
              </a:spcBef>
              <a:spcAft>
                <a:spcPts val="0"/>
              </a:spcAft>
              <a:buClr>
                <a:schemeClr val="dk1"/>
              </a:buClr>
              <a:buSzPts val="2400"/>
              <a:buChar char="•"/>
            </a:pPr>
            <a:r>
              <a:rPr lang="nl-NL"/>
              <a:t>Het plan was om de Duitsers tegen te werken, zodat de geallieerden NL konden veroveren.</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Market Garden / Slag om Arnhem (1944):</a:t>
            </a:r>
            <a:endParaRPr/>
          </a:p>
          <a:p>
            <a:pPr indent="-228600" lvl="1" marL="685800" rtl="0" algn="l">
              <a:lnSpc>
                <a:spcPct val="90000"/>
              </a:lnSpc>
              <a:spcBef>
                <a:spcPts val="500"/>
              </a:spcBef>
              <a:spcAft>
                <a:spcPts val="0"/>
              </a:spcAft>
              <a:buClr>
                <a:schemeClr val="dk1"/>
              </a:buClr>
              <a:buSzPts val="2400"/>
              <a:buChar char="•"/>
            </a:pPr>
            <a:r>
              <a:rPr lang="nl-NL"/>
              <a:t>Plan om Nederland te bevrijden</a:t>
            </a:r>
            <a:endParaRPr/>
          </a:p>
          <a:p>
            <a:pPr indent="-228600" lvl="1" marL="685800" rtl="0" algn="l">
              <a:lnSpc>
                <a:spcPct val="90000"/>
              </a:lnSpc>
              <a:spcBef>
                <a:spcPts val="500"/>
              </a:spcBef>
              <a:spcAft>
                <a:spcPts val="0"/>
              </a:spcAft>
              <a:buClr>
                <a:schemeClr val="dk1"/>
              </a:buClr>
              <a:buSzPts val="2400"/>
              <a:buChar char="•"/>
            </a:pPr>
            <a:r>
              <a:rPr lang="nl-NL"/>
              <a:t>Eerst werden door parachutisten de bruggen veroverd.</a:t>
            </a:r>
            <a:endParaRPr/>
          </a:p>
          <a:p>
            <a:pPr indent="-228600" lvl="1" marL="685800" rtl="0" algn="l">
              <a:lnSpc>
                <a:spcPct val="90000"/>
              </a:lnSpc>
              <a:spcBef>
                <a:spcPts val="500"/>
              </a:spcBef>
              <a:spcAft>
                <a:spcPts val="0"/>
              </a:spcAft>
              <a:buClr>
                <a:schemeClr val="dk1"/>
              </a:buClr>
              <a:buSzPts val="2400"/>
              <a:buChar char="•"/>
            </a:pPr>
            <a:r>
              <a:rPr lang="nl-NL"/>
              <a:t>Het plan mislukte -&gt; daardoor bleef de Randstad en het noorden bezet.</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Hongerwinter (1944/1945):</a:t>
            </a:r>
            <a:endParaRPr/>
          </a:p>
          <a:p>
            <a:pPr indent="-228600" lvl="1" marL="685800" rtl="0" algn="l">
              <a:lnSpc>
                <a:spcPct val="90000"/>
              </a:lnSpc>
              <a:spcBef>
                <a:spcPts val="500"/>
              </a:spcBef>
              <a:spcAft>
                <a:spcPts val="0"/>
              </a:spcAft>
              <a:buClr>
                <a:schemeClr val="dk1"/>
              </a:buClr>
              <a:buSzPts val="2400"/>
              <a:buChar char="•"/>
            </a:pPr>
            <a:r>
              <a:rPr lang="nl-NL"/>
              <a:t>Door een koude winter en de spoorwegstaking (tekort aan voedsel) vielen er in NL 20.000 doden</a:t>
            </a:r>
            <a:endParaRPr/>
          </a:p>
        </p:txBody>
      </p:sp>
      <p:pic>
        <p:nvPicPr>
          <p:cNvPr id="264" name="Google Shape;264;p21"/>
          <p:cNvPicPr preferRelativeResize="0"/>
          <p:nvPr/>
        </p:nvPicPr>
        <p:blipFill rotWithShape="1">
          <a:blip r:embed="rId3">
            <a:alphaModFix/>
          </a:blip>
          <a:srcRect b="0" l="0" r="0" t="0"/>
          <a:stretch/>
        </p:blipFill>
        <p:spPr>
          <a:xfrm>
            <a:off x="162492" y="2100992"/>
            <a:ext cx="11867015" cy="3665666"/>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Arial"/>
              <a:buNone/>
            </a:pPr>
            <a:r>
              <a:rPr b="1" lang="nl-NL">
                <a:solidFill>
                  <a:srgbClr val="652EA3"/>
                </a:solidFill>
              </a:rPr>
              <a:t>Laatste tip Fabian</a:t>
            </a:r>
            <a:endParaRPr/>
          </a:p>
        </p:txBody>
      </p:sp>
      <p:sp>
        <p:nvSpPr>
          <p:cNvPr id="270" name="Google Shape;270;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nl-NL"/>
              <a:t>Pak de Syllabus er nog even bij.</a:t>
            </a:r>
            <a:endParaRPr/>
          </a:p>
          <a:p>
            <a:pPr indent="-228600" lvl="0" marL="228600" rtl="0" algn="l">
              <a:lnSpc>
                <a:spcPct val="90000"/>
              </a:lnSpc>
              <a:spcBef>
                <a:spcPts val="1000"/>
              </a:spcBef>
              <a:spcAft>
                <a:spcPts val="0"/>
              </a:spcAft>
              <a:buClr>
                <a:schemeClr val="dk1"/>
              </a:buClr>
              <a:buSzPct val="100000"/>
              <a:buChar char="•"/>
            </a:pPr>
            <a:r>
              <a:rPr lang="nl-NL"/>
              <a:t>Zoek de personen die je moet kennen op:</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rgbClr val="945EE8"/>
              </a:buClr>
              <a:buSzPct val="100000"/>
              <a:buChar char="•"/>
            </a:pPr>
            <a:r>
              <a:rPr lang="nl-NL" u="sng">
                <a:solidFill>
                  <a:srgbClr val="945EE8"/>
                </a:solidFill>
              </a:rPr>
              <a:t>Wie</a:t>
            </a:r>
            <a:r>
              <a:rPr lang="nl-NL"/>
              <a:t> was het?</a:t>
            </a:r>
            <a:endParaRPr/>
          </a:p>
          <a:p>
            <a:pPr indent="-228600" lvl="0" marL="228600" rtl="0" algn="l">
              <a:lnSpc>
                <a:spcPct val="90000"/>
              </a:lnSpc>
              <a:spcBef>
                <a:spcPts val="1000"/>
              </a:spcBef>
              <a:spcAft>
                <a:spcPts val="0"/>
              </a:spcAft>
              <a:buClr>
                <a:srgbClr val="945EE8"/>
              </a:buClr>
              <a:buSzPct val="100000"/>
              <a:buChar char="•"/>
            </a:pPr>
            <a:r>
              <a:rPr lang="nl-NL" u="sng">
                <a:solidFill>
                  <a:srgbClr val="945EE8"/>
                </a:solidFill>
              </a:rPr>
              <a:t>Welke</a:t>
            </a:r>
            <a:r>
              <a:rPr lang="nl-NL"/>
              <a:t> gebeurtenis/groep hoort bij/zij bij?</a:t>
            </a:r>
            <a:endParaRPr/>
          </a:p>
          <a:p>
            <a:pPr indent="-228600" lvl="0" marL="228600" rtl="0" algn="l">
              <a:lnSpc>
                <a:spcPct val="90000"/>
              </a:lnSpc>
              <a:spcBef>
                <a:spcPts val="1000"/>
              </a:spcBef>
              <a:spcAft>
                <a:spcPts val="0"/>
              </a:spcAft>
              <a:buClr>
                <a:srgbClr val="945EE8"/>
              </a:buClr>
              <a:buSzPct val="100000"/>
              <a:buChar char="•"/>
            </a:pPr>
            <a:r>
              <a:rPr lang="nl-NL" u="sng">
                <a:solidFill>
                  <a:srgbClr val="945EE8"/>
                </a:solidFill>
              </a:rPr>
              <a:t>Waarom</a:t>
            </a:r>
            <a:r>
              <a:rPr lang="nl-NL"/>
              <a:t> belangrijk?</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nl-NL"/>
              <a:t>Colijn -&gt; premier Nederland Interbellum -&gt; leider ARP -&gt; sterke leider -&gt; daardoor NL minder stemmen op communisten en nationaal socialisten. </a:t>
            </a:r>
            <a:endParaRPr/>
          </a:p>
        </p:txBody>
      </p:sp>
      <p:pic>
        <p:nvPicPr>
          <p:cNvPr id="271" name="Google Shape;271;p22"/>
          <p:cNvPicPr preferRelativeResize="0"/>
          <p:nvPr/>
        </p:nvPicPr>
        <p:blipFill rotWithShape="1">
          <a:blip r:embed="rId3">
            <a:alphaModFix/>
          </a:blip>
          <a:srcRect b="0" l="0" r="0" t="0"/>
          <a:stretch/>
        </p:blipFill>
        <p:spPr>
          <a:xfrm>
            <a:off x="6976961" y="2422506"/>
            <a:ext cx="4908884" cy="1085332"/>
          </a:xfrm>
          <a:prstGeom prst="rect">
            <a:avLst/>
          </a:prstGeom>
          <a:noFill/>
          <a:ln>
            <a:noFill/>
          </a:ln>
        </p:spPr>
      </p:pic>
      <p:pic>
        <p:nvPicPr>
          <p:cNvPr id="272" name="Google Shape;272;p22"/>
          <p:cNvPicPr preferRelativeResize="0"/>
          <p:nvPr/>
        </p:nvPicPr>
        <p:blipFill rotWithShape="1">
          <a:blip r:embed="rId4">
            <a:alphaModFix/>
          </a:blip>
          <a:srcRect b="0" l="0" r="0" t="0"/>
          <a:stretch/>
        </p:blipFill>
        <p:spPr>
          <a:xfrm>
            <a:off x="6976960" y="3947004"/>
            <a:ext cx="4908883" cy="9191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Arial"/>
              <a:buNone/>
            </a:pPr>
            <a:r>
              <a:rPr b="1" lang="nl-NL">
                <a:solidFill>
                  <a:srgbClr val="652EA3"/>
                </a:solidFill>
              </a:rPr>
              <a:t>Laatste tip Nina</a:t>
            </a:r>
            <a:endParaRPr/>
          </a:p>
        </p:txBody>
      </p:sp>
      <p:sp>
        <p:nvSpPr>
          <p:cNvPr id="278" name="Google Shape;278;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Neem een markeerstift mee naar je examen</a:t>
            </a:r>
            <a:endParaRPr/>
          </a:p>
          <a:p>
            <a:pPr indent="-228600" lvl="0" marL="228600" rtl="0" algn="l">
              <a:lnSpc>
                <a:spcPct val="90000"/>
              </a:lnSpc>
              <a:spcBef>
                <a:spcPts val="1000"/>
              </a:spcBef>
              <a:spcAft>
                <a:spcPts val="0"/>
              </a:spcAft>
              <a:buClr>
                <a:schemeClr val="dk1"/>
              </a:buClr>
              <a:buSzPts val="2800"/>
              <a:buChar char="•"/>
            </a:pPr>
            <a:r>
              <a:rPr lang="nl-NL"/>
              <a:t>Noteer bij moeilijke begrippen in de kantlijn kort de betekenis.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4"/>
          <p:cNvSpPr txBox="1"/>
          <p:nvPr>
            <p:ph type="title"/>
          </p:nvPr>
        </p:nvSpPr>
        <p:spPr>
          <a:xfrm>
            <a:off x="1170709" y="276621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nl-NL"/>
              <a:t>Dia’s van vorige jaren van thema’s die altijd terugkomen.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Bevoegdheden van het parlement </a:t>
            </a:r>
            <a:endParaRPr/>
          </a:p>
        </p:txBody>
      </p:sp>
      <p:sp>
        <p:nvSpPr>
          <p:cNvPr id="290" name="Google Shape;290;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nl-NL"/>
              <a:t>Wetgevend (alleen Tweede Kamer)</a:t>
            </a:r>
            <a:endParaRPr/>
          </a:p>
          <a:p>
            <a:pPr indent="-228600" lvl="0" marL="228600" rtl="0" algn="l">
              <a:lnSpc>
                <a:spcPct val="90000"/>
              </a:lnSpc>
              <a:spcBef>
                <a:spcPts val="1000"/>
              </a:spcBef>
              <a:spcAft>
                <a:spcPts val="0"/>
              </a:spcAft>
              <a:buClr>
                <a:srgbClr val="000000"/>
              </a:buClr>
              <a:buSzPct val="100000"/>
              <a:buChar char="•"/>
            </a:pPr>
            <a:r>
              <a:rPr i="0" lang="nl-NL">
                <a:solidFill>
                  <a:srgbClr val="000000"/>
                </a:solidFill>
              </a:rPr>
              <a:t>Recht van </a:t>
            </a:r>
            <a:r>
              <a:rPr i="0" lang="nl-NL">
                <a:solidFill>
                  <a:srgbClr val="652EA3"/>
                </a:solidFill>
              </a:rPr>
              <a:t>initiatief</a:t>
            </a:r>
            <a:r>
              <a:rPr i="0" lang="nl-NL">
                <a:solidFill>
                  <a:srgbClr val="000000"/>
                </a:solidFill>
              </a:rPr>
              <a:t>: nieuwe wet voorstellen.</a:t>
            </a:r>
            <a:endParaRPr/>
          </a:p>
          <a:p>
            <a:pPr indent="-228600" lvl="0" marL="228600" rtl="0" algn="l">
              <a:lnSpc>
                <a:spcPct val="90000"/>
              </a:lnSpc>
              <a:spcBef>
                <a:spcPts val="1000"/>
              </a:spcBef>
              <a:spcAft>
                <a:spcPts val="0"/>
              </a:spcAft>
              <a:buClr>
                <a:srgbClr val="000000"/>
              </a:buClr>
              <a:buSzPct val="100000"/>
              <a:buChar char="•"/>
            </a:pPr>
            <a:r>
              <a:rPr i="0" lang="nl-NL">
                <a:solidFill>
                  <a:srgbClr val="000000"/>
                </a:solidFill>
              </a:rPr>
              <a:t>Recht van </a:t>
            </a:r>
            <a:r>
              <a:rPr i="0" lang="nl-NL">
                <a:solidFill>
                  <a:srgbClr val="652EA3"/>
                </a:solidFill>
              </a:rPr>
              <a:t>amendement</a:t>
            </a:r>
            <a:r>
              <a:rPr i="0" lang="nl-NL">
                <a:solidFill>
                  <a:srgbClr val="000000"/>
                </a:solidFill>
              </a:rPr>
              <a:t>: wet wijzigen.</a:t>
            </a:r>
            <a:endParaRPr/>
          </a:p>
        </p:txBody>
      </p:sp>
      <p:sp>
        <p:nvSpPr>
          <p:cNvPr id="291" name="Google Shape;291;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nl-NL"/>
              <a:t>Controlerend</a:t>
            </a:r>
            <a:endParaRPr/>
          </a:p>
          <a:p>
            <a:pPr indent="-228600" lvl="0" marL="228600" rtl="0" algn="l">
              <a:lnSpc>
                <a:spcPct val="90000"/>
              </a:lnSpc>
              <a:spcBef>
                <a:spcPts val="1000"/>
              </a:spcBef>
              <a:spcAft>
                <a:spcPts val="0"/>
              </a:spcAft>
              <a:buClr>
                <a:srgbClr val="000000"/>
              </a:buClr>
              <a:buSzPct val="100000"/>
              <a:buChar char="•"/>
            </a:pPr>
            <a:r>
              <a:rPr i="0" lang="nl-NL">
                <a:solidFill>
                  <a:srgbClr val="000000"/>
                </a:solidFill>
              </a:rPr>
              <a:t>Recht van </a:t>
            </a:r>
            <a:r>
              <a:rPr i="0" lang="nl-NL">
                <a:solidFill>
                  <a:srgbClr val="652EA3"/>
                </a:solidFill>
              </a:rPr>
              <a:t>enquête</a:t>
            </a:r>
            <a:r>
              <a:rPr i="0" lang="nl-NL">
                <a:solidFill>
                  <a:srgbClr val="000000"/>
                </a:solidFill>
              </a:rPr>
              <a:t>: onderzoek instellen</a:t>
            </a:r>
            <a:endParaRPr/>
          </a:p>
          <a:p>
            <a:pPr indent="-228600" lvl="0" marL="228600" rtl="0" algn="l">
              <a:lnSpc>
                <a:spcPct val="90000"/>
              </a:lnSpc>
              <a:spcBef>
                <a:spcPts val="1000"/>
              </a:spcBef>
              <a:spcAft>
                <a:spcPts val="0"/>
              </a:spcAft>
              <a:buClr>
                <a:srgbClr val="000000"/>
              </a:buClr>
              <a:buSzPct val="100000"/>
              <a:buChar char="•"/>
            </a:pPr>
            <a:r>
              <a:rPr i="0" lang="nl-NL">
                <a:solidFill>
                  <a:srgbClr val="000000"/>
                </a:solidFill>
              </a:rPr>
              <a:t>Recht van </a:t>
            </a:r>
            <a:r>
              <a:rPr i="0" lang="nl-NL">
                <a:solidFill>
                  <a:srgbClr val="652EA3"/>
                </a:solidFill>
              </a:rPr>
              <a:t>budget</a:t>
            </a:r>
            <a:r>
              <a:rPr i="0" lang="nl-NL">
                <a:solidFill>
                  <a:srgbClr val="000000"/>
                </a:solidFill>
              </a:rPr>
              <a:t>: begroting goed- of afkeuren</a:t>
            </a:r>
            <a:endParaRPr/>
          </a:p>
          <a:p>
            <a:pPr indent="-228600" lvl="0" marL="228600" rtl="0" algn="l">
              <a:lnSpc>
                <a:spcPct val="90000"/>
              </a:lnSpc>
              <a:spcBef>
                <a:spcPts val="1000"/>
              </a:spcBef>
              <a:spcAft>
                <a:spcPts val="0"/>
              </a:spcAft>
              <a:buClr>
                <a:srgbClr val="000000"/>
              </a:buClr>
              <a:buSzPct val="100000"/>
              <a:buChar char="•"/>
            </a:pPr>
            <a:r>
              <a:rPr i="0" lang="nl-NL">
                <a:solidFill>
                  <a:srgbClr val="000000"/>
                </a:solidFill>
              </a:rPr>
              <a:t>Recht van </a:t>
            </a:r>
            <a:r>
              <a:rPr i="0" lang="nl-NL">
                <a:solidFill>
                  <a:srgbClr val="652EA3"/>
                </a:solidFill>
              </a:rPr>
              <a:t>interpellatie</a:t>
            </a:r>
            <a:r>
              <a:rPr i="0" lang="nl-NL">
                <a:solidFill>
                  <a:srgbClr val="000000"/>
                </a:solidFill>
              </a:rPr>
              <a:t>: minister ter verantwoording vragen voor het beleid</a:t>
            </a:r>
            <a:endParaRPr/>
          </a:p>
          <a:p>
            <a:pPr indent="-228600" lvl="0" marL="228600" rtl="0" algn="l">
              <a:lnSpc>
                <a:spcPct val="90000"/>
              </a:lnSpc>
              <a:spcBef>
                <a:spcPts val="1000"/>
              </a:spcBef>
              <a:spcAft>
                <a:spcPts val="0"/>
              </a:spcAft>
              <a:buClr>
                <a:srgbClr val="652EA3"/>
              </a:buClr>
              <a:buSzPct val="100000"/>
              <a:buChar char="•"/>
            </a:pPr>
            <a:r>
              <a:rPr i="0" lang="nl-NL">
                <a:solidFill>
                  <a:srgbClr val="652EA3"/>
                </a:solidFill>
              </a:rPr>
              <a:t>Motierecht</a:t>
            </a:r>
            <a:r>
              <a:rPr i="0" lang="nl-NL">
                <a:solidFill>
                  <a:srgbClr val="000000"/>
                </a:solidFill>
              </a:rPr>
              <a:t>: Het parlement heeft het recht om aan het kabinet te vragen om iets te doen of te veranderen.</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Grondrechten -l</a:t>
            </a:r>
            <a:endParaRPr/>
          </a:p>
        </p:txBody>
      </p:sp>
      <p:sp>
        <p:nvSpPr>
          <p:cNvPr id="298" name="Google Shape;298;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Klassieke grondrechten: vanaf 1848</a:t>
            </a:r>
            <a:endParaRPr/>
          </a:p>
          <a:p>
            <a:pPr indent="-228600" lvl="0" marL="228600" rtl="0" algn="l">
              <a:lnSpc>
                <a:spcPct val="90000"/>
              </a:lnSpc>
              <a:spcBef>
                <a:spcPts val="1000"/>
              </a:spcBef>
              <a:spcAft>
                <a:spcPts val="0"/>
              </a:spcAft>
              <a:buClr>
                <a:srgbClr val="000000"/>
              </a:buClr>
              <a:buSzPts val="2800"/>
              <a:buChar char="•"/>
            </a:pPr>
            <a:r>
              <a:rPr b="0" i="0" lang="nl-NL">
                <a:solidFill>
                  <a:srgbClr val="000000"/>
                </a:solidFill>
              </a:rPr>
              <a:t>beschermen van burgers </a:t>
            </a:r>
            <a:r>
              <a:rPr b="0" i="0" lang="nl-NL">
                <a:solidFill>
                  <a:srgbClr val="652EA3"/>
                </a:solidFill>
              </a:rPr>
              <a:t>tegen</a:t>
            </a:r>
            <a:r>
              <a:rPr b="0" i="0" lang="nl-NL">
                <a:solidFill>
                  <a:srgbClr val="000000"/>
                </a:solidFill>
              </a:rPr>
              <a:t> de overheid</a:t>
            </a:r>
            <a:endParaRPr/>
          </a:p>
          <a:p>
            <a:pPr indent="-228600" lvl="0" marL="228600" rtl="0" algn="l">
              <a:lnSpc>
                <a:spcPct val="90000"/>
              </a:lnSpc>
              <a:spcBef>
                <a:spcPts val="1000"/>
              </a:spcBef>
              <a:spcAft>
                <a:spcPts val="0"/>
              </a:spcAft>
              <a:buClr>
                <a:srgbClr val="000000"/>
              </a:buClr>
              <a:buSzPts val="2800"/>
              <a:buChar char="•"/>
            </a:pPr>
            <a:r>
              <a:rPr b="0" i="0" lang="nl-NL">
                <a:solidFill>
                  <a:srgbClr val="000000"/>
                </a:solidFill>
              </a:rPr>
              <a:t>vrijheid van meningsuiting, drukpers, godsdienst, onderwijs, recht op gelijke behandeling, kiesrecht.</a:t>
            </a:r>
            <a:endParaRPr/>
          </a:p>
        </p:txBody>
      </p:sp>
      <p:sp>
        <p:nvSpPr>
          <p:cNvPr id="299" name="Google Shape;299;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Sociale grondrechten: vanaf 1983</a:t>
            </a:r>
            <a:endParaRPr/>
          </a:p>
          <a:p>
            <a:pPr indent="-228600" lvl="0" marL="228600" rtl="0" algn="l">
              <a:lnSpc>
                <a:spcPct val="90000"/>
              </a:lnSpc>
              <a:spcBef>
                <a:spcPts val="1000"/>
              </a:spcBef>
              <a:spcAft>
                <a:spcPts val="0"/>
              </a:spcAft>
              <a:buClr>
                <a:srgbClr val="000000"/>
              </a:buClr>
              <a:buSzPts val="2800"/>
              <a:buChar char="•"/>
            </a:pPr>
            <a:r>
              <a:rPr b="0" i="0" lang="nl-NL">
                <a:solidFill>
                  <a:srgbClr val="000000"/>
                </a:solidFill>
              </a:rPr>
              <a:t>beschermen van burgers </a:t>
            </a:r>
            <a:r>
              <a:rPr b="0" i="0" lang="nl-NL">
                <a:solidFill>
                  <a:srgbClr val="652EA3"/>
                </a:solidFill>
              </a:rPr>
              <a:t>door</a:t>
            </a:r>
            <a:r>
              <a:rPr b="0" i="0" lang="nl-NL">
                <a:solidFill>
                  <a:srgbClr val="000000"/>
                </a:solidFill>
              </a:rPr>
              <a:t> de overheid</a:t>
            </a:r>
            <a:endParaRPr/>
          </a:p>
          <a:p>
            <a:pPr indent="-228600" lvl="0" marL="228600" rtl="0" algn="l">
              <a:lnSpc>
                <a:spcPct val="90000"/>
              </a:lnSpc>
              <a:spcBef>
                <a:spcPts val="1000"/>
              </a:spcBef>
              <a:spcAft>
                <a:spcPts val="0"/>
              </a:spcAft>
              <a:buClr>
                <a:srgbClr val="000000"/>
              </a:buClr>
              <a:buSzPts val="2800"/>
              <a:buChar char="•"/>
            </a:pPr>
            <a:r>
              <a:rPr b="0" i="0" lang="nl-NL">
                <a:solidFill>
                  <a:srgbClr val="000000"/>
                </a:solidFill>
              </a:rPr>
              <a:t>recht op bestaanszekerheid, werk, onderwijs, gezondheidszorg, bewoonbaarheid van het land, rechtsbijstand, woongelegenheid.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Grondrechten -II</a:t>
            </a:r>
            <a:endParaRPr/>
          </a:p>
        </p:txBody>
      </p:sp>
      <p:sp>
        <p:nvSpPr>
          <p:cNvPr id="306" name="Google Shape;306;p27"/>
          <p:cNvSpPr txBox="1"/>
          <p:nvPr>
            <p:ph idx="2" type="body"/>
          </p:nvPr>
        </p:nvSpPr>
        <p:spPr>
          <a:xfrm>
            <a:off x="838200" y="1606364"/>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Examen 2018- tv1 -opgave 7</a:t>
            </a:r>
            <a:endParaRPr/>
          </a:p>
        </p:txBody>
      </p:sp>
      <p:pic>
        <p:nvPicPr>
          <p:cNvPr descr="Afbeelding met tekst, Lettertype, schermopname, algebra&#10;&#10;Automatisch gegenereerde beschrijving" id="307" name="Google Shape;307;p27"/>
          <p:cNvPicPr preferRelativeResize="0"/>
          <p:nvPr>
            <p:ph idx="1" type="body"/>
          </p:nvPr>
        </p:nvPicPr>
        <p:blipFill rotWithShape="1">
          <a:blip r:embed="rId3">
            <a:alphaModFix/>
          </a:blip>
          <a:srcRect b="0" l="0" r="0" t="0"/>
          <a:stretch/>
        </p:blipFill>
        <p:spPr>
          <a:xfrm>
            <a:off x="744071" y="2254231"/>
            <a:ext cx="7685044" cy="2393029"/>
          </a:xfrm>
          <a:prstGeom prst="rect">
            <a:avLst/>
          </a:prstGeom>
          <a:noFill/>
          <a:ln>
            <a:noFill/>
          </a:ln>
        </p:spPr>
      </p:pic>
      <p:sp>
        <p:nvSpPr>
          <p:cNvPr id="308" name="Google Shape;308;p27"/>
          <p:cNvSpPr/>
          <p:nvPr/>
        </p:nvSpPr>
        <p:spPr>
          <a:xfrm>
            <a:off x="838200" y="4001985"/>
            <a:ext cx="313706" cy="296883"/>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Artikel 1 - Grondwet</a:t>
            </a:r>
            <a:endParaRPr/>
          </a:p>
        </p:txBody>
      </p:sp>
      <p:sp>
        <p:nvSpPr>
          <p:cNvPr id="315" name="Google Shape;315;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02124"/>
              </a:buClr>
              <a:buSzPts val="2800"/>
              <a:buNone/>
            </a:pPr>
            <a:r>
              <a:rPr b="0" i="0" lang="nl-NL">
                <a:solidFill>
                  <a:srgbClr val="202124"/>
                </a:solidFill>
                <a:highlight>
                  <a:srgbClr val="FFFFFF"/>
                </a:highlight>
                <a:latin typeface="Arial"/>
                <a:ea typeface="Arial"/>
                <a:cs typeface="Arial"/>
                <a:sym typeface="Arial"/>
              </a:rPr>
              <a:t>“Allen die zich in Nederland bevinden, worden in gelijke gevallen gelijk behandeld. Discriminatie wegens godsdienst, levensovertuiging, politieke gezindheid, ras, geslacht, handicap, seksuele gerichtheid of op welke grond dan ook, is niet toegestaan”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Oorzaken Eerste Wereldoorlog</a:t>
            </a:r>
            <a:endParaRPr/>
          </a:p>
        </p:txBody>
      </p:sp>
      <p:sp>
        <p:nvSpPr>
          <p:cNvPr id="322" name="Google Shape;322;p29"/>
          <p:cNvSpPr txBox="1"/>
          <p:nvPr>
            <p:ph idx="1" type="body"/>
          </p:nvPr>
        </p:nvSpPr>
        <p:spPr>
          <a:xfrm>
            <a:off x="838200" y="1825625"/>
            <a:ext cx="10515600" cy="4667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604E45"/>
              </a:buClr>
              <a:buSzPts val="2800"/>
              <a:buFont typeface="Arial"/>
              <a:buChar char="•"/>
            </a:pPr>
            <a:r>
              <a:rPr b="0" i="0" lang="nl-NL">
                <a:solidFill>
                  <a:srgbClr val="604E45"/>
                </a:solidFill>
              </a:rPr>
              <a:t>Modern imperialisme</a:t>
            </a:r>
            <a:endParaRPr/>
          </a:p>
          <a:p>
            <a:pPr indent="-228600" lvl="0" marL="228600" rtl="0" algn="l">
              <a:lnSpc>
                <a:spcPct val="90000"/>
              </a:lnSpc>
              <a:spcBef>
                <a:spcPts val="1000"/>
              </a:spcBef>
              <a:spcAft>
                <a:spcPts val="0"/>
              </a:spcAft>
              <a:buClr>
                <a:srgbClr val="604E45"/>
              </a:buClr>
              <a:buSzPts val="2800"/>
              <a:buFont typeface="Arial"/>
              <a:buChar char="•"/>
            </a:pPr>
            <a:r>
              <a:rPr b="0" i="0" lang="nl-NL">
                <a:solidFill>
                  <a:srgbClr val="604E45"/>
                </a:solidFill>
              </a:rPr>
              <a:t>Frans-Duitse oorlog</a:t>
            </a:r>
            <a:endParaRPr/>
          </a:p>
          <a:p>
            <a:pPr indent="-228600" lvl="0" marL="228600" rtl="0" algn="l">
              <a:lnSpc>
                <a:spcPct val="90000"/>
              </a:lnSpc>
              <a:spcBef>
                <a:spcPts val="1000"/>
              </a:spcBef>
              <a:spcAft>
                <a:spcPts val="0"/>
              </a:spcAft>
              <a:buClr>
                <a:srgbClr val="604E45"/>
              </a:buClr>
              <a:buSzPts val="2800"/>
              <a:buFont typeface="Arial"/>
              <a:buChar char="•"/>
            </a:pPr>
            <a:r>
              <a:rPr b="0" i="0" lang="nl-NL">
                <a:solidFill>
                  <a:srgbClr val="604E45"/>
                </a:solidFill>
              </a:rPr>
              <a:t>Nationalisme</a:t>
            </a:r>
            <a:endParaRPr/>
          </a:p>
          <a:p>
            <a:pPr indent="-228600" lvl="0" marL="228600" rtl="0" algn="l">
              <a:lnSpc>
                <a:spcPct val="90000"/>
              </a:lnSpc>
              <a:spcBef>
                <a:spcPts val="1000"/>
              </a:spcBef>
              <a:spcAft>
                <a:spcPts val="0"/>
              </a:spcAft>
              <a:buClr>
                <a:srgbClr val="604E45"/>
              </a:buClr>
              <a:buSzPts val="2800"/>
              <a:buFont typeface="Arial"/>
              <a:buChar char="•"/>
            </a:pPr>
            <a:r>
              <a:rPr b="0" i="0" lang="nl-NL">
                <a:solidFill>
                  <a:srgbClr val="604E45"/>
                </a:solidFill>
              </a:rPr>
              <a:t>Militarisme</a:t>
            </a:r>
            <a:endParaRPr/>
          </a:p>
          <a:p>
            <a:pPr indent="-228600" lvl="0" marL="228600" rtl="0" algn="l">
              <a:lnSpc>
                <a:spcPct val="90000"/>
              </a:lnSpc>
              <a:spcBef>
                <a:spcPts val="1000"/>
              </a:spcBef>
              <a:spcAft>
                <a:spcPts val="0"/>
              </a:spcAft>
              <a:buClr>
                <a:srgbClr val="604E45"/>
              </a:buClr>
              <a:buSzPts val="2800"/>
              <a:buFont typeface="Arial"/>
              <a:buChar char="•"/>
            </a:pPr>
            <a:r>
              <a:rPr b="0" i="0" lang="nl-NL">
                <a:solidFill>
                  <a:srgbClr val="604E45"/>
                </a:solidFill>
              </a:rPr>
              <a:t>Bondgenootschappen</a:t>
            </a:r>
            <a:endParaRPr/>
          </a:p>
          <a:p>
            <a:pPr indent="-50800" lvl="0" marL="228600" rtl="0" algn="l">
              <a:lnSpc>
                <a:spcPct val="90000"/>
              </a:lnSpc>
              <a:spcBef>
                <a:spcPts val="1000"/>
              </a:spcBef>
              <a:spcAft>
                <a:spcPts val="0"/>
              </a:spcAft>
              <a:buClr>
                <a:schemeClr val="dk1"/>
              </a:buClr>
              <a:buSzPts val="2800"/>
              <a:buFont typeface="Arial"/>
              <a:buNone/>
            </a:pPr>
            <a:r>
              <a:t/>
            </a:r>
            <a:endParaRPr>
              <a:solidFill>
                <a:srgbClr val="604E45"/>
              </a:solidFill>
            </a:endParaRPr>
          </a:p>
          <a:p>
            <a:pPr indent="-50800" lvl="0" marL="228600" rtl="0" algn="l">
              <a:lnSpc>
                <a:spcPct val="90000"/>
              </a:lnSpc>
              <a:spcBef>
                <a:spcPts val="1000"/>
              </a:spcBef>
              <a:spcAft>
                <a:spcPts val="0"/>
              </a:spcAft>
              <a:buClr>
                <a:schemeClr val="dk1"/>
              </a:buClr>
              <a:buSzPts val="2800"/>
              <a:buFont typeface="Arial"/>
              <a:buNone/>
            </a:pPr>
            <a:r>
              <a:t/>
            </a:r>
            <a:endParaRPr>
              <a:solidFill>
                <a:srgbClr val="604E45"/>
              </a:solidFill>
            </a:endParaRPr>
          </a:p>
          <a:p>
            <a:pPr indent="0" lvl="0" marL="0" rtl="0" algn="l">
              <a:lnSpc>
                <a:spcPct val="90000"/>
              </a:lnSpc>
              <a:spcBef>
                <a:spcPts val="1000"/>
              </a:spcBef>
              <a:spcAft>
                <a:spcPts val="0"/>
              </a:spcAft>
              <a:buClr>
                <a:schemeClr val="dk1"/>
              </a:buClr>
              <a:buSzPts val="2800"/>
              <a:buNone/>
            </a:pPr>
            <a:r>
              <a:t/>
            </a:r>
            <a:endParaRPr>
              <a:solidFill>
                <a:srgbClr val="604E45"/>
              </a:solidFill>
            </a:endParaRPr>
          </a:p>
          <a:p>
            <a:pPr indent="-228600" lvl="0" marL="228600" rtl="0" algn="l">
              <a:lnSpc>
                <a:spcPct val="90000"/>
              </a:lnSpc>
              <a:spcBef>
                <a:spcPts val="1000"/>
              </a:spcBef>
              <a:spcAft>
                <a:spcPts val="0"/>
              </a:spcAft>
              <a:buClr>
                <a:srgbClr val="604E45"/>
              </a:buClr>
              <a:buSzPts val="2800"/>
              <a:buFont typeface="Arial"/>
              <a:buChar char="•"/>
            </a:pPr>
            <a:r>
              <a:rPr lang="nl-NL">
                <a:solidFill>
                  <a:srgbClr val="604E45"/>
                </a:solidFill>
              </a:rPr>
              <a:t>Aanleiding: moord op Frans-Ferdinand door Gavrilo Princip.</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fbeelding met schets, stoel, meubels, illustratie&#10;&#10;Automatisch gegenereerde beschrijving" id="323" name="Google Shape;323;p29"/>
          <p:cNvPicPr preferRelativeResize="0"/>
          <p:nvPr/>
        </p:nvPicPr>
        <p:blipFill rotWithShape="1">
          <a:blip r:embed="rId3">
            <a:alphaModFix/>
          </a:blip>
          <a:srcRect b="0" l="0" r="0" t="0"/>
          <a:stretch/>
        </p:blipFill>
        <p:spPr>
          <a:xfrm>
            <a:off x="7516282" y="1476385"/>
            <a:ext cx="3541183" cy="3905230"/>
          </a:xfrm>
          <a:prstGeom prst="rect">
            <a:avLst/>
          </a:prstGeom>
          <a:noFill/>
          <a:ln>
            <a:noFill/>
          </a:ln>
        </p:spPr>
      </p:pic>
      <p:pic>
        <p:nvPicPr>
          <p:cNvPr descr="Afbeelding met schets, kleding, person, tekening&#10;&#10;Automatisch gegenereerde beschrijving" id="324" name="Google Shape;324;p29"/>
          <p:cNvPicPr preferRelativeResize="0"/>
          <p:nvPr/>
        </p:nvPicPr>
        <p:blipFill rotWithShape="1">
          <a:blip r:embed="rId4">
            <a:alphaModFix/>
          </a:blip>
          <a:srcRect b="0" l="0" r="0" t="0"/>
          <a:stretch/>
        </p:blipFill>
        <p:spPr>
          <a:xfrm>
            <a:off x="5709921" y="1836748"/>
            <a:ext cx="6177280" cy="1930400"/>
          </a:xfrm>
          <a:prstGeom prst="rect">
            <a:avLst/>
          </a:prstGeom>
          <a:noFill/>
          <a:ln>
            <a:noFill/>
          </a:ln>
        </p:spPr>
      </p:pic>
      <p:pic>
        <p:nvPicPr>
          <p:cNvPr descr="Afbeelding met kaart, tekst&#10;&#10;Automatisch gegenereerde beschrijving" id="325" name="Google Shape;325;p29"/>
          <p:cNvPicPr preferRelativeResize="0"/>
          <p:nvPr/>
        </p:nvPicPr>
        <p:blipFill rotWithShape="1">
          <a:blip r:embed="rId5">
            <a:alphaModFix/>
          </a:blip>
          <a:srcRect b="0" l="0" r="0" t="0"/>
          <a:stretch/>
        </p:blipFill>
        <p:spPr>
          <a:xfrm>
            <a:off x="6118013" y="1621672"/>
            <a:ext cx="5235787" cy="3846041"/>
          </a:xfrm>
          <a:prstGeom prst="rect">
            <a:avLst/>
          </a:prstGeom>
          <a:noFill/>
          <a:ln>
            <a:noFill/>
          </a:ln>
        </p:spPr>
      </p:pic>
      <p:pic>
        <p:nvPicPr>
          <p:cNvPr descr="Afbeelding met buitenshuis, kleding, militair uniform, Bemanning&#10;&#10;Automatisch gegenereerde beschrijving" id="326" name="Google Shape;326;p29"/>
          <p:cNvPicPr preferRelativeResize="0"/>
          <p:nvPr/>
        </p:nvPicPr>
        <p:blipFill rotWithShape="1">
          <a:blip r:embed="rId6">
            <a:alphaModFix/>
          </a:blip>
          <a:srcRect b="0" l="0" r="0" t="0"/>
          <a:stretch/>
        </p:blipFill>
        <p:spPr>
          <a:xfrm>
            <a:off x="5900493" y="1538092"/>
            <a:ext cx="5670826" cy="4013200"/>
          </a:xfrm>
          <a:prstGeom prst="rect">
            <a:avLst/>
          </a:prstGeom>
          <a:noFill/>
          <a:ln>
            <a:noFill/>
          </a:ln>
        </p:spPr>
      </p:pic>
      <p:pic>
        <p:nvPicPr>
          <p:cNvPr descr="Afbeelding met kaart, tekst, atlas&#10;&#10;Automatisch gegenereerde beschrijving" id="327" name="Google Shape;327;p29"/>
          <p:cNvPicPr preferRelativeResize="0"/>
          <p:nvPr/>
        </p:nvPicPr>
        <p:blipFill rotWithShape="1">
          <a:blip r:embed="rId7">
            <a:alphaModFix/>
          </a:blip>
          <a:srcRect b="0" l="0" r="0" t="0"/>
          <a:stretch/>
        </p:blipFill>
        <p:spPr>
          <a:xfrm>
            <a:off x="5181601" y="1621672"/>
            <a:ext cx="6705600" cy="3978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Totale oorlog</a:t>
            </a:r>
            <a:endParaRPr/>
          </a:p>
        </p:txBody>
      </p:sp>
      <p:sp>
        <p:nvSpPr>
          <p:cNvPr id="108" name="Google Shape;108;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Oorlog was altijd voor alleen soldaten</a:t>
            </a:r>
            <a:endParaRPr/>
          </a:p>
          <a:p>
            <a:pPr indent="-228600" lvl="0" marL="228600" rtl="0" algn="l">
              <a:lnSpc>
                <a:spcPct val="90000"/>
              </a:lnSpc>
              <a:spcBef>
                <a:spcPts val="1000"/>
              </a:spcBef>
              <a:spcAft>
                <a:spcPts val="0"/>
              </a:spcAft>
              <a:buClr>
                <a:schemeClr val="dk1"/>
              </a:buClr>
              <a:buSzPts val="2800"/>
              <a:buChar char="•"/>
            </a:pPr>
            <a:r>
              <a:rPr lang="nl-NL"/>
              <a:t>Vanaf WO I grote verschillen:</a:t>
            </a:r>
            <a:endParaRPr/>
          </a:p>
          <a:p>
            <a:pPr indent="-228600" lvl="1" marL="685800" rtl="0" algn="l">
              <a:lnSpc>
                <a:spcPct val="90000"/>
              </a:lnSpc>
              <a:spcBef>
                <a:spcPts val="500"/>
              </a:spcBef>
              <a:spcAft>
                <a:spcPts val="0"/>
              </a:spcAft>
              <a:buClr>
                <a:schemeClr val="dk1"/>
              </a:buClr>
              <a:buSzPts val="2400"/>
              <a:buChar char="•"/>
            </a:pPr>
            <a:r>
              <a:rPr lang="nl-NL"/>
              <a:t>Grote legers door dienstplicht</a:t>
            </a:r>
            <a:endParaRPr/>
          </a:p>
          <a:p>
            <a:pPr indent="-228600" lvl="1" marL="685800" rtl="0" algn="l">
              <a:lnSpc>
                <a:spcPct val="90000"/>
              </a:lnSpc>
              <a:spcBef>
                <a:spcPts val="500"/>
              </a:spcBef>
              <a:spcAft>
                <a:spcPts val="0"/>
              </a:spcAft>
              <a:buClr>
                <a:schemeClr val="dk1"/>
              </a:buClr>
              <a:buSzPts val="2400"/>
              <a:buChar char="•"/>
            </a:pPr>
            <a:r>
              <a:rPr lang="nl-NL"/>
              <a:t>Gehele economie voor oorlogsvoering</a:t>
            </a:r>
            <a:endParaRPr/>
          </a:p>
          <a:p>
            <a:pPr indent="-228600" lvl="1" marL="685800" rtl="0" algn="l">
              <a:lnSpc>
                <a:spcPct val="90000"/>
              </a:lnSpc>
              <a:spcBef>
                <a:spcPts val="500"/>
              </a:spcBef>
              <a:spcAft>
                <a:spcPts val="0"/>
              </a:spcAft>
              <a:buClr>
                <a:schemeClr val="dk1"/>
              </a:buClr>
              <a:buSzPts val="2400"/>
              <a:buChar char="•"/>
            </a:pPr>
            <a:r>
              <a:rPr lang="nl-NL"/>
              <a:t>Veel vrouwen nemen werk over</a:t>
            </a:r>
            <a:endParaRPr/>
          </a:p>
          <a:p>
            <a:pPr indent="-228600" lvl="0" marL="228600" rtl="0" algn="l">
              <a:lnSpc>
                <a:spcPct val="90000"/>
              </a:lnSpc>
              <a:spcBef>
                <a:spcPts val="1000"/>
              </a:spcBef>
              <a:spcAft>
                <a:spcPts val="0"/>
              </a:spcAft>
              <a:buClr>
                <a:srgbClr val="945DE8"/>
              </a:buClr>
              <a:buSzPts val="2800"/>
              <a:buChar char="•"/>
            </a:pPr>
            <a:r>
              <a:rPr b="1" lang="nl-NL">
                <a:solidFill>
                  <a:srgbClr val="945DE8"/>
                </a:solidFill>
              </a:rPr>
              <a:t>Gevolgen</a:t>
            </a:r>
            <a:r>
              <a:rPr lang="nl-NL"/>
              <a:t>:</a:t>
            </a:r>
            <a:endParaRPr/>
          </a:p>
          <a:p>
            <a:pPr indent="-228600" lvl="1" marL="685800" rtl="0" algn="l">
              <a:lnSpc>
                <a:spcPct val="90000"/>
              </a:lnSpc>
              <a:spcBef>
                <a:spcPts val="500"/>
              </a:spcBef>
              <a:spcAft>
                <a:spcPts val="0"/>
              </a:spcAft>
              <a:buClr>
                <a:schemeClr val="dk1"/>
              </a:buClr>
              <a:buSzPts val="2400"/>
              <a:buChar char="•"/>
            </a:pPr>
            <a:r>
              <a:rPr lang="nl-NL"/>
              <a:t>Veel burgerslachtoffers</a:t>
            </a:r>
            <a:endParaRPr/>
          </a:p>
          <a:p>
            <a:pPr indent="-228600" lvl="1" marL="685800" rtl="0" algn="l">
              <a:lnSpc>
                <a:spcPct val="90000"/>
              </a:lnSpc>
              <a:spcBef>
                <a:spcPts val="500"/>
              </a:spcBef>
              <a:spcAft>
                <a:spcPts val="0"/>
              </a:spcAft>
              <a:buClr>
                <a:schemeClr val="dk1"/>
              </a:buClr>
              <a:buSzPts val="2400"/>
              <a:buChar char="•"/>
            </a:pPr>
            <a:r>
              <a:rPr lang="nl-NL"/>
              <a:t>Vrouwenemancipatie </a:t>
            </a:r>
            <a:endParaRPr/>
          </a:p>
        </p:txBody>
      </p:sp>
      <p:pic>
        <p:nvPicPr>
          <p:cNvPr descr="Gegenereerde afbeelding" id="109" name="Google Shape;109;p3"/>
          <p:cNvPicPr preferRelativeResize="0"/>
          <p:nvPr/>
        </p:nvPicPr>
        <p:blipFill rotWithShape="1">
          <a:blip r:embed="rId3">
            <a:alphaModFix/>
          </a:blip>
          <a:srcRect b="0" l="0" r="0" t="0"/>
          <a:stretch/>
        </p:blipFill>
        <p:spPr>
          <a:xfrm>
            <a:off x="7328248" y="2520091"/>
            <a:ext cx="4443608" cy="29624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Pacificatie 1917</a:t>
            </a:r>
            <a:endParaRPr/>
          </a:p>
        </p:txBody>
      </p:sp>
      <p:sp>
        <p:nvSpPr>
          <p:cNvPr id="334" name="Google Shape;334;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Grondwetswijziging</a:t>
            </a:r>
            <a:endParaRPr/>
          </a:p>
          <a:p>
            <a:pPr indent="-228600" lvl="0" marL="228600" rtl="0" algn="l">
              <a:lnSpc>
                <a:spcPct val="90000"/>
              </a:lnSpc>
              <a:spcBef>
                <a:spcPts val="1000"/>
              </a:spcBef>
              <a:spcAft>
                <a:spcPts val="0"/>
              </a:spcAft>
              <a:buClr>
                <a:schemeClr val="dk1"/>
              </a:buClr>
              <a:buSzPts val="2800"/>
              <a:buChar char="•"/>
            </a:pPr>
            <a:r>
              <a:rPr lang="nl-NL"/>
              <a:t>Oplossing </a:t>
            </a:r>
            <a:r>
              <a:rPr lang="nl-NL">
                <a:solidFill>
                  <a:srgbClr val="652EA3"/>
                </a:solidFill>
              </a:rPr>
              <a:t>Schoolstrijd</a:t>
            </a:r>
            <a:endParaRPr/>
          </a:p>
          <a:p>
            <a:pPr indent="-228600" lvl="0" marL="228600" rtl="0" algn="l">
              <a:lnSpc>
                <a:spcPct val="90000"/>
              </a:lnSpc>
              <a:spcBef>
                <a:spcPts val="1000"/>
              </a:spcBef>
              <a:spcAft>
                <a:spcPts val="0"/>
              </a:spcAft>
              <a:buClr>
                <a:schemeClr val="dk1"/>
              </a:buClr>
              <a:buSzPts val="2800"/>
              <a:buChar char="•"/>
            </a:pPr>
            <a:r>
              <a:rPr lang="nl-NL"/>
              <a:t>Algemeen </a:t>
            </a:r>
            <a:r>
              <a:rPr lang="nl-NL">
                <a:solidFill>
                  <a:srgbClr val="652EA3"/>
                </a:solidFill>
              </a:rPr>
              <a:t>mannenkiesrecht</a:t>
            </a:r>
            <a:endParaRPr/>
          </a:p>
          <a:p>
            <a:pPr indent="-228600" lvl="0" marL="228600" rtl="0" algn="l">
              <a:lnSpc>
                <a:spcPct val="90000"/>
              </a:lnSpc>
              <a:spcBef>
                <a:spcPts val="1000"/>
              </a:spcBef>
              <a:spcAft>
                <a:spcPts val="0"/>
              </a:spcAft>
              <a:buClr>
                <a:srgbClr val="652EA3"/>
              </a:buClr>
              <a:buSzPts val="2800"/>
              <a:buChar char="•"/>
            </a:pPr>
            <a:r>
              <a:rPr lang="nl-NL">
                <a:solidFill>
                  <a:srgbClr val="652EA3"/>
                </a:solidFill>
              </a:rPr>
              <a:t>Passief</a:t>
            </a:r>
            <a:r>
              <a:rPr lang="nl-NL"/>
              <a:t> vrouwenkiesrecht</a:t>
            </a:r>
            <a:endParaRPr/>
          </a:p>
          <a:p>
            <a:pPr indent="-228600" lvl="0" marL="228600" rtl="0" algn="l">
              <a:lnSpc>
                <a:spcPct val="90000"/>
              </a:lnSpc>
              <a:spcBef>
                <a:spcPts val="1000"/>
              </a:spcBef>
              <a:spcAft>
                <a:spcPts val="0"/>
              </a:spcAft>
              <a:buClr>
                <a:schemeClr val="dk1"/>
              </a:buClr>
              <a:buSzPts val="2800"/>
              <a:buChar char="•"/>
            </a:pPr>
            <a:r>
              <a:rPr lang="nl-NL"/>
              <a:t>Invoering </a:t>
            </a:r>
            <a:r>
              <a:rPr lang="nl-NL">
                <a:solidFill>
                  <a:srgbClr val="652EA3"/>
                </a:solidFill>
              </a:rPr>
              <a:t>stelsel van evenredige vertegenwoordiging </a:t>
            </a:r>
            <a:endParaRPr/>
          </a:p>
        </p:txBody>
      </p:sp>
      <p:sp>
        <p:nvSpPr>
          <p:cNvPr id="335" name="Google Shape;335;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Examen 2023 – tv1– opgave 7</a:t>
            </a:r>
            <a:endParaRPr/>
          </a:p>
        </p:txBody>
      </p:sp>
      <p:pic>
        <p:nvPicPr>
          <p:cNvPr descr="Afbeelding met tekst, Lettertype, schermopname, wit&#10;&#10;Automatisch gegenereerde beschrijving" id="336" name="Google Shape;336;p30"/>
          <p:cNvPicPr preferRelativeResize="0"/>
          <p:nvPr/>
        </p:nvPicPr>
        <p:blipFill rotWithShape="1">
          <a:blip r:embed="rId3">
            <a:alphaModFix/>
          </a:blip>
          <a:srcRect b="0" l="0" r="0" t="0"/>
          <a:stretch/>
        </p:blipFill>
        <p:spPr>
          <a:xfrm>
            <a:off x="6172200" y="2279480"/>
            <a:ext cx="5606143" cy="1721814"/>
          </a:xfrm>
          <a:prstGeom prst="rect">
            <a:avLst/>
          </a:prstGeom>
          <a:noFill/>
          <a:ln>
            <a:noFill/>
          </a:ln>
        </p:spPr>
      </p:pic>
      <p:sp>
        <p:nvSpPr>
          <p:cNvPr id="337" name="Google Shape;337;p30"/>
          <p:cNvSpPr/>
          <p:nvPr/>
        </p:nvSpPr>
        <p:spPr>
          <a:xfrm>
            <a:off x="6172200" y="3633849"/>
            <a:ext cx="313706" cy="237507"/>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1"/>
          <p:cNvSpPr txBox="1"/>
          <p:nvPr>
            <p:ph type="title"/>
          </p:nvPr>
        </p:nvSpPr>
        <p:spPr>
          <a:xfrm>
            <a:off x="415805" y="46359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nl-NL">
                <a:latin typeface="Arial"/>
                <a:ea typeface="Arial"/>
                <a:cs typeface="Arial"/>
                <a:sym typeface="Arial"/>
              </a:rPr>
              <a:t>Luxemburgse kwestie</a:t>
            </a:r>
            <a:endParaRPr/>
          </a:p>
        </p:txBody>
      </p:sp>
      <p:pic>
        <p:nvPicPr>
          <p:cNvPr descr="Willem III der Nederlanden - Wikipedia" id="344" name="Google Shape;344;p31"/>
          <p:cNvPicPr preferRelativeResize="0"/>
          <p:nvPr/>
        </p:nvPicPr>
        <p:blipFill rotWithShape="1">
          <a:blip r:embed="rId3">
            <a:alphaModFix/>
          </a:blip>
          <a:srcRect b="0" l="0" r="0" t="0"/>
          <a:stretch/>
        </p:blipFill>
        <p:spPr>
          <a:xfrm>
            <a:off x="415805" y="810158"/>
            <a:ext cx="2540178" cy="3698539"/>
          </a:xfrm>
          <a:prstGeom prst="rect">
            <a:avLst/>
          </a:prstGeom>
          <a:noFill/>
          <a:ln cap="flat" cmpd="sng" w="9525">
            <a:solidFill>
              <a:srgbClr val="652EA3"/>
            </a:solidFill>
            <a:prstDash val="solid"/>
            <a:round/>
            <a:headEnd len="sm" w="sm" type="none"/>
            <a:tailEnd len="sm" w="sm" type="none"/>
          </a:ln>
        </p:spPr>
      </p:pic>
      <p:sp>
        <p:nvSpPr>
          <p:cNvPr id="345" name="Google Shape;345;p31"/>
          <p:cNvSpPr txBox="1"/>
          <p:nvPr>
            <p:ph idx="1" type="body"/>
          </p:nvPr>
        </p:nvSpPr>
        <p:spPr>
          <a:xfrm>
            <a:off x="3160036" y="1560539"/>
            <a:ext cx="7306327" cy="2476889"/>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nl-NL"/>
              <a:t>Koning probeerde het parlement te omzeilen bij het verkopen van Luxemburg aan Frankrijk.</a:t>
            </a:r>
            <a:endParaRPr/>
          </a:p>
          <a:p>
            <a:pPr indent="-228600" lvl="0" marL="228600" rtl="0" algn="l">
              <a:lnSpc>
                <a:spcPct val="90000"/>
              </a:lnSpc>
              <a:spcBef>
                <a:spcPts val="1000"/>
              </a:spcBef>
              <a:spcAft>
                <a:spcPts val="0"/>
              </a:spcAft>
              <a:buClr>
                <a:schemeClr val="dk1"/>
              </a:buClr>
              <a:buSzPct val="100000"/>
              <a:buChar char="•"/>
            </a:pPr>
            <a:r>
              <a:rPr lang="nl-NL"/>
              <a:t>Alle ministers diende hun ontslag in = </a:t>
            </a:r>
            <a:r>
              <a:rPr lang="nl-NL" u="sng">
                <a:solidFill>
                  <a:srgbClr val="945EE8"/>
                </a:solidFill>
              </a:rPr>
              <a:t>ministeriële verantwoordelijkheid.</a:t>
            </a:r>
            <a:r>
              <a:rPr lang="nl-NL">
                <a:solidFill>
                  <a:srgbClr val="945EE8"/>
                </a:solidFill>
              </a:rPr>
              <a:t> </a:t>
            </a:r>
            <a:endParaRPr/>
          </a:p>
          <a:p>
            <a:pPr indent="-228600" lvl="0" marL="228600" rtl="0" algn="l">
              <a:lnSpc>
                <a:spcPct val="90000"/>
              </a:lnSpc>
              <a:spcBef>
                <a:spcPts val="1000"/>
              </a:spcBef>
              <a:spcAft>
                <a:spcPts val="0"/>
              </a:spcAft>
              <a:buClr>
                <a:schemeClr val="dk1"/>
              </a:buClr>
              <a:buSzPct val="100000"/>
              <a:buChar char="•"/>
            </a:pPr>
            <a:r>
              <a:rPr lang="nl-NL"/>
              <a:t>Tegen Willem III kon geen actie worden ondernomen = </a:t>
            </a:r>
            <a:r>
              <a:rPr lang="nl-NL" u="sng">
                <a:solidFill>
                  <a:srgbClr val="945EE8"/>
                </a:solidFill>
              </a:rPr>
              <a:t>onschendbaarheid.</a:t>
            </a:r>
            <a:endParaRPr>
              <a:solidFill>
                <a:srgbClr val="945EE8"/>
              </a:solidFill>
            </a:endParaRPr>
          </a:p>
          <a:p>
            <a:pPr indent="-228600" lvl="0" marL="228600" rtl="0" algn="l">
              <a:lnSpc>
                <a:spcPct val="90000"/>
              </a:lnSpc>
              <a:spcBef>
                <a:spcPts val="1000"/>
              </a:spcBef>
              <a:spcAft>
                <a:spcPts val="0"/>
              </a:spcAft>
              <a:buClr>
                <a:srgbClr val="945EE8"/>
              </a:buClr>
              <a:buSzPct val="100000"/>
              <a:buChar char="•"/>
            </a:pPr>
            <a:r>
              <a:rPr lang="nl-NL" u="sng">
                <a:solidFill>
                  <a:srgbClr val="945EE8"/>
                </a:solidFill>
              </a:rPr>
              <a:t>Parlementaire democratie</a:t>
            </a:r>
            <a:r>
              <a:rPr lang="nl-NL">
                <a:solidFill>
                  <a:srgbClr val="945EE8"/>
                </a:solidFill>
              </a:rPr>
              <a:t> </a:t>
            </a:r>
            <a:r>
              <a:rPr lang="nl-NL"/>
              <a:t>werkte, want het parlement had hier het laatste woord</a:t>
            </a:r>
            <a:endParaRPr/>
          </a:p>
          <a:p>
            <a:pPr indent="-90804" lvl="0" marL="228600" rtl="0" algn="l">
              <a:lnSpc>
                <a:spcPct val="90000"/>
              </a:lnSpc>
              <a:spcBef>
                <a:spcPts val="1000"/>
              </a:spcBef>
              <a:spcAft>
                <a:spcPts val="0"/>
              </a:spcAft>
              <a:buClr>
                <a:schemeClr val="dk1"/>
              </a:buClr>
              <a:buSzPct val="100000"/>
              <a:buNone/>
            </a:pPr>
            <a:r>
              <a:t/>
            </a:r>
            <a:endParaRPr/>
          </a:p>
        </p:txBody>
      </p:sp>
      <p:pic>
        <p:nvPicPr>
          <p:cNvPr descr="Afbeelding met tekst, Lettertype, wit, algebra&#10;&#10;Automatisch gegenereerde beschrijving" id="346" name="Google Shape;346;p31"/>
          <p:cNvPicPr preferRelativeResize="0"/>
          <p:nvPr/>
        </p:nvPicPr>
        <p:blipFill rotWithShape="1">
          <a:blip r:embed="rId4">
            <a:alphaModFix/>
          </a:blip>
          <a:srcRect b="0" l="0" r="0" t="0"/>
          <a:stretch/>
        </p:blipFill>
        <p:spPr>
          <a:xfrm>
            <a:off x="3425705" y="4946601"/>
            <a:ext cx="7505700" cy="1447800"/>
          </a:xfrm>
          <a:prstGeom prst="rect">
            <a:avLst/>
          </a:prstGeom>
          <a:noFill/>
          <a:ln>
            <a:noFill/>
          </a:ln>
        </p:spPr>
      </p:pic>
      <p:sp>
        <p:nvSpPr>
          <p:cNvPr id="347" name="Google Shape;347;p31"/>
          <p:cNvSpPr txBox="1"/>
          <p:nvPr/>
        </p:nvSpPr>
        <p:spPr>
          <a:xfrm>
            <a:off x="3425705" y="4577269"/>
            <a:ext cx="29304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Examen 2021- tv2 – opgave 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Dawesplan</a:t>
            </a:r>
            <a:endParaRPr/>
          </a:p>
        </p:txBody>
      </p:sp>
      <p:sp>
        <p:nvSpPr>
          <p:cNvPr id="354" name="Google Shape;354;p32"/>
          <p:cNvSpPr/>
          <p:nvPr/>
        </p:nvSpPr>
        <p:spPr>
          <a:xfrm>
            <a:off x="4564083" y="1704545"/>
            <a:ext cx="3384468" cy="964869"/>
          </a:xfrm>
          <a:prstGeom prst="rect">
            <a:avLst/>
          </a:prstGeom>
          <a:solidFill>
            <a:srgbClr val="945DE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nl-NL" sz="1800">
                <a:solidFill>
                  <a:schemeClr val="lt1"/>
                </a:solidFill>
                <a:latin typeface="Calibri"/>
                <a:ea typeface="Calibri"/>
                <a:cs typeface="Calibri"/>
                <a:sym typeface="Calibri"/>
              </a:rPr>
              <a:t>Verenigde-Staten</a:t>
            </a:r>
            <a:endParaRPr/>
          </a:p>
        </p:txBody>
      </p:sp>
      <p:sp>
        <p:nvSpPr>
          <p:cNvPr id="355" name="Google Shape;355;p32"/>
          <p:cNvSpPr/>
          <p:nvPr/>
        </p:nvSpPr>
        <p:spPr>
          <a:xfrm>
            <a:off x="7657605" y="4068289"/>
            <a:ext cx="3384468" cy="964869"/>
          </a:xfrm>
          <a:prstGeom prst="rect">
            <a:avLst/>
          </a:prstGeom>
          <a:solidFill>
            <a:srgbClr val="945DE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nl-NL" sz="1800">
                <a:solidFill>
                  <a:schemeClr val="lt1"/>
                </a:solidFill>
                <a:latin typeface="Calibri"/>
                <a:ea typeface="Calibri"/>
                <a:cs typeface="Calibri"/>
                <a:sym typeface="Calibri"/>
              </a:rPr>
              <a:t>Duitsland</a:t>
            </a:r>
            <a:endParaRPr/>
          </a:p>
        </p:txBody>
      </p:sp>
      <p:sp>
        <p:nvSpPr>
          <p:cNvPr id="356" name="Google Shape;356;p32"/>
          <p:cNvSpPr/>
          <p:nvPr/>
        </p:nvSpPr>
        <p:spPr>
          <a:xfrm>
            <a:off x="1149927" y="4102926"/>
            <a:ext cx="3384468" cy="964869"/>
          </a:xfrm>
          <a:prstGeom prst="rect">
            <a:avLst/>
          </a:prstGeom>
          <a:solidFill>
            <a:srgbClr val="945DE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nl-NL" sz="1800">
                <a:solidFill>
                  <a:schemeClr val="lt1"/>
                </a:solidFill>
                <a:latin typeface="Calibri"/>
                <a:ea typeface="Calibri"/>
                <a:cs typeface="Calibri"/>
                <a:sym typeface="Calibri"/>
              </a:rPr>
              <a:t>Frankrijk/ Groot-Britannië</a:t>
            </a:r>
            <a:endParaRPr/>
          </a:p>
        </p:txBody>
      </p:sp>
      <p:cxnSp>
        <p:nvCxnSpPr>
          <p:cNvPr id="357" name="Google Shape;357;p32"/>
          <p:cNvCxnSpPr>
            <a:stCxn id="354" idx="3"/>
          </p:cNvCxnSpPr>
          <p:nvPr/>
        </p:nvCxnSpPr>
        <p:spPr>
          <a:xfrm>
            <a:off x="7948551" y="2186980"/>
            <a:ext cx="1401300" cy="15156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58" name="Google Shape;358;p32"/>
          <p:cNvCxnSpPr>
            <a:stCxn id="355" idx="1"/>
          </p:cNvCxnSpPr>
          <p:nvPr/>
        </p:nvCxnSpPr>
        <p:spPr>
          <a:xfrm flipH="1">
            <a:off x="4839405" y="4550724"/>
            <a:ext cx="2818200" cy="345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59" name="Google Shape;359;p32"/>
          <p:cNvCxnSpPr/>
          <p:nvPr/>
        </p:nvCxnSpPr>
        <p:spPr>
          <a:xfrm flipH="1" rot="10800000">
            <a:off x="2842161" y="2549279"/>
            <a:ext cx="1184585" cy="1519010"/>
          </a:xfrm>
          <a:prstGeom prst="straightConnector1">
            <a:avLst/>
          </a:prstGeom>
          <a:noFill/>
          <a:ln cap="flat" cmpd="sng" w="9525">
            <a:solidFill>
              <a:schemeClr val="accent1"/>
            </a:solidFill>
            <a:prstDash val="solid"/>
            <a:miter lim="800000"/>
            <a:headEnd len="sm" w="sm" type="none"/>
            <a:tailEnd len="med" w="med" type="triangle"/>
          </a:ln>
        </p:spPr>
      </p:cxnSp>
      <p:sp>
        <p:nvSpPr>
          <p:cNvPr id="360" name="Google Shape;360;p32"/>
          <p:cNvSpPr txBox="1"/>
          <p:nvPr/>
        </p:nvSpPr>
        <p:spPr>
          <a:xfrm>
            <a:off x="9268807" y="2875003"/>
            <a:ext cx="10387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Leningen</a:t>
            </a:r>
            <a:endParaRPr/>
          </a:p>
        </p:txBody>
      </p:sp>
      <p:sp>
        <p:nvSpPr>
          <p:cNvPr id="361" name="Google Shape;361;p32"/>
          <p:cNvSpPr txBox="1"/>
          <p:nvPr/>
        </p:nvSpPr>
        <p:spPr>
          <a:xfrm>
            <a:off x="5326846" y="5153455"/>
            <a:ext cx="18431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Herstelbetalingen</a:t>
            </a:r>
            <a:endParaRPr/>
          </a:p>
        </p:txBody>
      </p:sp>
      <p:sp>
        <p:nvSpPr>
          <p:cNvPr id="362" name="Google Shape;362;p32"/>
          <p:cNvSpPr txBox="1"/>
          <p:nvPr/>
        </p:nvSpPr>
        <p:spPr>
          <a:xfrm>
            <a:off x="713693" y="2875003"/>
            <a:ext cx="26196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Aflossing oorlogsschulden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3"/>
          <p:cNvSpPr txBox="1"/>
          <p:nvPr>
            <p:ph type="title"/>
          </p:nvPr>
        </p:nvSpPr>
        <p:spPr>
          <a:xfrm>
            <a:off x="533400" y="365125"/>
            <a:ext cx="5562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nl-NL">
                <a:latin typeface="Arial"/>
                <a:ea typeface="Arial"/>
                <a:cs typeface="Arial"/>
                <a:sym typeface="Arial"/>
              </a:rPr>
              <a:t>Jaartallen</a:t>
            </a:r>
            <a:endParaRPr/>
          </a:p>
        </p:txBody>
      </p:sp>
      <p:sp>
        <p:nvSpPr>
          <p:cNvPr id="368" name="Google Shape;368;p33"/>
          <p:cNvSpPr txBox="1"/>
          <p:nvPr>
            <p:ph idx="1" type="body"/>
          </p:nvPr>
        </p:nvSpPr>
        <p:spPr>
          <a:xfrm>
            <a:off x="533400" y="1522955"/>
            <a:ext cx="5745480" cy="510136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nl-NL">
                <a:latin typeface="Arial"/>
                <a:ea typeface="Arial"/>
                <a:cs typeface="Arial"/>
                <a:sym typeface="Arial"/>
              </a:rPr>
              <a:t>Jaartallen zijn zeker belangrijk:</a:t>
            </a:r>
            <a:endParaRPr/>
          </a:p>
          <a:p>
            <a:pPr indent="-228600" lvl="1" marL="685800" rtl="0" algn="l">
              <a:lnSpc>
                <a:spcPct val="90000"/>
              </a:lnSpc>
              <a:spcBef>
                <a:spcPts val="500"/>
              </a:spcBef>
              <a:spcAft>
                <a:spcPts val="0"/>
              </a:spcAft>
              <a:buClr>
                <a:schemeClr val="dk1"/>
              </a:buClr>
              <a:buSzPct val="100000"/>
              <a:buChar char="•"/>
            </a:pPr>
            <a:r>
              <a:rPr lang="nl-NL">
                <a:latin typeface="Arial"/>
                <a:ea typeface="Arial"/>
                <a:cs typeface="Arial"/>
                <a:sym typeface="Arial"/>
              </a:rPr>
              <a:t>Makkelijk om een bron te herkennen.</a:t>
            </a:r>
            <a:endParaRPr/>
          </a:p>
          <a:p>
            <a:pPr indent="-228600" lvl="1" marL="685800" rtl="0" algn="l">
              <a:lnSpc>
                <a:spcPct val="90000"/>
              </a:lnSpc>
              <a:spcBef>
                <a:spcPts val="500"/>
              </a:spcBef>
              <a:spcAft>
                <a:spcPts val="0"/>
              </a:spcAft>
              <a:buClr>
                <a:schemeClr val="dk1"/>
              </a:buClr>
              <a:buSzPct val="100000"/>
              <a:buChar char="•"/>
            </a:pPr>
            <a:r>
              <a:rPr lang="nl-NL">
                <a:latin typeface="Arial"/>
                <a:ea typeface="Arial"/>
                <a:cs typeface="Arial"/>
                <a:sym typeface="Arial"/>
              </a:rPr>
              <a:t>Je moet een bron in de goede tijd kunnen plaatsen.</a:t>
            </a:r>
            <a:endParaRPr/>
          </a:p>
          <a:p>
            <a:pPr indent="-228600" lvl="1" marL="685800" rtl="0" algn="l">
              <a:lnSpc>
                <a:spcPct val="90000"/>
              </a:lnSpc>
              <a:spcBef>
                <a:spcPts val="500"/>
              </a:spcBef>
              <a:spcAft>
                <a:spcPts val="0"/>
              </a:spcAft>
              <a:buClr>
                <a:schemeClr val="dk1"/>
              </a:buClr>
              <a:buSzPct val="100000"/>
              <a:buChar char="•"/>
            </a:pPr>
            <a:r>
              <a:rPr lang="nl-NL">
                <a:latin typeface="Arial"/>
                <a:ea typeface="Arial"/>
                <a:cs typeface="Arial"/>
                <a:sym typeface="Arial"/>
              </a:rPr>
              <a:t>Volgorde vragen</a:t>
            </a:r>
            <a:endParaRPr/>
          </a:p>
          <a:p>
            <a:pPr indent="0" lvl="0" marL="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ct val="100000"/>
              <a:buChar char="•"/>
            </a:pPr>
            <a:r>
              <a:rPr lang="nl-NL">
                <a:latin typeface="Arial"/>
                <a:ea typeface="Arial"/>
                <a:cs typeface="Arial"/>
                <a:sym typeface="Arial"/>
              </a:rPr>
              <a:t>Oefen door gebeurtenissen in de juiste volgorde te zetten </a:t>
            </a:r>
            <a:endParaRPr/>
          </a:p>
          <a:p>
            <a:pPr indent="0" lvl="0" marL="0" rtl="0" algn="l">
              <a:lnSpc>
                <a:spcPct val="90000"/>
              </a:lnSpc>
              <a:spcBef>
                <a:spcPts val="1000"/>
              </a:spcBef>
              <a:spcAft>
                <a:spcPts val="0"/>
              </a:spcAft>
              <a:buClr>
                <a:schemeClr val="dk1"/>
              </a:buClr>
              <a:buSzPct val="100000"/>
              <a:buNone/>
            </a:pPr>
            <a:r>
              <a:rPr lang="nl-NL">
                <a:latin typeface="Arial"/>
                <a:ea typeface="Arial"/>
                <a:cs typeface="Arial"/>
                <a:sym typeface="Arial"/>
              </a:rPr>
              <a:t>-&gt; knip kaartjes uit met gebeurtenissen (zet het jaartal op de achterkant)</a:t>
            </a:r>
            <a:endParaRPr/>
          </a:p>
          <a:p>
            <a:pPr indent="0" lvl="0" marL="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ct val="100000"/>
              <a:buChar char="•"/>
            </a:pPr>
            <a:r>
              <a:rPr lang="nl-NL">
                <a:latin typeface="Arial"/>
                <a:ea typeface="Arial"/>
                <a:cs typeface="Arial"/>
                <a:sym typeface="Arial"/>
              </a:rPr>
              <a:t>Maak voor jezelf een lijstje met de gebeurtenissen die de meeste invloed hadden en leer die zeker.</a:t>
            </a:r>
            <a:endParaRPr/>
          </a:p>
        </p:txBody>
      </p:sp>
      <p:pic>
        <p:nvPicPr>
          <p:cNvPr id="369" name="Google Shape;369;p33"/>
          <p:cNvPicPr preferRelativeResize="0"/>
          <p:nvPr/>
        </p:nvPicPr>
        <p:blipFill rotWithShape="1">
          <a:blip r:embed="rId3">
            <a:alphaModFix/>
          </a:blip>
          <a:srcRect b="0" l="0" r="0" t="0"/>
          <a:stretch/>
        </p:blipFill>
        <p:spPr>
          <a:xfrm>
            <a:off x="6484125" y="1236362"/>
            <a:ext cx="5476241" cy="4691766"/>
          </a:xfrm>
          <a:prstGeom prst="rect">
            <a:avLst/>
          </a:prstGeom>
          <a:noFill/>
          <a:ln>
            <a:noFill/>
          </a:ln>
        </p:spPr>
      </p:pic>
      <p:pic>
        <p:nvPicPr>
          <p:cNvPr id="370" name="Google Shape;370;p33"/>
          <p:cNvPicPr preferRelativeResize="0"/>
          <p:nvPr/>
        </p:nvPicPr>
        <p:blipFill rotWithShape="1">
          <a:blip r:embed="rId4">
            <a:alphaModFix/>
          </a:blip>
          <a:srcRect b="0" l="0" r="0" t="0"/>
          <a:stretch/>
        </p:blipFill>
        <p:spPr>
          <a:xfrm>
            <a:off x="6586747" y="1236362"/>
            <a:ext cx="5270996" cy="53879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4"/>
          <p:cNvSpPr txBox="1"/>
          <p:nvPr>
            <p:ph type="title"/>
          </p:nvPr>
        </p:nvSpPr>
        <p:spPr>
          <a:xfrm>
            <a:off x="838200" y="150907"/>
            <a:ext cx="10515600" cy="8112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nl-NL"/>
              <a:t>Politieke stromingen in NL</a:t>
            </a:r>
            <a:endParaRPr/>
          </a:p>
        </p:txBody>
      </p:sp>
      <p:graphicFrame>
        <p:nvGraphicFramePr>
          <p:cNvPr id="377" name="Google Shape;377;p34"/>
          <p:cNvGraphicFramePr/>
          <p:nvPr/>
        </p:nvGraphicFramePr>
        <p:xfrm>
          <a:off x="419160" y="1933180"/>
          <a:ext cx="3000000" cy="3000000"/>
        </p:xfrm>
        <a:graphic>
          <a:graphicData uri="http://schemas.openxmlformats.org/drawingml/2006/table">
            <a:tbl>
              <a:tblPr bandRow="1" firstRow="1">
                <a:noFill/>
                <a:tableStyleId>{B422B18B-21DF-478F-A4AA-C77C87F7F6EF}</a:tableStyleId>
              </a:tblPr>
              <a:tblGrid>
                <a:gridCol w="1812975"/>
                <a:gridCol w="1812975"/>
                <a:gridCol w="1812975"/>
                <a:gridCol w="1812975"/>
                <a:gridCol w="1812975"/>
              </a:tblGrid>
              <a:tr h="430000">
                <a:tc>
                  <a:txBody>
                    <a:bodyPr/>
                    <a:lstStyle/>
                    <a:p>
                      <a:pPr indent="0" lvl="0" marL="0" marR="0" rtl="0" algn="ctr">
                        <a:spcBef>
                          <a:spcPts val="0"/>
                        </a:spcBef>
                        <a:spcAft>
                          <a:spcPts val="0"/>
                        </a:spcAft>
                        <a:buNone/>
                      </a:pPr>
                      <a:r>
                        <a:t/>
                      </a:r>
                      <a:endParaRPr sz="1800">
                        <a:latin typeface="Arial"/>
                        <a:ea typeface="Arial"/>
                        <a:cs typeface="Arial"/>
                        <a:sym typeface="Arial"/>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200" u="sng">
                          <a:latin typeface="Arial"/>
                          <a:ea typeface="Arial"/>
                          <a:cs typeface="Arial"/>
                          <a:sym typeface="Arial"/>
                        </a:rPr>
                        <a:t>Liberalen</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200" u="sng">
                          <a:latin typeface="Arial"/>
                          <a:ea typeface="Arial"/>
                          <a:cs typeface="Arial"/>
                          <a:sym typeface="Arial"/>
                        </a:rPr>
                        <a:t>Protestanten</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200" u="sng">
                          <a:latin typeface="Arial"/>
                          <a:ea typeface="Arial"/>
                          <a:cs typeface="Arial"/>
                          <a:sym typeface="Arial"/>
                        </a:rPr>
                        <a:t>Katholieken</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200" u="sng">
                          <a:latin typeface="Arial"/>
                          <a:ea typeface="Arial"/>
                          <a:cs typeface="Arial"/>
                          <a:sym typeface="Arial"/>
                        </a:rPr>
                        <a:t>Socialisten</a:t>
                      </a:r>
                      <a:endParaRPr/>
                    </a:p>
                  </a:txBody>
                  <a:tcPr marT="45725" marB="45725" marR="91450" marL="91450">
                    <a:solidFill>
                      <a:srgbClr val="945DE8"/>
                    </a:solidFill>
                  </a:tcPr>
                </a:tc>
              </a:tr>
              <a:tr h="522525">
                <a:tc>
                  <a:txBody>
                    <a:bodyPr/>
                    <a:lstStyle/>
                    <a:p>
                      <a:pPr indent="0" lvl="0" marL="0" marR="0" rtl="0" algn="ctr">
                        <a:spcBef>
                          <a:spcPts val="0"/>
                        </a:spcBef>
                        <a:spcAft>
                          <a:spcPts val="0"/>
                        </a:spcAft>
                        <a:buNone/>
                      </a:pPr>
                      <a:r>
                        <a:rPr b="1" lang="nl-NL" sz="1800" u="sng">
                          <a:latin typeface="Arial"/>
                          <a:ea typeface="Arial"/>
                          <a:cs typeface="Arial"/>
                          <a:sym typeface="Arial"/>
                        </a:rPr>
                        <a:t>Kenwaarde</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Vrijheid</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God </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God </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Gelijkheid </a:t>
                      </a:r>
                      <a:endParaRPr/>
                    </a:p>
                  </a:txBody>
                  <a:tcPr marT="45725" marB="45725" marR="91450" marL="91450"/>
                </a:tc>
              </a:tr>
              <a:tr h="588000">
                <a:tc>
                  <a:txBody>
                    <a:bodyPr/>
                    <a:lstStyle/>
                    <a:p>
                      <a:pPr indent="0" lvl="0" marL="0" marR="0" rtl="0" algn="ctr">
                        <a:spcBef>
                          <a:spcPts val="0"/>
                        </a:spcBef>
                        <a:spcAft>
                          <a:spcPts val="0"/>
                        </a:spcAft>
                        <a:buNone/>
                      </a:pPr>
                      <a:r>
                        <a:rPr b="1" lang="nl-NL" sz="1800" u="sng">
                          <a:latin typeface="Arial"/>
                          <a:ea typeface="Arial"/>
                          <a:cs typeface="Arial"/>
                          <a:sym typeface="Arial"/>
                        </a:rPr>
                        <a:t>Leiders</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(Rudolf) Thorbecke</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(Abraham) Kuyper</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(Herman) Schaepman</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(Pieter Jelles) Troelstra</a:t>
                      </a:r>
                      <a:endParaRPr/>
                    </a:p>
                  </a:txBody>
                  <a:tcPr marT="45725" marB="45725" marR="91450" marL="91450"/>
                </a:tc>
              </a:tr>
              <a:tr h="499950">
                <a:tc>
                  <a:txBody>
                    <a:bodyPr/>
                    <a:lstStyle/>
                    <a:p>
                      <a:pPr indent="0" lvl="0" marL="0" marR="0" rtl="0" algn="ctr">
                        <a:spcBef>
                          <a:spcPts val="0"/>
                        </a:spcBef>
                        <a:spcAft>
                          <a:spcPts val="0"/>
                        </a:spcAft>
                        <a:buNone/>
                      </a:pPr>
                      <a:r>
                        <a:rPr b="1" lang="nl-NL" sz="1800" u="sng">
                          <a:latin typeface="Arial"/>
                          <a:ea typeface="Arial"/>
                          <a:cs typeface="Arial"/>
                          <a:sym typeface="Arial"/>
                        </a:rPr>
                        <a:t>Politieke partij</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Liberale Unie</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ARP </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RKSP</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SDAP</a:t>
                      </a:r>
                      <a:endParaRPr/>
                    </a:p>
                  </a:txBody>
                  <a:tcPr marT="45725" marB="45725" marR="91450" marL="91450"/>
                </a:tc>
              </a:tr>
              <a:tr h="588000">
                <a:tc>
                  <a:txBody>
                    <a:bodyPr/>
                    <a:lstStyle/>
                    <a:p>
                      <a:pPr indent="0" lvl="0" marL="0" marR="0" rtl="0" algn="ctr">
                        <a:spcBef>
                          <a:spcPts val="0"/>
                        </a:spcBef>
                        <a:spcAft>
                          <a:spcPts val="0"/>
                        </a:spcAft>
                        <a:buNone/>
                      </a:pPr>
                      <a:r>
                        <a:rPr b="1" lang="nl-NL" sz="1800" u="sng">
                          <a:latin typeface="Arial"/>
                          <a:ea typeface="Arial"/>
                          <a:cs typeface="Arial"/>
                          <a:sym typeface="Arial"/>
                        </a:rPr>
                        <a:t>Doel</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Nieuwe Grondwet</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Schoolstrijd</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Schoolstrijd</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Algemeen kiesrecht</a:t>
                      </a:r>
                      <a:endParaRPr/>
                    </a:p>
                  </a:txBody>
                  <a:tcPr marT="45725" marB="45725" marR="91450" marL="91450"/>
                </a:tc>
              </a:tr>
            </a:tbl>
          </a:graphicData>
        </a:graphic>
      </p:graphicFrame>
      <p:graphicFrame>
        <p:nvGraphicFramePr>
          <p:cNvPr id="378" name="Google Shape;378;p34"/>
          <p:cNvGraphicFramePr/>
          <p:nvPr/>
        </p:nvGraphicFramePr>
        <p:xfrm>
          <a:off x="9952588" y="1200532"/>
          <a:ext cx="3000000" cy="3000000"/>
        </p:xfrm>
        <a:graphic>
          <a:graphicData uri="http://schemas.openxmlformats.org/drawingml/2006/table">
            <a:tbl>
              <a:tblPr bandRow="1" firstRow="1">
                <a:noFill/>
                <a:tableStyleId>{B422B18B-21DF-478F-A4AA-C77C87F7F6EF}</a:tableStyleId>
              </a:tblPr>
              <a:tblGrid>
                <a:gridCol w="1972300"/>
              </a:tblGrid>
              <a:tr h="629725">
                <a:tc>
                  <a:txBody>
                    <a:bodyPr/>
                    <a:lstStyle/>
                    <a:p>
                      <a:pPr indent="0" lvl="0" marL="0" marR="0" rtl="0" algn="ctr">
                        <a:spcBef>
                          <a:spcPts val="0"/>
                        </a:spcBef>
                        <a:spcAft>
                          <a:spcPts val="0"/>
                        </a:spcAft>
                        <a:buNone/>
                      </a:pPr>
                      <a:r>
                        <a:rPr b="1" lang="nl-NL" sz="2200" u="sng">
                          <a:latin typeface="Arial"/>
                          <a:ea typeface="Arial"/>
                          <a:cs typeface="Arial"/>
                          <a:sym typeface="Arial"/>
                        </a:rPr>
                        <a:t>Feministen</a:t>
                      </a:r>
                      <a:endParaRPr/>
                    </a:p>
                  </a:txBody>
                  <a:tcPr marT="45725" marB="45725" marR="91450" marL="91450">
                    <a:solidFill>
                      <a:srgbClr val="945DE8"/>
                    </a:solidFill>
                  </a:tcPr>
                </a:tc>
              </a:tr>
              <a:tr h="685525">
                <a:tc>
                  <a:txBody>
                    <a:bodyPr/>
                    <a:lstStyle/>
                    <a:p>
                      <a:pPr indent="0" lvl="0" marL="0" marR="0" rtl="0" algn="ctr">
                        <a:spcBef>
                          <a:spcPts val="0"/>
                        </a:spcBef>
                        <a:spcAft>
                          <a:spcPts val="0"/>
                        </a:spcAft>
                        <a:buNone/>
                      </a:pPr>
                      <a:r>
                        <a:rPr b="1" lang="nl-NL" sz="1800">
                          <a:latin typeface="Arial"/>
                          <a:ea typeface="Arial"/>
                          <a:cs typeface="Arial"/>
                          <a:sym typeface="Arial"/>
                        </a:rPr>
                        <a:t>Gelijkheid voor vrouwen</a:t>
                      </a:r>
                      <a:endParaRPr/>
                    </a:p>
                  </a:txBody>
                  <a:tcPr marT="45725" marB="45725" marR="91450" marL="91450"/>
                </a:tc>
              </a:tr>
              <a:tr h="979300">
                <a:tc>
                  <a:txBody>
                    <a:bodyPr/>
                    <a:lstStyle/>
                    <a:p>
                      <a:pPr indent="0" lvl="0" marL="0" marR="0" rtl="0" algn="ctr">
                        <a:spcBef>
                          <a:spcPts val="0"/>
                        </a:spcBef>
                        <a:spcAft>
                          <a:spcPts val="0"/>
                        </a:spcAft>
                        <a:buNone/>
                      </a:pPr>
                      <a:r>
                        <a:rPr b="1" lang="nl-NL" sz="1800">
                          <a:latin typeface="Arial"/>
                          <a:ea typeface="Arial"/>
                          <a:cs typeface="Arial"/>
                          <a:sym typeface="Arial"/>
                        </a:rPr>
                        <a:t>(Aletta) Jacobs / (Wilhelmina) Drucker</a:t>
                      </a:r>
                      <a:endParaRPr b="1" sz="1800">
                        <a:latin typeface="Arial"/>
                        <a:ea typeface="Arial"/>
                        <a:cs typeface="Arial"/>
                        <a:sym typeface="Arial"/>
                      </a:endParaRPr>
                    </a:p>
                  </a:txBody>
                  <a:tcPr marT="45725" marB="45725" marR="91450" marL="91450"/>
                </a:tc>
              </a:tr>
            </a:tbl>
          </a:graphicData>
        </a:graphic>
      </p:graphicFrame>
      <p:sp>
        <p:nvSpPr>
          <p:cNvPr id="379" name="Google Shape;379;p34"/>
          <p:cNvSpPr txBox="1"/>
          <p:nvPr/>
        </p:nvSpPr>
        <p:spPr>
          <a:xfrm>
            <a:off x="4110718" y="976762"/>
            <a:ext cx="3515096" cy="430887"/>
          </a:xfrm>
          <a:prstGeom prst="rect">
            <a:avLst/>
          </a:prstGeom>
          <a:noFill/>
          <a:ln cap="flat" cmpd="sng" w="9525">
            <a:solidFill>
              <a:srgbClr val="945DE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2200">
                <a:solidFill>
                  <a:schemeClr val="dk1"/>
                </a:solidFill>
                <a:latin typeface="Arial"/>
                <a:ea typeface="Arial"/>
                <a:cs typeface="Arial"/>
                <a:sym typeface="Arial"/>
              </a:rPr>
              <a:t>Confessionelen</a:t>
            </a:r>
            <a:endParaRPr/>
          </a:p>
        </p:txBody>
      </p:sp>
      <p:sp>
        <p:nvSpPr>
          <p:cNvPr id="380" name="Google Shape;380;p34"/>
          <p:cNvSpPr/>
          <p:nvPr/>
        </p:nvSpPr>
        <p:spPr>
          <a:xfrm>
            <a:off x="6935068" y="1253515"/>
            <a:ext cx="178130" cy="291615"/>
          </a:xfrm>
          <a:prstGeom prst="downArrow">
            <a:avLst>
              <a:gd fmla="val 50000" name="adj1"/>
              <a:gd fmla="val 50000" name="adj2"/>
            </a:avLst>
          </a:prstGeom>
          <a:solidFill>
            <a:srgbClr val="945DE8"/>
          </a:solidFill>
          <a:ln cap="flat" cmpd="sng" w="12700">
            <a:solidFill>
              <a:srgbClr val="945D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34"/>
          <p:cNvSpPr/>
          <p:nvPr/>
        </p:nvSpPr>
        <p:spPr>
          <a:xfrm>
            <a:off x="4565937" y="1253515"/>
            <a:ext cx="178130" cy="291615"/>
          </a:xfrm>
          <a:prstGeom prst="downArrow">
            <a:avLst>
              <a:gd fmla="val 50000" name="adj1"/>
              <a:gd fmla="val 50000" name="adj2"/>
            </a:avLst>
          </a:prstGeom>
          <a:solidFill>
            <a:srgbClr val="945DE8"/>
          </a:solidFill>
          <a:ln cap="flat" cmpd="sng" w="12700">
            <a:solidFill>
              <a:srgbClr val="945D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r.Mr. J.R. Thorbecke - Parlement.com" id="382" name="Google Shape;382;p34"/>
          <p:cNvPicPr preferRelativeResize="0"/>
          <p:nvPr/>
        </p:nvPicPr>
        <p:blipFill rotWithShape="1">
          <a:blip r:embed="rId3">
            <a:alphaModFix/>
          </a:blip>
          <a:srcRect b="0" l="0" r="0" t="0"/>
          <a:stretch/>
        </p:blipFill>
        <p:spPr>
          <a:xfrm>
            <a:off x="2341359" y="4684349"/>
            <a:ext cx="1543050" cy="1905000"/>
          </a:xfrm>
          <a:prstGeom prst="rect">
            <a:avLst/>
          </a:prstGeom>
          <a:noFill/>
          <a:ln cap="flat" cmpd="sng" w="9525">
            <a:solidFill>
              <a:srgbClr val="945DE8"/>
            </a:solidFill>
            <a:prstDash val="solid"/>
            <a:round/>
            <a:headEnd len="sm" w="sm" type="none"/>
            <a:tailEnd len="sm" w="sm" type="none"/>
          </a:ln>
        </p:spPr>
      </p:pic>
      <p:pic>
        <p:nvPicPr>
          <p:cNvPr descr="Abraham Kuyper on Science and Religion: An Introduction To His Texts and  Contexts – Dr Jordan Ballor | Faraday" id="383" name="Google Shape;383;p34"/>
          <p:cNvPicPr preferRelativeResize="0"/>
          <p:nvPr/>
        </p:nvPicPr>
        <p:blipFill rotWithShape="1">
          <a:blip r:embed="rId4">
            <a:alphaModFix/>
          </a:blip>
          <a:srcRect b="6488" l="22215" r="4726" t="0"/>
          <a:stretch/>
        </p:blipFill>
        <p:spPr>
          <a:xfrm>
            <a:off x="4221430" y="4684349"/>
            <a:ext cx="1543050" cy="1905000"/>
          </a:xfrm>
          <a:prstGeom prst="rect">
            <a:avLst/>
          </a:prstGeom>
          <a:noFill/>
          <a:ln cap="flat" cmpd="sng" w="9525">
            <a:solidFill>
              <a:srgbClr val="945DE8"/>
            </a:solidFill>
            <a:prstDash val="solid"/>
            <a:round/>
            <a:headEnd len="sm" w="sm" type="none"/>
            <a:tailEnd len="sm" w="sm" type="none"/>
          </a:ln>
        </p:spPr>
      </p:pic>
      <p:pic>
        <p:nvPicPr>
          <p:cNvPr descr="Dr. H.J.A.M. (Herman) Schaepman - Parlement.com" id="384" name="Google Shape;384;p34"/>
          <p:cNvPicPr preferRelativeResize="0"/>
          <p:nvPr/>
        </p:nvPicPr>
        <p:blipFill rotWithShape="1">
          <a:blip r:embed="rId5">
            <a:alphaModFix/>
          </a:blip>
          <a:srcRect b="3020" l="2826" r="6931" t="0"/>
          <a:stretch/>
        </p:blipFill>
        <p:spPr>
          <a:xfrm>
            <a:off x="6043617" y="4684349"/>
            <a:ext cx="1496168" cy="1905000"/>
          </a:xfrm>
          <a:prstGeom prst="rect">
            <a:avLst/>
          </a:prstGeom>
          <a:noFill/>
          <a:ln cap="flat" cmpd="sng" w="9525">
            <a:solidFill>
              <a:srgbClr val="945DE8"/>
            </a:solidFill>
            <a:prstDash val="solid"/>
            <a:round/>
            <a:headEnd len="sm" w="sm" type="none"/>
            <a:tailEnd len="sm" w="sm" type="none"/>
          </a:ln>
        </p:spPr>
      </p:pic>
      <p:pic>
        <p:nvPicPr>
          <p:cNvPr descr="Pieter Jelles Troelstra - Wikipedia" id="385" name="Google Shape;385;p34"/>
          <p:cNvPicPr preferRelativeResize="0"/>
          <p:nvPr/>
        </p:nvPicPr>
        <p:blipFill rotWithShape="1">
          <a:blip r:embed="rId6">
            <a:alphaModFix/>
          </a:blip>
          <a:srcRect b="12265" l="0" r="0" t="0"/>
          <a:stretch/>
        </p:blipFill>
        <p:spPr>
          <a:xfrm>
            <a:off x="7818922" y="4665815"/>
            <a:ext cx="1543050" cy="1905000"/>
          </a:xfrm>
          <a:prstGeom prst="rect">
            <a:avLst/>
          </a:prstGeom>
          <a:noFill/>
          <a:ln cap="flat" cmpd="sng" w="9525">
            <a:solidFill>
              <a:srgbClr val="945DE8"/>
            </a:solidFill>
            <a:prstDash val="solid"/>
            <a:round/>
            <a:headEnd len="sm" w="sm" type="none"/>
            <a:tailEnd len="sm" w="sm" type="none"/>
          </a:ln>
        </p:spPr>
      </p:pic>
      <p:sp>
        <p:nvSpPr>
          <p:cNvPr id="386" name="Google Shape;386;p34"/>
          <p:cNvSpPr txBox="1"/>
          <p:nvPr/>
        </p:nvSpPr>
        <p:spPr>
          <a:xfrm rot="-1165923">
            <a:off x="395180" y="761318"/>
            <a:ext cx="2553194" cy="430887"/>
          </a:xfrm>
          <a:prstGeom prst="rect">
            <a:avLst/>
          </a:prstGeom>
          <a:noFill/>
          <a:ln cap="flat" cmpd="sng" w="9525">
            <a:solidFill>
              <a:srgbClr val="945DE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2200">
                <a:solidFill>
                  <a:schemeClr val="dk1"/>
                </a:solidFill>
                <a:latin typeface="Arial"/>
                <a:ea typeface="Arial"/>
                <a:cs typeface="Arial"/>
                <a:sym typeface="Arial"/>
              </a:rPr>
              <a:t>Verzuiling</a:t>
            </a:r>
            <a:endParaRPr/>
          </a:p>
        </p:txBody>
      </p:sp>
      <p:sp>
        <p:nvSpPr>
          <p:cNvPr id="387" name="Google Shape;387;p34"/>
          <p:cNvSpPr/>
          <p:nvPr/>
        </p:nvSpPr>
        <p:spPr>
          <a:xfrm rot="-2535694">
            <a:off x="1960820" y="1173101"/>
            <a:ext cx="266864" cy="629153"/>
          </a:xfrm>
          <a:prstGeom prst="downArrow">
            <a:avLst>
              <a:gd fmla="val 50000" name="adj1"/>
              <a:gd fmla="val 50000" name="adj2"/>
            </a:avLst>
          </a:prstGeom>
          <a:solidFill>
            <a:srgbClr val="945DE8"/>
          </a:solidFill>
          <a:ln cap="flat" cmpd="sng" w="12700">
            <a:solidFill>
              <a:srgbClr val="945D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letta Jacobs: alles over deze feminist in een notendop" id="388" name="Google Shape;388;p34"/>
          <p:cNvPicPr preferRelativeResize="0"/>
          <p:nvPr/>
        </p:nvPicPr>
        <p:blipFill rotWithShape="1">
          <a:blip r:embed="rId7">
            <a:alphaModFix/>
          </a:blip>
          <a:srcRect b="0" l="26467" r="25312" t="0"/>
          <a:stretch/>
        </p:blipFill>
        <p:spPr>
          <a:xfrm>
            <a:off x="10104630" y="3495095"/>
            <a:ext cx="1668210" cy="1734195"/>
          </a:xfrm>
          <a:prstGeom prst="rect">
            <a:avLst/>
          </a:prstGeom>
          <a:noFill/>
          <a:ln cap="flat" cmpd="sng" w="9525">
            <a:solidFill>
              <a:srgbClr val="945DE8"/>
            </a:solidFill>
            <a:prstDash val="solid"/>
            <a:round/>
            <a:headEnd len="sm" w="sm" type="none"/>
            <a:tailEnd len="sm" w="sm" type="none"/>
          </a:ln>
        </p:spPr>
      </p:pic>
      <p:pic>
        <p:nvPicPr>
          <p:cNvPr descr="Statieportret van een kiesrechtfeministe: Drucker in 1913" id="389" name="Google Shape;389;p34"/>
          <p:cNvPicPr preferRelativeResize="0"/>
          <p:nvPr/>
        </p:nvPicPr>
        <p:blipFill rotWithShape="1">
          <a:blip r:embed="rId8">
            <a:alphaModFix/>
          </a:blip>
          <a:srcRect b="34444" l="0" r="0" t="6555"/>
          <a:stretch/>
        </p:blipFill>
        <p:spPr>
          <a:xfrm>
            <a:off x="10016833" y="5060762"/>
            <a:ext cx="1843803" cy="1587112"/>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nl-NL"/>
              <a:t>Ontwikkeling Europese Unie</a:t>
            </a:r>
            <a:endParaRPr/>
          </a:p>
        </p:txBody>
      </p:sp>
      <p:graphicFrame>
        <p:nvGraphicFramePr>
          <p:cNvPr id="396" name="Google Shape;396;p35"/>
          <p:cNvGraphicFramePr/>
          <p:nvPr/>
        </p:nvGraphicFramePr>
        <p:xfrm>
          <a:off x="838200" y="5447599"/>
          <a:ext cx="3000000" cy="3000000"/>
        </p:xfrm>
        <a:graphic>
          <a:graphicData uri="http://schemas.openxmlformats.org/drawingml/2006/table">
            <a:tbl>
              <a:tblPr bandRow="1" firstRow="1">
                <a:noFill/>
                <a:tableStyleId>{2E6F3B78-FBC6-4427-891D-FE48707BC449}</a:tableStyleId>
              </a:tblPr>
              <a:tblGrid>
                <a:gridCol w="1845625"/>
                <a:gridCol w="1947550"/>
                <a:gridCol w="3455725"/>
                <a:gridCol w="3266700"/>
              </a:tblGrid>
              <a:tr h="370850">
                <a:tc>
                  <a:txBody>
                    <a:bodyPr/>
                    <a:lstStyle/>
                    <a:p>
                      <a:pPr indent="0" lvl="0" marL="0" marR="0" rtl="0" algn="ctr">
                        <a:spcBef>
                          <a:spcPts val="0"/>
                        </a:spcBef>
                        <a:spcAft>
                          <a:spcPts val="0"/>
                        </a:spcAft>
                        <a:buNone/>
                      </a:pPr>
                      <a:r>
                        <a:rPr lang="nl-NL" sz="2600"/>
                        <a:t>1952: EGKS</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600"/>
                        <a:t>1957: EEG</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600"/>
                        <a:t>1967: EG</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2600"/>
                        <a:t>1993: EU</a:t>
                      </a:r>
                      <a:endParaRPr/>
                    </a:p>
                  </a:txBody>
                  <a:tcPr marT="45725" marB="45725" marR="91450" marL="91450">
                    <a:solidFill>
                      <a:srgbClr val="945DE8"/>
                    </a:solidFill>
                  </a:tcPr>
                </a:tc>
              </a:tr>
            </a:tbl>
          </a:graphicData>
        </a:graphic>
      </p:graphicFrame>
      <p:sp>
        <p:nvSpPr>
          <p:cNvPr id="397" name="Google Shape;397;p35"/>
          <p:cNvSpPr txBox="1"/>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1" marL="685800" marR="0" rtl="0" algn="l">
              <a:lnSpc>
                <a:spcPct val="90000"/>
              </a:lnSpc>
              <a:spcBef>
                <a:spcPts val="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Begon met samenwerking met kolen en staal -&gt; nieuwe oorlog voorkomen.</a:t>
            </a:r>
            <a:endParaRPr/>
          </a:p>
          <a:p>
            <a:pPr indent="-228600" lvl="1" marL="685800" marR="0" rtl="0" algn="l">
              <a:lnSpc>
                <a:spcPct val="90000"/>
              </a:lnSpc>
              <a:spcBef>
                <a:spcPts val="50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Samenwerking met handel -&gt; grenzen open.</a:t>
            </a:r>
            <a:endParaRPr/>
          </a:p>
          <a:p>
            <a:pPr indent="-228600" lvl="1" marL="685800" marR="0" rtl="0" algn="l">
              <a:lnSpc>
                <a:spcPct val="90000"/>
              </a:lnSpc>
              <a:spcBef>
                <a:spcPts val="50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Meer afspraken, ook over milieu of wegen/spoor bouw.</a:t>
            </a:r>
            <a:endParaRPr/>
          </a:p>
          <a:p>
            <a:pPr indent="-228600" lvl="1" marL="685800" marR="0" rtl="0" algn="l">
              <a:lnSpc>
                <a:spcPct val="90000"/>
              </a:lnSpc>
              <a:spcBef>
                <a:spcPts val="50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Nog meer samenwerking, doel ook een eigen munt.</a:t>
            </a:r>
            <a:endParaRPr/>
          </a:p>
          <a:p>
            <a:pPr indent="-228600" lvl="1" marL="685800" marR="0" rtl="0" algn="l">
              <a:lnSpc>
                <a:spcPct val="90000"/>
              </a:lnSpc>
              <a:spcBef>
                <a:spcPts val="50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2002: invoeren van de euro.</a:t>
            </a:r>
            <a:endParaRPr/>
          </a:p>
          <a:p>
            <a:pPr indent="-228600" lvl="1" marL="685800" marR="0" rtl="0" algn="l">
              <a:lnSpc>
                <a:spcPct val="90000"/>
              </a:lnSpc>
              <a:spcBef>
                <a:spcPts val="500"/>
              </a:spcBef>
              <a:spcAft>
                <a:spcPts val="0"/>
              </a:spcAft>
              <a:buClr>
                <a:schemeClr val="dk1"/>
              </a:buClr>
              <a:buSzPts val="2400"/>
              <a:buFont typeface="Arial"/>
              <a:buChar char="•"/>
            </a:pPr>
            <a:r>
              <a:rPr b="0" i="0" lang="nl-NL" sz="2400" u="none" cap="none" strike="noStrike">
                <a:solidFill>
                  <a:schemeClr val="dk1"/>
                </a:solidFill>
                <a:latin typeface="Arial"/>
                <a:ea typeface="Arial"/>
                <a:cs typeface="Arial"/>
                <a:sym typeface="Arial"/>
              </a:rPr>
              <a:t>Nu 27 landen lid.</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8" name="Google Shape;398;p35"/>
          <p:cNvSpPr/>
          <p:nvPr/>
        </p:nvSpPr>
        <p:spPr>
          <a:xfrm>
            <a:off x="653143" y="5035138"/>
            <a:ext cx="2006930" cy="1325563"/>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5"/>
          <p:cNvSpPr/>
          <p:nvPr/>
        </p:nvSpPr>
        <p:spPr>
          <a:xfrm>
            <a:off x="2692730" y="5035137"/>
            <a:ext cx="2006930" cy="1325563"/>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35"/>
          <p:cNvSpPr/>
          <p:nvPr/>
        </p:nvSpPr>
        <p:spPr>
          <a:xfrm>
            <a:off x="5350824" y="5028657"/>
            <a:ext cx="2006930" cy="1325563"/>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5"/>
          <p:cNvSpPr/>
          <p:nvPr/>
        </p:nvSpPr>
        <p:spPr>
          <a:xfrm>
            <a:off x="8792689" y="5035137"/>
            <a:ext cx="2006930" cy="1325563"/>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Euro - Wikipedia" id="402" name="Google Shape;402;p35"/>
          <p:cNvPicPr preferRelativeResize="0"/>
          <p:nvPr/>
        </p:nvPicPr>
        <p:blipFill rotWithShape="1">
          <a:blip r:embed="rId3">
            <a:alphaModFix/>
          </a:blip>
          <a:srcRect b="0" l="0" r="0" t="0"/>
          <a:stretch/>
        </p:blipFill>
        <p:spPr>
          <a:xfrm>
            <a:off x="9160224" y="2332825"/>
            <a:ext cx="2276763" cy="256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nl-NL" u="sng"/>
              <a:t>Thorbecke</a:t>
            </a:r>
            <a:r>
              <a:rPr lang="nl-NL"/>
              <a:t> en de nieuwe grondwet</a:t>
            </a:r>
            <a:endParaRPr/>
          </a:p>
        </p:txBody>
      </p:sp>
      <p:sp>
        <p:nvSpPr>
          <p:cNvPr id="409" name="Google Shape;409;p36"/>
          <p:cNvSpPr txBox="1"/>
          <p:nvPr>
            <p:ph idx="1" type="body"/>
          </p:nvPr>
        </p:nvSpPr>
        <p:spPr>
          <a:xfrm>
            <a:off x="838199" y="1448790"/>
            <a:ext cx="7343899" cy="42887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a:t>Thorbecke -&gt; </a:t>
            </a:r>
            <a:r>
              <a:rPr i="1" lang="nl-NL"/>
              <a:t>prestaties zijn belangrijker dan relaties</a:t>
            </a:r>
            <a:endParaRPr/>
          </a:p>
          <a:p>
            <a:pPr indent="-228600" lvl="0" marL="228600" rtl="0" algn="l">
              <a:lnSpc>
                <a:spcPct val="90000"/>
              </a:lnSpc>
              <a:spcBef>
                <a:spcPts val="1000"/>
              </a:spcBef>
              <a:spcAft>
                <a:spcPts val="0"/>
              </a:spcAft>
              <a:buClr>
                <a:schemeClr val="dk1"/>
              </a:buClr>
              <a:buSzPts val="2800"/>
              <a:buChar char="•"/>
            </a:pPr>
            <a:r>
              <a:rPr lang="nl-NL"/>
              <a:t>Doel van de nieuwe grondwet -&gt; meer macht voor het parlement en minder macht voor de koning. -&gt; </a:t>
            </a:r>
            <a:r>
              <a:rPr lang="nl-NL">
                <a:solidFill>
                  <a:srgbClr val="945DE8"/>
                </a:solidFill>
              </a:rPr>
              <a:t>parlementaire democratie</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graphicFrame>
        <p:nvGraphicFramePr>
          <p:cNvPr id="410" name="Google Shape;410;p36"/>
          <p:cNvGraphicFramePr/>
          <p:nvPr/>
        </p:nvGraphicFramePr>
        <p:xfrm>
          <a:off x="273132" y="3593184"/>
          <a:ext cx="3000000" cy="3000000"/>
        </p:xfrm>
        <a:graphic>
          <a:graphicData uri="http://schemas.openxmlformats.org/drawingml/2006/table">
            <a:tbl>
              <a:tblPr bandRow="1" firstRow="1">
                <a:noFill/>
                <a:tableStyleId>{B422B18B-21DF-478F-A4AA-C77C87F7F6EF}</a:tableStyleId>
              </a:tblPr>
              <a:tblGrid>
                <a:gridCol w="3954475"/>
                <a:gridCol w="3954475"/>
              </a:tblGrid>
              <a:tr h="324425">
                <a:tc>
                  <a:txBody>
                    <a:bodyPr/>
                    <a:lstStyle/>
                    <a:p>
                      <a:pPr indent="0" lvl="0" marL="0" marR="0" rtl="0" algn="ctr">
                        <a:spcBef>
                          <a:spcPts val="0"/>
                        </a:spcBef>
                        <a:spcAft>
                          <a:spcPts val="0"/>
                        </a:spcAft>
                        <a:buNone/>
                      </a:pPr>
                      <a:r>
                        <a:rPr lang="nl-NL" sz="1800">
                          <a:latin typeface="Arial"/>
                          <a:ea typeface="Arial"/>
                          <a:cs typeface="Arial"/>
                          <a:sym typeface="Arial"/>
                        </a:rPr>
                        <a:t>Oude grondwet</a:t>
                      </a:r>
                      <a:endParaRPr/>
                    </a:p>
                  </a:txBody>
                  <a:tcPr marT="45725" marB="45725" marR="91450" marL="91450">
                    <a:solidFill>
                      <a:srgbClr val="945DE8"/>
                    </a:solidFill>
                  </a:tcPr>
                </a:tc>
                <a:tc>
                  <a:txBody>
                    <a:bodyPr/>
                    <a:lstStyle/>
                    <a:p>
                      <a:pPr indent="0" lvl="0" marL="0" marR="0" rtl="0" algn="ctr">
                        <a:spcBef>
                          <a:spcPts val="0"/>
                        </a:spcBef>
                        <a:spcAft>
                          <a:spcPts val="0"/>
                        </a:spcAft>
                        <a:buNone/>
                      </a:pPr>
                      <a:r>
                        <a:rPr lang="nl-NL" sz="1800">
                          <a:latin typeface="Arial"/>
                          <a:ea typeface="Arial"/>
                          <a:cs typeface="Arial"/>
                          <a:sym typeface="Arial"/>
                        </a:rPr>
                        <a:t>Nieuwe grondwet 1848</a:t>
                      </a:r>
                      <a:endParaRPr/>
                    </a:p>
                  </a:txBody>
                  <a:tcPr marT="45725" marB="45725" marR="91450" marL="91450">
                    <a:solidFill>
                      <a:srgbClr val="945DE8"/>
                    </a:solidFill>
                  </a:tcPr>
                </a:tc>
              </a:tr>
              <a:tr h="324425">
                <a:tc>
                  <a:txBody>
                    <a:bodyPr/>
                    <a:lstStyle/>
                    <a:p>
                      <a:pPr indent="0" lvl="0" marL="0" marR="0" rtl="0" algn="ctr">
                        <a:spcBef>
                          <a:spcPts val="0"/>
                        </a:spcBef>
                        <a:spcAft>
                          <a:spcPts val="0"/>
                        </a:spcAft>
                        <a:buNone/>
                      </a:pPr>
                      <a:r>
                        <a:rPr b="1" lang="nl-NL" sz="1800">
                          <a:latin typeface="Arial"/>
                          <a:ea typeface="Arial"/>
                          <a:cs typeface="Arial"/>
                          <a:sym typeface="Arial"/>
                        </a:rPr>
                        <a:t>Koning </a:t>
                      </a:r>
                      <a:r>
                        <a:rPr b="1" lang="nl-NL" sz="1800">
                          <a:solidFill>
                            <a:srgbClr val="945DE8"/>
                          </a:solidFill>
                          <a:latin typeface="Arial"/>
                          <a:ea typeface="Arial"/>
                          <a:cs typeface="Arial"/>
                          <a:sym typeface="Arial"/>
                        </a:rPr>
                        <a:t>regeringsleider</a:t>
                      </a:r>
                      <a:r>
                        <a:rPr b="1" lang="nl-NL" sz="1800">
                          <a:latin typeface="Arial"/>
                          <a:ea typeface="Arial"/>
                          <a:cs typeface="Arial"/>
                          <a:sym typeface="Arial"/>
                        </a:rPr>
                        <a:t> en </a:t>
                      </a:r>
                      <a:r>
                        <a:rPr b="1" lang="nl-NL" sz="1800">
                          <a:solidFill>
                            <a:srgbClr val="945DE8"/>
                          </a:solidFill>
                          <a:latin typeface="Arial"/>
                          <a:ea typeface="Arial"/>
                          <a:cs typeface="Arial"/>
                          <a:sym typeface="Arial"/>
                        </a:rPr>
                        <a:t>staatshoofd</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Premier wordt </a:t>
                      </a:r>
                      <a:r>
                        <a:rPr b="1" lang="nl-NL" sz="1800">
                          <a:solidFill>
                            <a:srgbClr val="945DE8"/>
                          </a:solidFill>
                          <a:latin typeface="Arial"/>
                          <a:ea typeface="Arial"/>
                          <a:cs typeface="Arial"/>
                          <a:sym typeface="Arial"/>
                        </a:rPr>
                        <a:t>regeringsleider</a:t>
                      </a:r>
                      <a:endParaRPr/>
                    </a:p>
                  </a:txBody>
                  <a:tcPr marT="45725" marB="45725" marR="91450" marL="91450"/>
                </a:tc>
              </a:tr>
              <a:tr h="567750">
                <a:tc>
                  <a:txBody>
                    <a:bodyPr/>
                    <a:lstStyle/>
                    <a:p>
                      <a:pPr indent="0" lvl="0" marL="0" marR="0" rtl="0" algn="ctr">
                        <a:lnSpc>
                          <a:spcPct val="100000"/>
                        </a:lnSpc>
                        <a:spcBef>
                          <a:spcPts val="0"/>
                        </a:spcBef>
                        <a:spcAft>
                          <a:spcPts val="0"/>
                        </a:spcAft>
                        <a:buClr>
                          <a:schemeClr val="dk1"/>
                        </a:buClr>
                        <a:buSzPts val="1800"/>
                        <a:buFont typeface="Arial"/>
                        <a:buNone/>
                      </a:pPr>
                      <a:r>
                        <a:rPr b="1" lang="nl-NL" sz="1800">
                          <a:latin typeface="Arial"/>
                          <a:ea typeface="Arial"/>
                          <a:cs typeface="Arial"/>
                          <a:sym typeface="Arial"/>
                        </a:rPr>
                        <a:t>Kan zelf ministers benoemen en ontslaan</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b="1" lang="nl-NL" sz="1800">
                          <a:latin typeface="Arial"/>
                          <a:ea typeface="Arial"/>
                          <a:cs typeface="Arial"/>
                          <a:sym typeface="Arial"/>
                        </a:rPr>
                        <a:t>Koning </a:t>
                      </a:r>
                      <a:r>
                        <a:rPr b="1" lang="nl-NL" sz="1800">
                          <a:solidFill>
                            <a:srgbClr val="945DE8"/>
                          </a:solidFill>
                          <a:latin typeface="Arial"/>
                          <a:ea typeface="Arial"/>
                          <a:cs typeface="Arial"/>
                          <a:sym typeface="Arial"/>
                        </a:rPr>
                        <a:t>onschendbaar</a:t>
                      </a:r>
                      <a:r>
                        <a:rPr b="1" lang="nl-NL" sz="1800">
                          <a:latin typeface="Arial"/>
                          <a:ea typeface="Arial"/>
                          <a:cs typeface="Arial"/>
                          <a:sym typeface="Arial"/>
                        </a:rPr>
                        <a:t> -&gt; </a:t>
                      </a:r>
                      <a:r>
                        <a:rPr b="1" lang="nl-NL" sz="1800">
                          <a:solidFill>
                            <a:srgbClr val="945DE8"/>
                          </a:solidFill>
                          <a:latin typeface="Arial"/>
                          <a:ea typeface="Arial"/>
                          <a:cs typeface="Arial"/>
                          <a:sym typeface="Arial"/>
                        </a:rPr>
                        <a:t>ministeriële verantwoordelijkheid</a:t>
                      </a:r>
                      <a:endParaRPr/>
                    </a:p>
                  </a:txBody>
                  <a:tcPr marT="45725" marB="45725" marR="91450" marL="91450"/>
                </a:tc>
              </a:tr>
              <a:tr h="567750">
                <a:tc>
                  <a:txBody>
                    <a:bodyPr/>
                    <a:lstStyle/>
                    <a:p>
                      <a:pPr indent="0" lvl="0" marL="0" marR="0" rtl="0" algn="ctr">
                        <a:spcBef>
                          <a:spcPts val="0"/>
                        </a:spcBef>
                        <a:spcAft>
                          <a:spcPts val="0"/>
                        </a:spcAft>
                        <a:buNone/>
                      </a:pPr>
                      <a:r>
                        <a:rPr b="1" lang="nl-NL" sz="1800">
                          <a:latin typeface="Arial"/>
                          <a:ea typeface="Arial"/>
                          <a:cs typeface="Arial"/>
                          <a:sym typeface="Arial"/>
                        </a:rPr>
                        <a:t>Koning benoemde leden van de Eerste kamer</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2</a:t>
                      </a:r>
                      <a:r>
                        <a:rPr b="1" baseline="30000" lang="nl-NL" sz="1800">
                          <a:latin typeface="Arial"/>
                          <a:ea typeface="Arial"/>
                          <a:cs typeface="Arial"/>
                          <a:sym typeface="Arial"/>
                        </a:rPr>
                        <a:t>e</a:t>
                      </a:r>
                      <a:r>
                        <a:rPr b="1" lang="nl-NL" sz="1800">
                          <a:latin typeface="Arial"/>
                          <a:ea typeface="Arial"/>
                          <a:cs typeface="Arial"/>
                          <a:sym typeface="Arial"/>
                        </a:rPr>
                        <a:t> kamer en PS worden gekozen door rijke burgers. 1</a:t>
                      </a:r>
                      <a:r>
                        <a:rPr b="1" baseline="30000" lang="nl-NL" sz="1800">
                          <a:latin typeface="Arial"/>
                          <a:ea typeface="Arial"/>
                          <a:cs typeface="Arial"/>
                          <a:sym typeface="Arial"/>
                        </a:rPr>
                        <a:t>e</a:t>
                      </a:r>
                      <a:r>
                        <a:rPr b="1" lang="nl-NL" sz="1800">
                          <a:latin typeface="Arial"/>
                          <a:ea typeface="Arial"/>
                          <a:cs typeface="Arial"/>
                          <a:sym typeface="Arial"/>
                        </a:rPr>
                        <a:t> kamer door de PS</a:t>
                      </a:r>
                      <a:endParaRPr/>
                    </a:p>
                  </a:txBody>
                  <a:tcPr marT="45725" marB="45725" marR="91450" marL="91450"/>
                </a:tc>
              </a:tr>
              <a:tr h="702650">
                <a:tc>
                  <a:txBody>
                    <a:bodyPr/>
                    <a:lstStyle/>
                    <a:p>
                      <a:pPr indent="0" lvl="0" marL="0" marR="0" rtl="0" algn="ctr">
                        <a:spcBef>
                          <a:spcPts val="0"/>
                        </a:spcBef>
                        <a:spcAft>
                          <a:spcPts val="0"/>
                        </a:spcAft>
                        <a:buNone/>
                      </a:pPr>
                      <a:r>
                        <a:rPr b="1" lang="nl-NL" sz="1800">
                          <a:latin typeface="Arial"/>
                          <a:ea typeface="Arial"/>
                          <a:cs typeface="Arial"/>
                          <a:sym typeface="Arial"/>
                        </a:rPr>
                        <a:t>Weinig invloed van het volk:</a:t>
                      </a:r>
                      <a:endParaRPr/>
                    </a:p>
                    <a:p>
                      <a:pPr indent="0" lvl="0" marL="0" marR="0" rtl="0" algn="ctr">
                        <a:spcBef>
                          <a:spcPts val="0"/>
                        </a:spcBef>
                        <a:spcAft>
                          <a:spcPts val="0"/>
                        </a:spcAft>
                        <a:buNone/>
                      </a:pPr>
                      <a:r>
                        <a:rPr b="1" lang="nl-NL" sz="1800">
                          <a:solidFill>
                            <a:srgbClr val="945DE8"/>
                          </a:solidFill>
                          <a:latin typeface="Arial"/>
                          <a:ea typeface="Arial"/>
                          <a:cs typeface="Arial"/>
                          <a:sym typeface="Arial"/>
                        </a:rPr>
                        <a:t>Constitutionele monarchie</a:t>
                      </a:r>
                      <a:endParaRPr/>
                    </a:p>
                  </a:txBody>
                  <a:tcPr marT="45725" marB="45725" marR="91450" marL="91450"/>
                </a:tc>
                <a:tc>
                  <a:txBody>
                    <a:bodyPr/>
                    <a:lstStyle/>
                    <a:p>
                      <a:pPr indent="0" lvl="0" marL="0" marR="0" rtl="0" algn="ctr">
                        <a:spcBef>
                          <a:spcPts val="0"/>
                        </a:spcBef>
                        <a:spcAft>
                          <a:spcPts val="0"/>
                        </a:spcAft>
                        <a:buNone/>
                      </a:pPr>
                      <a:r>
                        <a:rPr b="1" lang="nl-NL" sz="1800">
                          <a:latin typeface="Arial"/>
                          <a:ea typeface="Arial"/>
                          <a:cs typeface="Arial"/>
                          <a:sym typeface="Arial"/>
                        </a:rPr>
                        <a:t>Meer macht voor het volk:</a:t>
                      </a:r>
                      <a:endParaRPr/>
                    </a:p>
                    <a:p>
                      <a:pPr indent="0" lvl="0" marL="0" marR="0" rtl="0" algn="ctr">
                        <a:spcBef>
                          <a:spcPts val="0"/>
                        </a:spcBef>
                        <a:spcAft>
                          <a:spcPts val="0"/>
                        </a:spcAft>
                        <a:buNone/>
                      </a:pPr>
                      <a:r>
                        <a:rPr b="1" lang="nl-NL" sz="1800">
                          <a:solidFill>
                            <a:srgbClr val="945DE8"/>
                          </a:solidFill>
                          <a:latin typeface="Arial"/>
                          <a:ea typeface="Arial"/>
                          <a:cs typeface="Arial"/>
                          <a:sym typeface="Arial"/>
                        </a:rPr>
                        <a:t>Parlementair stelsel</a:t>
                      </a:r>
                      <a:endParaRPr/>
                    </a:p>
                  </a:txBody>
                  <a:tcPr marT="45725" marB="45725" marR="91450" marL="91450"/>
                </a:tc>
              </a:tr>
            </a:tbl>
          </a:graphicData>
        </a:graphic>
      </p:graphicFrame>
      <p:pic>
        <p:nvPicPr>
          <p:cNvPr descr="Johan Rudolph Thorbecke - Wikipedia" id="411" name="Google Shape;411;p36"/>
          <p:cNvPicPr preferRelativeResize="0"/>
          <p:nvPr/>
        </p:nvPicPr>
        <p:blipFill rotWithShape="1">
          <a:blip r:embed="rId3">
            <a:alphaModFix/>
          </a:blip>
          <a:srcRect b="0" l="0" r="0" t="0"/>
          <a:stretch/>
        </p:blipFill>
        <p:spPr>
          <a:xfrm>
            <a:off x="8312726" y="1690688"/>
            <a:ext cx="3479079" cy="4191194"/>
          </a:xfrm>
          <a:prstGeom prst="rect">
            <a:avLst/>
          </a:prstGeom>
          <a:noFill/>
          <a:ln cap="flat" cmpd="sng" w="9525">
            <a:solidFill>
              <a:srgbClr val="945DE8"/>
            </a:solidFill>
            <a:prstDash val="solid"/>
            <a:round/>
            <a:headEnd len="sm" w="sm" type="none"/>
            <a:tailEnd len="sm" w="sm" type="none"/>
          </a:ln>
        </p:spPr>
      </p:pic>
      <p:sp>
        <p:nvSpPr>
          <p:cNvPr id="412" name="Google Shape;412;p36"/>
          <p:cNvSpPr/>
          <p:nvPr/>
        </p:nvSpPr>
        <p:spPr>
          <a:xfrm>
            <a:off x="1650670" y="4837527"/>
            <a:ext cx="344384" cy="363865"/>
          </a:xfrm>
          <a:prstGeom prst="ellipse">
            <a:avLst/>
          </a:prstGeom>
          <a:noFill/>
          <a:ln cap="flat" cmpd="sng" w="28575">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t>Communisme in de Sovjet Unie</a:t>
            </a:r>
            <a:endParaRPr/>
          </a:p>
        </p:txBody>
      </p:sp>
      <p:graphicFrame>
        <p:nvGraphicFramePr>
          <p:cNvPr id="418" name="Google Shape;418;p37"/>
          <p:cNvGraphicFramePr/>
          <p:nvPr/>
        </p:nvGraphicFramePr>
        <p:xfrm>
          <a:off x="416560" y="3840480"/>
          <a:ext cx="3000000" cy="3000000"/>
        </p:xfrm>
        <a:graphic>
          <a:graphicData uri="http://schemas.openxmlformats.org/drawingml/2006/table">
            <a:tbl>
              <a:tblPr bandRow="1" firstRow="1">
                <a:noFill/>
                <a:tableStyleId>{2E6F3B78-FBC6-4427-891D-FE48707BC449}</a:tableStyleId>
              </a:tblPr>
              <a:tblGrid>
                <a:gridCol w="1134875"/>
                <a:gridCol w="1134875"/>
                <a:gridCol w="1134875"/>
                <a:gridCol w="1134875"/>
                <a:gridCol w="1134875"/>
                <a:gridCol w="1134875"/>
                <a:gridCol w="1134875"/>
                <a:gridCol w="1134875"/>
                <a:gridCol w="1134875"/>
                <a:gridCol w="1134875"/>
              </a:tblGrid>
              <a:tr h="383775">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652EA3"/>
                      </a:solidFill>
                      <a:prstDash val="solid"/>
                      <a:round/>
                      <a:headEnd len="sm" w="sm" type="none"/>
                      <a:tailEnd len="sm" w="sm" type="none"/>
                    </a:lnL>
                    <a:lnR cap="flat" cmpd="sng" w="12700">
                      <a:solidFill>
                        <a:srgbClr val="652EA3"/>
                      </a:solidFill>
                      <a:prstDash val="solid"/>
                      <a:round/>
                      <a:headEnd len="sm" w="sm" type="none"/>
                      <a:tailEnd len="sm" w="sm" type="none"/>
                    </a:lnR>
                    <a:lnT cap="flat" cmpd="sng" w="12700">
                      <a:solidFill>
                        <a:srgbClr val="652EA3"/>
                      </a:solidFill>
                      <a:prstDash val="solid"/>
                      <a:round/>
                      <a:headEnd len="sm" w="sm" type="none"/>
                      <a:tailEnd len="sm" w="sm" type="none"/>
                    </a:lnT>
                    <a:lnB cap="flat" cmpd="sng" w="12700">
                      <a:solidFill>
                        <a:srgbClr val="652EA3"/>
                      </a:solidFill>
                      <a:prstDash val="solid"/>
                      <a:round/>
                      <a:headEnd len="sm" w="sm" type="none"/>
                      <a:tailEnd len="sm" w="sm" type="none"/>
                    </a:lnB>
                    <a:solidFill>
                      <a:srgbClr val="945EE8"/>
                    </a:solidFill>
                  </a:tcPr>
                </a:tc>
              </a:tr>
            </a:tbl>
          </a:graphicData>
        </a:graphic>
      </p:graphicFrame>
      <p:sp>
        <p:nvSpPr>
          <p:cNvPr id="419" name="Google Shape;419;p37"/>
          <p:cNvSpPr txBox="1"/>
          <p:nvPr/>
        </p:nvSpPr>
        <p:spPr>
          <a:xfrm>
            <a:off x="426720" y="3850093"/>
            <a:ext cx="11628120" cy="3837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lt1"/>
                </a:solidFill>
                <a:latin typeface="Arial"/>
                <a:ea typeface="Arial"/>
                <a:cs typeface="Arial"/>
                <a:sym typeface="Arial"/>
              </a:rPr>
              <a:t>1917         1922  1924                                     1948    1953                   1961 1962                                   1985      1989   1991</a:t>
            </a:r>
            <a:endParaRPr/>
          </a:p>
        </p:txBody>
      </p:sp>
      <p:pic>
        <p:nvPicPr>
          <p:cNvPr descr="100 jaar Russische revolutie | Dagen die de wereld deden wankelen | Solidair" id="420" name="Google Shape;420;p37"/>
          <p:cNvPicPr preferRelativeResize="0"/>
          <p:nvPr/>
        </p:nvPicPr>
        <p:blipFill rotWithShape="1">
          <a:blip r:embed="rId3">
            <a:alphaModFix/>
          </a:blip>
          <a:srcRect b="0" l="0" r="0" t="0"/>
          <a:stretch/>
        </p:blipFill>
        <p:spPr>
          <a:xfrm>
            <a:off x="558799" y="1521194"/>
            <a:ext cx="2199129" cy="1539391"/>
          </a:xfrm>
          <a:prstGeom prst="rect">
            <a:avLst/>
          </a:prstGeom>
          <a:noFill/>
          <a:ln>
            <a:noFill/>
          </a:ln>
        </p:spPr>
      </p:pic>
      <p:sp>
        <p:nvSpPr>
          <p:cNvPr id="421" name="Google Shape;421;p37"/>
          <p:cNvSpPr txBox="1"/>
          <p:nvPr/>
        </p:nvSpPr>
        <p:spPr>
          <a:xfrm>
            <a:off x="558799" y="3169168"/>
            <a:ext cx="221488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Russische revolutie: burgeroorlog</a:t>
            </a:r>
            <a:endParaRPr/>
          </a:p>
        </p:txBody>
      </p:sp>
      <p:pic>
        <p:nvPicPr>
          <p:cNvPr descr="Grunge Stijl USSR Russische Communistische Sovjet-Unie Rode - Etsy Nederland" id="422" name="Google Shape;422;p37"/>
          <p:cNvPicPr preferRelativeResize="0"/>
          <p:nvPr/>
        </p:nvPicPr>
        <p:blipFill rotWithShape="1">
          <a:blip r:embed="rId4">
            <a:alphaModFix/>
          </a:blip>
          <a:srcRect b="0" l="0" r="0" t="0"/>
          <a:stretch/>
        </p:blipFill>
        <p:spPr>
          <a:xfrm>
            <a:off x="258177" y="4753954"/>
            <a:ext cx="2430145" cy="1620097"/>
          </a:xfrm>
          <a:prstGeom prst="rect">
            <a:avLst/>
          </a:prstGeom>
          <a:noFill/>
          <a:ln>
            <a:noFill/>
          </a:ln>
        </p:spPr>
      </p:pic>
      <p:sp>
        <p:nvSpPr>
          <p:cNvPr id="423" name="Google Shape;423;p37"/>
          <p:cNvSpPr txBox="1"/>
          <p:nvPr/>
        </p:nvSpPr>
        <p:spPr>
          <a:xfrm>
            <a:off x="365809" y="6374051"/>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Begin Sovjet Unie</a:t>
            </a:r>
            <a:endParaRPr/>
          </a:p>
        </p:txBody>
      </p:sp>
      <p:pic>
        <p:nvPicPr>
          <p:cNvPr descr="Stalin Succeeds Lenin 1924 - 1939 - World History Volume" id="424" name="Google Shape;424;p37"/>
          <p:cNvPicPr preferRelativeResize="0"/>
          <p:nvPr/>
        </p:nvPicPr>
        <p:blipFill rotWithShape="1">
          <a:blip r:embed="rId5">
            <a:alphaModFix/>
          </a:blip>
          <a:srcRect b="0" l="0" r="0" t="0"/>
          <a:stretch/>
        </p:blipFill>
        <p:spPr>
          <a:xfrm>
            <a:off x="3087689" y="2032159"/>
            <a:ext cx="1911448" cy="1466850"/>
          </a:xfrm>
          <a:prstGeom prst="rect">
            <a:avLst/>
          </a:prstGeom>
          <a:noFill/>
          <a:ln>
            <a:noFill/>
          </a:ln>
        </p:spPr>
      </p:pic>
      <p:sp>
        <p:nvSpPr>
          <p:cNvPr id="425" name="Google Shape;425;p37"/>
          <p:cNvSpPr txBox="1"/>
          <p:nvPr/>
        </p:nvSpPr>
        <p:spPr>
          <a:xfrm>
            <a:off x="2935973" y="1554244"/>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Stalin aan de macht</a:t>
            </a:r>
            <a:endParaRPr/>
          </a:p>
        </p:txBody>
      </p:sp>
      <p:pic>
        <p:nvPicPr>
          <p:cNvPr descr="De dood van Stalin - Andere Tijden" id="426" name="Google Shape;426;p37"/>
          <p:cNvPicPr preferRelativeResize="0"/>
          <p:nvPr/>
        </p:nvPicPr>
        <p:blipFill rotWithShape="1">
          <a:blip r:embed="rId6">
            <a:alphaModFix/>
          </a:blip>
          <a:srcRect b="0" l="0" r="0" t="0"/>
          <a:stretch/>
        </p:blipFill>
        <p:spPr>
          <a:xfrm>
            <a:off x="5480614" y="1375449"/>
            <a:ext cx="2200275" cy="1760220"/>
          </a:xfrm>
          <a:prstGeom prst="rect">
            <a:avLst/>
          </a:prstGeom>
          <a:noFill/>
          <a:ln>
            <a:noFill/>
          </a:ln>
        </p:spPr>
      </p:pic>
      <p:sp>
        <p:nvSpPr>
          <p:cNvPr id="427" name="Google Shape;427;p37"/>
          <p:cNvSpPr txBox="1"/>
          <p:nvPr/>
        </p:nvSpPr>
        <p:spPr>
          <a:xfrm>
            <a:off x="5466009" y="3244334"/>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Dood Stalin</a:t>
            </a:r>
            <a:endParaRPr/>
          </a:p>
        </p:txBody>
      </p:sp>
      <p:sp>
        <p:nvSpPr>
          <p:cNvPr id="428" name="Google Shape;428;p37"/>
          <p:cNvSpPr txBox="1"/>
          <p:nvPr/>
        </p:nvSpPr>
        <p:spPr>
          <a:xfrm>
            <a:off x="2580689" y="4564242"/>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Blokkade van Berlijn</a:t>
            </a:r>
            <a:endParaRPr/>
          </a:p>
        </p:txBody>
      </p:sp>
      <p:pic>
        <p:nvPicPr>
          <p:cNvPr descr="De CPN en de blokkade van Berlijn (1948) | Historiek" id="429" name="Google Shape;429;p37"/>
          <p:cNvPicPr preferRelativeResize="0"/>
          <p:nvPr/>
        </p:nvPicPr>
        <p:blipFill rotWithShape="1">
          <a:blip r:embed="rId7">
            <a:alphaModFix/>
          </a:blip>
          <a:srcRect b="0" l="0" r="0" t="0"/>
          <a:stretch/>
        </p:blipFill>
        <p:spPr>
          <a:xfrm>
            <a:off x="2785527" y="5004154"/>
            <a:ext cx="1813560" cy="1726121"/>
          </a:xfrm>
          <a:prstGeom prst="rect">
            <a:avLst/>
          </a:prstGeom>
          <a:noFill/>
          <a:ln>
            <a:noFill/>
          </a:ln>
        </p:spPr>
      </p:pic>
      <p:pic>
        <p:nvPicPr>
          <p:cNvPr descr="De bouw van de Berlijnse muur • BerlijnBlog.nl" id="430" name="Google Shape;430;p37"/>
          <p:cNvPicPr preferRelativeResize="0"/>
          <p:nvPr/>
        </p:nvPicPr>
        <p:blipFill rotWithShape="1">
          <a:blip r:embed="rId8">
            <a:alphaModFix/>
          </a:blip>
          <a:srcRect b="0" l="0" r="0" t="0"/>
          <a:stretch/>
        </p:blipFill>
        <p:spPr>
          <a:xfrm>
            <a:off x="4720884" y="4647930"/>
            <a:ext cx="2609785" cy="1726121"/>
          </a:xfrm>
          <a:prstGeom prst="rect">
            <a:avLst/>
          </a:prstGeom>
          <a:noFill/>
          <a:ln>
            <a:noFill/>
          </a:ln>
        </p:spPr>
      </p:pic>
      <p:sp>
        <p:nvSpPr>
          <p:cNvPr id="431" name="Google Shape;431;p37"/>
          <p:cNvSpPr txBox="1"/>
          <p:nvPr/>
        </p:nvSpPr>
        <p:spPr>
          <a:xfrm>
            <a:off x="4918336" y="6360943"/>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Bouw Berlijnse muur</a:t>
            </a:r>
            <a:endParaRPr/>
          </a:p>
        </p:txBody>
      </p:sp>
      <p:pic>
        <p:nvPicPr>
          <p:cNvPr descr="Kennedy speelde hoog spel en won - Nederlands Dagblad. De kwaliteitskrant  van christelijk Nederland" id="432" name="Google Shape;432;p37"/>
          <p:cNvPicPr preferRelativeResize="0"/>
          <p:nvPr/>
        </p:nvPicPr>
        <p:blipFill rotWithShape="1">
          <a:blip r:embed="rId9">
            <a:alphaModFix/>
          </a:blip>
          <a:srcRect b="0" l="0" r="0" t="0"/>
          <a:stretch/>
        </p:blipFill>
        <p:spPr>
          <a:xfrm>
            <a:off x="7363658" y="4832596"/>
            <a:ext cx="2931209" cy="1726121"/>
          </a:xfrm>
          <a:prstGeom prst="rect">
            <a:avLst/>
          </a:prstGeom>
          <a:noFill/>
          <a:ln>
            <a:noFill/>
          </a:ln>
        </p:spPr>
      </p:pic>
      <p:sp>
        <p:nvSpPr>
          <p:cNvPr id="433" name="Google Shape;433;p37"/>
          <p:cNvSpPr txBox="1"/>
          <p:nvPr/>
        </p:nvSpPr>
        <p:spPr>
          <a:xfrm>
            <a:off x="7452466" y="4564242"/>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Cuba crisis</a:t>
            </a:r>
            <a:endParaRPr/>
          </a:p>
        </p:txBody>
      </p:sp>
      <p:pic>
        <p:nvPicPr>
          <p:cNvPr descr="Michail Gorbatsjov (1931-2022), de man die ongewild de Sovjet-Unie ten  grave droeg" id="434" name="Google Shape;434;p37"/>
          <p:cNvPicPr preferRelativeResize="0"/>
          <p:nvPr/>
        </p:nvPicPr>
        <p:blipFill rotWithShape="1">
          <a:blip r:embed="rId10">
            <a:alphaModFix/>
          </a:blip>
          <a:srcRect b="0" l="0" r="0" t="0"/>
          <a:stretch/>
        </p:blipFill>
        <p:spPr>
          <a:xfrm>
            <a:off x="7844329" y="2236428"/>
            <a:ext cx="2043624" cy="1442087"/>
          </a:xfrm>
          <a:prstGeom prst="rect">
            <a:avLst/>
          </a:prstGeom>
          <a:noFill/>
          <a:ln>
            <a:noFill/>
          </a:ln>
        </p:spPr>
      </p:pic>
      <p:sp>
        <p:nvSpPr>
          <p:cNvPr id="435" name="Google Shape;435;p37"/>
          <p:cNvSpPr txBox="1"/>
          <p:nvPr/>
        </p:nvSpPr>
        <p:spPr>
          <a:xfrm>
            <a:off x="7721823" y="1617188"/>
            <a:ext cx="221488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Gorbatsjov aan de macht</a:t>
            </a:r>
            <a:endParaRPr/>
          </a:p>
        </p:txBody>
      </p:sp>
      <p:pic>
        <p:nvPicPr>
          <p:cNvPr descr="AvondGasten over de val van de Berlijnse Muur - L1" id="436" name="Google Shape;436;p37"/>
          <p:cNvPicPr preferRelativeResize="0"/>
          <p:nvPr/>
        </p:nvPicPr>
        <p:blipFill rotWithShape="1">
          <a:blip r:embed="rId11">
            <a:alphaModFix/>
          </a:blip>
          <a:srcRect b="0" l="17246" r="16363" t="0"/>
          <a:stretch/>
        </p:blipFill>
        <p:spPr>
          <a:xfrm>
            <a:off x="10100280" y="4520617"/>
            <a:ext cx="1753808" cy="1840326"/>
          </a:xfrm>
          <a:prstGeom prst="rect">
            <a:avLst/>
          </a:prstGeom>
          <a:noFill/>
          <a:ln>
            <a:noFill/>
          </a:ln>
        </p:spPr>
      </p:pic>
      <p:sp>
        <p:nvSpPr>
          <p:cNvPr id="437" name="Google Shape;437;p37"/>
          <p:cNvSpPr txBox="1"/>
          <p:nvPr/>
        </p:nvSpPr>
        <p:spPr>
          <a:xfrm>
            <a:off x="9869744" y="6374051"/>
            <a:ext cx="221488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Val van de muur</a:t>
            </a:r>
            <a:endParaRPr/>
          </a:p>
        </p:txBody>
      </p:sp>
      <p:pic>
        <p:nvPicPr>
          <p:cNvPr descr="Rusland" id="438" name="Google Shape;438;p37"/>
          <p:cNvPicPr preferRelativeResize="0"/>
          <p:nvPr/>
        </p:nvPicPr>
        <p:blipFill rotWithShape="1">
          <a:blip r:embed="rId12">
            <a:alphaModFix/>
          </a:blip>
          <a:srcRect b="0" l="0" r="0" t="0"/>
          <a:stretch/>
        </p:blipFill>
        <p:spPr>
          <a:xfrm>
            <a:off x="10195998" y="1178764"/>
            <a:ext cx="1751259" cy="1751259"/>
          </a:xfrm>
          <a:prstGeom prst="rect">
            <a:avLst/>
          </a:prstGeom>
          <a:noFill/>
          <a:ln>
            <a:noFill/>
          </a:ln>
        </p:spPr>
      </p:pic>
      <p:sp>
        <p:nvSpPr>
          <p:cNvPr id="439" name="Google Shape;439;p37"/>
          <p:cNvSpPr txBox="1"/>
          <p:nvPr/>
        </p:nvSpPr>
        <p:spPr>
          <a:xfrm>
            <a:off x="9964187" y="3018850"/>
            <a:ext cx="221488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NL" sz="1800">
                <a:solidFill>
                  <a:schemeClr val="dk1"/>
                </a:solidFill>
                <a:latin typeface="Arial"/>
                <a:ea typeface="Arial"/>
                <a:cs typeface="Arial"/>
                <a:sym typeface="Arial"/>
              </a:rPr>
              <a:t>Einde van de Sovjet Unie</a:t>
            </a:r>
            <a:endParaRPr/>
          </a:p>
        </p:txBody>
      </p:sp>
      <p:cxnSp>
        <p:nvCxnSpPr>
          <p:cNvPr id="440" name="Google Shape;440;p37"/>
          <p:cNvCxnSpPr/>
          <p:nvPr/>
        </p:nvCxnSpPr>
        <p:spPr>
          <a:xfrm rot="10800000">
            <a:off x="629347" y="3326094"/>
            <a:ext cx="71717" cy="705146"/>
          </a:xfrm>
          <a:prstGeom prst="straightConnector1">
            <a:avLst/>
          </a:prstGeom>
          <a:noFill/>
          <a:ln cap="flat" cmpd="sng" w="9525">
            <a:solidFill>
              <a:srgbClr val="945EE8"/>
            </a:solidFill>
            <a:prstDash val="solid"/>
            <a:miter lim="800000"/>
            <a:headEnd len="sm" w="sm" type="none"/>
            <a:tailEnd len="med" w="med" type="triangle"/>
          </a:ln>
        </p:spPr>
      </p:cxnSp>
      <p:cxnSp>
        <p:nvCxnSpPr>
          <p:cNvPr id="441" name="Google Shape;441;p37"/>
          <p:cNvCxnSpPr/>
          <p:nvPr/>
        </p:nvCxnSpPr>
        <p:spPr>
          <a:xfrm flipH="1">
            <a:off x="1473249" y="4253672"/>
            <a:ext cx="207317" cy="394258"/>
          </a:xfrm>
          <a:prstGeom prst="straightConnector1">
            <a:avLst/>
          </a:prstGeom>
          <a:noFill/>
          <a:ln cap="flat" cmpd="sng" w="9525">
            <a:solidFill>
              <a:srgbClr val="945EE8"/>
            </a:solidFill>
            <a:prstDash val="solid"/>
            <a:miter lim="800000"/>
            <a:headEnd len="sm" w="sm" type="none"/>
            <a:tailEnd len="med" w="med" type="triangle"/>
          </a:ln>
        </p:spPr>
      </p:cxnSp>
      <p:cxnSp>
        <p:nvCxnSpPr>
          <p:cNvPr id="442" name="Google Shape;442;p37"/>
          <p:cNvCxnSpPr/>
          <p:nvPr/>
        </p:nvCxnSpPr>
        <p:spPr>
          <a:xfrm flipH="1" rot="10800000">
            <a:off x="2452726" y="3235884"/>
            <a:ext cx="483247" cy="523560"/>
          </a:xfrm>
          <a:prstGeom prst="straightConnector1">
            <a:avLst/>
          </a:prstGeom>
          <a:noFill/>
          <a:ln cap="flat" cmpd="sng" w="9525">
            <a:solidFill>
              <a:srgbClr val="945EE8"/>
            </a:solidFill>
            <a:prstDash val="solid"/>
            <a:miter lim="800000"/>
            <a:headEnd len="sm" w="sm" type="none"/>
            <a:tailEnd len="med" w="med" type="triangle"/>
          </a:ln>
        </p:spPr>
      </p:cxnSp>
      <p:cxnSp>
        <p:nvCxnSpPr>
          <p:cNvPr id="443" name="Google Shape;443;p37"/>
          <p:cNvCxnSpPr/>
          <p:nvPr/>
        </p:nvCxnSpPr>
        <p:spPr>
          <a:xfrm flipH="1">
            <a:off x="3931920" y="4272635"/>
            <a:ext cx="634595" cy="281994"/>
          </a:xfrm>
          <a:prstGeom prst="straightConnector1">
            <a:avLst/>
          </a:prstGeom>
          <a:noFill/>
          <a:ln cap="flat" cmpd="sng" w="9525">
            <a:solidFill>
              <a:srgbClr val="945EE8"/>
            </a:solidFill>
            <a:prstDash val="solid"/>
            <a:miter lim="800000"/>
            <a:headEnd len="sm" w="sm" type="none"/>
            <a:tailEnd len="med" w="med" type="triangle"/>
          </a:ln>
        </p:spPr>
      </p:cxnSp>
      <p:cxnSp>
        <p:nvCxnSpPr>
          <p:cNvPr id="444" name="Google Shape;444;p37"/>
          <p:cNvCxnSpPr/>
          <p:nvPr/>
        </p:nvCxnSpPr>
        <p:spPr>
          <a:xfrm flipH="1" rot="10800000">
            <a:off x="5328898" y="3226295"/>
            <a:ext cx="483247" cy="523560"/>
          </a:xfrm>
          <a:prstGeom prst="straightConnector1">
            <a:avLst/>
          </a:prstGeom>
          <a:noFill/>
          <a:ln cap="flat" cmpd="sng" w="9525">
            <a:solidFill>
              <a:srgbClr val="945EE8"/>
            </a:solidFill>
            <a:prstDash val="solid"/>
            <a:miter lim="800000"/>
            <a:headEnd len="sm" w="sm" type="none"/>
            <a:tailEnd len="med" w="med" type="triangle"/>
          </a:ln>
        </p:spPr>
      </p:cxnSp>
      <p:cxnSp>
        <p:nvCxnSpPr>
          <p:cNvPr id="445" name="Google Shape;445;p37"/>
          <p:cNvCxnSpPr/>
          <p:nvPr/>
        </p:nvCxnSpPr>
        <p:spPr>
          <a:xfrm flipH="1">
            <a:off x="6477092" y="4211828"/>
            <a:ext cx="207317" cy="394258"/>
          </a:xfrm>
          <a:prstGeom prst="straightConnector1">
            <a:avLst/>
          </a:prstGeom>
          <a:noFill/>
          <a:ln cap="flat" cmpd="sng" w="9525">
            <a:solidFill>
              <a:srgbClr val="945EE8"/>
            </a:solidFill>
            <a:prstDash val="solid"/>
            <a:miter lim="800000"/>
            <a:headEnd len="sm" w="sm" type="none"/>
            <a:tailEnd len="med" w="med" type="triangle"/>
          </a:ln>
        </p:spPr>
      </p:cxnSp>
      <p:cxnSp>
        <p:nvCxnSpPr>
          <p:cNvPr id="446" name="Google Shape;446;p37"/>
          <p:cNvCxnSpPr/>
          <p:nvPr/>
        </p:nvCxnSpPr>
        <p:spPr>
          <a:xfrm>
            <a:off x="7172096" y="4148942"/>
            <a:ext cx="558842" cy="457144"/>
          </a:xfrm>
          <a:prstGeom prst="straightConnector1">
            <a:avLst/>
          </a:prstGeom>
          <a:noFill/>
          <a:ln cap="flat" cmpd="sng" w="9525">
            <a:solidFill>
              <a:srgbClr val="945EE8"/>
            </a:solidFill>
            <a:prstDash val="solid"/>
            <a:miter lim="800000"/>
            <a:headEnd len="sm" w="sm" type="none"/>
            <a:tailEnd len="med" w="med" type="triangle"/>
          </a:ln>
        </p:spPr>
      </p:cxnSp>
      <p:cxnSp>
        <p:nvCxnSpPr>
          <p:cNvPr id="447" name="Google Shape;447;p37"/>
          <p:cNvCxnSpPr/>
          <p:nvPr/>
        </p:nvCxnSpPr>
        <p:spPr>
          <a:xfrm rot="10800000">
            <a:off x="9363041" y="3741427"/>
            <a:ext cx="573662" cy="257319"/>
          </a:xfrm>
          <a:prstGeom prst="straightConnector1">
            <a:avLst/>
          </a:prstGeom>
          <a:noFill/>
          <a:ln cap="flat" cmpd="sng" w="9525">
            <a:solidFill>
              <a:srgbClr val="945EE8"/>
            </a:solidFill>
            <a:prstDash val="solid"/>
            <a:miter lim="800000"/>
            <a:headEnd len="sm" w="sm" type="none"/>
            <a:tailEnd len="med" w="med" type="triangle"/>
          </a:ln>
        </p:spPr>
      </p:cxnSp>
      <p:cxnSp>
        <p:nvCxnSpPr>
          <p:cNvPr id="448" name="Google Shape;448;p37"/>
          <p:cNvCxnSpPr/>
          <p:nvPr/>
        </p:nvCxnSpPr>
        <p:spPr>
          <a:xfrm>
            <a:off x="10443406" y="4110100"/>
            <a:ext cx="244914" cy="587283"/>
          </a:xfrm>
          <a:prstGeom prst="straightConnector1">
            <a:avLst/>
          </a:prstGeom>
          <a:noFill/>
          <a:ln cap="flat" cmpd="sng" w="9525">
            <a:solidFill>
              <a:srgbClr val="945EE8"/>
            </a:solidFill>
            <a:prstDash val="solid"/>
            <a:miter lim="800000"/>
            <a:headEnd len="sm" w="sm" type="none"/>
            <a:tailEnd len="med" w="med" type="triangle"/>
          </a:ln>
        </p:spPr>
      </p:cxnSp>
      <p:cxnSp>
        <p:nvCxnSpPr>
          <p:cNvPr id="449" name="Google Shape;449;p37"/>
          <p:cNvCxnSpPr/>
          <p:nvPr/>
        </p:nvCxnSpPr>
        <p:spPr>
          <a:xfrm rot="10800000">
            <a:off x="10688320" y="3468266"/>
            <a:ext cx="337970" cy="356047"/>
          </a:xfrm>
          <a:prstGeom prst="straightConnector1">
            <a:avLst/>
          </a:prstGeom>
          <a:noFill/>
          <a:ln cap="flat" cmpd="sng" w="9525">
            <a:solidFill>
              <a:srgbClr val="945EE8"/>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nl-NL">
                <a:latin typeface="Arial"/>
                <a:ea typeface="Arial"/>
                <a:cs typeface="Arial"/>
                <a:sym typeface="Arial"/>
              </a:rPr>
              <a:t>Communistische opstanden</a:t>
            </a:r>
            <a:endParaRPr/>
          </a:p>
        </p:txBody>
      </p:sp>
      <p:sp>
        <p:nvSpPr>
          <p:cNvPr id="455" name="Google Shape;455;p38"/>
          <p:cNvSpPr txBox="1"/>
          <p:nvPr>
            <p:ph idx="1" type="body"/>
          </p:nvPr>
        </p:nvSpPr>
        <p:spPr>
          <a:xfrm>
            <a:off x="836612" y="1288257"/>
            <a:ext cx="5157787" cy="82391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nl-NL" sz="2800">
                <a:latin typeface="Arial"/>
                <a:ea typeface="Arial"/>
                <a:cs typeface="Arial"/>
                <a:sym typeface="Arial"/>
              </a:rPr>
              <a:t>Hongaarse opstand (1956)</a:t>
            </a:r>
            <a:endParaRPr/>
          </a:p>
        </p:txBody>
      </p:sp>
      <p:sp>
        <p:nvSpPr>
          <p:cNvPr id="456" name="Google Shape;456;p38"/>
          <p:cNvSpPr txBox="1"/>
          <p:nvPr>
            <p:ph idx="2" type="body"/>
          </p:nvPr>
        </p:nvSpPr>
        <p:spPr>
          <a:xfrm>
            <a:off x="890588" y="2198211"/>
            <a:ext cx="5157787" cy="3186589"/>
          </a:xfrm>
          <a:prstGeom prst="rect">
            <a:avLst/>
          </a:prstGeom>
          <a:solidFill>
            <a:schemeClr val="lt1"/>
          </a:solidFill>
          <a:ln cap="flat" cmpd="sng" w="9525">
            <a:solidFill>
              <a:srgbClr val="652EA3"/>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rgbClr val="945EE8"/>
              </a:buClr>
              <a:buSzPts val="2800"/>
              <a:buNone/>
            </a:pPr>
            <a:r>
              <a:rPr b="1" lang="nl-NL" u="sng">
                <a:solidFill>
                  <a:srgbClr val="945EE8"/>
                </a:solidFill>
                <a:latin typeface="Arial"/>
                <a:ea typeface="Arial"/>
                <a:cs typeface="Arial"/>
                <a:sym typeface="Arial"/>
              </a:rPr>
              <a:t>Verschillen</a:t>
            </a:r>
            <a:endParaRPr/>
          </a:p>
          <a:p>
            <a:pPr indent="-228600" lvl="0" marL="228600" rtl="0" algn="l">
              <a:lnSpc>
                <a:spcPct val="90000"/>
              </a:lnSpc>
              <a:spcBef>
                <a:spcPts val="1000"/>
              </a:spcBef>
              <a:spcAft>
                <a:spcPts val="0"/>
              </a:spcAft>
              <a:buClr>
                <a:schemeClr val="dk1"/>
              </a:buClr>
              <a:buSzPts val="2800"/>
              <a:buChar char="•"/>
            </a:pPr>
            <a:r>
              <a:rPr lang="nl-NL">
                <a:latin typeface="Arial"/>
                <a:ea typeface="Arial"/>
                <a:cs typeface="Arial"/>
                <a:sym typeface="Arial"/>
              </a:rPr>
              <a:t>Sovjet Unie grijpt in.</a:t>
            </a:r>
            <a:endParaRPr/>
          </a:p>
          <a:p>
            <a:pPr indent="-228600" lvl="0" marL="228600" rtl="0" algn="l">
              <a:lnSpc>
                <a:spcPct val="90000"/>
              </a:lnSpc>
              <a:spcBef>
                <a:spcPts val="1000"/>
              </a:spcBef>
              <a:spcAft>
                <a:spcPts val="0"/>
              </a:spcAft>
              <a:buClr>
                <a:schemeClr val="dk1"/>
              </a:buClr>
              <a:buSzPts val="2800"/>
              <a:buChar char="•"/>
            </a:pPr>
            <a:r>
              <a:rPr lang="nl-NL">
                <a:latin typeface="Arial"/>
                <a:ea typeface="Arial"/>
                <a:cs typeface="Arial"/>
                <a:sym typeface="Arial"/>
              </a:rPr>
              <a:t>Leiders zwaar gestraft</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sp>
        <p:nvSpPr>
          <p:cNvPr id="457" name="Google Shape;457;p38"/>
          <p:cNvSpPr txBox="1"/>
          <p:nvPr>
            <p:ph idx="3" type="body"/>
          </p:nvPr>
        </p:nvSpPr>
        <p:spPr>
          <a:xfrm>
            <a:off x="6094412" y="1288257"/>
            <a:ext cx="5183188" cy="82391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nl-NL" sz="2800">
                <a:latin typeface="Arial"/>
                <a:ea typeface="Arial"/>
                <a:cs typeface="Arial"/>
                <a:sym typeface="Arial"/>
              </a:rPr>
              <a:t>Praagse Lente (1968)</a:t>
            </a:r>
            <a:endParaRPr/>
          </a:p>
        </p:txBody>
      </p:sp>
      <p:sp>
        <p:nvSpPr>
          <p:cNvPr id="458" name="Google Shape;458;p38"/>
          <p:cNvSpPr txBox="1"/>
          <p:nvPr>
            <p:ph idx="4" type="body"/>
          </p:nvPr>
        </p:nvSpPr>
        <p:spPr>
          <a:xfrm>
            <a:off x="6056312" y="2198211"/>
            <a:ext cx="5259388" cy="3186589"/>
          </a:xfrm>
          <a:prstGeom prst="rect">
            <a:avLst/>
          </a:prstGeom>
          <a:solidFill>
            <a:schemeClr val="lt1"/>
          </a:solidFill>
          <a:ln cap="flat" cmpd="sng" w="9525">
            <a:solidFill>
              <a:srgbClr val="652EA3"/>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0" lvl="0" marL="0" rtl="0" algn="ctr">
              <a:lnSpc>
                <a:spcPct val="90000"/>
              </a:lnSpc>
              <a:spcBef>
                <a:spcPts val="1000"/>
              </a:spcBef>
              <a:spcAft>
                <a:spcPts val="0"/>
              </a:spcAft>
              <a:buClr>
                <a:srgbClr val="945EE8"/>
              </a:buClr>
              <a:buSzPts val="2800"/>
              <a:buNone/>
            </a:pPr>
            <a:r>
              <a:rPr b="1" lang="nl-NL" u="sng">
                <a:solidFill>
                  <a:srgbClr val="945EE8"/>
                </a:solidFill>
                <a:latin typeface="Arial"/>
                <a:ea typeface="Arial"/>
                <a:cs typeface="Arial"/>
                <a:sym typeface="Arial"/>
              </a:rPr>
              <a:t>Verschillen</a:t>
            </a:r>
            <a:endParaRPr/>
          </a:p>
          <a:p>
            <a:pPr indent="-228600" lvl="0" marL="228600" rtl="0" algn="l">
              <a:lnSpc>
                <a:spcPct val="90000"/>
              </a:lnSpc>
              <a:spcBef>
                <a:spcPts val="1000"/>
              </a:spcBef>
              <a:spcAft>
                <a:spcPts val="0"/>
              </a:spcAft>
              <a:buClr>
                <a:schemeClr val="dk1"/>
              </a:buClr>
              <a:buSzPts val="2800"/>
              <a:buChar char="•"/>
            </a:pPr>
            <a:r>
              <a:rPr lang="nl-NL">
                <a:latin typeface="Arial"/>
                <a:ea typeface="Arial"/>
                <a:cs typeface="Arial"/>
                <a:sym typeface="Arial"/>
              </a:rPr>
              <a:t>Warschaupact landen grijpen in.</a:t>
            </a:r>
            <a:endParaRPr/>
          </a:p>
          <a:p>
            <a:pPr indent="-228600" lvl="0" marL="228600" rtl="0" algn="l">
              <a:lnSpc>
                <a:spcPct val="90000"/>
              </a:lnSpc>
              <a:spcBef>
                <a:spcPts val="1000"/>
              </a:spcBef>
              <a:spcAft>
                <a:spcPts val="0"/>
              </a:spcAft>
              <a:buClr>
                <a:schemeClr val="dk1"/>
              </a:buClr>
              <a:buSzPts val="2800"/>
              <a:buChar char="•"/>
            </a:pPr>
            <a:r>
              <a:rPr lang="nl-NL">
                <a:latin typeface="Arial"/>
                <a:ea typeface="Arial"/>
                <a:cs typeface="Arial"/>
                <a:sym typeface="Arial"/>
              </a:rPr>
              <a:t>Minder zware straffen.</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sp>
        <p:nvSpPr>
          <p:cNvPr id="459" name="Google Shape;459;p38"/>
          <p:cNvSpPr txBox="1"/>
          <p:nvPr/>
        </p:nvSpPr>
        <p:spPr>
          <a:xfrm>
            <a:off x="887413" y="2198211"/>
            <a:ext cx="10515600" cy="1456690"/>
          </a:xfrm>
          <a:prstGeom prst="rect">
            <a:avLst/>
          </a:prstGeom>
          <a:solidFill>
            <a:schemeClr val="lt1"/>
          </a:solidFill>
          <a:ln cap="flat" cmpd="sng" w="9525">
            <a:solidFill>
              <a:srgbClr val="652EA3"/>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945EE8"/>
              </a:buClr>
              <a:buSzPts val="2800"/>
              <a:buFont typeface="Arial"/>
              <a:buNone/>
            </a:pPr>
            <a:r>
              <a:rPr b="1" lang="nl-NL" sz="2800" u="sng">
                <a:solidFill>
                  <a:srgbClr val="945EE8"/>
                </a:solidFill>
                <a:latin typeface="Arial"/>
                <a:ea typeface="Arial"/>
                <a:cs typeface="Arial"/>
                <a:sym typeface="Arial"/>
              </a:rPr>
              <a:t>Overeenkomsten</a:t>
            </a:r>
            <a:endParaRPr/>
          </a:p>
          <a:p>
            <a:pPr indent="0" lvl="0" marL="0" marR="0" rtl="0" algn="ctr">
              <a:lnSpc>
                <a:spcPct val="90000"/>
              </a:lnSpc>
              <a:spcBef>
                <a:spcPts val="1000"/>
              </a:spcBef>
              <a:spcAft>
                <a:spcPts val="0"/>
              </a:spcAft>
              <a:buClr>
                <a:schemeClr val="dk1"/>
              </a:buClr>
              <a:buSzPts val="2800"/>
              <a:buFont typeface="Arial"/>
              <a:buNone/>
            </a:pPr>
            <a:r>
              <a:rPr lang="nl-NL" sz="2800">
                <a:solidFill>
                  <a:schemeClr val="dk1"/>
                </a:solidFill>
                <a:latin typeface="Arial"/>
                <a:ea typeface="Arial"/>
                <a:cs typeface="Arial"/>
                <a:sym typeface="Arial"/>
              </a:rPr>
              <a:t>Protest tegen de communistische dictatuur -&gt; willen verkiezingen</a:t>
            </a:r>
            <a:endParaRPr/>
          </a:p>
          <a:p>
            <a:pPr indent="0" lvl="0" marL="0" marR="0" rtl="0" algn="ctr">
              <a:lnSpc>
                <a:spcPct val="90000"/>
              </a:lnSpc>
              <a:spcBef>
                <a:spcPts val="1000"/>
              </a:spcBef>
              <a:spcAft>
                <a:spcPts val="0"/>
              </a:spcAft>
              <a:buClr>
                <a:schemeClr val="dk1"/>
              </a:buClr>
              <a:buSzPts val="2800"/>
              <a:buFont typeface="Arial"/>
              <a:buNone/>
            </a:pPr>
            <a:r>
              <a:rPr lang="nl-NL" sz="2800">
                <a:solidFill>
                  <a:schemeClr val="dk1"/>
                </a:solidFill>
                <a:latin typeface="Arial"/>
                <a:ea typeface="Arial"/>
                <a:cs typeface="Arial"/>
                <a:sym typeface="Arial"/>
              </a:rPr>
              <a:t>Regeringen steunen de protesten</a:t>
            </a:r>
            <a:endParaRPr/>
          </a:p>
        </p:txBody>
      </p:sp>
      <p:pic>
        <p:nvPicPr>
          <p:cNvPr descr="Praagse lente Archieven - MAX Vandaag" id="460" name="Google Shape;460;p38"/>
          <p:cNvPicPr preferRelativeResize="0"/>
          <p:nvPr/>
        </p:nvPicPr>
        <p:blipFill rotWithShape="1">
          <a:blip r:embed="rId3">
            <a:alphaModFix/>
          </a:blip>
          <a:srcRect b="0" l="0" r="0" t="0"/>
          <a:stretch/>
        </p:blipFill>
        <p:spPr>
          <a:xfrm>
            <a:off x="7459672" y="5297069"/>
            <a:ext cx="2452668" cy="1385036"/>
          </a:xfrm>
          <a:prstGeom prst="rect">
            <a:avLst/>
          </a:prstGeom>
          <a:noFill/>
          <a:ln cap="flat" cmpd="sng" w="9525">
            <a:solidFill>
              <a:srgbClr val="652EA3"/>
            </a:solidFill>
            <a:prstDash val="solid"/>
            <a:round/>
            <a:headEnd len="sm" w="sm" type="none"/>
            <a:tailEnd len="sm" w="sm" type="none"/>
          </a:ln>
        </p:spPr>
      </p:pic>
      <p:pic>
        <p:nvPicPr>
          <p:cNvPr descr="Enkele beelden genomen tijdens de opstand." id="461" name="Google Shape;461;p38"/>
          <p:cNvPicPr preferRelativeResize="0"/>
          <p:nvPr/>
        </p:nvPicPr>
        <p:blipFill rotWithShape="1">
          <a:blip r:embed="rId4">
            <a:alphaModFix/>
          </a:blip>
          <a:srcRect b="0" l="0" r="0" t="0"/>
          <a:stretch/>
        </p:blipFill>
        <p:spPr>
          <a:xfrm>
            <a:off x="2307813" y="5261242"/>
            <a:ext cx="2215383" cy="1456690"/>
          </a:xfrm>
          <a:prstGeom prst="rect">
            <a:avLst/>
          </a:prstGeom>
          <a:noFill/>
          <a:ln cap="flat" cmpd="sng" w="9525">
            <a:solidFill>
              <a:srgbClr val="652EA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p:nvPr/>
        </p:nvSpPr>
        <p:spPr>
          <a:xfrm>
            <a:off x="225972" y="1395574"/>
            <a:ext cx="4917528" cy="5248113"/>
          </a:xfrm>
          <a:prstGeom prst="roundRect">
            <a:avLst>
              <a:gd fmla="val 16667" name="adj"/>
            </a:avLst>
          </a:prstGeom>
          <a:solidFill>
            <a:schemeClr val="lt1"/>
          </a:solidFill>
          <a:ln cap="flat" cmpd="sng" w="12700">
            <a:solidFill>
              <a:srgbClr val="652EA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6" name="Google Shape;11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Calibri"/>
              <a:buNone/>
            </a:pPr>
            <a:r>
              <a:rPr b="1" lang="nl-NL">
                <a:solidFill>
                  <a:srgbClr val="652EA3"/>
                </a:solidFill>
                <a:latin typeface="Calibri"/>
                <a:ea typeface="Calibri"/>
                <a:cs typeface="Calibri"/>
                <a:sym typeface="Calibri"/>
              </a:rPr>
              <a:t>Kaartvragen</a:t>
            </a:r>
            <a:endParaRPr/>
          </a:p>
        </p:txBody>
      </p:sp>
      <p:pic>
        <p:nvPicPr>
          <p:cNvPr descr="Afbeelding met kaart, tekst, atlas&#10;&#10;Automatisch gegenereerde beschrijving" id="117" name="Google Shape;117;p4"/>
          <p:cNvPicPr preferRelativeResize="0"/>
          <p:nvPr/>
        </p:nvPicPr>
        <p:blipFill rotWithShape="1">
          <a:blip r:embed="rId3">
            <a:alphaModFix/>
          </a:blip>
          <a:srcRect b="0" l="0" r="0" t="0"/>
          <a:stretch/>
        </p:blipFill>
        <p:spPr>
          <a:xfrm>
            <a:off x="458788" y="1991197"/>
            <a:ext cx="4227513" cy="2875605"/>
          </a:xfrm>
          <a:prstGeom prst="rect">
            <a:avLst/>
          </a:prstGeom>
          <a:noFill/>
          <a:ln>
            <a:noFill/>
          </a:ln>
        </p:spPr>
      </p:pic>
      <p:sp>
        <p:nvSpPr>
          <p:cNvPr id="118" name="Google Shape;118;p4"/>
          <p:cNvSpPr txBox="1"/>
          <p:nvPr/>
        </p:nvSpPr>
        <p:spPr>
          <a:xfrm>
            <a:off x="458788" y="1621865"/>
            <a:ext cx="16937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nl-NL" sz="1800" u="none" cap="none" strike="noStrike">
                <a:solidFill>
                  <a:schemeClr val="dk1"/>
                </a:solidFill>
                <a:latin typeface="Calibri"/>
                <a:ea typeface="Calibri"/>
                <a:cs typeface="Calibri"/>
                <a:sym typeface="Calibri"/>
              </a:rPr>
              <a:t>Examen: 2019-II</a:t>
            </a:r>
            <a:endParaRPr/>
          </a:p>
        </p:txBody>
      </p:sp>
      <p:sp>
        <p:nvSpPr>
          <p:cNvPr id="119" name="Google Shape;119;p4"/>
          <p:cNvSpPr txBox="1"/>
          <p:nvPr/>
        </p:nvSpPr>
        <p:spPr>
          <a:xfrm>
            <a:off x="458788" y="5015547"/>
            <a:ext cx="341471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Welke titel past bij deze kaart?</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A D-Day </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B Operatie Market Garden </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C Slag om Engeland </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D Spoorwegstaking </a:t>
            </a:r>
            <a:endParaRPr/>
          </a:p>
        </p:txBody>
      </p:sp>
      <p:sp>
        <p:nvSpPr>
          <p:cNvPr id="120" name="Google Shape;120;p4"/>
          <p:cNvSpPr txBox="1"/>
          <p:nvPr/>
        </p:nvSpPr>
        <p:spPr>
          <a:xfrm>
            <a:off x="5829251" y="2249915"/>
            <a:ext cx="5749339"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Stappenplan vragen met kaarten:</a:t>
            </a:r>
            <a:endParaRPr/>
          </a:p>
          <a:p>
            <a:pPr indent="-457200" lvl="0" marL="457200" marR="0" rtl="0" algn="l">
              <a:spcBef>
                <a:spcPts val="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Over welke periode gaat deze kaart?</a:t>
            </a:r>
            <a:endParaRPr/>
          </a:p>
          <a:p>
            <a:pPr indent="-457200" lvl="0" marL="457200" marR="0" rtl="0" algn="l">
              <a:spcBef>
                <a:spcPts val="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Welke landen zie ik? (Waar lopen de grenzen)</a:t>
            </a:r>
            <a:endParaRPr/>
          </a:p>
          <a:p>
            <a:pPr indent="-457200" lvl="0" marL="457200" marR="0" rtl="0" algn="l">
              <a:spcBef>
                <a:spcPts val="0"/>
              </a:spcBef>
              <a:spcAft>
                <a:spcPts val="0"/>
              </a:spcAft>
              <a:buClr>
                <a:schemeClr val="dk1"/>
              </a:buClr>
              <a:buSzPts val="2800"/>
              <a:buFont typeface="Arial"/>
              <a:buChar char="•"/>
            </a:pPr>
            <a:r>
              <a:rPr lang="nl-NL" sz="2800">
                <a:solidFill>
                  <a:schemeClr val="dk1"/>
                </a:solidFill>
                <a:latin typeface="Calibri"/>
                <a:ea typeface="Calibri"/>
                <a:cs typeface="Calibri"/>
                <a:sym typeface="Calibri"/>
              </a:rPr>
              <a:t>Staat er een omschrijving bij de kaart?</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Veranderingen jaren 60</a:t>
            </a:r>
            <a:endParaRPr/>
          </a:p>
        </p:txBody>
      </p:sp>
      <p:pic>
        <p:nvPicPr>
          <p:cNvPr descr="Afbeelding met tekst, schermopname, Lettertype, document&#10;&#10;Door AI gegenereerde inhoud is mogelijk onjuist." id="127" name="Google Shape;127;p5"/>
          <p:cNvPicPr preferRelativeResize="0"/>
          <p:nvPr/>
        </p:nvPicPr>
        <p:blipFill rotWithShape="1">
          <a:blip r:embed="rId3">
            <a:alphaModFix/>
          </a:blip>
          <a:srcRect b="14731" l="0" r="0" t="0"/>
          <a:stretch/>
        </p:blipFill>
        <p:spPr>
          <a:xfrm>
            <a:off x="466285" y="1319134"/>
            <a:ext cx="7492943" cy="5148750"/>
          </a:xfrm>
          <a:prstGeom prst="rect">
            <a:avLst/>
          </a:prstGeom>
          <a:noFill/>
          <a:ln>
            <a:noFill/>
          </a:ln>
        </p:spPr>
      </p:pic>
      <p:sp>
        <p:nvSpPr>
          <p:cNvPr id="128" name="Google Shape;128;p5"/>
          <p:cNvSpPr txBox="1"/>
          <p:nvPr/>
        </p:nvSpPr>
        <p:spPr>
          <a:xfrm>
            <a:off x="7607328" y="3711030"/>
            <a:ext cx="749294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nl-NL" sz="1600">
                <a:solidFill>
                  <a:schemeClr val="dk1"/>
                </a:solidFill>
                <a:latin typeface="Calibri"/>
                <a:ea typeface="Calibri"/>
                <a:cs typeface="Calibri"/>
                <a:sym typeface="Calibri"/>
              </a:rPr>
              <a:t>Bij nummer 1 hoort begrip g (= wederopbouw). </a:t>
            </a:r>
            <a:endParaRPr/>
          </a:p>
          <a:p>
            <a:pPr indent="0" lvl="0" marL="0" marR="0" rtl="0" algn="l">
              <a:spcBef>
                <a:spcPts val="0"/>
              </a:spcBef>
              <a:spcAft>
                <a:spcPts val="0"/>
              </a:spcAft>
              <a:buNone/>
            </a:pPr>
            <a:r>
              <a:rPr i="1" lang="nl-NL" sz="1600">
                <a:solidFill>
                  <a:schemeClr val="dk1"/>
                </a:solidFill>
                <a:latin typeface="Calibri"/>
                <a:ea typeface="Calibri"/>
                <a:cs typeface="Calibri"/>
                <a:sym typeface="Calibri"/>
              </a:rPr>
              <a:t>Bij nummer 2 hoort begrip e (= Marshallhulp). </a:t>
            </a:r>
            <a:endParaRPr/>
          </a:p>
          <a:p>
            <a:pPr indent="0" lvl="0" marL="0" marR="0" rtl="0" algn="l">
              <a:spcBef>
                <a:spcPts val="0"/>
              </a:spcBef>
              <a:spcAft>
                <a:spcPts val="0"/>
              </a:spcAft>
              <a:buNone/>
            </a:pPr>
            <a:r>
              <a:rPr i="1" lang="nl-NL" sz="1600">
                <a:solidFill>
                  <a:schemeClr val="dk1"/>
                </a:solidFill>
                <a:latin typeface="Calibri"/>
                <a:ea typeface="Calibri"/>
                <a:cs typeface="Calibri"/>
                <a:sym typeface="Calibri"/>
              </a:rPr>
              <a:t>Bij nummer 3 hoort begrip a (= amerikanisering). </a:t>
            </a:r>
            <a:endParaRPr/>
          </a:p>
          <a:p>
            <a:pPr indent="0" lvl="0" marL="0" marR="0" rtl="0" algn="l">
              <a:spcBef>
                <a:spcPts val="0"/>
              </a:spcBef>
              <a:spcAft>
                <a:spcPts val="0"/>
              </a:spcAft>
              <a:buNone/>
            </a:pPr>
            <a:r>
              <a:rPr i="1" lang="nl-NL" sz="1600">
                <a:solidFill>
                  <a:schemeClr val="dk1"/>
                </a:solidFill>
                <a:latin typeface="Calibri"/>
                <a:ea typeface="Calibri"/>
                <a:cs typeface="Calibri"/>
                <a:sym typeface="Calibri"/>
              </a:rPr>
              <a:t>Bij nummer 4 hoort begrip h (= welvaart).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Totalitaire samenleving</a:t>
            </a:r>
            <a:endParaRPr/>
          </a:p>
        </p:txBody>
      </p:sp>
      <p:sp>
        <p:nvSpPr>
          <p:cNvPr id="135" name="Google Shape;135;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nl-NL"/>
              <a:t>Een totalitaire samenleving is een staatsvorm waarin de overheid totale controle uitoefent over het openbare én privéleven van de burgers, vaak door middel van propaganda, censuur en onderdrukking.</a:t>
            </a:r>
            <a:endParaRPr/>
          </a:p>
          <a:p>
            <a:pPr indent="-228600" lvl="0" marL="228600" rtl="0" algn="l">
              <a:lnSpc>
                <a:spcPct val="90000"/>
              </a:lnSpc>
              <a:spcBef>
                <a:spcPts val="1000"/>
              </a:spcBef>
              <a:spcAft>
                <a:spcPts val="0"/>
              </a:spcAft>
              <a:buClr>
                <a:srgbClr val="945DE8"/>
              </a:buClr>
              <a:buSzPts val="2800"/>
              <a:buFont typeface="Arial"/>
              <a:buChar char="-"/>
            </a:pPr>
            <a:r>
              <a:rPr b="1" lang="nl-NL">
                <a:solidFill>
                  <a:srgbClr val="945DE8"/>
                </a:solidFill>
              </a:rPr>
              <a:t>Censuur</a:t>
            </a:r>
            <a:r>
              <a:rPr lang="nl-NL"/>
              <a:t>: controleren/ schrappen/ verbieden van informatie, media of meningen door een autoriteit om ongewenste inhoud te onderdrukken.</a:t>
            </a:r>
            <a:endParaRPr/>
          </a:p>
          <a:p>
            <a:pPr indent="-228600" lvl="0" marL="228600" rtl="0" algn="l">
              <a:lnSpc>
                <a:spcPct val="90000"/>
              </a:lnSpc>
              <a:spcBef>
                <a:spcPts val="1000"/>
              </a:spcBef>
              <a:spcAft>
                <a:spcPts val="0"/>
              </a:spcAft>
              <a:buClr>
                <a:srgbClr val="945DE8"/>
              </a:buClr>
              <a:buSzPts val="2800"/>
              <a:buFont typeface="Arial"/>
              <a:buChar char="-"/>
            </a:pPr>
            <a:r>
              <a:rPr b="1" lang="nl-NL">
                <a:solidFill>
                  <a:srgbClr val="945DE8"/>
                </a:solidFill>
              </a:rPr>
              <a:t>Propaganda</a:t>
            </a:r>
            <a:r>
              <a:rPr lang="nl-NL"/>
              <a:t>: politieke reclame.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Grondwet van Thorbecke</a:t>
            </a:r>
            <a:endParaRPr/>
          </a:p>
        </p:txBody>
      </p:sp>
      <p:sp>
        <p:nvSpPr>
          <p:cNvPr id="142" name="Google Shape;142;p7"/>
          <p:cNvSpPr txBox="1"/>
          <p:nvPr>
            <p:ph idx="1" type="body"/>
          </p:nvPr>
        </p:nvSpPr>
        <p:spPr>
          <a:xfrm>
            <a:off x="838200" y="132052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nl-NL" sz="2800"/>
              <a:t>De belangrijkste bepalingen uit de Grondwet van 1848: </a:t>
            </a:r>
            <a:endParaRPr/>
          </a:p>
          <a:p>
            <a:pPr indent="-285750" lvl="0" marL="285750" rtl="0" algn="l">
              <a:lnSpc>
                <a:spcPct val="90000"/>
              </a:lnSpc>
              <a:spcBef>
                <a:spcPts val="1000"/>
              </a:spcBef>
              <a:spcAft>
                <a:spcPts val="0"/>
              </a:spcAft>
              <a:buClr>
                <a:srgbClr val="945DE8"/>
              </a:buClr>
              <a:buSzPts val="2800"/>
              <a:buFont typeface="Arial"/>
              <a:buChar char="•"/>
            </a:pPr>
            <a:r>
              <a:rPr b="1" lang="nl-NL" sz="2800">
                <a:solidFill>
                  <a:srgbClr val="945DE8"/>
                </a:solidFill>
              </a:rPr>
              <a:t>Ministeriële verantwoordelijkheid</a:t>
            </a:r>
            <a:r>
              <a:rPr lang="nl-NL" sz="2800"/>
              <a:t>: minder macht bij de koning </a:t>
            </a:r>
            <a:endParaRPr/>
          </a:p>
          <a:p>
            <a:pPr indent="-285750" lvl="0" marL="285750" rtl="0" algn="l">
              <a:lnSpc>
                <a:spcPct val="90000"/>
              </a:lnSpc>
              <a:spcBef>
                <a:spcPts val="1000"/>
              </a:spcBef>
              <a:spcAft>
                <a:spcPts val="0"/>
              </a:spcAft>
              <a:buClr>
                <a:schemeClr val="dk1"/>
              </a:buClr>
              <a:buSzPts val="2800"/>
              <a:buFont typeface="Arial"/>
              <a:buChar char="•"/>
            </a:pPr>
            <a:r>
              <a:rPr lang="nl-NL" sz="2800"/>
              <a:t>Koninklijke </a:t>
            </a:r>
            <a:r>
              <a:rPr b="1" lang="nl-NL" sz="2800">
                <a:solidFill>
                  <a:srgbClr val="945EE8"/>
                </a:solidFill>
              </a:rPr>
              <a:t>onschendbaarheid</a:t>
            </a:r>
            <a:r>
              <a:rPr lang="nl-NL" sz="2800"/>
              <a:t> </a:t>
            </a:r>
            <a:endParaRPr/>
          </a:p>
          <a:p>
            <a:pPr indent="-285750" lvl="0" marL="285750" rtl="0" algn="l">
              <a:lnSpc>
                <a:spcPct val="90000"/>
              </a:lnSpc>
              <a:spcBef>
                <a:spcPts val="1000"/>
              </a:spcBef>
              <a:spcAft>
                <a:spcPts val="0"/>
              </a:spcAft>
              <a:buClr>
                <a:schemeClr val="dk1"/>
              </a:buClr>
              <a:buSzPts val="2800"/>
              <a:buFont typeface="Arial"/>
              <a:buChar char="•"/>
            </a:pPr>
            <a:r>
              <a:rPr lang="nl-NL" sz="2800"/>
              <a:t>De scheiding van machten </a:t>
            </a:r>
            <a:endParaRPr/>
          </a:p>
          <a:p>
            <a:pPr indent="-285750" lvl="0" marL="285750" rtl="0" algn="l">
              <a:lnSpc>
                <a:spcPct val="90000"/>
              </a:lnSpc>
              <a:spcBef>
                <a:spcPts val="1000"/>
              </a:spcBef>
              <a:spcAft>
                <a:spcPts val="0"/>
              </a:spcAft>
              <a:buClr>
                <a:srgbClr val="945EE8"/>
              </a:buClr>
              <a:buSzPts val="2800"/>
              <a:buFont typeface="Arial"/>
              <a:buChar char="•"/>
            </a:pPr>
            <a:r>
              <a:rPr b="1" lang="nl-NL" sz="2800">
                <a:solidFill>
                  <a:srgbClr val="945EE8"/>
                </a:solidFill>
              </a:rPr>
              <a:t>Censuskiesrecht</a:t>
            </a:r>
            <a:r>
              <a:rPr lang="nl-NL" sz="2800"/>
              <a:t> </a:t>
            </a:r>
            <a:endParaRPr/>
          </a:p>
          <a:p>
            <a:pPr indent="-285750" lvl="0" marL="285750" rtl="0" algn="l">
              <a:lnSpc>
                <a:spcPct val="90000"/>
              </a:lnSpc>
              <a:spcBef>
                <a:spcPts val="1000"/>
              </a:spcBef>
              <a:spcAft>
                <a:spcPts val="0"/>
              </a:spcAft>
              <a:buClr>
                <a:srgbClr val="945EE8"/>
              </a:buClr>
              <a:buSzPts val="2800"/>
              <a:buFont typeface="Arial"/>
              <a:buChar char="•"/>
            </a:pPr>
            <a:r>
              <a:rPr b="1" lang="nl-NL" sz="2800">
                <a:solidFill>
                  <a:srgbClr val="945EE8"/>
                </a:solidFill>
              </a:rPr>
              <a:t>Klassieke grondrechten </a:t>
            </a:r>
            <a:r>
              <a:rPr lang="nl-NL" sz="2800"/>
              <a:t>voor de bevolking. </a:t>
            </a:r>
            <a:endParaRPr/>
          </a:p>
          <a:p>
            <a:pPr indent="-285750" lvl="0" marL="285750" rtl="0" algn="l">
              <a:lnSpc>
                <a:spcPct val="90000"/>
              </a:lnSpc>
              <a:spcBef>
                <a:spcPts val="1000"/>
              </a:spcBef>
              <a:spcAft>
                <a:spcPts val="0"/>
              </a:spcAft>
              <a:buClr>
                <a:schemeClr val="dk1"/>
              </a:buClr>
              <a:buSzPts val="2800"/>
              <a:buFont typeface="Arial"/>
              <a:buChar char="•"/>
            </a:pPr>
            <a:r>
              <a:rPr lang="nl-NL" sz="2800"/>
              <a:t>Nieuwe rechten voor het parlement</a:t>
            </a:r>
            <a:endParaRPr/>
          </a:p>
          <a:p>
            <a:pPr indent="0" lvl="0" marL="0" rtl="0" algn="l">
              <a:lnSpc>
                <a:spcPct val="90000"/>
              </a:lnSpc>
              <a:spcBef>
                <a:spcPts val="1000"/>
              </a:spcBef>
              <a:spcAft>
                <a:spcPts val="0"/>
              </a:spcAft>
              <a:buClr>
                <a:schemeClr val="dk1"/>
              </a:buClr>
              <a:buSzPts val="2800"/>
              <a:buNone/>
            </a:pPr>
            <a:r>
              <a:t/>
            </a:r>
            <a:endParaRPr/>
          </a:p>
        </p:txBody>
      </p:sp>
      <p:pic>
        <p:nvPicPr>
          <p:cNvPr id="143" name="Google Shape;143;p7"/>
          <p:cNvPicPr preferRelativeResize="0"/>
          <p:nvPr/>
        </p:nvPicPr>
        <p:blipFill rotWithShape="1">
          <a:blip r:embed="rId3">
            <a:alphaModFix/>
          </a:blip>
          <a:srcRect b="0" l="0" r="0" t="0"/>
          <a:stretch/>
        </p:blipFill>
        <p:spPr>
          <a:xfrm>
            <a:off x="1015702" y="4877831"/>
            <a:ext cx="10459333" cy="1615044"/>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52EA3"/>
              </a:buClr>
              <a:buSzPts val="4400"/>
              <a:buFont typeface="Arial"/>
              <a:buNone/>
            </a:pPr>
            <a:r>
              <a:rPr b="1" lang="nl-NL">
                <a:solidFill>
                  <a:srgbClr val="652EA3"/>
                </a:solidFill>
              </a:rPr>
              <a:t>Dekolonisatie -&gt; Indonesië</a:t>
            </a:r>
            <a:endParaRPr/>
          </a:p>
        </p:txBody>
      </p:sp>
      <p:sp>
        <p:nvSpPr>
          <p:cNvPr id="150" name="Google Shape;150;p8"/>
          <p:cNvSpPr txBox="1"/>
          <p:nvPr>
            <p:ph idx="1" type="body"/>
          </p:nvPr>
        </p:nvSpPr>
        <p:spPr>
          <a:xfrm>
            <a:off x="838200" y="1825625"/>
            <a:ext cx="4780280" cy="3126385"/>
          </a:xfrm>
          <a:prstGeom prst="rect">
            <a:avLst/>
          </a:prstGeom>
          <a:noFill/>
          <a:ln cap="flat" cmpd="sng" w="9525">
            <a:solidFill>
              <a:srgbClr val="652EA3"/>
            </a:solidFill>
            <a:prstDash val="solid"/>
            <a:round/>
            <a:headEnd len="sm" w="sm" type="none"/>
            <a:tailEnd len="sm" w="sm" type="none"/>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nl-NL"/>
              <a:t>Na de Tweede Wereldoorlog zijn de Westerse landen zwak.</a:t>
            </a:r>
            <a:endParaRPr/>
          </a:p>
          <a:p>
            <a:pPr indent="-228600" lvl="0" marL="228600" rtl="0" algn="l">
              <a:lnSpc>
                <a:spcPct val="90000"/>
              </a:lnSpc>
              <a:spcBef>
                <a:spcPts val="1000"/>
              </a:spcBef>
              <a:spcAft>
                <a:spcPts val="0"/>
              </a:spcAft>
              <a:buClr>
                <a:schemeClr val="dk1"/>
              </a:buClr>
              <a:buSzPts val="2800"/>
              <a:buChar char="•"/>
            </a:pPr>
            <a:r>
              <a:rPr lang="nl-NL"/>
              <a:t>Door het nationalisme wilden meer landen eigen baas worden.</a:t>
            </a:r>
            <a:endParaRPr/>
          </a:p>
          <a:p>
            <a:pPr indent="-228600" lvl="0" marL="228600" rtl="0" algn="l">
              <a:lnSpc>
                <a:spcPct val="90000"/>
              </a:lnSpc>
              <a:spcBef>
                <a:spcPts val="1000"/>
              </a:spcBef>
              <a:spcAft>
                <a:spcPts val="0"/>
              </a:spcAft>
              <a:buClr>
                <a:srgbClr val="945EE8"/>
              </a:buClr>
              <a:buSzPts val="2800"/>
              <a:buChar char="•"/>
            </a:pPr>
            <a:r>
              <a:rPr lang="nl-NL" u="sng">
                <a:solidFill>
                  <a:srgbClr val="945EE8"/>
                </a:solidFill>
              </a:rPr>
              <a:t>Dekolonisatie</a:t>
            </a:r>
            <a:r>
              <a:rPr lang="nl-NL"/>
              <a:t>: afhankelijk willen worden.</a:t>
            </a:r>
            <a:endParaRPr/>
          </a:p>
        </p:txBody>
      </p:sp>
      <p:sp>
        <p:nvSpPr>
          <p:cNvPr id="151" name="Google Shape;151;p8"/>
          <p:cNvSpPr txBox="1"/>
          <p:nvPr/>
        </p:nvSpPr>
        <p:spPr>
          <a:xfrm>
            <a:off x="6573522" y="1825625"/>
            <a:ext cx="4780280" cy="4351338"/>
          </a:xfrm>
          <a:prstGeom prst="rect">
            <a:avLst/>
          </a:prstGeom>
          <a:noFill/>
          <a:ln cap="flat" cmpd="sng" w="9525">
            <a:solidFill>
              <a:srgbClr val="652EA3"/>
            </a:solidFill>
            <a:prstDash val="solid"/>
            <a:round/>
            <a:headEnd len="sm" w="sm" type="none"/>
            <a:tailEnd len="sm" w="sm" type="none"/>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nl-NL" sz="2800">
                <a:solidFill>
                  <a:schemeClr val="dk1"/>
                </a:solidFill>
                <a:latin typeface="Arial"/>
                <a:ea typeface="Arial"/>
                <a:cs typeface="Arial"/>
                <a:sym typeface="Arial"/>
              </a:rPr>
              <a:t>Ook in Nederland-Indië was het onrustig.</a:t>
            </a:r>
            <a:endParaRPr/>
          </a:p>
          <a:p>
            <a:pPr indent="-228600" lvl="0" marL="228600" marR="0" rtl="0" algn="l">
              <a:lnSpc>
                <a:spcPct val="90000"/>
              </a:lnSpc>
              <a:spcBef>
                <a:spcPts val="1000"/>
              </a:spcBef>
              <a:spcAft>
                <a:spcPts val="0"/>
              </a:spcAft>
              <a:buClr>
                <a:schemeClr val="dk1"/>
              </a:buClr>
              <a:buSzPts val="2800"/>
              <a:buFont typeface="Arial"/>
              <a:buChar char="•"/>
            </a:pPr>
            <a:r>
              <a:rPr b="1" lang="nl-NL" sz="2800" u="sng">
                <a:solidFill>
                  <a:schemeClr val="dk1"/>
                </a:solidFill>
                <a:latin typeface="Arial"/>
                <a:ea typeface="Arial"/>
                <a:cs typeface="Arial"/>
                <a:sym typeface="Arial"/>
              </a:rPr>
              <a:t>1945:</a:t>
            </a:r>
            <a:r>
              <a:rPr lang="nl-NL" sz="2800">
                <a:solidFill>
                  <a:schemeClr val="dk1"/>
                </a:solidFill>
                <a:latin typeface="Arial"/>
                <a:ea typeface="Arial"/>
                <a:cs typeface="Arial"/>
                <a:sym typeface="Arial"/>
              </a:rPr>
              <a:t> Soekarno roept de onafhankelijkheid uit.</a:t>
            </a:r>
            <a:endParaRPr/>
          </a:p>
          <a:p>
            <a:pPr indent="-228600" lvl="0" marL="228600" marR="0" rtl="0" algn="l">
              <a:lnSpc>
                <a:spcPct val="90000"/>
              </a:lnSpc>
              <a:spcBef>
                <a:spcPts val="1000"/>
              </a:spcBef>
              <a:spcAft>
                <a:spcPts val="0"/>
              </a:spcAft>
              <a:buClr>
                <a:schemeClr val="dk1"/>
              </a:buClr>
              <a:buSzPts val="2800"/>
              <a:buFont typeface="Arial"/>
              <a:buChar char="•"/>
            </a:pPr>
            <a:r>
              <a:rPr b="1" lang="nl-NL" sz="2800" u="sng">
                <a:solidFill>
                  <a:schemeClr val="dk1"/>
                </a:solidFill>
                <a:latin typeface="Arial"/>
                <a:ea typeface="Arial"/>
                <a:cs typeface="Arial"/>
                <a:sym typeface="Arial"/>
              </a:rPr>
              <a:t>1947/1948:</a:t>
            </a:r>
            <a:r>
              <a:rPr lang="nl-NL" sz="2800">
                <a:solidFill>
                  <a:schemeClr val="dk1"/>
                </a:solidFill>
                <a:latin typeface="Arial"/>
                <a:ea typeface="Arial"/>
                <a:cs typeface="Arial"/>
                <a:sym typeface="Arial"/>
              </a:rPr>
              <a:t> NL stuurt soldaten -&gt; </a:t>
            </a:r>
            <a:r>
              <a:rPr b="1" lang="nl-NL" sz="2800">
                <a:solidFill>
                  <a:srgbClr val="945EE8"/>
                </a:solidFill>
                <a:latin typeface="Arial"/>
                <a:ea typeface="Arial"/>
                <a:cs typeface="Arial"/>
                <a:sym typeface="Arial"/>
              </a:rPr>
              <a:t>Politionele acties</a:t>
            </a:r>
            <a:r>
              <a:rPr lang="nl-NL" sz="2800">
                <a:solidFill>
                  <a:schemeClr val="dk1"/>
                </a:solidFill>
                <a:latin typeface="Arial"/>
                <a:ea typeface="Arial"/>
                <a:cs typeface="Arial"/>
                <a:sym typeface="Arial"/>
              </a:rPr>
              <a:t>.</a:t>
            </a:r>
            <a:endParaRPr/>
          </a:p>
          <a:p>
            <a:pPr indent="-228600" lvl="0" marL="228600" marR="0" rtl="0" algn="l">
              <a:lnSpc>
                <a:spcPct val="90000"/>
              </a:lnSpc>
              <a:spcBef>
                <a:spcPts val="1000"/>
              </a:spcBef>
              <a:spcAft>
                <a:spcPts val="0"/>
              </a:spcAft>
              <a:buClr>
                <a:schemeClr val="dk1"/>
              </a:buClr>
              <a:buSzPts val="2800"/>
              <a:buFont typeface="Arial"/>
              <a:buChar char="•"/>
            </a:pPr>
            <a:r>
              <a:rPr b="1" lang="nl-NL" sz="2800" u="sng">
                <a:solidFill>
                  <a:schemeClr val="dk1"/>
                </a:solidFill>
                <a:latin typeface="Arial"/>
                <a:ea typeface="Arial"/>
                <a:cs typeface="Arial"/>
                <a:sym typeface="Arial"/>
              </a:rPr>
              <a:t>1949</a:t>
            </a:r>
            <a:r>
              <a:rPr lang="nl-NL" sz="2800">
                <a:solidFill>
                  <a:schemeClr val="dk1"/>
                </a:solidFill>
                <a:latin typeface="Arial"/>
                <a:ea typeface="Arial"/>
                <a:cs typeface="Arial"/>
                <a:sym typeface="Arial"/>
              </a:rPr>
              <a:t>: </a:t>
            </a:r>
            <a:r>
              <a:rPr b="1" lang="nl-NL" sz="2800">
                <a:solidFill>
                  <a:srgbClr val="945EE8"/>
                </a:solidFill>
                <a:latin typeface="Arial"/>
                <a:ea typeface="Arial"/>
                <a:cs typeface="Arial"/>
                <a:sym typeface="Arial"/>
              </a:rPr>
              <a:t>Soevereiniteitsoverdracht</a:t>
            </a:r>
            <a:r>
              <a:rPr b="1" lang="nl-NL" sz="2800">
                <a:solidFill>
                  <a:schemeClr val="dk1"/>
                </a:solidFill>
                <a:latin typeface="Arial"/>
                <a:ea typeface="Arial"/>
                <a:cs typeface="Arial"/>
                <a:sym typeface="Arial"/>
              </a:rPr>
              <a:t> </a:t>
            </a:r>
            <a:r>
              <a:rPr lang="nl-NL" sz="2800">
                <a:solidFill>
                  <a:schemeClr val="dk1"/>
                </a:solidFill>
                <a:latin typeface="Arial"/>
                <a:ea typeface="Arial"/>
                <a:cs typeface="Arial"/>
                <a:sym typeface="Arial"/>
              </a:rPr>
              <a:t>: Start Indonesië</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descr="17 augustus 1945: Indonesië roept de onafhankelijkheid uit - MAX Vandaag" id="152" name="Google Shape;152;p8"/>
          <p:cNvPicPr preferRelativeResize="0"/>
          <p:nvPr/>
        </p:nvPicPr>
        <p:blipFill rotWithShape="1">
          <a:blip r:embed="rId3">
            <a:alphaModFix/>
          </a:blip>
          <a:srcRect b="6327" l="0" r="0" t="11305"/>
          <a:stretch/>
        </p:blipFill>
        <p:spPr>
          <a:xfrm>
            <a:off x="584196" y="1747095"/>
            <a:ext cx="5668739" cy="3169001"/>
          </a:xfrm>
          <a:prstGeom prst="rect">
            <a:avLst/>
          </a:prstGeom>
          <a:noFill/>
          <a:ln cap="flat" cmpd="sng" w="9525">
            <a:solidFill>
              <a:srgbClr val="652EA3"/>
            </a:solidFill>
            <a:prstDash val="solid"/>
            <a:round/>
            <a:headEnd len="sm" w="sm" type="none"/>
            <a:tailEnd len="sm" w="sm" type="none"/>
          </a:ln>
        </p:spPr>
      </p:pic>
      <p:pic>
        <p:nvPicPr>
          <p:cNvPr descr="17 augustus 1945: Indonesië roept de onafhankelijkheid uit - MAX Vandaag" id="153" name="Google Shape;153;p8"/>
          <p:cNvPicPr preferRelativeResize="0"/>
          <p:nvPr/>
        </p:nvPicPr>
        <p:blipFill rotWithShape="1">
          <a:blip r:embed="rId4">
            <a:alphaModFix/>
          </a:blip>
          <a:srcRect b="0" l="0" r="0" t="0"/>
          <a:stretch/>
        </p:blipFill>
        <p:spPr>
          <a:xfrm>
            <a:off x="651922" y="4916097"/>
            <a:ext cx="4335714" cy="1576777"/>
          </a:xfrm>
          <a:prstGeom prst="rect">
            <a:avLst/>
          </a:prstGeom>
          <a:noFill/>
          <a:ln cap="flat" cmpd="sng" w="9525">
            <a:solidFill>
              <a:srgbClr val="652EA3"/>
            </a:solidFill>
            <a:prstDash val="solid"/>
            <a:round/>
            <a:headEnd len="sm" w="sm" type="none"/>
            <a:tailEnd len="sm" w="sm" type="none"/>
          </a:ln>
        </p:spPr>
      </p:pic>
      <p:pic>
        <p:nvPicPr>
          <p:cNvPr id="154" name="Google Shape;154;p8"/>
          <p:cNvPicPr preferRelativeResize="0"/>
          <p:nvPr/>
        </p:nvPicPr>
        <p:blipFill rotWithShape="1">
          <a:blip r:embed="rId5">
            <a:alphaModFix/>
          </a:blip>
          <a:srcRect b="0" l="0" r="0" t="0"/>
          <a:stretch/>
        </p:blipFill>
        <p:spPr>
          <a:xfrm>
            <a:off x="360758" y="1941903"/>
            <a:ext cx="11179320" cy="3653221"/>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52EA3"/>
              </a:buClr>
              <a:buSzPts val="4400"/>
              <a:buFont typeface="Calibri"/>
              <a:buNone/>
            </a:pPr>
            <a:r>
              <a:rPr b="1" lang="nl-NL">
                <a:solidFill>
                  <a:srgbClr val="652EA3"/>
                </a:solidFill>
                <a:latin typeface="Calibri"/>
                <a:ea typeface="Calibri"/>
                <a:cs typeface="Calibri"/>
                <a:sym typeface="Calibri"/>
              </a:rPr>
              <a:t>Beurskrach</a:t>
            </a:r>
            <a:endParaRPr/>
          </a:p>
        </p:txBody>
      </p:sp>
      <p:sp>
        <p:nvSpPr>
          <p:cNvPr id="161" name="Google Shape;161;p9"/>
          <p:cNvSpPr txBox="1"/>
          <p:nvPr/>
        </p:nvSpPr>
        <p:spPr>
          <a:xfrm>
            <a:off x="1250420" y="951378"/>
            <a:ext cx="9691160"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In 1929 vond in de Verenigde Staten de Beurskrach plaats =&gt; aandelenmarkt stortte in.</a:t>
            </a:r>
            <a:endParaRPr/>
          </a:p>
          <a:p>
            <a:pPr indent="-285750" lvl="0" marL="285750" marR="0" rtl="0" algn="l">
              <a:spcBef>
                <a:spcPts val="0"/>
              </a:spcBef>
              <a:spcAft>
                <a:spcPts val="0"/>
              </a:spcAft>
              <a:buClr>
                <a:srgbClr val="945EE8"/>
              </a:buClr>
              <a:buSzPts val="2800"/>
              <a:buFont typeface="Arial"/>
              <a:buChar char="•"/>
            </a:pPr>
            <a:r>
              <a:rPr b="1" lang="nl-NL" sz="2800">
                <a:solidFill>
                  <a:srgbClr val="945EE8"/>
                </a:solidFill>
                <a:latin typeface="Calibri"/>
                <a:ea typeface="Calibri"/>
                <a:cs typeface="Calibri"/>
                <a:sym typeface="Calibri"/>
              </a:rPr>
              <a:t>Oorzaak</a:t>
            </a:r>
            <a:r>
              <a:rPr lang="nl-NL" sz="2800">
                <a:solidFill>
                  <a:srgbClr val="945EE8"/>
                </a:solidFill>
                <a:latin typeface="Calibri"/>
                <a:ea typeface="Calibri"/>
                <a:cs typeface="Calibri"/>
                <a:sym typeface="Calibri"/>
              </a:rPr>
              <a:t>: </a:t>
            </a:r>
            <a:r>
              <a:rPr lang="nl-NL" sz="2800">
                <a:solidFill>
                  <a:schemeClr val="dk1"/>
                </a:solidFill>
                <a:latin typeface="Calibri"/>
                <a:ea typeface="Calibri"/>
                <a:cs typeface="Calibri"/>
                <a:sym typeface="Calibri"/>
              </a:rPr>
              <a:t>Amerikanen deden veel met geleend geld (ook aandelen kopen). </a:t>
            </a:r>
            <a:endParaRPr/>
          </a:p>
          <a:p>
            <a:pPr indent="-285750" lvl="0" marL="285750" marR="0" rtl="0" algn="l">
              <a:spcBef>
                <a:spcPts val="0"/>
              </a:spcBef>
              <a:spcAft>
                <a:spcPts val="0"/>
              </a:spcAft>
              <a:buClr>
                <a:srgbClr val="945EE8"/>
              </a:buClr>
              <a:buSzPts val="2800"/>
              <a:buFont typeface="Arial"/>
              <a:buChar char="•"/>
            </a:pPr>
            <a:r>
              <a:rPr b="1" lang="nl-NL" sz="2800">
                <a:solidFill>
                  <a:srgbClr val="945EE8"/>
                </a:solidFill>
                <a:latin typeface="Calibri"/>
                <a:ea typeface="Calibri"/>
                <a:cs typeface="Calibri"/>
                <a:sym typeface="Calibri"/>
              </a:rPr>
              <a:t>Gevolg</a:t>
            </a:r>
            <a:r>
              <a:rPr lang="nl-NL" sz="2800">
                <a:solidFill>
                  <a:srgbClr val="945EE8"/>
                </a:solidFill>
                <a:latin typeface="Calibri"/>
                <a:ea typeface="Calibri"/>
                <a:cs typeface="Calibri"/>
                <a:sym typeface="Calibri"/>
              </a:rPr>
              <a:t>: </a:t>
            </a:r>
            <a:r>
              <a:rPr lang="nl-NL" sz="2800">
                <a:solidFill>
                  <a:schemeClr val="dk1"/>
                </a:solidFill>
                <a:latin typeface="Calibri"/>
                <a:ea typeface="Calibri"/>
                <a:cs typeface="Calibri"/>
                <a:sym typeface="Calibri"/>
              </a:rPr>
              <a:t>banken failliet 🡪bedrijven failliet 🡪werkloosheid = economische crisis.</a:t>
            </a:r>
            <a:endParaRPr/>
          </a:p>
          <a:p>
            <a:pPr indent="-285750" lvl="0" marL="285750" marR="0" rtl="0" algn="l">
              <a:spcBef>
                <a:spcPts val="0"/>
              </a:spcBef>
              <a:spcAft>
                <a:spcPts val="0"/>
              </a:spcAft>
              <a:buClr>
                <a:srgbClr val="945EE8"/>
              </a:buClr>
              <a:buSzPts val="2800"/>
              <a:buFont typeface="Arial"/>
              <a:buChar char="•"/>
            </a:pPr>
            <a:r>
              <a:rPr b="1" lang="nl-NL" sz="2800">
                <a:solidFill>
                  <a:srgbClr val="945EE8"/>
                </a:solidFill>
                <a:latin typeface="Calibri"/>
                <a:ea typeface="Calibri"/>
                <a:cs typeface="Calibri"/>
                <a:sym typeface="Calibri"/>
              </a:rPr>
              <a:t>Politiek gevolg</a:t>
            </a:r>
            <a:r>
              <a:rPr lang="nl-NL" sz="2800">
                <a:solidFill>
                  <a:srgbClr val="945EE8"/>
                </a:solidFill>
                <a:latin typeface="Calibri"/>
                <a:ea typeface="Calibri"/>
                <a:cs typeface="Calibri"/>
                <a:sym typeface="Calibri"/>
              </a:rPr>
              <a:t>: </a:t>
            </a:r>
            <a:r>
              <a:rPr lang="nl-NL" sz="2800">
                <a:solidFill>
                  <a:schemeClr val="dk1"/>
                </a:solidFill>
                <a:latin typeface="Calibri"/>
                <a:ea typeface="Calibri"/>
                <a:cs typeface="Calibri"/>
                <a:sym typeface="Calibri"/>
              </a:rPr>
              <a:t>groei van anti-democratische + totalitaire ideologieën (communisme, fascisme, nationaalsocialisme).</a:t>
            </a:r>
            <a:endParaRPr/>
          </a:p>
        </p:txBody>
      </p:sp>
      <p:pic>
        <p:nvPicPr>
          <p:cNvPr id="162" name="Google Shape;162;p9"/>
          <p:cNvPicPr preferRelativeResize="0"/>
          <p:nvPr/>
        </p:nvPicPr>
        <p:blipFill rotWithShape="1">
          <a:blip r:embed="rId3">
            <a:alphaModFix/>
          </a:blip>
          <a:srcRect b="0" l="0" r="0" t="0"/>
          <a:stretch/>
        </p:blipFill>
        <p:spPr>
          <a:xfrm>
            <a:off x="1808050" y="4490808"/>
            <a:ext cx="8089903" cy="2194999"/>
          </a:xfrm>
          <a:prstGeom prst="rect">
            <a:avLst/>
          </a:prstGeom>
          <a:noFill/>
          <a:ln cap="flat" cmpd="sng" w="9525">
            <a:solidFill>
              <a:srgbClr val="945DE8"/>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46CC2512-0BD2-4543-AE10-190517AAD142}"/>
</file>

<file path=customXml/itemProps2.xml><?xml version="1.0" encoding="utf-8"?>
<ds:datastoreItem xmlns:ds="http://schemas.openxmlformats.org/officeDocument/2006/customXml" ds:itemID="{990A31B1-01D8-4054-830D-A8D51803322B}"/>
</file>

<file path=customXml/itemProps3.xml><?xml version="1.0" encoding="utf-8"?>
<ds:datastoreItem xmlns:ds="http://schemas.openxmlformats.org/officeDocument/2006/customXml" ds:itemID="{B42B28C7-AE68-4343-8CA1-2B6514631D69}"/>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F.deWee</dc:creator>
  <dcterms:created xsi:type="dcterms:W3CDTF">2022-04-29T11:47:46Z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