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9" r:id="rId5"/>
    <p:sldId id="309" r:id="rId6"/>
    <p:sldId id="288" r:id="rId7"/>
    <p:sldId id="260" r:id="rId8"/>
    <p:sldId id="261" r:id="rId9"/>
    <p:sldId id="343" r:id="rId10"/>
    <p:sldId id="291" r:id="rId11"/>
    <p:sldId id="314" r:id="rId12"/>
    <p:sldId id="317" r:id="rId13"/>
    <p:sldId id="318" r:id="rId14"/>
    <p:sldId id="319" r:id="rId15"/>
    <p:sldId id="320" r:id="rId16"/>
    <p:sldId id="321" r:id="rId17"/>
    <p:sldId id="322" r:id="rId18"/>
    <p:sldId id="324" r:id="rId19"/>
    <p:sldId id="323" r:id="rId20"/>
    <p:sldId id="310" r:id="rId21"/>
    <p:sldId id="325" r:id="rId22"/>
    <p:sldId id="326" r:id="rId23"/>
    <p:sldId id="327" r:id="rId24"/>
    <p:sldId id="328" r:id="rId25"/>
    <p:sldId id="316" r:id="rId26"/>
    <p:sldId id="329" r:id="rId27"/>
    <p:sldId id="311" r:id="rId28"/>
    <p:sldId id="330" r:id="rId29"/>
    <p:sldId id="331" r:id="rId30"/>
    <p:sldId id="332" r:id="rId31"/>
    <p:sldId id="333" r:id="rId32"/>
    <p:sldId id="334" r:id="rId33"/>
    <p:sldId id="335" r:id="rId34"/>
    <p:sldId id="337" r:id="rId35"/>
    <p:sldId id="312" r:id="rId36"/>
    <p:sldId id="338" r:id="rId37"/>
    <p:sldId id="315" r:id="rId38"/>
    <p:sldId id="336" r:id="rId39"/>
    <p:sldId id="339" r:id="rId4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DE8"/>
    <a:srgbClr val="8DAE56"/>
    <a:srgbClr val="652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CA9BB5-6F3C-4032-803C-AA1BFC276D5C}" v="22" dt="2025-05-19T09:01:45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9832" autoAdjust="0"/>
  </p:normalViewPr>
  <p:slideViewPr>
    <p:cSldViewPr snapToGrid="0">
      <p:cViewPr>
        <p:scale>
          <a:sx n="81" d="100"/>
          <a:sy n="81" d="100"/>
        </p:scale>
        <p:origin x="40" y="10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 Hekman" userId="bc7b2ccb-7f9a-4d70-8384-9d3c55401be0" providerId="ADAL" clId="{D1CA9BB5-6F3C-4032-803C-AA1BFC276D5C}"/>
    <pc:docChg chg="undo redo custSel addSld delSld modSld">
      <pc:chgData name="Bart Hekman" userId="bc7b2ccb-7f9a-4d70-8384-9d3c55401be0" providerId="ADAL" clId="{D1CA9BB5-6F3C-4032-803C-AA1BFC276D5C}" dt="2025-05-19T09:01:45.962" v="66"/>
      <pc:docMkLst>
        <pc:docMk/>
      </pc:docMkLst>
      <pc:sldChg chg="addSp delSp modSp mod delAnim modAnim">
        <pc:chgData name="Bart Hekman" userId="bc7b2ccb-7f9a-4d70-8384-9d3c55401be0" providerId="ADAL" clId="{D1CA9BB5-6F3C-4032-803C-AA1BFC276D5C}" dt="2025-05-19T09:01:45.962" v="66"/>
        <pc:sldMkLst>
          <pc:docMk/>
          <pc:sldMk cId="130353088" sldId="291"/>
        </pc:sldMkLst>
        <pc:picChg chg="add mod">
          <ac:chgData name="Bart Hekman" userId="bc7b2ccb-7f9a-4d70-8384-9d3c55401be0" providerId="ADAL" clId="{D1CA9BB5-6F3C-4032-803C-AA1BFC276D5C}" dt="2025-05-19T08:59:45.397" v="61" actId="1076"/>
          <ac:picMkLst>
            <pc:docMk/>
            <pc:sldMk cId="130353088" sldId="291"/>
            <ac:picMk id="3" creationId="{1D727160-FC51-98D9-BC6D-70A3A4814B24}"/>
          </ac:picMkLst>
        </pc:picChg>
        <pc:picChg chg="mod">
          <ac:chgData name="Bart Hekman" userId="bc7b2ccb-7f9a-4d70-8384-9d3c55401be0" providerId="ADAL" clId="{D1CA9BB5-6F3C-4032-803C-AA1BFC276D5C}" dt="2025-05-19T08:59:11.543" v="58" actId="1076"/>
          <ac:picMkLst>
            <pc:docMk/>
            <pc:sldMk cId="130353088" sldId="291"/>
            <ac:picMk id="26" creationId="{BA3738B2-FB10-4412-68DE-5D5E799CE35C}"/>
          </ac:picMkLst>
        </pc:picChg>
        <pc:picChg chg="del mod">
          <ac:chgData name="Bart Hekman" userId="bc7b2ccb-7f9a-4d70-8384-9d3c55401be0" providerId="ADAL" clId="{D1CA9BB5-6F3C-4032-803C-AA1BFC276D5C}" dt="2025-05-19T08:57:55.415" v="47" actId="478"/>
          <ac:picMkLst>
            <pc:docMk/>
            <pc:sldMk cId="130353088" sldId="291"/>
            <ac:picMk id="28" creationId="{09BEE6EA-C00F-51A7-271B-F084788809B6}"/>
          </ac:picMkLst>
        </pc:picChg>
        <pc:cxnChg chg="mod">
          <ac:chgData name="Bart Hekman" userId="bc7b2ccb-7f9a-4d70-8384-9d3c55401be0" providerId="ADAL" clId="{D1CA9BB5-6F3C-4032-803C-AA1BFC276D5C}" dt="2025-05-19T08:58:40.384" v="52" actId="1076"/>
          <ac:cxnSpMkLst>
            <pc:docMk/>
            <pc:sldMk cId="130353088" sldId="291"/>
            <ac:cxnSpMk id="29" creationId="{2B6DCCEF-B2A8-B101-D6FB-C4D42FC85934}"/>
          </ac:cxnSpMkLst>
        </pc:cxnChg>
      </pc:sldChg>
      <pc:sldChg chg="del">
        <pc:chgData name="Bart Hekman" userId="bc7b2ccb-7f9a-4d70-8384-9d3c55401be0" providerId="ADAL" clId="{D1CA9BB5-6F3C-4032-803C-AA1BFC276D5C}" dt="2025-05-18T11:39:35.562" v="27" actId="47"/>
        <pc:sldMkLst>
          <pc:docMk/>
          <pc:sldMk cId="211520879" sldId="340"/>
        </pc:sldMkLst>
      </pc:sldChg>
      <pc:sldChg chg="add del">
        <pc:chgData name="Bart Hekman" userId="bc7b2ccb-7f9a-4d70-8384-9d3c55401be0" providerId="ADAL" clId="{D1CA9BB5-6F3C-4032-803C-AA1BFC276D5C}" dt="2025-05-18T10:25:48.692" v="3" actId="47"/>
        <pc:sldMkLst>
          <pc:docMk/>
          <pc:sldMk cId="1744127963" sldId="341"/>
        </pc:sldMkLst>
      </pc:sldChg>
      <pc:sldChg chg="add del">
        <pc:chgData name="Bart Hekman" userId="bc7b2ccb-7f9a-4d70-8384-9d3c55401be0" providerId="ADAL" clId="{D1CA9BB5-6F3C-4032-803C-AA1BFC276D5C}" dt="2025-05-18T11:39:36.743" v="28" actId="47"/>
        <pc:sldMkLst>
          <pc:docMk/>
          <pc:sldMk cId="2190640262" sldId="342"/>
        </pc:sldMkLst>
      </pc:sldChg>
      <pc:sldChg chg="modSp add mod">
        <pc:chgData name="Bart Hekman" userId="bc7b2ccb-7f9a-4d70-8384-9d3c55401be0" providerId="ADAL" clId="{D1CA9BB5-6F3C-4032-803C-AA1BFC276D5C}" dt="2025-05-18T11:38:12.850" v="26" actId="20577"/>
        <pc:sldMkLst>
          <pc:docMk/>
          <pc:sldMk cId="1797066004" sldId="343"/>
        </pc:sldMkLst>
        <pc:spChg chg="mod">
          <ac:chgData name="Bart Hekman" userId="bc7b2ccb-7f9a-4d70-8384-9d3c55401be0" providerId="ADAL" clId="{D1CA9BB5-6F3C-4032-803C-AA1BFC276D5C}" dt="2025-05-18T11:38:12.850" v="26" actId="20577"/>
          <ac:spMkLst>
            <pc:docMk/>
            <pc:sldMk cId="1797066004" sldId="343"/>
            <ac:spMk id="2" creationId="{079999F6-BA77-5A44-C803-0B05BC5897E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529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CBE2D-21A2-59F0-AECE-698A44C09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0880CF8-2402-EEFB-B42B-FB84E8EC4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F872671-7FCE-5956-1A94-01FE19806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(Scherm)</a:t>
            </a:r>
          </a:p>
          <a:p>
            <a:r>
              <a:rPr lang="nl-NL" dirty="0"/>
              <a:t>Onderwerp: Stoffen en materialen</a:t>
            </a:r>
          </a:p>
          <a:p>
            <a:r>
              <a:rPr lang="nl-NL" dirty="0"/>
              <a:t>Begrippen: stofeigenschappen, smeltpunt, omrekenen temperatuur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BEEE19-D4A9-8284-994C-5267CA4A7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607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BDBB4-A063-32DB-0FC8-5CD7BF1A8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C3016E3-7D8D-D600-6BD7-BA5BBD9D1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B7CCB6E-7A9F-4201-CD78-F189B97D2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(Scherm)</a:t>
            </a:r>
          </a:p>
          <a:p>
            <a:r>
              <a:rPr lang="nl-NL" dirty="0"/>
              <a:t>Onderwerp: Stoffen en materialen &amp; Verbranden en materialen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Begrippen: stofeigenschappen, smeltpunt, omrekenen temperatuur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91020D-19D9-3A30-C481-279CB041A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774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C2F44-59B5-7BC0-2931-15CBA664E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DBB1E60-1E31-0E54-D686-A78C53ECA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E7C8524-3152-3B37-B324-69607A327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(Scherm)</a:t>
            </a:r>
          </a:p>
          <a:p>
            <a:r>
              <a:rPr lang="nl-NL" dirty="0"/>
              <a:t>Onderwerp: Stoffen en materialen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B9ED0A-D287-72BD-4375-E0C80AC8A8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597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B5F23-88DF-10E8-6906-44EDD1F43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C573FCF-B849-0E49-083B-D94125581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B34E29B-7D76-26DE-A098-69C45AB29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(Scherm)</a:t>
            </a:r>
          </a:p>
          <a:p>
            <a:r>
              <a:rPr lang="nl-NL" dirty="0"/>
              <a:t>Onderwerp: Stoffen en materialen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Begrippen: Dichtheid, omgekeerd evenredig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Extra info: goed lezen! Eén kruisje per rij.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4EAA47-4E4B-D2A1-1B2F-426805867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187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81B2C-89F0-1773-88E3-F92BB0DA5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B638925-4951-422C-84F6-1BC421B2B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6E03E45-6331-80DB-2801-366D53921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introduceert (Scherm)</a:t>
            </a:r>
          </a:p>
          <a:p>
            <a:r>
              <a:rPr lang="nl-NL" dirty="0"/>
              <a:t>Daniel werkt uit (met </a:t>
            </a:r>
            <a:r>
              <a:rPr lang="nl-NL" dirty="0" err="1"/>
              <a:t>LightBoard</a:t>
            </a:r>
            <a:r>
              <a:rPr lang="nl-NL" dirty="0"/>
              <a:t>)</a:t>
            </a:r>
          </a:p>
          <a:p>
            <a:r>
              <a:rPr lang="nl-NL" dirty="0"/>
              <a:t>Onderwerp: Stoffen en materialen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Begrippen: dichtheid, omrekenen met eenheden.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Extra info: Binas9 formule </a:t>
            </a:r>
            <a:r>
              <a:rPr lang="el-GR" dirty="0"/>
              <a:t>ρ</a:t>
            </a:r>
            <a:r>
              <a:rPr lang="nl-NL" dirty="0"/>
              <a:t>=m/V | Binas15 dichtheid 19,30 g/cm</a:t>
            </a:r>
            <a:r>
              <a:rPr lang="nl-NL" baseline="30000" dirty="0"/>
              <a:t>3 </a:t>
            </a:r>
            <a:r>
              <a:rPr lang="nl-NL" dirty="0"/>
              <a:t>= 19,30 kg/dm</a:t>
            </a:r>
            <a:r>
              <a:rPr lang="nl-NL" baseline="30000" dirty="0"/>
              <a:t>3 </a:t>
            </a:r>
            <a:r>
              <a:rPr lang="nl-NL" dirty="0"/>
              <a:t>| 1 g/cm</a:t>
            </a:r>
            <a:r>
              <a:rPr lang="nl-NL" baseline="30000" dirty="0"/>
              <a:t>3 </a:t>
            </a:r>
            <a:r>
              <a:rPr lang="nl-NL" dirty="0"/>
              <a:t>= 1 kg/dm</a:t>
            </a:r>
            <a:r>
              <a:rPr lang="nl-NL" baseline="30000" dirty="0"/>
              <a:t>3 </a:t>
            </a:r>
            <a:r>
              <a:rPr lang="nl-NL" dirty="0"/>
              <a:t>= 1000 kg/m</a:t>
            </a:r>
            <a:r>
              <a:rPr lang="nl-NL" baseline="30000" dirty="0"/>
              <a:t>3</a:t>
            </a:r>
            <a:r>
              <a:rPr lang="nl-NL" dirty="0"/>
              <a:t> | berekening V = m/</a:t>
            </a:r>
            <a:r>
              <a:rPr lang="el-GR" dirty="0"/>
              <a:t>ρ</a:t>
            </a:r>
            <a:r>
              <a:rPr lang="nl-NL" dirty="0"/>
              <a:t> = 220/19,30 = 11,39896…dm</a:t>
            </a:r>
            <a:r>
              <a:rPr lang="nl-NL" baseline="30000" dirty="0"/>
              <a:t>3 </a:t>
            </a:r>
            <a:r>
              <a:rPr lang="nl-NL" dirty="0"/>
              <a:t>≈ 11,4 dm</a:t>
            </a:r>
            <a:r>
              <a:rPr lang="nl-NL" baseline="30000" dirty="0"/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FAE605-15DD-A38A-6123-FC2B2CB984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019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1AD72-02E5-72AB-6515-AAA5D27D2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8AEFCE5-6458-3DFB-E4BA-7F30EC287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1EA275E-2DAB-D7A9-E6B9-81D6E97D6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(Scherm)</a:t>
            </a:r>
          </a:p>
          <a:p>
            <a:r>
              <a:rPr lang="nl-NL" dirty="0"/>
              <a:t>Onderwerp: Stoffen en materialen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Begrippen: veiligheidspictogrammen, gevarensymbolen, veiligheidsvoorzieningen</a:t>
            </a:r>
          </a:p>
          <a:p>
            <a:r>
              <a:rPr lang="nl-NL" dirty="0"/>
              <a:t>Extra informatie: Binas31 of Binas39 laten dezelfde symbolen zien | Bril voor bescherming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BC01A7-5A83-07D2-5DDB-2917D72FA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328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77B42-32AF-5469-FEA3-E039482DF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C036675-90DF-3F11-CFF0-CAEC42B42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93B64F1-813B-2EF9-648A-A774CF76F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of Daniel of NOS zelf</a:t>
            </a:r>
          </a:p>
          <a:p>
            <a:r>
              <a:rPr lang="nl-NL" dirty="0"/>
              <a:t>Deze dia is om te verwijzen naar extra vragen uit een oudere stream.</a:t>
            </a:r>
          </a:p>
          <a:p>
            <a:r>
              <a:rPr lang="nl-NL" dirty="0"/>
              <a:t>Goed om te gebruiken als deze vragen uit de chat naar voren komen.</a:t>
            </a:r>
          </a:p>
          <a:p>
            <a:r>
              <a:rPr lang="nl-NL" dirty="0"/>
              <a:t>Onderwerp: Stoffen en materialen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D3431E-C5F7-0A85-8760-2DD1DAEEC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878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Daniel (Scherm)</a:t>
            </a:r>
          </a:p>
          <a:p>
            <a:r>
              <a:rPr lang="nl-NL" dirty="0"/>
              <a:t>Onderwerp: Elektrische energie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Begrippen: (elektrische)symbolen, parallelschakeling, serieschakeling, elektrische schakeling, wisselspanning.</a:t>
            </a:r>
          </a:p>
          <a:p>
            <a:r>
              <a:rPr lang="nl-NL" dirty="0"/>
              <a:t>Extra informatie: Binas14 betekenis symbolen | Netspanning = 230 V |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621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2C54F-FA6F-D265-42C3-9B3105520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52DB752-28A1-F94A-2FD5-8604261BF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1C8F180-F150-A41A-FF1F-BCC0088BD4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Daniel (Scherm + </a:t>
            </a:r>
            <a:r>
              <a:rPr lang="nl-NL" dirty="0" err="1"/>
              <a:t>LightBoard</a:t>
            </a:r>
            <a:r>
              <a:rPr lang="nl-NL" dirty="0"/>
              <a:t>)</a:t>
            </a:r>
          </a:p>
          <a:p>
            <a:r>
              <a:rPr lang="nl-NL" dirty="0"/>
              <a:t>Onderwerp: Elektrische energie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Begrippen: serieschakeling, elektrische schakeling, weerstand, vermogen berekenen, wet van Ohm</a:t>
            </a:r>
          </a:p>
          <a:p>
            <a:r>
              <a:rPr lang="nl-NL" dirty="0"/>
              <a:t>Extra informatie: Schakelaar K in stand I, dus onderste schakeling niet gesloten. | Binas12 formules | P=U*I &amp; R=U/I | Binas14 betekenis symbolen | R=U/I → I = U/R = 230/140 = 1,64… A | P=U*I = 230 * 1,64… = 377,857.. W ≈ 378 W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89BA95-2574-869F-D74D-E88E82C96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517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2A15C-400A-61EB-E6EB-79CFC5A35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B5EC97D-95E8-E4BF-1C95-A919D0C1C3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notities 2">
                <a:extLst>
                  <a:ext uri="{FF2B5EF4-FFF2-40B4-BE49-F238E27FC236}">
                    <a16:creationId xmlns:a16="http://schemas.microsoft.com/office/drawing/2014/main" id="{3FA8B9A0-7032-0F62-C291-97B84BA54C9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nl-NL" dirty="0"/>
                  <a:t>Daniel (Scherm + </a:t>
                </a:r>
                <a:r>
                  <a:rPr lang="nl-NL" dirty="0" err="1"/>
                  <a:t>LightBoard</a:t>
                </a:r>
                <a:r>
                  <a:rPr lang="nl-NL" dirty="0"/>
                  <a:t>)</a:t>
                </a:r>
              </a:p>
              <a:p>
                <a:r>
                  <a:rPr lang="nl-NL" dirty="0"/>
                  <a:t>Onderwerp: Elektrische energie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dirty="0"/>
                  <a:t>Begrippen: parallelschakeling, elektrische schakeling, vervangingsweerstand</a:t>
                </a:r>
              </a:p>
              <a:p>
                <a:r>
                  <a:rPr lang="nl-NL" dirty="0"/>
                  <a:t>Extra informatie: Schakelaar K in stand II, dus onderste schakeling wel gesloten. | Binas12 formules |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dirty="0"/>
                  <a:t>|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dirty="0"/>
                  <a:t> |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140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=0,01547..</m:t>
                    </m:r>
                  </m:oMath>
                </a14:m>
                <a:r>
                  <a:rPr lang="nl-NL" dirty="0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0,01547…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=64,615..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≈65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notities 2">
                <a:extLst>
                  <a:ext uri="{FF2B5EF4-FFF2-40B4-BE49-F238E27FC236}">
                    <a16:creationId xmlns:a16="http://schemas.microsoft.com/office/drawing/2014/main" id="{3FA8B9A0-7032-0F62-C291-97B84BA54C9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nl-NL" dirty="0"/>
                  <a:t>Daniel (Scherm + </a:t>
                </a:r>
                <a:r>
                  <a:rPr lang="nl-NL" dirty="0" err="1"/>
                  <a:t>LightBoard</a:t>
                </a:r>
                <a:r>
                  <a:rPr lang="nl-NL" dirty="0"/>
                  <a:t>)</a:t>
                </a:r>
              </a:p>
              <a:p>
                <a:r>
                  <a:rPr lang="nl-NL" dirty="0"/>
                  <a:t>Onderwerp: Elektrische energie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dirty="0"/>
                  <a:t>Begrippen: parallelschakeling, elektrische schakeling, vervangingsweerstand</a:t>
                </a:r>
              </a:p>
              <a:p>
                <a:r>
                  <a:rPr lang="nl-NL" dirty="0"/>
                  <a:t>Extra informatie: Schakelaar K in stand II, dus onderste schakeling wel gesloten. | Binas12 formules | </a:t>
                </a:r>
                <a:r>
                  <a:rPr lang="nl-NL" b="0" i="0">
                    <a:latin typeface="Cambria Math" panose="02040503050406030204" pitchFamily="18" charset="0"/>
                  </a:rPr>
                  <a:t>1/R_v =1/𝑅_1 +1/𝑅_2 </a:t>
                </a:r>
                <a:r>
                  <a:rPr lang="nl-NL" dirty="0"/>
                  <a:t>| of </a:t>
                </a:r>
                <a:r>
                  <a:rPr lang="nl-NL" b="0" i="0">
                    <a:latin typeface="Cambria Math" panose="02040503050406030204" pitchFamily="18" charset="0"/>
                  </a:rPr>
                  <a:t>𝑅_𝑣=(𝑅_1∙𝑅_2)/(𝑅_1+𝑅_2 )</a:t>
                </a:r>
                <a:r>
                  <a:rPr lang="nl-NL" dirty="0"/>
                  <a:t> | </a:t>
                </a:r>
                <a:r>
                  <a:rPr lang="nl-NL" b="0" i="0">
                    <a:latin typeface="Cambria Math" panose="02040503050406030204" pitchFamily="18" charset="0"/>
                  </a:rPr>
                  <a:t>1/𝑅_𝑣 =1/140+1/120=0,01547..</a:t>
                </a:r>
                <a:r>
                  <a:rPr lang="nl-NL" dirty="0"/>
                  <a:t> → </a:t>
                </a:r>
                <a:r>
                  <a:rPr lang="nl-NL" b="0" i="0">
                    <a:latin typeface="Cambria Math" panose="02040503050406030204" pitchFamily="18" charset="0"/>
                  </a:rPr>
                  <a:t>𝑅_𝑣=1/(0,01547…)=64,615..</a:t>
                </a:r>
                <a:r>
                  <a:rPr lang="nl-NL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≈65 </a:t>
                </a:r>
                <a:r>
                  <a:rPr lang="el-GR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</p:txBody>
          </p:sp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06FE04-6057-2292-A69C-EF0158590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33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(Scherm)</a:t>
            </a:r>
          </a:p>
          <a:p>
            <a:r>
              <a:rPr lang="nl-NL" dirty="0"/>
              <a:t>Onderwerp: Inhoud</a:t>
            </a:r>
          </a:p>
          <a:p>
            <a:r>
              <a:rPr lang="nl-NL" dirty="0"/>
              <a:t>Extra informatie: Binas tabellen rechts onderin beeld | Dia’s met extra voorbeelden en </a:t>
            </a:r>
            <a:r>
              <a:rPr lang="nl-NL" dirty="0" err="1"/>
              <a:t>timestamps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455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84949-B2CD-A692-691B-B2F9C5766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D21B77A-09A5-65B1-4AF6-42D3B772E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A3F7707-8966-AE58-7458-86C11F15E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Daniel (Scherm + </a:t>
            </a:r>
            <a:r>
              <a:rPr lang="nl-NL" dirty="0" err="1"/>
              <a:t>LightBoard</a:t>
            </a:r>
            <a:r>
              <a:rPr lang="nl-NL" dirty="0"/>
              <a:t>)</a:t>
            </a:r>
          </a:p>
          <a:p>
            <a:r>
              <a:rPr lang="nl-NL" dirty="0"/>
              <a:t>Onderwerp: Elektrische energie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Begrippen: Elektrische energie, omrekenen eenheden, energiekosten</a:t>
            </a:r>
          </a:p>
          <a:p>
            <a:r>
              <a:rPr lang="nl-NL" dirty="0"/>
              <a:t>Extra informatie: Binas10 of 12 formule | E=P*t = 0,700 * 85 = 59,5 kWh | kosten = 59,5 * 0,28 = € 16,66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F84306-2488-CE93-7690-A73A66CAB0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469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18097-3272-E75F-441A-550AD081D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DD5D696-0E50-80B9-E686-A6795BF39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515D80E-3C73-1A28-AD09-68077B49D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of Daniel of NOS zelf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Onderwerp: Elektrische energie</a:t>
            </a:r>
          </a:p>
          <a:p>
            <a:r>
              <a:rPr lang="nl-NL" dirty="0"/>
              <a:t>Deze dia is om te verwijzen naar extra vragen uit een oudere stream.</a:t>
            </a:r>
          </a:p>
          <a:p>
            <a:r>
              <a:rPr lang="nl-NL" dirty="0"/>
              <a:t>Goed om te gebruiken als deze vragen uit de chat naar voren komen.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5063D4-1CE8-7749-0D22-D87BE3097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329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6915E-2CBC-01DF-7E49-AF409B9B5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C8911CE-D62F-262C-2656-ECEC85FFD9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2565EC5-D932-9C83-829A-95F85A7A5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(Scherm)</a:t>
            </a:r>
          </a:p>
          <a:p>
            <a:r>
              <a:rPr lang="nl-NL" dirty="0"/>
              <a:t>Onderwerp: Verbranden en verwarmen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Begrippen: energiesoorten, energieomzetting</a:t>
            </a:r>
          </a:p>
          <a:p>
            <a:r>
              <a:rPr lang="nl-NL" dirty="0"/>
              <a:t>Extra informatie: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11C7D5-E555-2D7A-28AA-8860797932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588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8B62F-D3AD-C10F-8DBF-4FB210CD3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3836540-9FFC-2448-BE84-BD3383919A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79D7EA8-8DD7-803C-DFD8-C36C8F687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(Scherm)</a:t>
            </a:r>
          </a:p>
          <a:p>
            <a:r>
              <a:rPr lang="nl-NL" dirty="0"/>
              <a:t>Onderwerp: Verbranden en verwarmen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Begrippen: energiesoorten, energieomzetting</a:t>
            </a:r>
          </a:p>
          <a:p>
            <a:r>
              <a:rPr lang="nl-NL" dirty="0"/>
              <a:t>Extra informatie: Binas18 Energiesoorten | Kernwoorden: draaien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D03208-33C8-4EA7-6BE7-5013D8DCC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198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(Scherm)</a:t>
            </a:r>
          </a:p>
          <a:p>
            <a:r>
              <a:rPr lang="nl-NL" dirty="0"/>
              <a:t>Onderwerp: Geluid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Begrippen: frequentie, trillingstijd, hoge- of lage toon</a:t>
            </a:r>
          </a:p>
          <a:p>
            <a:r>
              <a:rPr lang="nl-NL" dirty="0"/>
              <a:t>Extra informatie: f en T zijn omgekeerd evenredig </a:t>
            </a:r>
            <a:r>
              <a:rPr lang="nl-NL" dirty="0">
                <a:sym typeface="Wingdings" panose="05000000000000000000" pitchFamily="2" charset="2"/>
              </a:rPr>
              <a:t> Antwoord B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621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47ECD-239C-7E4C-5C6C-0BCBAC12A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A73AEBC-A95A-35DE-64D9-83AD30FFD3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00911A6-1FF2-C0E6-BE7B-766261BE4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(Scherm)</a:t>
            </a:r>
          </a:p>
          <a:p>
            <a:r>
              <a:rPr lang="nl-NL" dirty="0"/>
              <a:t>Onderwerp: Geluid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Begrippen: geluidssterkte, geluidshinder, gehoorgevoeligheid, geluidszone</a:t>
            </a:r>
          </a:p>
          <a:p>
            <a:r>
              <a:rPr lang="nl-NL" dirty="0"/>
              <a:t>Extra informatie: Antwoord B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9093DC-CA4E-9EF8-7863-4865A7DC9F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100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04B1E-2D84-7BB6-BF76-30EB00913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4B0E190-A503-750E-C2E1-957C888CE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0C384C0-4CF2-4A37-B028-04F59FE9D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(Scherm)</a:t>
            </a:r>
          </a:p>
          <a:p>
            <a:r>
              <a:rPr lang="nl-NL" dirty="0"/>
              <a:t>Onderwerp: Geluid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Begrippen: blootstellingsduur geluid, geluidssterkte</a:t>
            </a:r>
          </a:p>
          <a:p>
            <a:r>
              <a:rPr lang="nl-NL" dirty="0"/>
              <a:t>Extra informatie: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FE9ECD-F532-2BDD-1701-3CA026224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107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06FDB-17BD-FD9F-02DA-C448695E5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79E073D-5FF1-0471-266E-94E1A703F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65E5022-C81D-FA7F-A9DB-84A17FB84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Daniel (Scherm + </a:t>
            </a:r>
            <a:r>
              <a:rPr lang="nl-NL" dirty="0" err="1"/>
              <a:t>LightBoard</a:t>
            </a:r>
            <a:r>
              <a:rPr lang="nl-NL" dirty="0"/>
              <a:t>)</a:t>
            </a:r>
          </a:p>
          <a:p>
            <a:r>
              <a:rPr lang="nl-NL" dirty="0"/>
              <a:t>Onderwerp: Geluid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Begrippen: geluidssnelheid, snelheid geluid bij temperatuur</a:t>
            </a:r>
          </a:p>
          <a:p>
            <a:r>
              <a:rPr lang="nl-NL" dirty="0"/>
              <a:t>Extra informatie: Binas8 formule | v=s/t → t = s/v = 800/340 = 2,3529… s ≈ 2,35 s | Binas27 geluidssnelheid lucht 288K = 340 m/s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397764-EA8D-DB9F-20A8-03B07253F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218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38DC3-A6C1-51F3-CAAA-5F295BE47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092708A-D219-59D3-E4E2-F1D7A6932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E9A62AF-C004-405B-DD7F-97BD85982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Daniel (Scherm)</a:t>
            </a:r>
          </a:p>
          <a:p>
            <a:r>
              <a:rPr lang="nl-NL" dirty="0"/>
              <a:t>Onderwerp: Geluid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Begrippen: geluidssnelheid, snelheid geluid bij temperatuur, beredeneren</a:t>
            </a:r>
          </a:p>
          <a:p>
            <a:r>
              <a:rPr lang="nl-NL" dirty="0"/>
              <a:t>Extra informatie: | Binas27 geluidssnelheid lucht 288K = 340 m/s | T groter is v groter is t kleiner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666B59-1BDB-7234-5D60-5F8A46C2F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065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D0CFA-9D7A-D5AE-4274-2CD27E965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2805471-6130-6045-9513-3003FE498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3C9068F-8D3D-D141-2923-951AEACCE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Daniel (Scherm + </a:t>
            </a:r>
            <a:r>
              <a:rPr lang="nl-NL" dirty="0" err="1"/>
              <a:t>LightBoard</a:t>
            </a:r>
            <a:r>
              <a:rPr lang="nl-NL" dirty="0"/>
              <a:t>)</a:t>
            </a:r>
          </a:p>
          <a:p>
            <a:r>
              <a:rPr lang="nl-NL" dirty="0"/>
              <a:t>Onderwerp: Geluid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Begrippen: geluidssterkte, geluid op afstand, decibel, verdubbelen of halveren</a:t>
            </a:r>
          </a:p>
          <a:p>
            <a:r>
              <a:rPr lang="nl-NL" dirty="0"/>
              <a:t>Extra informatie: 25 m → 50 m → 100 m → 200 m → 400 m → 800 m | 5x verdubbelt | 5*6=30 dB in mindering | geluidsterkte op 800 m = 105-30=75 dB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60A9F4-34C5-1C36-6CA4-7FF09E538B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72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(Scherm)</a:t>
            </a:r>
          </a:p>
          <a:p>
            <a:r>
              <a:rPr lang="nl-NL" dirty="0"/>
              <a:t>Onderwerp: Inhoud examen</a:t>
            </a:r>
          </a:p>
          <a:p>
            <a:r>
              <a:rPr lang="nl-NL" dirty="0"/>
              <a:t>Extra informatie: Minder gesloten vragen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401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21FF4-5529-7481-1193-C6E011DF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D0361D5-3D0C-F18A-48E9-3EDC7174E1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7351F90-EEFA-B1DC-66B2-048E49331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of Daniel of NOS zelf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Onderwerp: Geluid</a:t>
            </a:r>
          </a:p>
          <a:p>
            <a:r>
              <a:rPr lang="nl-NL" dirty="0"/>
              <a:t>Deze dia is om te verwijzen naar extra vragen uit een oudere stream.</a:t>
            </a:r>
          </a:p>
          <a:p>
            <a:r>
              <a:rPr lang="nl-NL" dirty="0"/>
              <a:t>Goed om te gebruiken als deze vragen uit de chat naar voren komen.</a:t>
            </a:r>
          </a:p>
          <a:p>
            <a:r>
              <a:rPr lang="nl-NL" dirty="0"/>
              <a:t>luid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CF3A16-BA36-3850-F6D6-579B7489F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753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ADAB5-C790-BAB1-A2DE-9D3D46847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96AE4EF-6C3B-A98A-12DD-8687440AB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65E32E0-9917-2C30-3CCF-9B6657FB6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of Daniel of NOS zelf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Onderwerp: Kracht en veiligheid</a:t>
            </a:r>
          </a:p>
          <a:p>
            <a:r>
              <a:rPr lang="nl-NL" dirty="0"/>
              <a:t>Deze dia is om te verwijzen naar extra vragen uit een oudere stream.</a:t>
            </a:r>
          </a:p>
          <a:p>
            <a:r>
              <a:rPr lang="nl-NL" dirty="0"/>
              <a:t>Goed om te gebruiken als deze vragen uit de chat naar voren komen.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C36D52-4FB2-BF4E-6B20-49DE63AC41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1331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Bart (Scherm + </a:t>
            </a:r>
            <a:r>
              <a:rPr lang="nl-NL" dirty="0" err="1"/>
              <a:t>LightBoard</a:t>
            </a:r>
            <a:r>
              <a:rPr lang="nl-NL" dirty="0"/>
              <a:t>)</a:t>
            </a:r>
          </a:p>
          <a:p>
            <a:r>
              <a:rPr lang="nl-NL" dirty="0"/>
              <a:t>Onderwerp: Veiligheid in het verkeer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Begrippen: snelheid, afstand, versnelling, tweede wet van Newton, zwaarte energie, potentiële energie, omrekenen, nettokracht (resulterende kracht).</a:t>
            </a:r>
          </a:p>
          <a:p>
            <a:r>
              <a:rPr lang="nl-NL" dirty="0"/>
              <a:t>Extra informatie:30) a=</a:t>
            </a:r>
            <a:r>
              <a:rPr lang="el-GR" dirty="0"/>
              <a:t>Δ</a:t>
            </a:r>
            <a:r>
              <a:rPr lang="nl-NL" dirty="0"/>
              <a:t>v/</a:t>
            </a:r>
            <a:r>
              <a:rPr lang="el-GR" dirty="0"/>
              <a:t>Δ</a:t>
            </a:r>
            <a:r>
              <a:rPr lang="nl-NL" dirty="0"/>
              <a:t>t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el-GR" dirty="0"/>
              <a:t>Δ</a:t>
            </a:r>
            <a:r>
              <a:rPr lang="nl-NL" dirty="0"/>
              <a:t>t=</a:t>
            </a:r>
            <a:r>
              <a:rPr lang="el-GR" dirty="0"/>
              <a:t>Δ</a:t>
            </a:r>
            <a:r>
              <a:rPr lang="nl-NL" dirty="0"/>
              <a:t>v/a = (6,0-0)/8,0 = 0,75 s.</a:t>
            </a:r>
          </a:p>
          <a:p>
            <a:r>
              <a:rPr lang="nl-NL" dirty="0"/>
              <a:t>31) </a:t>
            </a:r>
            <a:r>
              <a:rPr lang="nl-NL" dirty="0" err="1"/>
              <a:t>F_netto</a:t>
            </a:r>
            <a:r>
              <a:rPr lang="nl-NL" dirty="0"/>
              <a:t>=m*a = 1,6*8,0 = 12,8 N</a:t>
            </a:r>
          </a:p>
          <a:p>
            <a:r>
              <a:rPr lang="nl-NL" dirty="0"/>
              <a:t>33) </a:t>
            </a:r>
            <a:r>
              <a:rPr lang="nl-NL" dirty="0" err="1"/>
              <a:t>E_z</a:t>
            </a:r>
            <a:r>
              <a:rPr lang="nl-NL" dirty="0"/>
              <a:t> = m*g*h </a:t>
            </a:r>
            <a:r>
              <a:rPr lang="nl-NL" dirty="0">
                <a:sym typeface="Wingdings" panose="05000000000000000000" pitchFamily="2" charset="2"/>
              </a:rPr>
              <a:t> h = </a:t>
            </a:r>
            <a:r>
              <a:rPr lang="nl-NL" dirty="0" err="1">
                <a:sym typeface="Wingdings" panose="05000000000000000000" pitchFamily="2" charset="2"/>
              </a:rPr>
              <a:t>E_z</a:t>
            </a:r>
            <a:r>
              <a:rPr lang="nl-NL" dirty="0">
                <a:sym typeface="Wingdings" panose="05000000000000000000" pitchFamily="2" charset="2"/>
              </a:rPr>
              <a:t> / (m*g) = 1400 / (1,6*9,81) = 89,194… = 89 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6215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5181F-EB6F-CD4E-0006-C600837B7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FA0C980-4173-FFC8-A1AB-2BBA6C5E6A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97A2FD1-2E37-5388-A514-4967CF28F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(Scherm)</a:t>
            </a:r>
          </a:p>
          <a:p>
            <a:r>
              <a:rPr lang="nl-NL" dirty="0"/>
              <a:t>Onderwerp: Constructies</a:t>
            </a:r>
          </a:p>
          <a:p>
            <a:r>
              <a:rPr lang="nl-NL" dirty="0"/>
              <a:t>Begrippen: constante snelheid, nettokracht, resulterende kracht</a:t>
            </a:r>
          </a:p>
          <a:p>
            <a:r>
              <a:rPr lang="nl-NL" dirty="0"/>
              <a:t>Extra informatie: Constante snelheid  betekent </a:t>
            </a:r>
            <a:r>
              <a:rPr lang="nl-NL" dirty="0" err="1"/>
              <a:t>F_res</a:t>
            </a:r>
            <a:r>
              <a:rPr lang="nl-NL" dirty="0"/>
              <a:t> = 0 </a:t>
            </a:r>
            <a:r>
              <a:rPr lang="nl-NL" dirty="0">
                <a:sym typeface="Wingdings" panose="05000000000000000000" pitchFamily="2" charset="2"/>
              </a:rPr>
              <a:t> voorwaarts en tegenwerkende krachten heffen elkaar op  </a:t>
            </a:r>
            <a:r>
              <a:rPr lang="nl-NL" dirty="0" err="1">
                <a:sym typeface="Wingdings" panose="05000000000000000000" pitchFamily="2" charset="2"/>
              </a:rPr>
              <a:t>F_omhoog</a:t>
            </a:r>
            <a:r>
              <a:rPr lang="nl-NL" dirty="0">
                <a:sym typeface="Wingdings" panose="05000000000000000000" pitchFamily="2" charset="2"/>
              </a:rPr>
              <a:t> = </a:t>
            </a:r>
            <a:r>
              <a:rPr lang="nl-NL" dirty="0" err="1">
                <a:sym typeface="Wingdings" panose="05000000000000000000" pitchFamily="2" charset="2"/>
              </a:rPr>
              <a:t>F_omlaag</a:t>
            </a:r>
            <a:r>
              <a:rPr lang="nl-NL" dirty="0">
                <a:sym typeface="Wingdings" panose="05000000000000000000" pitchFamily="2" charset="2"/>
              </a:rPr>
              <a:t>.  Antwoord B.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276190-9333-CDFB-E655-847FF8F49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138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82511-0D35-6370-0B53-DE3FC132E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AFFF253-6FFB-7B31-D8BB-DD83CF7B1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51CA552-3FEF-3A5C-F07A-9DB8A16A4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Reserve</a:t>
            </a:r>
          </a:p>
          <a:p>
            <a:r>
              <a:rPr lang="nl-NL" dirty="0"/>
              <a:t>Bart of </a:t>
            </a:r>
            <a:r>
              <a:rPr lang="nl-NL" dirty="0" err="1"/>
              <a:t>daniel</a:t>
            </a:r>
            <a:endParaRPr lang="nl-NL" dirty="0"/>
          </a:p>
          <a:p>
            <a:r>
              <a:rPr lang="nl-NL" dirty="0"/>
              <a:t>Onderwerp: alles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98301D-4DE3-9379-055F-7C898B676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587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203C1-08D4-CDA5-CFE2-A31EB5D2D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B61C120-A1F9-D7A3-5538-832486F205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088C88C-CAB1-25EB-7ADC-1099A10D6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Reserve</a:t>
            </a:r>
          </a:p>
          <a:p>
            <a:r>
              <a:rPr lang="nl-NL" dirty="0"/>
              <a:t>Daniel</a:t>
            </a:r>
          </a:p>
          <a:p>
            <a:r>
              <a:rPr lang="nl-NL" dirty="0"/>
              <a:t>Onderwerp: Stoffen en materialen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35B45C-A267-D26D-7AB4-69E104B475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9037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F9763-51EC-9924-F098-7BBD9C44D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5DF4FA7-42B1-FBBE-52A9-57758621E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70646B3-CB5E-EDA9-7523-F3703B23A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Daniel</a:t>
            </a:r>
          </a:p>
          <a:p>
            <a:r>
              <a:rPr lang="nl-NL" dirty="0"/>
              <a:t>Onderwerp: Constructies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2D5ABA-C7F8-FC51-D61E-71E46CA3D3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732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(Scherm)</a:t>
            </a:r>
          </a:p>
          <a:p>
            <a:r>
              <a:rPr lang="nl-NL" dirty="0"/>
              <a:t>Onderwerp: Wat neem je mee?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90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(Scherm)</a:t>
            </a:r>
          </a:p>
          <a:p>
            <a:r>
              <a:rPr lang="nl-NL" dirty="0"/>
              <a:t>Onderwerp: Inhoud examen. Voorbeeld syllabus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86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8BE96-9D9F-3136-7B87-1F3D3320F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383BB23-CD49-937E-E1EC-D53FFC1A4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86E2E3D-FF7D-83F2-B301-FB7DDB25A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Daniel</a:t>
            </a:r>
          </a:p>
          <a:p>
            <a:r>
              <a:rPr lang="nl-NL" dirty="0"/>
              <a:t>Onderwerp: Constructies</a:t>
            </a:r>
          </a:p>
          <a:p>
            <a:r>
              <a:rPr lang="nl-NL" dirty="0"/>
              <a:t>Aanvullen met antwoorden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1EF426-F967-F5FF-4EA5-560F213BC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219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Daniel (Scherm)</a:t>
            </a:r>
          </a:p>
          <a:p>
            <a:r>
              <a:rPr lang="nl-NL" dirty="0"/>
              <a:t>Onderwerp: Constructies</a:t>
            </a:r>
          </a:p>
          <a:p>
            <a:r>
              <a:rPr lang="nl-NL" dirty="0"/>
              <a:t>Begrippen: Krachten, vectoren, zwaartepunt, krachtenschaal, construeren, krachten samenvoegen, aangrijpingspunt.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621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9FECA-D12F-FD31-13D0-1819354EA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CAB56DC-14C5-2C77-92E8-B4C6A8ADA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E3F5E94-66E2-7579-3D51-7EF8CD9F00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(Scherm)</a:t>
            </a:r>
          </a:p>
          <a:p>
            <a:r>
              <a:rPr lang="nl-NL" dirty="0"/>
              <a:t>Onderwerp: Stoffen en materialen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92FA7F-E48A-F2F7-73A5-137843F2C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041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46051-080D-AD61-F507-5EF6ED837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F9049FA-8B1F-2620-753A-EEB028947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9F13DB1-479D-1166-8BB4-AB1537FCD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 (Scherm)</a:t>
            </a:r>
          </a:p>
          <a:p>
            <a:r>
              <a:rPr lang="nl-NL" dirty="0"/>
              <a:t>Onderwerp: Stoffen en materialen</a:t>
            </a:r>
          </a:p>
          <a:p>
            <a:r>
              <a:rPr lang="nl-NL" dirty="0"/>
              <a:t>Begrippen: stofeigenschappen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6772DE-6F7A-AA3E-D7BC-E700AECB6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97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37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.jpe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3.jpe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1.wav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gif"/><Relationship Id="rId4" Type="http://schemas.openxmlformats.org/officeDocument/2006/relationships/image" Target="../media/image3.jpeg"/><Relationship Id="rId9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8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E3525-969D-E6E1-220C-C2BC6B60F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nl-NL" dirty="0">
                <a:latin typeface="Effra" panose="02000506080000020004" pitchFamily="2" charset="0"/>
              </a:rPr>
              <a:t>Nask1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12866D-FDA1-8672-BFB8-C56711EF8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nl-NL" dirty="0">
                <a:latin typeface="Effra" panose="02000506080000020004" pitchFamily="2" charset="0"/>
              </a:rPr>
              <a:t>Bart Hekman &amp; Daniël Kleijer</a:t>
            </a:r>
          </a:p>
        </p:txBody>
      </p:sp>
    </p:spTree>
    <p:extLst>
      <p:ext uri="{BB962C8B-B14F-4D97-AF65-F5344CB8AC3E}">
        <p14:creationId xmlns:p14="http://schemas.microsoft.com/office/powerpoint/2010/main" val="409109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0BEE4-B11E-90D9-0030-F697052E8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4D035-2D80-2E49-63CC-1E96423A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Stoffen en materialen</a:t>
            </a:r>
          </a:p>
        </p:txBody>
      </p:sp>
      <p:pic>
        <p:nvPicPr>
          <p:cNvPr id="3076" name="Picture 4" descr="Gegenereerde afbeelding">
            <a:extLst>
              <a:ext uri="{FF2B5EF4-FFF2-40B4-BE49-F238E27FC236}">
                <a16:creationId xmlns:a16="http://schemas.microsoft.com/office/drawing/2014/main" id="{8AFAE7AD-E3F4-369A-FF54-C6DE88B77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16" y="2080611"/>
            <a:ext cx="2700670" cy="270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7EF1FA5-D43E-EF9C-AF83-45BDC78EF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79916" y="1415984"/>
            <a:ext cx="7754432" cy="676369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2A9E8EA-9462-AE9F-2607-7D13E9ACB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67" y="4829129"/>
            <a:ext cx="8116433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6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37A10-FB56-8566-9FE7-1086E9CBD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B7A00-8470-42C3-FF86-5C124475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469"/>
            <a:ext cx="10515600" cy="1325563"/>
          </a:xfrm>
        </p:spPr>
        <p:txBody>
          <a:bodyPr/>
          <a:lstStyle/>
          <a:p>
            <a:r>
              <a:rPr lang="nl-NL" dirty="0"/>
              <a:t>Stoffen en materialen</a:t>
            </a:r>
            <a:br>
              <a:rPr lang="nl-NL" dirty="0"/>
            </a:br>
            <a:r>
              <a:rPr lang="nl-NL" dirty="0"/>
              <a:t>Verbranden en verwarmen</a:t>
            </a:r>
          </a:p>
        </p:txBody>
      </p:sp>
      <p:pic>
        <p:nvPicPr>
          <p:cNvPr id="3076" name="Picture 4" descr="Gegenereerde afbeelding">
            <a:extLst>
              <a:ext uri="{FF2B5EF4-FFF2-40B4-BE49-F238E27FC236}">
                <a16:creationId xmlns:a16="http://schemas.microsoft.com/office/drawing/2014/main" id="{FC8AB3B1-19B7-960E-2C49-DB30FD8C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97" y="3526617"/>
            <a:ext cx="2700670" cy="270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EE7BFA24-15F7-689E-8CBA-3C62032C1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9290" y="2201054"/>
            <a:ext cx="8592749" cy="1257475"/>
          </a:xfrm>
        </p:spPr>
      </p:pic>
      <p:grpSp>
        <p:nvGrpSpPr>
          <p:cNvPr id="13" name="Groep 12">
            <a:extLst>
              <a:ext uri="{FF2B5EF4-FFF2-40B4-BE49-F238E27FC236}">
                <a16:creationId xmlns:a16="http://schemas.microsoft.com/office/drawing/2014/main" id="{A89C6427-B8A4-FEE8-8970-2DB7F145E692}"/>
              </a:ext>
            </a:extLst>
          </p:cNvPr>
          <p:cNvGrpSpPr/>
          <p:nvPr/>
        </p:nvGrpSpPr>
        <p:grpSpPr>
          <a:xfrm>
            <a:off x="10691740" y="4995490"/>
            <a:ext cx="1181157" cy="1651273"/>
            <a:chOff x="10241916" y="4038706"/>
            <a:chExt cx="1181157" cy="1651273"/>
          </a:xfrm>
        </p:grpSpPr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148B27E4-106A-4901-4351-99DF92835801}"/>
                </a:ext>
              </a:extLst>
            </p:cNvPr>
            <p:cNvSpPr txBox="1"/>
            <p:nvPr/>
          </p:nvSpPr>
          <p:spPr>
            <a:xfrm>
              <a:off x="10241916" y="5382202"/>
              <a:ext cx="11811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Effra" panose="02000506080000020004"/>
                </a:rPr>
                <a:t>tabel [1 &amp; 15]</a:t>
              </a: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4BD93A9F-E6DB-AC48-CC81-EBBFEAA00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4879" y="4038706"/>
              <a:ext cx="1038194" cy="132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kstvak 15">
            <a:extLst>
              <a:ext uri="{FF2B5EF4-FFF2-40B4-BE49-F238E27FC236}">
                <a16:creationId xmlns:a16="http://schemas.microsoft.com/office/drawing/2014/main" id="{3C62B876-5714-E5C1-3A55-53D887B07D13}"/>
              </a:ext>
            </a:extLst>
          </p:cNvPr>
          <p:cNvSpPr txBox="1"/>
          <p:nvPr/>
        </p:nvSpPr>
        <p:spPr>
          <a:xfrm>
            <a:off x="4624093" y="2750275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945DE8"/>
                </a:solidFill>
                <a:latin typeface="Effra" panose="02000506080000020004"/>
              </a:rPr>
              <a:t>1337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61F9171-F6B8-5859-A236-1922FA8EFEE3}"/>
              </a:ext>
            </a:extLst>
          </p:cNvPr>
          <p:cNvSpPr txBox="1"/>
          <p:nvPr/>
        </p:nvSpPr>
        <p:spPr>
          <a:xfrm>
            <a:off x="7083758" y="2742585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945DE8"/>
                </a:solidFill>
                <a:latin typeface="Effra" panose="02000506080000020004"/>
              </a:rPr>
              <a:t>1064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796C3CE7-E55B-9EA7-AFA8-E3E0CC2DF7D6}"/>
              </a:ext>
            </a:extLst>
          </p:cNvPr>
          <p:cNvGrpSpPr/>
          <p:nvPr/>
        </p:nvGrpSpPr>
        <p:grpSpPr>
          <a:xfrm>
            <a:off x="4653023" y="3818217"/>
            <a:ext cx="3513467" cy="1509480"/>
            <a:chOff x="4653023" y="3307851"/>
            <a:chExt cx="3513467" cy="1509480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B2D7AC8C-42BB-9A91-49B9-EA594A2F6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783" y="4093820"/>
              <a:ext cx="1776845" cy="277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027DCAB4-A414-5486-8D28-ED8301486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487782" y="3801887"/>
              <a:ext cx="1776845" cy="277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7F5357B1-D963-A8C6-3460-B12FF871C404}"/>
                </a:ext>
              </a:extLst>
            </p:cNvPr>
            <p:cNvSpPr txBox="1"/>
            <p:nvPr/>
          </p:nvSpPr>
          <p:spPr>
            <a:xfrm>
              <a:off x="4653023" y="3602857"/>
              <a:ext cx="54373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5400" dirty="0">
                  <a:solidFill>
                    <a:srgbClr val="945DE8"/>
                  </a:solidFill>
                  <a:latin typeface="Effra" panose="02000506080000020004"/>
                </a:rPr>
                <a:t>K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15C71387-E9AF-B58B-730B-25E3D76074D2}"/>
                </a:ext>
              </a:extLst>
            </p:cNvPr>
            <p:cNvSpPr txBox="1"/>
            <p:nvPr/>
          </p:nvSpPr>
          <p:spPr>
            <a:xfrm>
              <a:off x="7335813" y="3602857"/>
              <a:ext cx="8306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5400" dirty="0">
                  <a:solidFill>
                    <a:srgbClr val="945DE8"/>
                  </a:solidFill>
                  <a:latin typeface="Effra" panose="02000506080000020004"/>
                  <a:sym typeface="Symbol" panose="05050102010706020507" pitchFamily="18" charset="2"/>
                </a:rPr>
                <a:t>C</a:t>
              </a:r>
              <a:endParaRPr lang="nl-NL" sz="5400" dirty="0">
                <a:solidFill>
                  <a:srgbClr val="945DE8"/>
                </a:solidFill>
                <a:latin typeface="Effra" panose="02000506080000020004"/>
              </a:endParaRP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BACFD4C7-0EB0-81F6-59FB-5D1AD34149E5}"/>
                </a:ext>
              </a:extLst>
            </p:cNvPr>
            <p:cNvSpPr txBox="1"/>
            <p:nvPr/>
          </p:nvSpPr>
          <p:spPr>
            <a:xfrm>
              <a:off x="5798852" y="4232556"/>
              <a:ext cx="9348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solidFill>
                    <a:srgbClr val="945DE8"/>
                  </a:solidFill>
                  <a:latin typeface="Effra" panose="02000506080000020004"/>
                </a:rPr>
                <a:t>-273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5F944AC6-24EA-C2BA-EF1E-DD9BE63EDA12}"/>
                </a:ext>
              </a:extLst>
            </p:cNvPr>
            <p:cNvSpPr txBox="1"/>
            <p:nvPr/>
          </p:nvSpPr>
          <p:spPr>
            <a:xfrm>
              <a:off x="5826975" y="3307851"/>
              <a:ext cx="10150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solidFill>
                    <a:srgbClr val="945DE8"/>
                  </a:solidFill>
                  <a:latin typeface="Effra" panose="02000506080000020004"/>
                </a:rPr>
                <a:t>+273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76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0B008-1E45-9B4A-E0D2-94A6B75C1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17ABD-F8AF-686E-3F8E-CC5F64AB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Stoffen en materialen</a:t>
            </a:r>
          </a:p>
        </p:txBody>
      </p:sp>
      <p:pic>
        <p:nvPicPr>
          <p:cNvPr id="3076" name="Picture 4" descr="Gegenereerde afbeelding">
            <a:extLst>
              <a:ext uri="{FF2B5EF4-FFF2-40B4-BE49-F238E27FC236}">
                <a16:creationId xmlns:a16="http://schemas.microsoft.com/office/drawing/2014/main" id="{A9D747CF-4D15-4291-0381-74FD13229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91" y="1565069"/>
            <a:ext cx="2700670" cy="270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AFDCD8DB-A8BB-6B74-9CF3-6EC502F7C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6439" y="4265739"/>
            <a:ext cx="8783276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76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23E1C-C308-9404-5852-46D288F9D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D3CCD-E7B4-D379-4D7C-79C37A524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Stoffen en materialen</a:t>
            </a:r>
          </a:p>
        </p:txBody>
      </p:sp>
      <p:pic>
        <p:nvPicPr>
          <p:cNvPr id="3076" name="Picture 4" descr="Gegenereerde afbeelding">
            <a:extLst>
              <a:ext uri="{FF2B5EF4-FFF2-40B4-BE49-F238E27FC236}">
                <a16:creationId xmlns:a16="http://schemas.microsoft.com/office/drawing/2014/main" id="{2C3BAEC6-13EB-D735-ECD0-34D485F36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109" y="1718557"/>
            <a:ext cx="2700670" cy="270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03C9074-40F0-88B2-AD1C-D992E71BB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8465" y="1479501"/>
            <a:ext cx="8554644" cy="3000794"/>
          </a:xfrm>
        </p:spPr>
      </p:pic>
      <p:sp>
        <p:nvSpPr>
          <p:cNvPr id="9" name="Vermenigvuldigingsteken 8">
            <a:extLst>
              <a:ext uri="{FF2B5EF4-FFF2-40B4-BE49-F238E27FC236}">
                <a16:creationId xmlns:a16="http://schemas.microsoft.com/office/drawing/2014/main" id="{FD774829-CDF7-C21B-ED47-ED7C4A44001E}"/>
              </a:ext>
            </a:extLst>
          </p:cNvPr>
          <p:cNvSpPr/>
          <p:nvPr/>
        </p:nvSpPr>
        <p:spPr>
          <a:xfrm>
            <a:off x="5131402" y="2918098"/>
            <a:ext cx="445477" cy="398585"/>
          </a:xfrm>
          <a:prstGeom prst="mathMultiply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ermenigvuldigingsteken 9">
            <a:extLst>
              <a:ext uri="{FF2B5EF4-FFF2-40B4-BE49-F238E27FC236}">
                <a16:creationId xmlns:a16="http://schemas.microsoft.com/office/drawing/2014/main" id="{3530BA2D-1E9D-E7D5-3631-0407F1964C98}"/>
              </a:ext>
            </a:extLst>
          </p:cNvPr>
          <p:cNvSpPr/>
          <p:nvPr/>
        </p:nvSpPr>
        <p:spPr>
          <a:xfrm>
            <a:off x="8182980" y="3421093"/>
            <a:ext cx="445477" cy="398585"/>
          </a:xfrm>
          <a:prstGeom prst="mathMultiply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ermenigvuldigingsteken 10">
            <a:extLst>
              <a:ext uri="{FF2B5EF4-FFF2-40B4-BE49-F238E27FC236}">
                <a16:creationId xmlns:a16="http://schemas.microsoft.com/office/drawing/2014/main" id="{17C0F30B-A20A-9FCB-EE4F-7E134858B9BD}"/>
              </a:ext>
            </a:extLst>
          </p:cNvPr>
          <p:cNvSpPr/>
          <p:nvPr/>
        </p:nvSpPr>
        <p:spPr>
          <a:xfrm>
            <a:off x="6716779" y="3907600"/>
            <a:ext cx="445477" cy="398585"/>
          </a:xfrm>
          <a:prstGeom prst="mathMultiply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440E9EAC-200C-1711-B364-45B8D847A509}"/>
              </a:ext>
            </a:extLst>
          </p:cNvPr>
          <p:cNvSpPr/>
          <p:nvPr/>
        </p:nvSpPr>
        <p:spPr>
          <a:xfrm>
            <a:off x="2998891" y="1750456"/>
            <a:ext cx="2020186" cy="365424"/>
          </a:xfrm>
          <a:prstGeom prst="round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8033B79D-0FBB-1F09-461D-5DED8C2D9269}"/>
                  </a:ext>
                </a:extLst>
              </p:cNvPr>
              <p:cNvSpPr txBox="1"/>
              <p:nvPr/>
            </p:nvSpPr>
            <p:spPr>
              <a:xfrm>
                <a:off x="3308536" y="4910614"/>
                <a:ext cx="1400896" cy="93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945DE8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l-NL" sz="3200" i="1" dirty="0" smtClean="0">
                          <a:solidFill>
                            <a:srgbClr val="945DE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3200" b="0" i="1" dirty="0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 i="1" dirty="0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nl-NL" sz="3200" b="0" i="1" dirty="0" smtClean="0">
                              <a:solidFill>
                                <a:srgbClr val="945DE8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nl-NL" sz="3200" dirty="0">
                  <a:solidFill>
                    <a:srgbClr val="945DE8"/>
                  </a:solidFill>
                  <a:latin typeface="Effra" panose="02000506080000020004"/>
                </a:endParaRPr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8033B79D-0FBB-1F09-461D-5DED8C2D9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536" y="4910614"/>
                <a:ext cx="1400896" cy="9357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D1242A33-8979-EE6B-F5A0-24F377BC2539}"/>
              </a:ext>
            </a:extLst>
          </p:cNvPr>
          <p:cNvCxnSpPr>
            <a:cxnSpLocks/>
          </p:cNvCxnSpPr>
          <p:nvPr/>
        </p:nvCxnSpPr>
        <p:spPr>
          <a:xfrm>
            <a:off x="4591051" y="5553075"/>
            <a:ext cx="0" cy="257175"/>
          </a:xfrm>
          <a:prstGeom prst="straightConnector1">
            <a:avLst/>
          </a:prstGeom>
          <a:ln w="19050" cap="flat" cmpd="sng" algn="ctr">
            <a:solidFill>
              <a:srgbClr val="945DE8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1E2D9233-606E-DE64-AE81-B70AAE1D9280}"/>
              </a:ext>
            </a:extLst>
          </p:cNvPr>
          <p:cNvCxnSpPr>
            <a:cxnSpLocks/>
          </p:cNvCxnSpPr>
          <p:nvPr/>
        </p:nvCxnSpPr>
        <p:spPr>
          <a:xfrm flipV="1">
            <a:off x="3322824" y="5338762"/>
            <a:ext cx="0" cy="257175"/>
          </a:xfrm>
          <a:prstGeom prst="straightConnector1">
            <a:avLst/>
          </a:prstGeom>
          <a:ln w="19050" cap="flat" cmpd="sng" algn="ctr">
            <a:solidFill>
              <a:srgbClr val="945DE8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74E4A-9B74-CC98-4EAC-207753190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83BE0-A7D2-3DEB-710C-0227C5F49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Stoffen en materialen</a:t>
            </a:r>
          </a:p>
        </p:txBody>
      </p:sp>
      <p:pic>
        <p:nvPicPr>
          <p:cNvPr id="3076" name="Picture 4" descr="Gegenereerde afbeelding">
            <a:extLst>
              <a:ext uri="{FF2B5EF4-FFF2-40B4-BE49-F238E27FC236}">
                <a16:creationId xmlns:a16="http://schemas.microsoft.com/office/drawing/2014/main" id="{DDB73D79-1066-5BC8-B395-BD499191E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61" y="2492654"/>
            <a:ext cx="2700670" cy="270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B9A7E25-18CE-1419-C38C-22C66C3BF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3003" y="1557718"/>
            <a:ext cx="8049748" cy="666843"/>
          </a:xfr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95DE9993-6C0E-EB28-2FDE-1BCDE26164B1}"/>
              </a:ext>
            </a:extLst>
          </p:cNvPr>
          <p:cNvSpPr/>
          <p:nvPr/>
        </p:nvSpPr>
        <p:spPr>
          <a:xfrm>
            <a:off x="3084616" y="1900664"/>
            <a:ext cx="866415" cy="289592"/>
          </a:xfrm>
          <a:prstGeom prst="round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F265039-05AF-DCB5-D8BB-CB6D940913E6}"/>
              </a:ext>
            </a:extLst>
          </p:cNvPr>
          <p:cNvCxnSpPr/>
          <p:nvPr/>
        </p:nvCxnSpPr>
        <p:spPr>
          <a:xfrm>
            <a:off x="1745098" y="2210990"/>
            <a:ext cx="89130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13787FAE-5751-36FF-ACAB-3E299BFE3D5A}"/>
              </a:ext>
            </a:extLst>
          </p:cNvPr>
          <p:cNvSpPr/>
          <p:nvPr/>
        </p:nvSpPr>
        <p:spPr>
          <a:xfrm>
            <a:off x="3894241" y="1611072"/>
            <a:ext cx="792059" cy="2895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5B55A571-4512-8B5E-87E1-BFAB9972FB2F}"/>
              </a:ext>
            </a:extLst>
          </p:cNvPr>
          <p:cNvSpPr/>
          <p:nvPr/>
        </p:nvSpPr>
        <p:spPr>
          <a:xfrm>
            <a:off x="5141497" y="1611072"/>
            <a:ext cx="792059" cy="2895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A899E5FE-64A2-D327-3B72-AB40AAE8FA2A}"/>
              </a:ext>
            </a:extLst>
          </p:cNvPr>
          <p:cNvSpPr/>
          <p:nvPr/>
        </p:nvSpPr>
        <p:spPr>
          <a:xfrm>
            <a:off x="1794722" y="1611072"/>
            <a:ext cx="1024678" cy="28959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77F33BDC-E401-AD65-77BE-BC1EABB3909C}"/>
              </a:ext>
            </a:extLst>
          </p:cNvPr>
          <p:cNvGrpSpPr/>
          <p:nvPr/>
        </p:nvGrpSpPr>
        <p:grpSpPr>
          <a:xfrm>
            <a:off x="10731815" y="4995490"/>
            <a:ext cx="1141082" cy="1651273"/>
            <a:chOff x="10281991" y="4038706"/>
            <a:chExt cx="1141082" cy="1651273"/>
          </a:xfrm>
        </p:grpSpPr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475F5D26-1F68-0D92-0B9B-1A029781D7A5}"/>
                </a:ext>
              </a:extLst>
            </p:cNvPr>
            <p:cNvSpPr txBox="1"/>
            <p:nvPr/>
          </p:nvSpPr>
          <p:spPr>
            <a:xfrm>
              <a:off x="10281991" y="5382202"/>
              <a:ext cx="1141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Effra" panose="02000506080000020004"/>
                </a:rPr>
                <a:t>tabel [9 &amp;15]</a:t>
              </a: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EE323DE5-D993-A28C-DC1A-C1B412250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4879" y="4038706"/>
              <a:ext cx="1038194" cy="132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209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6B335-847D-8906-7B3C-18FCFC510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C5584-4FE8-B9FA-BC14-DED15230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Stoffen en materialen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BEAC0CC-8621-3207-0A89-B92549C2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05" y="1369515"/>
            <a:ext cx="3476428" cy="23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3017188-6323-99DC-66C8-DE1DC2694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85405" y="1294388"/>
            <a:ext cx="6906589" cy="628738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CA4B860-9602-2396-346D-4D451A00624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" b="63262"/>
          <a:stretch/>
        </p:blipFill>
        <p:spPr>
          <a:xfrm>
            <a:off x="378095" y="3693469"/>
            <a:ext cx="9145276" cy="200883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F0CB738-E180-5B86-C80F-DA93253A7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035" y="5696231"/>
            <a:ext cx="7944959" cy="438211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5F790685-A179-E680-9B18-B8AD2B94598E}"/>
              </a:ext>
            </a:extLst>
          </p:cNvPr>
          <p:cNvGrpSpPr/>
          <p:nvPr/>
        </p:nvGrpSpPr>
        <p:grpSpPr>
          <a:xfrm>
            <a:off x="10703910" y="4995490"/>
            <a:ext cx="1219629" cy="1634699"/>
            <a:chOff x="10254086" y="4038706"/>
            <a:chExt cx="1219629" cy="1634699"/>
          </a:xfrm>
        </p:grpSpPr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549B5714-ED81-FC98-959F-879E3F401232}"/>
                </a:ext>
              </a:extLst>
            </p:cNvPr>
            <p:cNvSpPr txBox="1"/>
            <p:nvPr/>
          </p:nvSpPr>
          <p:spPr>
            <a:xfrm>
              <a:off x="10254086" y="5365628"/>
              <a:ext cx="12196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Effra" panose="02000506080000020004"/>
                </a:rPr>
                <a:t>tabel [31 / 39]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B0231C69-BA2D-83A9-EFD3-4F75CFDB4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4879" y="4038706"/>
              <a:ext cx="1038194" cy="132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8" name="Picture 2" descr="GHS-07 irriterend">
            <a:extLst>
              <a:ext uri="{FF2B5EF4-FFF2-40B4-BE49-F238E27FC236}">
                <a16:creationId xmlns:a16="http://schemas.microsoft.com/office/drawing/2014/main" id="{99BD3D8A-ECA4-1596-A615-20B5E192E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00" b="93200" l="7600" r="93600">
                        <a14:foregroundMark x1="8800" y1="47800" x2="45400" y2="15800"/>
                        <a14:foregroundMark x1="45400" y1="15800" x2="58200" y2="19600"/>
                        <a14:foregroundMark x1="58200" y1="19600" x2="90600" y2="49200"/>
                        <a14:foregroundMark x1="90600" y1="49200" x2="54800" y2="84200"/>
                        <a14:foregroundMark x1="54800" y1="84200" x2="38800" y2="78800"/>
                        <a14:foregroundMark x1="38800" y1="78800" x2="7600" y2="50000"/>
                        <a14:foregroundMark x1="48600" y1="7600" x2="52200" y2="21200"/>
                        <a14:foregroundMark x1="50400" y1="37000" x2="51800" y2="51200"/>
                        <a14:foregroundMark x1="49000" y1="68400" x2="49000" y2="68400"/>
                        <a14:foregroundMark x1="50000" y1="93200" x2="50000" y2="93200"/>
                        <a14:foregroundMark x1="93600" y1="50400" x2="93600" y2="50400"/>
                        <a14:foregroundMark x1="36600" y1="39400" x2="35400" y2="47200"/>
                        <a14:foregroundMark x1="70200" y1="47600" x2="64600" y2="54800"/>
                        <a14:foregroundMark x1="47200" y1="23000" x2="29600" y2="43400"/>
                        <a14:foregroundMark x1="29600" y1="43400" x2="32600" y2="47800"/>
                        <a14:foregroundMark x1="33200" y1="41600" x2="34000" y2="58800"/>
                        <a14:foregroundMark x1="34000" y1="58800" x2="57400" y2="64000"/>
                        <a14:foregroundMark x1="15800" y1="51800" x2="64400" y2="54800"/>
                        <a14:foregroundMark x1="64400" y1="54800" x2="79600" y2="52200"/>
                        <a14:foregroundMark x1="79600" y1="52200" x2="84400" y2="52200"/>
                        <a14:foregroundMark x1="61400" y1="25600" x2="46000" y2="52200"/>
                        <a14:foregroundMark x1="58400" y1="25200" x2="73000" y2="47800"/>
                        <a14:foregroundMark x1="73400" y1="53000" x2="51200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4871924"/>
            <a:ext cx="3972151" cy="39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67956 -0.46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4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9C64A-5A46-57CF-EE57-C4BF561AC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2F0A5-1527-D842-B7C5-F3C032CE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Stoffen en materialen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2716C57-DC60-D06C-B97E-75EE1061A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Verbrandingswarmte</a:t>
            </a:r>
          </a:p>
          <a:p>
            <a:endParaRPr lang="nl-NL" dirty="0"/>
          </a:p>
          <a:p>
            <a:r>
              <a:rPr lang="nl-NL" dirty="0"/>
              <a:t>Natuurkundig proces of chemische reactie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0967D8B0-E4D2-713E-C040-6CECCEAE3A50}"/>
              </a:ext>
            </a:extLst>
          </p:cNvPr>
          <p:cNvGrpSpPr/>
          <p:nvPr/>
        </p:nvGrpSpPr>
        <p:grpSpPr>
          <a:xfrm>
            <a:off x="7606723" y="2674964"/>
            <a:ext cx="5715577" cy="754036"/>
            <a:chOff x="6834332" y="5970465"/>
            <a:chExt cx="5715577" cy="754036"/>
          </a:xfrm>
        </p:grpSpPr>
        <p:sp>
          <p:nvSpPr>
            <p:cNvPr id="17" name="Titel 1">
              <a:extLst>
                <a:ext uri="{FF2B5EF4-FFF2-40B4-BE49-F238E27FC236}">
                  <a16:creationId xmlns:a16="http://schemas.microsoft.com/office/drawing/2014/main" id="{5C0A3C84-F5B7-81A0-E093-0477F4331952}"/>
                </a:ext>
              </a:extLst>
            </p:cNvPr>
            <p:cNvSpPr txBox="1">
              <a:spLocks/>
            </p:cNvSpPr>
            <p:nvPr/>
          </p:nvSpPr>
          <p:spPr>
            <a:xfrm>
              <a:off x="7240085" y="5970465"/>
              <a:ext cx="5309824" cy="7540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Effra" panose="02000506080000020004" pitchFamily="2" charset="0"/>
                  <a:ea typeface="+mj-ea"/>
                  <a:cs typeface="+mj-cs"/>
                </a:defRPr>
              </a:lvl1pPr>
            </a:lstStyle>
            <a:p>
              <a:r>
                <a:rPr lang="nl-NL" sz="1800" i="1" dirty="0"/>
                <a:t>zie livestream 2024 – [00:11:10]</a:t>
              </a: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2C7E597-3E30-9B76-4B45-AC4ECFE14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332" y="6144606"/>
              <a:ext cx="405753" cy="40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C4E9C39F-55E4-C2A2-774C-089D5412C5CE}"/>
              </a:ext>
            </a:extLst>
          </p:cNvPr>
          <p:cNvGrpSpPr/>
          <p:nvPr/>
        </p:nvGrpSpPr>
        <p:grpSpPr>
          <a:xfrm>
            <a:off x="4406323" y="1663602"/>
            <a:ext cx="5715577" cy="754036"/>
            <a:chOff x="6834332" y="5970465"/>
            <a:chExt cx="5715577" cy="754036"/>
          </a:xfrm>
        </p:grpSpPr>
        <p:sp>
          <p:nvSpPr>
            <p:cNvPr id="20" name="Titel 1">
              <a:extLst>
                <a:ext uri="{FF2B5EF4-FFF2-40B4-BE49-F238E27FC236}">
                  <a16:creationId xmlns:a16="http://schemas.microsoft.com/office/drawing/2014/main" id="{02BB5B44-604B-DA80-2341-A89FE448FB5B}"/>
                </a:ext>
              </a:extLst>
            </p:cNvPr>
            <p:cNvSpPr txBox="1">
              <a:spLocks/>
            </p:cNvSpPr>
            <p:nvPr/>
          </p:nvSpPr>
          <p:spPr>
            <a:xfrm>
              <a:off x="7240085" y="5970465"/>
              <a:ext cx="5309824" cy="7540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Effra" panose="02000506080000020004" pitchFamily="2" charset="0"/>
                  <a:ea typeface="+mj-ea"/>
                  <a:cs typeface="+mj-cs"/>
                </a:defRPr>
              </a:lvl1pPr>
            </a:lstStyle>
            <a:p>
              <a:r>
                <a:rPr lang="nl-NL" sz="1800" i="1" dirty="0"/>
                <a:t>zie livestream 2024 – [00:41:20]</a:t>
              </a: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5E335F1D-DA62-331F-8E14-B28C8E85A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332" y="6144606"/>
              <a:ext cx="405753" cy="40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80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6FEF4-3DF2-0067-C94E-A42DBB97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Elektrische energie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43E9C92A-7F19-C068-3B8C-EB25F882B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04924"/>
            <a:ext cx="5849166" cy="371527"/>
          </a:xfr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1B83BAB-D313-44D7-2C3D-DC81A243C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380" y="1068643"/>
            <a:ext cx="4339982" cy="249480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B45AE25-795C-6459-1BAE-F84B1ACC0F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6423"/>
          <a:stretch/>
        </p:blipFill>
        <p:spPr>
          <a:xfrm>
            <a:off x="838200" y="1939089"/>
            <a:ext cx="8059275" cy="148991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40008ED-DBA3-85A4-7D99-4171517166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4177"/>
          <a:stretch/>
        </p:blipFill>
        <p:spPr>
          <a:xfrm>
            <a:off x="838200" y="3677401"/>
            <a:ext cx="8059275" cy="60516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32F1403-FE39-940A-FAC0-15B7A2A06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261" y="4249129"/>
            <a:ext cx="3429479" cy="2191056"/>
          </a:xfrm>
          <a:prstGeom prst="rect">
            <a:avLst/>
          </a:prstGeom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940873F9-0826-3089-96A9-5F7AFD2519F8}"/>
              </a:ext>
            </a:extLst>
          </p:cNvPr>
          <p:cNvGrpSpPr/>
          <p:nvPr/>
        </p:nvGrpSpPr>
        <p:grpSpPr>
          <a:xfrm>
            <a:off x="10801707" y="4963720"/>
            <a:ext cx="1104186" cy="1651273"/>
            <a:chOff x="10318887" y="4038706"/>
            <a:chExt cx="1104186" cy="1651273"/>
          </a:xfrm>
        </p:grpSpPr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B1598855-2664-6C4C-3FA2-3562691A6E48}"/>
                </a:ext>
              </a:extLst>
            </p:cNvPr>
            <p:cNvSpPr txBox="1"/>
            <p:nvPr/>
          </p:nvSpPr>
          <p:spPr>
            <a:xfrm>
              <a:off x="10318887" y="5382202"/>
              <a:ext cx="887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Effra" panose="02000506080000020004"/>
                </a:rPr>
                <a:t>tabel [14]</a:t>
              </a:r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E49196E9-04CA-EBE7-4510-E36DA20E7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4879" y="4038706"/>
              <a:ext cx="1038194" cy="132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046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0208 -0.196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E031F-5825-8E6B-8D85-908D26062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A02E042D-BAC0-3681-E4D8-B9FC17C1B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824"/>
          <a:stretch/>
        </p:blipFill>
        <p:spPr>
          <a:xfrm>
            <a:off x="183036" y="1534872"/>
            <a:ext cx="9006527" cy="2200582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D13B35-CC47-A69D-6E9C-3D6AB351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Elektrische energie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AE9996C1-2581-5758-74E0-9F2561E19667}"/>
              </a:ext>
            </a:extLst>
          </p:cNvPr>
          <p:cNvSpPr/>
          <p:nvPr/>
        </p:nvSpPr>
        <p:spPr>
          <a:xfrm>
            <a:off x="2832100" y="3040675"/>
            <a:ext cx="1155700" cy="284917"/>
          </a:xfrm>
          <a:prstGeom prst="round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A4F7F64-B99E-1320-2AD4-529A6405C112}"/>
              </a:ext>
            </a:extLst>
          </p:cNvPr>
          <p:cNvCxnSpPr/>
          <p:nvPr/>
        </p:nvCxnSpPr>
        <p:spPr>
          <a:xfrm>
            <a:off x="1492582" y="3325601"/>
            <a:ext cx="89130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A9AB0C22-3C15-A3CE-7ED3-93DACF9D1195}"/>
              </a:ext>
            </a:extLst>
          </p:cNvPr>
          <p:cNvSpPr/>
          <p:nvPr/>
        </p:nvSpPr>
        <p:spPr>
          <a:xfrm>
            <a:off x="4249841" y="1611072"/>
            <a:ext cx="1160359" cy="2895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6B851360-1ABC-D464-FA9E-57E60CF84CA0}"/>
              </a:ext>
            </a:extLst>
          </p:cNvPr>
          <p:cNvSpPr/>
          <p:nvPr/>
        </p:nvSpPr>
        <p:spPr>
          <a:xfrm>
            <a:off x="7833897" y="1611072"/>
            <a:ext cx="792059" cy="2895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6E68FCCC-EFB0-5E2F-57B5-374B91DD3FFB}"/>
              </a:ext>
            </a:extLst>
          </p:cNvPr>
          <p:cNvSpPr/>
          <p:nvPr/>
        </p:nvSpPr>
        <p:spPr>
          <a:xfrm>
            <a:off x="1492582" y="1611072"/>
            <a:ext cx="1326818" cy="289583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B4F203BB-C7EE-336F-1B96-FC58F6039FFD}"/>
              </a:ext>
            </a:extLst>
          </p:cNvPr>
          <p:cNvGrpSpPr/>
          <p:nvPr/>
        </p:nvGrpSpPr>
        <p:grpSpPr>
          <a:xfrm>
            <a:off x="10731815" y="4995490"/>
            <a:ext cx="1232453" cy="1651273"/>
            <a:chOff x="10281991" y="4038706"/>
            <a:chExt cx="1232453" cy="1651273"/>
          </a:xfrm>
        </p:grpSpPr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D9BC6846-C10E-47D5-45A5-B43CC6300A42}"/>
                </a:ext>
              </a:extLst>
            </p:cNvPr>
            <p:cNvSpPr txBox="1"/>
            <p:nvPr/>
          </p:nvSpPr>
          <p:spPr>
            <a:xfrm>
              <a:off x="10281991" y="5382202"/>
              <a:ext cx="1232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Effra" panose="02000506080000020004"/>
                </a:rPr>
                <a:t>tabel [12 &amp;14]</a:t>
              </a: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CCEB7FB-89AE-375C-D290-2A43A3371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4879" y="4038706"/>
              <a:ext cx="1038194" cy="132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A4FE76-D355-2139-1276-A2327C6D8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883" y="3962073"/>
            <a:ext cx="3429479" cy="2191056"/>
          </a:xfrm>
          <a:prstGeom prst="rect">
            <a:avLst/>
          </a:prstGeom>
        </p:spPr>
      </p:pic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93E19C83-946A-D488-FC10-C2C55F61434B}"/>
              </a:ext>
            </a:extLst>
          </p:cNvPr>
          <p:cNvSpPr/>
          <p:nvPr/>
        </p:nvSpPr>
        <p:spPr>
          <a:xfrm>
            <a:off x="3058971" y="1606036"/>
            <a:ext cx="792059" cy="28491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689F6FF8-C3F6-CE27-EC68-C026B1FA3FCD}"/>
              </a:ext>
            </a:extLst>
          </p:cNvPr>
          <p:cNvSpPr/>
          <p:nvPr/>
        </p:nvSpPr>
        <p:spPr>
          <a:xfrm>
            <a:off x="4436011" y="2751083"/>
            <a:ext cx="821790" cy="284917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2BFCE025-0536-3884-17FD-BF0147E123CC}"/>
              </a:ext>
            </a:extLst>
          </p:cNvPr>
          <p:cNvSpPr/>
          <p:nvPr/>
        </p:nvSpPr>
        <p:spPr>
          <a:xfrm>
            <a:off x="1358056" y="5020891"/>
            <a:ext cx="3544306" cy="1157638"/>
          </a:xfrm>
          <a:prstGeom prst="round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85AC401D-897F-A481-F11A-E32B3437C9E7}"/>
              </a:ext>
            </a:extLst>
          </p:cNvPr>
          <p:cNvCxnSpPr>
            <a:cxnSpLocks/>
          </p:cNvCxnSpPr>
          <p:nvPr/>
        </p:nvCxnSpPr>
        <p:spPr>
          <a:xfrm flipV="1">
            <a:off x="4006850" y="4312444"/>
            <a:ext cx="265113" cy="146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ACC8DC76-B83D-CF6C-BD84-B406EEBB9535}"/>
              </a:ext>
            </a:extLst>
          </p:cNvPr>
          <p:cNvCxnSpPr>
            <a:cxnSpLocks/>
          </p:cNvCxnSpPr>
          <p:nvPr/>
        </p:nvCxnSpPr>
        <p:spPr>
          <a:xfrm>
            <a:off x="3959861" y="4459004"/>
            <a:ext cx="358139" cy="0"/>
          </a:xfrm>
          <a:prstGeom prst="line">
            <a:avLst/>
          </a:prstGeom>
          <a:ln>
            <a:solidFill>
              <a:srgbClr val="945DE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1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A982E-3738-202B-F9B0-9872A1C74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5724A-E475-7696-BF68-45889EEE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Elektrische energie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B13B2946-DF1A-D2AA-D2F9-A68173C18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7867" y="1521314"/>
            <a:ext cx="8526065" cy="1514686"/>
          </a:xfr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4C77D2A4-E30B-3199-957A-1D26A2531F30}"/>
              </a:ext>
            </a:extLst>
          </p:cNvPr>
          <p:cNvSpPr/>
          <p:nvPr/>
        </p:nvSpPr>
        <p:spPr>
          <a:xfrm>
            <a:off x="3091629" y="2723175"/>
            <a:ext cx="2483671" cy="312817"/>
          </a:xfrm>
          <a:prstGeom prst="round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091A30A-9425-D1F7-0351-35AA24E14768}"/>
              </a:ext>
            </a:extLst>
          </p:cNvPr>
          <p:cNvCxnSpPr/>
          <p:nvPr/>
        </p:nvCxnSpPr>
        <p:spPr>
          <a:xfrm>
            <a:off x="1797382" y="3008101"/>
            <a:ext cx="89130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EFAF082F-EA31-5B55-852B-B5589367BD33}"/>
              </a:ext>
            </a:extLst>
          </p:cNvPr>
          <p:cNvSpPr/>
          <p:nvPr/>
        </p:nvSpPr>
        <p:spPr>
          <a:xfrm>
            <a:off x="1803710" y="2439345"/>
            <a:ext cx="1160359" cy="2895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AD3D591-D15F-4791-D845-3D46386E8598}"/>
              </a:ext>
            </a:extLst>
          </p:cNvPr>
          <p:cNvSpPr/>
          <p:nvPr/>
        </p:nvSpPr>
        <p:spPr>
          <a:xfrm>
            <a:off x="5420897" y="2439345"/>
            <a:ext cx="792059" cy="2895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41B78FA8-AC6C-D104-F7B8-7F940F4998C6}"/>
              </a:ext>
            </a:extLst>
          </p:cNvPr>
          <p:cNvSpPr/>
          <p:nvPr/>
        </p:nvSpPr>
        <p:spPr>
          <a:xfrm>
            <a:off x="3117029" y="2171220"/>
            <a:ext cx="1200971" cy="245674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F3BE5AC5-8E5B-07AC-D0E7-DAB10AE0EABA}"/>
              </a:ext>
            </a:extLst>
          </p:cNvPr>
          <p:cNvGrpSpPr/>
          <p:nvPr/>
        </p:nvGrpSpPr>
        <p:grpSpPr>
          <a:xfrm>
            <a:off x="10731815" y="4995490"/>
            <a:ext cx="1232453" cy="1651273"/>
            <a:chOff x="10281991" y="4038706"/>
            <a:chExt cx="1232453" cy="1651273"/>
          </a:xfrm>
        </p:grpSpPr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C4D1C859-0BA7-352F-6A5D-C291264A1823}"/>
                </a:ext>
              </a:extLst>
            </p:cNvPr>
            <p:cNvSpPr txBox="1"/>
            <p:nvPr/>
          </p:nvSpPr>
          <p:spPr>
            <a:xfrm>
              <a:off x="10281991" y="5382202"/>
              <a:ext cx="1232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Effra" panose="02000506080000020004"/>
                </a:rPr>
                <a:t>tabel [12 &amp;15]</a:t>
              </a: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7F695149-E956-A3C8-A8AA-CEA60CBED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4879" y="4038706"/>
              <a:ext cx="1038194" cy="132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E89A417A-5DA9-6FEE-607F-D38AABC93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883" y="3962073"/>
            <a:ext cx="3429479" cy="2191056"/>
          </a:xfrm>
          <a:prstGeom prst="rect">
            <a:avLst/>
          </a:prstGeom>
        </p:spPr>
      </p:pic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499A08EC-3584-FE7C-456C-6BE34CE71484}"/>
              </a:ext>
            </a:extLst>
          </p:cNvPr>
          <p:cNvSpPr/>
          <p:nvPr/>
        </p:nvSpPr>
        <p:spPr>
          <a:xfrm>
            <a:off x="7440471" y="2148898"/>
            <a:ext cx="792059" cy="28491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B4EC422-8E13-D9D1-4807-81E8A0537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713" y="5953076"/>
            <a:ext cx="590632" cy="200053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2A3C2C8C-AF51-87C3-63DA-9DAD899897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8821" y="5053011"/>
            <a:ext cx="571580" cy="200053"/>
          </a:xfrm>
          <a:prstGeom prst="rect">
            <a:avLst/>
          </a:prstGeom>
        </p:spPr>
      </p:pic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B2935786-9914-2FFA-86F0-AE4F2C386898}"/>
              </a:ext>
            </a:extLst>
          </p:cNvPr>
          <p:cNvCxnSpPr>
            <a:cxnSpLocks/>
          </p:cNvCxnSpPr>
          <p:nvPr/>
        </p:nvCxnSpPr>
        <p:spPr>
          <a:xfrm flipV="1">
            <a:off x="2120364" y="5610225"/>
            <a:ext cx="287080" cy="203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D66D996E-E412-6C2C-2175-05DAF01D5F24}"/>
              </a:ext>
            </a:extLst>
          </p:cNvPr>
          <p:cNvCxnSpPr>
            <a:cxnSpLocks/>
          </p:cNvCxnSpPr>
          <p:nvPr/>
        </p:nvCxnSpPr>
        <p:spPr>
          <a:xfrm flipV="1">
            <a:off x="2121158" y="5610225"/>
            <a:ext cx="286286" cy="200025"/>
          </a:xfrm>
          <a:prstGeom prst="line">
            <a:avLst/>
          </a:prstGeom>
          <a:ln>
            <a:solidFill>
              <a:srgbClr val="945DE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>
            <a:extLst>
              <a:ext uri="{FF2B5EF4-FFF2-40B4-BE49-F238E27FC236}">
                <a16:creationId xmlns:a16="http://schemas.microsoft.com/office/drawing/2014/main" id="{77DA386A-C8AF-55E9-D056-A34D76160ADD}"/>
              </a:ext>
            </a:extLst>
          </p:cNvPr>
          <p:cNvCxnSpPr>
            <a:cxnSpLocks/>
          </p:cNvCxnSpPr>
          <p:nvPr/>
        </p:nvCxnSpPr>
        <p:spPr>
          <a:xfrm flipV="1">
            <a:off x="4006850" y="4312444"/>
            <a:ext cx="265113" cy="146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>
            <a:extLst>
              <a:ext uri="{FF2B5EF4-FFF2-40B4-BE49-F238E27FC236}">
                <a16:creationId xmlns:a16="http://schemas.microsoft.com/office/drawing/2014/main" id="{F633E61B-C76F-FA44-0A2C-099BAF9C209A}"/>
              </a:ext>
            </a:extLst>
          </p:cNvPr>
          <p:cNvCxnSpPr>
            <a:cxnSpLocks/>
          </p:cNvCxnSpPr>
          <p:nvPr/>
        </p:nvCxnSpPr>
        <p:spPr>
          <a:xfrm>
            <a:off x="3959861" y="4459004"/>
            <a:ext cx="358139" cy="0"/>
          </a:xfrm>
          <a:prstGeom prst="line">
            <a:avLst/>
          </a:prstGeom>
          <a:ln>
            <a:solidFill>
              <a:srgbClr val="945DE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00221 0.0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71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84A5D-EC67-3845-F4B2-9FDEBD15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CDFF2A-FC48-A380-88B4-1175759E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502920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Het examen</a:t>
            </a:r>
          </a:p>
          <a:p>
            <a:pPr lvl="1"/>
            <a:r>
              <a:rPr lang="nl-NL" sz="2000" dirty="0"/>
              <a:t>Wat neem je mee?</a:t>
            </a:r>
          </a:p>
          <a:p>
            <a:pPr lvl="1"/>
            <a:r>
              <a:rPr lang="nl-NL" sz="2000" dirty="0"/>
              <a:t>Wat moet je kennen?</a:t>
            </a:r>
          </a:p>
          <a:p>
            <a:endParaRPr lang="nl-NL" dirty="0"/>
          </a:p>
          <a:p>
            <a:r>
              <a:rPr lang="nl-NL" dirty="0"/>
              <a:t>Kijkersvraag</a:t>
            </a:r>
          </a:p>
          <a:p>
            <a:endParaRPr lang="nl-NL" dirty="0"/>
          </a:p>
          <a:p>
            <a:r>
              <a:rPr lang="nl-NL" dirty="0"/>
              <a:t>Onderwerpen:</a:t>
            </a:r>
          </a:p>
          <a:p>
            <a:pPr lvl="1"/>
            <a:r>
              <a:rPr lang="nl-NL" sz="2000" dirty="0"/>
              <a:t>Stoffen en materialen</a:t>
            </a:r>
          </a:p>
          <a:p>
            <a:pPr lvl="1"/>
            <a:r>
              <a:rPr lang="nl-NL" sz="2000" dirty="0"/>
              <a:t>Elektrische energie</a:t>
            </a:r>
          </a:p>
          <a:p>
            <a:pPr lvl="1"/>
            <a:r>
              <a:rPr lang="nl-NL" sz="2000" dirty="0"/>
              <a:t>Verbranden en verwarmen</a:t>
            </a:r>
          </a:p>
          <a:p>
            <a:pPr lvl="1"/>
            <a:r>
              <a:rPr lang="nl-NL" sz="2000" dirty="0"/>
              <a:t>Geluid</a:t>
            </a:r>
          </a:p>
          <a:p>
            <a:pPr lvl="1"/>
            <a:r>
              <a:rPr lang="nl-NL" sz="2000" dirty="0"/>
              <a:t>Veiligheid in het verkeer</a:t>
            </a:r>
          </a:p>
          <a:p>
            <a:pPr lvl="1"/>
            <a:r>
              <a:rPr lang="nl-NL" sz="2000" dirty="0"/>
              <a:t>(Kracht en veiligheid)</a:t>
            </a:r>
          </a:p>
          <a:p>
            <a:pPr lvl="1"/>
            <a:r>
              <a:rPr lang="nl-NL" sz="2000" dirty="0"/>
              <a:t>Constructies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3BB1F400-DA11-1D9F-0C87-DCB15CD8F62A}"/>
              </a:ext>
            </a:extLst>
          </p:cNvPr>
          <p:cNvGrpSpPr/>
          <p:nvPr/>
        </p:nvGrpSpPr>
        <p:grpSpPr>
          <a:xfrm>
            <a:off x="6501823" y="4813470"/>
            <a:ext cx="5011253" cy="754036"/>
            <a:chOff x="6834332" y="5970465"/>
            <a:chExt cx="5011253" cy="754036"/>
          </a:xfrm>
        </p:grpSpPr>
        <p:sp>
          <p:nvSpPr>
            <p:cNvPr id="4" name="Titel 1">
              <a:extLst>
                <a:ext uri="{FF2B5EF4-FFF2-40B4-BE49-F238E27FC236}">
                  <a16:creationId xmlns:a16="http://schemas.microsoft.com/office/drawing/2014/main" id="{49A23635-661C-CDE8-B1FB-BA10D897B2CF}"/>
                </a:ext>
              </a:extLst>
            </p:cNvPr>
            <p:cNvSpPr txBox="1">
              <a:spLocks/>
            </p:cNvSpPr>
            <p:nvPr/>
          </p:nvSpPr>
          <p:spPr>
            <a:xfrm>
              <a:off x="7240085" y="5970465"/>
              <a:ext cx="4605500" cy="7540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Effra" panose="02000506080000020004" pitchFamily="2" charset="0"/>
                  <a:ea typeface="+mj-ea"/>
                  <a:cs typeface="+mj-cs"/>
                </a:defRPr>
              </a:lvl1pPr>
            </a:lstStyle>
            <a:p>
              <a:r>
                <a:rPr lang="nl-NL" sz="1800" i="1" dirty="0"/>
                <a:t>Nog een voorbeeld?: zie livestream 2024 – [tijd]</a:t>
              </a: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9C830AE3-5DF1-31A1-8DDD-C4F684C3F2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332" y="6144606"/>
              <a:ext cx="405753" cy="40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8C244DBB-4871-5AF0-3506-43F16A6F3B4A}"/>
              </a:ext>
            </a:extLst>
          </p:cNvPr>
          <p:cNvGrpSpPr/>
          <p:nvPr/>
        </p:nvGrpSpPr>
        <p:grpSpPr>
          <a:xfrm>
            <a:off x="8805529" y="2580536"/>
            <a:ext cx="1038194" cy="1696927"/>
            <a:chOff x="10384879" y="4038706"/>
            <a:chExt cx="1038194" cy="1696927"/>
          </a:xfrm>
        </p:grpSpPr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FB63493D-B778-6A57-88AC-78B870F0B84D}"/>
                </a:ext>
              </a:extLst>
            </p:cNvPr>
            <p:cNvSpPr txBox="1"/>
            <p:nvPr/>
          </p:nvSpPr>
          <p:spPr>
            <a:xfrm>
              <a:off x="10506559" y="5427856"/>
              <a:ext cx="7948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Effra" panose="02000506080000020004"/>
                </a:rPr>
                <a:t>tabel [#]</a:t>
              </a: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0D40CDD-2547-278A-E881-7FE6FB94F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4879" y="4038706"/>
              <a:ext cx="1038194" cy="132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DBFA9268-3DB0-67D5-F67E-44FC10273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08" y="3126936"/>
            <a:ext cx="1776845" cy="60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F94FE0D-C915-8FEB-931F-2C7EBB91F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02" y="4888423"/>
            <a:ext cx="1776845" cy="60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6DD16-4452-57F7-2363-F719EB4D7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91FACF57-7E55-D462-5142-6C442528A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409" y="1975728"/>
            <a:ext cx="8611802" cy="1247949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06AC5D-7C74-AAD5-01AA-9690BC5D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Elektrische energie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91D9A2E0-3E6F-1C01-E672-EA17FE758379}"/>
              </a:ext>
            </a:extLst>
          </p:cNvPr>
          <p:cNvSpPr/>
          <p:nvPr/>
        </p:nvSpPr>
        <p:spPr>
          <a:xfrm>
            <a:off x="2868341" y="2595589"/>
            <a:ext cx="891308" cy="312817"/>
          </a:xfrm>
          <a:prstGeom prst="round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BEF3E68-4EB6-EEC8-821E-64AF4BD94133}"/>
              </a:ext>
            </a:extLst>
          </p:cNvPr>
          <p:cNvCxnSpPr>
            <a:cxnSpLocks/>
          </p:cNvCxnSpPr>
          <p:nvPr/>
        </p:nvCxnSpPr>
        <p:spPr>
          <a:xfrm>
            <a:off x="1637888" y="2880515"/>
            <a:ext cx="89130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E027B285-1C7D-4A89-CD11-93C89CCEA98F}"/>
              </a:ext>
            </a:extLst>
          </p:cNvPr>
          <p:cNvSpPr/>
          <p:nvPr/>
        </p:nvSpPr>
        <p:spPr>
          <a:xfrm>
            <a:off x="6422660" y="2030025"/>
            <a:ext cx="1160359" cy="2895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B2339D61-0E54-B7D2-626A-D40E3DA021CF}"/>
              </a:ext>
            </a:extLst>
          </p:cNvPr>
          <p:cNvSpPr/>
          <p:nvPr/>
        </p:nvSpPr>
        <p:spPr>
          <a:xfrm>
            <a:off x="7818369" y="2030025"/>
            <a:ext cx="792059" cy="2895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DF953763-CF5F-4028-EB70-1E1C476F187D}"/>
              </a:ext>
            </a:extLst>
          </p:cNvPr>
          <p:cNvGrpSpPr/>
          <p:nvPr/>
        </p:nvGrpSpPr>
        <p:grpSpPr>
          <a:xfrm>
            <a:off x="10731815" y="4995490"/>
            <a:ext cx="1179554" cy="1651273"/>
            <a:chOff x="10281991" y="4038706"/>
            <a:chExt cx="1179554" cy="1651273"/>
          </a:xfrm>
        </p:grpSpPr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E127ACAB-8472-5BD3-50D1-819707BF2106}"/>
                </a:ext>
              </a:extLst>
            </p:cNvPr>
            <p:cNvSpPr txBox="1"/>
            <p:nvPr/>
          </p:nvSpPr>
          <p:spPr>
            <a:xfrm>
              <a:off x="10281991" y="5382202"/>
              <a:ext cx="1179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Effra" panose="02000506080000020004"/>
                </a:rPr>
                <a:t>tabel [10 /12]</a:t>
              </a: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A77A1C6D-AE37-B08F-17F5-09114BCF3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4879" y="4038706"/>
              <a:ext cx="1038194" cy="132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55D47FB5-CF61-C674-1E6B-FCAA40FAC3EB}"/>
              </a:ext>
            </a:extLst>
          </p:cNvPr>
          <p:cNvSpPr/>
          <p:nvPr/>
        </p:nvSpPr>
        <p:spPr>
          <a:xfrm>
            <a:off x="3091630" y="2034700"/>
            <a:ext cx="736092" cy="28491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8A6DA489-C766-8DB6-A199-FBBAFC6959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2772"/>
          <a:stretch/>
        </p:blipFill>
        <p:spPr>
          <a:xfrm>
            <a:off x="9347710" y="1828376"/>
            <a:ext cx="2483671" cy="2494808"/>
          </a:xfrm>
          <a:prstGeom prst="rect">
            <a:avLst/>
          </a:prstGeom>
        </p:spPr>
      </p:pic>
      <p:pic>
        <p:nvPicPr>
          <p:cNvPr id="10244" name="Picture 4" descr="Harry Potter Magic Sticker by Harry Potter And The Cursed Child">
            <a:extLst>
              <a:ext uri="{FF2B5EF4-FFF2-40B4-BE49-F238E27FC236}">
                <a16:creationId xmlns:a16="http://schemas.microsoft.com/office/drawing/2014/main" id="{BE16AA57-18B8-E4BB-4DC7-4DEB788F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350981" y="1898417"/>
            <a:ext cx="2125077" cy="11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440A46CB-E4E9-4084-746F-D6C5AEE99789}"/>
              </a:ext>
            </a:extLst>
          </p:cNvPr>
          <p:cNvCxnSpPr>
            <a:cxnSpLocks/>
          </p:cNvCxnSpPr>
          <p:nvPr/>
        </p:nvCxnSpPr>
        <p:spPr>
          <a:xfrm>
            <a:off x="7203584" y="2880515"/>
            <a:ext cx="29479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FA90C067-C0B1-2558-91C2-F78A45A059CE}"/>
              </a:ext>
            </a:extLst>
          </p:cNvPr>
          <p:cNvSpPr/>
          <p:nvPr/>
        </p:nvSpPr>
        <p:spPr>
          <a:xfrm>
            <a:off x="1600245" y="2893959"/>
            <a:ext cx="1536358" cy="312817"/>
          </a:xfrm>
          <a:prstGeom prst="round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AD1469AC-4ABF-44DA-7663-124B87F8CABB}"/>
              </a:ext>
            </a:extLst>
          </p:cNvPr>
          <p:cNvSpPr/>
          <p:nvPr/>
        </p:nvSpPr>
        <p:spPr>
          <a:xfrm>
            <a:off x="1262013" y="2322200"/>
            <a:ext cx="736092" cy="2895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E2594243-F7BF-3E7E-34F3-69BA7EC4B2BA}"/>
              </a:ext>
            </a:extLst>
          </p:cNvPr>
          <p:cNvSpPr/>
          <p:nvPr/>
        </p:nvSpPr>
        <p:spPr>
          <a:xfrm>
            <a:off x="2504254" y="2310362"/>
            <a:ext cx="736092" cy="2895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Tijdelijke aanduiding voor inhoud 7">
            <a:extLst>
              <a:ext uri="{FF2B5EF4-FFF2-40B4-BE49-F238E27FC236}">
                <a16:creationId xmlns:a16="http://schemas.microsoft.com/office/drawing/2014/main" id="{AC7BCB49-A53A-015E-F95C-DFE57A3E5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008" y="1388741"/>
            <a:ext cx="5849166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7" grpId="0" animBg="1"/>
      <p:bldP spid="24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A2454-B05E-4B53-C786-7D234FBE4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4717F-191F-257E-F04C-B9DF66A5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Elektrische energie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0C04A39F-09AC-D668-9B11-8BDB4895D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Windingen</a:t>
            </a:r>
          </a:p>
          <a:p>
            <a:endParaRPr lang="nl-NL" dirty="0"/>
          </a:p>
          <a:p>
            <a:r>
              <a:rPr lang="nl-NL" dirty="0"/>
              <a:t>Capaciteit</a:t>
            </a:r>
            <a:r>
              <a:rPr lang="nl-NL" sz="1600" dirty="0"/>
              <a:t>-stamp</a:t>
            </a:r>
            <a:endParaRPr lang="nl-NL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1951FC13-E95A-7B9B-6F01-6FE68D64F6DE}"/>
              </a:ext>
            </a:extLst>
          </p:cNvPr>
          <p:cNvGrpSpPr/>
          <p:nvPr/>
        </p:nvGrpSpPr>
        <p:grpSpPr>
          <a:xfrm>
            <a:off x="4406314" y="2674964"/>
            <a:ext cx="5715577" cy="754036"/>
            <a:chOff x="6834332" y="5970465"/>
            <a:chExt cx="5715577" cy="754036"/>
          </a:xfrm>
        </p:grpSpPr>
        <p:sp>
          <p:nvSpPr>
            <p:cNvPr id="17" name="Titel 1">
              <a:extLst>
                <a:ext uri="{FF2B5EF4-FFF2-40B4-BE49-F238E27FC236}">
                  <a16:creationId xmlns:a16="http://schemas.microsoft.com/office/drawing/2014/main" id="{4317CE11-F068-2CF6-31A6-7BB9ABD2A3A2}"/>
                </a:ext>
              </a:extLst>
            </p:cNvPr>
            <p:cNvSpPr txBox="1">
              <a:spLocks/>
            </p:cNvSpPr>
            <p:nvPr/>
          </p:nvSpPr>
          <p:spPr>
            <a:xfrm>
              <a:off x="7240085" y="5970465"/>
              <a:ext cx="5309824" cy="7540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Effra" panose="02000506080000020004" pitchFamily="2" charset="0"/>
                  <a:ea typeface="+mj-ea"/>
                  <a:cs typeface="+mj-cs"/>
                </a:defRPr>
              </a:lvl1pPr>
            </a:lstStyle>
            <a:p>
              <a:r>
                <a:rPr lang="nl-NL" sz="1800" i="1" dirty="0"/>
                <a:t>zie livestream 2024 – [00:48:14]</a:t>
              </a: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E1097349-B86A-05DD-1C0C-F5A54CADA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332" y="6144606"/>
              <a:ext cx="405753" cy="40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5B07756E-C587-3866-5A44-FAF58DBB6042}"/>
              </a:ext>
            </a:extLst>
          </p:cNvPr>
          <p:cNvGrpSpPr/>
          <p:nvPr/>
        </p:nvGrpSpPr>
        <p:grpSpPr>
          <a:xfrm>
            <a:off x="4406323" y="1663602"/>
            <a:ext cx="5715577" cy="754036"/>
            <a:chOff x="6834332" y="5970465"/>
            <a:chExt cx="5715577" cy="754036"/>
          </a:xfrm>
        </p:grpSpPr>
        <p:sp>
          <p:nvSpPr>
            <p:cNvPr id="20" name="Titel 1">
              <a:extLst>
                <a:ext uri="{FF2B5EF4-FFF2-40B4-BE49-F238E27FC236}">
                  <a16:creationId xmlns:a16="http://schemas.microsoft.com/office/drawing/2014/main" id="{6C3AD3AD-683B-3217-B72E-D773B81CC11D}"/>
                </a:ext>
              </a:extLst>
            </p:cNvPr>
            <p:cNvSpPr txBox="1">
              <a:spLocks/>
            </p:cNvSpPr>
            <p:nvPr/>
          </p:nvSpPr>
          <p:spPr>
            <a:xfrm>
              <a:off x="7240085" y="5970465"/>
              <a:ext cx="5309824" cy="7540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Effra" panose="02000506080000020004" pitchFamily="2" charset="0"/>
                  <a:ea typeface="+mj-ea"/>
                  <a:cs typeface="+mj-cs"/>
                </a:defRPr>
              </a:lvl1pPr>
            </a:lstStyle>
            <a:p>
              <a:r>
                <a:rPr lang="nl-NL" sz="1800" i="1" dirty="0"/>
                <a:t>zie livestream 2024 – [00:53:48]</a:t>
              </a: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54DEAB99-8638-F015-F77C-F7D65A451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332" y="6144606"/>
              <a:ext cx="405753" cy="40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822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1AE78-D6B6-9EF1-1626-18E8D515B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931A3-A522-133D-D877-E9B75FC1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Verbranden en verwarmen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6FED9B06-8F0F-E8C8-56E4-87305266F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1101" y="2762788"/>
            <a:ext cx="3147646" cy="2610986"/>
          </a:xfr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BE8A2AD-6CF1-5E24-145C-AAF4BDFAE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01" y="2554406"/>
            <a:ext cx="2747963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A299FF7-33E2-1634-F50D-08685A3E8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709" y="1449753"/>
            <a:ext cx="8030696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0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A9572-AF48-8684-DDA5-5DFC108CB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1E2E4-25B7-C803-0F08-01C88B24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Verbranden en verwarmen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7D53DFE-5947-9607-7C42-BBF81B866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23" y="2488755"/>
            <a:ext cx="7640116" cy="905001"/>
          </a:xfrm>
          <a:prstGeom prst="rect">
            <a:avLst/>
          </a:prstGeom>
        </p:spPr>
      </p:pic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F6F5EFDB-C280-77F5-D8D1-F1F5E1F89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5168" t="13387"/>
          <a:stretch/>
        </p:blipFill>
        <p:spPr>
          <a:xfrm>
            <a:off x="1169579" y="3766516"/>
            <a:ext cx="8284147" cy="2442289"/>
          </a:xfrm>
          <a:prstGeom prst="rect">
            <a:avLst/>
          </a:prstGeom>
        </p:spPr>
      </p:pic>
      <p:grpSp>
        <p:nvGrpSpPr>
          <p:cNvPr id="13" name="Groep 12">
            <a:extLst>
              <a:ext uri="{FF2B5EF4-FFF2-40B4-BE49-F238E27FC236}">
                <a16:creationId xmlns:a16="http://schemas.microsoft.com/office/drawing/2014/main" id="{FC59E631-5D91-2DBF-DA1E-78D99039578E}"/>
              </a:ext>
            </a:extLst>
          </p:cNvPr>
          <p:cNvGrpSpPr/>
          <p:nvPr/>
        </p:nvGrpSpPr>
        <p:grpSpPr>
          <a:xfrm>
            <a:off x="10834703" y="4995490"/>
            <a:ext cx="1038194" cy="1651273"/>
            <a:chOff x="10384879" y="4038706"/>
            <a:chExt cx="1038194" cy="1651273"/>
          </a:xfrm>
        </p:grpSpPr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DE683BF9-27F8-0A91-70B0-778024E65961}"/>
                </a:ext>
              </a:extLst>
            </p:cNvPr>
            <p:cNvSpPr txBox="1"/>
            <p:nvPr/>
          </p:nvSpPr>
          <p:spPr>
            <a:xfrm>
              <a:off x="10460072" y="5382202"/>
              <a:ext cx="887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Effra" panose="02000506080000020004"/>
                </a:rPr>
                <a:t>tabel [18]</a:t>
              </a: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FFDC7049-963F-A1DF-8B27-78580F281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4879" y="4038706"/>
              <a:ext cx="1038194" cy="132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418BBEB-F193-4F27-EB7E-4B602C9640D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3325" b="43575"/>
          <a:stretch/>
        </p:blipFill>
        <p:spPr>
          <a:xfrm>
            <a:off x="1169579" y="1336002"/>
            <a:ext cx="6803710" cy="865414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36D6C5A4-74B3-479D-80F5-E774F36C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703" y="5054099"/>
            <a:ext cx="3880447" cy="168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91A79BA9-C7C9-397B-A191-6946D3BA0ABB}"/>
              </a:ext>
            </a:extLst>
          </p:cNvPr>
          <p:cNvSpPr txBox="1"/>
          <p:nvPr/>
        </p:nvSpPr>
        <p:spPr>
          <a:xfrm>
            <a:off x="1870261" y="4664130"/>
            <a:ext cx="1289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>
                <a:solidFill>
                  <a:srgbClr val="945DE8"/>
                </a:solidFill>
                <a:latin typeface="Effra" panose="02000506080000020004"/>
              </a:rPr>
              <a:t>E</a:t>
            </a:r>
            <a:r>
              <a:rPr lang="nl-NL" sz="2800" baseline="-25000" dirty="0" err="1">
                <a:solidFill>
                  <a:srgbClr val="945DE8"/>
                </a:solidFill>
                <a:latin typeface="Effra" panose="02000506080000020004"/>
              </a:rPr>
              <a:t>elektrisch</a:t>
            </a:r>
            <a:endParaRPr lang="nl-NL" sz="2800" baseline="-25000" dirty="0">
              <a:solidFill>
                <a:srgbClr val="945DE8"/>
              </a:solidFill>
              <a:latin typeface="Effra" panose="02000506080000020004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78B8D6E-8AB4-CB9F-5F2A-5DEE47DB802A}"/>
              </a:ext>
            </a:extLst>
          </p:cNvPr>
          <p:cNvSpPr txBox="1"/>
          <p:nvPr/>
        </p:nvSpPr>
        <p:spPr>
          <a:xfrm>
            <a:off x="6966800" y="5123552"/>
            <a:ext cx="1293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>
                <a:solidFill>
                  <a:srgbClr val="945DE8"/>
                </a:solidFill>
                <a:latin typeface="Effra" panose="02000506080000020004"/>
              </a:rPr>
              <a:t>E</a:t>
            </a:r>
            <a:r>
              <a:rPr lang="nl-NL" sz="2800" baseline="-25000" dirty="0" err="1">
                <a:solidFill>
                  <a:srgbClr val="945DE8"/>
                </a:solidFill>
                <a:latin typeface="Effra" panose="02000506080000020004"/>
              </a:rPr>
              <a:t>beweging</a:t>
            </a:r>
            <a:endParaRPr lang="nl-NL" sz="2800" baseline="-25000" dirty="0">
              <a:solidFill>
                <a:srgbClr val="945DE8"/>
              </a:solidFill>
              <a:latin typeface="Effra" panose="0200050608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9069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18385 -2.22222E-6 C -0.26614 -2.22222E-6 -0.36718 -0.13356 -0.36718 -0.24097 L -0.36718 -0.48148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-240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6FEF4-3DF2-0067-C94E-A42DBB97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250B36F-F684-D8EA-6649-502629855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23" y="1515770"/>
            <a:ext cx="3362794" cy="84784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91247E2-0636-20CE-FA50-80653E95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540" y="1185989"/>
            <a:ext cx="3362794" cy="44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E287864-72FE-5ACE-1856-4F04A95E2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16" y="2562006"/>
            <a:ext cx="8249801" cy="2238687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4D193DC9-57D2-2A12-357E-5B2103169AD2}"/>
              </a:ext>
            </a:extLst>
          </p:cNvPr>
          <p:cNvSpPr/>
          <p:nvPr/>
        </p:nvSpPr>
        <p:spPr>
          <a:xfrm>
            <a:off x="931225" y="3943381"/>
            <a:ext cx="383076" cy="359305"/>
          </a:xfrm>
          <a:prstGeom prst="ellipse">
            <a:avLst/>
          </a:prstGeom>
          <a:noFill/>
          <a:ln w="57150" cap="flat" cmpd="sng" algn="ctr">
            <a:solidFill>
              <a:srgbClr val="945DE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28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4F4A0-F437-171F-2919-17F8BE0DE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0818D758-61C0-9742-027B-0A8B397CEA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056"/>
          <a:stretch/>
        </p:blipFill>
        <p:spPr>
          <a:xfrm>
            <a:off x="1750332" y="3429000"/>
            <a:ext cx="10122566" cy="82228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453838F-1B69-5DB9-C772-03452545F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138" y="4316886"/>
            <a:ext cx="10385328" cy="17533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03CC2B-EB82-86E0-6E44-F8646F96D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13F0E8-0296-4DFF-8A14-F6AB40454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80" y="1464583"/>
            <a:ext cx="6858957" cy="31436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C562945-E007-EF11-1DFE-E183EEE1F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780" y="1913889"/>
            <a:ext cx="6287377" cy="1438476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9C246061-BC3D-CDAE-D764-9A6D095A83B5}"/>
              </a:ext>
            </a:extLst>
          </p:cNvPr>
          <p:cNvGrpSpPr/>
          <p:nvPr/>
        </p:nvGrpSpPr>
        <p:grpSpPr>
          <a:xfrm>
            <a:off x="10834703" y="4995490"/>
            <a:ext cx="1038194" cy="1651273"/>
            <a:chOff x="10384879" y="4038706"/>
            <a:chExt cx="1038194" cy="1651273"/>
          </a:xfrm>
        </p:grpSpPr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E091DCCC-394C-7B07-BC0D-6F446DC4AD93}"/>
                </a:ext>
              </a:extLst>
            </p:cNvPr>
            <p:cNvSpPr txBox="1"/>
            <p:nvPr/>
          </p:nvSpPr>
          <p:spPr>
            <a:xfrm>
              <a:off x="10460072" y="5382202"/>
              <a:ext cx="887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Effra" panose="02000506080000020004"/>
                </a:rPr>
                <a:t>tabel [28]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C7419B27-D4A8-3D68-8DC6-54A69D266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4879" y="4038706"/>
              <a:ext cx="1038194" cy="132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Ovaal 17">
            <a:extLst>
              <a:ext uri="{FF2B5EF4-FFF2-40B4-BE49-F238E27FC236}">
                <a16:creationId xmlns:a16="http://schemas.microsoft.com/office/drawing/2014/main" id="{E6B2E3C3-B389-5D99-2F1A-384472665C12}"/>
              </a:ext>
            </a:extLst>
          </p:cNvPr>
          <p:cNvSpPr/>
          <p:nvPr/>
        </p:nvSpPr>
        <p:spPr>
          <a:xfrm>
            <a:off x="9798518" y="4598060"/>
            <a:ext cx="1318661" cy="450425"/>
          </a:xfrm>
          <a:prstGeom prst="ellipse">
            <a:avLst/>
          </a:prstGeom>
          <a:noFill/>
          <a:ln w="57150" cap="flat" cmpd="sng" algn="ctr">
            <a:solidFill>
              <a:srgbClr val="945DE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DFF2C14A-98E4-779A-12D3-E33D18547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5" y="5393417"/>
            <a:ext cx="1356037" cy="4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A058751E-90AC-1050-82B4-3C44352EE9FA}"/>
              </a:ext>
            </a:extLst>
          </p:cNvPr>
          <p:cNvSpPr/>
          <p:nvPr/>
        </p:nvSpPr>
        <p:spPr>
          <a:xfrm>
            <a:off x="2622602" y="1962015"/>
            <a:ext cx="582611" cy="271046"/>
          </a:xfrm>
          <a:prstGeom prst="round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B82A5613-E0A6-4C12-FF7A-4FF9D67DCD74}"/>
              </a:ext>
            </a:extLst>
          </p:cNvPr>
          <p:cNvSpPr/>
          <p:nvPr/>
        </p:nvSpPr>
        <p:spPr>
          <a:xfrm>
            <a:off x="9705192" y="3549846"/>
            <a:ext cx="1017351" cy="514882"/>
          </a:xfrm>
          <a:prstGeom prst="round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AF308A4C-E4A8-7A90-C833-9CBCC6E54A43}"/>
              </a:ext>
            </a:extLst>
          </p:cNvPr>
          <p:cNvSpPr/>
          <p:nvPr/>
        </p:nvSpPr>
        <p:spPr>
          <a:xfrm>
            <a:off x="1656234" y="2453474"/>
            <a:ext cx="383076" cy="359305"/>
          </a:xfrm>
          <a:prstGeom prst="ellipse">
            <a:avLst/>
          </a:prstGeom>
          <a:noFill/>
          <a:ln w="57150" cap="flat" cmpd="sng" algn="ctr">
            <a:solidFill>
              <a:srgbClr val="945DE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5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5953F-68F7-81FF-1793-69B914589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42115-50F9-0539-EEBF-C61D0E8D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4A811F5-A048-FC63-E588-AAD2413CD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06" y="1825625"/>
            <a:ext cx="8211696" cy="30484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F185566-E127-DEAE-0B30-4C8B8E2F9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914" y="1366785"/>
            <a:ext cx="6858957" cy="314369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2E6D576F-BD7E-EDF6-DEEC-AF4D365635D9}"/>
              </a:ext>
            </a:extLst>
          </p:cNvPr>
          <p:cNvGrpSpPr/>
          <p:nvPr/>
        </p:nvGrpSpPr>
        <p:grpSpPr>
          <a:xfrm>
            <a:off x="10834703" y="4995490"/>
            <a:ext cx="1038194" cy="1651273"/>
            <a:chOff x="10384879" y="4038706"/>
            <a:chExt cx="1038194" cy="1651273"/>
          </a:xfrm>
        </p:grpSpPr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AD1A4E1B-C793-02C4-6E65-8880DC2B27C2}"/>
                </a:ext>
              </a:extLst>
            </p:cNvPr>
            <p:cNvSpPr txBox="1"/>
            <p:nvPr/>
          </p:nvSpPr>
          <p:spPr>
            <a:xfrm>
              <a:off x="10460072" y="5382202"/>
              <a:ext cx="887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Effra" panose="02000506080000020004"/>
                </a:rPr>
                <a:t>tabel [30]</a:t>
              </a: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0DC1A021-79AB-91C6-01C3-82E3A4B7D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4879" y="4038706"/>
              <a:ext cx="1038194" cy="132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C01B04C-19DB-9FF2-FBD1-93E0580A9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298350"/>
            <a:ext cx="4334136" cy="2857999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6F129401-3425-6C24-46CC-509EE92858E3}"/>
              </a:ext>
            </a:extLst>
          </p:cNvPr>
          <p:cNvSpPr/>
          <p:nvPr/>
        </p:nvSpPr>
        <p:spPr>
          <a:xfrm>
            <a:off x="2857500" y="4995490"/>
            <a:ext cx="2209800" cy="359305"/>
          </a:xfrm>
          <a:prstGeom prst="ellipse">
            <a:avLst/>
          </a:prstGeom>
          <a:noFill/>
          <a:ln w="57150" cap="flat" cmpd="sng" algn="ctr">
            <a:solidFill>
              <a:srgbClr val="945DE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12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0.25352 -0.2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6BE7E-073D-495E-737F-87FE1EA7A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8533B-4BB9-7F18-90F4-F5D63E6C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8BE9A1-1940-13EA-472A-5FE3B2EE0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8" y="1470017"/>
            <a:ext cx="8125959" cy="1200318"/>
          </a:xfrm>
          <a:prstGeom prst="rect">
            <a:avLst/>
          </a:prstGeom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055BD7B2-60AF-7ED3-4E8D-6E2234945BCE}"/>
              </a:ext>
            </a:extLst>
          </p:cNvPr>
          <p:cNvSpPr/>
          <p:nvPr/>
        </p:nvSpPr>
        <p:spPr>
          <a:xfrm>
            <a:off x="2405150" y="2327510"/>
            <a:ext cx="416218" cy="323367"/>
          </a:xfrm>
          <a:prstGeom prst="round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EC9118F-6DA7-766A-B760-B38920877523}"/>
              </a:ext>
            </a:extLst>
          </p:cNvPr>
          <p:cNvCxnSpPr/>
          <p:nvPr/>
        </p:nvCxnSpPr>
        <p:spPr>
          <a:xfrm>
            <a:off x="1176021" y="2650878"/>
            <a:ext cx="89130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757E04E4-30D0-85A5-5150-89E9FD3C6F90}"/>
              </a:ext>
            </a:extLst>
          </p:cNvPr>
          <p:cNvSpPr/>
          <p:nvPr/>
        </p:nvSpPr>
        <p:spPr>
          <a:xfrm>
            <a:off x="5577476" y="1521352"/>
            <a:ext cx="792059" cy="2895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8D5B30DA-97A8-5497-C4E7-AF56130475F0}"/>
              </a:ext>
            </a:extLst>
          </p:cNvPr>
          <p:cNvSpPr/>
          <p:nvPr/>
        </p:nvSpPr>
        <p:spPr>
          <a:xfrm>
            <a:off x="6805483" y="1511727"/>
            <a:ext cx="692598" cy="299217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22DC822-0A9C-4CF4-01AC-71D3F15DCDA4}"/>
              </a:ext>
            </a:extLst>
          </p:cNvPr>
          <p:cNvSpPr/>
          <p:nvPr/>
        </p:nvSpPr>
        <p:spPr>
          <a:xfrm>
            <a:off x="4140079" y="1766525"/>
            <a:ext cx="691803" cy="332993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BF9B0DE1-43B4-D7E8-5715-D1A3C006931B}"/>
              </a:ext>
            </a:extLst>
          </p:cNvPr>
          <p:cNvSpPr/>
          <p:nvPr/>
        </p:nvSpPr>
        <p:spPr>
          <a:xfrm>
            <a:off x="2143238" y="1766524"/>
            <a:ext cx="1792628" cy="33299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604B7C39-F4B5-5426-1D78-E229D4DBAEC0}"/>
              </a:ext>
            </a:extLst>
          </p:cNvPr>
          <p:cNvGrpSpPr/>
          <p:nvPr/>
        </p:nvGrpSpPr>
        <p:grpSpPr>
          <a:xfrm>
            <a:off x="10755612" y="4995490"/>
            <a:ext cx="1141082" cy="1651273"/>
            <a:chOff x="10305788" y="4038706"/>
            <a:chExt cx="1141082" cy="1651273"/>
          </a:xfrm>
        </p:grpSpPr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D2DD9A3F-F68D-EB41-A947-8A7CC7882D98}"/>
                </a:ext>
              </a:extLst>
            </p:cNvPr>
            <p:cNvSpPr txBox="1"/>
            <p:nvPr/>
          </p:nvSpPr>
          <p:spPr>
            <a:xfrm>
              <a:off x="10305788" y="5382202"/>
              <a:ext cx="1141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Effra" panose="02000506080000020004"/>
                </a:rPr>
                <a:t>tabel [8 &amp;27]</a:t>
              </a:r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E25E8A0A-EBB5-960B-E9D1-A768A48D68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4879" y="4038706"/>
              <a:ext cx="1038194" cy="132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772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5E532-D119-2B8D-12FD-75419D72B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BE0245-DACA-7CCB-B2A0-DE1D5908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67CE55-2938-ACE7-0989-250D866FC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31" y="1445177"/>
            <a:ext cx="7830643" cy="1657581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DAA4677D-AD6A-C129-B579-D338282DE72B}"/>
              </a:ext>
            </a:extLst>
          </p:cNvPr>
          <p:cNvGrpSpPr/>
          <p:nvPr/>
        </p:nvGrpSpPr>
        <p:grpSpPr>
          <a:xfrm>
            <a:off x="10834703" y="4995490"/>
            <a:ext cx="1038194" cy="1651273"/>
            <a:chOff x="10384879" y="4038706"/>
            <a:chExt cx="1038194" cy="1651273"/>
          </a:xfrm>
        </p:grpSpPr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914CC637-0C97-AC2C-8BB8-E4D94CEBE678}"/>
                </a:ext>
              </a:extLst>
            </p:cNvPr>
            <p:cNvSpPr txBox="1"/>
            <p:nvPr/>
          </p:nvSpPr>
          <p:spPr>
            <a:xfrm>
              <a:off x="10460072" y="5382202"/>
              <a:ext cx="887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Effra" panose="02000506080000020004"/>
                </a:rPr>
                <a:t>tabel [27]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FAAFFB4-459C-2C19-FFD6-C1F4111F9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4879" y="4038706"/>
              <a:ext cx="1038194" cy="132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C0005BE-5253-6BAE-BE13-AFAB4F508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890" y="4677739"/>
            <a:ext cx="6230219" cy="98121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4A961D1-1CEE-0797-6C8F-EA3020788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7470" y="3428784"/>
            <a:ext cx="1581371" cy="42868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3F8B206-56B2-6A07-61A5-CD4EBD950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1916" y="3906905"/>
            <a:ext cx="5668166" cy="819264"/>
          </a:xfrm>
          <a:prstGeom prst="rect">
            <a:avLst/>
          </a:prstGeom>
        </p:spPr>
      </p:pic>
      <p:sp>
        <p:nvSpPr>
          <p:cNvPr id="18" name="Ovaal 17">
            <a:extLst>
              <a:ext uri="{FF2B5EF4-FFF2-40B4-BE49-F238E27FC236}">
                <a16:creationId xmlns:a16="http://schemas.microsoft.com/office/drawing/2014/main" id="{0538DCEB-4DDB-772D-2F8B-EB7E8BA5C284}"/>
              </a:ext>
            </a:extLst>
          </p:cNvPr>
          <p:cNvSpPr/>
          <p:nvPr/>
        </p:nvSpPr>
        <p:spPr>
          <a:xfrm>
            <a:off x="1232723" y="2273967"/>
            <a:ext cx="383076" cy="359305"/>
          </a:xfrm>
          <a:prstGeom prst="ellipse">
            <a:avLst/>
          </a:prstGeom>
          <a:noFill/>
          <a:ln w="57150" cap="flat" cmpd="sng" algn="ctr">
            <a:solidFill>
              <a:srgbClr val="945DE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35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94D4F-83ED-4709-6BF1-933D00F3D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EA8AC-D1EB-5EB5-675E-0A2F463BE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F485D7-5603-9FC4-2FA7-22B714758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45599"/>
            <a:ext cx="8545118" cy="1533739"/>
          </a:xfrm>
          <a:prstGeom prst="rect">
            <a:avLst/>
          </a:prstGeom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F75AEF0B-B5FB-BF4B-5B31-D9ADE00CF30B}"/>
              </a:ext>
            </a:extLst>
          </p:cNvPr>
          <p:cNvSpPr/>
          <p:nvPr/>
        </p:nvSpPr>
        <p:spPr>
          <a:xfrm>
            <a:off x="3282214" y="2754451"/>
            <a:ext cx="1434164" cy="323355"/>
          </a:xfrm>
          <a:prstGeom prst="round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7508C10-D5BD-B427-B390-1BD05BFBFC0A}"/>
              </a:ext>
            </a:extLst>
          </p:cNvPr>
          <p:cNvCxnSpPr>
            <a:cxnSpLocks/>
          </p:cNvCxnSpPr>
          <p:nvPr/>
        </p:nvCxnSpPr>
        <p:spPr>
          <a:xfrm>
            <a:off x="2080796" y="3077817"/>
            <a:ext cx="89130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CA2308D0-570B-EF4F-9CAC-F7C7E57BFAC7}"/>
              </a:ext>
            </a:extLst>
          </p:cNvPr>
          <p:cNvSpPr/>
          <p:nvPr/>
        </p:nvSpPr>
        <p:spPr>
          <a:xfrm>
            <a:off x="3710577" y="1518134"/>
            <a:ext cx="575674" cy="2895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23195314-6231-23EA-E266-49CB6DA10CD4}"/>
              </a:ext>
            </a:extLst>
          </p:cNvPr>
          <p:cNvSpPr/>
          <p:nvPr/>
        </p:nvSpPr>
        <p:spPr>
          <a:xfrm>
            <a:off x="7748458" y="1518134"/>
            <a:ext cx="719267" cy="299217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930CA85D-9840-BAD7-2439-E4EECE6CF616}"/>
              </a:ext>
            </a:extLst>
          </p:cNvPr>
          <p:cNvSpPr/>
          <p:nvPr/>
        </p:nvSpPr>
        <p:spPr>
          <a:xfrm>
            <a:off x="2507146" y="1518134"/>
            <a:ext cx="775067" cy="2895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3BC5B37B-8124-45F4-A722-292B195B5831}"/>
              </a:ext>
            </a:extLst>
          </p:cNvPr>
          <p:cNvSpPr/>
          <p:nvPr/>
        </p:nvSpPr>
        <p:spPr>
          <a:xfrm>
            <a:off x="8281414" y="2260916"/>
            <a:ext cx="824486" cy="332993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E4E881D4-EA2A-54FD-9729-D625D5186C20}"/>
              </a:ext>
            </a:extLst>
          </p:cNvPr>
          <p:cNvSpPr/>
          <p:nvPr/>
        </p:nvSpPr>
        <p:spPr>
          <a:xfrm>
            <a:off x="2493623" y="2260916"/>
            <a:ext cx="1316377" cy="33299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93076CFD-3F68-4FDA-329F-3640286BB092}"/>
              </a:ext>
            </a:extLst>
          </p:cNvPr>
          <p:cNvSpPr/>
          <p:nvPr/>
        </p:nvSpPr>
        <p:spPr>
          <a:xfrm>
            <a:off x="4557139" y="2260916"/>
            <a:ext cx="824486" cy="332993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8BC659F8-6C5A-149F-70DD-F7A9A9A141BB}"/>
              </a:ext>
            </a:extLst>
          </p:cNvPr>
          <p:cNvSpPr/>
          <p:nvPr/>
        </p:nvSpPr>
        <p:spPr>
          <a:xfrm>
            <a:off x="6692978" y="2754450"/>
            <a:ext cx="707947" cy="323355"/>
          </a:xfrm>
          <a:prstGeom prst="round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5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1AF78-8970-2FF6-CB10-CA9888FD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Het examen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0FBD8B1-0678-E83B-8C67-BBBEB04E6CA9}"/>
              </a:ext>
            </a:extLst>
          </p:cNvPr>
          <p:cNvSpPr txBox="1"/>
          <p:nvPr/>
        </p:nvSpPr>
        <p:spPr>
          <a:xfrm>
            <a:off x="5277752" y="6064653"/>
            <a:ext cx="48009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latin typeface="Effra" panose="020B0603020203020204" pitchFamily="34" charset="0"/>
                <a:cs typeface="Effra" panose="020B0603020203020204" pitchFamily="34" charset="0"/>
              </a:rPr>
              <a:t>Bron: Cito.nl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9596F94-2F88-54C0-E014-AEB41BCB5555}"/>
              </a:ext>
            </a:extLst>
          </p:cNvPr>
          <p:cNvSpPr txBox="1"/>
          <p:nvPr/>
        </p:nvSpPr>
        <p:spPr>
          <a:xfrm>
            <a:off x="5277753" y="1413064"/>
            <a:ext cx="588847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latin typeface="Effra" panose="020B0603020203020204" pitchFamily="34" charset="0"/>
                <a:cs typeface="Effra" panose="020B0603020203020204" pitchFamily="34" charset="0"/>
              </a:rPr>
              <a:t>Tijdvak 1:</a:t>
            </a:r>
          </a:p>
          <a:p>
            <a:r>
              <a:rPr lang="nl-NL" sz="2800" dirty="0">
                <a:latin typeface="Effra" panose="020B0603020203020204" pitchFamily="34" charset="0"/>
                <a:cs typeface="Effra" panose="020B0603020203020204" pitchFamily="34" charset="0"/>
              </a:rPr>
              <a:t>Dinsdag 20 mei 2025	</a:t>
            </a:r>
            <a:r>
              <a:rPr lang="nl-NL" sz="2000" dirty="0">
                <a:latin typeface="Effra" panose="020B0603020203020204" pitchFamily="34" charset="0"/>
                <a:cs typeface="Effra" panose="020B0603020203020204" pitchFamily="34" charset="0"/>
              </a:rPr>
              <a:t>13:30 – 15:30</a:t>
            </a:r>
          </a:p>
          <a:p>
            <a:endParaRPr lang="nl-NL" sz="2000" dirty="0">
              <a:latin typeface="Effra" panose="020B0603020203020204" pitchFamily="34" charset="0"/>
              <a:cs typeface="Effra" panose="020B06030202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Effra" panose="020B0603020203020204" pitchFamily="34" charset="0"/>
                <a:cs typeface="Effra" panose="020B0603020203020204" pitchFamily="34" charset="0"/>
              </a:rPr>
              <a:t>37 vragen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800" dirty="0">
                <a:latin typeface="Effra" panose="020B0603020203020204" pitchFamily="34" charset="0"/>
                <a:cs typeface="Effra" panose="020B0603020203020204" pitchFamily="34" charset="0"/>
              </a:rPr>
              <a:t>33 open vragen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800" dirty="0">
                <a:latin typeface="Effra" panose="020B0603020203020204" pitchFamily="34" charset="0"/>
                <a:cs typeface="Effra" panose="020B0603020203020204" pitchFamily="34" charset="0"/>
              </a:rPr>
              <a:t>4 gesloten vragen!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2800" dirty="0">
              <a:latin typeface="Effra" panose="020B0603020203020204" pitchFamily="34" charset="0"/>
              <a:cs typeface="Effra" panose="020B06030202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Effra" panose="020B0603020203020204" pitchFamily="34" charset="0"/>
                <a:cs typeface="Effra" panose="020B0603020203020204" pitchFamily="34" charset="0"/>
              </a:rPr>
              <a:t>69 punten</a:t>
            </a:r>
          </a:p>
          <a:p>
            <a:endParaRPr lang="nl-NL" sz="2800" dirty="0">
              <a:latin typeface="Effra" panose="020B0603020203020204" pitchFamily="34" charset="0"/>
              <a:cs typeface="Effra" panose="020B0603020203020204" pitchFamily="34" charset="0"/>
            </a:endParaRPr>
          </a:p>
          <a:p>
            <a:r>
              <a:rPr lang="nl-NL" sz="2800" b="1" dirty="0">
                <a:latin typeface="Effra" panose="020B0603020203020204" pitchFamily="34" charset="0"/>
                <a:cs typeface="Effra" panose="020B0603020203020204" pitchFamily="34" charset="0"/>
              </a:rPr>
              <a:t>Tijdvak 2:</a:t>
            </a:r>
          </a:p>
          <a:p>
            <a:r>
              <a:rPr lang="nl-NL" sz="2800" dirty="0">
                <a:latin typeface="Effra" panose="020B0603020203020204" pitchFamily="34" charset="0"/>
                <a:cs typeface="Effra" panose="020B0603020203020204" pitchFamily="34" charset="0"/>
              </a:rPr>
              <a:t>Dinsdag 17 juni 2025	</a:t>
            </a:r>
            <a:r>
              <a:rPr lang="nl-NL" sz="2000" dirty="0">
                <a:latin typeface="Effra" panose="020B0603020203020204" pitchFamily="34" charset="0"/>
                <a:cs typeface="Effra" panose="020B0603020203020204" pitchFamily="34" charset="0"/>
              </a:rPr>
              <a:t>13:30 – 15:30</a:t>
            </a:r>
            <a:endParaRPr lang="nl-NL" sz="2800" dirty="0">
              <a:latin typeface="Effra" panose="020B0603020203020204" pitchFamily="34" charset="0"/>
              <a:cs typeface="Effra" panose="020B0603020203020204" pitchFamily="34" charset="0"/>
            </a:endParaRP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4CFE3F28-AE8A-80D0-232B-AC909BAC1686}"/>
              </a:ext>
            </a:extLst>
          </p:cNvPr>
          <p:cNvGrpSpPr/>
          <p:nvPr/>
        </p:nvGrpSpPr>
        <p:grpSpPr>
          <a:xfrm>
            <a:off x="1025774" y="1302328"/>
            <a:ext cx="3747287" cy="5272732"/>
            <a:chOff x="1025773" y="1302328"/>
            <a:chExt cx="3747287" cy="5272732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941B4E98-D2FA-4389-C2BA-197D699A5BD8}"/>
                </a:ext>
              </a:extLst>
            </p:cNvPr>
            <p:cNvGrpSpPr/>
            <p:nvPr/>
          </p:nvGrpSpPr>
          <p:grpSpPr>
            <a:xfrm>
              <a:off x="1025773" y="1302328"/>
              <a:ext cx="3747287" cy="5272732"/>
              <a:chOff x="1025773" y="1302328"/>
              <a:chExt cx="3747287" cy="5272732"/>
            </a:xfrm>
          </p:grpSpPr>
          <p:grpSp>
            <p:nvGrpSpPr>
              <p:cNvPr id="15" name="Groep 14">
                <a:extLst>
                  <a:ext uri="{FF2B5EF4-FFF2-40B4-BE49-F238E27FC236}">
                    <a16:creationId xmlns:a16="http://schemas.microsoft.com/office/drawing/2014/main" id="{996DF8D5-A1D0-C5B0-7E65-0DF07B32567D}"/>
                  </a:ext>
                </a:extLst>
              </p:cNvPr>
              <p:cNvGrpSpPr/>
              <p:nvPr/>
            </p:nvGrpSpPr>
            <p:grpSpPr>
              <a:xfrm>
                <a:off x="1025773" y="1302328"/>
                <a:ext cx="3747287" cy="5272732"/>
                <a:chOff x="1025773" y="1302328"/>
                <a:chExt cx="3747287" cy="5272732"/>
              </a:xfrm>
            </p:grpSpPr>
            <p:grpSp>
              <p:nvGrpSpPr>
                <p:cNvPr id="11" name="Groep 10">
                  <a:extLst>
                    <a:ext uri="{FF2B5EF4-FFF2-40B4-BE49-F238E27FC236}">
                      <a16:creationId xmlns:a16="http://schemas.microsoft.com/office/drawing/2014/main" id="{51819988-4D99-0CBD-C1B8-5F99216DAAAB}"/>
                    </a:ext>
                  </a:extLst>
                </p:cNvPr>
                <p:cNvGrpSpPr/>
                <p:nvPr/>
              </p:nvGrpSpPr>
              <p:grpSpPr>
                <a:xfrm>
                  <a:off x="1025773" y="1302328"/>
                  <a:ext cx="3747287" cy="5272732"/>
                  <a:chOff x="1025773" y="1302328"/>
                  <a:chExt cx="3747287" cy="5272732"/>
                </a:xfrm>
              </p:grpSpPr>
              <p:pic>
                <p:nvPicPr>
                  <p:cNvPr id="5" name="Afbeelding 4">
                    <a:extLst>
                      <a:ext uri="{FF2B5EF4-FFF2-40B4-BE49-F238E27FC236}">
                        <a16:creationId xmlns:a16="http://schemas.microsoft.com/office/drawing/2014/main" id="{195D710E-E045-1B37-8526-8052B91D9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025773" y="1302328"/>
                    <a:ext cx="3747287" cy="5272732"/>
                  </a:xfrm>
                  <a:prstGeom prst="rect">
                    <a:avLst/>
                  </a:prstGeom>
                </p:spPr>
              </p:pic>
              <p:sp>
                <p:nvSpPr>
                  <p:cNvPr id="10" name="Tekstvak 9">
                    <a:extLst>
                      <a:ext uri="{FF2B5EF4-FFF2-40B4-BE49-F238E27FC236}">
                        <a16:creationId xmlns:a16="http://schemas.microsoft.com/office/drawing/2014/main" id="{BA8E8556-96ED-5554-56BA-6BF1A84DE713}"/>
                      </a:ext>
                    </a:extLst>
                  </p:cNvPr>
                  <p:cNvSpPr txBox="1"/>
                  <p:nvPr/>
                </p:nvSpPr>
                <p:spPr>
                  <a:xfrm>
                    <a:off x="3820407" y="1790439"/>
                    <a:ext cx="652743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l-NL" b="1" dirty="0">
                        <a:latin typeface="Effra" panose="02000506080000020004"/>
                        <a:cs typeface="Arial" panose="020B0604020202020204" pitchFamily="34" charset="0"/>
                      </a:rPr>
                      <a:t>2025</a:t>
                    </a:r>
                  </a:p>
                </p:txBody>
              </p:sp>
            </p:grpSp>
            <p:sp>
              <p:nvSpPr>
                <p:cNvPr id="13" name="Rechthoek 12">
                  <a:extLst>
                    <a:ext uri="{FF2B5EF4-FFF2-40B4-BE49-F238E27FC236}">
                      <a16:creationId xmlns:a16="http://schemas.microsoft.com/office/drawing/2014/main" id="{7DC55734-465F-AB47-8379-E371F4781E93}"/>
                    </a:ext>
                  </a:extLst>
                </p:cNvPr>
                <p:cNvSpPr/>
                <p:nvPr/>
              </p:nvSpPr>
              <p:spPr>
                <a:xfrm>
                  <a:off x="3873499" y="2319338"/>
                  <a:ext cx="369889" cy="714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1749632C-5A36-3764-0FE5-BC0779B95E34}"/>
                  </a:ext>
                </a:extLst>
              </p:cNvPr>
              <p:cNvSpPr/>
              <p:nvPr/>
            </p:nvSpPr>
            <p:spPr>
              <a:xfrm>
                <a:off x="2200276" y="5639308"/>
                <a:ext cx="95250" cy="714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F59D883C-E29D-4289-6677-C05540139151}"/>
                  </a:ext>
                </a:extLst>
              </p:cNvPr>
              <p:cNvSpPr/>
              <p:nvPr/>
            </p:nvSpPr>
            <p:spPr>
              <a:xfrm>
                <a:off x="1404938" y="6183819"/>
                <a:ext cx="400050" cy="868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19C25EA-6D7E-C038-6531-E53FB93614C1}"/>
                </a:ext>
              </a:extLst>
            </p:cNvPr>
            <p:cNvSpPr/>
            <p:nvPr/>
          </p:nvSpPr>
          <p:spPr>
            <a:xfrm>
              <a:off x="2486274" y="5710745"/>
              <a:ext cx="95250" cy="868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99083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7C0B2-8C2F-B5D3-D134-95D469FAA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61F1D-3FBA-1463-06B5-C676AEAA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F97B23D-250C-4D52-ABB8-FA48B3ED6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Amplitude/frequentie-verandering</a:t>
            </a:r>
          </a:p>
          <a:p>
            <a:endParaRPr lang="nl-NL" dirty="0"/>
          </a:p>
          <a:p>
            <a:r>
              <a:rPr lang="nl-NL" dirty="0"/>
              <a:t>Oscilloscoopbeelden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CFA4298C-14D7-1629-52D8-729D75D81B47}"/>
              </a:ext>
            </a:extLst>
          </p:cNvPr>
          <p:cNvGrpSpPr/>
          <p:nvPr/>
        </p:nvGrpSpPr>
        <p:grpSpPr>
          <a:xfrm>
            <a:off x="4574765" y="2674964"/>
            <a:ext cx="5715577" cy="754036"/>
            <a:chOff x="6834332" y="5970465"/>
            <a:chExt cx="5715577" cy="754036"/>
          </a:xfrm>
        </p:grpSpPr>
        <p:sp>
          <p:nvSpPr>
            <p:cNvPr id="17" name="Titel 1">
              <a:extLst>
                <a:ext uri="{FF2B5EF4-FFF2-40B4-BE49-F238E27FC236}">
                  <a16:creationId xmlns:a16="http://schemas.microsoft.com/office/drawing/2014/main" id="{3981B62F-12DF-0B8E-D42F-DFAB5E9A4EE1}"/>
                </a:ext>
              </a:extLst>
            </p:cNvPr>
            <p:cNvSpPr txBox="1">
              <a:spLocks/>
            </p:cNvSpPr>
            <p:nvPr/>
          </p:nvSpPr>
          <p:spPr>
            <a:xfrm>
              <a:off x="7240085" y="5970465"/>
              <a:ext cx="5309824" cy="7540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Effra" panose="02000506080000020004" pitchFamily="2" charset="0"/>
                  <a:ea typeface="+mj-ea"/>
                  <a:cs typeface="+mj-cs"/>
                </a:defRPr>
              </a:lvl1pPr>
            </a:lstStyle>
            <a:p>
              <a:r>
                <a:rPr lang="nl-NL" sz="1800" i="1" dirty="0"/>
                <a:t>zie livestream 2024 – [00:39:10]</a:t>
              </a: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523BE9B2-8A4D-11B7-D573-C0A706A5C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332" y="6144606"/>
              <a:ext cx="405753" cy="40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BA08B9EB-C4E1-5961-82EC-94861B5A0630}"/>
              </a:ext>
            </a:extLst>
          </p:cNvPr>
          <p:cNvGrpSpPr/>
          <p:nvPr/>
        </p:nvGrpSpPr>
        <p:grpSpPr>
          <a:xfrm>
            <a:off x="6476423" y="1688842"/>
            <a:ext cx="5715577" cy="754036"/>
            <a:chOff x="6834332" y="5970465"/>
            <a:chExt cx="5715577" cy="754036"/>
          </a:xfrm>
        </p:grpSpPr>
        <p:sp>
          <p:nvSpPr>
            <p:cNvPr id="20" name="Titel 1">
              <a:extLst>
                <a:ext uri="{FF2B5EF4-FFF2-40B4-BE49-F238E27FC236}">
                  <a16:creationId xmlns:a16="http://schemas.microsoft.com/office/drawing/2014/main" id="{690A0FF3-8A94-9769-5933-F9C24428179E}"/>
                </a:ext>
              </a:extLst>
            </p:cNvPr>
            <p:cNvSpPr txBox="1">
              <a:spLocks/>
            </p:cNvSpPr>
            <p:nvPr/>
          </p:nvSpPr>
          <p:spPr>
            <a:xfrm>
              <a:off x="7240085" y="5970465"/>
              <a:ext cx="5309824" cy="7540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Effra" panose="02000506080000020004" pitchFamily="2" charset="0"/>
                  <a:ea typeface="+mj-ea"/>
                  <a:cs typeface="+mj-cs"/>
                </a:defRPr>
              </a:lvl1pPr>
            </a:lstStyle>
            <a:p>
              <a:r>
                <a:rPr lang="nl-NL" sz="1800" i="1" dirty="0"/>
                <a:t>zie livestream 2024 – [00:39:10]</a:t>
              </a: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AFC48011-A86B-867D-45D5-B1EB2082E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332" y="6144606"/>
              <a:ext cx="405753" cy="40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07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DF5E8-41E7-B51D-DF53-F8EF499A0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3DC32-1CB5-0CEA-06F9-BA6C54C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(Kracht en veiligheid)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F085B415-41A6-0EE9-1D32-56CF17350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Stopafstand, remweg, reactie-afstand</a:t>
            </a:r>
          </a:p>
          <a:p>
            <a:endParaRPr lang="nl-NL" dirty="0"/>
          </a:p>
          <a:p>
            <a:r>
              <a:rPr lang="nl-NL" dirty="0"/>
              <a:t>Druk</a:t>
            </a:r>
          </a:p>
          <a:p>
            <a:endParaRPr lang="nl-NL" dirty="0"/>
          </a:p>
          <a:p>
            <a:r>
              <a:rPr lang="nl-NL" dirty="0"/>
              <a:t>Katrollen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673408D-5A6F-AAF0-208A-F7BFCFB60571}"/>
              </a:ext>
            </a:extLst>
          </p:cNvPr>
          <p:cNvGrpSpPr/>
          <p:nvPr/>
        </p:nvGrpSpPr>
        <p:grpSpPr>
          <a:xfrm>
            <a:off x="2568165" y="2674964"/>
            <a:ext cx="5715577" cy="754036"/>
            <a:chOff x="6834332" y="5970465"/>
            <a:chExt cx="5715577" cy="754036"/>
          </a:xfrm>
        </p:grpSpPr>
        <p:sp>
          <p:nvSpPr>
            <p:cNvPr id="17" name="Titel 1">
              <a:extLst>
                <a:ext uri="{FF2B5EF4-FFF2-40B4-BE49-F238E27FC236}">
                  <a16:creationId xmlns:a16="http://schemas.microsoft.com/office/drawing/2014/main" id="{918560D3-E014-DC12-5F91-15DFD14ACAE3}"/>
                </a:ext>
              </a:extLst>
            </p:cNvPr>
            <p:cNvSpPr txBox="1">
              <a:spLocks/>
            </p:cNvSpPr>
            <p:nvPr/>
          </p:nvSpPr>
          <p:spPr>
            <a:xfrm>
              <a:off x="7240085" y="5970465"/>
              <a:ext cx="5309824" cy="7540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Effra" panose="02000506080000020004" pitchFamily="2" charset="0"/>
                  <a:ea typeface="+mj-ea"/>
                  <a:cs typeface="+mj-cs"/>
                </a:defRPr>
              </a:lvl1pPr>
            </a:lstStyle>
            <a:p>
              <a:r>
                <a:rPr lang="nl-NL" sz="1800" i="1" dirty="0"/>
                <a:t>zie livestream 2024 – [00:58:26]</a:t>
              </a: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E6318310-9558-A230-F8BF-5B01AC050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332" y="6144606"/>
              <a:ext cx="405753" cy="40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826A6EAA-19D9-40C0-B455-B0E5DC70444F}"/>
              </a:ext>
            </a:extLst>
          </p:cNvPr>
          <p:cNvGrpSpPr/>
          <p:nvPr/>
        </p:nvGrpSpPr>
        <p:grpSpPr>
          <a:xfrm>
            <a:off x="7162223" y="1688842"/>
            <a:ext cx="5715577" cy="754036"/>
            <a:chOff x="6834332" y="5970465"/>
            <a:chExt cx="5715577" cy="754036"/>
          </a:xfrm>
        </p:grpSpPr>
        <p:sp>
          <p:nvSpPr>
            <p:cNvPr id="20" name="Titel 1">
              <a:extLst>
                <a:ext uri="{FF2B5EF4-FFF2-40B4-BE49-F238E27FC236}">
                  <a16:creationId xmlns:a16="http://schemas.microsoft.com/office/drawing/2014/main" id="{7C8CAB6C-8031-DD51-A08D-01F0EB972731}"/>
                </a:ext>
              </a:extLst>
            </p:cNvPr>
            <p:cNvSpPr txBox="1">
              <a:spLocks/>
            </p:cNvSpPr>
            <p:nvPr/>
          </p:nvSpPr>
          <p:spPr>
            <a:xfrm>
              <a:off x="7240085" y="5970465"/>
              <a:ext cx="5309824" cy="7540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Effra" panose="02000506080000020004" pitchFamily="2" charset="0"/>
                  <a:ea typeface="+mj-ea"/>
                  <a:cs typeface="+mj-cs"/>
                </a:defRPr>
              </a:lvl1pPr>
            </a:lstStyle>
            <a:p>
              <a:r>
                <a:rPr lang="nl-NL" sz="1800" i="1" dirty="0"/>
                <a:t>zie livestream 2024 – [00:45:10]</a:t>
              </a: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6A4C22F4-4E9F-A211-E352-98E90C0EFE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332" y="6144606"/>
              <a:ext cx="405753" cy="40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E3F3CDF7-5322-4A84-C4B7-7DD966EABCFE}"/>
              </a:ext>
            </a:extLst>
          </p:cNvPr>
          <p:cNvGrpSpPr/>
          <p:nvPr/>
        </p:nvGrpSpPr>
        <p:grpSpPr>
          <a:xfrm>
            <a:off x="2973918" y="3758998"/>
            <a:ext cx="5715577" cy="754036"/>
            <a:chOff x="6834332" y="5970465"/>
            <a:chExt cx="5715577" cy="754036"/>
          </a:xfrm>
        </p:grpSpPr>
        <p:sp>
          <p:nvSpPr>
            <p:cNvPr id="4" name="Titel 1">
              <a:extLst>
                <a:ext uri="{FF2B5EF4-FFF2-40B4-BE49-F238E27FC236}">
                  <a16:creationId xmlns:a16="http://schemas.microsoft.com/office/drawing/2014/main" id="{75554358-830F-83B8-A05E-C8E35432CD94}"/>
                </a:ext>
              </a:extLst>
            </p:cNvPr>
            <p:cNvSpPr txBox="1">
              <a:spLocks/>
            </p:cNvSpPr>
            <p:nvPr/>
          </p:nvSpPr>
          <p:spPr>
            <a:xfrm>
              <a:off x="7240085" y="5970465"/>
              <a:ext cx="5309824" cy="7540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Effra" panose="02000506080000020004" pitchFamily="2" charset="0"/>
                  <a:ea typeface="+mj-ea"/>
                  <a:cs typeface="+mj-cs"/>
                </a:defRPr>
              </a:lvl1pPr>
            </a:lstStyle>
            <a:p>
              <a:r>
                <a:rPr lang="nl-NL" sz="1800" i="1" dirty="0"/>
                <a:t>zie livestream 2021 – [00:45:52]</a:t>
              </a:r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7640585-6CF9-631C-B64A-A316629FFB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332" y="6144606"/>
              <a:ext cx="405753" cy="40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918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ep 29">
            <a:extLst>
              <a:ext uri="{FF2B5EF4-FFF2-40B4-BE49-F238E27FC236}">
                <a16:creationId xmlns:a16="http://schemas.microsoft.com/office/drawing/2014/main" id="{969E1F52-E2C2-6C8E-14DD-D606B958AB89}"/>
              </a:ext>
            </a:extLst>
          </p:cNvPr>
          <p:cNvGrpSpPr/>
          <p:nvPr/>
        </p:nvGrpSpPr>
        <p:grpSpPr>
          <a:xfrm>
            <a:off x="10808907" y="4995490"/>
            <a:ext cx="1089786" cy="1651273"/>
            <a:chOff x="10359083" y="4038706"/>
            <a:chExt cx="1089786" cy="1651273"/>
          </a:xfrm>
        </p:grpSpPr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18997F78-4A43-A605-733C-2D926EA2027D}"/>
                </a:ext>
              </a:extLst>
            </p:cNvPr>
            <p:cNvSpPr txBox="1"/>
            <p:nvPr/>
          </p:nvSpPr>
          <p:spPr>
            <a:xfrm>
              <a:off x="10359083" y="5382202"/>
              <a:ext cx="1089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Effra" panose="02000506080000020004"/>
                </a:rPr>
                <a:t>tabel [3 &amp; 7]</a:t>
              </a:r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B9FA93BB-95B1-C448-B8DF-0067CA085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4879" y="4038706"/>
              <a:ext cx="1038194" cy="132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B36FEF4-3DF2-0067-C94E-A42DBB97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Veiligheid in het verkeer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F6F60937-C895-C304-CCFE-D6A75E595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176" y="5251938"/>
            <a:ext cx="1824402" cy="18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417EA20-420C-6FDB-6F5C-58A7EDF44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107831" y="1374639"/>
            <a:ext cx="7668695" cy="64779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84072F4-3A3F-D756-E2F1-34D36E36E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773" y="2066773"/>
            <a:ext cx="7592485" cy="67636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A90580F-AED5-9647-7621-77F7824329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73" y="3285520"/>
            <a:ext cx="7335274" cy="103837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EAAFB5A-DB96-8ECD-E5A4-BFD8AB8009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641" y="5251938"/>
            <a:ext cx="9021434" cy="714475"/>
          </a:xfrm>
          <a:prstGeom prst="rect">
            <a:avLst/>
          </a:prstGeom>
        </p:spPr>
      </p:pic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D0BFF663-800A-CDEA-0965-91E7956376DF}"/>
              </a:ext>
            </a:extLst>
          </p:cNvPr>
          <p:cNvSpPr/>
          <p:nvPr/>
        </p:nvSpPr>
        <p:spPr>
          <a:xfrm>
            <a:off x="2818003" y="2447476"/>
            <a:ext cx="466920" cy="281292"/>
          </a:xfrm>
          <a:prstGeom prst="round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68CCFD74-7216-4794-5D66-F19F9ADFADAB}"/>
              </a:ext>
            </a:extLst>
          </p:cNvPr>
          <p:cNvCxnSpPr>
            <a:cxnSpLocks/>
          </p:cNvCxnSpPr>
          <p:nvPr/>
        </p:nvCxnSpPr>
        <p:spPr>
          <a:xfrm>
            <a:off x="1587550" y="2732401"/>
            <a:ext cx="89130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A54C253B-680C-4D17-0D3C-8FE81C7B8F58}"/>
              </a:ext>
            </a:extLst>
          </p:cNvPr>
          <p:cNvSpPr/>
          <p:nvPr/>
        </p:nvSpPr>
        <p:spPr>
          <a:xfrm>
            <a:off x="1531258" y="2166874"/>
            <a:ext cx="1009923" cy="2895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4C3C937D-3520-28C7-737F-2C3C3F4E1BB6}"/>
              </a:ext>
            </a:extLst>
          </p:cNvPr>
          <p:cNvSpPr/>
          <p:nvPr/>
        </p:nvSpPr>
        <p:spPr>
          <a:xfrm>
            <a:off x="5592142" y="2157883"/>
            <a:ext cx="659804" cy="2895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9DEC7B65-DC9E-A440-8C66-2B163E7C63F8}"/>
              </a:ext>
            </a:extLst>
          </p:cNvPr>
          <p:cNvSpPr/>
          <p:nvPr/>
        </p:nvSpPr>
        <p:spPr>
          <a:xfrm>
            <a:off x="3892409" y="1706217"/>
            <a:ext cx="892241" cy="28491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FE5CD83D-2076-376A-9457-DBFC343FC94F}"/>
              </a:ext>
            </a:extLst>
          </p:cNvPr>
          <p:cNvSpPr/>
          <p:nvPr/>
        </p:nvSpPr>
        <p:spPr>
          <a:xfrm>
            <a:off x="6064100" y="5338565"/>
            <a:ext cx="1814623" cy="2895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BF9A026F-8515-6D3E-701F-DCB617535CB1}"/>
              </a:ext>
            </a:extLst>
          </p:cNvPr>
          <p:cNvSpPr/>
          <p:nvPr/>
        </p:nvSpPr>
        <p:spPr>
          <a:xfrm>
            <a:off x="8376580" y="5338565"/>
            <a:ext cx="788683" cy="2895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DC6760B7-53BA-8F1D-086A-5C6A2785957B}"/>
              </a:ext>
            </a:extLst>
          </p:cNvPr>
          <p:cNvSpPr/>
          <p:nvPr/>
        </p:nvSpPr>
        <p:spPr>
          <a:xfrm>
            <a:off x="6251945" y="1698534"/>
            <a:ext cx="974764" cy="28491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1A43FAC6-1581-E9E7-7AA9-60EAE4696B03}"/>
              </a:ext>
            </a:extLst>
          </p:cNvPr>
          <p:cNvSpPr/>
          <p:nvPr/>
        </p:nvSpPr>
        <p:spPr>
          <a:xfrm>
            <a:off x="6797164" y="2157883"/>
            <a:ext cx="858277" cy="2895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27F289DF-C5B9-9D2F-F1E5-8D184A99B3A5}"/>
              </a:ext>
            </a:extLst>
          </p:cNvPr>
          <p:cNvSpPr/>
          <p:nvPr/>
        </p:nvSpPr>
        <p:spPr>
          <a:xfrm>
            <a:off x="1595057" y="3404280"/>
            <a:ext cx="736092" cy="2895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84A1598A-5E9B-F6F6-CC34-1E2452E96DA5}"/>
              </a:ext>
            </a:extLst>
          </p:cNvPr>
          <p:cNvSpPr/>
          <p:nvPr/>
        </p:nvSpPr>
        <p:spPr>
          <a:xfrm>
            <a:off x="4101666" y="3383141"/>
            <a:ext cx="659804" cy="2895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A1C93162-F4AB-DD99-DD0F-95FC52173646}"/>
              </a:ext>
            </a:extLst>
          </p:cNvPr>
          <p:cNvSpPr/>
          <p:nvPr/>
        </p:nvSpPr>
        <p:spPr>
          <a:xfrm>
            <a:off x="2495017" y="3960341"/>
            <a:ext cx="1290174" cy="281292"/>
          </a:xfrm>
          <a:prstGeom prst="round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8471FB9-BF49-BC6C-F208-5E4261C512D1}"/>
              </a:ext>
            </a:extLst>
          </p:cNvPr>
          <p:cNvCxnSpPr>
            <a:cxnSpLocks/>
          </p:cNvCxnSpPr>
          <p:nvPr/>
        </p:nvCxnSpPr>
        <p:spPr>
          <a:xfrm>
            <a:off x="1264564" y="4245266"/>
            <a:ext cx="89130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6AA3AA16-A38E-7B73-0A97-D89243077C91}"/>
              </a:ext>
            </a:extLst>
          </p:cNvPr>
          <p:cNvSpPr/>
          <p:nvPr/>
        </p:nvSpPr>
        <p:spPr>
          <a:xfrm>
            <a:off x="3200400" y="5620007"/>
            <a:ext cx="846710" cy="281292"/>
          </a:xfrm>
          <a:prstGeom prst="round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22DD14FE-0A28-4DBE-6627-95E6C4BE6F42}"/>
              </a:ext>
            </a:extLst>
          </p:cNvPr>
          <p:cNvCxnSpPr>
            <a:cxnSpLocks/>
          </p:cNvCxnSpPr>
          <p:nvPr/>
        </p:nvCxnSpPr>
        <p:spPr>
          <a:xfrm>
            <a:off x="1648823" y="5904932"/>
            <a:ext cx="89130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98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1.45833E-6 0.00024 C 0.00052 -0.03472 0.00117 -0.06944 0.00182 -0.10439 C 0.00235 -0.12847 0.00339 -0.15231 0.00456 -0.17638 C 0.0043 -0.19583 0.00404 -0.21527 0.00365 -0.23472 C 0.00339 -0.24328 0.003 -0.25208 0.00274 -0.26064 C 0.00208 -0.27569 0.00169 -0.2831 0.00091 -0.29768 C 0.00117 -0.31967 0.0013 -0.34166 0.00182 -0.36365 C 0.00195 -0.36851 0.00261 -0.37384 0.00274 -0.37893 C 0.003 -0.38796 0.00378 -0.44305 0.00456 -0.45856 C 0.00495 -0.46481 0.00573 -0.47106 0.00638 -0.47708 C 0.00677 -0.48842 0.00677 -0.49953 0.00729 -0.51088 C 0.00755 -0.51643 0.00899 -0.52199 0.00899 -0.52777 C 0.00899 -0.60162 0.00925 -0.59282 0.00456 -0.64282 C 0.00417 -0.65833 0.00443 -0.7118 -1.45833E-6 -0.73634 C -0.00065 -0.73981 -0.00221 -0.74282 -0.00364 -0.7456 C -0.0039 -0.74606 -0.01172 -0.7574 -0.0138 -0.75926 C -0.01588 -0.76134 -0.02278 -0.76481 -0.02474 -0.76551 C -0.02695 -0.7662 -0.04336 -0.76828 -0.04492 -0.76851 C -0.05143 -0.77037 -0.06224 -0.77338 -0.06862 -0.77453 C -0.07591 -0.77592 -0.08333 -0.77615 -0.09049 -0.77777 C -0.09635 -0.7787 -0.10208 -0.78101 -0.10807 -0.7824 C -0.11849 -0.78472 -0.14401 -0.78796 -0.15286 -0.78842 L -0.20768 -0.79166 L -0.23515 -0.79282 L -0.38333 -0.79166 L -0.55716 -0.78842 C -0.64206 -0.78472 -0.57552 -0.78703 -0.73919 -0.78842 L -1.00247 -0.79004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74" y="-3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ieuwe opname 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4" grpId="1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3830A-A9A5-B80D-9832-82EEC520D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6B9AB-A848-BE45-11F9-E8EA444D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Constructies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51BF788-875A-AC6B-DA45-DE6618888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8082" y="1418396"/>
            <a:ext cx="7973538" cy="390580"/>
          </a:xfr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A378E99-C618-C6C5-2566-A169ADAFF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331" y="5219711"/>
            <a:ext cx="1824402" cy="18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23782BF-45C4-93BD-9E8B-D72D1F5F7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81" y="1871509"/>
            <a:ext cx="8449854" cy="99073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6F605F7-368F-22EB-D79B-B670AFFDC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4124" y="2862247"/>
            <a:ext cx="4458322" cy="3391373"/>
          </a:xfrm>
          <a:prstGeom prst="rect">
            <a:avLst/>
          </a:prstGeom>
        </p:spPr>
      </p:pic>
      <p:sp>
        <p:nvSpPr>
          <p:cNvPr id="15" name="Ovaal 14">
            <a:extLst>
              <a:ext uri="{FF2B5EF4-FFF2-40B4-BE49-F238E27FC236}">
                <a16:creationId xmlns:a16="http://schemas.microsoft.com/office/drawing/2014/main" id="{B83E9024-E03F-AC56-426E-1FEA37016308}"/>
              </a:ext>
            </a:extLst>
          </p:cNvPr>
          <p:cNvSpPr/>
          <p:nvPr/>
        </p:nvSpPr>
        <p:spPr>
          <a:xfrm>
            <a:off x="3899723" y="5880767"/>
            <a:ext cx="383076" cy="359305"/>
          </a:xfrm>
          <a:prstGeom prst="ellipse">
            <a:avLst/>
          </a:prstGeom>
          <a:noFill/>
          <a:ln w="57150" cap="flat" cmpd="sng" algn="ctr">
            <a:solidFill>
              <a:srgbClr val="945DE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DDE44138-C883-051C-3944-E5BAD69BA8D8}"/>
              </a:ext>
            </a:extLst>
          </p:cNvPr>
          <p:cNvSpPr/>
          <p:nvPr/>
        </p:nvSpPr>
        <p:spPr>
          <a:xfrm>
            <a:off x="6134100" y="2529255"/>
            <a:ext cx="2127250" cy="33299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D282D32-38A7-A8C3-2CBE-F37F44957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95" y="3925904"/>
            <a:ext cx="1013752" cy="10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60A8ED5F-3561-2080-9C50-F89609BAD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047" y="3925904"/>
            <a:ext cx="1013752" cy="10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F53923F-5628-0755-E63F-33C94886F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345" y="3925904"/>
            <a:ext cx="1013752" cy="10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3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00091 -0.9819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83F97-8EB4-1947-644C-9466CB948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390DE-BD9B-CA40-73D5-212F1EFE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[reserve]</a:t>
            </a:r>
          </a:p>
        </p:txBody>
      </p:sp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D61AE15E-82E9-2347-FB97-625A32CA0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Hierna volgen reserve dia’s</a:t>
            </a:r>
          </a:p>
        </p:txBody>
      </p:sp>
    </p:spTree>
    <p:extLst>
      <p:ext uri="{BB962C8B-B14F-4D97-AF65-F5344CB8AC3E}">
        <p14:creationId xmlns:p14="http://schemas.microsoft.com/office/powerpoint/2010/main" val="1056884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8B17A-108F-E2CA-7EED-DBEB78E93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3C569-5081-2D9B-3AC4-CA099DCF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Stoffen en materialen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7164FA-B238-751D-20DA-C22AA20DD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37" y="1475541"/>
            <a:ext cx="8364117" cy="3381847"/>
          </a:xfrm>
          <a:prstGeom prst="rect">
            <a:avLst/>
          </a:prstGeo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79D492F-641E-88F4-ED7E-046DD6CB7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632817" y="1860971"/>
            <a:ext cx="3147646" cy="2610986"/>
          </a:xfr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8EA4F55F-622C-978F-3D1F-00DAAEEB9642}"/>
              </a:ext>
            </a:extLst>
          </p:cNvPr>
          <p:cNvGrpSpPr/>
          <p:nvPr/>
        </p:nvGrpSpPr>
        <p:grpSpPr>
          <a:xfrm>
            <a:off x="10768711" y="4995490"/>
            <a:ext cx="1125052" cy="1651273"/>
            <a:chOff x="10318887" y="4038706"/>
            <a:chExt cx="1125052" cy="1651273"/>
          </a:xfrm>
        </p:grpSpPr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9168FAEA-28D8-5225-650E-520B6707409A}"/>
                </a:ext>
              </a:extLst>
            </p:cNvPr>
            <p:cNvSpPr txBox="1"/>
            <p:nvPr/>
          </p:nvSpPr>
          <p:spPr>
            <a:xfrm>
              <a:off x="10318887" y="5382202"/>
              <a:ext cx="1125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Effra" panose="02000506080000020004"/>
                </a:rPr>
                <a:t>tabel [15-17]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5D25C0D-13DA-0A13-011A-E67F0A3E9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4879" y="4038706"/>
              <a:ext cx="1038194" cy="132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Ovaal 2">
            <a:extLst>
              <a:ext uri="{FF2B5EF4-FFF2-40B4-BE49-F238E27FC236}">
                <a16:creationId xmlns:a16="http://schemas.microsoft.com/office/drawing/2014/main" id="{D0C88254-AB90-0C38-C8C0-4FA45878EEE0}"/>
              </a:ext>
            </a:extLst>
          </p:cNvPr>
          <p:cNvSpPr/>
          <p:nvPr/>
        </p:nvSpPr>
        <p:spPr>
          <a:xfrm>
            <a:off x="3909462" y="2186774"/>
            <a:ext cx="1026081" cy="378626"/>
          </a:xfrm>
          <a:prstGeom prst="ellipse">
            <a:avLst/>
          </a:prstGeom>
          <a:noFill/>
          <a:ln w="57150" cap="flat" cmpd="sng" algn="ctr">
            <a:solidFill>
              <a:srgbClr val="945DE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023F426-85EE-1085-8F1E-0CD491265076}"/>
              </a:ext>
            </a:extLst>
          </p:cNvPr>
          <p:cNvSpPr/>
          <p:nvPr/>
        </p:nvSpPr>
        <p:spPr>
          <a:xfrm>
            <a:off x="4455845" y="4282644"/>
            <a:ext cx="1172163" cy="378626"/>
          </a:xfrm>
          <a:prstGeom prst="ellipse">
            <a:avLst/>
          </a:prstGeom>
          <a:noFill/>
          <a:ln w="57150" cap="flat" cmpd="sng" algn="ctr">
            <a:solidFill>
              <a:srgbClr val="945DE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6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C6A1C-5B50-7CDA-9B03-72C371F06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CC3DE-0F21-C750-BE92-559352CA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Constructies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4591DFF8-F319-EF8C-D991-27639F38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Ontbinden</a:t>
            </a:r>
          </a:p>
          <a:p>
            <a:endParaRPr lang="nl-NL" dirty="0"/>
          </a:p>
          <a:p>
            <a:r>
              <a:rPr lang="nl-NL" dirty="0"/>
              <a:t>Samenstellen (andere vraag)</a:t>
            </a:r>
          </a:p>
          <a:p>
            <a:pPr marL="0" indent="0">
              <a:buNone/>
            </a:pPr>
            <a:endParaRPr lang="nl-NL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AE5FB415-8BB9-EFEA-3DC6-3CD912A70B21}"/>
              </a:ext>
            </a:extLst>
          </p:cNvPr>
          <p:cNvGrpSpPr/>
          <p:nvPr/>
        </p:nvGrpSpPr>
        <p:grpSpPr>
          <a:xfrm>
            <a:off x="6476423" y="2650358"/>
            <a:ext cx="5715577" cy="754036"/>
            <a:chOff x="6834332" y="5970465"/>
            <a:chExt cx="5715577" cy="754036"/>
          </a:xfrm>
        </p:grpSpPr>
        <p:sp>
          <p:nvSpPr>
            <p:cNvPr id="17" name="Titel 1">
              <a:extLst>
                <a:ext uri="{FF2B5EF4-FFF2-40B4-BE49-F238E27FC236}">
                  <a16:creationId xmlns:a16="http://schemas.microsoft.com/office/drawing/2014/main" id="{97980DCE-2405-4BA0-8690-B195FC36C2A4}"/>
                </a:ext>
              </a:extLst>
            </p:cNvPr>
            <p:cNvSpPr txBox="1">
              <a:spLocks/>
            </p:cNvSpPr>
            <p:nvPr/>
          </p:nvSpPr>
          <p:spPr>
            <a:xfrm>
              <a:off x="7240085" y="5970465"/>
              <a:ext cx="5309824" cy="7540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Effra" panose="02000506080000020004" pitchFamily="2" charset="0"/>
                  <a:ea typeface="+mj-ea"/>
                  <a:cs typeface="+mj-cs"/>
                </a:defRPr>
              </a:lvl1pPr>
            </a:lstStyle>
            <a:p>
              <a:r>
                <a:rPr lang="nl-NL" sz="1800" i="1" dirty="0"/>
                <a:t>zie livestream 2024 – [00:05:07]</a:t>
              </a: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400F222-AE04-59FC-522B-4993A0EDD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332" y="6144606"/>
              <a:ext cx="405753" cy="40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1BCF08F0-7CDC-F665-9D23-85D3999F581F}"/>
              </a:ext>
            </a:extLst>
          </p:cNvPr>
          <p:cNvGrpSpPr/>
          <p:nvPr/>
        </p:nvGrpSpPr>
        <p:grpSpPr>
          <a:xfrm>
            <a:off x="3580823" y="1688842"/>
            <a:ext cx="5715577" cy="754036"/>
            <a:chOff x="6834332" y="5970465"/>
            <a:chExt cx="5715577" cy="754036"/>
          </a:xfrm>
        </p:grpSpPr>
        <p:sp>
          <p:nvSpPr>
            <p:cNvPr id="20" name="Titel 1">
              <a:extLst>
                <a:ext uri="{FF2B5EF4-FFF2-40B4-BE49-F238E27FC236}">
                  <a16:creationId xmlns:a16="http://schemas.microsoft.com/office/drawing/2014/main" id="{240EC979-4B3A-2A2D-0AEE-B4E658338838}"/>
                </a:ext>
              </a:extLst>
            </p:cNvPr>
            <p:cNvSpPr txBox="1">
              <a:spLocks/>
            </p:cNvSpPr>
            <p:nvPr/>
          </p:nvSpPr>
          <p:spPr>
            <a:xfrm>
              <a:off x="7240085" y="5970465"/>
              <a:ext cx="5309824" cy="7540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Effra" panose="02000506080000020004" pitchFamily="2" charset="0"/>
                  <a:ea typeface="+mj-ea"/>
                  <a:cs typeface="+mj-cs"/>
                </a:defRPr>
              </a:lvl1pPr>
            </a:lstStyle>
            <a:p>
              <a:r>
                <a:rPr lang="nl-NL" sz="1800" i="1" dirty="0"/>
                <a:t>zie livestream 2023 – [00:35:50]</a:t>
              </a: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D592E635-337A-8207-0EC6-F228D66F6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332" y="6144606"/>
              <a:ext cx="405753" cy="40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25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D91E3-3EBF-259C-657C-0D5E10D8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neem je mee?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957BA8D-995A-A9DC-F73A-DB7B0201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88" y="2647892"/>
            <a:ext cx="1681771" cy="214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X-83GTX | Casio Battery Powered Scientific Calculator | RS">
            <a:extLst>
              <a:ext uri="{FF2B5EF4-FFF2-40B4-BE49-F238E27FC236}">
                <a16:creationId xmlns:a16="http://schemas.microsoft.com/office/drawing/2014/main" id="{597B3DC4-CEE4-EEB3-F692-5D67E3C70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09" y="2513871"/>
            <a:ext cx="2247292" cy="126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tennis, racket, geel&#10;&#10;Automatisch gegenereerde beschrijving">
            <a:extLst>
              <a:ext uri="{FF2B5EF4-FFF2-40B4-BE49-F238E27FC236}">
                <a16:creationId xmlns:a16="http://schemas.microsoft.com/office/drawing/2014/main" id="{5C1CFA04-10E7-FAD5-A950-61017AFA33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39" t="14113"/>
          <a:stretch/>
        </p:blipFill>
        <p:spPr>
          <a:xfrm rot="3960000">
            <a:off x="4750552" y="3612761"/>
            <a:ext cx="1677397" cy="2231708"/>
          </a:xfrm>
          <a:prstGeom prst="rect">
            <a:avLst/>
          </a:prstGeom>
        </p:spPr>
      </p:pic>
      <p:pic>
        <p:nvPicPr>
          <p:cNvPr id="1030" name="Picture 6" descr="Bic Cristal - Wikipedia">
            <a:extLst>
              <a:ext uri="{FF2B5EF4-FFF2-40B4-BE49-F238E27FC236}">
                <a16:creationId xmlns:a16="http://schemas.microsoft.com/office/drawing/2014/main" id="{1F532034-3E46-398C-155B-97FF66AE0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4" b="21824"/>
          <a:stretch/>
        </p:blipFill>
        <p:spPr bwMode="auto">
          <a:xfrm>
            <a:off x="948803" y="2322127"/>
            <a:ext cx="1882121" cy="71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F778FD3-D6A2-C422-BB44-B296598B10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5998" y="4653075"/>
            <a:ext cx="1236091" cy="762166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A5563AA1-A447-6EC5-3AA9-84A2E1B52032}"/>
              </a:ext>
            </a:extLst>
          </p:cNvPr>
          <p:cNvGrpSpPr/>
          <p:nvPr/>
        </p:nvGrpSpPr>
        <p:grpSpPr>
          <a:xfrm>
            <a:off x="655574" y="3428457"/>
            <a:ext cx="2468580" cy="825275"/>
            <a:chOff x="570824" y="3833533"/>
            <a:chExt cx="2782704" cy="825523"/>
          </a:xfrm>
        </p:grpSpPr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184D9629-2BDB-486A-3D20-6029D8F87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65471" y="4233421"/>
              <a:ext cx="925926" cy="425635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4894B61F-9DAD-E055-32CA-F135527F0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0824" y="3833533"/>
              <a:ext cx="2782704" cy="330862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CA372770-3B32-EC88-E245-FE735D2C2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33742" y="4210173"/>
              <a:ext cx="494529" cy="425635"/>
            </a:xfrm>
            <a:prstGeom prst="rect">
              <a:avLst/>
            </a:prstGeom>
          </p:spPr>
        </p:pic>
      </p:grpSp>
      <p:pic>
        <p:nvPicPr>
          <p:cNvPr id="1032" name="Picture 8" descr=" ">
            <a:extLst>
              <a:ext uri="{FF2B5EF4-FFF2-40B4-BE49-F238E27FC236}">
                <a16:creationId xmlns:a16="http://schemas.microsoft.com/office/drawing/2014/main" id="{E09C46E4-16B5-08EF-D7D9-B6285480A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738" y="2647893"/>
            <a:ext cx="1473320" cy="21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EEF550A-AC69-B386-B8EB-61A0C3EB8E37}"/>
              </a:ext>
            </a:extLst>
          </p:cNvPr>
          <p:cNvSpPr txBox="1"/>
          <p:nvPr/>
        </p:nvSpPr>
        <p:spPr>
          <a:xfrm>
            <a:off x="910190" y="5803070"/>
            <a:ext cx="1882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Effra" panose="020B0603020203020204" pitchFamily="34" charset="0"/>
                <a:cs typeface="Effra" panose="020B0603020203020204" pitchFamily="34" charset="0"/>
              </a:rPr>
              <a:t>Schrijfwaar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06B2C3F-C579-9F1D-BFB9-3AA547B935E6}"/>
              </a:ext>
            </a:extLst>
          </p:cNvPr>
          <p:cNvSpPr txBox="1"/>
          <p:nvPr/>
        </p:nvSpPr>
        <p:spPr>
          <a:xfrm>
            <a:off x="4657818" y="5804676"/>
            <a:ext cx="26094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Effra" panose="020B0603020203020204" pitchFamily="34" charset="0"/>
                <a:cs typeface="Effra" panose="020B0603020203020204" pitchFamily="34" charset="0"/>
              </a:rPr>
              <a:t>Hulpmiddelen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E5A6975-2572-12B4-0235-EB0F1FB8B1FA}"/>
              </a:ext>
            </a:extLst>
          </p:cNvPr>
          <p:cNvSpPr txBox="1"/>
          <p:nvPr/>
        </p:nvSpPr>
        <p:spPr>
          <a:xfrm>
            <a:off x="9000202" y="5796059"/>
            <a:ext cx="14733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Effra" panose="020B0603020203020204" pitchFamily="34" charset="0"/>
                <a:cs typeface="Effra" panose="020B0603020203020204" pitchFamily="34" charset="0"/>
              </a:rPr>
              <a:t>Bronnen</a:t>
            </a:r>
          </a:p>
        </p:txBody>
      </p:sp>
    </p:spTree>
    <p:extLst>
      <p:ext uri="{BB962C8B-B14F-4D97-AF65-F5344CB8AC3E}">
        <p14:creationId xmlns:p14="http://schemas.microsoft.com/office/powerpoint/2010/main" val="300283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1AF78-8970-2FF6-CB10-CA9888FD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Wat moet je allemaal kennen?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D1BDA2F-87EC-1E27-97F5-1D6C8C7DF1EA}"/>
              </a:ext>
            </a:extLst>
          </p:cNvPr>
          <p:cNvSpPr txBox="1"/>
          <p:nvPr/>
        </p:nvSpPr>
        <p:spPr>
          <a:xfrm>
            <a:off x="7150893" y="3059668"/>
            <a:ext cx="4800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Effra" panose="020B0603020203020204" pitchFamily="34" charset="0"/>
                <a:cs typeface="Effra" panose="020B0603020203020204" pitchFamily="34" charset="0"/>
              </a:rPr>
              <a:t>(vanaf pagina 25)</a:t>
            </a: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C422B0AD-7078-02B0-7192-3EEA98DF1301}"/>
              </a:ext>
            </a:extLst>
          </p:cNvPr>
          <p:cNvSpPr/>
          <p:nvPr/>
        </p:nvSpPr>
        <p:spPr>
          <a:xfrm>
            <a:off x="1583209" y="2610382"/>
            <a:ext cx="3694545" cy="205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2" name="Afbeelding 71">
            <a:extLst>
              <a:ext uri="{FF2B5EF4-FFF2-40B4-BE49-F238E27FC236}">
                <a16:creationId xmlns:a16="http://schemas.microsoft.com/office/drawing/2014/main" id="{C19C440D-63A7-09FA-CE53-60F815E04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020" y="2336158"/>
            <a:ext cx="2136561" cy="754080"/>
          </a:xfrm>
          <a:prstGeom prst="rect">
            <a:avLst/>
          </a:prstGeom>
        </p:spPr>
      </p:pic>
      <p:sp>
        <p:nvSpPr>
          <p:cNvPr id="73" name="Tekstvak 72">
            <a:extLst>
              <a:ext uri="{FF2B5EF4-FFF2-40B4-BE49-F238E27FC236}">
                <a16:creationId xmlns:a16="http://schemas.microsoft.com/office/drawing/2014/main" id="{17F6C1DE-6115-DB06-3116-A08A065476B1}"/>
              </a:ext>
            </a:extLst>
          </p:cNvPr>
          <p:cNvSpPr txBox="1"/>
          <p:nvPr/>
        </p:nvSpPr>
        <p:spPr>
          <a:xfrm>
            <a:off x="1469240" y="6470482"/>
            <a:ext cx="48009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latin typeface="Effra" panose="020B0603020203020204" pitchFamily="34" charset="0"/>
                <a:cs typeface="Effra" panose="020B0603020203020204" pitchFamily="34" charset="0"/>
              </a:rPr>
              <a:t>Bron: Examenblad.nl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AB43CFE1-F31B-56F2-765F-B1C06B7964F9}"/>
              </a:ext>
            </a:extLst>
          </p:cNvPr>
          <p:cNvGrpSpPr/>
          <p:nvPr/>
        </p:nvGrpSpPr>
        <p:grpSpPr>
          <a:xfrm>
            <a:off x="1085921" y="1449056"/>
            <a:ext cx="4303590" cy="5043819"/>
            <a:chOff x="1085921" y="1449056"/>
            <a:chExt cx="4303590" cy="5043819"/>
          </a:xfrm>
        </p:grpSpPr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FE0F8F85-EDF5-FE6A-A8DB-930658EA253C}"/>
                </a:ext>
              </a:extLst>
            </p:cNvPr>
            <p:cNvGrpSpPr/>
            <p:nvPr/>
          </p:nvGrpSpPr>
          <p:grpSpPr>
            <a:xfrm>
              <a:off x="1085921" y="1449056"/>
              <a:ext cx="4303590" cy="5043819"/>
              <a:chOff x="993557" y="1590348"/>
              <a:chExt cx="4303590" cy="5043819"/>
            </a:xfrm>
          </p:grpSpPr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4B5394DF-D84C-592A-29B4-1C2E3886C2E5}"/>
                  </a:ext>
                </a:extLst>
              </p:cNvPr>
              <p:cNvGrpSpPr/>
              <p:nvPr/>
            </p:nvGrpSpPr>
            <p:grpSpPr>
              <a:xfrm>
                <a:off x="993557" y="2072852"/>
                <a:ext cx="4303590" cy="4561315"/>
                <a:chOff x="1085921" y="2096759"/>
                <a:chExt cx="4303590" cy="4561315"/>
              </a:xfrm>
            </p:grpSpPr>
            <p:pic>
              <p:nvPicPr>
                <p:cNvPr id="47" name="Afbeelding 46">
                  <a:extLst>
                    <a:ext uri="{FF2B5EF4-FFF2-40B4-BE49-F238E27FC236}">
                      <a16:creationId xmlns:a16="http://schemas.microsoft.com/office/drawing/2014/main" id="{54FC6277-2613-BCB5-5E35-E0ED5173D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4781"/>
                <a:stretch/>
              </p:blipFill>
              <p:spPr>
                <a:xfrm>
                  <a:off x="1085921" y="2096759"/>
                  <a:ext cx="4303590" cy="4561315"/>
                </a:xfrm>
                <a:prstGeom prst="rect">
                  <a:avLst/>
                </a:prstGeom>
              </p:spPr>
            </p:pic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25CCB274-F4FC-6F6E-A030-7C3FCE654786}"/>
                    </a:ext>
                  </a:extLst>
                </p:cNvPr>
                <p:cNvSpPr/>
                <p:nvPr/>
              </p:nvSpPr>
              <p:spPr>
                <a:xfrm>
                  <a:off x="1588655" y="2854036"/>
                  <a:ext cx="3694545" cy="205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BA12E156-4C64-4FC2-FAF1-2BF9DDFAD53C}"/>
                    </a:ext>
                  </a:extLst>
                </p:cNvPr>
                <p:cNvSpPr/>
                <p:nvPr/>
              </p:nvSpPr>
              <p:spPr>
                <a:xfrm>
                  <a:off x="1588655" y="4067665"/>
                  <a:ext cx="3694545" cy="205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64824F5F-C74D-0524-F8E1-0A3C4D499E81}"/>
                    </a:ext>
                  </a:extLst>
                </p:cNvPr>
                <p:cNvSpPr/>
                <p:nvPr/>
              </p:nvSpPr>
              <p:spPr>
                <a:xfrm>
                  <a:off x="1588654" y="4798291"/>
                  <a:ext cx="3694545" cy="205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1664080B-6C07-325C-1591-DE20D259DAD7}"/>
                    </a:ext>
                  </a:extLst>
                </p:cNvPr>
                <p:cNvSpPr/>
                <p:nvPr/>
              </p:nvSpPr>
              <p:spPr>
                <a:xfrm>
                  <a:off x="1588654" y="5037205"/>
                  <a:ext cx="3694545" cy="205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81F768F0-C93A-1280-29FA-32F25BE633EE}"/>
                    </a:ext>
                  </a:extLst>
                </p:cNvPr>
                <p:cNvSpPr/>
                <p:nvPr/>
              </p:nvSpPr>
              <p:spPr>
                <a:xfrm>
                  <a:off x="1583210" y="5279781"/>
                  <a:ext cx="3694545" cy="205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78BCAB2E-A6A3-3958-4C44-4ABE2B023B0C}"/>
                    </a:ext>
                  </a:extLst>
                </p:cNvPr>
                <p:cNvSpPr/>
                <p:nvPr/>
              </p:nvSpPr>
              <p:spPr>
                <a:xfrm>
                  <a:off x="1590488" y="6043555"/>
                  <a:ext cx="3694545" cy="2899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68" name="Afbeelding 67">
                <a:extLst>
                  <a:ext uri="{FF2B5EF4-FFF2-40B4-BE49-F238E27FC236}">
                    <a16:creationId xmlns:a16="http://schemas.microsoft.com/office/drawing/2014/main" id="{33F31482-B1CE-C282-845B-599F5CCD78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90225"/>
              <a:stretch/>
            </p:blipFill>
            <p:spPr>
              <a:xfrm>
                <a:off x="993557" y="1590348"/>
                <a:ext cx="4303590" cy="523220"/>
              </a:xfrm>
              <a:prstGeom prst="rect">
                <a:avLst/>
              </a:prstGeom>
            </p:spPr>
          </p:pic>
        </p:grp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E4CF1F7D-1EF1-22FC-9266-D57625AE91C3}"/>
                </a:ext>
              </a:extLst>
            </p:cNvPr>
            <p:cNvSpPr/>
            <p:nvPr/>
          </p:nvSpPr>
          <p:spPr>
            <a:xfrm>
              <a:off x="1577763" y="2443467"/>
              <a:ext cx="3705436" cy="2176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85C7FE-1E40-BF64-55BD-0D06CF357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88" y="1263175"/>
            <a:ext cx="3877069" cy="527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88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96EB6-C872-4A3F-0C31-A9B985097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999F6-BA77-5A44-C803-0B05BC589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Kijkersvraag (constructies)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43E7F3-BA8F-CD92-3D3F-96F104C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82" y="1402026"/>
            <a:ext cx="7725853" cy="149563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0135402-D176-0389-2B26-85CF8A7A7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01" y="2922374"/>
            <a:ext cx="8716591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6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6FEF4-3DF2-0067-C94E-A42DBB97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Kijkersvraag (constructies)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0D6A5631-C2D4-D567-81F8-A6C1D732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8291"/>
          <a:stretch/>
        </p:blipFill>
        <p:spPr>
          <a:xfrm>
            <a:off x="650153" y="1381769"/>
            <a:ext cx="7382376" cy="617838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DDB0D08B-5938-960A-57F6-27BFA71F12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676"/>
          <a:stretch/>
        </p:blipFill>
        <p:spPr>
          <a:xfrm>
            <a:off x="2456741" y="1999607"/>
            <a:ext cx="7762297" cy="4567588"/>
          </a:xfrm>
          <a:prstGeom prst="rect">
            <a:avLst/>
          </a:prstGeom>
        </p:spPr>
      </p:pic>
      <p:pic>
        <p:nvPicPr>
          <p:cNvPr id="26" name="Afbeelding 25" descr="Afbeelding met tennis, racket, geel&#10;&#10;Automatisch gegenereerde beschrijving">
            <a:extLst>
              <a:ext uri="{FF2B5EF4-FFF2-40B4-BE49-F238E27FC236}">
                <a16:creationId xmlns:a16="http://schemas.microsoft.com/office/drawing/2014/main" id="{BA3738B2-FB10-4412-68DE-5D5E799CE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345519">
            <a:off x="4301214" y="-38617"/>
            <a:ext cx="6948000" cy="8987870"/>
          </a:xfrm>
          <a:prstGeom prst="rect">
            <a:avLst/>
          </a:prstGeom>
        </p:spPr>
      </p:pic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040B14A-CC3D-415B-230E-309EF9ADAF43}"/>
              </a:ext>
            </a:extLst>
          </p:cNvPr>
          <p:cNvCxnSpPr>
            <a:cxnSpLocks/>
          </p:cNvCxnSpPr>
          <p:nvPr/>
        </p:nvCxnSpPr>
        <p:spPr>
          <a:xfrm>
            <a:off x="4481041" y="2359326"/>
            <a:ext cx="0" cy="3167705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2B6DCCEF-B2A8-B101-D6FB-C4D42FC85934}"/>
              </a:ext>
            </a:extLst>
          </p:cNvPr>
          <p:cNvCxnSpPr>
            <a:cxnSpLocks/>
          </p:cNvCxnSpPr>
          <p:nvPr/>
        </p:nvCxnSpPr>
        <p:spPr>
          <a:xfrm>
            <a:off x="4414519" y="4348993"/>
            <a:ext cx="1442720" cy="2200382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EAAB8A6A-24E2-3606-69B3-FD13B66D136F}"/>
              </a:ext>
            </a:extLst>
          </p:cNvPr>
          <p:cNvCxnSpPr>
            <a:cxnSpLocks/>
          </p:cNvCxnSpPr>
          <p:nvPr/>
        </p:nvCxnSpPr>
        <p:spPr>
          <a:xfrm flipH="1">
            <a:off x="4481041" y="4425668"/>
            <a:ext cx="1287934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ep 5">
            <a:extLst>
              <a:ext uri="{FF2B5EF4-FFF2-40B4-BE49-F238E27FC236}">
                <a16:creationId xmlns:a16="http://schemas.microsoft.com/office/drawing/2014/main" id="{9EA79CC7-DAC3-2EA7-A6E7-7F2CEFA6628C}"/>
              </a:ext>
            </a:extLst>
          </p:cNvPr>
          <p:cNvGrpSpPr/>
          <p:nvPr/>
        </p:nvGrpSpPr>
        <p:grpSpPr>
          <a:xfrm>
            <a:off x="8900033" y="5470385"/>
            <a:ext cx="4215427" cy="554671"/>
            <a:chOff x="6834332" y="5970465"/>
            <a:chExt cx="5715577" cy="754036"/>
          </a:xfrm>
        </p:grpSpPr>
        <p:sp>
          <p:nvSpPr>
            <p:cNvPr id="7" name="Titel 1">
              <a:extLst>
                <a:ext uri="{FF2B5EF4-FFF2-40B4-BE49-F238E27FC236}">
                  <a16:creationId xmlns:a16="http://schemas.microsoft.com/office/drawing/2014/main" id="{86DC1DDA-D8EA-B148-3A22-31B1037DE720}"/>
                </a:ext>
              </a:extLst>
            </p:cNvPr>
            <p:cNvSpPr txBox="1">
              <a:spLocks/>
            </p:cNvSpPr>
            <p:nvPr/>
          </p:nvSpPr>
          <p:spPr>
            <a:xfrm>
              <a:off x="7240085" y="5970465"/>
              <a:ext cx="5309824" cy="7540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Effra" panose="02000506080000020004" pitchFamily="2" charset="0"/>
                  <a:ea typeface="+mj-ea"/>
                  <a:cs typeface="+mj-cs"/>
                </a:defRPr>
              </a:lvl1pPr>
            </a:lstStyle>
            <a:p>
              <a:r>
                <a:rPr lang="nl-NL" sz="1800" i="1" dirty="0"/>
                <a:t>livestream 2024 – [00:05:07]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1DBB42FE-97D3-7925-3E8E-F5F955B86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332" y="6144606"/>
              <a:ext cx="405753" cy="40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kstvak 30">
            <a:extLst>
              <a:ext uri="{FF2B5EF4-FFF2-40B4-BE49-F238E27FC236}">
                <a16:creationId xmlns:a16="http://schemas.microsoft.com/office/drawing/2014/main" id="{8F66EB42-13CC-1E55-316B-4C1A6B1177A2}"/>
              </a:ext>
            </a:extLst>
          </p:cNvPr>
          <p:cNvSpPr txBox="1"/>
          <p:nvPr/>
        </p:nvSpPr>
        <p:spPr>
          <a:xfrm>
            <a:off x="4476223" y="4011709"/>
            <a:ext cx="1292752" cy="4139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nl-NL" sz="2000" b="1" dirty="0">
                <a:solidFill>
                  <a:srgbClr val="945DE8"/>
                </a:solidFill>
                <a:latin typeface="Effra" panose="02000506080000020004"/>
              </a:rPr>
              <a:t>2</a:t>
            </a:r>
            <a:r>
              <a:rPr lang="nl-NL" sz="2000" b="1" i="0" dirty="0">
                <a:solidFill>
                  <a:srgbClr val="945DE8"/>
                </a:solidFill>
                <a:latin typeface="Effra" panose="02000506080000020004"/>
              </a:rPr>
              <a:t>,6</a:t>
            </a:r>
            <a:r>
              <a:rPr lang="pt-BR" sz="2000" b="1" i="0" dirty="0">
                <a:solidFill>
                  <a:srgbClr val="945DE8"/>
                </a:solidFill>
                <a:latin typeface="Effra" panose="02000506080000020004"/>
              </a:rPr>
              <a:t> cm</a:t>
            </a:r>
            <a:endParaRPr lang="nl-NL" sz="2000" b="1" dirty="0">
              <a:solidFill>
                <a:srgbClr val="945DE8"/>
              </a:solidFill>
              <a:latin typeface="Effra" panose="02000506080000020004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6A21F8D1-D93B-EDB8-2B0D-5DABC93806DD}"/>
              </a:ext>
            </a:extLst>
          </p:cNvPr>
          <p:cNvGrpSpPr/>
          <p:nvPr/>
        </p:nvGrpSpPr>
        <p:grpSpPr>
          <a:xfrm>
            <a:off x="8908135" y="6250493"/>
            <a:ext cx="4294147" cy="554671"/>
            <a:chOff x="6834332" y="5970465"/>
            <a:chExt cx="5715577" cy="754036"/>
          </a:xfrm>
        </p:grpSpPr>
        <p:sp>
          <p:nvSpPr>
            <p:cNvPr id="10" name="Titel 1">
              <a:extLst>
                <a:ext uri="{FF2B5EF4-FFF2-40B4-BE49-F238E27FC236}">
                  <a16:creationId xmlns:a16="http://schemas.microsoft.com/office/drawing/2014/main" id="{C66FB507-AC2E-03E8-6F17-C76E81CE8C52}"/>
                </a:ext>
              </a:extLst>
            </p:cNvPr>
            <p:cNvSpPr txBox="1">
              <a:spLocks/>
            </p:cNvSpPr>
            <p:nvPr/>
          </p:nvSpPr>
          <p:spPr>
            <a:xfrm>
              <a:off x="7240085" y="5970465"/>
              <a:ext cx="5309824" cy="7540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Effra" panose="02000506080000020004" pitchFamily="2" charset="0"/>
                  <a:ea typeface="+mj-ea"/>
                  <a:cs typeface="+mj-cs"/>
                </a:defRPr>
              </a:lvl1pPr>
            </a:lstStyle>
            <a:p>
              <a:r>
                <a:rPr lang="nl-NL" sz="1800" i="1" dirty="0"/>
                <a:t>livestream 2023 – [00:35:50]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61401999-813B-4DE8-7FF7-A7F64388E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332" y="6144606"/>
              <a:ext cx="405753" cy="40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kstvak 31">
            <a:extLst>
              <a:ext uri="{FF2B5EF4-FFF2-40B4-BE49-F238E27FC236}">
                <a16:creationId xmlns:a16="http://schemas.microsoft.com/office/drawing/2014/main" id="{50E5CEB1-FFC4-E50B-53D3-00C2156B1B3D}"/>
              </a:ext>
            </a:extLst>
          </p:cNvPr>
          <p:cNvSpPr txBox="1"/>
          <p:nvPr/>
        </p:nvSpPr>
        <p:spPr>
          <a:xfrm>
            <a:off x="7382202" y="3977046"/>
            <a:ext cx="1292752" cy="4782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nl-NL" sz="2400" b="1" i="0" dirty="0">
                <a:solidFill>
                  <a:srgbClr val="945DE8"/>
                </a:solidFill>
                <a:latin typeface="Effra" panose="02000506080000020004"/>
              </a:rPr>
              <a:t>10,4</a:t>
            </a:r>
            <a:endParaRPr lang="nl-NL" sz="2800" b="1" dirty="0">
              <a:solidFill>
                <a:srgbClr val="945DE8"/>
              </a:solidFill>
              <a:latin typeface="Effra" panose="02000506080000020004"/>
            </a:endParaRPr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D15CAEC1-DE49-7D70-BE87-F72FD95D2D35}"/>
              </a:ext>
            </a:extLst>
          </p:cNvPr>
          <p:cNvCxnSpPr>
            <a:cxnSpLocks/>
          </p:cNvCxnSpPr>
          <p:nvPr/>
        </p:nvCxnSpPr>
        <p:spPr>
          <a:xfrm>
            <a:off x="940772" y="1690688"/>
            <a:ext cx="112553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F2E08D08-333B-4C4D-C20C-704FBBE1F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9294" y="4058997"/>
            <a:ext cx="2286319" cy="314369"/>
          </a:xfrm>
          <a:prstGeom prst="rect">
            <a:avLst/>
          </a:prstGeom>
        </p:spPr>
      </p:pic>
      <p:sp>
        <p:nvSpPr>
          <p:cNvPr id="35" name="Tekstvak 34">
            <a:extLst>
              <a:ext uri="{FF2B5EF4-FFF2-40B4-BE49-F238E27FC236}">
                <a16:creationId xmlns:a16="http://schemas.microsoft.com/office/drawing/2014/main" id="{DBA568F8-A332-A485-73C9-A933801DCC90}"/>
              </a:ext>
            </a:extLst>
          </p:cNvPr>
          <p:cNvSpPr txBox="1"/>
          <p:nvPr/>
        </p:nvSpPr>
        <p:spPr>
          <a:xfrm>
            <a:off x="9686300" y="4348993"/>
            <a:ext cx="1292752" cy="4139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nl-NL" sz="2000" b="1" dirty="0">
                <a:solidFill>
                  <a:srgbClr val="945DE8"/>
                </a:solidFill>
                <a:latin typeface="Effra" panose="02000506080000020004"/>
              </a:rPr>
              <a:t>±0</a:t>
            </a:r>
            <a:r>
              <a:rPr lang="nl-NL" sz="2000" b="1" i="0" dirty="0">
                <a:solidFill>
                  <a:srgbClr val="945DE8"/>
                </a:solidFill>
                <a:latin typeface="Effra" panose="02000506080000020004"/>
              </a:rPr>
              <a:t>,</a:t>
            </a:r>
            <a:r>
              <a:rPr lang="nl-NL" sz="2000" b="1" dirty="0">
                <a:solidFill>
                  <a:srgbClr val="945DE8"/>
                </a:solidFill>
                <a:latin typeface="Effra" panose="02000506080000020004"/>
              </a:rPr>
              <a:t>2</a:t>
            </a:r>
            <a:r>
              <a:rPr lang="pt-BR" sz="2000" b="1" i="0" dirty="0">
                <a:solidFill>
                  <a:srgbClr val="945DE8"/>
                </a:solidFill>
                <a:latin typeface="Effra" panose="02000506080000020004"/>
              </a:rPr>
              <a:t> cm</a:t>
            </a:r>
            <a:endParaRPr lang="nl-NL" sz="2000" b="1" dirty="0">
              <a:solidFill>
                <a:srgbClr val="945DE8"/>
              </a:solidFill>
              <a:latin typeface="Effra" panose="02000506080000020004"/>
            </a:endParaRPr>
          </a:p>
        </p:txBody>
      </p:sp>
      <p:sp>
        <p:nvSpPr>
          <p:cNvPr id="5" name="Tijdelijke aanduiding voor inhoud 8">
            <a:extLst>
              <a:ext uri="{FF2B5EF4-FFF2-40B4-BE49-F238E27FC236}">
                <a16:creationId xmlns:a16="http://schemas.microsoft.com/office/drawing/2014/main" id="{645FEF3F-C67A-693D-B5A1-21AB9821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1017" y="5260300"/>
            <a:ext cx="3936999" cy="1654314"/>
          </a:xfrm>
        </p:spPr>
        <p:txBody>
          <a:bodyPr>
            <a:normAutofit/>
          </a:bodyPr>
          <a:lstStyle/>
          <a:p>
            <a:r>
              <a:rPr lang="nl-NL" sz="2000" dirty="0"/>
              <a:t>Nog een voorbeeld?</a:t>
            </a:r>
          </a:p>
          <a:p>
            <a:endParaRPr lang="nl-NL" sz="2000" dirty="0"/>
          </a:p>
          <a:p>
            <a:r>
              <a:rPr lang="nl-NL" sz="2000" dirty="0"/>
              <a:t>Ontbinden?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A86F6751-F7A4-4880-97D3-6458BFDA7844}"/>
              </a:ext>
            </a:extLst>
          </p:cNvPr>
          <p:cNvSpPr/>
          <p:nvPr/>
        </p:nvSpPr>
        <p:spPr>
          <a:xfrm>
            <a:off x="6208815" y="1700351"/>
            <a:ext cx="1296000" cy="289592"/>
          </a:xfrm>
          <a:prstGeom prst="round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tennis, racket, geel&#10;&#10;Automatisch gegenereerde beschrijving">
            <a:extLst>
              <a:ext uri="{FF2B5EF4-FFF2-40B4-BE49-F238E27FC236}">
                <a16:creationId xmlns:a16="http://schemas.microsoft.com/office/drawing/2014/main" id="{1D727160-FC51-98D9-BC6D-70A3A4814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81534">
            <a:off x="4030815" y="-1147458"/>
            <a:ext cx="6948000" cy="898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10599 2.96296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0.10625 0.0120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5" grpId="0" uiExpand="1" build="p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439D7-CDCE-6D15-56F9-BC2E4A432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1BF62-A6F6-A837-DBA9-81A63CA6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Stoffen en materialen</a:t>
            </a:r>
          </a:p>
        </p:txBody>
      </p:sp>
      <p:pic>
        <p:nvPicPr>
          <p:cNvPr id="20" name="Tijdelijke aanduiding voor inhoud 19">
            <a:extLst>
              <a:ext uri="{FF2B5EF4-FFF2-40B4-BE49-F238E27FC236}">
                <a16:creationId xmlns:a16="http://schemas.microsoft.com/office/drawing/2014/main" id="{E2B49430-CCD3-044C-DC34-D89DFC4E5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9916" y="1509687"/>
            <a:ext cx="6382641" cy="362001"/>
          </a:xfr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412F526-5C6B-DE2C-73D6-B8B07BBF9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98" y="4781281"/>
            <a:ext cx="8421275" cy="876422"/>
          </a:xfrm>
          <a:prstGeom prst="rect">
            <a:avLst/>
          </a:prstGeom>
        </p:spPr>
      </p:pic>
      <p:pic>
        <p:nvPicPr>
          <p:cNvPr id="3076" name="Picture 4" descr="Gegenereerde afbeelding">
            <a:extLst>
              <a:ext uri="{FF2B5EF4-FFF2-40B4-BE49-F238E27FC236}">
                <a16:creationId xmlns:a16="http://schemas.microsoft.com/office/drawing/2014/main" id="{FC2130B8-7494-B4E5-5F7A-799203EE3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16" y="1923126"/>
            <a:ext cx="2700670" cy="270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9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B493C-3649-94CD-E9F6-0321811E5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638B5-1A20-DDB7-FF86-1E4044E9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Stoffen en materialen</a:t>
            </a:r>
          </a:p>
        </p:txBody>
      </p:sp>
      <p:pic>
        <p:nvPicPr>
          <p:cNvPr id="3076" name="Picture 4" descr="Gegenereerde afbeelding">
            <a:extLst>
              <a:ext uri="{FF2B5EF4-FFF2-40B4-BE49-F238E27FC236}">
                <a16:creationId xmlns:a16="http://schemas.microsoft.com/office/drawing/2014/main" id="{5045A46F-B227-085D-1894-F2A19AE6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74" y="2078665"/>
            <a:ext cx="2700670" cy="270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1F3230F0-FD0B-BF3C-532D-161077E5C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1976" y="1578731"/>
            <a:ext cx="7497221" cy="3286584"/>
          </a:xfrm>
          <a:prstGeom prst="rect">
            <a:avLst/>
          </a:prstGeom>
        </p:spPr>
      </p:pic>
      <p:sp>
        <p:nvSpPr>
          <p:cNvPr id="9" name="Vermenigvuldigingsteken 8">
            <a:extLst>
              <a:ext uri="{FF2B5EF4-FFF2-40B4-BE49-F238E27FC236}">
                <a16:creationId xmlns:a16="http://schemas.microsoft.com/office/drawing/2014/main" id="{1CDB4709-8E67-F55A-8698-72B0EEC876EF}"/>
              </a:ext>
            </a:extLst>
          </p:cNvPr>
          <p:cNvSpPr/>
          <p:nvPr/>
        </p:nvSpPr>
        <p:spPr>
          <a:xfrm>
            <a:off x="6471138" y="3269649"/>
            <a:ext cx="445477" cy="398585"/>
          </a:xfrm>
          <a:prstGeom prst="mathMultiply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ermenigvuldigingsteken 9">
            <a:extLst>
              <a:ext uri="{FF2B5EF4-FFF2-40B4-BE49-F238E27FC236}">
                <a16:creationId xmlns:a16="http://schemas.microsoft.com/office/drawing/2014/main" id="{1322F218-A2CC-C6E2-A18D-FBB42D035BBB}"/>
              </a:ext>
            </a:extLst>
          </p:cNvPr>
          <p:cNvSpPr/>
          <p:nvPr/>
        </p:nvSpPr>
        <p:spPr>
          <a:xfrm>
            <a:off x="6471138" y="3758745"/>
            <a:ext cx="445477" cy="398585"/>
          </a:xfrm>
          <a:prstGeom prst="mathMultiply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ermenigvuldigingsteken 10">
            <a:extLst>
              <a:ext uri="{FF2B5EF4-FFF2-40B4-BE49-F238E27FC236}">
                <a16:creationId xmlns:a16="http://schemas.microsoft.com/office/drawing/2014/main" id="{CF40AEB4-4484-DDA2-B6C8-DB3EADFAC592}"/>
              </a:ext>
            </a:extLst>
          </p:cNvPr>
          <p:cNvSpPr/>
          <p:nvPr/>
        </p:nvSpPr>
        <p:spPr>
          <a:xfrm>
            <a:off x="6471137" y="4269107"/>
            <a:ext cx="445477" cy="398585"/>
          </a:xfrm>
          <a:prstGeom prst="mathMultiply">
            <a:avLst/>
          </a:prstGeom>
          <a:solidFill>
            <a:srgbClr val="945DE8"/>
          </a:solidFill>
          <a:ln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43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1BC580-947A-4107-8AF5-50C7CD04590F}">
  <ds:schemaRefs>
    <ds:schemaRef ds:uri="http://purl.org/dc/dcmitype/"/>
    <ds:schemaRef ds:uri="http://www.w3.org/XML/1998/namespace"/>
    <ds:schemaRef ds:uri="http://schemas.microsoft.com/office/2006/documentManagement/types"/>
    <ds:schemaRef ds:uri="e7183d92-7d1c-4abc-9060-17c5b27035f0"/>
    <ds:schemaRef ds:uri="http://schemas.microsoft.com/office/2006/metadata/properties"/>
    <ds:schemaRef ds:uri="http://purl.org/dc/terms/"/>
    <ds:schemaRef ds:uri="65a11041-aba8-449e-bef6-559f13c05a59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5C1FC76-5526-4967-8E8D-7CCDDF706A3A}"/>
</file>

<file path=customXml/itemProps3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1578</Words>
  <Application>Microsoft Office PowerPoint</Application>
  <PresentationFormat>Breedbeeld</PresentationFormat>
  <Paragraphs>292</Paragraphs>
  <Slides>36</Slides>
  <Notes>36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Effra</vt:lpstr>
      <vt:lpstr>Wingdings</vt:lpstr>
      <vt:lpstr>Kantoorthema</vt:lpstr>
      <vt:lpstr>Nask1</vt:lpstr>
      <vt:lpstr>Inhoud</vt:lpstr>
      <vt:lpstr>Het examen</vt:lpstr>
      <vt:lpstr>Wat neem je mee?</vt:lpstr>
      <vt:lpstr>Wat moet je allemaal kennen?</vt:lpstr>
      <vt:lpstr>Kijkersvraag (constructies) </vt:lpstr>
      <vt:lpstr>Kijkersvraag (constructies)</vt:lpstr>
      <vt:lpstr>Stoffen en materialen</vt:lpstr>
      <vt:lpstr>Stoffen en materialen</vt:lpstr>
      <vt:lpstr>Stoffen en materialen</vt:lpstr>
      <vt:lpstr>Stoffen en materialen Verbranden en verwarmen</vt:lpstr>
      <vt:lpstr>Stoffen en materialen</vt:lpstr>
      <vt:lpstr>Stoffen en materialen</vt:lpstr>
      <vt:lpstr>Stoffen en materialen</vt:lpstr>
      <vt:lpstr>Stoffen en materialen</vt:lpstr>
      <vt:lpstr>Stoffen en materialen</vt:lpstr>
      <vt:lpstr>Elektrische energie</vt:lpstr>
      <vt:lpstr>Elektrische energie</vt:lpstr>
      <vt:lpstr>Elektrische energie</vt:lpstr>
      <vt:lpstr>Elektrische energie</vt:lpstr>
      <vt:lpstr>Elektrische energie</vt:lpstr>
      <vt:lpstr>Verbranden en verwarmen</vt:lpstr>
      <vt:lpstr>Verbranden en verwarmen</vt:lpstr>
      <vt:lpstr>Geluid</vt:lpstr>
      <vt:lpstr>Geluid</vt:lpstr>
      <vt:lpstr>Geluid</vt:lpstr>
      <vt:lpstr>Geluid</vt:lpstr>
      <vt:lpstr>Geluid</vt:lpstr>
      <vt:lpstr>Geluid</vt:lpstr>
      <vt:lpstr>Geluid</vt:lpstr>
      <vt:lpstr>(Kracht en veiligheid)</vt:lpstr>
      <vt:lpstr>Veiligheid in het verkeer</vt:lpstr>
      <vt:lpstr>Constructies</vt:lpstr>
      <vt:lpstr>[reserve]</vt:lpstr>
      <vt:lpstr>Stoffen en materialen</vt:lpstr>
      <vt:lpstr>Constructies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Bart Hekman</cp:lastModifiedBy>
  <cp:revision>37</cp:revision>
  <dcterms:created xsi:type="dcterms:W3CDTF">2022-04-29T11:47:46Z</dcterms:created>
  <dcterms:modified xsi:type="dcterms:W3CDTF">2025-05-19T09:01:47Z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