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8"/>
  </p:notesMasterIdLst>
  <p:handoutMasterIdLst>
    <p:handoutMasterId r:id="rId119"/>
  </p:handoutMasterIdLst>
  <p:sldIdLst>
    <p:sldId id="259" r:id="rId5"/>
    <p:sldId id="323" r:id="rId6"/>
    <p:sldId id="260" r:id="rId7"/>
    <p:sldId id="318" r:id="rId8"/>
    <p:sldId id="359" r:id="rId9"/>
    <p:sldId id="360" r:id="rId10"/>
    <p:sldId id="363" r:id="rId11"/>
    <p:sldId id="361" r:id="rId12"/>
    <p:sldId id="362" r:id="rId13"/>
    <p:sldId id="365" r:id="rId14"/>
    <p:sldId id="342" r:id="rId15"/>
    <p:sldId id="343" r:id="rId16"/>
    <p:sldId id="348" r:id="rId17"/>
    <p:sldId id="349" r:id="rId18"/>
    <p:sldId id="351" r:id="rId19"/>
    <p:sldId id="352" r:id="rId20"/>
    <p:sldId id="354" r:id="rId21"/>
    <p:sldId id="353" r:id="rId22"/>
    <p:sldId id="350" r:id="rId23"/>
    <p:sldId id="261" r:id="rId24"/>
    <p:sldId id="263" r:id="rId25"/>
    <p:sldId id="262" r:id="rId26"/>
    <p:sldId id="264" r:id="rId27"/>
    <p:sldId id="324" r:id="rId28"/>
    <p:sldId id="325" r:id="rId29"/>
    <p:sldId id="265" r:id="rId30"/>
    <p:sldId id="333" r:id="rId31"/>
    <p:sldId id="277" r:id="rId32"/>
    <p:sldId id="266" r:id="rId33"/>
    <p:sldId id="267" r:id="rId34"/>
    <p:sldId id="268" r:id="rId35"/>
    <p:sldId id="270" r:id="rId36"/>
    <p:sldId id="269" r:id="rId37"/>
    <p:sldId id="274" r:id="rId38"/>
    <p:sldId id="271" r:id="rId39"/>
    <p:sldId id="275" r:id="rId40"/>
    <p:sldId id="273" r:id="rId41"/>
    <p:sldId id="278" r:id="rId42"/>
    <p:sldId id="287" r:id="rId43"/>
    <p:sldId id="326" r:id="rId44"/>
    <p:sldId id="327" r:id="rId45"/>
    <p:sldId id="315" r:id="rId46"/>
    <p:sldId id="336" r:id="rId47"/>
    <p:sldId id="279" r:id="rId48"/>
    <p:sldId id="288" r:id="rId49"/>
    <p:sldId id="289" r:id="rId50"/>
    <p:sldId id="280" r:id="rId51"/>
    <p:sldId id="281" r:id="rId52"/>
    <p:sldId id="314" r:id="rId53"/>
    <p:sldId id="282" r:id="rId54"/>
    <p:sldId id="283" r:id="rId55"/>
    <p:sldId id="284" r:id="rId56"/>
    <p:sldId id="334" r:id="rId57"/>
    <p:sldId id="338" r:id="rId58"/>
    <p:sldId id="285" r:id="rId59"/>
    <p:sldId id="290" r:id="rId60"/>
    <p:sldId id="286" r:id="rId61"/>
    <p:sldId id="306" r:id="rId62"/>
    <p:sldId id="344" r:id="rId63"/>
    <p:sldId id="307" r:id="rId64"/>
    <p:sldId id="297" r:id="rId65"/>
    <p:sldId id="311" r:id="rId66"/>
    <p:sldId id="313" r:id="rId67"/>
    <p:sldId id="339" r:id="rId68"/>
    <p:sldId id="340" r:id="rId69"/>
    <p:sldId id="298" r:id="rId70"/>
    <p:sldId id="328" r:id="rId71"/>
    <p:sldId id="316" r:id="rId72"/>
    <p:sldId id="317" r:id="rId73"/>
    <p:sldId id="335" r:id="rId74"/>
    <p:sldId id="355" r:id="rId75"/>
    <p:sldId id="371" r:id="rId76"/>
    <p:sldId id="356" r:id="rId77"/>
    <p:sldId id="367" r:id="rId78"/>
    <p:sldId id="357" r:id="rId79"/>
    <p:sldId id="376" r:id="rId80"/>
    <p:sldId id="368" r:id="rId81"/>
    <p:sldId id="358" r:id="rId82"/>
    <p:sldId id="369" r:id="rId83"/>
    <p:sldId id="372" r:id="rId84"/>
    <p:sldId id="364" r:id="rId85"/>
    <p:sldId id="373" r:id="rId86"/>
    <p:sldId id="370" r:id="rId87"/>
    <p:sldId id="374" r:id="rId88"/>
    <p:sldId id="341" r:id="rId89"/>
    <p:sldId id="347" r:id="rId90"/>
    <p:sldId id="345" r:id="rId91"/>
    <p:sldId id="300" r:id="rId92"/>
    <p:sldId id="301" r:id="rId93"/>
    <p:sldId id="302" r:id="rId94"/>
    <p:sldId id="303" r:id="rId95"/>
    <p:sldId id="310" r:id="rId96"/>
    <p:sldId id="330" r:id="rId97"/>
    <p:sldId id="312" r:id="rId98"/>
    <p:sldId id="331" r:id="rId99"/>
    <p:sldId id="292" r:id="rId100"/>
    <p:sldId id="291" r:id="rId101"/>
    <p:sldId id="322" r:id="rId102"/>
    <p:sldId id="308" r:id="rId103"/>
    <p:sldId id="295" r:id="rId104"/>
    <p:sldId id="346" r:id="rId105"/>
    <p:sldId id="332" r:id="rId106"/>
    <p:sldId id="293" r:id="rId107"/>
    <p:sldId id="296" r:id="rId108"/>
    <p:sldId id="375" r:id="rId109"/>
    <p:sldId id="309" r:id="rId110"/>
    <p:sldId id="319" r:id="rId111"/>
    <p:sldId id="320" r:id="rId112"/>
    <p:sldId id="337" r:id="rId113"/>
    <p:sldId id="299" r:id="rId114"/>
    <p:sldId id="329" r:id="rId115"/>
    <p:sldId id="366" r:id="rId116"/>
    <p:sldId id="304" r:id="rId1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5DE8"/>
    <a:srgbClr val="652E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Stijl, licht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Stijl, licht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Stijl, licht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799B23B-EC83-4686-B30A-512413B5E67A}" styleName="Stijl, licht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Stijl, gemiddeld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9" autoAdjust="0"/>
    <p:restoredTop sz="86164"/>
  </p:normalViewPr>
  <p:slideViewPr>
    <p:cSldViewPr snapToGrid="0">
      <p:cViewPr varScale="1">
        <p:scale>
          <a:sx n="92" d="100"/>
          <a:sy n="92" d="100"/>
        </p:scale>
        <p:origin x="176" y="536"/>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notesMaster" Target="notesMasters/notesMaster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handoutMaster" Target="handoutMasters/handoutMaster1.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Map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r>
              <a:rPr lang="nl-NL"/>
              <a:t>Vraag naar screenprotectors</a:t>
            </a:r>
          </a:p>
        </c:rich>
      </c:tx>
      <c:overlay val="0"/>
      <c:spPr>
        <a:noFill/>
        <a:ln>
          <a:noFill/>
        </a:ln>
        <a:effectLst/>
      </c:spPr>
      <c:txPr>
        <a:bodyPr rot="0" spcFirstLastPara="1" vertOverflow="ellipsis" vert="horz" wrap="square" anchor="ctr" anchorCtr="1"/>
        <a:lstStyle/>
        <a:p>
          <a:pPr>
            <a:defRPr sz="1400" b="0" i="0" u="none" strike="noStrike" kern="1200" cap="none" spc="20" baseline="0">
              <a:solidFill>
                <a:schemeClr val="dk1">
                  <a:lumMod val="50000"/>
                  <a:lumOff val="50000"/>
                </a:schemeClr>
              </a:solidFill>
              <a:latin typeface="+mn-lt"/>
              <a:ea typeface="+mn-ea"/>
              <a:cs typeface="+mn-cs"/>
            </a:defRPr>
          </a:pPr>
          <a:endParaRPr lang="nl-NL"/>
        </a:p>
      </c:txPr>
    </c:title>
    <c:autoTitleDeleted val="0"/>
    <c:plotArea>
      <c:layout/>
      <c:scatterChart>
        <c:scatterStyle val="lineMarker"/>
        <c:varyColors val="0"/>
        <c:ser>
          <c:idx val="0"/>
          <c:order val="0"/>
          <c:spPr>
            <a:ln w="9525" cap="flat" cmpd="sng" algn="ctr">
              <a:solidFill>
                <a:schemeClr val="accent1">
                  <a:alpha val="70000"/>
                </a:schemeClr>
              </a:solidFill>
              <a:prstDash val="sysDot"/>
              <a:round/>
            </a:ln>
            <a:effectLst/>
          </c:spPr>
          <c:marker>
            <c:symbol val="circle"/>
            <c:size val="5"/>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marker>
          <c:xVal>
            <c:numRef>
              <c:f>Blad1!$A$1:$A$12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Blad1!$B$1:$B$12</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0-4841-4140-8DA6-2FC0A2F4D0F1}"/>
            </c:ext>
          </c:extLst>
        </c:ser>
        <c:dLbls>
          <c:showLegendKey val="0"/>
          <c:showVal val="0"/>
          <c:showCatName val="0"/>
          <c:showSerName val="0"/>
          <c:showPercent val="0"/>
          <c:showBubbleSize val="0"/>
        </c:dLbls>
        <c:axId val="1635204112"/>
        <c:axId val="1618129152"/>
      </c:scatterChart>
      <c:valAx>
        <c:axId val="16352041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0000"/>
                <a:lumOff val="80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nl-NL"/>
          </a:p>
        </c:txPr>
        <c:crossAx val="1618129152"/>
        <c:crosses val="autoZero"/>
        <c:crossBetween val="midCat"/>
      </c:valAx>
      <c:valAx>
        <c:axId val="161812915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rnd">
            <a:solidFill>
              <a:schemeClr val="dk1">
                <a:lumMod val="25000"/>
                <a:lumOff val="75000"/>
              </a:schemeClr>
            </a:solidFill>
            <a:round/>
          </a:ln>
          <a:effectLst/>
        </c:spPr>
        <c:txPr>
          <a:bodyPr rot="-60000000" spcFirstLastPara="1" vertOverflow="ellipsis" vert="horz" wrap="square" anchor="ctr" anchorCtr="1"/>
          <a:lstStyle/>
          <a:p>
            <a:pPr>
              <a:defRPr sz="900" b="0" i="0" u="none" strike="noStrike" kern="1200" spc="0" baseline="0">
                <a:solidFill>
                  <a:schemeClr val="dk1">
                    <a:lumMod val="65000"/>
                    <a:lumOff val="35000"/>
                  </a:schemeClr>
                </a:solidFill>
                <a:latin typeface="+mn-lt"/>
                <a:ea typeface="+mn-ea"/>
                <a:cs typeface="+mn-cs"/>
              </a:defRPr>
            </a:pPr>
            <a:endParaRPr lang="nl-NL"/>
          </a:p>
        </c:txPr>
        <c:crossAx val="1635204112"/>
        <c:crosses val="autoZero"/>
        <c:crossBetween val="midCat"/>
      </c:valAx>
      <c:spPr>
        <a:gradFill>
          <a:gsLst>
            <a:gs pos="100000">
              <a:schemeClr val="lt1">
                <a:lumMod val="95000"/>
              </a:schemeClr>
            </a:gs>
            <a:gs pos="0">
              <a:schemeClr val="lt1">
                <a:alpha val="0"/>
              </a:schemeClr>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Aanbod van screenprotectors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scatterChart>
        <c:scatterStyle val="lineMarker"/>
        <c:varyColors val="0"/>
        <c:ser>
          <c:idx val="0"/>
          <c:order val="0"/>
          <c:spPr>
            <a:ln w="19050" cap="rnd">
              <a:solidFill>
                <a:schemeClr val="accent2"/>
              </a:solidFill>
              <a:round/>
            </a:ln>
            <a:effectLst/>
          </c:spPr>
          <c:marker>
            <c:symbol val="circle"/>
            <c:size val="5"/>
            <c:spPr>
              <a:solidFill>
                <a:schemeClr val="accent1"/>
              </a:solidFill>
              <a:ln w="9525">
                <a:solidFill>
                  <a:schemeClr val="accent1"/>
                </a:solidFill>
              </a:ln>
              <a:effectLst/>
            </c:spPr>
          </c:marker>
          <c:xVal>
            <c:numRef>
              <c:f>Blad2!$A$1:$A$12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Blad2!$B$1:$B$12</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yVal>
          <c:smooth val="0"/>
          <c:extLst>
            <c:ext xmlns:c16="http://schemas.microsoft.com/office/drawing/2014/chart" uri="{C3380CC4-5D6E-409C-BE32-E72D297353CC}">
              <c16:uniqueId val="{00000000-907C-C242-9E66-E63A431E3883}"/>
            </c:ext>
          </c:extLst>
        </c:ser>
        <c:dLbls>
          <c:showLegendKey val="0"/>
          <c:showVal val="0"/>
          <c:showCatName val="0"/>
          <c:showSerName val="0"/>
          <c:showPercent val="0"/>
          <c:showBubbleSize val="0"/>
        </c:dLbls>
        <c:axId val="1635162448"/>
        <c:axId val="1635240528"/>
      </c:scatterChart>
      <c:valAx>
        <c:axId val="163516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240528"/>
        <c:crosses val="autoZero"/>
        <c:crossBetween val="midCat"/>
      </c:valAx>
      <c:valAx>
        <c:axId val="163524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16244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Markt naar screenprotectors</a:t>
            </a:r>
          </a:p>
        </c:rich>
      </c:tx>
      <c:overlay val="0"/>
      <c:spPr>
        <a:noFill/>
        <a:ln>
          <a:noFill/>
        </a:ln>
        <a:effectLst/>
      </c:spPr>
    </c:title>
    <c:autoTitleDeleted val="0"/>
    <c:plotArea>
      <c:layout/>
      <c:scatterChart>
        <c:scatterStyle val="lineMarker"/>
        <c:varyColors val="0"/>
        <c:ser>
          <c:idx val="1"/>
          <c:order val="0"/>
          <c:spPr>
            <a:ln>
              <a:solidFill>
                <a:srgbClr val="0070C0"/>
              </a:solidFill>
            </a:ln>
          </c:spPr>
          <c:xVal>
            <c:numRef>
              <c:f>Blad1!$A$1:$A$12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Blad1!$B$1:$B$12</c:f>
              <c:numCache>
                <c:formatCode>General</c:formatCode>
                <c:ptCount val="12"/>
                <c:pt idx="0">
                  <c:v>11</c:v>
                </c:pt>
                <c:pt idx="1">
                  <c:v>10</c:v>
                </c:pt>
                <c:pt idx="2">
                  <c:v>9</c:v>
                </c:pt>
                <c:pt idx="3">
                  <c:v>8</c:v>
                </c:pt>
                <c:pt idx="4">
                  <c:v>7</c:v>
                </c:pt>
                <c:pt idx="5">
                  <c:v>6</c:v>
                </c:pt>
                <c:pt idx="6">
                  <c:v>5</c:v>
                </c:pt>
                <c:pt idx="7">
                  <c:v>4</c:v>
                </c:pt>
                <c:pt idx="8">
                  <c:v>3</c:v>
                </c:pt>
                <c:pt idx="9">
                  <c:v>2</c:v>
                </c:pt>
                <c:pt idx="10">
                  <c:v>1</c:v>
                </c:pt>
                <c:pt idx="11">
                  <c:v>0</c:v>
                </c:pt>
              </c:numCache>
            </c:numRef>
          </c:yVal>
          <c:smooth val="0"/>
          <c:extLst>
            <c:ext xmlns:c16="http://schemas.microsoft.com/office/drawing/2014/chart" uri="{C3380CC4-5D6E-409C-BE32-E72D297353CC}">
              <c16:uniqueId val="{00000000-B291-5C4A-9705-55DA33589180}"/>
            </c:ext>
          </c:extLst>
        </c:ser>
        <c:ser>
          <c:idx val="0"/>
          <c:order val="1"/>
          <c:spPr>
            <a:ln w="19050" cap="rnd">
              <a:solidFill>
                <a:schemeClr val="accent2"/>
              </a:solidFill>
              <a:round/>
            </a:ln>
            <a:effectLst/>
          </c:spPr>
          <c:marker>
            <c:symbol val="circle"/>
            <c:size val="5"/>
            <c:spPr>
              <a:solidFill>
                <a:schemeClr val="accent1"/>
              </a:solidFill>
              <a:ln w="9525">
                <a:solidFill>
                  <a:schemeClr val="accent1"/>
                </a:solidFill>
              </a:ln>
              <a:effectLst/>
            </c:spPr>
          </c:marker>
          <c:xVal>
            <c:numRef>
              <c:f>Blad2!$A$1:$A$12</c:f>
              <c:numCache>
                <c:formatCode>General</c:formatCode>
                <c:ptCount val="12"/>
                <c:pt idx="0">
                  <c:v>0</c:v>
                </c:pt>
                <c:pt idx="1">
                  <c:v>250</c:v>
                </c:pt>
                <c:pt idx="2">
                  <c:v>500</c:v>
                </c:pt>
                <c:pt idx="3">
                  <c:v>750</c:v>
                </c:pt>
                <c:pt idx="4">
                  <c:v>1000</c:v>
                </c:pt>
                <c:pt idx="5">
                  <c:v>1250</c:v>
                </c:pt>
                <c:pt idx="6">
                  <c:v>1500</c:v>
                </c:pt>
                <c:pt idx="7">
                  <c:v>1750</c:v>
                </c:pt>
                <c:pt idx="8">
                  <c:v>2000</c:v>
                </c:pt>
                <c:pt idx="9">
                  <c:v>2250</c:v>
                </c:pt>
                <c:pt idx="10">
                  <c:v>2500</c:v>
                </c:pt>
                <c:pt idx="11">
                  <c:v>2750</c:v>
                </c:pt>
              </c:numCache>
            </c:numRef>
          </c:xVal>
          <c:yVal>
            <c:numRef>
              <c:f>Blad2!$B$1:$B$12</c:f>
              <c:numCache>
                <c:formatCode>General</c:formatCode>
                <c:ptCount val="12"/>
                <c:pt idx="0">
                  <c:v>0</c:v>
                </c:pt>
                <c:pt idx="1">
                  <c:v>1</c:v>
                </c:pt>
                <c:pt idx="2">
                  <c:v>2</c:v>
                </c:pt>
                <c:pt idx="3">
                  <c:v>3</c:v>
                </c:pt>
                <c:pt idx="4">
                  <c:v>4</c:v>
                </c:pt>
                <c:pt idx="5">
                  <c:v>5</c:v>
                </c:pt>
                <c:pt idx="6">
                  <c:v>6</c:v>
                </c:pt>
                <c:pt idx="7">
                  <c:v>7</c:v>
                </c:pt>
                <c:pt idx="8">
                  <c:v>8</c:v>
                </c:pt>
                <c:pt idx="9">
                  <c:v>9</c:v>
                </c:pt>
                <c:pt idx="10">
                  <c:v>10</c:v>
                </c:pt>
                <c:pt idx="11">
                  <c:v>11</c:v>
                </c:pt>
              </c:numCache>
            </c:numRef>
          </c:yVal>
          <c:smooth val="0"/>
          <c:extLst>
            <c:ext xmlns:c16="http://schemas.microsoft.com/office/drawing/2014/chart" uri="{C3380CC4-5D6E-409C-BE32-E72D297353CC}">
              <c16:uniqueId val="{00000001-B291-5C4A-9705-55DA33589180}"/>
            </c:ext>
          </c:extLst>
        </c:ser>
        <c:dLbls>
          <c:showLegendKey val="0"/>
          <c:showVal val="0"/>
          <c:showCatName val="0"/>
          <c:showSerName val="0"/>
          <c:showPercent val="0"/>
          <c:showBubbleSize val="0"/>
        </c:dLbls>
        <c:axId val="1635162448"/>
        <c:axId val="1635240528"/>
      </c:scatterChart>
      <c:valAx>
        <c:axId val="163516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240528"/>
        <c:crosses val="autoZero"/>
        <c:crossBetween val="midCat"/>
      </c:valAx>
      <c:valAx>
        <c:axId val="163524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1635162448"/>
        <c:crosses val="autoZero"/>
        <c:crossBetween val="midCat"/>
      </c:valAx>
    </c:plotArea>
    <c:plotVisOnly val="1"/>
    <c:dispBlanksAs val="gap"/>
    <c:showDLblsOverMax val="0"/>
  </c:chart>
  <c:txPr>
    <a:bodyPr/>
    <a:lstStyle/>
    <a:p>
      <a:pPr>
        <a:defRPr/>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6">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effectRef idx="1"/>
    <cs:fontRef idx="minor">
      <a:schemeClr val="dk1"/>
    </cs:fontRef>
    <cs:spPr>
      <a:ln w="9525" cap="flat" cmpd="sng" algn="ctr">
        <a:solidFill>
          <a:schemeClr val="phClr">
            <a:alpha val="70000"/>
          </a:schemeClr>
        </a:solidFill>
        <a:prstDash val="sysDot"/>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rnd">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rnd">
        <a:solidFill>
          <a:schemeClr val="dk1">
            <a:lumMod val="65000"/>
            <a:lumOff val="35000"/>
          </a:schemeClr>
        </a:solidFill>
        <a:round/>
      </a:ln>
    </cs:spPr>
  </cs:downBar>
  <cs:dropLine>
    <cs:lnRef idx="0"/>
    <cs:fillRef idx="0"/>
    <cs:effectRef idx="0"/>
    <cs:fontRef idx="minor">
      <a:schemeClr val="dk1"/>
    </cs:fontRef>
    <cs:spPr>
      <a:ln w="9525" cap="rnd">
        <a:solidFill>
          <a:schemeClr val="dk1">
            <a:lumMod val="35000"/>
            <a:lumOff val="65000"/>
          </a:schemeClr>
        </a:solidFill>
        <a:round/>
      </a:ln>
    </cs:spPr>
  </cs:dropLine>
  <cs:errorBar>
    <cs:lnRef idx="0"/>
    <cs:fillRef idx="0"/>
    <cs:effectRef idx="0"/>
    <cs:fontRef idx="minor">
      <a:schemeClr val="dk1"/>
    </cs:fontRef>
    <cs:spPr>
      <a:ln w="9525" cap="rnd">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rnd">
        <a:solidFill>
          <a:schemeClr val="dk1">
            <a:lumMod val="35000"/>
            <a:lumOff val="65000"/>
          </a:schemeClr>
        </a:solidFill>
        <a:round/>
      </a:ln>
    </cs:spPr>
  </cs:hiLoLine>
  <cs:leaderLine>
    <cs:lnRef idx="0"/>
    <cs:fillRef idx="0"/>
    <cs:effectRef idx="0"/>
    <cs:fontRef idx="minor">
      <a:schemeClr val="dk1"/>
    </cs:fontRef>
    <cs:spPr>
      <a:ln w="9525" cap="rnd">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spc="0" baseline="0"/>
  </cs:legend>
  <cs:plotArea>
    <cs:lnRef idx="0"/>
    <cs:fillRef idx="0"/>
    <cs:effectRef idx="0"/>
    <cs:fontRef idx="minor">
      <a:schemeClr val="dk1"/>
    </cs:fontRef>
    <cs:spPr>
      <a:gradFill>
        <a:gsLst>
          <a:gs pos="100000">
            <a:schemeClr val="lt1">
              <a:lumMod val="95000"/>
            </a:schemeClr>
          </a:gs>
          <a:gs pos="0">
            <a:schemeClr val="lt1">
              <a:alpha val="0"/>
            </a:schemeClr>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rnd">
        <a:solidFill>
          <a:schemeClr val="dk1">
            <a:lumMod val="20000"/>
            <a:lumOff val="80000"/>
          </a:schemeClr>
        </a:solidFill>
        <a:round/>
      </a:ln>
    </cs:spPr>
    <cs:defRPr sz="900" kern="1200"/>
  </cs:seriesAxis>
  <cs:seriesLine>
    <cs:lnRef idx="0"/>
    <cs:fillRef idx="0"/>
    <cs:effectRef idx="0"/>
    <cs:fontRef idx="minor">
      <a:schemeClr val="dk1"/>
    </cs:fontRef>
    <cs:spPr>
      <a:ln w="9525" cap="rnd">
        <a:solidFill>
          <a:schemeClr val="dk1">
            <a:lumMod val="35000"/>
            <a:lumOff val="65000"/>
          </a:schemeClr>
        </a:solidFill>
        <a:round/>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spPr>
      <a:ln w="9525" cap="rnd">
        <a:solidFill>
          <a:schemeClr val="dk1">
            <a:lumMod val="25000"/>
            <a:lumOff val="75000"/>
          </a:schemeClr>
        </a:solidFill>
        <a:round/>
      </a:ln>
    </cs:spPr>
    <cs:defRPr sz="900" kern="1200" spc="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43D87FA-A25F-F44F-AB4F-095F89F56C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866976AC-C7A1-13A7-1154-D3463DC6882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D794D7-8334-4A91-AF54-A2B076C7AD50}" type="datetimeFigureOut">
              <a:rPr lang="nl-NL" smtClean="0"/>
              <a:t>21-05-2025</a:t>
            </a:fld>
            <a:endParaRPr lang="nl-NL"/>
          </a:p>
        </p:txBody>
      </p:sp>
      <p:sp>
        <p:nvSpPr>
          <p:cNvPr id="4" name="Tijdelijke aanduiding voor voettekst 3">
            <a:extLst>
              <a:ext uri="{FF2B5EF4-FFF2-40B4-BE49-F238E27FC236}">
                <a16:creationId xmlns:a16="http://schemas.microsoft.com/office/drawing/2014/main" id="{2243638A-BE1B-A101-6A35-94442006BA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A7CC11D7-18D2-C7E5-4F3C-2B94696640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8B8B83-5392-4575-B574-F4C5D8863A7A}" type="slidenum">
              <a:rPr lang="nl-NL" smtClean="0"/>
              <a:t>‹nr.›</a:t>
            </a:fld>
            <a:endParaRPr lang="nl-NL"/>
          </a:p>
        </p:txBody>
      </p:sp>
    </p:spTree>
    <p:extLst>
      <p:ext uri="{BB962C8B-B14F-4D97-AF65-F5344CB8AC3E}">
        <p14:creationId xmlns:p14="http://schemas.microsoft.com/office/powerpoint/2010/main" val="14115187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34.451"/>
    </inkml:context>
    <inkml:brush xml:id="br0">
      <inkml:brushProperty name="width" value="0.1" units="cm"/>
      <inkml:brushProperty name="height" value="0.1" units="cm"/>
      <inkml:brushProperty name="color" value="#FFFFFF"/>
    </inkml:brush>
  </inkml:definitions>
  <inkml:trace contextRef="#ctx0" brushRef="#br0">0 1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46.966"/>
    </inkml:context>
    <inkml:brush xml:id="br0">
      <inkml:brushProperty name="width" value="0.1" units="cm"/>
      <inkml:brushProperty name="height" value="0.1" units="cm"/>
      <inkml:brushProperty name="color" value="#FFFFFF"/>
    </inkml:brush>
  </inkml:definitions>
  <inkml:trace contextRef="#ctx0" brushRef="#br0">2782 1485 24575,'-21'0'0,"-6"0"0,-1 0 0,0 0 0,-5 0 0,5 0 0,0 0 0,1 0 0,11 0 0,-4 0 0,10 0 0,-10 0 0,4 0 0,-5 0 0,6 0 0,0 0 0,6 0 0,-1 0 0,1 0 0,-1 0 0,-4 0 0,3 0 0,-15 0 0,3 0 0,-11 0 0,-7 0 0,5 0 0,-5 0 0,7 0 0,6 0 0,6-4 0,2 3 0,10-3 0,-5 4 0,6 0 0,-1 0 0,1 0 0,-1 0 0,1 0 0,-1 0 0,1 0 0,-1 0 0,1 0 0,-1 0 0,1-4 0,-6 3 0,-1-4 0,0 1 0,-3 3 0,8-7 0,-8 7 0,8-8 0,-4 4 0,6 0 0,4-4 0,0 4 0,5-5 0,0 1 0,0-1 0,0 1 0,4 4 0,2 0 0,3 1 0,0 3 0,1-3 0,-1 4 0,0 0 0,1-4 0,-1 3 0,0-8 0,1 8 0,4-3 0,-3 0 0,8 3 0,-3-8 0,5 8 0,-1-9 0,1 5 0,0-6 0,5 0 0,-3 5 0,3-4 0,-5 5 0,-6-1 0,5-4 0,-4 9 0,-1-8 0,5 4 0,-5-1 0,1-3 0,3 8 0,-3-8 0,11 8 0,1-8 0,0 7 0,4-8 0,-4 9 0,7-4 0,-1 0 0,0 3 0,0-3 0,0 0 0,-6 4 0,-2-4 0,-5 5 0,0 0 0,-1 0 0,-4 0 0,3 0 0,-8 0 0,3-5 0,-4 4 0,-1-3 0,1 4 0,-1 0 0,0 0 0,1 0 0,-1 0 0,0-4 0,1 3 0,-1-8 0,0 8 0,-3-7 0,2 3 0,-7-5 0,-12 0 0,-2 4 0,-20 1 0,-10-1 0,5 0 0,-17-7 0,12 1 0,-6-6 0,6 4 0,2-8 0,7 9 0,5-3 0,3 5 0,-1 5 0,5 2 0,-5 4 0,0 0 0,-1 0 0,-13-6 0,5 5 0,-5-10 0,13 5 0,-5-5 0,16 1 0,-9-1 0,15 6 0,-3-4 0,4 8 0,1-4 0,-1 5 0,1 0 0,-1 0 0,1 0 0,-1 0 0,1 0 0,-1 0 0,1 0 0,-1 0 0,1 0 0,-1 0 0,1 0 0,-1 0 0,-4 0 0,3-4 0,-3-1 0,-1 0 0,-1-4 0,-5 8 0,-5-9 0,-3 9 0,-5-5 0,6 6 0,1 0 0,6 0 0,6 0 0,0 0 0,6 0 0,3-4 0,2-1 0,4-5 0,0 1 0,4 4 0,12 5 0,22 8 0,14 4 0,33 2 0,-4-6 0,6-1 0,-3-7-530,3 0 530,2 0 0,-2 0 0,-11 0 0,-9 0 0,0 0 0,18 0 0,-5 0 0,16 0 0,-33 0 0,17 0 0,-33 5 0,19-3 0,-24 8 0,-1-9 530,-13 9-530,-6-9 0,-8 4 0,-4-5 0,-1 0 0,0 0 0,-3-4 0,-2-2 0,-19-9 0,-11-3 0,-10 0 0,-28-7 0,24 6 0,-25-7 0,23 2 0,-16-2 0,-10-7 0,5-2 0,-11-6 0,13 1 0,-6-1 0,14 9 0,-4-6 0,12 5 0,-9-7 0,9 7 0,2 3 0,15 12 0,1-2 0,6 8 0,0-3 0,1 5 0,-1-5 0,0 3 0,0-3 0,5 0 0,-4 3 0,9-3 0,-4 10 0,6-4 0,-1 8 0,1-7 0,-6 2 0,0-4 0,-6-5 0,5 4 0,1-9 0,5 9 0,0-8 0,5 8 0,-4 1 0,8 1 0,-8 8 0,4-3 0,-10 4 0,4 15 0,-5 4 0,0 15 0,-2 0 0,-5 0 0,0 0 0,0 0 0,-6 2 0,5-2 0,-13 10 0,4 1 0,-17 26 0,6 1-287,15-26 1,-1 0 286,-14 26 0,-6 5 0,10-16 0,6-2 0,3-2 0,7-14 0,5-2 0,3-7 0,4 0 573,1-6-573,0-1 0,0-1 0,0 2 0,0 6 0,-1 0 0,-4 0 0,2 7 0,-6-2 0,7-3 0,3-11 0,1-11 0,8-13 0,-4-7 0,5-22 0,0-9 0,0-13 0,0 1 0,0-1 0,0 7 0,0 2 0,5 7 0,2 0 0,4 0 0,-5 5 0,4 3 0,-9-1 0,4 5 0,-1-5 0,-3 0 0,9-1 0,-9-6 0,9 0 0,-8-1 0,8 1 0,-9 0 0,9 0 0,-9 0 0,9 6 0,-9 1 0,4 11 0,-5 1 0,4 6 0,-3-1 0,3 1 0,-4-1 0,0 1 0,0-1 0,0 9 0,0 13 0,-5 11 0,-9 35 0,-5-12 0,-10 37 0,7-34 0,-1 3-800,-1 3 1,-2 4 799,-7 16 0,-3 4-930,-5 3 1,1-2 929,9-11 0,0 2-809,1-7 1,-3 4 0,2-2 808,-7 14 0,1 0 0,4-13 0,-1 4 0,1-1 0,3-2 0,0 0 0,1-1 0,-13 25 0,1-4-566,10-15 0,2-3 566,-1 0 0,2-5 856,-8 18-856,14-36 0,1-2 0,-1 14 1564,-2-22-1564,13-16 2639,2-10-2639,3-29 1557,2-18-1557,4-32 0,0-9 0,0-19 0,0 23-255,-1 12 1,2-1 254,6-26 0,0 20 0,2-4 0,2 11 0,3 1 0,6-5 0,0-2-728,-3 2 1,1-1 727,2-5 0,1-1 0,-1 5 0,0 0 0,-3 0 0,1 1 0,5 1 0,1 1-196,-5 13 1,0 1 195,13-40 0,1 8 0,-12 20 0,6-6 0,5 3 822,-5 14-822,4-7 1489,-6 9-1489,-1-1 443,0 7-443,-6 8 0,-2 14 0,-6 10 0,-5 22 0,-1 15 0,-4 17 0,0 6 0,-7 17 0,-7 4 0,3-8 0,-4 6-1531,-10 6 0,-2 6 1531,9-7 0,2 5 0,-3 1 0,-7 4 0,-2 2 0,1-3 0,7-10 0,0-2 0,0 2 0,-3 10 0,-1 3 0,0-4 0,-8 11 0,1-4 0,6-2 0,1 0-711,-7 4 0,1-6 711,13-31 0,1-2-188,-4 9 1,1 0 187,-4 27 0,3-26 0,9-23 2746,1-18-2746,4-24 1632,2-24-1632,4-27 0,0-23 0,-1 27 0,2-4-984,7-24 0,2-5 984,-1-4 0,4-5-1157,4 15 1,4-4 0,0 0 1156,-3-1 0,-1 0 0,3 2 0,1 11 0,2 1 0,0-2-823,0-12 0,0-2 1,1 2 822,-1 13 0,-1 3 0,2-2 0,2-8 0,1-1 0,0 1-452,-1 3 0,1 1 1,-2 5 451,3-7 0,-2 5 426,0-2 0,-2 6-426,10-14 2650,-3-7-2650,-4 26 2907,-9 18-2907,-8 16 2163,0 15-2163,-4-1 1011,2 12-1011,-3-3 158,5 4-158,0 9 0,0 8 0,8 26 0,2 9 0,6 15 0,7 0 0,-3 18-967,12 5 967,-25-37 0,-2 2 0,5 3 0,-1 2 0,-6 1 0,-2-1 0,1-9 0,-1 1 0,-3 5 0,-1-1-230,7 25 230,1 14 0,-2-25 0,1-4 0,-7-23 0,-2-2 0,-5-13 0,0-2 956,0-5-956,0 0 241,0 0-241,0-1 0,0-4 0,0-2 0,0-4 0,0-1 0,0-41 0,0-12 0,6-32 0,-5-9 0,12 8-756,-5-19 756,7-3 0,-1 17 0,0-10 0,6 22-148,-4-8 148,10 3 0,-12 15 0,5 3 0,-7 14 0,5 2 750,-5 7-750,5 0 154,-6 6-154,-1 6 0,0 2 0,-4 36 0,-2 10 0,-4 41 0,-12 3 0,-4 23-684,-3-31 1,-3 0 683,3-10 0,-1 3 0,-5 25 0,-2 1 0,3-23 0,1-2 0,5 2 0,1-2-225,-5-2 1,1-4 224,-2 28 0,-12 0 0,14-17 0,3-13 0,12-20 0,-4-6 1335,9-8-1335,-3-4 481,4-9-481,0-7 0,0-10 0,0-11 0,0-1 0,0-30 0,21-14 0,-3 17 0,7-3-1382,17-12 0,7-1 1382,-9 17 0,2-1 0,3 0 0,7-5 0,3-1 0,-2 2 0,-7 9 0,-2 2 0,3 0 0,12-9 0,2 0 0,-6 5 0,-5 3 0,-1 2-511,1 3 1,5-2 0,-4 5 510,-5 3 0,-1 2-160,10-7 0,-2 4 160,18-6 0,-18 7 0,-18 20 2475,-9 2-2475,-10 10 1735,-2 1-1735,-8 9 405,-2 19-405,-4 9 0,0 25 0,0 11 0,0 19-710,-3-34 0,-1 3 710,-4 9 0,-2 2 0,-2 5 0,-3 2-1010,-6 10 0,-2 1 1010,1-5 0,-1 0 0,1 5 0,-2-1 0,-2-3 0,2-5-309,10-20 0,1-3 309,-6 5 0,0-2 0,-2 14 0,-6 0 1224,5-5-1224,5-28 2091,6-3-2091,5-19 743,-3 0-743,8-6 0,-3-13 0,4-9 0,0-30 0,0-2 0,0-38 0,0 1-534,3 29 1,1-2 533,0-4 0,1-1 0,1 0 0,4-1 0,4-4 0,3-1 0,-5-2 0,3 4 0,3 16 0,0 1-93,-3-6 0,0 3 93,17-11 0,-3-15 0,2 24 0,-12 9 0,-3 21 1056,-6 8-1056,-1 9 197,0 0-197,-4 15 0,0 7 0,-5 18 0,0 7 0,0 24 0,0-4 0,0 13 0,0 1 0,0 11 0,-11-15 0,1 20 0,-14-31 0,8 15 0,-3-9 0,6-8 0,0-2 0,1-14 0,5-2 0,-3-13 0,9-2 0,-3-5 0,-1 0 0,4-6 0,-8 0 0,8-6 0,-3 1 0,4-30 0,0 3 0,0-26 0,11 2 0,17-12 0,13-1 0,25-18-552,-26 37 0,3 1 552,1-2 0,0 1 0,40-20-545,1 6 545,-16 20 0,18-6 0,-9 19 0,-3 3 0,-8 13 0,-15 0 0,4 0 0,-21 0 1073,13 6-1073,-3 13 576,12 9-576,4 12 0,-17-15 0,1 1-767,38 27 767,-31-21 0,-1-1 0,15 13-156,11 12 156,-30-22 0,7 13 0,-9-9 0,-15-8 0,-7-2 0,-9-12 761,-8-2-761,-2 1 162,-4-5-162,0 5 0,-22-1 0,-22-1 0,-26 5 0,0-5 0,-4-5 0,6-2 0,7-6 0,-5 0 0,23 0 0,8-10 0,7-14 0,4-21 0,4-14 0,6-17 0,8-11-516,6 33 1,0-1 515,0-1 0,0 1 0,0 5 0,0 0-241,0-2 0,0 1 241,0-39 0,0 0 0,0 13 0,0 19 0,0 21 0,0-5 0,0 23 1005,4 0-1005,2 15 508,-1 8-508,-1 12 0,-4 14 0,0 6 0,0 19 0,0-3 0,0 34 0,0-23 0,0 20 0,0-23 0,0-1 0,0-9 0,0-9 0,0-13 0,-4-6 0,3-8 0,-4-5 0,5 1 0,0-5 0,0-1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33.389"/>
    </inkml:context>
    <inkml:brush xml:id="br0">
      <inkml:brushProperty name="width" value="0.1" units="cm"/>
      <inkml:brushProperty name="height" value="0.1" units="cm"/>
      <inkml:brushProperty name="color" value="#FFFFFF"/>
    </inkml:brush>
  </inkml:definitions>
  <inkml:trace contextRef="#ctx0" brushRef="#br0">797 2499 24575,'0'21'0,"0"2"0,0-12 0,0 3 0,0-4 0,0-9 0,0-12 0,0-12 0,0-9 0,0-9 0,0 5 0,0-12 0,0 5 0,0 1 0,0 1 0,4 12 0,-3-3 0,9 9 0,-9-3 0,3 5 0,1 0 0,-4 0 0,4 5 0,-5-3 0,4 8 0,-3-3 0,3 4 0,-4-5 0,0 5 0,4-5 0,-3 6 0,3-1 0,-4 1 0,-6 48 0,-13-2 0,3 30 0,-15-3 0,12-20 0,-7 21 0,-8 3 0,7-7 0,-1-2 0,-2-3 0,15-12 0,-15 13 0,10-7 0,2-7 0,0-3 0,7-11 0,1-8 0,4-6 0,2-6 0,0-4 0,-2-1 0,-3-4 0,3-4 0,-2-6 0,6-6 0,-7-5 0,3 0 0,0-6 0,2 5 0,-1-11 0,3 11 0,-3 0 0,5 3 0,-4 8 0,3-3 0,-3 4 0,4 1 0,0-1 0,0 1 0,0-1 0,0 1 0,0-1 0,0 1 0,0-1 0,0 1 0,0-6 0,0-7 0,0-6 0,0-6 0,0 0 0,0-7 0,0-2 0,0-7 0,0 8 0,0 1 0,0 6 0,0 7 0,0 1 0,0 12 0,0 0 0,0 1 0,0 12 0,0 13 0,0 13 0,0 13 0,0-3 0,0 7 0,0-5 0,0 5 0,0-7 0,0 7 0,0 1 0,0 8 0,0-1 0,0 1 0,0-1 0,0-6 0,0-2 0,0-7 0,0-6 0,0-7 0,0-6 0,0-6 0,0 1 0,0-1 0,0 0 0,0 1 0,0-9 0,0-13 0,0-19 0,0-4 0,0-13 0,0 5 0,0-7 0,0 1 0,0-1 0,0 1 0,0-1 0,0-16 0,0 12 0,0-19 0,0 21 0,0-13 0,0 13 0,0 2 0,0 9 0,0 13 0,0 1 0,0 6 0,0 5 0,0-3 0,0 8 0,0-4 0,0 6 0,0-1 0,0 1 0,0-1 0,0 9 0,0 13 0,0 5 0,0 16 0,0 2 0,0 7 0,0 1 0,0 5 0,0-6 0,0 8 0,0-8 0,0 6 0,0-12 0,0 5 0,0-7 0,0-6 0,0-2 0,0-5 0,0-5 0,0-2 0,4-9 0,1 0 0,5-5 0,-1-10 0,2-7 0,0-26 0,1 5 0,2-34 0,-1 9 0,1-24-524,-1 40 0,2-2 524,-2-5 0,0 0 0,6-2 0,0 1 0,1-5 0,-1 1 0,11-23 0,-7 14 0,1 1 0,13-14 0,-20 27 0,0 1 0,16-28 0,-14 35 0,9-28 0,-9 22 0,0-5 0,-7 14 1048,0 2-1048,-1 13 0,-1 1 0,0 11 0,0 2 0,-5 4 0,4 1 0,-4 4 0,0 5 0,-1 10 0,-4 11 0,0 7 0,0 6 0,0 7 0,0 2 0,0 6 0,0 1 0,0-1 0,0 9 0,0 1 0,0 0 0,0-2 0,0-7 0,0-1 0,0-12 0,0 2 0,0-17 0,0 5 0,0-11 0,0 3 0,0-8 0,0 3 0,0-5 0,0 1 0,0-1 0,0 0 0,0 1 0,-4-5 0,3 3 0,-8-7 0,4 3 0,-4-4 0,-1 0 0,5-4 0,1-12 0,4-7 0,0-18 0,-7-18 0,6-11 0,-3 18 0,1-3-795,3-5 0,0-3 795,-4-14 0,0-4-1043,3-4 0,0-2 1043,-3-7 0,0 3 0,3 24 0,2 2-432,-1-11 1,0 4 431,0-20-101,0 41 1,0 2 100,0-29 1324,0 28-1324,0 19 2119,0 19-2119,0 13 1038,0 13-1038,0 7 259,0 1-259,0 10 0,-5-4 0,-2 6 0,-5 7 0,6-5 0,-5 5 0,4 0 0,1-6 0,-6 29 0,4-9 0,-12 20 0,-1 1 0,-1 2 0,2-8 0,-1 12 0,1-21 0,-2 7 0,3-11 0,7-7 0,0-8 0,0-7 0,6-2 0,-3-11 0,7 4 0,-7-5 0,8 6 0,-4-5 0,1 0 0,3-3 0,-3-3 0,0-1 0,3 5 0,-8-10 0,8 5 0,-7-6 0,7 0 0,-8-3 0,8-12 0,-3-11 0,4-11 0,0-30 0,0-5 0,0-15 0,0 3 0,6 8 0,2-9 0,5-2 0,2-8 0,-1 8 0,-1 2 0,-5 24 0,3 3 0,-10 21 0,4 6 0,-5 16 0,0 7 0,0 8 0,0 0 0,-4-3 0,-1 2 0,-5-3 0,1 5 0,-2 10 0,1-3 0,-1 16 0,0-5 0,-1 6 0,1 0 0,-7 7 0,5 1 0,-11 15 0,-4 11 0,-10 19-632,16-33 1,-2 1 631,0 1 0,1-1 0,-15 37-269,17-45 0,0-2 269,-8 25 0,-13 16 0,13-8 0,-5-3 0,8-16 0,0-1 0,7-22 0,3-2 1228,5-13-1228,1-6 573,4 0-573,-2-10 0,7-5 0,-3-17 0,4-6 0,0-18 0,0-1 0,0-16 0,0-10 0,0 7 0,0-13 0,0 15 0,0-8 0,0 0 0,0 7 0,0-5 0,0 14 0,5 0 0,1 10 0,0 7 0,4 6 0,-4-5 0,5 11 0,-1-5 0,1 0 0,0 5 0,-1-5 0,1 6 0,0-5 0,-6 3 0,5-3 0,-5 10 0,5 1 0,-5 6 0,-1 3 0,-4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35.798"/>
    </inkml:context>
    <inkml:brush xml:id="br0">
      <inkml:brushProperty name="width" value="0.1" units="cm"/>
      <inkml:brushProperty name="height" value="0.1" units="cm"/>
      <inkml:brushProperty name="color" value="#FFFFFF"/>
    </inkml:brush>
  </inkml:definitions>
  <inkml:trace contextRef="#ctx0" brushRef="#br0">397 190 24575,'0'40'0,"0"-2"0,0 12 0,0 24 0,0-9 0,0 31-1260,-7 0 1260,0-43 0,-2 3 0,-3 9 0,-2 2 0,-3-5 0,1 0 0,3 4 0,0-2 0,-14 25 0,11 5 0,-11-16 308,12-8-308,-5-5 0,13-28 0,-3 2 0,4-16 0,0-2 952,1-6-952,5-1 0,-4-3 0,3 3 0,-4-5 0,5-25 0,0-16 0,0-36 0,0-9 0,0-1-355,0 20 1,0 0 354,0-19 0,0 15 0,0-1 0,0-27 0,0-8 0,7 2 0,-6 18 0,6 2 0,-7 17 0,0 1 0,0 9 0,0-1 0,0 1 709,0-1-709,0 0 0,0 1 0,0-13 0,0 0 0,0 11 0,1-5 0,-2 11 0,-3 39 0,3 6 0,-8 6 0,8 3 0,-3 0 0,0-3 0,3 2 0,-8-3 0,8 4 0,-7 1 0,7-1 0,-8 0 0,4 1 0,-5-5 0,1-1 0,-6-4 0,5 0 0,-5 0 0,5 0 0,1 0 0,-1 0 0,5 0 0,1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53.871"/>
    </inkml:context>
    <inkml:brush xml:id="br0">
      <inkml:brushProperty name="width" value="0.1" units="cm"/>
      <inkml:brushProperty name="height" value="0.1" units="cm"/>
      <inkml:brushProperty name="color" value="#FFFFFF"/>
    </inkml:brush>
  </inkml:definitions>
  <inkml:trace contextRef="#ctx0" brushRef="#br0">605 720 24575,'-21'0'0,"0"0"0,1 0 0,-1 0 0,-6 0 0,-1 0 0,-6 0 0,-1 0 0,7 0 0,-4 0 0,3 0 0,1 0 0,1 0 0,6 0 0,1 0 0,4 0 0,1 0 0,6 0 0,-1 0 0,1 0 0,-6 0 0,5 0 0,-10 0 0,13-9 0,37 7 0,27-7 0,-5 8 0,5 2-632,2-1 0,3 0 632,8 0 0,2 0 0,1 0 0,0 0-903,5 0 0,1 0 903,0 0 0,-1 0 0,-4 0 0,-3 0-268,-12 0 0,-3 0 268,-3 0 0,-2 0 0,26 0 0,-7 0 0,-4 0 1110,-29-5-1110,-4 4 1865,-17-4-1865,-2 5 631,-4 0-631,-1 0 0,0 0 0,-25 0 0,-16 0 0,-35 0 0,-21-7-944,-10-8 944,44 0 0,0-1 0,-6 0 0,1-2 0,-33-18 0,34 23 0,2 2 0,-24-16-192,-8 11 192,13 2 0,15 2 0,3 11 0,7-5 0,8 6 934,1 0-934,12 0 202,3 0-202,5 0 0,0 0 0,5 0 0,2 0 0,30 6 0,24-5 0,30 5 0,-19-2 0,4-1-613,0-2 1,2 0 612,13 2 0,2 1 0,1-4 0,0 0 0,1 3 0,-3 1 0,-13-3 0,-1 0 0,6 3 0,-2-1-432,21-3 432,-28 3 0,-1 1 0,17-3 0,-11 11 0,-24-11 0,-9 9 0,-10-5 1198,-2 0-1198,-4 4 459,-5-4-459,-1 4 0,-8 1 0,-19 0 0,-25 2 0,-32 2 0,22-2 0,-4 0-1119,-17-2 0,-3-1 1119,-4 4 0,-4 0-862,21-6 1,-2 0 0,1-2 861,2-1 0,1-1 0,1 0 0,-31 2 0,5-1-503,14-3 1,5-2 502,7 1 0,4 0-62,-27 0 62,10 0 0,13-5 1790,29-1-1790,8-10 2704,14 4-2704,10-2 1309,0 13-1309,5 7 86,0 4-86,0 16 0,15-8 0,28 19 0,29-2 0,-19-16 0,3 1-345,-1 3 1,0-2 344,-4-7 0,-1-2 0,43 23-98,-24-14 98,-1 0 0,-17-3 0,-11-6 0,-17-1 0,-2-5 686,-12-2-686,0 0 101,1-3-101,-5 7 0,-1-2 0,-8 3 0,-12-4 0,-14 5 0,-13-9 0,-23 5 0,4-6 0,-22 0 0,6 0 0,-8-13 0,16-1 0,4-13 0,16 2 0,1 0 0,12 2 0,3 1 0,18 6 0,1-4 0,10 10 0,0-5 0,5 6 0,0-1 0,0 1 0,15-2 0,11 0 0,25-1 0,8-7 0,26-4 0,-5 1-243,-27 7 0,-1 1 243,21-1 0,-5-2 0,-1 2 0,-2 5 0,-3-4 0,1-1 0,7 5 0,0-4 0,-4 2 0,-16 5 0,-14 0 0,-2 2 0,-19 5 486,0 0-486,-6 0 0,-8 0 0,-28 0 0,-23 0 0,-27 0 0,-20 0 0,17 0 0,-14 0 0,25 0 0,-7 0 0,9 0 0,8 0 0,9 0 0,9 0 0,6-10 0,7 2 0,1-8 0,11 1 0,2 4 0,8-3 0,2 4 0,4 1 0,0-1 0,0 1 0,9 3 0,15 2 0,21 4 0,-1 0 0,38 0 0,-17 0 0,15 0 0,-7 0 0,-14 0 0,8 6 0,-8 1 0,-8 5 0,-16 0 0,-9-6 0,-10 3 0,-2-8 0,-18 3 0,-3-4 0,-27 0 0,-10 0 0,-1-5 0,-11-2 0,14-5 0,-8-1 0,7 1 0,2 0 0,13 6 0,1-4 0,11 9 0,2-4 0,4 5 0,1 0 0,-1 0 0,5 5 0,-3-4 0,11 3 0,9-4 0,11 0 0,18 0 0,-6 0 0,6 0 0,0 5 0,-5 2 0,12 5 0,-13-1 0,0 1 0,-8-2 0,-6 1 0,-1-1 0,-4 0 0,-2-4 0,-4 2 0,-20-7 0,-5 3 0,-26-9 0,-2-2 0,-14-6 0,5 0 0,-13 0 0,6-6 0,0 4 0,1-4 0,9 7 0,-1 5 0,13 1 0,-2 1 0,16 4 0,-3-4 0,10 5 0,1 0 0,10 4 0,10 2 0,12 9 0,6-3 0,24 11 0,-16-10 0,33 6 0,-12-7 0,7 1 0,6 0 0,-20-1 0,3 1 0,-14-2 0,-6-5 0,-6-1 0,-8-5 0,-4 0 0,-1 0 0,0 0 0,-33-12 0,-9 3 0,-53-11 0,6-1 0,1 11 0,-4-9 0,22 11 0,-15-5 0,17-1 0,14 2 0,12 1 0,12 5 0,5-3 0,6 4 0,5-4 0,5-1 0,0 1 0,0-1 0,0 1 0,0-1 0,0 1 0,16-2 0,9 0 0,26-1 0,26 5 0,-28 4 0,2 0-575,3-1 1,3 1 574,12 2 0,2 0 0,-9-2 0,0-1 0,-5 4 0,0 0-242,1 0 0,-3 0 242,25 0-92,8 0 92,-21 0 0,-13 0 0,-23 0 1114,-8 0-1114,-33 0 511,-11 0-511,-22 0 100,-14 0-100,-3-6 0,-15-2 0,-23-7-499,48 8 1,-1-1 498,-8 1 0,-1-2 0,1-2 0,0-1 0,3 4 0,1-1-61,-37-13 61,8 8 0,25 1 0,7 0 0,3 1 0,26 1 0,2 1 994,16 0-994,5 5 64,39 1-64,13 4 0,44 0-555,3 7 555,-10 6 0,5 10 0,-7 6 0,2 6 0,-9-11 0,-15 7 0,-15-17 0,-13 3 0,-4-10 0,-17-3 0,-2-4 555,-9-4-555,-1-6 0,-4-1 0,-9-9 0,-15 8 0,-6-4 0,-18 4 0,5 0 0,-6 0 0,-1-1 0,7 1 0,2 0 0,7 6 0,6-4 0,1 9 0,11-4 0,6 1 0,1 3 0,18-3 0,18 4 0,28 0 0,23 0 0,-8 0 0,12 0 0,-20 0 0,13 0 0,1 0 0,-7 0 0,6 0 0,-16 0 0,-1 0 0,-22 0 0,-2 0 0,-14 0 0,-4 0 0,-1 0 0,-20 0 0,-22 0 0,-20-6 0,-20 4 0,8-4 0,-6 0 0,-3 5 0,6-11 0,-12 5 0,23-6 0,0 1 0,10 0 0,18 6 0,3-4 0,10 9 0,5-7 0,5 7 0,5-4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1.093"/>
    </inkml:context>
    <inkml:brush xml:id="br0">
      <inkml:brushProperty name="width" value="0.1" units="cm"/>
      <inkml:brushProperty name="height" value="0.1" units="cm"/>
      <inkml:brushProperty name="color" value="#FFFFFF"/>
    </inkml:brush>
  </inkml:definitions>
  <inkml:trace contextRef="#ctx0" brushRef="#br0">384 1450 24575,'0'15'0,"0"3"0,0-7 0,0 3 0,0-13 0,0-29 0,0 1 0,0-38 0,0 20 0,0-5 0,0 2 0,0 12 0,0-5 0,0 7 0,0 6 0,0 1 0,0 6 0,0 5 0,0-3 0,0 3 0,-5-5 0,4 0 0,-9 0 0,9-5 0,-3-3 0,-2-5 0,5 0 0,-4-7 0,0-2 0,3 0 0,-3-4 0,5 17 0,-5-10 0,3 18 0,-3-5 0,5 6 0,0 5 0,-4 2 0,-1 9 0,-5 0 0,5 10 0,-4 11 0,2 14 0,-5 5 0,0 13 0,0-5 0,5-1 0,-4-1 0,5-7 0,-1 0 0,-2-6 0,7 5 0,-7-11 0,8 5 0,-8-7 0,2 7 0,-4 8 0,-1 8 0,0-1 0,-6 6 0,-1-6 0,0 8 0,1-7 0,6-3 0,1-11 0,0-3 0,6-10 0,-4-2 0,8-4 0,-8-5 0,8-16 0,-3-8 0,4-22 0,0-2 0,0-14 0,0-3 0,0-7 0,0 8 0,0-6 0,0 6 0,0-1 0,0 10 0,0 9 0,0 13 0,0 1 0,0 11 0,0 1 0,0 6 0,0-1 0,0 9 0,0 7 0,0 5 0,0 3 0,0 1 0,0-5 0,0 10 0,0 1 0,-5 2 0,4 9 0,-4 3 0,5 8 0,0 6 0,0-6 0,0 4 0,0-11 0,0 5 0,0-13 0,0-1 0,0-12 0,0 0 0,0-19 0,0-4 0,0-18 0,0 3 0,0-3 0,11-1 0,0 4 0,11-3 0,-1 5 0,-5 0 0,3 0 0,-3 0 0,0 1 0,4-1 0,-4 0 0,12-7 0,-10 5 0,9-5 0,-11 7 0,5 0 0,-1 0 0,-4 10 0,-2-3 0,-4 13 0,-1-3 0,-4 13 0,-1 9 0,-4 10 0,0 6 0,0 0 0,0 0 0,0 0 0,0 0 0,0 0 0,0 0 0,0 7 0,0-5 0,0 11 0,0-4 0,0 6 0,0 1 0,0-8 0,0-1 0,0-13 0,0-1 0,0-11 0,0-2 0,0-5 0,0 1 0,0-9 0,0-7 0,0-16 0,0-6 0,0-7 0,0-6 0,0 6 0,0-13 0,0 5 0,0 0 0,0 2 0,0 7 0,5 0 0,-3 0 0,7 5 0,-8-3 0,4 4 0,0-7 0,-4 1 0,9 0 0,-8 6 0,7 1 0,-8 11 0,4 15 0,-5 14 0,0 22 0,0 8 0,0 6 0,0-6 0,0-8 0,0-8 0,0-12 0,0 0 0,0-6 0,0-13 0,0-4 0,0-12 0,0 4 0,0 1 0,4 6 0,-3-1 0,8 1 0,-4 4 0,4-4 0,6 3 0,13-10 0,45-6 0,2 1-685,-8 5 1,4 0 684,-14 3 0,0 1 0,4 2 0,1 1-288,-3-2 1,-2 0 287,31 3 0,0 0 0,-21 1 0,-16 7 0,-16 0 0,-14 0 1328,-6 0-1328,-6 0 616,0 5-616,-3 0 0,-2 9 0,0 2 0,-3 4 0,4 1 0,-5 0 0,0 0 0,0-1 0,0-4 0,0-2 0,0-4 0,0-1 0,0 0 0,4-3 0,1-2 0,1 0 0,-2 1 0,0 0 0,1-1 0,4-4 0,1 0 0,-1 0 0,0-4 0,1-1 0,0-10 0,0 0 0,-5-6 0,5 0 0,-5 0 0,6-6 0,0-1 0,-5-6 0,5-7 0,-10-2 0,10 0 0,-10-12 0,9 10 0,-8-5 0,3 9 0,-5 12 0,0 3 0,0 5 0,0 5 0,0 1 0,0 6 0,0-1 0,0 1 0,0-1 0,0 9 0,0 7 0,0 23 0,0 1 0,0 10 0,0 1 0,0 2 0,0 0 0,0 4 0,0-4 0,0 6 0,0 1 0,0 7 0,-5-6 0,-3 14 0,1-13 0,-4-2 0,10-9 0,-9-13 0,9-1 0,-4-12 0,1 0 0,3-6 0,-3-13 0,4 2 0,0-18 0,0-2 0,4 0 0,3-11 0,9-2 0,2-1 0,6-5 0,-1 7 0,6-1 0,1-1 0,0 6 0,-2 2 0,-12 12 0,-2 1 0,-4 6 0,-1 4 0,0-4 0,-3 4 0,-2-5 0,-4 1 0,0-1 0,0 1 0,0-1 0,0 1 0,0-1 0,0-4 0,0 3 0,0-8 0,0 3 0,0-5 0,-5 0 0,-1 0 0,-9 0 0,3 1 0,-16-16 0,10 12 0,-13-18 0,3 13 0,-1-1 0,-8-5 0,8 11 0,1-4 0,7 7 0,-6-1 0,5 1 0,-5 4 0,6-3 0,1 4 0,3-5 0,-2 0 0,7 1 0,-3 4 0,5 1 0,1 6 0,-1 4 0,1 0 0,4 9 0,-4 2 0,4 3 0,-5 0 0,1 1 0,-1-1 0,1 0 0,-1 1 0,1 4 0,-2 8 0,-5 6 0,-4 21 0,-4-5 0,-3 30 0,-6-13 0,6 0 0,-5 2 0,7-18 0,1 5 0,1-15 0,6-8 0,2-12 0,9 0 0,-2-6 0,3-4 0,-1 4 0,-7-8 0,1 7 0,-9-2 0,-5 5 0,-3 0 0,1 0 0,1-5 0,7-2 0,-1-4 0,5 0 0,1 0 0,6 0 0,4 5 0,0 0 0,5 4 0,-4 0 0,3 1 0,-3 4 0,-7 15 0,-3 7 0,-12 22 0,0 1 0,0 0 0,0 6 0,-9 12-970,-3 13 970,15-37 0,0 2 0,3 3 0,0 2 0,-3 0 0,-1 1 0,3 5 0,0-1 0,5-12 0,-1-3 0,-5 3 0,1-2 0,-2 27 0,-4-21 0,0 22 0,14-51 0,-5 22 0,12-34 0,-3-6 242,8-10 1,-3-1-1,4-3 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4.902"/>
    </inkml:context>
    <inkml:brush xml:id="br0">
      <inkml:brushProperty name="width" value="0.1" units="cm"/>
      <inkml:brushProperty name="height" value="0.1" units="cm"/>
      <inkml:brushProperty name="color" value="#FFFFFF"/>
    </inkml:brush>
  </inkml:definitions>
  <inkml:trace contextRef="#ctx0" brushRef="#br0">3163 1262 24575,'0'-21'0,"0"-6"0,0-8 0,0 5 0,0-9 0,0 3 0,5 1 0,1-6 0,5 12 0,0-3 0,4 14 0,-7-8 0,5 19 0,-12-6 0,7 12 0,-3-8 0,5 4 0,-1 0 0,6-9 0,-5 8 0,10-14 0,-5 9 0,1-9 0,4 4 0,-4-5 0,0 0 0,4 1 0,-4-1 0,4 5 0,1-4 0,6 3 0,-5 0 0,4-3 0,1 8 0,1-9 0,13 2 0,2 1 0,-1 0 0,14 0 0,-12 4 0,14-5 0,-9 12 0,0-4 0,1 10 0,-1-10 0,-6 9 0,5-3 0,-12 5 0,4 0 0,1 0 0,-5 0 0,5 0 0,0 0 0,-11 0 0,9 0 0,-17 0 0,5 0 0,-7 0 0,-4 0 0,3 4 0,-13 1 0,2 9 0,-8 2 0,0 0 0,0 3 0,0-8 0,0 3 0,0-5 0,-9-3 0,-3-2 0,-8-4 0,-1-5 0,-6-1 0,-8-6 0,-16-6 0,0 9 0,-14-9 0,5 11 0,-7-7 0,8 1 0,2 1 0,7-1 0,7 1 0,2 0 0,13 6 0,1-4 0,12 9 0,0-4 0,6 5 0,-1 0 0,1 0 0,-1 0 0,1 0 0,-1 0 0,1 0 0,-1 0 0,1 0 0,-1 0 0,1 0 0,-6 0 0,4 0 0,-8 0 0,3 0 0,-5 0 0,5 0 0,-3 0 0,8 0 0,-9 0 0,5 0 0,-6 0 0,5 0 0,-4 0 0,5 0 0,-1 0 0,-4 0 0,9 0 0,-3 0 0,-1 0 0,5 0 0,-5 0 0,1 0 0,3 0 0,-4 0 0,1 0 0,3 0 0,-4 0 0,6 0 0,-1 0 0,1 0 0,-1 0 0,-4 0 0,3 0 0,-3 0 0,4 0 0,1 0 0,-1 0 0,1 0 0,-6 0 0,4 0 0,-3 0 0,-1 0 0,-1 0 0,1 0 0,-5 0 0,4 0 0,-5 0 0,1 0 0,4 0 0,-4 0 0,4 0 0,1 0 0,-5 0 0,9 0 0,-8 0 0,8 0 0,-9 0 0,10 0 0,-10 0 0,9 0 0,-3 0 0,4 0 0,1 0 0,-1 0 0,1 0 0,-1 0 0,1 0 0,-1 0 0,-10 0 0,-10 0 0,-6 0 0,-5 0 0,7 0 0,0 0 0,-1 0 0,1-5 0,0 4 0,-7-10 0,5 5 0,-5-1 0,13-3 0,1 9 0,6-8 0,0 7 0,6-6 0,0 6 0,6-2 0,-1 4 0,1 0 0,-1 0 0,1 0 0,-1 0 0,-4 0 0,-2 0 0,-11 0 0,-1 0 0,-6 0 0,0 0 0,-1 0 0,1 0 0,6-4 0,1-2 0,11-4 0,-3-1 0,8 2 0,-3-1 0,4 0 0,1 5 0,-1 1 0,1 4 0,-1 0 0,1 0 0,-1 0 0,-4 0 0,-2 0 0,0 0 0,-4 0 0,5 0 0,-6 0 0,0 0 0,0 0 0,0 0 0,0 0 0,1 0 0,-1 0 0,-6 0 0,5-5 0,-5 4 0,-3-8 0,7 7 0,-7-2 0,14 0 0,-4 3 0,9-4 0,-8 5 0,8 0 0,-9 0 0,10 0 0,-10 0 0,4 0 0,1 0 0,-5 0 0,9 0 0,-8 0 0,8 0 0,-4 0 0,6 0 0,-1 0 0,1 0 0,-1 0 0,1 0 0,-1 0 0,1 0 0,-1-4 0,1 3 0,-1-3 0,1 4 0,-1 0 0,1-4 0,-1 3 0,5-8 0,-3 8 0,7-7 0,-8 7 0,8-8 0,-7 8 0,2-3 0,-3 4 0,4-4 0,-4 3 0,4-4 0,-5 5 0,1 0 0,-6 0 0,5 0 0,-10 0 0,9 0 0,-8 0 0,8 0 0,-9 0 0,10-4 0,-10 3 0,9-7 0,-8 7 0,8-8 0,-9 8 0,5-3 0,-6 4 0,0 0 0,0 0 0,0 0 0,0-5 0,1 4 0,4-4 0,-4 5 0,9 0 0,-3-4 0,-1 3 0,5-7 0,-5 2 0,1 1 0,-2-4 0,-5 3 0,5 1 0,-3 0 0,3 5 0,0-4 0,-4 3 0,10-4 0,-10 5 0,9 0 0,-8-4 0,8 3 0,-9-4 0,-1 5 0,-2 0 0,-3-5 0,5 4 0,0-8 0,-6 8 0,10-4 0,-9 5 0,16-4 0,-9 3 0,8-4 0,-2 5 0,3 0 0,1 0 0,3 0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09.388"/>
    </inkml:context>
    <inkml:brush xml:id="br0">
      <inkml:brushProperty name="width" value="0.1" units="cm"/>
      <inkml:brushProperty name="height" value="0.1" units="cm"/>
      <inkml:brushProperty name="color" value="#FFFFFF"/>
    </inkml:brush>
  </inkml:definitions>
  <inkml:trace contextRef="#ctx0" brushRef="#br0">253 1193 24575,'-15'0'0,"6"-4"0,0-6 0,4 3 0,-1-11 0,-3 6 0,3-9 0,-4 0 0,4 1 0,-8 3 0,12-2 0,-12 8 0,9-4 0,-5 6 0,1-1 0,-1 5 0,5-4 0,-3 4 0,2 0 0,-3-4 0,-1 4 0,5-4 0,-3 3 0,2-2 0,1 3 0,-3-5 0,7 1 0,-8 3 0,4 2 0,-5 4 0,1 0 0,4-4 0,0-1 0,5-5 0,0-4 0,0 3 0,0-9 0,0 9 0,0-8 0,0 3 0,0 0 0,0-3 0,0-3 0,0 0 0,5-5 0,-4 0 0,8 5 0,-2-11 0,3 5 0,2-6 0,-1 5 0,0-3 0,-1 10 0,1-5 0,-1 11 0,0-4 0,0 10 0,5-10 0,-4 4 0,3 0 0,-3-9 0,3 8 0,-2-10 0,8 11 0,-8-10 0,8 8 0,-9-3 0,9-5 0,-8 9 0,3-5 0,-5 8 0,0-1 0,-1 4 0,1-3 0,-1 9 0,1-4 0,-1 4 0,0-5 0,1 1 0,-1-1 0,0 5 0,-3-3 0,-2 7 0,-4-4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11.666"/>
    </inkml:context>
    <inkml:brush xml:id="br0">
      <inkml:brushProperty name="width" value="0.1" units="cm"/>
      <inkml:brushProperty name="height" value="0.1" units="cm"/>
      <inkml:brushProperty name="color" value="#FFFFFF"/>
    </inkml:brush>
  </inkml:definitions>
  <inkml:trace contextRef="#ctx0" brushRef="#br0">433 1 24575,'-14'0'0,"0"0"0,4 0 0,1 0 0,-1 0 0,1 0 0,-1 4 0,-5 12 0,-1 1 0,-12 10 0,6-6 0,-5 1 0,6-6 0,1 4 0,-1-9 0,5 4 0,1-10 0,6 4 0,-1-8 0,1 3 0,-6-4 0,5 0 0,-10 0 0,9 0 0,-3 0 0,4 0 0,1 0 0,-1 0 0,1 0 0,-1 0 0,5-4 0,1-2 0,4 1 0,0 1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19.766"/>
    </inkml:context>
    <inkml:brush xml:id="br0">
      <inkml:brushProperty name="width" value="0.1" units="cm"/>
      <inkml:brushProperty name="height" value="0.1" units="cm"/>
      <inkml:brushProperty name="color" value="#FFFFFF"/>
    </inkml:brush>
  </inkml:definitions>
  <inkml:trace contextRef="#ctx0" brushRef="#br0">3164 446 24575,'-21'0'0,"0"0"0,0 0 0,-5 0 0,3 0 0,-3 0 0,5 0 0,0 0 0,5 0 0,1 0 0,6 0 0,0 0 0,-1 0 0,1 0 0,-1 0 0,1 0 0,-1 0 0,1 0 0,-1 0 0,1-5 0,-1 4 0,1-3 0,-1 0 0,1 3 0,-1-3 0,1 4 0,-1 0 0,1-5 0,-1 4 0,1-3 0,-6 4 0,4-4 0,-3 3 0,-1-8 0,4 8 0,-3-4 0,4 1 0,1 3 0,-1-3 0,1 4 0,-1 0 0,1 0 0,-1 0 0,1-5 0,-1 4 0,1-7 0,-6 7 0,5-8 0,-5 8 0,6-3 0,-1 4 0,1 0 0,-1 0 0,-4 0 0,3 0 0,-4 0 0,6 0 0,-6-4 0,-1 2 0,-4-7 0,-1 3 0,0-4 0,0 4 0,5-3 0,-3 8 0,8-3 0,-9-1 0,10 4 0,-5-4 0,6 5 0,-1 0 0,1 0 0,-1 0 0,5-4 0,-4 3 0,4-3 0,-4 4 0,-1 0 0,1 0 0,-1 0 0,1 0 0,-1 0 0,1 0 0,-1-4 0,1 2 0,-6-2 0,4 4 0,-8 0 0,8 0 0,-9-4 0,10 2 0,-10-2 0,9 4 0,-8 0 0,3 0 0,-5 0 0,5 0 0,-3 0 0,8 0 0,-3 0 0,4 0 0,1 0 0,-1 0 0,1 0 0,-1 0 0,1 0 0,-1 0 0,1 0 0,-1 0 0,1 0 0,-1 0 0,1 0 0,-1-4 0,1-2 0,-1 1 0,1 1 0,-1 4 0,1 0 0,-1 0 0,1 0 0,-1 0 0,1 0 0,-1 0 0,1 0 0,-6 0 0,4 0 0,-3 0 0,-1 0 0,4 0 0,-8 0 0,8 0 0,-8 0 0,8 0 0,-9 0 0,9 0 0,-8 0 0,3 0 0,0 0 0,-3 0 0,3 0 0,0 0 0,-3 0 0,8 0 0,-4 0 0,6 0 0,-1 0 0,1 0 0,-1 0 0,1 0 0,-1 0 0,1 0 0,-6 0 0,4 0 0,-3 0 0,4 0 0,1 0 0,-1 0 0,-4 0 0,3 0 0,-8 0 0,3 0 0,0 0 0,-13 0 0,16 0 0,-16 0 0,19 0 0,-10 0 0,4 0 0,-5 0 0,0 0 0,1 0 0,-1 0 0,0 0 0,0 0 0,0 0 0,0 0 0,6 0 0,-5 0 0,9 0 0,-3 0 0,-1 0 0,4 0 0,-3 0 0,4 0 0,1 0 0,-1 0 0,1 0 0,-1 0 0,1 0 0,-6-5 0,5 4 0,-10-8 0,9 3 0,-8-4 0,8 4 0,-4-2 0,1 2 0,3 0 0,-8 2 0,8 0 0,-4 3 0,6-4 0,-1 1 0,1 3 0,-1-3 0,1 4 0,-6-5 0,5 4 0,-14-8 0,7 8 0,-8-9 0,4 9 0,0-8 0,5 8 0,-3-9 0,8 9 0,-4-4 0,1 1 0,3 3 0,-3-8 0,-1 8 0,4-8 0,-8 8 0,8-7 0,-3 2 0,-1 1 0,4-3 0,-3 7 0,4-4 0,5 1 0,-9 3 0,12-7 0,-21-2 0,16 3 0,-12-6 0,10 12 0,-1-7 0,1 7 0,-1-4 0,1 5 0,3 0 0,2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7:29.071"/>
    </inkml:context>
    <inkml:brush xml:id="br0">
      <inkml:brushProperty name="width" value="0.1" units="cm"/>
      <inkml:brushProperty name="height" value="0.1" units="cm"/>
      <inkml:brushProperty name="color" value="#FFFFFF"/>
    </inkml:brush>
  </inkml:definitions>
  <inkml:trace contextRef="#ctx0" brushRef="#br0">903 0 24575,'-16'0'0,"-4"0"0,5 0 0,-6 0 0,5 0 0,1 0 0,6 0 0,-6 0 0,5 0 0,-5 0 0,1 0 0,3 0 0,-9 0 0,4 0 0,1 0 0,-5 0 0,9 0 0,-8 0 0,8 0 0,-9 0 0,10 0 0,-5 0 0,6 0 0,-1 4 0,-4 2 0,3 3 0,-9 2 0,-2-1 0,0 5 0,-11-3 0,11 3 0,-5-4 0,7 0 0,-1-6 0,0 0 0,0-5 0,5 0 0,2 0 0,-1 0 0,4 0 0,-3 0 0,4 0 0,1 0 0,-1 0 0,1 0 0,-1 0 0,1 0 0,-1 0 0,1 0 0,-1 0 0,-4 0 0,-2 0 0,-5 0 0,0 0 0,6 0 0,0 0 0,6 0 0,-1 0 0,1 0 0,3-4 0,2 3 0,4-4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36.869"/>
    </inkml:context>
    <inkml:brush xml:id="br0">
      <inkml:brushProperty name="width" value="0.1" units="cm"/>
      <inkml:brushProperty name="height" value="0.1" units="cm"/>
      <inkml:brushProperty name="color" value="#FFFFFF"/>
    </inkml:brush>
  </inkml:definitions>
  <inkml:trace contextRef="#ctx0" brushRef="#br0">870 352 24575,'-15'0'0,"2"0"0,-2 0 0,4 0 0,-8 0 0,8 0 0,-3 0 0,-1 0 0,4 0 0,1 4 0,1 2 0,4-1 0,-4-1 0,-1-4 0,1 0 0,-1 4 0,1-3 0,-6 8 0,-1-8 0,-10 4 0,3-5 0,-9 0 0,9 0 0,2 0 0,1 0 0,4 0 0,0 0 0,2 0 0,-1 0 0,5 0 0,-10 4 0,9-3 0,-14 4 0,7-5 0,-3 0 0,1 0 0,4 0 0,1 0 0,-5 0 0,4 0 0,-5 0 0,1-5 0,-9-12 0,7-1 0,-6-11 0,6 3 0,0-3 0,-2-12 0,6 5 0,1-5 0,10 13 0,2-4 0,1 9 0,3-4 0,-4 12 0,5 0 0,0 6 0,0 3 0,0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3.081"/>
    </inkml:context>
    <inkml:brush xml:id="br0">
      <inkml:brushProperty name="width" value="0.05" units="cm"/>
      <inkml:brushProperty name="height" value="0.05" units="cm"/>
    </inkml:brush>
  </inkml:definitions>
  <inkml:trace contextRef="#ctx0" brushRef="#br0">0 116 24575,'21'0'0,"21"0"0,17 0 0,9 6 0,19 11-1055,9 10 1055,-44-10 0,2 1-662,18 2 0,1 0 662,-11-2 0,0 0 0,11-1 0,3-2 0,6 0 0,0-1 0,-11-5 0,0 1 0,13 5 0,-3-1 0,-32-4 0,1-1 0,38 5 0,-3 1 0,-8 7 0,-14-14 0,12-2 0,-9 4 0,28 20 0,-21-19 0,2 0-465,-22 2 0,-2-1 465,8-7 0,0-1 0,2 9 0,-1-1 0,30-2 0,-12 8 0,-2 2 0,-2-3-764,18 5 0,5-2 764,-44-14 0,-2 0 0,29 12 0,1 1-212,-20-13 0,-1 1 212,6 10 0,2 2 0,7-8 0,-1 0 0,-24 1 0,2 1 0,43 4 0,-1-1 0,-8 2 0,-6-2 0,2-1 0,-28-6 0,-2-1 0,0 1 0,2 0 0,12 0 0,-1 0 0,-12 0 0,2 0 0,18 1 0,-3-1 0,11 7 0,-5-6 0,-2 0 849,-14-3-849,0-1 0,6-2 0,-1-4 0,-1 0 0,-12 0 0,0 0 0,23 0 0,-2 0 0,8 0 0,-30 0 0,0 0 0,30 0 0,-30 0 0,0 0 0,42 0 0,-1 0 0,-41 0 0,0 0 0,30 0 0,-31 0 0,2 0 0,40 0 0,1 0 0,-42 0 0,0 0 0,30 0 0,9 0 0,-12 0 0,-9 0 871,-4 0-871,-17 0 1655,-3 0-1655,-12-4 1290,-3 3-1290,10-3 596,35 4-596,-11 0 0,-14 0 0,1 0 0,28 0 0,2 0 0,9 0 0,-13 0 0,-8 0 0,7 0 0,-18 6 0,18-5 0,-18 12 0,7-6 0,1 1 0,-7-2 0,6 0 0,-9-4 0,0 4 0,0-6 0,-1 0 0,-7 0 0,5 0 0,-14 0 0,6 0 0,-8 0 0,-1 0 0,1 0 0,-8 0 0,6 0 0,-12 0 0,5 0 0,0 0 0,-6 0 0,6 0 0,9 0 0,-5-5 0,7 3 0,-4-9 0,-5 10 0,6-10 0,1 4 0,-1 0 0,1-3 0,8 8 0,2-10 0,0 5 0,7 0 0,-7-5 0,8 4 0,1-6 0,-10 1 0,8 6 0,-7-5 0,8 4 0,26-12 0,-19 4 0,19-4 0,-34 7 0,6-1 0,-14 1 0,6-5 0,-8 4 0,-12-7 0,-3 3 0,0 7 0,12 1 0,13 4 0,19-3 0,2-6 0,0 0 0,-2 7 0,-10 2 0,-9 0 0,6 5 0,-14-4 0,6-1 0,-8 5 0,-1-5 0,-6 2 0,5 2 0,-5-8 0,6 3 0,1 1 0,8-6 0,-6 5 0,6-6 0,-8 0 0,-1 1 0,1 0 0,0-1 0,-8 7 0,6-5 0,-12 5 0,5-1 0,-8-2 0,1 3 0,-5 0 0,3-3 0,-3 8 0,-1-8 0,5 3 0,-5 1 0,1-4 0,4 8 0,-10-6 0,4 2 0,-5 0 0,-1-3 0,11 2 0,-8-3 0,7-1 0,-4 1 0,-4 0 0,10-2 0,-10 2 0,9-1 0,-8 1 0,3-1 0,0 5 0,-4-3 0,4 3 0,0-4 0,-4 0 0,5-1 0,-1 0 0,-4 1 0,4 0 0,0-1 0,-3 1 0,3-1 0,-2 1 0,-2 4 0,-1-2 0,-3 2 0,-5-3 0,6 0 0,-2 4 0,3-3 0,1 2 0,-1-4 0,1 0 0,0 0 0,0 4 0,0-3 0,-1 7 0,1-3 0,-4 0 0,3 3 0,-8-6 0,4 3 0,0 0 0,-3-4 0,7 7 0,-7-6 0,6 6 0,-6-7 0,7 7 0,-7-7 0,7 3 0,-4-3 0,0-1 0,4 5 0,-7-4 0,7 7 0,-4-7 0,1 3 0,2-3 0,-3 3 0,1-2 0,2 2 0,-2-4 0,3 5 0,-4-4 0,0 4 0,-4-1 0,0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3.826"/>
    </inkml:context>
    <inkml:brush xml:id="br0">
      <inkml:brushProperty name="width" value="0.05" units="cm"/>
      <inkml:brushProperty name="height" value="0.05" units="cm"/>
    </inkml:brush>
  </inkml:definitions>
  <inkml:trace contextRef="#ctx0" brushRef="#br0">547 1 24575,'-25'0'0,"-1"0"0,-4 0 0,-5 0 0,12 0 0,-12 0 0,12 0 0,-12 0 0,13 0 0,-6 0 0,12 0 0,-11 0 0,10 0 0,-11 0 0,7 0 0,0 0 0,5 0 0,-11 0 0,10 0 0,-6 0 0,9 0 0,5 0 0,0 0 0,-3 0 0,10 0 0,-4 0 0,9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5.602"/>
    </inkml:context>
    <inkml:brush xml:id="br0">
      <inkml:brushProperty name="width" value="0.05" units="cm"/>
      <inkml:brushProperty name="height" value="0.05" units="cm"/>
    </inkml:brush>
  </inkml:definitions>
  <inkml:trace contextRef="#ctx0" brushRef="#br0">1 1 24575,'0'13'0,"0"-3"0,4 4 0,1 0 0,0-4 0,4 0 0,-8 4 0,7-8 0,-4 8 0,1 0 0,-1-4 0,0 5 0,-3-7 0,3 7 0,-4 0 0,4 1 0,-3 3 0,7-8 0,-7 3 0,3-5 0,-4-1 0,0 1 0,4 0 0,-3 0 0,2-1 0,-3 1 0,4 0 0,-3 5 0,7-4 0,-7 10 0,7-10 0,-7 4 0,3-5 0,0 0 0,-3 0 0,2-1 0,-3 1 0,4-4 0,-3 2 0,2-3 0,-3 4 0,0 0 0,4 0 0,-3 1 0,6-1 0,-6 1 0,2-1 0,-3 1 0,4 0 0,-3-1 0,3-3 0,-4-2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6.796"/>
    </inkml:context>
    <inkml:brush xml:id="br0">
      <inkml:brushProperty name="width" value="0.05" units="cm"/>
      <inkml:brushProperty name="height" value="0.05" units="cm"/>
    </inkml:brush>
  </inkml:definitions>
  <inkml:trace contextRef="#ctx0" brushRef="#br0">0 1 24575,'16'0'0,"0"0"0,14 0 0,8 0 0,1 0 0,6 0 0,0 0 0,-13 0 0,11 0 0,-13 0 0,-6 0 0,10 0 0,-22 0 0,14 0 0,-16 0 0,5 0 0,-7 0 0,1 0 0,0 0 0,0 0 0,-1 0 0,0 0 0,-4 0 0,0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39.166"/>
    </inkml:context>
    <inkml:brush xml:id="br0">
      <inkml:brushProperty name="width" value="0.05" units="cm"/>
      <inkml:brushProperty name="height" value="0.05" units="cm"/>
    </inkml:brush>
  </inkml:definitions>
  <inkml:trace contextRef="#ctx0" brushRef="#br0">0 1 24575,'14'0'0,"0"0"0,2 0 0,3 0 0,-8 0 0,3 0 0,0 0 0,-5 0 0,5 0 0,-6 0 0,0 0 0,1 0 0,-1 0 0,1 0 0,0 0 0,0 0 0,0 0 0,-1 0 0,1 0 0,0 0 0,0 0 0,0 0 0,-1 0 0,1 0 0,0 0 0,0 0 0,5 0 0,-4 0 0,4 0 0,0 0 0,-4 0 0,10 0 0,-10 0 0,4 0 0,-5 0 0,0 0 0,-1 0 0,1 0 0,5 0 0,-4 0 0,4 0 0,-5 0 0,0 0 0,0 0 0,3 0 0,-2 0 0,3 0 0,-4 0 0,-1 0 0,0 0 0,-4 0 0,0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3.667"/>
    </inkml:context>
    <inkml:brush xml:id="br0">
      <inkml:brushProperty name="width" value="0.05" units="cm"/>
      <inkml:brushProperty name="height" value="0.05" units="cm"/>
    </inkml:brush>
  </inkml:definitions>
  <inkml:trace contextRef="#ctx0" brushRef="#br0">1 912 24575,'11'0'0,"3"0"0,5 0 0,9 0 0,1 0 0,16 0 0,-6 0 0,14 0 0,-14-6 0,6-1 0,-8 1 0,-1 0 0,1 1 0,-7-1 0,13-1 0,-18-2 0,18 7 0,-20-2 0,12-2 0,-13 0 0,13 0 0,-12-4 0,5 9 0,0-9 0,2 9 0,-1-14 0,-1 12 0,0-17 0,-5 17 0,12-13 0,-6 9 0,1-4 0,5-1 0,-6 0 0,8 0 0,-1 0 0,1-6 0,-1 4 0,1-3 0,-1 4 0,19-4 0,-14 3 0,13-4 0,-17 6 0,8-1 0,-7-5 0,16 3 0,-7-4 0,9 5 0,10-1 0,-8 1 0,18-1 0,-18 7 0,18-6 0,-8 12 0,22-13 0,-9 13 0,9-13 0,-11 14 0,-1-13 0,-26 6 0,-1 1 0,15-3 0,14-4 0,-43 14 0,-10 0 0,25-7 0,-2-1 0,0-5 0,3 0 0,21-4 0,-19 3 0,1 2-536,27-4 536,-31 7 0,0 0 0,41-8 0,-42 13 0,-1-1 0,32-9 0,-3 12 0,-13-5 0,-10 7 0,-9-5 0,7 3 0,-16-3 536,8-1-536,-1 5 0,-6-4 0,14-2 0,-6 6 0,9-12 0,-1 12 0,-7-11 0,5 4 0,-6 1 0,8-5 0,-8 10 0,7-10 0,-8 10 0,10-10 0,-1 10 0,-8-4 0,7 6 0,-15 0 0,14 0 0,-14 0 0,14 0 0,-14 0 0,14 0 0,-14 0 0,6 0 0,-8 0 0,-8 0 0,6 0 0,-3-5 0,-2 4 0,0-8 0,-9 8 0,-5-4 0,-2 1 0,-5 3 0,0-3 0,-1 4 0,14 0 0,10 0 0,26 0 0,22 0 0,1 0-436,-31 0 1,1 0 435,2 0 0,0 0 0,43 0 0,-39 0 0,0 0 0,36 0 0,-1 0 0,-2 0-30,-22 0 30,8 0 0,-18 0 0,18 0 0,-18 0 0,18-7 0,-18 5 0,18-5 0,-18 7 0,18 0 0,-8 0 0,10 0 0,1 0 0,-1 0 0,0 0 869,0 0-869,-1 0 0,-9 0 32,-4 0-32,-17 0 0,-2 0 0,-15 0 0,-8 0 0,-2 0 0,-10 0 0,13 0 0,9 0 0,22 0 0,39 0-811,-40 0 1,4 0 810,23 0 0,4 0-1058,-7 0 1,2 0 1057,19 4 0,3 2 0,-6 0 0,-3 1 0,-18 2 0,0 1 0,13 0 0,-1 1-703,-22 3 0,-2 0 703,7-4 0,1 1-347,-3 3 1,-3 0 346,29 10 915,-3-6-915,-22 3 1965,-11-7-1965,-12-1 1607,-9-1-1607,0 0 905,1 0-905,0 1 443,-1-1-443,0-6 0,1 5 0,0-9 0,-1 8 0,9-8 0,-6 3 0,6 1 0,-8-5 0,-1 4 0,1 1 0,-1-5 0,1 10 0,24 2 0,-9 1 0,11 5 0,-9-5 0,-7-1 0,0 0 0,7 1 0,-15-2 0,6 1 0,-8-1 0,-1 0 0,-6-5 0,-3 3 0,-6-9 0,0 4 0,-5-1 0,4-3 0,-10 3 0,13 0 0,-12-2 0,7 2 0,-3-4 0,-5 4 0,9-3 0,-3 3 0,-1 0 0,5-3 0,3 8 0,-1-3 0,6 1 0,0 3 0,2-3 0,7 5 0,8 7 0,-6-5 0,6 10 0,-9-10 0,1 9 0,-7-6 0,5 2 0,11 8 0,-6-7 0,22 12 0,-15-6 0,9 2 0,0 0 0,-1-1 0,1 1 0,-1 0 0,-8-7 0,-2-3 0,-9-5 0,-6-2 0,-2 0 0,-7 0 0,0-6 0,-6 4 0,5-8 0,-5 7 0,1-3 0,3 1 0,-9 2 0,4-7 0,-5 6 0,4-6 0,-4 3 0,4 0 0,-5-3 0,1 7 0,-1-8 0,1 4 0,0 0 0,-1-3 0,1 7 0,0-7 0,0 6 0,5-6 0,-4 7 0,10-2 0,-5 3 0,6-3 0,-5 3 0,3-4 0,-9 4 0,10-3 0,-10-2 0,4 0 0,-5-3 0,-4 7 0,3-7 0,-4 6 0,1-6 0,-1 2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4.553"/>
    </inkml:context>
    <inkml:brush xml:id="br0">
      <inkml:brushProperty name="width" value="0.05" units="cm"/>
      <inkml:brushProperty name="height" value="0.05" units="cm"/>
    </inkml:brush>
  </inkml:definitions>
  <inkml:trace contextRef="#ctx0" brushRef="#br0">362 0 24575,'-8'0'0,"0"0"0,-7 0 0,5 0 0,-10 0 0,5 0 0,-6 0 0,5 0 0,-4 0 0,10 0 0,-17 0 0,15 0 0,-15 0 0,12 0 0,-5 0 0,5 0 0,2 0 0,-2 0 0,1 0 0,0 0 0,1 0 0,5 0 0,0 0 0,-1 0 0,4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6"/>
    </inkml:context>
    <inkml:brush xml:id="br0">
      <inkml:brushProperty name="width" value="0.05" units="cm"/>
      <inkml:brushProperty name="height" value="0.05" units="cm"/>
    </inkml:brush>
  </inkml:definitions>
  <inkml:trace contextRef="#ctx0" brushRef="#br0">17 288 24575,'0'-12'0,"0"3"0,0-3 0,0 3 0,0 1 0,0-5 0,0 3 0,0-8 0,0 9 0,0-6 0,0 2 0,0-2 0,0 0 0,0 2 0,0 4 0,0 0 0,0-5 0,0 4 0,0-4 0,0 5 0,-4 4 0,3-2 0,-3 2 0,4-4 0,-3 0 0,2 1 0,-3 3 0,4 2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7.360"/>
    </inkml:context>
    <inkml:brush xml:id="br0">
      <inkml:brushProperty name="width" value="0.05" units="cm"/>
      <inkml:brushProperty name="height" value="0.05" units="cm"/>
    </inkml:brush>
  </inkml:definitions>
  <inkml:trace contextRef="#ctx0" brushRef="#br0">0 1 24575,'29'0'0,"10"0"0,8 0 0,0 0 0,-3 0 0,-7 0 0,-7 0 0,-2 0 0,-7 0 0,-6 0 0,-1 0 0,-9 0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15T12:48:48.482"/>
    </inkml:context>
    <inkml:brush xml:id="br0">
      <inkml:brushProperty name="width" value="0.05" units="cm"/>
      <inkml:brushProperty name="height" value="0.05" units="cm"/>
    </inkml:brush>
  </inkml:definitions>
  <inkml:trace contextRef="#ctx0" brushRef="#br0">1 0 24575,'24'0'0,"2"0"0,11 0 0,0 0 0,-1 0 0,-6 0 0,-2 0 0,-7 0 0,0 0 0,0 0 0,-6 0 0,-1 0 0,-6 0 0,-3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41.953"/>
    </inkml:context>
    <inkml:brush xml:id="br0">
      <inkml:brushProperty name="width" value="0.1" units="cm"/>
      <inkml:brushProperty name="height" value="0.1" units="cm"/>
      <inkml:brushProperty name="color" value="#FFFFFF"/>
    </inkml:brush>
  </inkml:definitions>
  <inkml:trace contextRef="#ctx0" brushRef="#br0">0 192 24575,'6'3'0,"7"0"0,-7 11 0,9-5 0,-5 6 0,4 0 0,-7 1 0,6-2 0,-7 1 0,4 0 0,0 1 0,0-1 0,-1-6 0,0 0 0,1 1 0,-1-1 0,-4 0 0,3 1 0,-7-1 0,8 0 0,-8 1 0,7-1 0,-7 5 0,3 2 0,-4 5 0,0 0 0,0-1 0,0-4 0,0 3 0,0-8 0,0 3 0,0-4 0,5-14 0,-4-10 0,4-14 0,0-6 0,1 0 0,0 0 0,4 5 0,-9 3 0,8 5 0,-8 5 0,4 1 0,-1 6 0,-3-1 0,8 5 0,-4-3 0,4 7 0,1-4 0,-5 1 0,-1 7 0,-4-2 0,0 9 0,0-1 0,0 0 0,0 1 0,0-1 0,0 0 0,0 1 0,0-1 0,0 0 0,0 1 0,0-1 0,0 1 0,0-1 0,0 0 0,0 1 0,0-9 0,-4-7 0,-2-4 0,1-4 0,-3 9 0,7-4 0,-4 4 0,1-5 0,3 1 0,-7-1 0,7 1 0,-8-1 0,8 1 0,-3-1 0,0 1 0,3-1 0,-4 1 0,1-1 0,3 1 0,-3-1 0,4-4 0,-5-2 0,4-5 0,-4-5 0,5 3 0,0-4 0,0 7 0,-4 4 0,3-4 0,-3 10 0,4-5 0,0 5 0,0 9 0,-9 11 0,6 2 0,-6 6 0,9-9 0,-4-4 0,3 4 0,-8-8 0,4 3 0,0 0 0,1-7 0,4-3 0,0-10 0,0-5 0,0 5 0,0-3 0,0 8 0,-5 1 0,4 1 0,-7 8 0,7-7 0,-3 7 0,4-4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4:56.370"/>
    </inkml:context>
    <inkml:brush xml:id="br0">
      <inkml:brushProperty name="width" value="0.1" units="cm"/>
      <inkml:brushProperty name="height" value="0.1" units="cm"/>
      <inkml:brushProperty name="color" value="#FFFFFF"/>
    </inkml:brush>
  </inkml:definitions>
  <inkml:trace contextRef="#ctx0" brushRef="#br0">29 566 24575,'0'15'0,"0"-2"0,0-3 0,0-1 0,-4 0 0,3 1 0,-3-1 0,4 1 0,-4-1 0,3 0 0,-4 1 0,1-5 0,3-5 0,-3-6 0,4-3 0,0-1 0,0 1 0,0-1 0,0 1 0,0-1 0,0 1 0,0-1 0,0 1 0,0-1 0,0 1 0,0-1 0,0 1 0,0 0 0,0-1 0,0 1 0,0-1 0,0 1 0,0-1 0,0 1 0,0-1 0,0 1 0,0-1 0,0 1 0,0 7 0,0 13 0,0 0 0,0 13 0,0-9 0,0 1 0,0-1 0,0-6 0,0 0 0,0 1 0,0-1 0,0 0 0,0 1 0,0-1 0,0 0 0,0 1 0,0-1 0,0 0 0,0 1 0,0-1 0,0 1 0,0-1 0,0 0 0,0 1 0,0-1 0,0 0 0,0 1 0,0-1 0,0 0 0,0 1 0,0-9 0,0-12 0,0-1 0,0-11 0,0 12 0,0-9 0,0 10 0,0-10 0,4 9 0,-3-3 0,3 4 0,1-4 0,-4 3 0,4-4 0,-5 6 0,0-1 0,4 5 0,-3-3 0,3 2 0,-4-3 0,0-1 0,0 1 0,0-1 0,0 1 0,0-1 0,0 1 0,0-1 0,0 1 0,0-1 0,0 1 0,4-1 0,-3 1 0,3-1 0,-4 1 0,0-6 0,5 5 0,-4-5 0,3 6 0,-4-1 0,0 1 0,0-1 0,4 5 0,-3-4 0,3 4 0,0 0 0,-3-4 0,3 4 0,1-4 0,-4-1 0,7 1 0,-7-1 0,3 1 0,-4-1 0,0 1 0,0-1 0,4 5 0,-3-4 0,4 4 0,-5-4 0,0-1 0,0 1 0,0-1 0,0-4 0,0 3 0,0-4 0,0 6 0,0-1 0,0 1 0,0-1 0,0 1 0,4 4 0,-3-4 0,3 4 0,-4-5 0,4 1 0,-3-1 0,3 1 0,-4 8 0,0 10 0,0 3 0,0 5 0,0-7 0,0-1 0,4-4 0,2-1 0,3-4 0,0 0 0,1 0 0,-1 0 0,0 0 0,1 0 0,-1 0 0,0 0 0,-3 4 0,2-3 0,-3 4 0,5-5 0,-1 0 0,0 0 0,1 0 0,-1 0 0,0 0 0,1 0 0,-1 0 0,0 0 0,1 0 0,-1 0 0,0 0 0,1 0 0,-1 0 0,0 0 0,1 0 0,-1 0 0,-4 4 0,4-3 0,-8 7 0,7-7 0,-3 3 0,5-4 0,-5 4 0,3-2 0,-7 6 0,7-7 0,-6 7 0,2-3 0,-4 5 0,4-5 0,-3 3 0,3-7 0,-4 3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5:26.667"/>
    </inkml:context>
    <inkml:brush xml:id="br0">
      <inkml:brushProperty name="width" value="0.1" units="cm"/>
      <inkml:brushProperty name="height" value="0.1" units="cm"/>
      <inkml:brushProperty name="color" value="#FFFFFF"/>
    </inkml:brush>
  </inkml:definitions>
  <inkml:trace contextRef="#ctx0" brushRef="#br0">0 70 24575,'15'0'0,"-2"0"0,-8 4 0,4-3 0,-4 3 0,4-4 0,-4 4 0,4-3 0,-8 8 0,7-8 0,-3 3 0,0 0 0,4-3 0,-4 3 0,0 0 0,3-3 0,-2 4 0,3-5 0,0 0 0,-3 4 0,2-3 0,-3 3 0,0 0 0,4-3 0,-4 3 0,0 0 0,3-3 0,-3 4 0,5-1 0,-1-3 0,-4 7 0,4-7 0,-4 3 0,4-4 0,1 0 0,-1 0 0,0 0 0,1 4 0,-1-2 0,0 6 0,1-7 0,-1 3 0,0 0 0,1 1 0,-1 1 0,6 2 0,0-2 0,6 4 0,0 1 0,-1-5 0,-4 2 0,3-7 0,-8 8 0,3-8 0,-4 7 0,-1-7 0,0 3 0,-3 0 0,2-3 0,-3 4 0,0-1 0,4-3 0,-4 3 0,0 0 0,3-3 0,-2 3 0,3-4 0,0 0 0,1 0 0,-1 4 0,0-3 0,6 8 0,6-3 0,2 5 0,9 0 0,-4 0 0,6 0 0,-6 0 0,-1-5 0,-6 4 0,-6-5 0,0 1 0,-6-2 0,0-4 0,1 0 0,-1 0 0,0 0 0,1 0 0,-5-4 0,-1-2 0,-4-3 0,0-1 0,0 1 0,0-1 0,0 1 0,0-1 0,0 1 0,0-1 0,0 1 0,0-1 0,0 1 0,0-1 0,0 1 0,0-1 0,0 1 0,0-1 0,4 1 0,-3-1 0,3 1 0,1-1 0,-4 1 0,7-1 0,-3 1 0,0-1 0,4 1 0,-4-1 0,4 1 0,1-1 0,-5 1 0,3-1 0,-7 1 0,7-1 0,-7 1 0,4-1 0,-5 1 0,0-1 0,0 1 0,0-1 0,0 1 0,0-1 0,0 1 0,4 8 0,1-2 0,15 12 0,10-2 0,6 4 0,12 1 0,-13 0 0,6-1 0,-7 1 0,0-1 0,-6 0 0,-1 0 0,-11-1 0,-2-1 0,-4 1 0,-1-5 0,0 3 0,1-7 0,-5 8 0,-1-4 0,-4 4 0,4 1 0,1-1 0,0 0 0,0 1 0,-1-1 0,-3 0 0,3 1 0,-4-1 0,4 0 0,-3 1 0,3-1 0,-4 1 0,5-5 0,-4-1 0,3-4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5:48.266"/>
    </inkml:context>
    <inkml:brush xml:id="br0">
      <inkml:brushProperty name="width" value="0.1" units="cm"/>
      <inkml:brushProperty name="height" value="0.1" units="cm"/>
      <inkml:brushProperty name="color" value="#FFFFFF"/>
    </inkml:brush>
  </inkml:definitions>
  <inkml:trace contextRef="#ctx0" brushRef="#br0">297 241 24575,'0'-15'0,"0"2"0,0 3 0,0 1 0,4-1 0,-3 1 0,3-6 0,0 4 0,-3-8 0,4 8 0,-5-8 0,0 8 0,0-4 0,0 6 0,0-6 0,0 4 0,0-3 0,0 4 0,0 1 0,4 4 0,-3 5 0,3 10 0,-4 5 0,0 6 0,0 0 0,0 0 0,0-6 0,-5 5 0,4-10 0,-4 5 0,5-1 0,0-3 0,0 3 0,0-5 0,0 1 0,0-1 0,0 0 0,0 1 0,0-1 0,0 1 0,0-1 0,0 0 0,0 1 0,0-1 0,0 0 0,0 1 0,0-1 0,0 0 0,0 1 0,0-1 0,0 0 0,0 1 0,0-1 0,0 1 0,0-1 0,-4-4 0,3-5 0,-3-10 0,4-6 0,0 0 0,0-3 0,0 3 0,0-5 0,0 5 0,0-3 0,0 3 0,0 0 0,0 1 0,0 1 0,0 3 0,4-3 0,-3 4 0,3 1 0,-4-1 0,0 1 0,5 3 0,-4-2 0,3 3 0,-4-5 0,0 1 0,4 3 0,-3-2 0,3 3 0,-4-5 0,4 5 0,-3-4 0,3 4 0,-4-4 0,5 3 0,-4 6 0,3 5 0,-4 5 0,0-1 0,0 1 0,0 4 0,0 2 0,-5 10 0,3 2 0,-7 0 0,2 5 0,1-5 0,-3 0 0,3-1 0,0-1 0,-3-3 0,8 9 0,-4-10 0,0 5 0,4-6 0,-8-6 0,8 0 0,-3-6 0,4 0 0,0-28 0,0 2 0,0-26 0,0 8 0,0 1 0,0 0 0,0 0 0,0 0 0,4 5 0,-2 3 0,7 5 0,-8 5 0,4 2 0,-1 4 0,-3-4 0,3 3 0,-4-4 0,0 6 0,4 3 0,-3-2 0,3 3 0,-4-5 0,0 1 0,0 22 0,0-4 0,0 21 0,0-3 0,0-5 0,0 11 0,0-11 0,0 4 0,0 1 0,-4-5 0,2 5 0,-7-6 0,8-1 0,-4-4 0,5-2 0,0-4 0,0-1 0,0 0 0,0-22 0,0-3 0,0-15 0,0-2 0,0 5 0,5-6 0,2 0 0,-1-1 0,-1 1 0,0 6 0,-4 6 0,3 8 0,-4 4 0,0 35 0,0-6 0,0 37 0,0-14 0,0 1 0,-5 5 0,3-13 0,-8 6 0,8-13 0,-7-1 0,8-11 0,-8-2 0,8-5 0,-4 1 0,5-1 0,0-8 0,0-13 0,0-11 0,0-11 0,0-7 0,0 5 0,0-5 0,0 7 0,0-1 0,0 7 0,0 6 0,0 8 0,0 13 0,0 13 0,0 18 0,0 12 0,0 1 0,0 12 0,0-17 0,-5 17 0,3-19 0,-8 5 0,9-13 0,-9-1 0,9-12 0,-4 0 0,5-6 0,0 1 0,0-1 0,-4 0 0,3 1 0,-4-1 0,5-22 0,0 3 0,0-15 0,0 5 0,0 10 0,0-5 0,0 0 0,0 5 0,0-5 0,0 1 0,5 3 0,0-9 0,1 10 0,3-10 0,-8 9 0,3 16 0,-4 4 0,0 23 0,0-4 0,0 6 0,0-5 0,-4-3 0,-2-5 0,0-5 0,-3-2 0,8-5 0,-3 1 0,0-1 0,3 0 0,-3 1 0,-1 4 0,4-3 0,-4 8 0,1-8 0,3 3 0,-3-5 0,4 1 0,-5-5 0,4 3 0,-3-2 0,4 3 0,-4-4 0,3 3 0,-3-2 0,4 3 0,0 0 0,0 1 0,-5-5 0,4 3 0,-3-3 0,4 5 0,0-1 0,-4 0 0,3 1 0,-3-1 0,-1 1 0,0-1 0,0 0 0,-4 1 0,8-1 0,-3 0 0,0 1 0,3-1 0,-8 0 0,8 1 0,-7-1 0,7 0 0,-8 1 0,4-1 0,-4 0 0,-1-3 0,1-2 0,-1-4 0,5-4 0,-4-7 0,8 1 0,-4-10 0,5 4 0,-4 0 0,3-3 0,-8 8 0,8-3 0,-3 4 0,0 5 0,3-4 0,-3 4 0,4-4 0,0-1 0,-5 1 0,4-6 0,-3-1 0,4-11 0,0-1 0,0-13 0,0 5 0,0-5 0,0 7 0,0 0 0,0 6 0,0 1 0,0 6 0,0 5 0,0-3 0,0 8 0,0-4 0,0 6 0,0 4 0,0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05.998"/>
    </inkml:context>
    <inkml:brush xml:id="br0">
      <inkml:brushProperty name="width" value="0.1" units="cm"/>
      <inkml:brushProperty name="height" value="0.1" units="cm"/>
      <inkml:brushProperty name="color" value="#FFFFFF"/>
    </inkml:brush>
  </inkml:definitions>
  <inkml:trace contextRef="#ctx0" brushRef="#br0">224 1 24575,'0'15'0,"0"11"0,-5-3 0,4 5 0,-16 11 0,9 6 0,-10-1 0,5 12 0,2-21 0,4 6 0,-3-7 0,4-6 0,-1-1 0,-2-6 0,8 5 0,-8-4 0,2 11 0,-4-5 0,0 6 0,0-6 0,-1 5 0,6-11 0,-3-1 0,3-1 0,1-10 0,-4 5 0,8-6 0,-3 1 0,4-1 0,-4-4 0,3 3 0,-4-7 0,5 4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12.698"/>
    </inkml:context>
    <inkml:brush xml:id="br0">
      <inkml:brushProperty name="width" value="0.1" units="cm"/>
      <inkml:brushProperty name="height" value="0.1" units="cm"/>
      <inkml:brushProperty name="color" value="#FFFFFF"/>
    </inkml:brush>
  </inkml:definitions>
  <inkml:trace contextRef="#ctx0" brushRef="#br0">234 426 24575,'0'16'0,"-4"-2"0,-2 0 0,-3-3 0,-2 8 0,1-3 0,4 0 0,-3 3 0,4-8 0,-1 8 0,-3-3 0,4 0 0,-1-2 0,-3 6 0,7-8 0,-3 9 0,5-12 0,-9 5 0,7-3 0,-8 8 0,6-8 0,3 3 0,-3-4 0,-5 0 0,6-1 0,-6 1 0,0 0 0,6-1 0,-6 1 0,5-5 0,3-5 0,-3-10 0,4-12 0,-5-6 0,3-13 0,-3-2 0,5 0 0,0 2 0,0 7 0,0 6 0,0 1 0,0 6 0,0 5 0,0 2 0,-4 4 0,3 1 0,-3-1 0,4 1 0,0-6 0,0 5 0,-5-10 0,4 4 0,-4 0 0,5-3 0,0 8 0,0-3 0,0 4 0,0-4 0,0 3 0,0-4 0,0 6 0,0-6 0,0 4 0,0-8 0,0 3 0,0-11 0,0 5 0,0-5 0,0 6 0,0 6 0,-4 4 0,3 3 0,-3 3 0,-1-5 0,4 1 0,-3-1 0,4 1 0,0 3 0,0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5-09T19:56:22.805"/>
    </inkml:context>
    <inkml:brush xml:id="br0">
      <inkml:brushProperty name="width" value="0.1" units="cm"/>
      <inkml:brushProperty name="height" value="0.1" units="cm"/>
      <inkml:brushProperty name="color" value="#FFFFFF"/>
    </inkml:brush>
  </inkml:definitions>
  <inkml:trace contextRef="#ctx0" brushRef="#br0">1024 1128 24575,'9'-15'0,"1"1"0,-1 5 0,-4-1 0,3 5 0,-2-3 0,-1-3 0,-1-5 0,0 1 0,1 0 0,5 6 0,-1-1 0,-4 1 0,4-1 0,-8 9 0,3 2 0,-4 8 0,0 6 0,4 0 0,2 6 0,5 6 0,0 1 0,0 6 0,0 0 0,-4 0 0,3 0 0,-4 0 0,0-6 0,-1-1 0,-5-1 0,0-4 0,0 5 0,0-6 0,0-6 0,0 5 0,0-10 0,0 5 0,0-6 0,0 0 0,-4-13 0,-2-9 0,-11-15 0,0-6 0,-5 5 0,-1-3 0,-5 2 0,-2 1 0,1 0 0,-13-1 0,3-2 0,0 1 0,-4-6 0,6 6 0,-2-7 0,-6-1 0,15 4 0,-6-2 0,12 8 0,1 1 0,3 7 0,9 5 0,-4 2 0,6 4 0,-1 1 0,1 3 0,-1-2 0,5 3 0,-3-1 0,2-2 0,1 11 0,1-2 0,4 8 0,0 1 0,0-1 0,0 1 0,0-1 0,0 0 0,0 1 0,5 10 0,1 3 0,6 11 0,-1 7 0,1 1 0,1 8 0,-1 7 0,1 2 0,0 0 0,0-1 0,-6-16 0,3-1 0,-9-13 0,5-1 0,-6-6 0,0-6 0,0 0 0,0-6 0,0 0 0,0 1 0,0-1 0,0 0 0,0 1 0,0-1 0,0 0 0,0-8 0,0-7 0,0-10 0,0-10 0,0-26 0,0 12 0,0-50 0,0 41 0,-6-35 0,4 17 0,-10-3 0,5-5 0,-1 15 0,-3 3 0,4 14 0,-5 2 0,1 13 0,5 6 0,-3 3 0,3 8 0,0-4 0,2 6 0,4-1 0,-4 1 0,3-1 0,-3 1 0,4-1 0,-5-4 0,4-2 0,-4-5 0,0-12 0,3 3 0,-9-18 0,4-3 0,0 7 0,-5-12 0,5 6 0,-5 5 0,-1-4 0,3 26 0,-6 2 0,6 16 0,-5 0 0,6 5 0,-6 0 0,4 4 0,-4 12 0,5 1 0,-1 10 0,5-6 0,-3-6 0,4 0 0,0-6 0,-4 0 0,8 1 0,-8 4 0,3 2 0,-4 5 0,-1-1 0,-5 7 0,0-5 0,-1 5 0,-3-7 0,3 7 0,-10-9 0,4 8 0,-4-15 0,0 5 0,10-6 0,-3-4 0,5-2 0,4-4 0,1-4 0,6-1 0,4-5 0,0 1 0,0-1 0,0-4 0,0 3 0,5-15 0,-4 9 0,9-16 0,-9 11 0,9-11 0,-8 5 0,7 0 0,-3 1 0,0 0 0,3 10 0,-8-8 0,7 14 0,-7-4 0,7 10 0,-7-3 0,8 2 0,-4 1 0,4-3 0,1 7 0,-1-8 0,11 8 0,3-13 0,26 5 0,3-14 0,24 7 0,-15-3 0,31 4 0,-20 2 0,24-2 0,-18 7 0,-3 1 0,-16 7 0,-1 0 0,-22 0 0,4 0 0,-18 0 0,0 0 0,-3 0 0,-8 0 0,3 0 0,-5 4 0,1-2 0,-1 6 0,0-3 0,1 0 0,-1 4 0,0-4 0,1 0 0,3 3 0,3-7 0,9 9 0,10-9 0,8 9 0,7-8 0,-1 3 0,8-5 0,2 6 0,26-4 0,-4 10-706,14-4 706,1 7 0,-7-1 0,-2 0 0,-34-6 0,-1-1 0,14 7-81,-15-4 0,0 1 81,10 4 0,7 4 0,-11-6 0,-14-1 0,1 4 700,-15-9-700,-4 2 168,-11-9-168,-4 0 0,-1 0 0,-4 5 0,4-4 0,-8 3 0,3-4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7031E-9A57-C448-850C-D3F274574048}" type="datetimeFigureOut">
              <a:rPr lang="nl-NL" smtClean="0"/>
              <a:t>21-05-2025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52D38-649F-2742-B8D4-CEFE19811428}" type="slidenum">
              <a:rPr lang="nl-NL" smtClean="0"/>
              <a:t>‹nr.›</a:t>
            </a:fld>
            <a:endParaRPr lang="nl-NL"/>
          </a:p>
        </p:txBody>
      </p:sp>
    </p:spTree>
    <p:extLst>
      <p:ext uri="{BB962C8B-B14F-4D97-AF65-F5344CB8AC3E}">
        <p14:creationId xmlns:p14="http://schemas.microsoft.com/office/powerpoint/2010/main" val="13954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a:t>
            </a:fld>
            <a:endParaRPr lang="nl-NL"/>
          </a:p>
        </p:txBody>
      </p:sp>
    </p:spTree>
    <p:extLst>
      <p:ext uri="{BB962C8B-B14F-4D97-AF65-F5344CB8AC3E}">
        <p14:creationId xmlns:p14="http://schemas.microsoft.com/office/powerpoint/2010/main" val="3722348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32</a:t>
            </a:fld>
            <a:endParaRPr lang="nl-NL"/>
          </a:p>
        </p:txBody>
      </p:sp>
    </p:spTree>
    <p:extLst>
      <p:ext uri="{BB962C8B-B14F-4D97-AF65-F5344CB8AC3E}">
        <p14:creationId xmlns:p14="http://schemas.microsoft.com/office/powerpoint/2010/main" val="1767183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33</a:t>
            </a:fld>
            <a:endParaRPr lang="nl-NL"/>
          </a:p>
        </p:txBody>
      </p:sp>
    </p:spTree>
    <p:extLst>
      <p:ext uri="{BB962C8B-B14F-4D97-AF65-F5344CB8AC3E}">
        <p14:creationId xmlns:p14="http://schemas.microsoft.com/office/powerpoint/2010/main" val="3963298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36</a:t>
            </a:fld>
            <a:endParaRPr lang="nl-NL"/>
          </a:p>
        </p:txBody>
      </p:sp>
    </p:spTree>
    <p:extLst>
      <p:ext uri="{BB962C8B-B14F-4D97-AF65-F5344CB8AC3E}">
        <p14:creationId xmlns:p14="http://schemas.microsoft.com/office/powerpoint/2010/main" val="3537888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45</a:t>
            </a:fld>
            <a:endParaRPr lang="nl-NL"/>
          </a:p>
        </p:txBody>
      </p:sp>
    </p:spTree>
    <p:extLst>
      <p:ext uri="{BB962C8B-B14F-4D97-AF65-F5344CB8AC3E}">
        <p14:creationId xmlns:p14="http://schemas.microsoft.com/office/powerpoint/2010/main" val="1295311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56</a:t>
            </a:fld>
            <a:endParaRPr lang="nl-NL"/>
          </a:p>
        </p:txBody>
      </p:sp>
    </p:spTree>
    <p:extLst>
      <p:ext uri="{BB962C8B-B14F-4D97-AF65-F5344CB8AC3E}">
        <p14:creationId xmlns:p14="http://schemas.microsoft.com/office/powerpoint/2010/main" val="2493683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96</a:t>
            </a:fld>
            <a:endParaRPr lang="nl-NL"/>
          </a:p>
        </p:txBody>
      </p:sp>
    </p:spTree>
    <p:extLst>
      <p:ext uri="{BB962C8B-B14F-4D97-AF65-F5344CB8AC3E}">
        <p14:creationId xmlns:p14="http://schemas.microsoft.com/office/powerpoint/2010/main" val="439826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112</a:t>
            </a:fld>
            <a:endParaRPr lang="nl-NL"/>
          </a:p>
        </p:txBody>
      </p:sp>
    </p:spTree>
    <p:extLst>
      <p:ext uri="{BB962C8B-B14F-4D97-AF65-F5344CB8AC3E}">
        <p14:creationId xmlns:p14="http://schemas.microsoft.com/office/powerpoint/2010/main" val="874625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a:t>
            </a:fld>
            <a:endParaRPr lang="nl-NL"/>
          </a:p>
        </p:txBody>
      </p:sp>
    </p:spTree>
    <p:extLst>
      <p:ext uri="{BB962C8B-B14F-4D97-AF65-F5344CB8AC3E}">
        <p14:creationId xmlns:p14="http://schemas.microsoft.com/office/powerpoint/2010/main" val="299081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3</a:t>
            </a:fld>
            <a:endParaRPr lang="nl-NL"/>
          </a:p>
        </p:txBody>
      </p:sp>
    </p:spTree>
    <p:extLst>
      <p:ext uri="{BB962C8B-B14F-4D97-AF65-F5344CB8AC3E}">
        <p14:creationId xmlns:p14="http://schemas.microsoft.com/office/powerpoint/2010/main" val="44060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4</a:t>
            </a:fld>
            <a:endParaRPr lang="nl-NL"/>
          </a:p>
        </p:txBody>
      </p:sp>
    </p:spTree>
    <p:extLst>
      <p:ext uri="{BB962C8B-B14F-4D97-AF65-F5344CB8AC3E}">
        <p14:creationId xmlns:p14="http://schemas.microsoft.com/office/powerpoint/2010/main" val="896544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8</a:t>
            </a:fld>
            <a:endParaRPr lang="nl-NL"/>
          </a:p>
        </p:txBody>
      </p:sp>
    </p:spTree>
    <p:extLst>
      <p:ext uri="{BB962C8B-B14F-4D97-AF65-F5344CB8AC3E}">
        <p14:creationId xmlns:p14="http://schemas.microsoft.com/office/powerpoint/2010/main" val="3671831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9</a:t>
            </a:fld>
            <a:endParaRPr lang="nl-NL"/>
          </a:p>
        </p:txBody>
      </p:sp>
    </p:spTree>
    <p:extLst>
      <p:ext uri="{BB962C8B-B14F-4D97-AF65-F5344CB8AC3E}">
        <p14:creationId xmlns:p14="http://schemas.microsoft.com/office/powerpoint/2010/main" val="783407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11</a:t>
            </a:fld>
            <a:endParaRPr lang="nl-NL"/>
          </a:p>
        </p:txBody>
      </p:sp>
    </p:spTree>
    <p:extLst>
      <p:ext uri="{BB962C8B-B14F-4D97-AF65-F5344CB8AC3E}">
        <p14:creationId xmlns:p14="http://schemas.microsoft.com/office/powerpoint/2010/main" val="258351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18</a:t>
            </a:fld>
            <a:endParaRPr lang="nl-NL"/>
          </a:p>
        </p:txBody>
      </p:sp>
    </p:spTree>
    <p:extLst>
      <p:ext uri="{BB962C8B-B14F-4D97-AF65-F5344CB8AC3E}">
        <p14:creationId xmlns:p14="http://schemas.microsoft.com/office/powerpoint/2010/main" val="4012863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E652D38-649F-2742-B8D4-CEFE19811428}" type="slidenum">
              <a:rPr lang="nl-NL" smtClean="0"/>
              <a:t>28</a:t>
            </a:fld>
            <a:endParaRPr lang="nl-NL"/>
          </a:p>
        </p:txBody>
      </p:sp>
    </p:spTree>
    <p:extLst>
      <p:ext uri="{BB962C8B-B14F-4D97-AF65-F5344CB8AC3E}">
        <p14:creationId xmlns:p14="http://schemas.microsoft.com/office/powerpoint/2010/main" val="1021964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A16532-9818-449C-BBED-08526F6D39E4}"/>
              </a:ext>
            </a:extLst>
          </p:cNvPr>
          <p:cNvSpPr>
            <a:spLocks noGrp="1"/>
          </p:cNvSpPr>
          <p:nvPr>
            <p:ph type="ctrTitle"/>
          </p:nvPr>
        </p:nvSpPr>
        <p:spPr>
          <a:xfrm>
            <a:off x="1524000" y="1122363"/>
            <a:ext cx="9144000" cy="2387600"/>
          </a:xfrm>
        </p:spPr>
        <p:txBody>
          <a:bodyPr anchor="b"/>
          <a:lstStyle>
            <a:lvl1pPr algn="ctr">
              <a:defRPr sz="6000">
                <a:latin typeface="Effra" panose="02000506080000020004" pitchFamily="2" charset="0"/>
              </a:defRPr>
            </a:lvl1pPr>
          </a:lstStyle>
          <a:p>
            <a:r>
              <a:rPr lang="nl-NL" dirty="0"/>
              <a:t>Klik om stijl te bewerken</a:t>
            </a:r>
          </a:p>
        </p:txBody>
      </p:sp>
      <p:sp>
        <p:nvSpPr>
          <p:cNvPr id="3" name="Ondertitel 2">
            <a:extLst>
              <a:ext uri="{FF2B5EF4-FFF2-40B4-BE49-F238E27FC236}">
                <a16:creationId xmlns:a16="http://schemas.microsoft.com/office/drawing/2014/main" id="{9463242A-2615-4F97-A11E-94A966350A8E}"/>
              </a:ext>
            </a:extLst>
          </p:cNvPr>
          <p:cNvSpPr>
            <a:spLocks noGrp="1"/>
          </p:cNvSpPr>
          <p:nvPr>
            <p:ph type="subTitle" idx="1"/>
          </p:nvPr>
        </p:nvSpPr>
        <p:spPr>
          <a:xfrm>
            <a:off x="1524000" y="3602038"/>
            <a:ext cx="9144000" cy="1655762"/>
          </a:xfrm>
        </p:spPr>
        <p:txBody>
          <a:bodyPr/>
          <a:lstStyle>
            <a:lvl1pPr marL="0" indent="0" algn="ctr">
              <a:buNone/>
              <a:defRPr sz="2400">
                <a:latin typeface="Effra" panose="0200050608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15E9F262-EB07-43B2-88DC-05B892E33AFC}"/>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02D8B6FF-B399-4E0B-8ED4-26E5D0DB877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0C3B986-4732-4AEA-80AF-896F199945E2}"/>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193480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88A08F-AB43-4BF9-ABCB-DF728145034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54D7517-DEA0-4D82-8F5B-C554F4BA1D90}"/>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29AA1E5-D26E-4914-8646-464C46527DFF}"/>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CADCE312-5144-4421-865F-22EC8FA7210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171D65C-570E-40AE-844D-07BD851AA43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512128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C5DC912-268B-443F-B9BC-CF4D0BC94F6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56E0DDD-8AEF-43CB-82CF-69189EB37A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E25A30-79F0-44B1-9228-A1CBA9740BE8}"/>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564B8293-F539-4212-8950-B07F9BEA3B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65D48-E244-438B-9FDD-B6053753560B}"/>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786759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 content 1 kolom met titel (1 regel)">
    <p:spTree>
      <p:nvGrpSpPr>
        <p:cNvPr id="1" name=""/>
        <p:cNvGrpSpPr/>
        <p:nvPr/>
      </p:nvGrpSpPr>
      <p:grpSpPr>
        <a:xfrm>
          <a:off x="0" y="0"/>
          <a:ext cx="0" cy="0"/>
          <a:chOff x="0" y="0"/>
          <a:chExt cx="0" cy="0"/>
        </a:xfrm>
      </p:grpSpPr>
      <p:sp>
        <p:nvSpPr>
          <p:cNvPr id="2" name="Holder 2">
            <a:extLst>
              <a:ext uri="{FF2B5EF4-FFF2-40B4-BE49-F238E27FC236}">
                <a16:creationId xmlns:a16="http://schemas.microsoft.com/office/drawing/2014/main" id="{4C9F3F5B-46AD-4361-AA03-04FD3C0DD2B4}"/>
              </a:ext>
            </a:extLst>
          </p:cNvPr>
          <p:cNvSpPr txBox="1">
            <a:spLocks noGrp="1"/>
          </p:cNvSpPr>
          <p:nvPr>
            <p:ph type="title"/>
          </p:nvPr>
        </p:nvSpPr>
        <p:spPr>
          <a:xfrm>
            <a:off x="755998" y="756001"/>
            <a:ext cx="10675199" cy="504000"/>
          </a:xfrm>
        </p:spPr>
        <p:txBody>
          <a:bodyPr lIns="0" tIns="0" rIns="0" bIns="0"/>
          <a:lstStyle>
            <a:lvl1pPr>
              <a:defRPr sz="2850">
                <a:cs typeface="Arial"/>
              </a:defRPr>
            </a:lvl1pPr>
          </a:lstStyle>
          <a:p>
            <a:pPr lvl="0"/>
            <a:r>
              <a:rPr lang="nl-NL"/>
              <a:t>Klik hier om een titel te maken (1 regel)</a:t>
            </a:r>
          </a:p>
        </p:txBody>
      </p:sp>
      <p:sp>
        <p:nvSpPr>
          <p:cNvPr id="3" name="Tijdelijke aanduiding voor tekst 8">
            <a:extLst>
              <a:ext uri="{FF2B5EF4-FFF2-40B4-BE49-F238E27FC236}">
                <a16:creationId xmlns:a16="http://schemas.microsoft.com/office/drawing/2014/main" id="{A9C48108-6AE4-4BED-8B85-9D0265208CDB}"/>
              </a:ext>
            </a:extLst>
          </p:cNvPr>
          <p:cNvSpPr txBox="1">
            <a:spLocks noGrp="1"/>
          </p:cNvSpPr>
          <p:nvPr>
            <p:ph type="body" idx="4294967295"/>
          </p:nvPr>
        </p:nvSpPr>
        <p:spPr/>
        <p:txBody>
          <a:bodyPr/>
          <a:lstStyle>
            <a:lvl1pPr marL="0" indent="0">
              <a:buNone/>
              <a:defRPr/>
            </a:lvl1pPr>
            <a:lvl2pPr>
              <a:defRPr/>
            </a:lvl2pPr>
            <a:lvl3pPr indent="-294552">
              <a:defRPr/>
            </a:lvl3pPr>
            <a:lvl4pPr marL="978950" indent="-304178">
              <a:defRPr/>
            </a:lvl4pPr>
            <a:lvl5pPr marL="1349545" indent="-351343">
              <a:buFont typeface=".AppleSystemUIFont"/>
              <a:buChar cha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voettekst 1">
            <a:extLst>
              <a:ext uri="{FF2B5EF4-FFF2-40B4-BE49-F238E27FC236}">
                <a16:creationId xmlns:a16="http://schemas.microsoft.com/office/drawing/2014/main" id="{8CA467A5-DCD8-4354-B4AE-BDC11B6ECCC7}"/>
              </a:ext>
            </a:extLst>
          </p:cNvPr>
          <p:cNvSpPr txBox="1">
            <a:spLocks noGrp="1"/>
          </p:cNvSpPr>
          <p:nvPr>
            <p:ph type="ftr" sz="quarter" idx="9"/>
          </p:nvPr>
        </p:nvSpPr>
        <p:spPr/>
        <p:txBody>
          <a:bodyPr/>
          <a:lstStyle>
            <a:lvl1pPr>
              <a:defRPr/>
            </a:lvl1pPr>
          </a:lstStyle>
          <a:p>
            <a:pPr lvl="0"/>
            <a:r>
              <a:rPr lang="nl-NL"/>
              <a:t>Hier komt de voettekst</a:t>
            </a:r>
          </a:p>
        </p:txBody>
      </p:sp>
      <p:sp>
        <p:nvSpPr>
          <p:cNvPr id="5" name="Tijdelijke aanduiding voor dianummer 2">
            <a:extLst>
              <a:ext uri="{FF2B5EF4-FFF2-40B4-BE49-F238E27FC236}">
                <a16:creationId xmlns:a16="http://schemas.microsoft.com/office/drawing/2014/main" id="{72BD0F9B-D616-4AC8-9BA0-1F738FBD7D5C}"/>
              </a:ext>
            </a:extLst>
          </p:cNvPr>
          <p:cNvSpPr txBox="1">
            <a:spLocks noGrp="1"/>
          </p:cNvSpPr>
          <p:nvPr>
            <p:ph type="sldNum" sz="quarter" idx="8"/>
          </p:nvPr>
        </p:nvSpPr>
        <p:spPr/>
        <p:txBody>
          <a:bodyPr/>
          <a:lstStyle>
            <a:lvl1pPr>
              <a:defRPr/>
            </a:lvl1pPr>
          </a:lstStyle>
          <a:p>
            <a:pPr lvl="0"/>
            <a:fld id="{53A3D80F-53C0-4108-ACBC-88AD73D6C18A}" type="slidenum">
              <a:t>‹nr.›</a:t>
            </a:fld>
            <a:endParaRPr lang="nl-NL"/>
          </a:p>
        </p:txBody>
      </p:sp>
    </p:spTree>
    <p:extLst>
      <p:ext uri="{BB962C8B-B14F-4D97-AF65-F5344CB8AC3E}">
        <p14:creationId xmlns:p14="http://schemas.microsoft.com/office/powerpoint/2010/main" val="35637718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FA6E03-AFFA-425F-B098-FB39FD93D95E}"/>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F4FF8226-A94B-48C7-8AF1-4AC47F024929}"/>
              </a:ext>
            </a:extLst>
          </p:cNvPr>
          <p:cNvSpPr>
            <a:spLocks noGrp="1"/>
          </p:cNvSpPr>
          <p:nvPr>
            <p:ph idx="1"/>
          </p:nvPr>
        </p:nvSpPr>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B71A6391-A82D-4E67-B394-7F606DBCF29B}"/>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BD4E7E76-91FC-48CD-9CF9-AEC6DFF8722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37FE3BF-0F76-43E2-B69A-C702BD8945FA}"/>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70663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EAD74-2CDD-40DF-8F72-C4AC0AE0E195}"/>
              </a:ext>
            </a:extLst>
          </p:cNvPr>
          <p:cNvSpPr>
            <a:spLocks noGrp="1"/>
          </p:cNvSpPr>
          <p:nvPr>
            <p:ph type="title"/>
          </p:nvPr>
        </p:nvSpPr>
        <p:spPr>
          <a:xfrm>
            <a:off x="831850" y="1709738"/>
            <a:ext cx="10515600" cy="2852737"/>
          </a:xfrm>
        </p:spPr>
        <p:txBody>
          <a:bodyPr anchor="b"/>
          <a:lstStyle>
            <a:lvl1pPr>
              <a:defRPr sz="6000">
                <a:latin typeface="Effra" panose="02000506080000020004" pitchFamily="2" charset="0"/>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62587472-0929-4D17-9131-B70CAFCFA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Effra" panose="0200050608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74B91DB2-2E4D-407A-8504-0B1EB58A4881}"/>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4EFC3C07-E487-4540-A5AD-44E4EFE9DF2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4D2E6F-378F-42BF-9704-54E14330BB21}"/>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488676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043E02-C82F-41CD-BAE9-5C223CEC271F}"/>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5B6D60E5-ACB5-416B-A731-E8CE59B3D01E}"/>
              </a:ext>
            </a:extLst>
          </p:cNvPr>
          <p:cNvSpPr>
            <a:spLocks noGrp="1"/>
          </p:cNvSpPr>
          <p:nvPr>
            <p:ph sz="half" idx="1"/>
          </p:nvPr>
        </p:nvSpPr>
        <p:spPr>
          <a:xfrm>
            <a:off x="838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BB093461-9CE4-41B0-918C-FDF23FE09891}"/>
              </a:ext>
            </a:extLst>
          </p:cNvPr>
          <p:cNvSpPr>
            <a:spLocks noGrp="1"/>
          </p:cNvSpPr>
          <p:nvPr>
            <p:ph sz="half" idx="2"/>
          </p:nvPr>
        </p:nvSpPr>
        <p:spPr>
          <a:xfrm>
            <a:off x="6172200" y="1825625"/>
            <a:ext cx="5181600" cy="4351338"/>
          </a:xfrm>
        </p:spPr>
        <p:txBody>
          <a:bodyPr/>
          <a:lstStyle>
            <a:lvl1pPr>
              <a:defRPr>
                <a:latin typeface="Effra" panose="02000506080000020004" pitchFamily="2" charset="0"/>
              </a:defRPr>
            </a:lvl1pPr>
            <a:lvl2pPr>
              <a:defRPr>
                <a:latin typeface="Effra" panose="02000506080000020004" pitchFamily="2" charset="0"/>
              </a:defRPr>
            </a:lvl2pPr>
            <a:lvl3pPr>
              <a:defRPr>
                <a:latin typeface="Effra" panose="02000506080000020004" pitchFamily="2" charset="0"/>
              </a:defRPr>
            </a:lvl3pPr>
            <a:lvl4pPr>
              <a:defRPr>
                <a:latin typeface="Effra" panose="02000506080000020004" pitchFamily="2" charset="0"/>
              </a:defRPr>
            </a:lvl4pPr>
            <a:lvl5pPr>
              <a:defRPr>
                <a:latin typeface="Effra" panose="02000506080000020004" pitchFamily="2" charset="0"/>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B0B89E1E-F0DD-406E-9EB8-4D940AB94AFD}"/>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6" name="Tijdelijke aanduiding voor voettekst 5">
            <a:extLst>
              <a:ext uri="{FF2B5EF4-FFF2-40B4-BE49-F238E27FC236}">
                <a16:creationId xmlns:a16="http://schemas.microsoft.com/office/drawing/2014/main" id="{1C72E9F9-4F52-447E-AA38-9875ED6F40C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4285A2-C79D-47EA-85DB-0F023340D7DC}"/>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4313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9EA1EB-721B-400E-B08B-7D893270D33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CA50D914-35D0-4489-9795-CB4436BB5B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589AC21-009F-4592-8910-B01CEB399DA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8A7AB2D-1827-447E-B676-9A6C4B6D37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DC2F668-681E-4E87-989B-4AA975ED1BE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83E1523-49C2-490E-8422-677462869AFD}"/>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8" name="Tijdelijke aanduiding voor voettekst 7">
            <a:extLst>
              <a:ext uri="{FF2B5EF4-FFF2-40B4-BE49-F238E27FC236}">
                <a16:creationId xmlns:a16="http://schemas.microsoft.com/office/drawing/2014/main" id="{B7F313EA-A5EE-45CD-9584-E4A6F00168F4}"/>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366FC7E7-2703-4ED7-930F-C183914BCB16}"/>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21754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DB9EC8-E329-49B0-96C5-15C780C9F55C}"/>
              </a:ext>
            </a:extLst>
          </p:cNvPr>
          <p:cNvSpPr>
            <a:spLocks noGrp="1"/>
          </p:cNvSpPr>
          <p:nvPr>
            <p:ph type="title"/>
          </p:nvPr>
        </p:nvSpPr>
        <p:spPr/>
        <p:txBody>
          <a:bodyPr/>
          <a:lstStyle>
            <a:lvl1pPr>
              <a:defRPr>
                <a:latin typeface="Effra" panose="02000506080000020004" pitchFamily="2" charset="0"/>
              </a:defRPr>
            </a:lvl1pPr>
          </a:lstStyle>
          <a:p>
            <a:r>
              <a:rPr lang="nl-NL" dirty="0"/>
              <a:t>Klik om stijl te bewerken</a:t>
            </a:r>
          </a:p>
        </p:txBody>
      </p:sp>
      <p:sp>
        <p:nvSpPr>
          <p:cNvPr id="3" name="Tijdelijke aanduiding voor datum 2">
            <a:extLst>
              <a:ext uri="{FF2B5EF4-FFF2-40B4-BE49-F238E27FC236}">
                <a16:creationId xmlns:a16="http://schemas.microsoft.com/office/drawing/2014/main" id="{2AC0B8A5-B9F4-41D2-9F15-91132771BAEE}"/>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4" name="Tijdelijke aanduiding voor voettekst 3">
            <a:extLst>
              <a:ext uri="{FF2B5EF4-FFF2-40B4-BE49-F238E27FC236}">
                <a16:creationId xmlns:a16="http://schemas.microsoft.com/office/drawing/2014/main" id="{58CD471B-B34B-4B87-8D11-D9E79E75E21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58913C3-42D3-4DD9-BCD8-EA9B39476E03}"/>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2936944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2BA6AF2-1E6B-4E7D-838B-9F727C46A529}"/>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3" name="Tijdelijke aanduiding voor voettekst 2">
            <a:extLst>
              <a:ext uri="{FF2B5EF4-FFF2-40B4-BE49-F238E27FC236}">
                <a16:creationId xmlns:a16="http://schemas.microsoft.com/office/drawing/2014/main" id="{A2D9A554-7E04-4CC9-BC8D-E4FCBE087AF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872587F0-B060-4089-BC0C-38B7F4ED2D6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144858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3D095-28D1-4082-9343-982A787C44F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9E2AF4C-6BC3-408A-BFF2-40FAB6D47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6B1FFA66-174F-435A-B03E-65596F4D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3A7C9ED-7211-4CC3-893A-1F4846496191}"/>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6" name="Tijdelijke aanduiding voor voettekst 5">
            <a:extLst>
              <a:ext uri="{FF2B5EF4-FFF2-40B4-BE49-F238E27FC236}">
                <a16:creationId xmlns:a16="http://schemas.microsoft.com/office/drawing/2014/main" id="{96C2FC4F-FFD1-4CBD-B998-4E116A3325C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A224E-FDE5-4965-96F4-99B33E96CB0F}"/>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348366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86E5F3-161B-49B4-97B0-6B58F942C76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427190D5-4E8C-4C83-81D5-12BC42784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970DCF37-7B0B-4111-AA33-65BE4E98DB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54AF457-ACD4-47DA-9E73-F79C09BEA664}"/>
              </a:ext>
            </a:extLst>
          </p:cNvPr>
          <p:cNvSpPr>
            <a:spLocks noGrp="1"/>
          </p:cNvSpPr>
          <p:nvPr>
            <p:ph type="dt" sz="half" idx="10"/>
          </p:nvPr>
        </p:nvSpPr>
        <p:spPr/>
        <p:txBody>
          <a:bodyPr/>
          <a:lstStyle/>
          <a:p>
            <a:fld id="{62F1A354-3FB0-4CC8-B645-49C2B3C12A52}" type="datetimeFigureOut">
              <a:rPr lang="nl-NL" smtClean="0"/>
              <a:t>21-05-2025</a:t>
            </a:fld>
            <a:endParaRPr lang="nl-NL"/>
          </a:p>
        </p:txBody>
      </p:sp>
      <p:sp>
        <p:nvSpPr>
          <p:cNvPr id="6" name="Tijdelijke aanduiding voor voettekst 5">
            <a:extLst>
              <a:ext uri="{FF2B5EF4-FFF2-40B4-BE49-F238E27FC236}">
                <a16:creationId xmlns:a16="http://schemas.microsoft.com/office/drawing/2014/main" id="{F0E12D56-340A-4350-89C5-63E925C43D4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4E4CB6C-2295-4554-8CA6-FA36B9FF400E}"/>
              </a:ext>
            </a:extLst>
          </p:cNvPr>
          <p:cNvSpPr>
            <a:spLocks noGrp="1"/>
          </p:cNvSpPr>
          <p:nvPr>
            <p:ph type="sldNum" sz="quarter" idx="12"/>
          </p:nvPr>
        </p:nvSpPr>
        <p:spPr/>
        <p:txBody>
          <a:bodyPr/>
          <a:lstStyle/>
          <a:p>
            <a:fld id="{092F62AD-E3BE-4C56-9B59-A1D972D61210}" type="slidenum">
              <a:rPr lang="nl-NL" smtClean="0"/>
              <a:t>‹nr.›</a:t>
            </a:fld>
            <a:endParaRPr lang="nl-NL"/>
          </a:p>
        </p:txBody>
      </p:sp>
    </p:spTree>
    <p:extLst>
      <p:ext uri="{BB962C8B-B14F-4D97-AF65-F5344CB8AC3E}">
        <p14:creationId xmlns:p14="http://schemas.microsoft.com/office/powerpoint/2010/main" val="357118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718C4AF-DD18-4A12-916C-5ED63ED615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2BBC2A1E-63F8-4124-A497-7B88D04A1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83F31BF-F0B9-402C-A678-2D7704664D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1A354-3FB0-4CC8-B645-49C2B3C12A52}" type="datetimeFigureOut">
              <a:rPr lang="nl-NL" smtClean="0"/>
              <a:t>21-05-2025</a:t>
            </a:fld>
            <a:endParaRPr lang="nl-NL"/>
          </a:p>
        </p:txBody>
      </p:sp>
      <p:sp>
        <p:nvSpPr>
          <p:cNvPr id="5" name="Tijdelijke aanduiding voor voettekst 4">
            <a:extLst>
              <a:ext uri="{FF2B5EF4-FFF2-40B4-BE49-F238E27FC236}">
                <a16:creationId xmlns:a16="http://schemas.microsoft.com/office/drawing/2014/main" id="{606F4D29-E45D-49C6-83C4-03E91840FE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31471D48-F875-42C4-BC33-FD54699928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F62AD-E3BE-4C56-9B59-A1D972D61210}" type="slidenum">
              <a:rPr lang="nl-NL" smtClean="0"/>
              <a:t>‹nr.›</a:t>
            </a:fld>
            <a:endParaRPr lang="nl-NL"/>
          </a:p>
        </p:txBody>
      </p:sp>
    </p:spTree>
    <p:extLst>
      <p:ext uri="{BB962C8B-B14F-4D97-AF65-F5344CB8AC3E}">
        <p14:creationId xmlns:p14="http://schemas.microsoft.com/office/powerpoint/2010/main" val="240934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8" Type="http://schemas.openxmlformats.org/officeDocument/2006/relationships/customXml" Target="../ink/ink23.xml"/><Relationship Id="rId13" Type="http://schemas.openxmlformats.org/officeDocument/2006/relationships/image" Target="../media/image330.png"/><Relationship Id="rId18" Type="http://schemas.openxmlformats.org/officeDocument/2006/relationships/customXml" Target="../ink/ink28.xml"/><Relationship Id="rId3" Type="http://schemas.openxmlformats.org/officeDocument/2006/relationships/image" Target="../media/image280.png"/><Relationship Id="rId21" Type="http://schemas.openxmlformats.org/officeDocument/2006/relationships/image" Target="../media/image370.png"/><Relationship Id="rId7" Type="http://schemas.openxmlformats.org/officeDocument/2006/relationships/image" Target="../media/image300.png"/><Relationship Id="rId12" Type="http://schemas.openxmlformats.org/officeDocument/2006/relationships/customXml" Target="../ink/ink25.xml"/><Relationship Id="rId17" Type="http://schemas.openxmlformats.org/officeDocument/2006/relationships/image" Target="../media/image350.png"/><Relationship Id="rId2" Type="http://schemas.openxmlformats.org/officeDocument/2006/relationships/customXml" Target="../ink/ink20.xml"/><Relationship Id="rId16" Type="http://schemas.openxmlformats.org/officeDocument/2006/relationships/customXml" Target="../ink/ink27.xml"/><Relationship Id="rId20" Type="http://schemas.openxmlformats.org/officeDocument/2006/relationships/customXml" Target="../ink/ink29.xml"/><Relationship Id="rId1" Type="http://schemas.openxmlformats.org/officeDocument/2006/relationships/slideLayout" Target="../slideLayouts/slideLayout2.xml"/><Relationship Id="rId6" Type="http://schemas.openxmlformats.org/officeDocument/2006/relationships/customXml" Target="../ink/ink22.xml"/><Relationship Id="rId11" Type="http://schemas.openxmlformats.org/officeDocument/2006/relationships/image" Target="../media/image320.png"/><Relationship Id="rId5" Type="http://schemas.openxmlformats.org/officeDocument/2006/relationships/image" Target="../media/image290.png"/><Relationship Id="rId15" Type="http://schemas.openxmlformats.org/officeDocument/2006/relationships/image" Target="../media/image340.png"/><Relationship Id="rId10" Type="http://schemas.openxmlformats.org/officeDocument/2006/relationships/customXml" Target="../ink/ink24.xml"/><Relationship Id="rId19" Type="http://schemas.openxmlformats.org/officeDocument/2006/relationships/image" Target="../media/image360.png"/><Relationship Id="rId4" Type="http://schemas.openxmlformats.org/officeDocument/2006/relationships/customXml" Target="../ink/ink21.xml"/><Relationship Id="rId9" Type="http://schemas.openxmlformats.org/officeDocument/2006/relationships/image" Target="../media/image310.png"/><Relationship Id="rId14" Type="http://schemas.openxmlformats.org/officeDocument/2006/relationships/customXml" Target="../ink/ink2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youtube.com/docentRickJanse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docentRickJans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40.png"/><Relationship Id="rId26" Type="http://schemas.openxmlformats.org/officeDocument/2006/relationships/image" Target="../media/image180.png"/><Relationship Id="rId39" Type="http://schemas.openxmlformats.org/officeDocument/2006/relationships/customXml" Target="../ink/ink18.xml"/><Relationship Id="rId21" Type="http://schemas.openxmlformats.org/officeDocument/2006/relationships/customXml" Target="../ink/ink9.xml"/><Relationship Id="rId34" Type="http://schemas.openxmlformats.org/officeDocument/2006/relationships/image" Target="../media/image220.png"/><Relationship Id="rId42" Type="http://schemas.openxmlformats.org/officeDocument/2006/relationships/image" Target="../media/image260.png"/><Relationship Id="rId7" Type="http://schemas.openxmlformats.org/officeDocument/2006/relationships/customXml" Target="../ink/ink2.xml"/><Relationship Id="rId2" Type="http://schemas.openxmlformats.org/officeDocument/2006/relationships/image" Target="../media/image25.png"/><Relationship Id="rId16" Type="http://schemas.openxmlformats.org/officeDocument/2006/relationships/image" Target="../media/image130.png"/><Relationship Id="rId20" Type="http://schemas.openxmlformats.org/officeDocument/2006/relationships/image" Target="../media/image150.png"/><Relationship Id="rId29" Type="http://schemas.openxmlformats.org/officeDocument/2006/relationships/customXml" Target="../ink/ink13.xml"/><Relationship Id="rId41" Type="http://schemas.openxmlformats.org/officeDocument/2006/relationships/customXml" Target="../ink/ink19.xml"/><Relationship Id="rId1" Type="http://schemas.openxmlformats.org/officeDocument/2006/relationships/slideLayout" Target="../slideLayouts/slideLayout2.xml"/><Relationship Id="rId6" Type="http://schemas.openxmlformats.org/officeDocument/2006/relationships/image" Target="../media/image80.png"/><Relationship Id="rId11" Type="http://schemas.openxmlformats.org/officeDocument/2006/relationships/customXml" Target="../ink/ink4.xml"/><Relationship Id="rId24" Type="http://schemas.openxmlformats.org/officeDocument/2006/relationships/image" Target="../media/image170.png"/><Relationship Id="rId32" Type="http://schemas.openxmlformats.org/officeDocument/2006/relationships/image" Target="../media/image210.png"/><Relationship Id="rId37" Type="http://schemas.openxmlformats.org/officeDocument/2006/relationships/customXml" Target="../ink/ink17.xml"/><Relationship Id="rId40" Type="http://schemas.openxmlformats.org/officeDocument/2006/relationships/image" Target="../media/image250.png"/><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10.xml"/><Relationship Id="rId28" Type="http://schemas.openxmlformats.org/officeDocument/2006/relationships/image" Target="../media/image190.png"/><Relationship Id="rId36" Type="http://schemas.openxmlformats.org/officeDocument/2006/relationships/image" Target="../media/image230.png"/><Relationship Id="rId10" Type="http://schemas.openxmlformats.org/officeDocument/2006/relationships/image" Target="../media/image100.png"/><Relationship Id="rId19" Type="http://schemas.openxmlformats.org/officeDocument/2006/relationships/customXml" Target="../ink/ink8.xml"/><Relationship Id="rId31" Type="http://schemas.openxmlformats.org/officeDocument/2006/relationships/customXml" Target="../ink/ink14.xml"/><Relationship Id="rId4" Type="http://schemas.openxmlformats.org/officeDocument/2006/relationships/image" Target="../media/image27.png"/><Relationship Id="rId9" Type="http://schemas.openxmlformats.org/officeDocument/2006/relationships/customXml" Target="../ink/ink3.xml"/><Relationship Id="rId14" Type="http://schemas.openxmlformats.org/officeDocument/2006/relationships/image" Target="../media/image120.png"/><Relationship Id="rId22" Type="http://schemas.openxmlformats.org/officeDocument/2006/relationships/image" Target="../media/image160.png"/><Relationship Id="rId27" Type="http://schemas.openxmlformats.org/officeDocument/2006/relationships/customXml" Target="../ink/ink12.xml"/><Relationship Id="rId30" Type="http://schemas.openxmlformats.org/officeDocument/2006/relationships/image" Target="../media/image20.png"/><Relationship Id="rId35" Type="http://schemas.openxmlformats.org/officeDocument/2006/relationships/customXml" Target="../ink/ink16.xml"/><Relationship Id="rId8" Type="http://schemas.openxmlformats.org/officeDocument/2006/relationships/image" Target="../media/image90.png"/><Relationship Id="rId3" Type="http://schemas.openxmlformats.org/officeDocument/2006/relationships/image" Target="../media/image26.png"/><Relationship Id="rId12" Type="http://schemas.openxmlformats.org/officeDocument/2006/relationships/image" Target="../media/image110.png"/><Relationship Id="rId17" Type="http://schemas.openxmlformats.org/officeDocument/2006/relationships/customXml" Target="../ink/ink7.xml"/><Relationship Id="rId25" Type="http://schemas.openxmlformats.org/officeDocument/2006/relationships/customXml" Target="../ink/ink11.xml"/><Relationship Id="rId33" Type="http://schemas.openxmlformats.org/officeDocument/2006/relationships/customXml" Target="../ink/ink15.xml"/><Relationship Id="rId38" Type="http://schemas.openxmlformats.org/officeDocument/2006/relationships/image" Target="../media/image240.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45D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B674F6-C562-4F76-84FE-5A6E65846230}"/>
              </a:ext>
            </a:extLst>
          </p:cNvPr>
          <p:cNvSpPr>
            <a:spLocks noGrp="1"/>
          </p:cNvSpPr>
          <p:nvPr>
            <p:ph type="ctrTitle"/>
          </p:nvPr>
        </p:nvSpPr>
        <p:spPr/>
        <p:txBody>
          <a:bodyPr/>
          <a:lstStyle/>
          <a:p>
            <a:r>
              <a:rPr lang="nl-NL" b="1" dirty="0">
                <a:solidFill>
                  <a:schemeClr val="bg1"/>
                </a:solidFill>
                <a:latin typeface="Effra" panose="02000506080000020004" pitchFamily="2" charset="0"/>
              </a:rPr>
              <a:t>Welkom</a:t>
            </a:r>
          </a:p>
        </p:txBody>
      </p:sp>
      <p:sp>
        <p:nvSpPr>
          <p:cNvPr id="3" name="Ondertitel 2">
            <a:extLst>
              <a:ext uri="{FF2B5EF4-FFF2-40B4-BE49-F238E27FC236}">
                <a16:creationId xmlns:a16="http://schemas.microsoft.com/office/drawing/2014/main" id="{A745CA3A-1013-4129-828C-01E25CFA2E52}"/>
              </a:ext>
            </a:extLst>
          </p:cNvPr>
          <p:cNvSpPr>
            <a:spLocks noGrp="1"/>
          </p:cNvSpPr>
          <p:nvPr>
            <p:ph type="subTitle" idx="1"/>
          </p:nvPr>
        </p:nvSpPr>
        <p:spPr>
          <a:xfrm>
            <a:off x="1524000" y="3602038"/>
            <a:ext cx="9144000" cy="2663826"/>
          </a:xfrm>
        </p:spPr>
        <p:txBody>
          <a:bodyPr>
            <a:normAutofit/>
          </a:bodyPr>
          <a:lstStyle/>
          <a:p>
            <a:r>
              <a:rPr lang="nl-NL" i="1" dirty="0">
                <a:solidFill>
                  <a:schemeClr val="bg1"/>
                </a:solidFill>
                <a:latin typeface="Effra" panose="02000506080000020004" pitchFamily="2" charset="0"/>
              </a:rPr>
              <a:t>Economie VMBO GL/TL </a:t>
            </a:r>
          </a:p>
          <a:p>
            <a:endParaRPr lang="nl-NL" dirty="0">
              <a:solidFill>
                <a:schemeClr val="bg1"/>
              </a:solidFill>
            </a:endParaRPr>
          </a:p>
          <a:p>
            <a:r>
              <a:rPr lang="nl-NL" dirty="0">
                <a:solidFill>
                  <a:schemeClr val="bg1"/>
                </a:solidFill>
                <a:latin typeface="Effra" panose="02000506080000020004" pitchFamily="2" charset="0"/>
              </a:rPr>
              <a:t>Woensdag 21 mei </a:t>
            </a:r>
            <a:r>
              <a:rPr lang="nl-NL" dirty="0">
                <a:solidFill>
                  <a:schemeClr val="bg1"/>
                </a:solidFill>
              </a:rPr>
              <a:t>2025</a:t>
            </a:r>
            <a:endParaRPr lang="nl-NL" dirty="0">
              <a:solidFill>
                <a:schemeClr val="bg1"/>
              </a:solidFill>
              <a:latin typeface="Effra" panose="02000506080000020004" pitchFamily="2" charset="0"/>
            </a:endParaRPr>
          </a:p>
          <a:p>
            <a:r>
              <a:rPr lang="nl-NL" dirty="0">
                <a:solidFill>
                  <a:schemeClr val="bg1"/>
                </a:solidFill>
              </a:rPr>
              <a:t>Economie docent Rick Jansen </a:t>
            </a:r>
          </a:p>
          <a:p>
            <a:r>
              <a:rPr lang="nl-NL" dirty="0">
                <a:solidFill>
                  <a:schemeClr val="bg1"/>
                </a:solidFill>
              </a:rPr>
              <a:t>&amp; Meneer Yildiz</a:t>
            </a:r>
          </a:p>
        </p:txBody>
      </p:sp>
      <p:pic>
        <p:nvPicPr>
          <p:cNvPr id="5" name="Afbeelding 4" descr="Afbeelding met persoon, kleding, Menselijk gezicht, muur&#10;&#10;Automatisch gegenereerde beschrijving">
            <a:extLst>
              <a:ext uri="{FF2B5EF4-FFF2-40B4-BE49-F238E27FC236}">
                <a16:creationId xmlns:a16="http://schemas.microsoft.com/office/drawing/2014/main" id="{1BFEDD8E-45BC-D139-8946-F2DD3581E3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5306" y="2316163"/>
            <a:ext cx="3111304" cy="3949701"/>
          </a:xfrm>
          <a:prstGeom prst="rect">
            <a:avLst/>
          </a:prstGeom>
        </p:spPr>
      </p:pic>
      <p:pic>
        <p:nvPicPr>
          <p:cNvPr id="6" name="Afbeelding 5">
            <a:extLst>
              <a:ext uri="{FF2B5EF4-FFF2-40B4-BE49-F238E27FC236}">
                <a16:creationId xmlns:a16="http://schemas.microsoft.com/office/drawing/2014/main" id="{E86BB378-C812-9C49-11F5-5CF1EF0332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96" y="2316163"/>
            <a:ext cx="2667000" cy="3999355"/>
          </a:xfrm>
          <a:prstGeom prst="rect">
            <a:avLst/>
          </a:prstGeom>
        </p:spPr>
      </p:pic>
    </p:spTree>
    <p:extLst>
      <p:ext uri="{BB962C8B-B14F-4D97-AF65-F5344CB8AC3E}">
        <p14:creationId xmlns:p14="http://schemas.microsoft.com/office/powerpoint/2010/main" val="40910937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780DAB-AA01-232F-06E1-CE3EC91511B1}"/>
              </a:ext>
            </a:extLst>
          </p:cNvPr>
          <p:cNvSpPr>
            <a:spLocks noGrp="1"/>
          </p:cNvSpPr>
          <p:nvPr>
            <p:ph type="title"/>
          </p:nvPr>
        </p:nvSpPr>
        <p:spPr/>
        <p:txBody>
          <a:bodyPr/>
          <a:lstStyle/>
          <a:p>
            <a:r>
              <a:rPr lang="nl-NL" dirty="0"/>
              <a:t>Soorten vragen 4 : </a:t>
            </a:r>
            <a:r>
              <a:rPr lang="nl-NL" dirty="0" err="1"/>
              <a:t>Inzichtsvragen</a:t>
            </a:r>
            <a:r>
              <a:rPr lang="nl-NL" dirty="0"/>
              <a:t> (2)</a:t>
            </a:r>
          </a:p>
        </p:txBody>
      </p:sp>
      <p:sp>
        <p:nvSpPr>
          <p:cNvPr id="3" name="Tijdelijke aanduiding voor inhoud 2">
            <a:extLst>
              <a:ext uri="{FF2B5EF4-FFF2-40B4-BE49-F238E27FC236}">
                <a16:creationId xmlns:a16="http://schemas.microsoft.com/office/drawing/2014/main" id="{5FECC780-B360-A6EB-A014-B726AB811BE3}"/>
              </a:ext>
            </a:extLst>
          </p:cNvPr>
          <p:cNvSpPr>
            <a:spLocks noGrp="1"/>
          </p:cNvSpPr>
          <p:nvPr>
            <p:ph idx="1"/>
          </p:nvPr>
        </p:nvSpPr>
        <p:spPr/>
        <p:txBody>
          <a:bodyPr/>
          <a:lstStyle/>
          <a:p>
            <a:r>
              <a:rPr lang="nl-NL" dirty="0"/>
              <a:t>Let op : bij sommige </a:t>
            </a:r>
            <a:r>
              <a:rPr lang="nl-NL" dirty="0" err="1"/>
              <a:t>inzichtsvragen</a:t>
            </a:r>
            <a:r>
              <a:rPr lang="nl-NL" dirty="0"/>
              <a:t> staat een deel van het antwoord al gegeven in de tekst boven de opgave. Lees deze altijd en als je heel slim bent; arceer het dan!</a:t>
            </a:r>
          </a:p>
        </p:txBody>
      </p:sp>
      <p:pic>
        <p:nvPicPr>
          <p:cNvPr id="5" name="Afbeelding 4">
            <a:extLst>
              <a:ext uri="{FF2B5EF4-FFF2-40B4-BE49-F238E27FC236}">
                <a16:creationId xmlns:a16="http://schemas.microsoft.com/office/drawing/2014/main" id="{E4405EB1-DA49-60B0-2522-16A1E1741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873" y="3429000"/>
            <a:ext cx="9963287" cy="2747963"/>
          </a:xfrm>
          <a:prstGeom prst="rect">
            <a:avLst/>
          </a:prstGeom>
        </p:spPr>
      </p:pic>
    </p:spTree>
    <p:extLst>
      <p:ext uri="{BB962C8B-B14F-4D97-AF65-F5344CB8AC3E}">
        <p14:creationId xmlns:p14="http://schemas.microsoft.com/office/powerpoint/2010/main" val="31971476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00A606-33CA-02B7-E81C-329DC37C5D47}"/>
              </a:ext>
            </a:extLst>
          </p:cNvPr>
          <p:cNvSpPr>
            <a:spLocks noGrp="1"/>
          </p:cNvSpPr>
          <p:nvPr>
            <p:ph type="title"/>
          </p:nvPr>
        </p:nvSpPr>
        <p:spPr/>
        <p:txBody>
          <a:bodyPr/>
          <a:lstStyle/>
          <a:p>
            <a:r>
              <a:rPr lang="nl-NL" dirty="0"/>
              <a:t>Exclusief Btw uitrekenen</a:t>
            </a:r>
          </a:p>
        </p:txBody>
      </p:sp>
      <p:sp>
        <p:nvSpPr>
          <p:cNvPr id="3" name="Tijdelijke aanduiding voor inhoud 2">
            <a:extLst>
              <a:ext uri="{FF2B5EF4-FFF2-40B4-BE49-F238E27FC236}">
                <a16:creationId xmlns:a16="http://schemas.microsoft.com/office/drawing/2014/main" id="{22CDEA6D-758B-4430-0ED3-B8060A2DBE2C}"/>
              </a:ext>
            </a:extLst>
          </p:cNvPr>
          <p:cNvSpPr>
            <a:spLocks noGrp="1"/>
          </p:cNvSpPr>
          <p:nvPr>
            <p:ph idx="1"/>
          </p:nvPr>
        </p:nvSpPr>
        <p:spPr>
          <a:xfrm>
            <a:off x="838200" y="1799499"/>
            <a:ext cx="10515600" cy="469337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indent="0">
              <a:buNone/>
            </a:pPr>
            <a:r>
              <a:rPr lang="nl-NL" i="1" dirty="0">
                <a:highlight>
                  <a:srgbClr val="FF00FF"/>
                </a:highlight>
              </a:rPr>
              <a:t>1)Formule bij 21% btw: prijs inclusief 21% btw : 121 x 100  </a:t>
            </a:r>
            <a:r>
              <a:rPr lang="nl-NL" i="1" dirty="0"/>
              <a:t>                                 : 121 	 x100</a:t>
            </a:r>
            <a:br>
              <a:rPr lang="nl-NL" i="1" dirty="0"/>
            </a:br>
            <a:r>
              <a:rPr lang="nl-NL" i="1" dirty="0">
                <a:highlight>
                  <a:srgbClr val="FF00FF"/>
                </a:highlight>
              </a:rPr>
              <a:t>            									</a:t>
            </a:r>
            <a:r>
              <a:rPr lang="nl-NL" i="1" dirty="0"/>
              <a:t> 	</a:t>
            </a:r>
            <a:br>
              <a:rPr lang="nl-NL" i="1" dirty="0"/>
            </a:br>
            <a:br>
              <a:rPr lang="nl-NL" i="1" dirty="0"/>
            </a:br>
            <a:r>
              <a:rPr lang="nl-NL" u="sng" dirty="0"/>
              <a:t>Voorbeeldopgaven:</a:t>
            </a:r>
            <a:r>
              <a:rPr lang="nl-NL" dirty="0"/>
              <a:t> </a:t>
            </a:r>
            <a:br>
              <a:rPr lang="nl-NL" dirty="0"/>
            </a:br>
            <a:r>
              <a:rPr lang="nl-NL" dirty="0"/>
              <a:t>						          %		121	       1	       100	</a:t>
            </a:r>
            <a:br>
              <a:rPr lang="nl-NL" dirty="0"/>
            </a:br>
            <a:r>
              <a:rPr lang="nl-NL" dirty="0"/>
              <a:t>Een tv kost €847.- inclusief 21% BTW. </a:t>
            </a:r>
            <a:br>
              <a:rPr lang="nl-NL" dirty="0"/>
            </a:br>
            <a:r>
              <a:rPr lang="nl-NL" b="1" dirty="0"/>
              <a:t>Bereken het bedrag exclusief BTW.                                	          </a:t>
            </a:r>
            <a:r>
              <a:rPr lang="nl-NL" dirty="0"/>
              <a:t>€		847	       7	       700</a:t>
            </a:r>
            <a:br>
              <a:rPr lang="nl-NL" b="1" dirty="0"/>
            </a:br>
            <a:br>
              <a:rPr lang="nl-NL" dirty="0"/>
            </a:br>
            <a:r>
              <a:rPr lang="nl-NL" dirty="0"/>
              <a:t>Berekening:  847 : 121 x 100 = €700.-				</a:t>
            </a:r>
            <a:br>
              <a:rPr lang="nl-NL" dirty="0"/>
            </a:br>
            <a:br>
              <a:rPr lang="nl-NL" i="1" dirty="0">
                <a:highlight>
                  <a:srgbClr val="FF00FF"/>
                </a:highlight>
              </a:rPr>
            </a:br>
            <a:r>
              <a:rPr lang="nl-NL" i="1" dirty="0">
                <a:highlight>
                  <a:srgbClr val="FF00FF"/>
                </a:highlight>
              </a:rPr>
              <a:t>2)Formule bij 9% btw = prijs inclusief 9% btw : 109 x 100 </a:t>
            </a:r>
            <a:r>
              <a:rPr lang="nl-NL" i="1" dirty="0"/>
              <a:t>		           : 121              x 100</a:t>
            </a:r>
          </a:p>
          <a:p>
            <a:pPr marL="0" indent="0">
              <a:buNone/>
            </a:pPr>
            <a:r>
              <a:rPr lang="nl-NL" dirty="0"/>
              <a:t>								          :109	  x 100</a:t>
            </a:r>
            <a:br>
              <a:rPr lang="nl-NL" dirty="0"/>
            </a:br>
            <a:r>
              <a:rPr lang="nl-NL" u="sng" dirty="0"/>
              <a:t>Voorbeeldopgaven:</a:t>
            </a:r>
            <a:br>
              <a:rPr lang="nl-NL" u="sng" dirty="0"/>
            </a:br>
            <a:br>
              <a:rPr lang="nl-NL" dirty="0"/>
            </a:br>
            <a:r>
              <a:rPr lang="nl-NL" dirty="0"/>
              <a:t>Een zak chips kost €2,18 inclusief 9% BTW.		            			       	</a:t>
            </a:r>
            <a:br>
              <a:rPr lang="nl-NL" dirty="0"/>
            </a:br>
            <a:r>
              <a:rPr lang="nl-NL" b="1" dirty="0"/>
              <a:t>Bereken het bedrag exclusief BTW.			             </a:t>
            </a:r>
            <a:r>
              <a:rPr lang="nl-NL" dirty="0"/>
              <a:t>%	109	         1	          100</a:t>
            </a:r>
            <a:br>
              <a:rPr lang="nl-NL" dirty="0"/>
            </a:br>
            <a:br>
              <a:rPr lang="nl-NL" dirty="0"/>
            </a:br>
            <a:r>
              <a:rPr lang="nl-NL" dirty="0"/>
              <a:t>Berekening: €2,18 : 109 x 100 = €2.-		              €	2,18	         0,02            2</a:t>
            </a:r>
          </a:p>
          <a:p>
            <a:pPr marL="0" indent="0">
              <a:buNone/>
            </a:pPr>
            <a:br>
              <a:rPr lang="nl-NL" dirty="0"/>
            </a:br>
            <a:r>
              <a:rPr lang="nl-NL" dirty="0"/>
              <a:t>								            : 109 	 x 100</a:t>
            </a:r>
          </a:p>
        </p:txBody>
      </p:sp>
      <p:cxnSp>
        <p:nvCxnSpPr>
          <p:cNvPr id="6" name="Rechte verbindingslijn 5">
            <a:extLst>
              <a:ext uri="{FF2B5EF4-FFF2-40B4-BE49-F238E27FC236}">
                <a16:creationId xmlns:a16="http://schemas.microsoft.com/office/drawing/2014/main" id="{9B426AAD-ABD4-6FA2-D9F3-64C59EFEA6D7}"/>
              </a:ext>
            </a:extLst>
          </p:cNvPr>
          <p:cNvCxnSpPr>
            <a:cxnSpLocks/>
          </p:cNvCxnSpPr>
          <p:nvPr/>
        </p:nvCxnSpPr>
        <p:spPr>
          <a:xfrm>
            <a:off x="6544491" y="2935864"/>
            <a:ext cx="46634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D06F9981-7B70-4A0B-89C5-77307B9C07EE}"/>
              </a:ext>
            </a:extLst>
          </p:cNvPr>
          <p:cNvCxnSpPr/>
          <p:nvPr/>
        </p:nvCxnSpPr>
        <p:spPr>
          <a:xfrm>
            <a:off x="7772400" y="2442754"/>
            <a:ext cx="0" cy="98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CDCDEEE-A239-71E3-0398-51ED3D1C1EC7}"/>
              </a:ext>
            </a:extLst>
          </p:cNvPr>
          <p:cNvCxnSpPr>
            <a:cxnSpLocks/>
          </p:cNvCxnSpPr>
          <p:nvPr/>
        </p:nvCxnSpPr>
        <p:spPr>
          <a:xfrm>
            <a:off x="9091749" y="2442754"/>
            <a:ext cx="0" cy="986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1A38B2A0-4106-E8DF-62FF-A60EF95DD72A}"/>
              </a:ext>
            </a:extLst>
          </p:cNvPr>
          <p:cNvCxnSpPr/>
          <p:nvPr/>
        </p:nvCxnSpPr>
        <p:spPr>
          <a:xfrm>
            <a:off x="10267406" y="2442754"/>
            <a:ext cx="0" cy="986246"/>
          </a:xfrm>
          <a:prstGeom prst="line">
            <a:avLst/>
          </a:prstGeom>
        </p:spPr>
        <p:style>
          <a:lnRef idx="1">
            <a:schemeClr val="accent1"/>
          </a:lnRef>
          <a:fillRef idx="0">
            <a:schemeClr val="accent1"/>
          </a:fillRef>
          <a:effectRef idx="0">
            <a:schemeClr val="accent1"/>
          </a:effectRef>
          <a:fontRef idx="minor">
            <a:schemeClr val="tx1"/>
          </a:fontRef>
        </p:style>
      </p:cxnSp>
      <p:sp>
        <p:nvSpPr>
          <p:cNvPr id="16" name="Draaiende pijl 15">
            <a:extLst>
              <a:ext uri="{FF2B5EF4-FFF2-40B4-BE49-F238E27FC236}">
                <a16:creationId xmlns:a16="http://schemas.microsoft.com/office/drawing/2014/main" id="{C0AD3DD4-6808-A324-A49F-B5190CEAED48}"/>
              </a:ext>
            </a:extLst>
          </p:cNvPr>
          <p:cNvSpPr/>
          <p:nvPr/>
        </p:nvSpPr>
        <p:spPr>
          <a:xfrm>
            <a:off x="8445142" y="1949643"/>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18" name="Draaiende pijl 17">
            <a:extLst>
              <a:ext uri="{FF2B5EF4-FFF2-40B4-BE49-F238E27FC236}">
                <a16:creationId xmlns:a16="http://schemas.microsoft.com/office/drawing/2014/main" id="{C8B6CE7F-2720-7C61-BD63-05162D3F4443}"/>
              </a:ext>
            </a:extLst>
          </p:cNvPr>
          <p:cNvSpPr/>
          <p:nvPr/>
        </p:nvSpPr>
        <p:spPr>
          <a:xfrm>
            <a:off x="9712238" y="1949618"/>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1" name="Gekromde pijl omhoog 20">
            <a:extLst>
              <a:ext uri="{FF2B5EF4-FFF2-40B4-BE49-F238E27FC236}">
                <a16:creationId xmlns:a16="http://schemas.microsoft.com/office/drawing/2014/main" id="{681A138E-D39F-37F4-B1A8-552161A9BBB4}"/>
              </a:ext>
            </a:extLst>
          </p:cNvPr>
          <p:cNvSpPr/>
          <p:nvPr/>
        </p:nvSpPr>
        <p:spPr>
          <a:xfrm>
            <a:off x="8677037" y="3387667"/>
            <a:ext cx="875190" cy="5344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22" name="Gekromde pijl omhoog 21">
            <a:extLst>
              <a:ext uri="{FF2B5EF4-FFF2-40B4-BE49-F238E27FC236}">
                <a16:creationId xmlns:a16="http://schemas.microsoft.com/office/drawing/2014/main" id="{3AF37D9E-C84B-DCF5-8B20-7A1D823D082E}"/>
              </a:ext>
            </a:extLst>
          </p:cNvPr>
          <p:cNvSpPr/>
          <p:nvPr/>
        </p:nvSpPr>
        <p:spPr>
          <a:xfrm>
            <a:off x="9917966" y="3427964"/>
            <a:ext cx="875190" cy="5344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cxnSp>
        <p:nvCxnSpPr>
          <p:cNvPr id="24" name="Rechte verbindingslijn 23">
            <a:extLst>
              <a:ext uri="{FF2B5EF4-FFF2-40B4-BE49-F238E27FC236}">
                <a16:creationId xmlns:a16="http://schemas.microsoft.com/office/drawing/2014/main" id="{9897D64A-823F-3BAA-61A3-E5B377EF8802}"/>
              </a:ext>
            </a:extLst>
          </p:cNvPr>
          <p:cNvCxnSpPr>
            <a:cxnSpLocks/>
          </p:cNvCxnSpPr>
          <p:nvPr/>
        </p:nvCxnSpPr>
        <p:spPr>
          <a:xfrm>
            <a:off x="6858001" y="5505994"/>
            <a:ext cx="428461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echte verbindingslijn 25">
            <a:extLst>
              <a:ext uri="{FF2B5EF4-FFF2-40B4-BE49-F238E27FC236}">
                <a16:creationId xmlns:a16="http://schemas.microsoft.com/office/drawing/2014/main" id="{C7D302ED-E4A5-7C36-24E2-43AAD255EC69}"/>
              </a:ext>
            </a:extLst>
          </p:cNvPr>
          <p:cNvCxnSpPr/>
          <p:nvPr/>
        </p:nvCxnSpPr>
        <p:spPr>
          <a:xfrm>
            <a:off x="7772400" y="5068389"/>
            <a:ext cx="0" cy="87521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echte verbindingslijn 27">
            <a:extLst>
              <a:ext uri="{FF2B5EF4-FFF2-40B4-BE49-F238E27FC236}">
                <a16:creationId xmlns:a16="http://schemas.microsoft.com/office/drawing/2014/main" id="{AD835ABD-FC3A-DF3F-20CB-347CCEC9336A}"/>
              </a:ext>
            </a:extLst>
          </p:cNvPr>
          <p:cNvCxnSpPr>
            <a:cxnSpLocks/>
          </p:cNvCxnSpPr>
          <p:nvPr/>
        </p:nvCxnSpPr>
        <p:spPr>
          <a:xfrm>
            <a:off x="9114632" y="4872446"/>
            <a:ext cx="0" cy="10711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echte verbindingslijn 29">
            <a:extLst>
              <a:ext uri="{FF2B5EF4-FFF2-40B4-BE49-F238E27FC236}">
                <a16:creationId xmlns:a16="http://schemas.microsoft.com/office/drawing/2014/main" id="{D1B005DD-6524-1E23-BCFC-843745C2E26D}"/>
              </a:ext>
            </a:extLst>
          </p:cNvPr>
          <p:cNvCxnSpPr>
            <a:cxnSpLocks/>
          </p:cNvCxnSpPr>
          <p:nvPr/>
        </p:nvCxnSpPr>
        <p:spPr>
          <a:xfrm>
            <a:off x="10355561" y="4872446"/>
            <a:ext cx="0" cy="1071154"/>
          </a:xfrm>
          <a:prstGeom prst="line">
            <a:avLst/>
          </a:prstGeom>
        </p:spPr>
        <p:style>
          <a:lnRef idx="1">
            <a:schemeClr val="accent1"/>
          </a:lnRef>
          <a:fillRef idx="0">
            <a:schemeClr val="accent1"/>
          </a:fillRef>
          <a:effectRef idx="0">
            <a:schemeClr val="accent1"/>
          </a:effectRef>
          <a:fontRef idx="minor">
            <a:schemeClr val="tx1"/>
          </a:fontRef>
        </p:style>
      </p:cxnSp>
      <p:sp>
        <p:nvSpPr>
          <p:cNvPr id="33" name="Draaiende pijl 32">
            <a:extLst>
              <a:ext uri="{FF2B5EF4-FFF2-40B4-BE49-F238E27FC236}">
                <a16:creationId xmlns:a16="http://schemas.microsoft.com/office/drawing/2014/main" id="{F2502291-73BC-172D-9CBE-C78CC7004DB2}"/>
              </a:ext>
            </a:extLst>
          </p:cNvPr>
          <p:cNvSpPr/>
          <p:nvPr/>
        </p:nvSpPr>
        <p:spPr>
          <a:xfrm>
            <a:off x="8536581" y="4543375"/>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6" name="Draaiende pijl 35">
            <a:extLst>
              <a:ext uri="{FF2B5EF4-FFF2-40B4-BE49-F238E27FC236}">
                <a16:creationId xmlns:a16="http://schemas.microsoft.com/office/drawing/2014/main" id="{70E0BBB1-F3ED-0657-9816-507EA25E9BF0}"/>
              </a:ext>
            </a:extLst>
          </p:cNvPr>
          <p:cNvSpPr/>
          <p:nvPr/>
        </p:nvSpPr>
        <p:spPr>
          <a:xfrm>
            <a:off x="9878812" y="4519747"/>
            <a:ext cx="1110336" cy="986221"/>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7" name="Gekromde pijl omhoog 36">
            <a:extLst>
              <a:ext uri="{FF2B5EF4-FFF2-40B4-BE49-F238E27FC236}">
                <a16:creationId xmlns:a16="http://schemas.microsoft.com/office/drawing/2014/main" id="{F0399E69-F626-4305-2983-1B97A0D31601}"/>
              </a:ext>
            </a:extLst>
          </p:cNvPr>
          <p:cNvSpPr/>
          <p:nvPr/>
        </p:nvSpPr>
        <p:spPr>
          <a:xfrm>
            <a:off x="8771727" y="5789685"/>
            <a:ext cx="875190" cy="3078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0" name="Gekromde pijl omhoog 39">
            <a:extLst>
              <a:ext uri="{FF2B5EF4-FFF2-40B4-BE49-F238E27FC236}">
                <a16:creationId xmlns:a16="http://schemas.microsoft.com/office/drawing/2014/main" id="{C58C9157-D228-E1A1-6196-70FD3767FA65}"/>
              </a:ext>
            </a:extLst>
          </p:cNvPr>
          <p:cNvSpPr/>
          <p:nvPr/>
        </p:nvSpPr>
        <p:spPr>
          <a:xfrm>
            <a:off x="9987094" y="5821912"/>
            <a:ext cx="875190" cy="30783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03950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F215F5-93A1-5D9A-99F7-5FFF256A330F}"/>
              </a:ext>
            </a:extLst>
          </p:cNvPr>
          <p:cNvSpPr>
            <a:spLocks noGrp="1"/>
          </p:cNvSpPr>
          <p:nvPr>
            <p:ph type="title"/>
          </p:nvPr>
        </p:nvSpPr>
        <p:spPr/>
        <p:txBody>
          <a:bodyPr/>
          <a:lstStyle/>
          <a:p>
            <a:r>
              <a:rPr lang="nl-NL" dirty="0"/>
              <a:t>Saldo berekenen</a:t>
            </a:r>
          </a:p>
        </p:txBody>
      </p:sp>
      <p:sp>
        <p:nvSpPr>
          <p:cNvPr id="3" name="Tijdelijke aanduiding voor inhoud 2">
            <a:extLst>
              <a:ext uri="{FF2B5EF4-FFF2-40B4-BE49-F238E27FC236}">
                <a16:creationId xmlns:a16="http://schemas.microsoft.com/office/drawing/2014/main" id="{3FAB49D9-C0BC-561E-DE41-316EFB2FCA07}"/>
              </a:ext>
            </a:extLst>
          </p:cNvPr>
          <p:cNvSpPr>
            <a:spLocks noGrp="1"/>
          </p:cNvSpPr>
          <p:nvPr>
            <p:ph idx="1"/>
          </p:nvPr>
        </p:nvSpPr>
        <p:spPr/>
        <p:txBody>
          <a:bodyPr>
            <a:normAutofit fontScale="85000" lnSpcReduction="20000"/>
          </a:bodyPr>
          <a:lstStyle/>
          <a:p>
            <a:r>
              <a:rPr lang="nl-NL" dirty="0"/>
              <a:t>Bij het </a:t>
            </a:r>
            <a:r>
              <a:rPr lang="nl-NL" b="1" dirty="0"/>
              <a:t>sparen </a:t>
            </a:r>
            <a:r>
              <a:rPr lang="nl-NL" dirty="0"/>
              <a:t>van geld kan er sprake zijn van een </a:t>
            </a:r>
            <a:r>
              <a:rPr lang="nl-NL" b="1" dirty="0"/>
              <a:t>debetsaldo </a:t>
            </a:r>
            <a:r>
              <a:rPr lang="nl-NL" dirty="0"/>
              <a:t>en een </a:t>
            </a:r>
            <a:r>
              <a:rPr lang="nl-NL" b="1" dirty="0"/>
              <a:t>creditsaldo</a:t>
            </a:r>
          </a:p>
          <a:p>
            <a:endParaRPr lang="nl-NL" b="1" dirty="0"/>
          </a:p>
          <a:p>
            <a:r>
              <a:rPr lang="nl-NL" dirty="0"/>
              <a:t>Een debetsaldo =  in het </a:t>
            </a:r>
            <a:r>
              <a:rPr lang="nl-NL" dirty="0">
                <a:highlight>
                  <a:srgbClr val="FF0000"/>
                </a:highlight>
              </a:rPr>
              <a:t>ROOD</a:t>
            </a:r>
            <a:r>
              <a:rPr lang="nl-NL" dirty="0"/>
              <a:t> staan (negatief)</a:t>
            </a:r>
          </a:p>
          <a:p>
            <a:r>
              <a:rPr lang="nl-NL" dirty="0"/>
              <a:t>Een creditsaldo =  in het </a:t>
            </a:r>
            <a:r>
              <a:rPr lang="nl-NL" dirty="0">
                <a:highlight>
                  <a:srgbClr val="00FF00"/>
                </a:highlight>
              </a:rPr>
              <a:t>GROEN</a:t>
            </a:r>
            <a:r>
              <a:rPr lang="nl-NL" dirty="0"/>
              <a:t> staan (positief)</a:t>
            </a:r>
          </a:p>
          <a:p>
            <a:endParaRPr lang="nl-NL" dirty="0"/>
          </a:p>
          <a:p>
            <a:r>
              <a:rPr lang="nl-NL" dirty="0"/>
              <a:t>Voorbeeld : je hebt op het begin van de maand een creditsaldo van 150 euro. Je loon wordt bijgestort (200 euro), maar je huur (400 euro) afgeschreven. Wat voor een saldo heb je op het einde van de maand?</a:t>
            </a:r>
          </a:p>
          <a:p>
            <a:endParaRPr lang="nl-NL" dirty="0"/>
          </a:p>
          <a:p>
            <a:r>
              <a:rPr lang="nl-NL" dirty="0">
                <a:sym typeface="Wingdings" panose="05000000000000000000" pitchFamily="2" charset="2"/>
              </a:rPr>
              <a:t> 150 + 200 = 350 euro (creditsaldo)</a:t>
            </a:r>
          </a:p>
          <a:p>
            <a:r>
              <a:rPr lang="nl-NL" dirty="0">
                <a:sym typeface="Wingdings" panose="05000000000000000000" pitchFamily="2" charset="2"/>
              </a:rPr>
              <a:t>== 350 euro – 400 euro = -50. Dit is dus een </a:t>
            </a:r>
            <a:r>
              <a:rPr lang="nl-NL" b="1" dirty="0">
                <a:sym typeface="Wingdings" panose="05000000000000000000" pitchFamily="2" charset="2"/>
              </a:rPr>
              <a:t>Debetsaldo</a:t>
            </a:r>
            <a:r>
              <a:rPr lang="nl-NL" dirty="0">
                <a:sym typeface="Wingdings" panose="05000000000000000000" pitchFamily="2" charset="2"/>
              </a:rPr>
              <a:t> van 50 euro. </a:t>
            </a:r>
            <a:endParaRPr lang="nl-NL" dirty="0"/>
          </a:p>
        </p:txBody>
      </p:sp>
    </p:spTree>
    <p:extLst>
      <p:ext uri="{BB962C8B-B14F-4D97-AF65-F5344CB8AC3E}">
        <p14:creationId xmlns:p14="http://schemas.microsoft.com/office/powerpoint/2010/main" val="30250476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F0677C-AC0A-9F76-B5BE-FADEC8D8DAB7}"/>
              </a:ext>
            </a:extLst>
          </p:cNvPr>
          <p:cNvSpPr>
            <a:spLocks noGrp="1"/>
          </p:cNvSpPr>
          <p:nvPr>
            <p:ph type="title"/>
          </p:nvPr>
        </p:nvSpPr>
        <p:spPr/>
        <p:txBody>
          <a:bodyPr/>
          <a:lstStyle/>
          <a:p>
            <a:r>
              <a:rPr lang="nl-NL" dirty="0"/>
              <a:t>Betalingsbalans</a:t>
            </a:r>
          </a:p>
        </p:txBody>
      </p:sp>
      <p:sp>
        <p:nvSpPr>
          <p:cNvPr id="3" name="Tijdelijke aanduiding voor inhoud 2">
            <a:extLst>
              <a:ext uri="{FF2B5EF4-FFF2-40B4-BE49-F238E27FC236}">
                <a16:creationId xmlns:a16="http://schemas.microsoft.com/office/drawing/2014/main" id="{B2029380-84A8-416F-0D69-DCAA20530A36}"/>
              </a:ext>
            </a:extLst>
          </p:cNvPr>
          <p:cNvSpPr>
            <a:spLocks noGrp="1"/>
          </p:cNvSpPr>
          <p:nvPr>
            <p:ph idx="1"/>
          </p:nvPr>
        </p:nvSpPr>
        <p:spPr/>
        <p:txBody>
          <a:bodyPr>
            <a:normAutofit fontScale="85000" lnSpcReduction="20000"/>
          </a:bodyPr>
          <a:lstStyle/>
          <a:p>
            <a:r>
              <a:rPr lang="nl-NL" u="sng" dirty="0"/>
              <a:t>Voorbeeld 1: </a:t>
            </a:r>
            <a:br>
              <a:rPr lang="nl-NL" dirty="0"/>
            </a:br>
            <a:r>
              <a:rPr lang="nl-NL" dirty="0"/>
              <a:t>De importwaarde van Nederlands is 50 miljard en de exportwaarde is 85 miljard. Is hier sprake van een tekort of overschot? Leg uit.</a:t>
            </a:r>
          </a:p>
          <a:p>
            <a:r>
              <a:rPr lang="nl-NL" b="1" dirty="0"/>
              <a:t>Antwoord:</a:t>
            </a:r>
            <a:br>
              <a:rPr lang="nl-NL" dirty="0"/>
            </a:br>
            <a:r>
              <a:rPr lang="nl-NL" dirty="0"/>
              <a:t>De exportwaarde (85 miljard) is meer dan de importwaarde (50 miljard), dus er is sprake van een overschot van 35 miljard. Nederland ontvangt meer inkomsten uit het buitenland dan dat er wordt uitgegeven.</a:t>
            </a:r>
          </a:p>
          <a:p>
            <a:r>
              <a:rPr lang="nl-NL" u="sng" dirty="0"/>
              <a:t>Voorbeeld 2:</a:t>
            </a:r>
            <a:br>
              <a:rPr lang="nl-NL" dirty="0"/>
            </a:br>
            <a:r>
              <a:rPr lang="nl-NL" dirty="0"/>
              <a:t>De importwaarde van Nederlands is 80 miljard en de exportwaarde is 50 miljard. Is hier sprake van een tekort of overschot? Leg uit. </a:t>
            </a:r>
          </a:p>
          <a:p>
            <a:r>
              <a:rPr lang="nl-NL" b="1" dirty="0"/>
              <a:t>Antwoord:</a:t>
            </a:r>
            <a:br>
              <a:rPr lang="nl-NL" dirty="0"/>
            </a:br>
            <a:r>
              <a:rPr lang="nl-NL" dirty="0"/>
              <a:t>De importwaarde (80 miljard)  is meer dan de exportwaarde (50 miljard). </a:t>
            </a:r>
            <a:br>
              <a:rPr lang="nl-NL" dirty="0"/>
            </a:br>
            <a:r>
              <a:rPr lang="nl-NL" dirty="0"/>
              <a:t>Er is dus sprake van een tekort van 30 miljard op de betalingsbalans.</a:t>
            </a:r>
            <a:br>
              <a:rPr lang="nl-NL" dirty="0"/>
            </a:br>
            <a:r>
              <a:rPr lang="nl-NL" dirty="0"/>
              <a:t>Nederland betaalt meer aan het buitenland dan dat er wordt ontvangen uit het buitenland.</a:t>
            </a:r>
          </a:p>
          <a:p>
            <a:endParaRPr lang="nl-NL" dirty="0"/>
          </a:p>
        </p:txBody>
      </p:sp>
    </p:spTree>
    <p:extLst>
      <p:ext uri="{BB962C8B-B14F-4D97-AF65-F5344CB8AC3E}">
        <p14:creationId xmlns:p14="http://schemas.microsoft.com/office/powerpoint/2010/main" val="412158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C2F00D-A26C-F226-CE03-0531A943D9D7}"/>
              </a:ext>
            </a:extLst>
          </p:cNvPr>
          <p:cNvSpPr>
            <a:spLocks noGrp="1"/>
          </p:cNvSpPr>
          <p:nvPr>
            <p:ph type="title"/>
          </p:nvPr>
        </p:nvSpPr>
        <p:spPr/>
        <p:txBody>
          <a:bodyPr/>
          <a:lstStyle/>
          <a:p>
            <a:r>
              <a:rPr lang="nl-NL" dirty="0"/>
              <a:t>Kostprijs per product</a:t>
            </a:r>
          </a:p>
        </p:txBody>
      </p:sp>
      <p:sp>
        <p:nvSpPr>
          <p:cNvPr id="3" name="Tijdelijke aanduiding voor inhoud 2">
            <a:extLst>
              <a:ext uri="{FF2B5EF4-FFF2-40B4-BE49-F238E27FC236}">
                <a16:creationId xmlns:a16="http://schemas.microsoft.com/office/drawing/2014/main" id="{873800A6-EC9F-E47B-CAB3-468059B3C1D8}"/>
              </a:ext>
            </a:extLst>
          </p:cNvPr>
          <p:cNvSpPr>
            <a:spLocks noGrp="1"/>
          </p:cNvSpPr>
          <p:nvPr>
            <p:ph idx="1"/>
          </p:nvPr>
        </p:nvSpPr>
        <p:spPr>
          <a:xfrm>
            <a:off x="838200" y="1825624"/>
            <a:ext cx="10515600" cy="5032375"/>
          </a:xfrm>
        </p:spPr>
        <p:txBody>
          <a:bodyPr/>
          <a:lstStyle/>
          <a:p>
            <a:r>
              <a:rPr lang="nl-NL" dirty="0">
                <a:highlight>
                  <a:srgbClr val="FF00FF"/>
                </a:highlight>
              </a:rPr>
              <a:t>Vaste kosten + variabele kosten : aantal producten = kostprijs per product</a:t>
            </a:r>
          </a:p>
          <a:p>
            <a:endParaRPr lang="nl-NL" dirty="0"/>
          </a:p>
          <a:p>
            <a:r>
              <a:rPr lang="nl-NL" u="sng" dirty="0"/>
              <a:t>Voorbeeld: </a:t>
            </a:r>
          </a:p>
          <a:p>
            <a:r>
              <a:rPr lang="nl-NL" dirty="0"/>
              <a:t>Voor de productie van schoenen zijn de volgende gegevens bekend. De constante kosten zijn 10.000 euro per maand. De variabele kosten zijn 2 euro per stuk. Er worden per maand 8000 stuks geproduceerd. Bereken de kostprijs per product. </a:t>
            </a:r>
          </a:p>
          <a:p>
            <a:r>
              <a:rPr lang="nl-NL" dirty="0"/>
              <a:t>Totale kosten</a:t>
            </a:r>
          </a:p>
          <a:p>
            <a:pPr lvl="1"/>
            <a:r>
              <a:rPr lang="nl-NL" dirty="0"/>
              <a:t>10.000 + (8.000 x 2) = 26.000 euro totale kosten</a:t>
            </a:r>
          </a:p>
          <a:p>
            <a:r>
              <a:rPr lang="nl-NL" dirty="0"/>
              <a:t>Kostprijs per product ==&gt; 26.000 / 8.000 = 3,25 euro</a:t>
            </a:r>
          </a:p>
          <a:p>
            <a:endParaRPr lang="nl-NL" dirty="0"/>
          </a:p>
          <a:p>
            <a:endParaRPr lang="nl-NL" dirty="0"/>
          </a:p>
        </p:txBody>
      </p:sp>
    </p:spTree>
    <p:extLst>
      <p:ext uri="{BB962C8B-B14F-4D97-AF65-F5344CB8AC3E}">
        <p14:creationId xmlns:p14="http://schemas.microsoft.com/office/powerpoint/2010/main" val="360950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EC264-933E-C0C2-47D4-6356600AAA17}"/>
              </a:ext>
            </a:extLst>
          </p:cNvPr>
          <p:cNvSpPr>
            <a:spLocks noGrp="1"/>
          </p:cNvSpPr>
          <p:nvPr>
            <p:ph type="title"/>
          </p:nvPr>
        </p:nvSpPr>
        <p:spPr/>
        <p:txBody>
          <a:bodyPr/>
          <a:lstStyle/>
          <a:p>
            <a:r>
              <a:rPr lang="nl-NL" dirty="0"/>
              <a:t>Arbeidsproductiviteit</a:t>
            </a:r>
          </a:p>
        </p:txBody>
      </p:sp>
      <p:sp>
        <p:nvSpPr>
          <p:cNvPr id="3" name="Tijdelijke aanduiding voor inhoud 2">
            <a:extLst>
              <a:ext uri="{FF2B5EF4-FFF2-40B4-BE49-F238E27FC236}">
                <a16:creationId xmlns:a16="http://schemas.microsoft.com/office/drawing/2014/main" id="{168425B3-7772-6FFF-E9BF-F32B2DBADC2C}"/>
              </a:ext>
            </a:extLst>
          </p:cNvPr>
          <p:cNvSpPr>
            <a:spLocks noGrp="1"/>
          </p:cNvSpPr>
          <p:nvPr>
            <p:ph idx="1"/>
          </p:nvPr>
        </p:nvSpPr>
        <p:spPr/>
        <p:txBody>
          <a:bodyPr>
            <a:normAutofit fontScale="92500" lnSpcReduction="10000"/>
          </a:bodyPr>
          <a:lstStyle/>
          <a:p>
            <a:pPr marL="0" indent="0">
              <a:buNone/>
            </a:pPr>
            <a:r>
              <a:rPr lang="nl-NL" dirty="0">
                <a:highlight>
                  <a:srgbClr val="FF00FF"/>
                </a:highlight>
              </a:rPr>
              <a:t>Formule =  totale productie in een periode : aantal werkenden</a:t>
            </a:r>
          </a:p>
          <a:p>
            <a:pPr marL="0" indent="0">
              <a:buNone/>
            </a:pPr>
            <a:endParaRPr lang="nl-NL" dirty="0"/>
          </a:p>
          <a:p>
            <a:pPr marL="0" indent="0">
              <a:buNone/>
            </a:pPr>
            <a:r>
              <a:rPr lang="nl-NL" dirty="0"/>
              <a:t>De arbeidsproductiviteit bereken je altijd per persoon. </a:t>
            </a:r>
          </a:p>
          <a:p>
            <a:pPr>
              <a:buFont typeface="Wingdings" pitchFamily="2" charset="2"/>
              <a:buChar char="à"/>
            </a:pPr>
            <a:r>
              <a:rPr lang="nl-NL" dirty="0">
                <a:sym typeface="Wingdings" pitchFamily="2" charset="2"/>
              </a:rPr>
              <a:t>Wanneer er meer personen in een bedrijf komen werken, hoeft dit niks te betekenen voor de arbeidsproductiviteit. Wanneer er eerst 1 persoon werkte die 100 paar schoenen per week maakte, en ze nu samen 200 paar schoenen maken, is de arbeidsproductiviteit gelijk gebleven (namelijk 100 paar schoenen per werkende)</a:t>
            </a:r>
          </a:p>
          <a:p>
            <a:pPr>
              <a:buFont typeface="Wingdings" pitchFamily="2" charset="2"/>
              <a:buChar char="à"/>
            </a:pPr>
            <a:r>
              <a:rPr lang="nl-NL" dirty="0">
                <a:sym typeface="Wingdings" pitchFamily="2" charset="2"/>
              </a:rPr>
              <a:t>Wanneer er bijvoorbeeld betere arbeidsomstandigheden zijn, of er bonussen uitgedeeld worden dan kunnen werknemers meer gaan produceren. Het gevolg kan zijn dat de arbeidsproductiviteit stijgt. </a:t>
            </a:r>
            <a:endParaRPr lang="nl-NL" dirty="0"/>
          </a:p>
          <a:p>
            <a:pPr marL="0" indent="0">
              <a:buNone/>
            </a:pPr>
            <a:endParaRPr lang="nl-NL" dirty="0"/>
          </a:p>
        </p:txBody>
      </p:sp>
    </p:spTree>
    <p:extLst>
      <p:ext uri="{BB962C8B-B14F-4D97-AF65-F5344CB8AC3E}">
        <p14:creationId xmlns:p14="http://schemas.microsoft.com/office/powerpoint/2010/main" val="24008721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C2D3EA-01AA-6FF6-2E66-30DAFF96D9BB}"/>
              </a:ext>
            </a:extLst>
          </p:cNvPr>
          <p:cNvSpPr>
            <a:spLocks noGrp="1"/>
          </p:cNvSpPr>
          <p:nvPr>
            <p:ph type="title"/>
          </p:nvPr>
        </p:nvSpPr>
        <p:spPr/>
        <p:txBody>
          <a:bodyPr/>
          <a:lstStyle/>
          <a:p>
            <a:r>
              <a:rPr lang="nl-NL" dirty="0"/>
              <a:t>Arbeidsproductiviteit (2)</a:t>
            </a:r>
          </a:p>
        </p:txBody>
      </p:sp>
      <p:sp>
        <p:nvSpPr>
          <p:cNvPr id="3" name="Tijdelijke aanduiding voor inhoud 2">
            <a:extLst>
              <a:ext uri="{FF2B5EF4-FFF2-40B4-BE49-F238E27FC236}">
                <a16:creationId xmlns:a16="http://schemas.microsoft.com/office/drawing/2014/main" id="{9DE3B70D-74B4-1FCA-9469-E537977BF48B}"/>
              </a:ext>
            </a:extLst>
          </p:cNvPr>
          <p:cNvSpPr>
            <a:spLocks noGrp="1"/>
          </p:cNvSpPr>
          <p:nvPr>
            <p:ph idx="1"/>
          </p:nvPr>
        </p:nvSpPr>
        <p:spPr>
          <a:xfrm>
            <a:off x="838200" y="1825624"/>
            <a:ext cx="10515600" cy="2232025"/>
          </a:xfrm>
        </p:spPr>
        <p:txBody>
          <a:bodyPr>
            <a:normAutofit fontScale="85000" lnSpcReduction="20000"/>
          </a:bodyPr>
          <a:lstStyle/>
          <a:p>
            <a:r>
              <a:rPr lang="nl-NL" dirty="0"/>
              <a:t>Een pizzeria heeft 5 medewerkers die elk 6 dagen per week werken.</a:t>
            </a:r>
            <a:br>
              <a:rPr lang="nl-NL" dirty="0"/>
            </a:br>
            <a:r>
              <a:rPr lang="nl-NL" dirty="0"/>
              <a:t>Samen maken zij 1800 pizza’s per week klaar.</a:t>
            </a:r>
            <a:br>
              <a:rPr lang="nl-NL" dirty="0"/>
            </a:br>
            <a:br>
              <a:rPr lang="nl-NL" dirty="0"/>
            </a:br>
            <a:r>
              <a:rPr lang="nl-NL" b="1" dirty="0"/>
              <a:t>Bereken de arbeidsproductiviteit per dag. </a:t>
            </a:r>
            <a:br>
              <a:rPr lang="nl-NL" dirty="0"/>
            </a:br>
            <a:br>
              <a:rPr lang="nl-NL" dirty="0"/>
            </a:br>
            <a:br>
              <a:rPr lang="nl-NL" dirty="0"/>
            </a:br>
            <a:br>
              <a:rPr lang="nl-NL" dirty="0"/>
            </a:br>
            <a:endParaRPr lang="nl-NL" dirty="0"/>
          </a:p>
        </p:txBody>
      </p:sp>
      <p:sp>
        <p:nvSpPr>
          <p:cNvPr id="4" name="Tekstvak 3">
            <a:extLst>
              <a:ext uri="{FF2B5EF4-FFF2-40B4-BE49-F238E27FC236}">
                <a16:creationId xmlns:a16="http://schemas.microsoft.com/office/drawing/2014/main" id="{54F93E25-C8A5-EBB0-B0F2-7F5C91BDCB63}"/>
              </a:ext>
            </a:extLst>
          </p:cNvPr>
          <p:cNvSpPr txBox="1"/>
          <p:nvPr/>
        </p:nvSpPr>
        <p:spPr>
          <a:xfrm>
            <a:off x="1200151" y="3843337"/>
            <a:ext cx="8186737" cy="1477328"/>
          </a:xfrm>
          <a:prstGeom prst="rect">
            <a:avLst/>
          </a:prstGeom>
          <a:noFill/>
        </p:spPr>
        <p:txBody>
          <a:bodyPr wrap="square" rtlCol="0">
            <a:spAutoFit/>
          </a:bodyPr>
          <a:lstStyle/>
          <a:p>
            <a:r>
              <a:rPr lang="nl-NL" dirty="0">
                <a:solidFill>
                  <a:srgbClr val="FF0000"/>
                </a:solidFill>
              </a:rPr>
              <a:t>Stap 1)</a:t>
            </a:r>
            <a:br>
              <a:rPr lang="nl-NL" dirty="0">
                <a:solidFill>
                  <a:srgbClr val="FF0000"/>
                </a:solidFill>
              </a:rPr>
            </a:br>
            <a:r>
              <a:rPr lang="nl-NL" dirty="0">
                <a:solidFill>
                  <a:srgbClr val="FF0000"/>
                </a:solidFill>
              </a:rPr>
              <a:t>1800 : 5 (medewerkers) = 360 pizza’s per medewerker per week.</a:t>
            </a:r>
            <a:br>
              <a:rPr lang="nl-NL" dirty="0">
                <a:solidFill>
                  <a:srgbClr val="FF0000"/>
                </a:solidFill>
              </a:rPr>
            </a:br>
            <a:br>
              <a:rPr lang="nl-NL" dirty="0">
                <a:solidFill>
                  <a:srgbClr val="FF0000"/>
                </a:solidFill>
              </a:rPr>
            </a:br>
            <a:r>
              <a:rPr lang="nl-NL" dirty="0">
                <a:solidFill>
                  <a:srgbClr val="FF0000"/>
                </a:solidFill>
              </a:rPr>
              <a:t>Stap 2)</a:t>
            </a:r>
            <a:br>
              <a:rPr lang="nl-NL" dirty="0">
                <a:solidFill>
                  <a:srgbClr val="FF0000"/>
                </a:solidFill>
              </a:rPr>
            </a:br>
            <a:r>
              <a:rPr lang="nl-NL" dirty="0">
                <a:solidFill>
                  <a:srgbClr val="FF0000"/>
                </a:solidFill>
              </a:rPr>
              <a:t>360: 6 (dagen)= 60 pizza’s per dag per medewerker</a:t>
            </a:r>
            <a:endParaRPr lang="nl-NL" dirty="0"/>
          </a:p>
        </p:txBody>
      </p:sp>
    </p:spTree>
    <p:extLst>
      <p:ext uri="{BB962C8B-B14F-4D97-AF65-F5344CB8AC3E}">
        <p14:creationId xmlns:p14="http://schemas.microsoft.com/office/powerpoint/2010/main" val="10563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94C58-B0F1-0B9B-F810-8876C5917849}"/>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DB8A353B-5134-8C83-1C97-27D19D49BA4D}"/>
              </a:ext>
            </a:extLst>
          </p:cNvPr>
          <p:cNvSpPr>
            <a:spLocks noGrp="1"/>
          </p:cNvSpPr>
          <p:nvPr>
            <p:ph idx="1"/>
          </p:nvPr>
        </p:nvSpPr>
        <p:spPr>
          <a:xfrm>
            <a:off x="838200" y="1371942"/>
            <a:ext cx="10515600" cy="2057058"/>
          </a:xfrm>
        </p:spPr>
        <p:txBody>
          <a:bodyPr/>
          <a:lstStyle/>
          <a:p>
            <a:r>
              <a:rPr lang="nl-NL" dirty="0"/>
              <a:t>Bij de wisselkoers druk je eigenlijk de ene munteenheid (bijvoorbeeld de euro) uit in een andere munteenheid (bijvoorbeeld de dollar). Er worden eigenlijk altijd 3 getallen genoemd en jij moet het 4e getal gaan uitrekenen. Dit kun je het beste doen met behulp van een verhoudingstabel. </a:t>
            </a:r>
          </a:p>
        </p:txBody>
      </p:sp>
      <p:sp>
        <p:nvSpPr>
          <p:cNvPr id="4" name="Tijdelijke aanduiding voor inhoud 2">
            <a:extLst>
              <a:ext uri="{FF2B5EF4-FFF2-40B4-BE49-F238E27FC236}">
                <a16:creationId xmlns:a16="http://schemas.microsoft.com/office/drawing/2014/main" id="{BC7ED702-6641-65A7-3FC0-385C99CA7A47}"/>
              </a:ext>
            </a:extLst>
          </p:cNvPr>
          <p:cNvSpPr txBox="1">
            <a:spLocks/>
          </p:cNvSpPr>
          <p:nvPr/>
        </p:nvSpPr>
        <p:spPr>
          <a:xfrm>
            <a:off x="838200" y="3317631"/>
            <a:ext cx="10515600" cy="101521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Stel je voor: de wisselkoers van de euro ten opzichte van de Dollar is</a:t>
            </a:r>
          </a:p>
          <a:p>
            <a:pPr lvl="1"/>
            <a:r>
              <a:rPr lang="nl-NL" b="0" i="0" dirty="0">
                <a:solidFill>
                  <a:srgbClr val="4D5156"/>
                </a:solidFill>
                <a:effectLst/>
                <a:latin typeface="arial" panose="020B0604020202020204" pitchFamily="34" charset="0"/>
              </a:rPr>
              <a:t>€ 1 = $ 0,90</a:t>
            </a:r>
            <a:endParaRPr lang="nl-NL" dirty="0"/>
          </a:p>
        </p:txBody>
      </p:sp>
      <p:sp>
        <p:nvSpPr>
          <p:cNvPr id="5" name="Tijdelijke aanduiding voor inhoud 2">
            <a:extLst>
              <a:ext uri="{FF2B5EF4-FFF2-40B4-BE49-F238E27FC236}">
                <a16:creationId xmlns:a16="http://schemas.microsoft.com/office/drawing/2014/main" id="{27A83F80-4721-3B8E-9F0A-AFC51133D383}"/>
              </a:ext>
            </a:extLst>
          </p:cNvPr>
          <p:cNvSpPr txBox="1">
            <a:spLocks/>
          </p:cNvSpPr>
          <p:nvPr/>
        </p:nvSpPr>
        <p:spPr>
          <a:xfrm>
            <a:off x="838200" y="4178105"/>
            <a:ext cx="10515600" cy="10152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Je hebt nu 2 getallen, de derde staat namelijk in de opgave (en is afhankelijk van de vraag. De verhoudingstabel ziet er zo uit:</a:t>
            </a:r>
          </a:p>
        </p:txBody>
      </p:sp>
      <p:graphicFrame>
        <p:nvGraphicFramePr>
          <p:cNvPr id="6" name="Tabel 6">
            <a:extLst>
              <a:ext uri="{FF2B5EF4-FFF2-40B4-BE49-F238E27FC236}">
                <a16:creationId xmlns:a16="http://schemas.microsoft.com/office/drawing/2014/main" id="{B3520EE8-2858-CCC0-3BDB-16613C59B227}"/>
              </a:ext>
            </a:extLst>
          </p:cNvPr>
          <p:cNvGraphicFramePr>
            <a:graphicFrameLocks noGrp="1"/>
          </p:cNvGraphicFramePr>
          <p:nvPr>
            <p:extLst>
              <p:ext uri="{D42A27DB-BD31-4B8C-83A1-F6EECF244321}">
                <p14:modId xmlns:p14="http://schemas.microsoft.com/office/powerpoint/2010/main" val="3078566539"/>
              </p:ext>
            </p:extLst>
          </p:nvPr>
        </p:nvGraphicFramePr>
        <p:xfrm>
          <a:off x="1736579" y="5218113"/>
          <a:ext cx="8128000" cy="7416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245232743"/>
                    </a:ext>
                  </a:extLst>
                </a:gridCol>
                <a:gridCol w="4064000">
                  <a:extLst>
                    <a:ext uri="{9D8B030D-6E8A-4147-A177-3AD203B41FA5}">
                      <a16:colId xmlns:a16="http://schemas.microsoft.com/office/drawing/2014/main" val="3192355668"/>
                    </a:ext>
                  </a:extLst>
                </a:gridCol>
              </a:tblGrid>
              <a:tr h="370840">
                <a:tc>
                  <a:txBody>
                    <a:bodyPr/>
                    <a:lstStyle/>
                    <a:p>
                      <a:r>
                        <a:rPr lang="nl-NL" dirty="0"/>
                        <a:t>EURO</a:t>
                      </a:r>
                    </a:p>
                  </a:txBody>
                  <a:tcPr/>
                </a:tc>
                <a:tc>
                  <a:txBody>
                    <a:bodyPr/>
                    <a:lstStyle/>
                    <a:p>
                      <a:r>
                        <a:rPr lang="nl-NL" b="0" i="0" dirty="0">
                          <a:solidFill>
                            <a:schemeClr val="bg1"/>
                          </a:solidFill>
                          <a:effectLst/>
                          <a:latin typeface="arial" panose="020B0604020202020204" pitchFamily="34" charset="0"/>
                        </a:rPr>
                        <a:t>€1</a:t>
                      </a:r>
                      <a:endParaRPr lang="nl-NL" dirty="0">
                        <a:solidFill>
                          <a:schemeClr val="bg1"/>
                        </a:solidFill>
                      </a:endParaRPr>
                    </a:p>
                  </a:txBody>
                  <a:tcPr/>
                </a:tc>
                <a:extLst>
                  <a:ext uri="{0D108BD9-81ED-4DB2-BD59-A6C34878D82A}">
                    <a16:rowId xmlns:a16="http://schemas.microsoft.com/office/drawing/2014/main" val="1678891676"/>
                  </a:ext>
                </a:extLst>
              </a:tr>
              <a:tr h="370840">
                <a:tc>
                  <a:txBody>
                    <a:bodyPr/>
                    <a:lstStyle/>
                    <a:p>
                      <a:r>
                        <a:rPr lang="nl-NL" dirty="0"/>
                        <a:t>DOLLAR</a:t>
                      </a:r>
                    </a:p>
                  </a:txBody>
                  <a:tcPr/>
                </a:tc>
                <a:tc>
                  <a:txBody>
                    <a:bodyPr/>
                    <a:lstStyle/>
                    <a:p>
                      <a:r>
                        <a:rPr lang="nl-NL" dirty="0"/>
                        <a:t>$0,90</a:t>
                      </a:r>
                    </a:p>
                  </a:txBody>
                  <a:tcPr/>
                </a:tc>
                <a:extLst>
                  <a:ext uri="{0D108BD9-81ED-4DB2-BD59-A6C34878D82A}">
                    <a16:rowId xmlns:a16="http://schemas.microsoft.com/office/drawing/2014/main" val="2405326482"/>
                  </a:ext>
                </a:extLst>
              </a:tr>
            </a:tbl>
          </a:graphicData>
        </a:graphic>
      </p:graphicFrame>
    </p:spTree>
    <p:extLst>
      <p:ext uri="{BB962C8B-B14F-4D97-AF65-F5344CB8AC3E}">
        <p14:creationId xmlns:p14="http://schemas.microsoft.com/office/powerpoint/2010/main" val="107194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3E7BB-5D51-D09C-3F38-5A8AE7347124}"/>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80C6BE5C-24AC-67AF-55A3-3B52DD2D9B47}"/>
              </a:ext>
            </a:extLst>
          </p:cNvPr>
          <p:cNvSpPr>
            <a:spLocks noGrp="1"/>
          </p:cNvSpPr>
          <p:nvPr>
            <p:ph idx="1"/>
          </p:nvPr>
        </p:nvSpPr>
        <p:spPr>
          <a:xfrm>
            <a:off x="838200" y="1825625"/>
            <a:ext cx="10515600" cy="1846043"/>
          </a:xfrm>
        </p:spPr>
        <p:txBody>
          <a:bodyPr/>
          <a:lstStyle/>
          <a:p>
            <a:r>
              <a:rPr lang="nl-NL" dirty="0"/>
              <a:t>Nu kun je kijken naar de vraag en de verhoudingstabel in gaan vullen met het extra getal, afhankelijk van je vraag.</a:t>
            </a:r>
          </a:p>
          <a:p>
            <a:r>
              <a:rPr lang="nl-NL" dirty="0"/>
              <a:t>Voorbeeld 1: je gaat op reis naar Amerika en je hebt 250 euro en je wil deze inruilen voor Amerikaanse Dollars. Hoeveel dollar krijg je?</a:t>
            </a:r>
          </a:p>
        </p:txBody>
      </p:sp>
      <p:graphicFrame>
        <p:nvGraphicFramePr>
          <p:cNvPr id="4" name="Tabel 4">
            <a:extLst>
              <a:ext uri="{FF2B5EF4-FFF2-40B4-BE49-F238E27FC236}">
                <a16:creationId xmlns:a16="http://schemas.microsoft.com/office/drawing/2014/main" id="{8FB35CDA-473F-1FAC-AFBA-9EF1A3CC8BDB}"/>
              </a:ext>
            </a:extLst>
          </p:cNvPr>
          <p:cNvGraphicFramePr>
            <a:graphicFrameLocks noGrp="1"/>
          </p:cNvGraphicFramePr>
          <p:nvPr>
            <p:extLst>
              <p:ext uri="{D42A27DB-BD31-4B8C-83A1-F6EECF244321}">
                <p14:modId xmlns:p14="http://schemas.microsoft.com/office/powerpoint/2010/main" val="251309116"/>
              </p:ext>
            </p:extLst>
          </p:nvPr>
        </p:nvGraphicFramePr>
        <p:xfrm>
          <a:off x="1123705" y="4303843"/>
          <a:ext cx="8128000" cy="7416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3724030082"/>
                    </a:ext>
                  </a:extLst>
                </a:gridCol>
                <a:gridCol w="2032000">
                  <a:extLst>
                    <a:ext uri="{9D8B030D-6E8A-4147-A177-3AD203B41FA5}">
                      <a16:colId xmlns:a16="http://schemas.microsoft.com/office/drawing/2014/main" val="1081200802"/>
                    </a:ext>
                  </a:extLst>
                </a:gridCol>
                <a:gridCol w="2032000">
                  <a:extLst>
                    <a:ext uri="{9D8B030D-6E8A-4147-A177-3AD203B41FA5}">
                      <a16:colId xmlns:a16="http://schemas.microsoft.com/office/drawing/2014/main" val="1362426352"/>
                    </a:ext>
                  </a:extLst>
                </a:gridCol>
                <a:gridCol w="2032000">
                  <a:extLst>
                    <a:ext uri="{9D8B030D-6E8A-4147-A177-3AD203B41FA5}">
                      <a16:colId xmlns:a16="http://schemas.microsoft.com/office/drawing/2014/main" val="2310854956"/>
                    </a:ext>
                  </a:extLst>
                </a:gridCol>
              </a:tblGrid>
              <a:tr h="370840">
                <a:tc>
                  <a:txBody>
                    <a:bodyPr/>
                    <a:lstStyle/>
                    <a:p>
                      <a:r>
                        <a:rPr lang="nl-NL" dirty="0"/>
                        <a:t>EURO</a:t>
                      </a:r>
                    </a:p>
                  </a:txBody>
                  <a:tcPr/>
                </a:tc>
                <a:tc>
                  <a:txBody>
                    <a:bodyPr/>
                    <a:lstStyle/>
                    <a:p>
                      <a:r>
                        <a:rPr lang="nl-NL" dirty="0"/>
                        <a:t>1 EURO</a:t>
                      </a:r>
                    </a:p>
                  </a:txBody>
                  <a:tcPr/>
                </a:tc>
                <a:tc>
                  <a:txBody>
                    <a:bodyPr/>
                    <a:lstStyle/>
                    <a:p>
                      <a:r>
                        <a:rPr lang="nl-NL" dirty="0"/>
                        <a:t>         </a:t>
                      </a:r>
                    </a:p>
                  </a:txBody>
                  <a:tcPr/>
                </a:tc>
                <a:tc>
                  <a:txBody>
                    <a:bodyPr/>
                    <a:lstStyle/>
                    <a:p>
                      <a:r>
                        <a:rPr lang="nl-NL" dirty="0"/>
                        <a:t>250 EURO</a:t>
                      </a:r>
                    </a:p>
                  </a:txBody>
                  <a:tcPr/>
                </a:tc>
                <a:extLst>
                  <a:ext uri="{0D108BD9-81ED-4DB2-BD59-A6C34878D82A}">
                    <a16:rowId xmlns:a16="http://schemas.microsoft.com/office/drawing/2014/main" val="1587930986"/>
                  </a:ext>
                </a:extLst>
              </a:tr>
              <a:tr h="370840">
                <a:tc>
                  <a:txBody>
                    <a:bodyPr/>
                    <a:lstStyle/>
                    <a:p>
                      <a:r>
                        <a:rPr lang="nl-NL" dirty="0"/>
                        <a:t>DOLLAR</a:t>
                      </a:r>
                    </a:p>
                  </a:txBody>
                  <a:tcPr/>
                </a:tc>
                <a:tc>
                  <a:txBody>
                    <a:bodyPr/>
                    <a:lstStyle/>
                    <a:p>
                      <a:r>
                        <a:rPr lang="nl-NL" dirty="0"/>
                        <a:t>0,90 DOLLAR</a:t>
                      </a:r>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1034915247"/>
                  </a:ext>
                </a:extLst>
              </a:tr>
            </a:tbl>
          </a:graphicData>
        </a:graphic>
      </p:graphicFrame>
      <p:sp>
        <p:nvSpPr>
          <p:cNvPr id="5" name="Tijdelijke aanduiding voor inhoud 2">
            <a:extLst>
              <a:ext uri="{FF2B5EF4-FFF2-40B4-BE49-F238E27FC236}">
                <a16:creationId xmlns:a16="http://schemas.microsoft.com/office/drawing/2014/main" id="{13CA60C9-102A-6C4C-9BE5-25E652E8FAA8}"/>
              </a:ext>
            </a:extLst>
          </p:cNvPr>
          <p:cNvSpPr txBox="1">
            <a:spLocks/>
          </p:cNvSpPr>
          <p:nvPr/>
        </p:nvSpPr>
        <p:spPr>
          <a:xfrm>
            <a:off x="838200" y="3751662"/>
            <a:ext cx="10515600" cy="1846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Nu vul je de verhoudingstabel in met de juiste getallen</a:t>
            </a:r>
          </a:p>
        </p:txBody>
      </p:sp>
      <p:sp>
        <p:nvSpPr>
          <p:cNvPr id="6" name="Tijdelijke aanduiding voor inhoud 2">
            <a:extLst>
              <a:ext uri="{FF2B5EF4-FFF2-40B4-BE49-F238E27FC236}">
                <a16:creationId xmlns:a16="http://schemas.microsoft.com/office/drawing/2014/main" id="{9EFA9973-C93F-82A7-6D1D-C37E44BF0D49}"/>
              </a:ext>
            </a:extLst>
          </p:cNvPr>
          <p:cNvSpPr txBox="1">
            <a:spLocks/>
          </p:cNvSpPr>
          <p:nvPr/>
        </p:nvSpPr>
        <p:spPr>
          <a:xfrm>
            <a:off x="838200" y="5226864"/>
            <a:ext cx="10515600" cy="18460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Eerst bereken je de stap waar 2 getallen staan, in dit geval bij de euro. Je moet van 1 euro naar 250 euro en berekenen hoe groot deze ‘’stap’’ is.  250 / 1 = 250 keer. Dus de stap is 250 keer.</a:t>
            </a:r>
          </a:p>
        </p:txBody>
      </p:sp>
    </p:spTree>
    <p:extLst>
      <p:ext uri="{BB962C8B-B14F-4D97-AF65-F5344CB8AC3E}">
        <p14:creationId xmlns:p14="http://schemas.microsoft.com/office/powerpoint/2010/main" val="3527339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build="p"/>
      <p:bldP spid="6" grpId="0" uiExpand="1"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F0B652-A728-6188-65D4-BBD8132DC20C}"/>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64C4D9E3-6C0B-72C6-49E7-1A5428368A22}"/>
              </a:ext>
            </a:extLst>
          </p:cNvPr>
          <p:cNvSpPr>
            <a:spLocks noGrp="1"/>
          </p:cNvSpPr>
          <p:nvPr>
            <p:ph idx="1"/>
          </p:nvPr>
        </p:nvSpPr>
        <p:spPr>
          <a:xfrm>
            <a:off x="838200" y="1825625"/>
            <a:ext cx="10515600" cy="1325563"/>
          </a:xfrm>
        </p:spPr>
        <p:txBody>
          <a:bodyPr>
            <a:normAutofit fontScale="92500"/>
          </a:bodyPr>
          <a:lstStyle/>
          <a:p>
            <a:r>
              <a:rPr lang="nl-NL" dirty="0"/>
              <a:t>De volgende stap is om dat in te vullen in de tabel. Dat wat je bij de éne doet, moet je ook bij de andere doen. Dus ‘boven’ keer 250, wil zeggen ook beneden keer 250. Voor je 250 euro ontvang je dus 225 dollar. </a:t>
            </a:r>
          </a:p>
        </p:txBody>
      </p:sp>
      <p:graphicFrame>
        <p:nvGraphicFramePr>
          <p:cNvPr id="4" name="Tabel 4">
            <a:extLst>
              <a:ext uri="{FF2B5EF4-FFF2-40B4-BE49-F238E27FC236}">
                <a16:creationId xmlns:a16="http://schemas.microsoft.com/office/drawing/2014/main" id="{17BD5669-33B4-8F3E-DE62-DA7691ECCAEA}"/>
              </a:ext>
            </a:extLst>
          </p:cNvPr>
          <p:cNvGraphicFramePr>
            <a:graphicFrameLocks noGrp="1"/>
          </p:cNvGraphicFramePr>
          <p:nvPr>
            <p:extLst>
              <p:ext uri="{D42A27DB-BD31-4B8C-83A1-F6EECF244321}">
                <p14:modId xmlns:p14="http://schemas.microsoft.com/office/powerpoint/2010/main" val="2168107337"/>
              </p:ext>
            </p:extLst>
          </p:nvPr>
        </p:nvGraphicFramePr>
        <p:xfrm>
          <a:off x="1123704" y="3151187"/>
          <a:ext cx="10230096" cy="782458"/>
        </p:xfrm>
        <a:graphic>
          <a:graphicData uri="http://schemas.openxmlformats.org/drawingml/2006/table">
            <a:tbl>
              <a:tblPr firstRow="1" bandRow="1">
                <a:tableStyleId>{5C22544A-7EE6-4342-B048-85BDC9FD1C3A}</a:tableStyleId>
              </a:tblPr>
              <a:tblGrid>
                <a:gridCol w="2557524">
                  <a:extLst>
                    <a:ext uri="{9D8B030D-6E8A-4147-A177-3AD203B41FA5}">
                      <a16:colId xmlns:a16="http://schemas.microsoft.com/office/drawing/2014/main" val="3724030082"/>
                    </a:ext>
                  </a:extLst>
                </a:gridCol>
                <a:gridCol w="2557524">
                  <a:extLst>
                    <a:ext uri="{9D8B030D-6E8A-4147-A177-3AD203B41FA5}">
                      <a16:colId xmlns:a16="http://schemas.microsoft.com/office/drawing/2014/main" val="1081200802"/>
                    </a:ext>
                  </a:extLst>
                </a:gridCol>
                <a:gridCol w="2557524">
                  <a:extLst>
                    <a:ext uri="{9D8B030D-6E8A-4147-A177-3AD203B41FA5}">
                      <a16:colId xmlns:a16="http://schemas.microsoft.com/office/drawing/2014/main" val="1362426352"/>
                    </a:ext>
                  </a:extLst>
                </a:gridCol>
                <a:gridCol w="2557524">
                  <a:extLst>
                    <a:ext uri="{9D8B030D-6E8A-4147-A177-3AD203B41FA5}">
                      <a16:colId xmlns:a16="http://schemas.microsoft.com/office/drawing/2014/main" val="2310854956"/>
                    </a:ext>
                  </a:extLst>
                </a:gridCol>
              </a:tblGrid>
              <a:tr h="391229">
                <a:tc>
                  <a:txBody>
                    <a:bodyPr/>
                    <a:lstStyle/>
                    <a:p>
                      <a:r>
                        <a:rPr lang="nl-NL" dirty="0"/>
                        <a:t>EURO</a:t>
                      </a:r>
                    </a:p>
                  </a:txBody>
                  <a:tcPr/>
                </a:tc>
                <a:tc>
                  <a:txBody>
                    <a:bodyPr/>
                    <a:lstStyle/>
                    <a:p>
                      <a:r>
                        <a:rPr lang="nl-NL" dirty="0"/>
                        <a:t>1 EURO</a:t>
                      </a:r>
                    </a:p>
                  </a:txBody>
                  <a:tcPr/>
                </a:tc>
                <a:tc>
                  <a:txBody>
                    <a:bodyPr/>
                    <a:lstStyle/>
                    <a:p>
                      <a:r>
                        <a:rPr lang="nl-NL" dirty="0"/>
                        <a:t>         x 250</a:t>
                      </a:r>
                    </a:p>
                  </a:txBody>
                  <a:tcPr/>
                </a:tc>
                <a:tc>
                  <a:txBody>
                    <a:bodyPr/>
                    <a:lstStyle/>
                    <a:p>
                      <a:r>
                        <a:rPr lang="nl-NL" dirty="0"/>
                        <a:t>250 EURO</a:t>
                      </a:r>
                    </a:p>
                  </a:txBody>
                  <a:tcPr/>
                </a:tc>
                <a:extLst>
                  <a:ext uri="{0D108BD9-81ED-4DB2-BD59-A6C34878D82A}">
                    <a16:rowId xmlns:a16="http://schemas.microsoft.com/office/drawing/2014/main" val="1587930986"/>
                  </a:ext>
                </a:extLst>
              </a:tr>
              <a:tr h="391229">
                <a:tc>
                  <a:txBody>
                    <a:bodyPr/>
                    <a:lstStyle/>
                    <a:p>
                      <a:r>
                        <a:rPr lang="nl-NL" dirty="0"/>
                        <a:t>DOLLAR</a:t>
                      </a:r>
                    </a:p>
                  </a:txBody>
                  <a:tcPr/>
                </a:tc>
                <a:tc>
                  <a:txBody>
                    <a:bodyPr/>
                    <a:lstStyle/>
                    <a:p>
                      <a:r>
                        <a:rPr lang="nl-NL" dirty="0"/>
                        <a:t>0,90 DOLLAR</a:t>
                      </a:r>
                    </a:p>
                  </a:txBody>
                  <a:tcPr/>
                </a:tc>
                <a:tc>
                  <a:txBody>
                    <a:bodyPr/>
                    <a:lstStyle/>
                    <a:p>
                      <a:r>
                        <a:rPr lang="nl-NL" dirty="0"/>
                        <a:t>         x 250</a:t>
                      </a:r>
                    </a:p>
                  </a:txBody>
                  <a:tcPr/>
                </a:tc>
                <a:tc>
                  <a:txBody>
                    <a:bodyPr/>
                    <a:lstStyle/>
                    <a:p>
                      <a:r>
                        <a:rPr lang="nl-NL" dirty="0"/>
                        <a:t>= 225 DOLLAR</a:t>
                      </a:r>
                    </a:p>
                  </a:txBody>
                  <a:tcPr/>
                </a:tc>
                <a:extLst>
                  <a:ext uri="{0D108BD9-81ED-4DB2-BD59-A6C34878D82A}">
                    <a16:rowId xmlns:a16="http://schemas.microsoft.com/office/drawing/2014/main" val="1034915247"/>
                  </a:ext>
                </a:extLst>
              </a:tr>
            </a:tbl>
          </a:graphicData>
        </a:graphic>
      </p:graphicFrame>
      <p:sp>
        <p:nvSpPr>
          <p:cNvPr id="5" name="Tijdelijke aanduiding voor inhoud 2">
            <a:extLst>
              <a:ext uri="{FF2B5EF4-FFF2-40B4-BE49-F238E27FC236}">
                <a16:creationId xmlns:a16="http://schemas.microsoft.com/office/drawing/2014/main" id="{8EE3F982-D606-3BC0-4CB9-5133367A41AD}"/>
              </a:ext>
            </a:extLst>
          </p:cNvPr>
          <p:cNvSpPr txBox="1">
            <a:spLocks/>
          </p:cNvSpPr>
          <p:nvPr/>
        </p:nvSpPr>
        <p:spPr>
          <a:xfrm>
            <a:off x="838200" y="4220892"/>
            <a:ext cx="10515600"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De verhoudingstabel werkt elke keer en mag je altijd gaan gebruiken. Op de volgende dia maken we nog een voorbeeld, waarbij je ook de verhoudingstabel kan gebruiken.</a:t>
            </a:r>
          </a:p>
        </p:txBody>
      </p:sp>
    </p:spTree>
    <p:extLst>
      <p:ext uri="{BB962C8B-B14F-4D97-AF65-F5344CB8AC3E}">
        <p14:creationId xmlns:p14="http://schemas.microsoft.com/office/powerpoint/2010/main" val="23719468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8ED98A-C178-A22B-32C3-5A17ADC175C1}"/>
              </a:ext>
            </a:extLst>
          </p:cNvPr>
          <p:cNvSpPr>
            <a:spLocks noGrp="1"/>
          </p:cNvSpPr>
          <p:nvPr>
            <p:ph type="title"/>
          </p:nvPr>
        </p:nvSpPr>
        <p:spPr/>
        <p:txBody>
          <a:bodyPr/>
          <a:lstStyle/>
          <a:p>
            <a:r>
              <a:rPr lang="nl-NL" dirty="0"/>
              <a:t>Valutakoers berekenen</a:t>
            </a:r>
          </a:p>
        </p:txBody>
      </p:sp>
      <p:sp>
        <p:nvSpPr>
          <p:cNvPr id="3" name="Tijdelijke aanduiding voor inhoud 2">
            <a:extLst>
              <a:ext uri="{FF2B5EF4-FFF2-40B4-BE49-F238E27FC236}">
                <a16:creationId xmlns:a16="http://schemas.microsoft.com/office/drawing/2014/main" id="{E5BD5F7F-C44A-11A5-0A52-171B6B747132}"/>
              </a:ext>
            </a:extLst>
          </p:cNvPr>
          <p:cNvSpPr>
            <a:spLocks noGrp="1"/>
          </p:cNvSpPr>
          <p:nvPr>
            <p:ph idx="1"/>
          </p:nvPr>
        </p:nvSpPr>
        <p:spPr>
          <a:xfrm>
            <a:off x="838200" y="1825625"/>
            <a:ext cx="10515600" cy="2694617"/>
          </a:xfrm>
        </p:spPr>
        <p:txBody>
          <a:bodyPr>
            <a:normAutofit lnSpcReduction="10000"/>
          </a:bodyPr>
          <a:lstStyle/>
          <a:p>
            <a:r>
              <a:rPr lang="nl-NL" dirty="0"/>
              <a:t>Op de vakantie in Amerika vind je een enveloppe op de grond met daarin 2500 dollar! Je spendeert nog 500 dollar, maar die 2000 dollar neem je mooi mee naar Nederland. De koers is nog hetzelfde; 1 euro is gelijk aan 0,9 dollar. </a:t>
            </a:r>
          </a:p>
          <a:p>
            <a:r>
              <a:rPr lang="nl-NL" dirty="0"/>
              <a:t>Bereken hoeveel euro je terugkrijgt in Nederland voor de 2000 dollar. Gebruik daarbij de verhoudingstabellen met 3 bekende getallen en 1 onbekende. (uitwerking na de klik)</a:t>
            </a:r>
          </a:p>
        </p:txBody>
      </p:sp>
      <p:graphicFrame>
        <p:nvGraphicFramePr>
          <p:cNvPr id="4" name="Tabel 4">
            <a:extLst>
              <a:ext uri="{FF2B5EF4-FFF2-40B4-BE49-F238E27FC236}">
                <a16:creationId xmlns:a16="http://schemas.microsoft.com/office/drawing/2014/main" id="{0CDFD466-FFCC-7436-F8FE-804DD910AA1C}"/>
              </a:ext>
            </a:extLst>
          </p:cNvPr>
          <p:cNvGraphicFramePr>
            <a:graphicFrameLocks noGrp="1"/>
          </p:cNvGraphicFramePr>
          <p:nvPr/>
        </p:nvGraphicFramePr>
        <p:xfrm>
          <a:off x="633562" y="4515882"/>
          <a:ext cx="10924876" cy="1325562"/>
        </p:xfrm>
        <a:graphic>
          <a:graphicData uri="http://schemas.openxmlformats.org/drawingml/2006/table">
            <a:tbl>
              <a:tblPr firstRow="1" bandRow="1">
                <a:tableStyleId>{5C22544A-7EE6-4342-B048-85BDC9FD1C3A}</a:tableStyleId>
              </a:tblPr>
              <a:tblGrid>
                <a:gridCol w="2731219">
                  <a:extLst>
                    <a:ext uri="{9D8B030D-6E8A-4147-A177-3AD203B41FA5}">
                      <a16:colId xmlns:a16="http://schemas.microsoft.com/office/drawing/2014/main" val="1834608777"/>
                    </a:ext>
                  </a:extLst>
                </a:gridCol>
                <a:gridCol w="2731219">
                  <a:extLst>
                    <a:ext uri="{9D8B030D-6E8A-4147-A177-3AD203B41FA5}">
                      <a16:colId xmlns:a16="http://schemas.microsoft.com/office/drawing/2014/main" val="4046521645"/>
                    </a:ext>
                  </a:extLst>
                </a:gridCol>
                <a:gridCol w="2731219">
                  <a:extLst>
                    <a:ext uri="{9D8B030D-6E8A-4147-A177-3AD203B41FA5}">
                      <a16:colId xmlns:a16="http://schemas.microsoft.com/office/drawing/2014/main" val="1969739755"/>
                    </a:ext>
                  </a:extLst>
                </a:gridCol>
                <a:gridCol w="2731219">
                  <a:extLst>
                    <a:ext uri="{9D8B030D-6E8A-4147-A177-3AD203B41FA5}">
                      <a16:colId xmlns:a16="http://schemas.microsoft.com/office/drawing/2014/main" val="2615213300"/>
                    </a:ext>
                  </a:extLst>
                </a:gridCol>
              </a:tblGrid>
              <a:tr h="662781">
                <a:tc>
                  <a:txBody>
                    <a:bodyPr/>
                    <a:lstStyle/>
                    <a:p>
                      <a:r>
                        <a:rPr lang="nl-NL" sz="2800" dirty="0"/>
                        <a:t>Euro</a:t>
                      </a:r>
                    </a:p>
                  </a:txBody>
                  <a:tcPr/>
                </a:tc>
                <a:tc>
                  <a:txBody>
                    <a:bodyPr/>
                    <a:lstStyle/>
                    <a:p>
                      <a:r>
                        <a:rPr lang="nl-NL" sz="2800" dirty="0"/>
                        <a:t>1,00 euro</a:t>
                      </a:r>
                    </a:p>
                  </a:txBody>
                  <a:tcPr/>
                </a:tc>
                <a:tc>
                  <a:txBody>
                    <a:bodyPr/>
                    <a:lstStyle/>
                    <a:p>
                      <a:r>
                        <a:rPr lang="nl-NL" sz="2800" dirty="0"/>
                        <a:t>         x 2222,22</a:t>
                      </a:r>
                    </a:p>
                  </a:txBody>
                  <a:tcPr/>
                </a:tc>
                <a:tc>
                  <a:txBody>
                    <a:bodyPr/>
                    <a:lstStyle/>
                    <a:p>
                      <a:r>
                        <a:rPr lang="nl-NL" sz="2800" dirty="0"/>
                        <a:t>….</a:t>
                      </a:r>
                    </a:p>
                  </a:txBody>
                  <a:tcPr/>
                </a:tc>
                <a:extLst>
                  <a:ext uri="{0D108BD9-81ED-4DB2-BD59-A6C34878D82A}">
                    <a16:rowId xmlns:a16="http://schemas.microsoft.com/office/drawing/2014/main" val="2913006367"/>
                  </a:ext>
                </a:extLst>
              </a:tr>
              <a:tr h="662781">
                <a:tc>
                  <a:txBody>
                    <a:bodyPr/>
                    <a:lstStyle/>
                    <a:p>
                      <a:r>
                        <a:rPr lang="nl-NL" sz="2800" dirty="0"/>
                        <a:t>Dollar</a:t>
                      </a:r>
                    </a:p>
                  </a:txBody>
                  <a:tcPr/>
                </a:tc>
                <a:tc>
                  <a:txBody>
                    <a:bodyPr/>
                    <a:lstStyle/>
                    <a:p>
                      <a:r>
                        <a:rPr lang="nl-NL" sz="2800" dirty="0"/>
                        <a:t>0,90 dollar</a:t>
                      </a:r>
                    </a:p>
                  </a:txBody>
                  <a:tcPr/>
                </a:tc>
                <a:tc>
                  <a:txBody>
                    <a:bodyPr/>
                    <a:lstStyle/>
                    <a:p>
                      <a:r>
                        <a:rPr lang="nl-NL" sz="2800" dirty="0"/>
                        <a:t>         x 2222,22</a:t>
                      </a:r>
                    </a:p>
                  </a:txBody>
                  <a:tcPr/>
                </a:tc>
                <a:tc>
                  <a:txBody>
                    <a:bodyPr/>
                    <a:lstStyle/>
                    <a:p>
                      <a:r>
                        <a:rPr lang="nl-NL" sz="2800" dirty="0"/>
                        <a:t>2000 dollar</a:t>
                      </a:r>
                    </a:p>
                  </a:txBody>
                  <a:tcPr/>
                </a:tc>
                <a:extLst>
                  <a:ext uri="{0D108BD9-81ED-4DB2-BD59-A6C34878D82A}">
                    <a16:rowId xmlns:a16="http://schemas.microsoft.com/office/drawing/2014/main" val="3828372234"/>
                  </a:ext>
                </a:extLst>
              </a:tr>
            </a:tbl>
          </a:graphicData>
        </a:graphic>
      </p:graphicFrame>
      <p:sp>
        <p:nvSpPr>
          <p:cNvPr id="5" name="Tekstvak 4">
            <a:extLst>
              <a:ext uri="{FF2B5EF4-FFF2-40B4-BE49-F238E27FC236}">
                <a16:creationId xmlns:a16="http://schemas.microsoft.com/office/drawing/2014/main" id="{311F3428-2440-9B99-4305-4D62860B18FE}"/>
              </a:ext>
            </a:extLst>
          </p:cNvPr>
          <p:cNvSpPr txBox="1"/>
          <p:nvPr/>
        </p:nvSpPr>
        <p:spPr>
          <a:xfrm>
            <a:off x="838200" y="6123543"/>
            <a:ext cx="10720238" cy="646331"/>
          </a:xfrm>
          <a:prstGeom prst="rect">
            <a:avLst/>
          </a:prstGeom>
          <a:noFill/>
        </p:spPr>
        <p:txBody>
          <a:bodyPr wrap="square" rtlCol="0">
            <a:spAutoFit/>
          </a:bodyPr>
          <a:lstStyle/>
          <a:p>
            <a:r>
              <a:rPr lang="nl-NL" dirty="0"/>
              <a:t>De stap van 0,90 dollar naar 2000 dollar bereken je door 2000 te delen door 0,90. Het antwoord (het onbekende getal op de stippenlijn is dus 1,00 x 2222,22 = 2222,22 euro.</a:t>
            </a:r>
          </a:p>
        </p:txBody>
      </p:sp>
      <p:grpSp>
        <p:nvGrpSpPr>
          <p:cNvPr id="15" name="Groep 14">
            <a:extLst>
              <a:ext uri="{FF2B5EF4-FFF2-40B4-BE49-F238E27FC236}">
                <a16:creationId xmlns:a16="http://schemas.microsoft.com/office/drawing/2014/main" id="{55741D3C-8DB8-BBB3-92E8-9FE297658909}"/>
              </a:ext>
            </a:extLst>
          </p:cNvPr>
          <p:cNvGrpSpPr/>
          <p:nvPr/>
        </p:nvGrpSpPr>
        <p:grpSpPr>
          <a:xfrm>
            <a:off x="4482720" y="5687932"/>
            <a:ext cx="4566240" cy="401760"/>
            <a:chOff x="4482720" y="5687932"/>
            <a:chExt cx="4566240" cy="401760"/>
          </a:xfrm>
        </p:grpSpPr>
        <mc:AlternateContent xmlns:mc="http://schemas.openxmlformats.org/markup-compatibility/2006" xmlns:p14="http://schemas.microsoft.com/office/powerpoint/2010/main">
          <mc:Choice Requires="p14">
            <p:contentPart p14:bwMode="auto" r:id="rId2">
              <p14:nvContentPartPr>
                <p14:cNvPr id="11" name="Inkt 10">
                  <a:extLst>
                    <a:ext uri="{FF2B5EF4-FFF2-40B4-BE49-F238E27FC236}">
                      <a16:creationId xmlns:a16="http://schemas.microsoft.com/office/drawing/2014/main" id="{FA8AE8EC-2D5A-1480-59C3-3007C141EE33}"/>
                    </a:ext>
                  </a:extLst>
                </p14:cNvPr>
                <p14:cNvContentPartPr/>
                <p14:nvPr/>
              </p14:nvContentPartPr>
              <p14:xfrm>
                <a:off x="4482720" y="5688292"/>
                <a:ext cx="4526640" cy="401400"/>
              </p14:xfrm>
            </p:contentPart>
          </mc:Choice>
          <mc:Fallback xmlns="">
            <p:pic>
              <p:nvPicPr>
                <p:cNvPr id="11" name="Inkt 10">
                  <a:extLst>
                    <a:ext uri="{FF2B5EF4-FFF2-40B4-BE49-F238E27FC236}">
                      <a16:creationId xmlns:a16="http://schemas.microsoft.com/office/drawing/2014/main" id="{FA8AE8EC-2D5A-1480-59C3-3007C141EE33}"/>
                    </a:ext>
                  </a:extLst>
                </p:cNvPr>
                <p:cNvPicPr/>
                <p:nvPr/>
              </p:nvPicPr>
              <p:blipFill>
                <a:blip r:embed="rId3"/>
                <a:stretch>
                  <a:fillRect/>
                </a:stretch>
              </p:blipFill>
              <p:spPr>
                <a:xfrm>
                  <a:off x="4473720" y="5679652"/>
                  <a:ext cx="45442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2" name="Inkt 11">
                  <a:extLst>
                    <a:ext uri="{FF2B5EF4-FFF2-40B4-BE49-F238E27FC236}">
                      <a16:creationId xmlns:a16="http://schemas.microsoft.com/office/drawing/2014/main" id="{02641C8A-9423-DAAC-4CEE-26C82A1CCEFF}"/>
                    </a:ext>
                  </a:extLst>
                </p14:cNvPr>
                <p14:cNvContentPartPr/>
                <p14:nvPr/>
              </p14:nvContentPartPr>
              <p14:xfrm>
                <a:off x="8812080" y="5688292"/>
                <a:ext cx="197280" cy="360"/>
              </p14:xfrm>
            </p:contentPart>
          </mc:Choice>
          <mc:Fallback xmlns="">
            <p:pic>
              <p:nvPicPr>
                <p:cNvPr id="12" name="Inkt 11">
                  <a:extLst>
                    <a:ext uri="{FF2B5EF4-FFF2-40B4-BE49-F238E27FC236}">
                      <a16:creationId xmlns:a16="http://schemas.microsoft.com/office/drawing/2014/main" id="{02641C8A-9423-DAAC-4CEE-26C82A1CCEFF}"/>
                    </a:ext>
                  </a:extLst>
                </p:cNvPr>
                <p:cNvPicPr/>
                <p:nvPr/>
              </p:nvPicPr>
              <p:blipFill>
                <a:blip r:embed="rId5"/>
                <a:stretch>
                  <a:fillRect/>
                </a:stretch>
              </p:blipFill>
              <p:spPr>
                <a:xfrm>
                  <a:off x="8803080" y="5679652"/>
                  <a:ext cx="2149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t 13">
                  <a:extLst>
                    <a:ext uri="{FF2B5EF4-FFF2-40B4-BE49-F238E27FC236}">
                      <a16:creationId xmlns:a16="http://schemas.microsoft.com/office/drawing/2014/main" id="{4A366884-C240-F076-5DB1-642776347ED7}"/>
                    </a:ext>
                  </a:extLst>
                </p14:cNvPr>
                <p14:cNvContentPartPr/>
                <p14:nvPr/>
              </p14:nvContentPartPr>
              <p14:xfrm>
                <a:off x="8995320" y="5687932"/>
                <a:ext cx="53640" cy="192240"/>
              </p14:xfrm>
            </p:contentPart>
          </mc:Choice>
          <mc:Fallback xmlns="">
            <p:pic>
              <p:nvPicPr>
                <p:cNvPr id="14" name="Inkt 13">
                  <a:extLst>
                    <a:ext uri="{FF2B5EF4-FFF2-40B4-BE49-F238E27FC236}">
                      <a16:creationId xmlns:a16="http://schemas.microsoft.com/office/drawing/2014/main" id="{4A366884-C240-F076-5DB1-642776347ED7}"/>
                    </a:ext>
                  </a:extLst>
                </p:cNvPr>
                <p:cNvPicPr/>
                <p:nvPr/>
              </p:nvPicPr>
              <p:blipFill>
                <a:blip r:embed="rId7"/>
                <a:stretch>
                  <a:fillRect/>
                </a:stretch>
              </p:blipFill>
              <p:spPr>
                <a:xfrm>
                  <a:off x="8986680" y="5679292"/>
                  <a:ext cx="71280" cy="209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6" name="Inkt 15">
                <a:extLst>
                  <a:ext uri="{FF2B5EF4-FFF2-40B4-BE49-F238E27FC236}">
                    <a16:creationId xmlns:a16="http://schemas.microsoft.com/office/drawing/2014/main" id="{DF3495D9-B1B1-B687-32DD-763E69EAF8C7}"/>
                  </a:ext>
                </a:extLst>
              </p14:cNvPr>
              <p14:cNvContentPartPr/>
              <p14:nvPr/>
            </p14:nvContentPartPr>
            <p14:xfrm>
              <a:off x="6990840" y="5876932"/>
              <a:ext cx="185040" cy="360"/>
            </p14:xfrm>
          </p:contentPart>
        </mc:Choice>
        <mc:Fallback xmlns="">
          <p:pic>
            <p:nvPicPr>
              <p:cNvPr id="16" name="Inkt 15">
                <a:extLst>
                  <a:ext uri="{FF2B5EF4-FFF2-40B4-BE49-F238E27FC236}">
                    <a16:creationId xmlns:a16="http://schemas.microsoft.com/office/drawing/2014/main" id="{DF3495D9-B1B1-B687-32DD-763E69EAF8C7}"/>
                  </a:ext>
                </a:extLst>
              </p:cNvPr>
              <p:cNvPicPr/>
              <p:nvPr/>
            </p:nvPicPr>
            <p:blipFill>
              <a:blip r:embed="rId9"/>
              <a:stretch>
                <a:fillRect/>
              </a:stretch>
            </p:blipFill>
            <p:spPr>
              <a:xfrm>
                <a:off x="6981840" y="5868292"/>
                <a:ext cx="2026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t 16">
                <a:extLst>
                  <a:ext uri="{FF2B5EF4-FFF2-40B4-BE49-F238E27FC236}">
                    <a16:creationId xmlns:a16="http://schemas.microsoft.com/office/drawing/2014/main" id="{B5EE5C05-6C08-EF9E-9F25-94D3C9B006EF}"/>
                  </a:ext>
                </a:extLst>
              </p14:cNvPr>
              <p14:cNvContentPartPr/>
              <p14:nvPr/>
            </p14:nvContentPartPr>
            <p14:xfrm>
              <a:off x="7016400" y="5996092"/>
              <a:ext cx="197280" cy="360"/>
            </p14:xfrm>
          </p:contentPart>
        </mc:Choice>
        <mc:Fallback xmlns="">
          <p:pic>
            <p:nvPicPr>
              <p:cNvPr id="17" name="Inkt 16">
                <a:extLst>
                  <a:ext uri="{FF2B5EF4-FFF2-40B4-BE49-F238E27FC236}">
                    <a16:creationId xmlns:a16="http://schemas.microsoft.com/office/drawing/2014/main" id="{B5EE5C05-6C08-EF9E-9F25-94D3C9B006EF}"/>
                  </a:ext>
                </a:extLst>
              </p:cNvPr>
              <p:cNvPicPr/>
              <p:nvPr/>
            </p:nvPicPr>
            <p:blipFill>
              <a:blip r:embed="rId11"/>
              <a:stretch>
                <a:fillRect/>
              </a:stretch>
            </p:blipFill>
            <p:spPr>
              <a:xfrm>
                <a:off x="7007400" y="5987452"/>
                <a:ext cx="214920" cy="18000"/>
              </a:xfrm>
              <a:prstGeom prst="rect">
                <a:avLst/>
              </a:prstGeom>
            </p:spPr>
          </p:pic>
        </mc:Fallback>
      </mc:AlternateContent>
      <p:grpSp>
        <p:nvGrpSpPr>
          <p:cNvPr id="22" name="Groep 21">
            <a:extLst>
              <a:ext uri="{FF2B5EF4-FFF2-40B4-BE49-F238E27FC236}">
                <a16:creationId xmlns:a16="http://schemas.microsoft.com/office/drawing/2014/main" id="{ACA8BA9B-93FE-7C1F-0267-317712140181}"/>
              </a:ext>
            </a:extLst>
          </p:cNvPr>
          <p:cNvGrpSpPr/>
          <p:nvPr/>
        </p:nvGrpSpPr>
        <p:grpSpPr>
          <a:xfrm>
            <a:off x="4891320" y="4259452"/>
            <a:ext cx="4745880" cy="451800"/>
            <a:chOff x="4891320" y="4259452"/>
            <a:chExt cx="4745880" cy="451800"/>
          </a:xfrm>
        </p:grpSpPr>
        <mc:AlternateContent xmlns:mc="http://schemas.openxmlformats.org/markup-compatibility/2006" xmlns:p14="http://schemas.microsoft.com/office/powerpoint/2010/main">
          <mc:Choice Requires="p14">
            <p:contentPart p14:bwMode="auto" r:id="rId12">
              <p14:nvContentPartPr>
                <p14:cNvPr id="18" name="Inkt 17">
                  <a:extLst>
                    <a:ext uri="{FF2B5EF4-FFF2-40B4-BE49-F238E27FC236}">
                      <a16:creationId xmlns:a16="http://schemas.microsoft.com/office/drawing/2014/main" id="{33698AC7-D19A-D0F8-35E0-4A5FEFE76061}"/>
                    </a:ext>
                  </a:extLst>
                </p14:cNvPr>
                <p14:cNvContentPartPr/>
                <p14:nvPr/>
              </p14:nvContentPartPr>
              <p14:xfrm>
                <a:off x="4891320" y="4259452"/>
                <a:ext cx="4745520" cy="451800"/>
              </p14:xfrm>
            </p:contentPart>
          </mc:Choice>
          <mc:Fallback xmlns="">
            <p:pic>
              <p:nvPicPr>
                <p:cNvPr id="18" name="Inkt 17">
                  <a:extLst>
                    <a:ext uri="{FF2B5EF4-FFF2-40B4-BE49-F238E27FC236}">
                      <a16:creationId xmlns:a16="http://schemas.microsoft.com/office/drawing/2014/main" id="{33698AC7-D19A-D0F8-35E0-4A5FEFE76061}"/>
                    </a:ext>
                  </a:extLst>
                </p:cNvPr>
                <p:cNvPicPr/>
                <p:nvPr/>
              </p:nvPicPr>
              <p:blipFill>
                <a:blip r:embed="rId13"/>
                <a:stretch>
                  <a:fillRect/>
                </a:stretch>
              </p:blipFill>
              <p:spPr>
                <a:xfrm>
                  <a:off x="4882680" y="4250812"/>
                  <a:ext cx="476316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t 18">
                  <a:extLst>
                    <a:ext uri="{FF2B5EF4-FFF2-40B4-BE49-F238E27FC236}">
                      <a16:creationId xmlns:a16="http://schemas.microsoft.com/office/drawing/2014/main" id="{F1CA659B-257F-31A8-C22F-CC6816327714}"/>
                    </a:ext>
                  </a:extLst>
                </p14:cNvPr>
                <p14:cNvContentPartPr/>
                <p14:nvPr/>
              </p14:nvContentPartPr>
              <p14:xfrm>
                <a:off x="9506520" y="4710892"/>
                <a:ext cx="130680" cy="360"/>
              </p14:xfrm>
            </p:contentPart>
          </mc:Choice>
          <mc:Fallback xmlns="">
            <p:pic>
              <p:nvPicPr>
                <p:cNvPr id="19" name="Inkt 18">
                  <a:extLst>
                    <a:ext uri="{FF2B5EF4-FFF2-40B4-BE49-F238E27FC236}">
                      <a16:creationId xmlns:a16="http://schemas.microsoft.com/office/drawing/2014/main" id="{F1CA659B-257F-31A8-C22F-CC6816327714}"/>
                    </a:ext>
                  </a:extLst>
                </p:cNvPr>
                <p:cNvPicPr/>
                <p:nvPr/>
              </p:nvPicPr>
              <p:blipFill>
                <a:blip r:embed="rId15"/>
                <a:stretch>
                  <a:fillRect/>
                </a:stretch>
              </p:blipFill>
              <p:spPr>
                <a:xfrm>
                  <a:off x="9497520" y="4701892"/>
                  <a:ext cx="14832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1" name="Inkt 20">
                  <a:extLst>
                    <a:ext uri="{FF2B5EF4-FFF2-40B4-BE49-F238E27FC236}">
                      <a16:creationId xmlns:a16="http://schemas.microsoft.com/office/drawing/2014/main" id="{4C5ABC40-8D89-B8AC-9A58-E691EEE95056}"/>
                    </a:ext>
                  </a:extLst>
                </p14:cNvPr>
                <p14:cNvContentPartPr/>
                <p14:nvPr/>
              </p14:nvContentPartPr>
              <p14:xfrm>
                <a:off x="9609120" y="4587412"/>
                <a:ext cx="6480" cy="103680"/>
              </p14:xfrm>
            </p:contentPart>
          </mc:Choice>
          <mc:Fallback xmlns="">
            <p:pic>
              <p:nvPicPr>
                <p:cNvPr id="21" name="Inkt 20">
                  <a:extLst>
                    <a:ext uri="{FF2B5EF4-FFF2-40B4-BE49-F238E27FC236}">
                      <a16:creationId xmlns:a16="http://schemas.microsoft.com/office/drawing/2014/main" id="{4C5ABC40-8D89-B8AC-9A58-E691EEE95056}"/>
                    </a:ext>
                  </a:extLst>
                </p:cNvPr>
                <p:cNvPicPr/>
                <p:nvPr/>
              </p:nvPicPr>
              <p:blipFill>
                <a:blip r:embed="rId17"/>
                <a:stretch>
                  <a:fillRect/>
                </a:stretch>
              </p:blipFill>
              <p:spPr>
                <a:xfrm>
                  <a:off x="9600120" y="4578772"/>
                  <a:ext cx="24120" cy="121320"/>
                </a:xfrm>
                <a:prstGeom prst="rect">
                  <a:avLst/>
                </a:prstGeom>
              </p:spPr>
            </p:pic>
          </mc:Fallback>
        </mc:AlternateContent>
      </p:grpSp>
      <p:grpSp>
        <p:nvGrpSpPr>
          <p:cNvPr id="25" name="Groep 24">
            <a:extLst>
              <a:ext uri="{FF2B5EF4-FFF2-40B4-BE49-F238E27FC236}">
                <a16:creationId xmlns:a16="http://schemas.microsoft.com/office/drawing/2014/main" id="{CE36BE98-5B12-FCE0-AA69-4419CAF77779}"/>
              </a:ext>
            </a:extLst>
          </p:cNvPr>
          <p:cNvGrpSpPr/>
          <p:nvPr/>
        </p:nvGrpSpPr>
        <p:grpSpPr>
          <a:xfrm>
            <a:off x="7572960" y="4038052"/>
            <a:ext cx="138960" cy="60480"/>
            <a:chOff x="7572960" y="4038052"/>
            <a:chExt cx="138960" cy="60480"/>
          </a:xfrm>
        </p:grpSpPr>
        <mc:AlternateContent xmlns:mc="http://schemas.openxmlformats.org/markup-compatibility/2006" xmlns:p14="http://schemas.microsoft.com/office/powerpoint/2010/main">
          <mc:Choice Requires="p14">
            <p:contentPart p14:bwMode="auto" r:id="rId18">
              <p14:nvContentPartPr>
                <p14:cNvPr id="23" name="Inkt 22">
                  <a:extLst>
                    <a:ext uri="{FF2B5EF4-FFF2-40B4-BE49-F238E27FC236}">
                      <a16:creationId xmlns:a16="http://schemas.microsoft.com/office/drawing/2014/main" id="{11424D76-DD76-D80E-D48F-08B936E3FB59}"/>
                    </a:ext>
                  </a:extLst>
                </p14:cNvPr>
                <p14:cNvContentPartPr/>
                <p14:nvPr/>
              </p14:nvContentPartPr>
              <p14:xfrm>
                <a:off x="7572960" y="4038052"/>
                <a:ext cx="129600" cy="360"/>
              </p14:xfrm>
            </p:contentPart>
          </mc:Choice>
          <mc:Fallback xmlns="">
            <p:pic>
              <p:nvPicPr>
                <p:cNvPr id="23" name="Inkt 22">
                  <a:extLst>
                    <a:ext uri="{FF2B5EF4-FFF2-40B4-BE49-F238E27FC236}">
                      <a16:creationId xmlns:a16="http://schemas.microsoft.com/office/drawing/2014/main" id="{11424D76-DD76-D80E-D48F-08B936E3FB59}"/>
                    </a:ext>
                  </a:extLst>
                </p:cNvPr>
                <p:cNvPicPr/>
                <p:nvPr/>
              </p:nvPicPr>
              <p:blipFill>
                <a:blip r:embed="rId19"/>
                <a:stretch>
                  <a:fillRect/>
                </a:stretch>
              </p:blipFill>
              <p:spPr>
                <a:xfrm>
                  <a:off x="7563960" y="4029412"/>
                  <a:ext cx="1472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4" name="Inkt 23">
                  <a:extLst>
                    <a:ext uri="{FF2B5EF4-FFF2-40B4-BE49-F238E27FC236}">
                      <a16:creationId xmlns:a16="http://schemas.microsoft.com/office/drawing/2014/main" id="{5748B8F5-FE8B-00C1-4542-2BBF308C40E2}"/>
                    </a:ext>
                  </a:extLst>
                </p14:cNvPr>
                <p14:cNvContentPartPr/>
                <p14:nvPr/>
              </p14:nvContentPartPr>
              <p14:xfrm>
                <a:off x="7593840" y="4098172"/>
                <a:ext cx="118080" cy="360"/>
              </p14:xfrm>
            </p:contentPart>
          </mc:Choice>
          <mc:Fallback xmlns="">
            <p:pic>
              <p:nvPicPr>
                <p:cNvPr id="24" name="Inkt 23">
                  <a:extLst>
                    <a:ext uri="{FF2B5EF4-FFF2-40B4-BE49-F238E27FC236}">
                      <a16:creationId xmlns:a16="http://schemas.microsoft.com/office/drawing/2014/main" id="{5748B8F5-FE8B-00C1-4542-2BBF308C40E2}"/>
                    </a:ext>
                  </a:extLst>
                </p:cNvPr>
                <p:cNvPicPr/>
                <p:nvPr/>
              </p:nvPicPr>
              <p:blipFill>
                <a:blip r:embed="rId21"/>
                <a:stretch>
                  <a:fillRect/>
                </a:stretch>
              </p:blipFill>
              <p:spPr>
                <a:xfrm>
                  <a:off x="7585200" y="4089172"/>
                  <a:ext cx="135720" cy="18000"/>
                </a:xfrm>
                <a:prstGeom prst="rect">
                  <a:avLst/>
                </a:prstGeom>
              </p:spPr>
            </p:pic>
          </mc:Fallback>
        </mc:AlternateContent>
      </p:grpSp>
    </p:spTree>
    <p:extLst>
      <p:ext uri="{BB962C8B-B14F-4D97-AF65-F5344CB8AC3E}">
        <p14:creationId xmlns:p14="http://schemas.microsoft.com/office/powerpoint/2010/main" val="217608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5D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A9567F-8B03-5570-2981-982BFB570627}"/>
              </a:ext>
            </a:extLst>
          </p:cNvPr>
          <p:cNvSpPr>
            <a:spLocks noGrp="1"/>
          </p:cNvSpPr>
          <p:nvPr>
            <p:ph type="title"/>
          </p:nvPr>
        </p:nvSpPr>
        <p:spPr/>
        <p:txBody>
          <a:bodyPr/>
          <a:lstStyle/>
          <a:p>
            <a:r>
              <a:rPr lang="nl-NL" dirty="0">
                <a:solidFill>
                  <a:schemeClr val="bg1"/>
                </a:solidFill>
              </a:rPr>
              <a:t>Indeling</a:t>
            </a:r>
          </a:p>
        </p:txBody>
      </p:sp>
      <p:sp>
        <p:nvSpPr>
          <p:cNvPr id="3" name="Tijdelijke aanduiding voor inhoud 2">
            <a:extLst>
              <a:ext uri="{FF2B5EF4-FFF2-40B4-BE49-F238E27FC236}">
                <a16:creationId xmlns:a16="http://schemas.microsoft.com/office/drawing/2014/main" id="{0AB93BD2-3A50-1ECF-5C08-93D7D0214A47}"/>
              </a:ext>
            </a:extLst>
          </p:cNvPr>
          <p:cNvSpPr>
            <a:spLocks noGrp="1"/>
          </p:cNvSpPr>
          <p:nvPr>
            <p:ph idx="1"/>
          </p:nvPr>
        </p:nvSpPr>
        <p:spPr/>
        <p:txBody>
          <a:bodyPr/>
          <a:lstStyle/>
          <a:p>
            <a:r>
              <a:rPr lang="nl-NL" dirty="0">
                <a:solidFill>
                  <a:schemeClr val="bg1"/>
                </a:solidFill>
              </a:rPr>
              <a:t>We verdelen deze presentatie in 2 delen, namelijk</a:t>
            </a:r>
          </a:p>
          <a:p>
            <a:r>
              <a:rPr lang="nl-NL" b="1" dirty="0">
                <a:solidFill>
                  <a:schemeClr val="bg1"/>
                </a:solidFill>
              </a:rPr>
              <a:t>Theorie</a:t>
            </a:r>
            <a:r>
              <a:rPr lang="nl-NL" dirty="0">
                <a:solidFill>
                  <a:schemeClr val="bg1"/>
                </a:solidFill>
              </a:rPr>
              <a:t> In de theorie dia’s gaat het voornamelijk over de theoretische kennis, soms met een toegevoegde berekening)</a:t>
            </a:r>
          </a:p>
          <a:p>
            <a:r>
              <a:rPr lang="nl-NL" b="1" dirty="0">
                <a:solidFill>
                  <a:schemeClr val="bg1"/>
                </a:solidFill>
              </a:rPr>
              <a:t>Berekeningen</a:t>
            </a:r>
            <a:r>
              <a:rPr lang="nl-NL" dirty="0">
                <a:solidFill>
                  <a:schemeClr val="bg1"/>
                </a:solidFill>
              </a:rPr>
              <a:t> In deze dia’s leggen we de meest voorkomende berekeningen uit, aangevuld met voorbeeldvragen en antwoorden</a:t>
            </a:r>
          </a:p>
        </p:txBody>
      </p:sp>
    </p:spTree>
    <p:extLst>
      <p:ext uri="{BB962C8B-B14F-4D97-AF65-F5344CB8AC3E}">
        <p14:creationId xmlns:p14="http://schemas.microsoft.com/office/powerpoint/2010/main" val="7763530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0BD0CB-AAAA-780A-9297-0C897FE6C70F}"/>
              </a:ext>
            </a:extLst>
          </p:cNvPr>
          <p:cNvSpPr>
            <a:spLocks noGrp="1"/>
          </p:cNvSpPr>
          <p:nvPr>
            <p:ph type="title"/>
          </p:nvPr>
        </p:nvSpPr>
        <p:spPr/>
        <p:txBody>
          <a:bodyPr/>
          <a:lstStyle/>
          <a:p>
            <a:r>
              <a:rPr lang="nl-NL" dirty="0"/>
              <a:t>Importquote</a:t>
            </a:r>
          </a:p>
        </p:txBody>
      </p:sp>
      <p:sp>
        <p:nvSpPr>
          <p:cNvPr id="3" name="Tijdelijke aanduiding voor inhoud 2">
            <a:extLst>
              <a:ext uri="{FF2B5EF4-FFF2-40B4-BE49-F238E27FC236}">
                <a16:creationId xmlns:a16="http://schemas.microsoft.com/office/drawing/2014/main" id="{05BD324F-C5F9-8CA5-E968-B596BA1E1E07}"/>
              </a:ext>
            </a:extLst>
          </p:cNvPr>
          <p:cNvSpPr>
            <a:spLocks noGrp="1"/>
          </p:cNvSpPr>
          <p:nvPr>
            <p:ph idx="1"/>
          </p:nvPr>
        </p:nvSpPr>
        <p:spPr/>
        <p:txBody>
          <a:bodyPr>
            <a:normAutofit lnSpcReduction="10000"/>
          </a:bodyPr>
          <a:lstStyle/>
          <a:p>
            <a:r>
              <a:rPr lang="nl-NL" dirty="0"/>
              <a:t>Bij de importquote bereken je hoeveel % van alles dat er wordt verdiend wordt uitgegeven aan import. </a:t>
            </a:r>
          </a:p>
          <a:p>
            <a:endParaRPr lang="nl-NL" dirty="0"/>
          </a:p>
          <a:p>
            <a:r>
              <a:rPr lang="nl-NL" dirty="0">
                <a:highlight>
                  <a:srgbClr val="FF00FF"/>
                </a:highlight>
              </a:rPr>
              <a:t>Formule importquote= importwaarde : nationaal inkomen x 100%</a:t>
            </a:r>
          </a:p>
          <a:p>
            <a:r>
              <a:rPr lang="nl-NL" u="sng" dirty="0"/>
              <a:t>Voorbeeld: </a:t>
            </a:r>
          </a:p>
          <a:p>
            <a:pPr marL="0" indent="0">
              <a:buNone/>
            </a:pPr>
            <a:r>
              <a:rPr lang="nl-NL" dirty="0"/>
              <a:t>Het nationaal inkomen van Nederland is in 2022 €900 miljard. </a:t>
            </a:r>
            <a:br>
              <a:rPr lang="nl-NL" dirty="0"/>
            </a:br>
            <a:r>
              <a:rPr lang="nl-NL" dirty="0"/>
              <a:t>De importwaarde is in totaal €550 miljard. </a:t>
            </a:r>
            <a:br>
              <a:rPr lang="nl-NL" dirty="0"/>
            </a:br>
            <a:r>
              <a:rPr lang="nl-NL" dirty="0"/>
              <a:t>Bereken de importwaarde.</a:t>
            </a:r>
          </a:p>
          <a:p>
            <a:r>
              <a:rPr lang="nl-NL" dirty="0"/>
              <a:t>Berekening: 550 000 000 000: 900 000 000 000 x 100 = 61,1 %</a:t>
            </a:r>
            <a:br>
              <a:rPr lang="nl-NL" dirty="0"/>
            </a:br>
            <a:r>
              <a:rPr lang="nl-NL" dirty="0">
                <a:solidFill>
                  <a:srgbClr val="FF0000"/>
                </a:solidFill>
              </a:rPr>
              <a:t>Let op: op je rekenmachine voer je geen punten in! </a:t>
            </a:r>
          </a:p>
          <a:p>
            <a:pPr marL="0" indent="0">
              <a:buNone/>
            </a:pPr>
            <a:endParaRPr lang="nl-NL" dirty="0"/>
          </a:p>
        </p:txBody>
      </p:sp>
    </p:spTree>
    <p:extLst>
      <p:ext uri="{BB962C8B-B14F-4D97-AF65-F5344CB8AC3E}">
        <p14:creationId xmlns:p14="http://schemas.microsoft.com/office/powerpoint/2010/main" val="364434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1967B3-0B24-AFF4-27B6-46251C891840}"/>
              </a:ext>
            </a:extLst>
          </p:cNvPr>
          <p:cNvSpPr>
            <a:spLocks noGrp="1"/>
          </p:cNvSpPr>
          <p:nvPr>
            <p:ph type="title"/>
          </p:nvPr>
        </p:nvSpPr>
        <p:spPr/>
        <p:txBody>
          <a:bodyPr/>
          <a:lstStyle/>
          <a:p>
            <a:r>
              <a:rPr lang="nl-NL" dirty="0"/>
              <a:t>Exportquote</a:t>
            </a:r>
          </a:p>
        </p:txBody>
      </p:sp>
      <p:sp>
        <p:nvSpPr>
          <p:cNvPr id="3" name="Tijdelijke aanduiding voor inhoud 2">
            <a:extLst>
              <a:ext uri="{FF2B5EF4-FFF2-40B4-BE49-F238E27FC236}">
                <a16:creationId xmlns:a16="http://schemas.microsoft.com/office/drawing/2014/main" id="{103A4C33-6FE9-AA36-3C11-98C1C6973CA0}"/>
              </a:ext>
            </a:extLst>
          </p:cNvPr>
          <p:cNvSpPr>
            <a:spLocks noGrp="1"/>
          </p:cNvSpPr>
          <p:nvPr>
            <p:ph idx="1"/>
          </p:nvPr>
        </p:nvSpPr>
        <p:spPr/>
        <p:txBody>
          <a:bodyPr>
            <a:normAutofit/>
          </a:bodyPr>
          <a:lstStyle/>
          <a:p>
            <a:r>
              <a:rPr lang="nl-NL" dirty="0"/>
              <a:t>Bij de exportquote bereken je hoeveel % van het totale inkomen is verkregen door export. </a:t>
            </a:r>
          </a:p>
          <a:p>
            <a:r>
              <a:rPr lang="nl-NL" dirty="0">
                <a:highlight>
                  <a:srgbClr val="FF00FF"/>
                </a:highlight>
              </a:rPr>
              <a:t>Formule = exportwaarde : nationaal inkomen x 100%</a:t>
            </a:r>
          </a:p>
          <a:p>
            <a:r>
              <a:rPr lang="nl-NL" u="sng" dirty="0"/>
              <a:t>Voorbeeld: </a:t>
            </a:r>
            <a:br>
              <a:rPr lang="nl-NL" dirty="0"/>
            </a:br>
            <a:r>
              <a:rPr lang="nl-NL" dirty="0"/>
              <a:t>Het nationaal inkomen van Nederland is in 2022 €850 miljard.</a:t>
            </a:r>
            <a:br>
              <a:rPr lang="nl-NL" dirty="0"/>
            </a:br>
            <a:r>
              <a:rPr lang="nl-NL" dirty="0"/>
              <a:t>De exportwaarde is in totaal €475 miljard.</a:t>
            </a:r>
            <a:br>
              <a:rPr lang="nl-NL" dirty="0"/>
            </a:br>
            <a:r>
              <a:rPr lang="nl-NL" dirty="0"/>
              <a:t>Bereken de exportwaarde</a:t>
            </a:r>
          </a:p>
          <a:p>
            <a:r>
              <a:rPr lang="nl-NL" dirty="0"/>
              <a:t>Berekening: 475 000 000 000 : 850 000 000 000 x 100 = 55,9%</a:t>
            </a:r>
            <a:br>
              <a:rPr lang="nl-NL" dirty="0"/>
            </a:br>
            <a:r>
              <a:rPr lang="nl-NL" dirty="0">
                <a:solidFill>
                  <a:srgbClr val="FF0000"/>
                </a:solidFill>
              </a:rPr>
              <a:t>Let op: op je rekenmachine voer je geen punten in!</a:t>
            </a:r>
          </a:p>
        </p:txBody>
      </p:sp>
    </p:spTree>
    <p:extLst>
      <p:ext uri="{BB962C8B-B14F-4D97-AF65-F5344CB8AC3E}">
        <p14:creationId xmlns:p14="http://schemas.microsoft.com/office/powerpoint/2010/main" val="191780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D6FFD3-CEE9-B2CF-2278-DC70623EF1B1}"/>
              </a:ext>
            </a:extLst>
          </p:cNvPr>
          <p:cNvSpPr>
            <a:spLocks noGrp="1"/>
          </p:cNvSpPr>
          <p:nvPr>
            <p:ph type="title"/>
          </p:nvPr>
        </p:nvSpPr>
        <p:spPr/>
        <p:txBody>
          <a:bodyPr/>
          <a:lstStyle/>
          <a:p>
            <a:r>
              <a:rPr lang="nl-NL" dirty="0"/>
              <a:t>Indexcijfers</a:t>
            </a:r>
          </a:p>
        </p:txBody>
      </p:sp>
      <p:sp>
        <p:nvSpPr>
          <p:cNvPr id="3" name="Tijdelijke aanduiding voor inhoud 2">
            <a:extLst>
              <a:ext uri="{FF2B5EF4-FFF2-40B4-BE49-F238E27FC236}">
                <a16:creationId xmlns:a16="http://schemas.microsoft.com/office/drawing/2014/main" id="{326AAB6F-D6C5-A099-0ADD-CEBA12E6752D}"/>
              </a:ext>
            </a:extLst>
          </p:cNvPr>
          <p:cNvSpPr>
            <a:spLocks noGrp="1"/>
          </p:cNvSpPr>
          <p:nvPr>
            <p:ph idx="1"/>
          </p:nvPr>
        </p:nvSpPr>
        <p:spPr>
          <a:xfrm>
            <a:off x="838200" y="1371600"/>
            <a:ext cx="10515600" cy="5284693"/>
          </a:xfrm>
        </p:spPr>
        <p:txBody>
          <a:bodyPr>
            <a:normAutofit/>
          </a:bodyPr>
          <a:lstStyle/>
          <a:p>
            <a:r>
              <a:rPr lang="nl-NL" dirty="0"/>
              <a:t>Het berekenen van het nieuwe indexcijfer.</a:t>
            </a:r>
          </a:p>
          <a:p>
            <a:r>
              <a:rPr lang="nl-NL" dirty="0"/>
              <a:t>Voorbeeldopgave : In 2024, het basisjaar, is het minimum jeugdloon 5 euro per uur. In 2025 gaat dit stijgen naar 7 euro per uur. </a:t>
            </a:r>
          </a:p>
          <a:p>
            <a:r>
              <a:rPr lang="nl-NL" dirty="0"/>
              <a:t>Bereken het nieuwe indexcijfer.</a:t>
            </a:r>
          </a:p>
          <a:p>
            <a:r>
              <a:rPr lang="nl-NL" dirty="0"/>
              <a:t>Stap 1 : berekenen van de procentuele stijging:</a:t>
            </a:r>
          </a:p>
          <a:p>
            <a:pPr lvl="1"/>
            <a:r>
              <a:rPr lang="nl-NL" dirty="0"/>
              <a:t>Daarvoor gebruiken we altijd de formule : NIEUW – OUD / OUD x 100%</a:t>
            </a:r>
          </a:p>
          <a:p>
            <a:pPr lvl="1"/>
            <a:r>
              <a:rPr lang="nl-NL" dirty="0"/>
              <a:t>Dus : 7 – 5 / 5 x 100% = 2 / 5 x 100% = 40%</a:t>
            </a:r>
          </a:p>
          <a:p>
            <a:r>
              <a:rPr lang="nl-NL" dirty="0"/>
              <a:t>Stap 2 : bepalen van het indexcijfer</a:t>
            </a:r>
          </a:p>
          <a:p>
            <a:pPr lvl="1"/>
            <a:r>
              <a:rPr lang="nl-NL" dirty="0"/>
              <a:t>Het basisjaar is altijd 100 (%).</a:t>
            </a:r>
          </a:p>
          <a:p>
            <a:pPr lvl="1"/>
            <a:r>
              <a:rPr lang="nl-NL" dirty="0"/>
              <a:t>Daar komt 40 (%) bij</a:t>
            </a:r>
          </a:p>
          <a:p>
            <a:pPr lvl="1"/>
            <a:r>
              <a:rPr lang="nl-NL" dirty="0"/>
              <a:t>Dus het nieuwe indexcijfer is 140 in 2025</a:t>
            </a:r>
          </a:p>
        </p:txBody>
      </p:sp>
    </p:spTree>
    <p:extLst>
      <p:ext uri="{BB962C8B-B14F-4D97-AF65-F5344CB8AC3E}">
        <p14:creationId xmlns:p14="http://schemas.microsoft.com/office/powerpoint/2010/main" val="356075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AA033-FC8F-786D-74D1-DAAB61335049}"/>
              </a:ext>
            </a:extLst>
          </p:cNvPr>
          <p:cNvSpPr>
            <a:spLocks noGrp="1"/>
          </p:cNvSpPr>
          <p:nvPr>
            <p:ph type="title"/>
          </p:nvPr>
        </p:nvSpPr>
        <p:spPr/>
        <p:txBody>
          <a:bodyPr/>
          <a:lstStyle/>
          <a:p>
            <a:r>
              <a:rPr lang="nl-NL" dirty="0"/>
              <a:t>Tips voor het examen</a:t>
            </a:r>
          </a:p>
        </p:txBody>
      </p:sp>
      <p:sp>
        <p:nvSpPr>
          <p:cNvPr id="3" name="Tijdelijke aanduiding voor inhoud 2">
            <a:extLst>
              <a:ext uri="{FF2B5EF4-FFF2-40B4-BE49-F238E27FC236}">
                <a16:creationId xmlns:a16="http://schemas.microsoft.com/office/drawing/2014/main" id="{E8366950-4AAD-73B6-E9B5-DA4AEE82E792}"/>
              </a:ext>
            </a:extLst>
          </p:cNvPr>
          <p:cNvSpPr>
            <a:spLocks noGrp="1"/>
          </p:cNvSpPr>
          <p:nvPr>
            <p:ph idx="1"/>
          </p:nvPr>
        </p:nvSpPr>
        <p:spPr>
          <a:xfrm>
            <a:off x="838200" y="1328468"/>
            <a:ext cx="10962736" cy="5529532"/>
          </a:xfrm>
        </p:spPr>
        <p:txBody>
          <a:bodyPr>
            <a:normAutofit fontScale="85000" lnSpcReduction="20000"/>
          </a:bodyPr>
          <a:lstStyle/>
          <a:p>
            <a:r>
              <a:rPr lang="nl-NL" dirty="0"/>
              <a:t>Vergeet je rekenmachine en markeerstiften niet!</a:t>
            </a:r>
          </a:p>
          <a:p>
            <a:r>
              <a:rPr lang="nl-NL" dirty="0"/>
              <a:t>Gebruik nooit ‘ze’ maar altijd verwijswoorden</a:t>
            </a:r>
          </a:p>
          <a:p>
            <a:pPr lvl="1"/>
            <a:r>
              <a:rPr lang="nl-NL" dirty="0"/>
              <a:t>Bijvoorbeeld de overheid, de mensen, het bedrijf, etc.</a:t>
            </a:r>
          </a:p>
          <a:p>
            <a:r>
              <a:rPr lang="nl-NL" dirty="0"/>
              <a:t>Lees goed en markeer belangrijke zinnen</a:t>
            </a:r>
          </a:p>
          <a:p>
            <a:r>
              <a:rPr lang="nl-NL" dirty="0"/>
              <a:t>Gebruik de bron wanneer dat gevraagd wordt</a:t>
            </a:r>
          </a:p>
          <a:p>
            <a:r>
              <a:rPr lang="nl-NL" dirty="0"/>
              <a:t>Geef altijd een antwoord, zeker bij meerkeuzevragen (gokken loont!)</a:t>
            </a:r>
          </a:p>
          <a:p>
            <a:r>
              <a:rPr lang="nl-NL" dirty="0"/>
              <a:t>Maak iedere berekening af met een conclusie (dus …. )</a:t>
            </a:r>
          </a:p>
          <a:p>
            <a:r>
              <a:rPr lang="nl-NL" dirty="0"/>
              <a:t>Geef altijd een toelichting wanneer daarom gevraagd wordt, maar nooit te veel toelichtingen!</a:t>
            </a:r>
          </a:p>
          <a:p>
            <a:r>
              <a:rPr lang="nl-NL" dirty="0"/>
              <a:t>Geef logische antwoorden </a:t>
            </a:r>
            <a:r>
              <a:rPr lang="nl-NL" sz="2000" dirty="0"/>
              <a:t>(bij onlogische antwoorden; nog eens berekenen)</a:t>
            </a:r>
          </a:p>
          <a:p>
            <a:r>
              <a:rPr lang="nl-NL" dirty="0"/>
              <a:t>Bekijk altijd de te scoren punten, meer punten is vaak meer stappen.</a:t>
            </a:r>
          </a:p>
          <a:p>
            <a:r>
              <a:rPr lang="nl-NL" dirty="0"/>
              <a:t>Blijf rustig; je hebt 120 minuten, dus pak je tijd.</a:t>
            </a:r>
          </a:p>
          <a:p>
            <a:r>
              <a:rPr lang="nl-NL" dirty="0"/>
              <a:t>Als je tijd over hebt; schrijf je antwoorden op een kladblaadje en doe mee met de examenbespreking op de avond van het examen, bij meneer Jansen online (</a:t>
            </a:r>
            <a:r>
              <a:rPr lang="nl-NL" dirty="0">
                <a:hlinkClick r:id="rId2"/>
              </a:rPr>
              <a:t>www.youtube.com/docentRickJansen</a:t>
            </a:r>
            <a:r>
              <a:rPr lang="nl-NL" dirty="0"/>
              <a:t>) !</a:t>
            </a:r>
          </a:p>
          <a:p>
            <a:endParaRPr lang="nl-NL" dirty="0"/>
          </a:p>
        </p:txBody>
      </p:sp>
    </p:spTree>
    <p:extLst>
      <p:ext uri="{BB962C8B-B14F-4D97-AF65-F5344CB8AC3E}">
        <p14:creationId xmlns:p14="http://schemas.microsoft.com/office/powerpoint/2010/main" val="321432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45D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32F008-4E7E-2208-DA79-95F9DC5F6F80}"/>
              </a:ext>
            </a:extLst>
          </p:cNvPr>
          <p:cNvSpPr>
            <a:spLocks noGrp="1"/>
          </p:cNvSpPr>
          <p:nvPr>
            <p:ph type="ctrTitle"/>
          </p:nvPr>
        </p:nvSpPr>
        <p:spPr>
          <a:xfrm>
            <a:off x="1524000" y="-356813"/>
            <a:ext cx="9144000" cy="2387600"/>
          </a:xfrm>
        </p:spPr>
        <p:txBody>
          <a:bodyPr/>
          <a:lstStyle/>
          <a:p>
            <a:r>
              <a:rPr lang="nl-NL" dirty="0">
                <a:solidFill>
                  <a:schemeClr val="bg1"/>
                </a:solidFill>
              </a:rPr>
              <a:t>Theorie</a:t>
            </a:r>
          </a:p>
        </p:txBody>
      </p:sp>
      <p:sp>
        <p:nvSpPr>
          <p:cNvPr id="4" name="Tekstvak 3">
            <a:extLst>
              <a:ext uri="{FF2B5EF4-FFF2-40B4-BE49-F238E27FC236}">
                <a16:creationId xmlns:a16="http://schemas.microsoft.com/office/drawing/2014/main" id="{4A2AD1AB-F437-F940-1F63-0E8916B6E7B1}"/>
              </a:ext>
            </a:extLst>
          </p:cNvPr>
          <p:cNvSpPr txBox="1"/>
          <p:nvPr/>
        </p:nvSpPr>
        <p:spPr>
          <a:xfrm>
            <a:off x="860612" y="2958353"/>
            <a:ext cx="10434917" cy="3046988"/>
          </a:xfrm>
          <a:prstGeom prst="rect">
            <a:avLst/>
          </a:prstGeom>
          <a:noFill/>
        </p:spPr>
        <p:txBody>
          <a:bodyPr wrap="square" rtlCol="0">
            <a:spAutoFit/>
          </a:bodyPr>
          <a:lstStyle/>
          <a:p>
            <a:r>
              <a:rPr lang="nl-NL" sz="2400" b="1" dirty="0">
                <a:solidFill>
                  <a:schemeClr val="bg1"/>
                </a:solidFill>
                <a:highlight>
                  <a:srgbClr val="FF0000"/>
                </a:highlight>
              </a:rPr>
              <a:t>Onderwerpen</a:t>
            </a:r>
            <a:r>
              <a:rPr lang="nl-NL" sz="2400" dirty="0">
                <a:solidFill>
                  <a:schemeClr val="bg1"/>
                </a:solidFill>
              </a:rPr>
              <a:t> </a:t>
            </a:r>
          </a:p>
          <a:p>
            <a:endParaRPr lang="nl-NL" sz="2400" dirty="0">
              <a:solidFill>
                <a:schemeClr val="bg1"/>
              </a:solidFill>
            </a:endParaRPr>
          </a:p>
          <a:p>
            <a:r>
              <a:rPr lang="nl-NL" sz="2400" dirty="0">
                <a:solidFill>
                  <a:schemeClr val="bg1"/>
                </a:solidFill>
              </a:rPr>
              <a:t>Lastige begrippen, overheid, behoeften, consumeren, marketingmix, inkomens, productiefactoren, Lorenz curve, koopkracht, inkomen, indexcijfer, CPI, rechtsvormen,  MVO, inkomstenbelasting (box 1 en box 3), vraag en aanbod, arbeidsmarkt, werkloosheid, bruto en nettoresultaat, aandelen, vaste en variabele kosten, kredietvormen, marktvormen, sectoren, uitgaven, handel, Europa, inflatie, staatsschuld, externe effecten, maatschappelijke kosten en opbrengsten.</a:t>
            </a:r>
          </a:p>
        </p:txBody>
      </p:sp>
    </p:spTree>
    <p:extLst>
      <p:ext uri="{BB962C8B-B14F-4D97-AF65-F5344CB8AC3E}">
        <p14:creationId xmlns:p14="http://schemas.microsoft.com/office/powerpoint/2010/main" val="330867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C23B9-402D-F2AC-E929-B2365060EC3D}"/>
              </a:ext>
            </a:extLst>
          </p:cNvPr>
          <p:cNvSpPr>
            <a:spLocks noGrp="1"/>
          </p:cNvSpPr>
          <p:nvPr>
            <p:ph type="title"/>
          </p:nvPr>
        </p:nvSpPr>
        <p:spPr/>
        <p:txBody>
          <a:bodyPr/>
          <a:lstStyle/>
          <a:p>
            <a:r>
              <a:rPr lang="nl-NL" dirty="0"/>
              <a:t>Lastige begrippen met korte uitleg</a:t>
            </a:r>
          </a:p>
        </p:txBody>
      </p:sp>
      <p:sp>
        <p:nvSpPr>
          <p:cNvPr id="3" name="Tijdelijke aanduiding voor inhoud 2">
            <a:extLst>
              <a:ext uri="{FF2B5EF4-FFF2-40B4-BE49-F238E27FC236}">
                <a16:creationId xmlns:a16="http://schemas.microsoft.com/office/drawing/2014/main" id="{8CBB5CF1-5B9F-F230-AF10-F7905FA722D4}"/>
              </a:ext>
            </a:extLst>
          </p:cNvPr>
          <p:cNvSpPr>
            <a:spLocks noGrp="1"/>
          </p:cNvSpPr>
          <p:nvPr>
            <p:ph idx="1"/>
          </p:nvPr>
        </p:nvSpPr>
        <p:spPr>
          <a:xfrm>
            <a:off x="309282" y="1825624"/>
            <a:ext cx="11044518" cy="4776881"/>
          </a:xfrm>
        </p:spPr>
        <p:txBody>
          <a:bodyPr>
            <a:normAutofit fontScale="92500" lnSpcReduction="10000"/>
          </a:bodyPr>
          <a:lstStyle/>
          <a:p>
            <a:r>
              <a:rPr lang="nl-NL" b="1" dirty="0"/>
              <a:t>BBP</a:t>
            </a:r>
            <a:r>
              <a:rPr lang="nl-NL" dirty="0"/>
              <a:t> </a:t>
            </a:r>
            <a:r>
              <a:rPr lang="nl-NL" i="1" dirty="0"/>
              <a:t>bruto binnenlands product. De waarde van de </a:t>
            </a:r>
            <a:r>
              <a:rPr lang="nl-NL" i="1" dirty="0" err="1"/>
              <a:t>Rproductie</a:t>
            </a:r>
            <a:r>
              <a:rPr lang="nl-NL" i="1" dirty="0"/>
              <a:t> in een land.</a:t>
            </a:r>
          </a:p>
          <a:p>
            <a:r>
              <a:rPr lang="nl-NL" b="1" dirty="0"/>
              <a:t>Koopkracht</a:t>
            </a:r>
            <a:r>
              <a:rPr lang="nl-NL" dirty="0"/>
              <a:t> </a:t>
            </a:r>
            <a:r>
              <a:rPr lang="nl-NL" i="1" dirty="0"/>
              <a:t> dát wat je van je verdiende geld kán kopen</a:t>
            </a:r>
          </a:p>
          <a:p>
            <a:r>
              <a:rPr lang="nl-NL" b="1" dirty="0"/>
              <a:t>Inflatie</a:t>
            </a:r>
            <a:r>
              <a:rPr lang="nl-NL" dirty="0"/>
              <a:t> </a:t>
            </a:r>
            <a:r>
              <a:rPr lang="nl-NL" i="1" dirty="0"/>
              <a:t>algemene prijsstijgingen</a:t>
            </a:r>
          </a:p>
          <a:p>
            <a:r>
              <a:rPr lang="nl-NL" b="1" dirty="0"/>
              <a:t>Commercieel</a:t>
            </a:r>
            <a:r>
              <a:rPr lang="nl-NL" dirty="0"/>
              <a:t>  </a:t>
            </a:r>
            <a:r>
              <a:rPr lang="nl-NL" i="1" dirty="0"/>
              <a:t>op winst gericht</a:t>
            </a:r>
          </a:p>
          <a:p>
            <a:r>
              <a:rPr lang="nl-NL" b="1" dirty="0"/>
              <a:t>Welvaart</a:t>
            </a:r>
            <a:r>
              <a:rPr lang="nl-NL" dirty="0"/>
              <a:t>  </a:t>
            </a:r>
            <a:r>
              <a:rPr lang="nl-NL" i="1" dirty="0"/>
              <a:t>de mate waarin je met je middelen in je behoeften kan voorzien</a:t>
            </a:r>
          </a:p>
          <a:p>
            <a:r>
              <a:rPr lang="nl-NL" b="1" dirty="0"/>
              <a:t>Chartaal</a:t>
            </a:r>
            <a:r>
              <a:rPr lang="nl-NL" dirty="0"/>
              <a:t> </a:t>
            </a:r>
            <a:r>
              <a:rPr lang="nl-NL" b="1" dirty="0"/>
              <a:t>geld</a:t>
            </a:r>
            <a:r>
              <a:rPr lang="nl-NL" dirty="0"/>
              <a:t> </a:t>
            </a:r>
            <a:r>
              <a:rPr lang="nl-NL" i="1" dirty="0"/>
              <a:t>tastbaar geld (contant geld bijv.)</a:t>
            </a:r>
          </a:p>
          <a:p>
            <a:r>
              <a:rPr lang="nl-NL" b="1" dirty="0"/>
              <a:t>Giraal</a:t>
            </a:r>
            <a:r>
              <a:rPr lang="nl-NL" dirty="0"/>
              <a:t>  </a:t>
            </a:r>
            <a:r>
              <a:rPr lang="nl-NL" b="1" dirty="0"/>
              <a:t>geld</a:t>
            </a:r>
            <a:r>
              <a:rPr lang="nl-NL" dirty="0"/>
              <a:t>  </a:t>
            </a:r>
            <a:r>
              <a:rPr lang="nl-NL" i="1" dirty="0"/>
              <a:t>niet tastbaar geld (geld op bank bijv.)</a:t>
            </a:r>
          </a:p>
          <a:p>
            <a:r>
              <a:rPr lang="nl-NL" b="1" dirty="0"/>
              <a:t>Hypotheek</a:t>
            </a:r>
            <a:r>
              <a:rPr lang="nl-NL" dirty="0"/>
              <a:t>  </a:t>
            </a:r>
            <a:r>
              <a:rPr lang="nl-NL" i="1" dirty="0"/>
              <a:t>langlopende lening voor de aanschaf van een huis</a:t>
            </a:r>
          </a:p>
          <a:p>
            <a:r>
              <a:rPr lang="nl-NL" b="1" dirty="0"/>
              <a:t>Spaarrente</a:t>
            </a:r>
            <a:r>
              <a:rPr lang="nl-NL" dirty="0"/>
              <a:t>  </a:t>
            </a:r>
            <a:r>
              <a:rPr lang="nl-NL" i="1" dirty="0"/>
              <a:t>geld dat je ontvangt als vergoeding omdat je geld spaart</a:t>
            </a:r>
          </a:p>
          <a:p>
            <a:r>
              <a:rPr lang="nl-NL" b="1" dirty="0"/>
              <a:t>Leenrente</a:t>
            </a:r>
            <a:r>
              <a:rPr lang="nl-NL" dirty="0"/>
              <a:t>  </a:t>
            </a:r>
            <a:r>
              <a:rPr lang="nl-NL" i="1" dirty="0"/>
              <a:t>geld dat je betaalt als ‘boete’ omdat je geld leent</a:t>
            </a:r>
            <a:endParaRPr lang="nl-NL" dirty="0"/>
          </a:p>
        </p:txBody>
      </p:sp>
    </p:spTree>
    <p:extLst>
      <p:ext uri="{BB962C8B-B14F-4D97-AF65-F5344CB8AC3E}">
        <p14:creationId xmlns:p14="http://schemas.microsoft.com/office/powerpoint/2010/main" val="311634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C23B9-402D-F2AC-E929-B2365060EC3D}"/>
              </a:ext>
            </a:extLst>
          </p:cNvPr>
          <p:cNvSpPr>
            <a:spLocks noGrp="1"/>
          </p:cNvSpPr>
          <p:nvPr>
            <p:ph type="title"/>
          </p:nvPr>
        </p:nvSpPr>
        <p:spPr/>
        <p:txBody>
          <a:bodyPr/>
          <a:lstStyle/>
          <a:p>
            <a:r>
              <a:rPr lang="nl-NL" dirty="0"/>
              <a:t>Lastige begrippen met korte uitleg</a:t>
            </a:r>
          </a:p>
        </p:txBody>
      </p:sp>
      <p:sp>
        <p:nvSpPr>
          <p:cNvPr id="3" name="Tijdelijke aanduiding voor inhoud 2">
            <a:extLst>
              <a:ext uri="{FF2B5EF4-FFF2-40B4-BE49-F238E27FC236}">
                <a16:creationId xmlns:a16="http://schemas.microsoft.com/office/drawing/2014/main" id="{8CBB5CF1-5B9F-F230-AF10-F7905FA722D4}"/>
              </a:ext>
            </a:extLst>
          </p:cNvPr>
          <p:cNvSpPr>
            <a:spLocks noGrp="1"/>
          </p:cNvSpPr>
          <p:nvPr>
            <p:ph idx="1"/>
          </p:nvPr>
        </p:nvSpPr>
        <p:spPr>
          <a:xfrm>
            <a:off x="309282" y="1825624"/>
            <a:ext cx="11044518" cy="4776881"/>
          </a:xfrm>
        </p:spPr>
        <p:txBody>
          <a:bodyPr>
            <a:normAutofit fontScale="92500"/>
          </a:bodyPr>
          <a:lstStyle/>
          <a:p>
            <a:r>
              <a:rPr lang="nl-NL" b="1" dirty="0"/>
              <a:t>Dividend</a:t>
            </a:r>
            <a:r>
              <a:rPr lang="nl-NL" dirty="0"/>
              <a:t>  </a:t>
            </a:r>
            <a:r>
              <a:rPr lang="nl-NL" i="1" dirty="0"/>
              <a:t>een bedrijf deelt een deel van hun winst met de aandeelhouders</a:t>
            </a:r>
          </a:p>
          <a:p>
            <a:r>
              <a:rPr lang="nl-NL" b="1" dirty="0"/>
              <a:t>Begroting</a:t>
            </a:r>
            <a:r>
              <a:rPr lang="nl-NL" dirty="0"/>
              <a:t>  </a:t>
            </a:r>
            <a:r>
              <a:rPr lang="nl-NL" i="1" dirty="0"/>
              <a:t>een overzicht van alle verwachte inkomsten en uitgaven</a:t>
            </a:r>
          </a:p>
          <a:p>
            <a:r>
              <a:rPr lang="nl-NL" b="1" dirty="0"/>
              <a:t>Afzet</a:t>
            </a:r>
            <a:r>
              <a:rPr lang="nl-NL" dirty="0"/>
              <a:t>  </a:t>
            </a:r>
            <a:r>
              <a:rPr lang="nl-NL" i="1" dirty="0"/>
              <a:t>het aantal stuks (dat je verkocht hebt)</a:t>
            </a:r>
          </a:p>
          <a:p>
            <a:r>
              <a:rPr lang="nl-NL" b="1" dirty="0"/>
              <a:t>Formeel</a:t>
            </a:r>
            <a:r>
              <a:rPr lang="nl-NL" dirty="0"/>
              <a:t>  </a:t>
            </a:r>
            <a:r>
              <a:rPr lang="nl-NL" i="1" dirty="0"/>
              <a:t>geregistreerd, officieel</a:t>
            </a:r>
          </a:p>
          <a:p>
            <a:r>
              <a:rPr lang="nl-NL" b="1" dirty="0"/>
              <a:t>Informeel</a:t>
            </a:r>
            <a:r>
              <a:rPr lang="nl-NL" dirty="0"/>
              <a:t>  </a:t>
            </a:r>
            <a:r>
              <a:rPr lang="nl-NL" i="1" dirty="0"/>
              <a:t>niet geregistreerd, niet officieel</a:t>
            </a:r>
            <a:endParaRPr lang="nl-NL" dirty="0"/>
          </a:p>
          <a:p>
            <a:r>
              <a:rPr lang="nl-NL" b="1" dirty="0"/>
              <a:t>Omzet</a:t>
            </a:r>
            <a:r>
              <a:rPr lang="nl-NL" dirty="0"/>
              <a:t>  </a:t>
            </a:r>
            <a:r>
              <a:rPr lang="nl-NL" i="1" dirty="0"/>
              <a:t>het totale geld dat een bedrijf binnen heeft gekregen</a:t>
            </a:r>
          </a:p>
          <a:p>
            <a:r>
              <a:rPr lang="nl-NL" b="1" dirty="0"/>
              <a:t>Afschrijving</a:t>
            </a:r>
            <a:r>
              <a:rPr lang="nl-NL" dirty="0"/>
              <a:t>  </a:t>
            </a:r>
            <a:r>
              <a:rPr lang="nl-NL" i="1" dirty="0"/>
              <a:t>waardevermindering</a:t>
            </a:r>
          </a:p>
          <a:p>
            <a:r>
              <a:rPr lang="nl-NL" b="1" dirty="0"/>
              <a:t>Investeren</a:t>
            </a:r>
            <a:r>
              <a:rPr lang="nl-NL" dirty="0"/>
              <a:t>  </a:t>
            </a:r>
            <a:r>
              <a:rPr lang="nl-NL" i="1" dirty="0"/>
              <a:t>wanneer bedrijven iets (</a:t>
            </a:r>
            <a:r>
              <a:rPr lang="nl-NL" i="1" dirty="0" err="1"/>
              <a:t>bijv.kapitaalgoederen</a:t>
            </a:r>
            <a:r>
              <a:rPr lang="nl-NL" i="1" dirty="0"/>
              <a:t>) kopen</a:t>
            </a:r>
          </a:p>
          <a:p>
            <a:r>
              <a:rPr lang="nl-NL" b="1" dirty="0"/>
              <a:t>Maatschappelijk Verantwoord Ondernemen </a:t>
            </a:r>
            <a:r>
              <a:rPr lang="nl-NL" i="1" dirty="0" err="1"/>
              <a:t>ondernemen</a:t>
            </a:r>
            <a:r>
              <a:rPr lang="nl-NL" i="1" dirty="0"/>
              <a:t> met het oog op morgen</a:t>
            </a:r>
            <a:endParaRPr lang="nl-NL" dirty="0"/>
          </a:p>
        </p:txBody>
      </p:sp>
    </p:spTree>
    <p:extLst>
      <p:ext uri="{BB962C8B-B14F-4D97-AF65-F5344CB8AC3E}">
        <p14:creationId xmlns:p14="http://schemas.microsoft.com/office/powerpoint/2010/main" val="184284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C23B9-402D-F2AC-E929-B2365060EC3D}"/>
              </a:ext>
            </a:extLst>
          </p:cNvPr>
          <p:cNvSpPr>
            <a:spLocks noGrp="1"/>
          </p:cNvSpPr>
          <p:nvPr>
            <p:ph type="title"/>
          </p:nvPr>
        </p:nvSpPr>
        <p:spPr/>
        <p:txBody>
          <a:bodyPr/>
          <a:lstStyle/>
          <a:p>
            <a:r>
              <a:rPr lang="nl-NL" dirty="0"/>
              <a:t>Lastige begrippen met korte uitleg</a:t>
            </a:r>
          </a:p>
        </p:txBody>
      </p:sp>
      <p:sp>
        <p:nvSpPr>
          <p:cNvPr id="3" name="Tijdelijke aanduiding voor inhoud 2">
            <a:extLst>
              <a:ext uri="{FF2B5EF4-FFF2-40B4-BE49-F238E27FC236}">
                <a16:creationId xmlns:a16="http://schemas.microsoft.com/office/drawing/2014/main" id="{8CBB5CF1-5B9F-F230-AF10-F7905FA722D4}"/>
              </a:ext>
            </a:extLst>
          </p:cNvPr>
          <p:cNvSpPr>
            <a:spLocks noGrp="1"/>
          </p:cNvSpPr>
          <p:nvPr>
            <p:ph idx="1"/>
          </p:nvPr>
        </p:nvSpPr>
        <p:spPr>
          <a:xfrm>
            <a:off x="309282" y="1825624"/>
            <a:ext cx="11044518" cy="4776881"/>
          </a:xfrm>
        </p:spPr>
        <p:txBody>
          <a:bodyPr>
            <a:normAutofit lnSpcReduction="10000"/>
          </a:bodyPr>
          <a:lstStyle/>
          <a:p>
            <a:r>
              <a:rPr lang="nl-NL" b="1" dirty="0"/>
              <a:t>Arbeidsproductiviteit</a:t>
            </a:r>
            <a:r>
              <a:rPr lang="nl-NL" dirty="0"/>
              <a:t>  </a:t>
            </a:r>
            <a:r>
              <a:rPr lang="nl-NL" i="1" dirty="0"/>
              <a:t>de productie per werknemer in bepaalde tijd</a:t>
            </a:r>
          </a:p>
          <a:p>
            <a:r>
              <a:rPr lang="nl-NL" b="1" dirty="0"/>
              <a:t>Productiecapaciteit</a:t>
            </a:r>
            <a:r>
              <a:rPr lang="nl-NL" dirty="0"/>
              <a:t>  </a:t>
            </a:r>
            <a:r>
              <a:rPr lang="nl-NL" i="1" dirty="0"/>
              <a:t>hoeveel een bedrijf maximaal  kan produceren</a:t>
            </a:r>
          </a:p>
          <a:p>
            <a:r>
              <a:rPr lang="nl-NL" b="1" dirty="0"/>
              <a:t>Transparante</a:t>
            </a:r>
            <a:r>
              <a:rPr lang="nl-NL" dirty="0"/>
              <a:t> </a:t>
            </a:r>
            <a:r>
              <a:rPr lang="nl-NL" b="1" dirty="0"/>
              <a:t>markt</a:t>
            </a:r>
            <a:r>
              <a:rPr lang="nl-NL" dirty="0"/>
              <a:t>  </a:t>
            </a:r>
            <a:r>
              <a:rPr lang="nl-NL" i="1" dirty="0"/>
              <a:t>een markt waarin de prijzen goed te vergelijken zijn</a:t>
            </a:r>
          </a:p>
          <a:p>
            <a:r>
              <a:rPr lang="nl-NL" b="1" dirty="0"/>
              <a:t>Homogene</a:t>
            </a:r>
            <a:r>
              <a:rPr lang="nl-NL" dirty="0"/>
              <a:t> </a:t>
            </a:r>
            <a:r>
              <a:rPr lang="nl-NL" b="1" dirty="0"/>
              <a:t>goederen</a:t>
            </a:r>
            <a:r>
              <a:rPr lang="nl-NL" dirty="0"/>
              <a:t> </a:t>
            </a:r>
            <a:r>
              <a:rPr lang="nl-NL" i="1" dirty="0"/>
              <a:t> spullen waar weinig verschil in te zien is (zout)</a:t>
            </a:r>
          </a:p>
          <a:p>
            <a:r>
              <a:rPr lang="nl-NL" b="1" dirty="0"/>
              <a:t>Heterogene</a:t>
            </a:r>
            <a:r>
              <a:rPr lang="nl-NL" dirty="0"/>
              <a:t> </a:t>
            </a:r>
            <a:r>
              <a:rPr lang="nl-NL" b="1" dirty="0"/>
              <a:t>goederen</a:t>
            </a:r>
            <a:r>
              <a:rPr lang="nl-NL" dirty="0"/>
              <a:t>  </a:t>
            </a:r>
            <a:r>
              <a:rPr lang="nl-NL" i="1" dirty="0"/>
              <a:t>spullen waar veel verschil in te zien is (kleding)</a:t>
            </a:r>
          </a:p>
          <a:p>
            <a:r>
              <a:rPr lang="nl-NL" b="1" dirty="0"/>
              <a:t>Kartel</a:t>
            </a:r>
            <a:r>
              <a:rPr lang="nl-NL" dirty="0"/>
              <a:t>  </a:t>
            </a:r>
            <a:r>
              <a:rPr lang="nl-NL" i="1" dirty="0"/>
              <a:t>illegale prijsafspraken tussen bedrijven, nadelig voor klanten</a:t>
            </a:r>
          </a:p>
          <a:p>
            <a:r>
              <a:rPr lang="nl-NL" b="1" dirty="0"/>
              <a:t>Vacature</a:t>
            </a:r>
            <a:r>
              <a:rPr lang="nl-NL" dirty="0"/>
              <a:t>  </a:t>
            </a:r>
            <a:r>
              <a:rPr lang="nl-NL" i="1" dirty="0"/>
              <a:t>een baan waar ze iemand voor zoeken, die nog niet gevonden is</a:t>
            </a:r>
          </a:p>
          <a:p>
            <a:r>
              <a:rPr lang="nl-NL" b="1" dirty="0"/>
              <a:t>Krappe</a:t>
            </a:r>
            <a:r>
              <a:rPr lang="nl-NL" dirty="0"/>
              <a:t> </a:t>
            </a:r>
            <a:r>
              <a:rPr lang="nl-NL" b="1" dirty="0"/>
              <a:t>arbeidsmarkt</a:t>
            </a:r>
            <a:r>
              <a:rPr lang="nl-NL" dirty="0"/>
              <a:t>  </a:t>
            </a:r>
            <a:r>
              <a:rPr lang="nl-NL" i="1" dirty="0"/>
              <a:t>de werkgever heeft weinig keuze uit nieuw personeel</a:t>
            </a:r>
            <a:endParaRPr lang="nl-NL" dirty="0"/>
          </a:p>
        </p:txBody>
      </p:sp>
    </p:spTree>
    <p:extLst>
      <p:ext uri="{BB962C8B-B14F-4D97-AF65-F5344CB8AC3E}">
        <p14:creationId xmlns:p14="http://schemas.microsoft.com/office/powerpoint/2010/main" val="3759492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C23B9-402D-F2AC-E929-B2365060EC3D}"/>
              </a:ext>
            </a:extLst>
          </p:cNvPr>
          <p:cNvSpPr>
            <a:spLocks noGrp="1"/>
          </p:cNvSpPr>
          <p:nvPr>
            <p:ph type="title"/>
          </p:nvPr>
        </p:nvSpPr>
        <p:spPr/>
        <p:txBody>
          <a:bodyPr/>
          <a:lstStyle/>
          <a:p>
            <a:r>
              <a:rPr lang="nl-NL" dirty="0"/>
              <a:t>Lastige begrippen met korte uitleg</a:t>
            </a:r>
          </a:p>
        </p:txBody>
      </p:sp>
      <p:sp>
        <p:nvSpPr>
          <p:cNvPr id="3" name="Tijdelijke aanduiding voor inhoud 2">
            <a:extLst>
              <a:ext uri="{FF2B5EF4-FFF2-40B4-BE49-F238E27FC236}">
                <a16:creationId xmlns:a16="http://schemas.microsoft.com/office/drawing/2014/main" id="{8CBB5CF1-5B9F-F230-AF10-F7905FA722D4}"/>
              </a:ext>
            </a:extLst>
          </p:cNvPr>
          <p:cNvSpPr>
            <a:spLocks noGrp="1"/>
          </p:cNvSpPr>
          <p:nvPr>
            <p:ph idx="1"/>
          </p:nvPr>
        </p:nvSpPr>
        <p:spPr>
          <a:xfrm>
            <a:off x="309282" y="1825624"/>
            <a:ext cx="11044518" cy="4776881"/>
          </a:xfrm>
        </p:spPr>
        <p:txBody>
          <a:bodyPr>
            <a:normAutofit/>
          </a:bodyPr>
          <a:lstStyle/>
          <a:p>
            <a:r>
              <a:rPr lang="nl-NL" b="1" dirty="0"/>
              <a:t>Accijns</a:t>
            </a:r>
            <a:r>
              <a:rPr lang="nl-NL" dirty="0"/>
              <a:t>  </a:t>
            </a:r>
            <a:r>
              <a:rPr lang="nl-NL" i="1" dirty="0"/>
              <a:t>een extra belasting op schadelijke producten zoals tabak</a:t>
            </a:r>
          </a:p>
          <a:p>
            <a:r>
              <a:rPr lang="nl-NL" b="1" dirty="0"/>
              <a:t>Subsidie</a:t>
            </a:r>
            <a:r>
              <a:rPr lang="nl-NL" dirty="0"/>
              <a:t>   </a:t>
            </a:r>
            <a:r>
              <a:rPr lang="nl-NL" i="1" dirty="0"/>
              <a:t>een financiële bijdrage van de overheid (bijv. zonnepanelen subsidie </a:t>
            </a:r>
            <a:r>
              <a:rPr lang="nl-NL" i="1" dirty="0">
                <a:sym typeface="Wingdings" panose="05000000000000000000" pitchFamily="2" charset="2"/>
              </a:rPr>
              <a:t> stimuleert om zonnepanelen aan te schaffen)</a:t>
            </a:r>
          </a:p>
          <a:p>
            <a:r>
              <a:rPr lang="nl-NL" b="1" dirty="0">
                <a:sym typeface="Wingdings" panose="05000000000000000000" pitchFamily="2" charset="2"/>
              </a:rPr>
              <a:t>Staatsschuld</a:t>
            </a:r>
            <a:r>
              <a:rPr lang="nl-NL" dirty="0">
                <a:sym typeface="Wingdings" panose="05000000000000000000" pitchFamily="2" charset="2"/>
              </a:rPr>
              <a:t> </a:t>
            </a:r>
            <a:r>
              <a:rPr lang="nl-NL" i="1" dirty="0">
                <a:sym typeface="Wingdings" panose="05000000000000000000" pitchFamily="2" charset="2"/>
              </a:rPr>
              <a:t> schuld van de Nederlandse overheid</a:t>
            </a:r>
          </a:p>
          <a:p>
            <a:r>
              <a:rPr lang="nl-NL" b="1" dirty="0">
                <a:sym typeface="Wingdings" panose="05000000000000000000" pitchFamily="2" charset="2"/>
              </a:rPr>
              <a:t>Vergrijzing</a:t>
            </a:r>
            <a:r>
              <a:rPr lang="nl-NL" dirty="0">
                <a:sym typeface="Wingdings" panose="05000000000000000000" pitchFamily="2" charset="2"/>
              </a:rPr>
              <a:t>  </a:t>
            </a:r>
            <a:r>
              <a:rPr lang="nl-NL" i="1" dirty="0">
                <a:sym typeface="Wingdings" panose="05000000000000000000" pitchFamily="2" charset="2"/>
              </a:rPr>
              <a:t>in verhouding komen er meer ouderen in het land</a:t>
            </a:r>
          </a:p>
          <a:p>
            <a:r>
              <a:rPr lang="nl-NL" b="1" dirty="0"/>
              <a:t>Brutoloon</a:t>
            </a:r>
            <a:r>
              <a:rPr lang="nl-NL" dirty="0"/>
              <a:t>  </a:t>
            </a:r>
            <a:r>
              <a:rPr lang="nl-NL" i="1" dirty="0"/>
              <a:t>het bedrag dat een werknemer voor de werkgever kost</a:t>
            </a:r>
          </a:p>
          <a:p>
            <a:r>
              <a:rPr lang="nl-NL" b="1" dirty="0"/>
              <a:t>Nettoloon</a:t>
            </a:r>
            <a:r>
              <a:rPr lang="nl-NL" dirty="0"/>
              <a:t>  </a:t>
            </a:r>
            <a:r>
              <a:rPr lang="nl-NL" i="1" dirty="0"/>
              <a:t>het bedrag dat een werknemer op zijn rekening ontvangt</a:t>
            </a:r>
          </a:p>
          <a:p>
            <a:r>
              <a:rPr lang="nl-NL" b="1" dirty="0"/>
              <a:t>Nivellering</a:t>
            </a:r>
            <a:r>
              <a:rPr lang="nl-NL" dirty="0"/>
              <a:t>  </a:t>
            </a:r>
            <a:r>
              <a:rPr lang="nl-NL" i="1" dirty="0"/>
              <a:t>de verschillen in inkomen tussen arm en rijk worden in verhouding kleiner</a:t>
            </a:r>
          </a:p>
          <a:p>
            <a:endParaRPr lang="nl-NL" dirty="0"/>
          </a:p>
        </p:txBody>
      </p:sp>
    </p:spTree>
    <p:extLst>
      <p:ext uri="{BB962C8B-B14F-4D97-AF65-F5344CB8AC3E}">
        <p14:creationId xmlns:p14="http://schemas.microsoft.com/office/powerpoint/2010/main" val="189117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3C23B9-402D-F2AC-E929-B2365060EC3D}"/>
              </a:ext>
            </a:extLst>
          </p:cNvPr>
          <p:cNvSpPr>
            <a:spLocks noGrp="1"/>
          </p:cNvSpPr>
          <p:nvPr>
            <p:ph type="title"/>
          </p:nvPr>
        </p:nvSpPr>
        <p:spPr/>
        <p:txBody>
          <a:bodyPr/>
          <a:lstStyle/>
          <a:p>
            <a:r>
              <a:rPr lang="nl-NL" dirty="0"/>
              <a:t>Lastige begrippen met korte uitleg</a:t>
            </a:r>
          </a:p>
        </p:txBody>
      </p:sp>
      <p:sp>
        <p:nvSpPr>
          <p:cNvPr id="3" name="Tijdelijke aanduiding voor inhoud 2">
            <a:extLst>
              <a:ext uri="{FF2B5EF4-FFF2-40B4-BE49-F238E27FC236}">
                <a16:creationId xmlns:a16="http://schemas.microsoft.com/office/drawing/2014/main" id="{8CBB5CF1-5B9F-F230-AF10-F7905FA722D4}"/>
              </a:ext>
            </a:extLst>
          </p:cNvPr>
          <p:cNvSpPr>
            <a:spLocks noGrp="1"/>
          </p:cNvSpPr>
          <p:nvPr>
            <p:ph idx="1"/>
          </p:nvPr>
        </p:nvSpPr>
        <p:spPr>
          <a:xfrm>
            <a:off x="309282" y="1825624"/>
            <a:ext cx="11044518" cy="4776881"/>
          </a:xfrm>
        </p:spPr>
        <p:txBody>
          <a:bodyPr>
            <a:normAutofit/>
          </a:bodyPr>
          <a:lstStyle/>
          <a:p>
            <a:r>
              <a:rPr lang="nl-NL" b="1" dirty="0"/>
              <a:t>Import</a:t>
            </a:r>
            <a:r>
              <a:rPr lang="nl-NL" dirty="0"/>
              <a:t>  </a:t>
            </a:r>
            <a:r>
              <a:rPr lang="nl-NL" i="1" dirty="0"/>
              <a:t>spullen komen uit het buitenland naar Nederland</a:t>
            </a:r>
          </a:p>
          <a:p>
            <a:r>
              <a:rPr lang="nl-NL" b="1" dirty="0"/>
              <a:t>Export</a:t>
            </a:r>
            <a:r>
              <a:rPr lang="nl-NL" dirty="0"/>
              <a:t>  </a:t>
            </a:r>
            <a:r>
              <a:rPr lang="nl-NL" i="1" dirty="0"/>
              <a:t>spullen gaan van Nederland naar het buitenland</a:t>
            </a:r>
          </a:p>
          <a:p>
            <a:r>
              <a:rPr lang="nl-NL" b="1" dirty="0"/>
              <a:t>EMU</a:t>
            </a:r>
            <a:r>
              <a:rPr lang="nl-NL" dirty="0"/>
              <a:t>  </a:t>
            </a:r>
            <a:r>
              <a:rPr lang="nl-NL" i="1" dirty="0"/>
              <a:t>alle landen in de EU die ook gebruik maken van de Euro</a:t>
            </a:r>
          </a:p>
          <a:p>
            <a:r>
              <a:rPr lang="nl-NL" b="1" dirty="0"/>
              <a:t>Contingenteringen</a:t>
            </a:r>
            <a:r>
              <a:rPr lang="nl-NL" dirty="0"/>
              <a:t>  </a:t>
            </a:r>
            <a:r>
              <a:rPr lang="nl-NL" i="1" dirty="0"/>
              <a:t>een maximum dat een land kan instellen dat de import van spullen beperkt</a:t>
            </a:r>
          </a:p>
          <a:p>
            <a:pPr marL="0" indent="0">
              <a:buNone/>
            </a:pPr>
            <a:endParaRPr lang="nl-NL" dirty="0"/>
          </a:p>
        </p:txBody>
      </p:sp>
    </p:spTree>
    <p:extLst>
      <p:ext uri="{BB962C8B-B14F-4D97-AF65-F5344CB8AC3E}">
        <p14:creationId xmlns:p14="http://schemas.microsoft.com/office/powerpoint/2010/main" val="3673962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B1BDA-8915-A397-B9A2-8C8A9AB2F229}"/>
              </a:ext>
            </a:extLst>
          </p:cNvPr>
          <p:cNvSpPr>
            <a:spLocks noGrp="1"/>
          </p:cNvSpPr>
          <p:nvPr>
            <p:ph type="title"/>
          </p:nvPr>
        </p:nvSpPr>
        <p:spPr/>
        <p:txBody>
          <a:bodyPr/>
          <a:lstStyle/>
          <a:p>
            <a:r>
              <a:rPr lang="nl-NL" dirty="0"/>
              <a:t>De overheid</a:t>
            </a:r>
          </a:p>
        </p:txBody>
      </p:sp>
      <p:sp>
        <p:nvSpPr>
          <p:cNvPr id="3" name="Tijdelijke aanduiding voor inhoud 2">
            <a:extLst>
              <a:ext uri="{FF2B5EF4-FFF2-40B4-BE49-F238E27FC236}">
                <a16:creationId xmlns:a16="http://schemas.microsoft.com/office/drawing/2014/main" id="{821AB154-7EFC-3BD4-211F-E6F764A119B0}"/>
              </a:ext>
            </a:extLst>
          </p:cNvPr>
          <p:cNvSpPr>
            <a:spLocks noGrp="1"/>
          </p:cNvSpPr>
          <p:nvPr>
            <p:ph idx="1"/>
          </p:nvPr>
        </p:nvSpPr>
        <p:spPr/>
        <p:txBody>
          <a:bodyPr>
            <a:normAutofit fontScale="85000" lnSpcReduction="20000"/>
          </a:bodyPr>
          <a:lstStyle/>
          <a:p>
            <a:r>
              <a:rPr lang="nl-NL" dirty="0"/>
              <a:t>De overheid van groot naar klein</a:t>
            </a:r>
          </a:p>
          <a:p>
            <a:endParaRPr lang="nl-NL" dirty="0"/>
          </a:p>
          <a:p>
            <a:pPr lvl="1"/>
            <a:r>
              <a:rPr lang="nl-NL" b="1" dirty="0"/>
              <a:t>Rijk</a:t>
            </a:r>
          </a:p>
          <a:p>
            <a:pPr lvl="2"/>
            <a:r>
              <a:rPr lang="nl-NL" dirty="0"/>
              <a:t>Landelijke beslissingen</a:t>
            </a:r>
          </a:p>
          <a:p>
            <a:pPr lvl="3"/>
            <a:r>
              <a:rPr lang="nl-NL" dirty="0"/>
              <a:t>Snelheid op de snelwegen, rechtspraak, immigratie</a:t>
            </a:r>
          </a:p>
          <a:p>
            <a:pPr lvl="1"/>
            <a:r>
              <a:rPr lang="nl-NL" b="1" dirty="0"/>
              <a:t>Waterschap</a:t>
            </a:r>
          </a:p>
          <a:p>
            <a:pPr lvl="2"/>
            <a:r>
              <a:rPr lang="nl-NL" dirty="0"/>
              <a:t>Grote regionale beslissingen</a:t>
            </a:r>
          </a:p>
          <a:p>
            <a:pPr lvl="3"/>
            <a:r>
              <a:rPr lang="nl-NL" dirty="0"/>
              <a:t>Is kleiner dan het rijk, maar groter dan de provincie</a:t>
            </a:r>
          </a:p>
          <a:p>
            <a:pPr lvl="4"/>
            <a:r>
              <a:rPr lang="nl-NL" dirty="0"/>
              <a:t>Een rivier kan ook in meerdere provincies stromen</a:t>
            </a:r>
          </a:p>
          <a:p>
            <a:pPr lvl="3"/>
            <a:r>
              <a:rPr lang="nl-NL" dirty="0"/>
              <a:t>Alle beslissingen op het gebied van (drink)water en dijken</a:t>
            </a:r>
          </a:p>
          <a:p>
            <a:pPr lvl="1"/>
            <a:r>
              <a:rPr lang="nl-NL" b="1" dirty="0"/>
              <a:t>Provincie</a:t>
            </a:r>
          </a:p>
          <a:p>
            <a:pPr lvl="2"/>
            <a:r>
              <a:rPr lang="nl-NL" dirty="0"/>
              <a:t>Regionale beslissingen</a:t>
            </a:r>
          </a:p>
          <a:p>
            <a:pPr lvl="3"/>
            <a:r>
              <a:rPr lang="nl-NL" dirty="0"/>
              <a:t>Subsidies toekennen, cultuurprojecten opstarten, snelheid regionale wegen</a:t>
            </a:r>
          </a:p>
          <a:p>
            <a:pPr lvl="1"/>
            <a:r>
              <a:rPr lang="nl-NL" b="1" dirty="0"/>
              <a:t>Gemeente</a:t>
            </a:r>
          </a:p>
          <a:p>
            <a:pPr lvl="2"/>
            <a:r>
              <a:rPr lang="nl-NL" dirty="0"/>
              <a:t>Kleine regionale beslissingen</a:t>
            </a:r>
          </a:p>
          <a:p>
            <a:pPr lvl="3"/>
            <a:r>
              <a:rPr lang="nl-NL" dirty="0"/>
              <a:t>Afval in gemeente, gemeentelijke belastingen, speeltuintjes</a:t>
            </a:r>
          </a:p>
        </p:txBody>
      </p:sp>
      <p:pic>
        <p:nvPicPr>
          <p:cNvPr id="1026" name="Picture 2" descr="Rijksoverheid - Wikipedia">
            <a:extLst>
              <a:ext uri="{FF2B5EF4-FFF2-40B4-BE49-F238E27FC236}">
                <a16:creationId xmlns:a16="http://schemas.microsoft.com/office/drawing/2014/main" id="{2B1291C8-D6DD-4B76-FF56-9E5BC369A6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298" y="5171090"/>
            <a:ext cx="2658702" cy="1515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9D7B5A-A86D-E25F-D4B9-EB36B348B7B3}"/>
              </a:ext>
            </a:extLst>
          </p:cNvPr>
          <p:cNvSpPr>
            <a:spLocks noGrp="1"/>
          </p:cNvSpPr>
          <p:nvPr>
            <p:ph type="title"/>
          </p:nvPr>
        </p:nvSpPr>
        <p:spPr/>
        <p:txBody>
          <a:bodyPr/>
          <a:lstStyle/>
          <a:p>
            <a:r>
              <a:rPr lang="nl-NL" dirty="0"/>
              <a:t>Functies van geld</a:t>
            </a:r>
          </a:p>
        </p:txBody>
      </p:sp>
      <p:sp>
        <p:nvSpPr>
          <p:cNvPr id="3" name="Tijdelijke aanduiding voor inhoud 2">
            <a:extLst>
              <a:ext uri="{FF2B5EF4-FFF2-40B4-BE49-F238E27FC236}">
                <a16:creationId xmlns:a16="http://schemas.microsoft.com/office/drawing/2014/main" id="{C21866B2-DDB9-F833-9F1F-9A184B50B534}"/>
              </a:ext>
            </a:extLst>
          </p:cNvPr>
          <p:cNvSpPr>
            <a:spLocks noGrp="1"/>
          </p:cNvSpPr>
          <p:nvPr>
            <p:ph idx="1"/>
          </p:nvPr>
        </p:nvSpPr>
        <p:spPr/>
        <p:txBody>
          <a:bodyPr/>
          <a:lstStyle/>
          <a:p>
            <a:r>
              <a:rPr lang="nl-NL" dirty="0"/>
              <a:t>Geld kun je gebruiken als</a:t>
            </a:r>
          </a:p>
          <a:p>
            <a:pPr lvl="1"/>
            <a:r>
              <a:rPr lang="nl-NL" b="1" dirty="0"/>
              <a:t>Ruilmiddel</a:t>
            </a:r>
          </a:p>
          <a:p>
            <a:pPr lvl="2"/>
            <a:r>
              <a:rPr lang="nl-NL" dirty="0"/>
              <a:t>Je koopt van je spaargeld een  PS5</a:t>
            </a:r>
          </a:p>
          <a:p>
            <a:pPr lvl="1"/>
            <a:r>
              <a:rPr lang="nl-NL" b="1" dirty="0"/>
              <a:t>Rekenmiddel</a:t>
            </a:r>
          </a:p>
          <a:p>
            <a:pPr lvl="2"/>
            <a:r>
              <a:rPr lang="nl-NL" dirty="0"/>
              <a:t>Deze tafel is 4 keer duurder dan deze stoel</a:t>
            </a:r>
          </a:p>
          <a:p>
            <a:pPr lvl="1"/>
            <a:r>
              <a:rPr lang="nl-NL" b="1" dirty="0"/>
              <a:t>Spaarmiddel</a:t>
            </a:r>
          </a:p>
          <a:p>
            <a:pPr lvl="2"/>
            <a:r>
              <a:rPr lang="nl-NL" dirty="0"/>
              <a:t>Je stelt de aankoop uit tot in de toekomst</a:t>
            </a:r>
          </a:p>
        </p:txBody>
      </p:sp>
      <p:pic>
        <p:nvPicPr>
          <p:cNvPr id="2050" name="Picture 2" descr="Nederlanders hechten aan contant geld">
            <a:extLst>
              <a:ext uri="{FF2B5EF4-FFF2-40B4-BE49-F238E27FC236}">
                <a16:creationId xmlns:a16="http://schemas.microsoft.com/office/drawing/2014/main" id="{6382C132-FBB8-E580-6410-11372831AA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1214" y="4461641"/>
            <a:ext cx="3895834" cy="2191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349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181CFF-6343-7711-042E-F29ABADC07FE}"/>
              </a:ext>
            </a:extLst>
          </p:cNvPr>
          <p:cNvSpPr>
            <a:spLocks noGrp="1"/>
          </p:cNvSpPr>
          <p:nvPr>
            <p:ph type="title"/>
          </p:nvPr>
        </p:nvSpPr>
        <p:spPr/>
        <p:txBody>
          <a:bodyPr/>
          <a:lstStyle/>
          <a:p>
            <a:r>
              <a:rPr lang="nl-NL" dirty="0"/>
              <a:t>Dit spreekuur…</a:t>
            </a:r>
          </a:p>
        </p:txBody>
      </p:sp>
      <p:sp>
        <p:nvSpPr>
          <p:cNvPr id="3" name="Tijdelijke aanduiding voor inhoud 2">
            <a:extLst>
              <a:ext uri="{FF2B5EF4-FFF2-40B4-BE49-F238E27FC236}">
                <a16:creationId xmlns:a16="http://schemas.microsoft.com/office/drawing/2014/main" id="{E047001C-5EC1-95C6-C98B-1A08FD529852}"/>
              </a:ext>
            </a:extLst>
          </p:cNvPr>
          <p:cNvSpPr>
            <a:spLocks noGrp="1"/>
          </p:cNvSpPr>
          <p:nvPr>
            <p:ph idx="1"/>
          </p:nvPr>
        </p:nvSpPr>
        <p:spPr>
          <a:xfrm>
            <a:off x="838200" y="1363287"/>
            <a:ext cx="10515600" cy="4813676"/>
          </a:xfrm>
        </p:spPr>
        <p:txBody>
          <a:bodyPr>
            <a:normAutofit fontScale="92500" lnSpcReduction="10000"/>
          </a:bodyPr>
          <a:lstStyle/>
          <a:p>
            <a:r>
              <a:rPr lang="nl-NL" dirty="0"/>
              <a:t>Is een aanvulling op de spreekuren VMBO GL TL Economie 2023 en 2024 (NOS </a:t>
            </a:r>
            <a:r>
              <a:rPr lang="nl-NL" dirty="0" err="1"/>
              <a:t>Stories</a:t>
            </a:r>
            <a:r>
              <a:rPr lang="nl-NL" dirty="0"/>
              <a:t>, door </a:t>
            </a:r>
            <a:r>
              <a:rPr lang="nl-NL" dirty="0" err="1"/>
              <a:t>Salih</a:t>
            </a:r>
            <a:r>
              <a:rPr lang="nl-NL" dirty="0"/>
              <a:t> en Rick)</a:t>
            </a:r>
          </a:p>
          <a:p>
            <a:r>
              <a:rPr lang="nl-NL" dirty="0"/>
              <a:t>Zit er wellicht wat overlap in, maar we hebben geprobeerd om zo veel als mogelijk nieuwe informatie/ uitleg te delen</a:t>
            </a:r>
          </a:p>
          <a:p>
            <a:r>
              <a:rPr lang="nl-NL" dirty="0"/>
              <a:t>Delen we achteraf de volledige presentatie met jullie, ook de gehele uitleg via het kanaal van meneer Jansen (zie onder aan deze pagina)</a:t>
            </a:r>
          </a:p>
          <a:p>
            <a:r>
              <a:rPr lang="nl-NL" dirty="0"/>
              <a:t>Hebben we enkele oefeningen, die je zelf ook achteraf kan maken</a:t>
            </a:r>
          </a:p>
          <a:p>
            <a:r>
              <a:rPr lang="nl-NL" dirty="0"/>
              <a:t>Staat er soms wellicht wat veel tekst op de dia’s, dit omdat je dan op je gemak de volledige presentatie terug kan kijken.</a:t>
            </a:r>
          </a:p>
          <a:p>
            <a:r>
              <a:rPr lang="nl-NL" dirty="0"/>
              <a:t>Mag je vragen stellen via de </a:t>
            </a:r>
            <a:r>
              <a:rPr lang="nl-NL" dirty="0" err="1"/>
              <a:t>comments</a:t>
            </a:r>
            <a:r>
              <a:rPr lang="nl-NL" dirty="0"/>
              <a:t>, maar kijk ook goed welke onderwerpen we (nog) gaan behandelen of behandeld hebben.</a:t>
            </a:r>
          </a:p>
          <a:p>
            <a:r>
              <a:rPr lang="nl-NL" dirty="0"/>
              <a:t>Tip voor extra (lange) uitleg : </a:t>
            </a:r>
            <a:r>
              <a:rPr lang="nl-NL" dirty="0">
                <a:solidFill>
                  <a:srgbClr val="FF0000"/>
                </a:solidFill>
                <a:hlinkClick r:id="rId3"/>
              </a:rPr>
              <a:t>www.youtube.com/docentRickJansen</a:t>
            </a:r>
            <a:r>
              <a:rPr lang="nl-NL" dirty="0">
                <a:solidFill>
                  <a:srgbClr val="FF0000"/>
                </a:solidFill>
              </a:rPr>
              <a:t> </a:t>
            </a:r>
          </a:p>
        </p:txBody>
      </p:sp>
    </p:spTree>
    <p:extLst>
      <p:ext uri="{BB962C8B-B14F-4D97-AF65-F5344CB8AC3E}">
        <p14:creationId xmlns:p14="http://schemas.microsoft.com/office/powerpoint/2010/main" val="124452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1F3E85-2CB0-F25F-8D5C-7375A667D1DD}"/>
              </a:ext>
            </a:extLst>
          </p:cNvPr>
          <p:cNvSpPr>
            <a:spLocks noGrp="1"/>
          </p:cNvSpPr>
          <p:nvPr>
            <p:ph type="title"/>
          </p:nvPr>
        </p:nvSpPr>
        <p:spPr/>
        <p:txBody>
          <a:bodyPr/>
          <a:lstStyle/>
          <a:p>
            <a:r>
              <a:rPr lang="nl-NL" dirty="0"/>
              <a:t>Behoeften</a:t>
            </a:r>
          </a:p>
        </p:txBody>
      </p:sp>
      <p:sp>
        <p:nvSpPr>
          <p:cNvPr id="3" name="Tijdelijke aanduiding voor inhoud 2">
            <a:extLst>
              <a:ext uri="{FF2B5EF4-FFF2-40B4-BE49-F238E27FC236}">
                <a16:creationId xmlns:a16="http://schemas.microsoft.com/office/drawing/2014/main" id="{9BF27809-E99E-875B-D1FF-8F21EDB0BA11}"/>
              </a:ext>
            </a:extLst>
          </p:cNvPr>
          <p:cNvSpPr>
            <a:spLocks noGrp="1"/>
          </p:cNvSpPr>
          <p:nvPr>
            <p:ph idx="1"/>
          </p:nvPr>
        </p:nvSpPr>
        <p:spPr/>
        <p:txBody>
          <a:bodyPr>
            <a:normAutofit lnSpcReduction="10000"/>
          </a:bodyPr>
          <a:lstStyle/>
          <a:p>
            <a:pPr marL="0" indent="0">
              <a:buNone/>
            </a:pPr>
            <a:r>
              <a:rPr lang="nl-NL" dirty="0"/>
              <a:t>2 soorten behoeften:</a:t>
            </a:r>
          </a:p>
          <a:p>
            <a:r>
              <a:rPr lang="nl-NL" b="1" dirty="0"/>
              <a:t>Primaire behoeften </a:t>
            </a:r>
            <a:r>
              <a:rPr lang="nl-NL" dirty="0"/>
              <a:t>(basisbehoeften:  voeding, kleding, zorg &amp; woonruimte) </a:t>
            </a:r>
          </a:p>
          <a:p>
            <a:r>
              <a:rPr lang="nl-NL" b="1" dirty="0"/>
              <a:t>Secundaire behoeften </a:t>
            </a:r>
            <a:r>
              <a:rPr lang="nl-NL" dirty="0"/>
              <a:t>(Alle overige behoeften) </a:t>
            </a:r>
          </a:p>
          <a:p>
            <a:endParaRPr lang="nl-NL" dirty="0"/>
          </a:p>
          <a:p>
            <a:r>
              <a:rPr lang="nl-NL" dirty="0"/>
              <a:t>Middelen -&gt; Tijd, geld en bezittingen.</a:t>
            </a:r>
          </a:p>
          <a:p>
            <a:endParaRPr lang="nl-NL" dirty="0"/>
          </a:p>
          <a:p>
            <a:r>
              <a:rPr lang="nl-NL" dirty="0"/>
              <a:t>Vaak heb je meer behoeften dan middelen en daarom dus prioriteiten stellen! </a:t>
            </a:r>
            <a:r>
              <a:rPr lang="nl-NL" b="1" dirty="0"/>
              <a:t>KEUZES MAKEN IS DE BASIS VAN ECONOMIE!</a:t>
            </a:r>
            <a:endParaRPr lang="nl-NL" dirty="0"/>
          </a:p>
          <a:p>
            <a:endParaRPr lang="nl-NL" dirty="0"/>
          </a:p>
          <a:p>
            <a:endParaRPr lang="nl-NL" dirty="0"/>
          </a:p>
        </p:txBody>
      </p:sp>
    </p:spTree>
    <p:extLst>
      <p:ext uri="{BB962C8B-B14F-4D97-AF65-F5344CB8AC3E}">
        <p14:creationId xmlns:p14="http://schemas.microsoft.com/office/powerpoint/2010/main" val="2220374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812EC2-1603-8F11-BE44-B1B24906795A}"/>
              </a:ext>
            </a:extLst>
          </p:cNvPr>
          <p:cNvSpPr>
            <a:spLocks noGrp="1"/>
          </p:cNvSpPr>
          <p:nvPr>
            <p:ph type="title"/>
          </p:nvPr>
        </p:nvSpPr>
        <p:spPr/>
        <p:txBody>
          <a:bodyPr/>
          <a:lstStyle/>
          <a:p>
            <a:r>
              <a:rPr lang="nl-NL" dirty="0"/>
              <a:t>Consumeren</a:t>
            </a:r>
          </a:p>
        </p:txBody>
      </p:sp>
      <p:sp>
        <p:nvSpPr>
          <p:cNvPr id="3" name="Tijdelijke aanduiding voor inhoud 2">
            <a:extLst>
              <a:ext uri="{FF2B5EF4-FFF2-40B4-BE49-F238E27FC236}">
                <a16:creationId xmlns:a16="http://schemas.microsoft.com/office/drawing/2014/main" id="{0D271CEE-E527-58CC-5E56-D81729FB280C}"/>
              </a:ext>
            </a:extLst>
          </p:cNvPr>
          <p:cNvSpPr>
            <a:spLocks noGrp="1"/>
          </p:cNvSpPr>
          <p:nvPr>
            <p:ph idx="1"/>
          </p:nvPr>
        </p:nvSpPr>
        <p:spPr>
          <a:xfrm>
            <a:off x="838200" y="1825625"/>
            <a:ext cx="10811494" cy="4351338"/>
          </a:xfrm>
        </p:spPr>
        <p:txBody>
          <a:bodyPr>
            <a:normAutofit lnSpcReduction="10000"/>
          </a:bodyPr>
          <a:lstStyle/>
          <a:p>
            <a:r>
              <a:rPr lang="nl-NL" dirty="0"/>
              <a:t>1. Goederen (alles was tastbaar is, bijv.: computer, telefoon, hamburger) </a:t>
            </a:r>
            <a:br>
              <a:rPr lang="nl-NL" dirty="0"/>
            </a:br>
            <a:endParaRPr lang="nl-NL" dirty="0"/>
          </a:p>
          <a:p>
            <a:endParaRPr lang="nl-NL" dirty="0"/>
          </a:p>
          <a:p>
            <a:endParaRPr lang="nl-NL" dirty="0"/>
          </a:p>
          <a:p>
            <a:endParaRPr lang="nl-NL" dirty="0"/>
          </a:p>
          <a:p>
            <a:r>
              <a:rPr lang="nl-NL" dirty="0"/>
              <a:t>2. Diensten ( wat niet tastbaar is)</a:t>
            </a:r>
            <a:br>
              <a:rPr lang="nl-NL" dirty="0"/>
            </a:br>
            <a:r>
              <a:rPr lang="nl-NL" dirty="0"/>
              <a:t>Bijvoorbeeld: kapper, taxi, monteur</a:t>
            </a:r>
          </a:p>
          <a:p>
            <a:endParaRPr lang="nl-NL" dirty="0"/>
          </a:p>
          <a:p>
            <a:r>
              <a:rPr lang="nl-NL" dirty="0"/>
              <a:t>Zelfvoorziening: je behoefte voorzien zonder externe hulp.</a:t>
            </a:r>
          </a:p>
        </p:txBody>
      </p:sp>
      <p:cxnSp>
        <p:nvCxnSpPr>
          <p:cNvPr id="5" name="Rechte verbindingslijn met pijl 4">
            <a:extLst>
              <a:ext uri="{FF2B5EF4-FFF2-40B4-BE49-F238E27FC236}">
                <a16:creationId xmlns:a16="http://schemas.microsoft.com/office/drawing/2014/main" id="{5D128EC8-8900-8ED5-81F1-FAD94844D3C1}"/>
              </a:ext>
            </a:extLst>
          </p:cNvPr>
          <p:cNvCxnSpPr/>
          <p:nvPr/>
        </p:nvCxnSpPr>
        <p:spPr>
          <a:xfrm flipH="1">
            <a:off x="1731917" y="2353906"/>
            <a:ext cx="627017" cy="8229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kstvak 5">
            <a:extLst>
              <a:ext uri="{FF2B5EF4-FFF2-40B4-BE49-F238E27FC236}">
                <a16:creationId xmlns:a16="http://schemas.microsoft.com/office/drawing/2014/main" id="{999406D2-FBBD-1D21-418D-28C7A1F6720E}"/>
              </a:ext>
            </a:extLst>
          </p:cNvPr>
          <p:cNvSpPr txBox="1"/>
          <p:nvPr/>
        </p:nvSpPr>
        <p:spPr>
          <a:xfrm>
            <a:off x="1045028" y="3244334"/>
            <a:ext cx="1933303" cy="369332"/>
          </a:xfrm>
          <a:prstGeom prst="rect">
            <a:avLst/>
          </a:prstGeom>
          <a:noFill/>
        </p:spPr>
        <p:txBody>
          <a:bodyPr wrap="square" rtlCol="0">
            <a:spAutoFit/>
          </a:bodyPr>
          <a:lstStyle/>
          <a:p>
            <a:r>
              <a:rPr lang="nl-NL" dirty="0"/>
              <a:t>Gebruiksgoederen</a:t>
            </a:r>
          </a:p>
        </p:txBody>
      </p:sp>
      <p:cxnSp>
        <p:nvCxnSpPr>
          <p:cNvPr id="8" name="Rechte verbindingslijn met pijl 7">
            <a:extLst>
              <a:ext uri="{FF2B5EF4-FFF2-40B4-BE49-F238E27FC236}">
                <a16:creationId xmlns:a16="http://schemas.microsoft.com/office/drawing/2014/main" id="{1FBA8FB7-C0A0-4859-354B-20702CF8693A}"/>
              </a:ext>
            </a:extLst>
          </p:cNvPr>
          <p:cNvCxnSpPr>
            <a:cxnSpLocks/>
          </p:cNvCxnSpPr>
          <p:nvPr/>
        </p:nvCxnSpPr>
        <p:spPr>
          <a:xfrm>
            <a:off x="3252651" y="2353906"/>
            <a:ext cx="796834" cy="755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kstvak 9">
            <a:extLst>
              <a:ext uri="{FF2B5EF4-FFF2-40B4-BE49-F238E27FC236}">
                <a16:creationId xmlns:a16="http://schemas.microsoft.com/office/drawing/2014/main" id="{EF5596EC-E78F-052A-2EAF-0302C691B608}"/>
              </a:ext>
            </a:extLst>
          </p:cNvPr>
          <p:cNvSpPr txBox="1"/>
          <p:nvPr/>
        </p:nvSpPr>
        <p:spPr>
          <a:xfrm>
            <a:off x="3657600" y="3244334"/>
            <a:ext cx="2050869" cy="369332"/>
          </a:xfrm>
          <a:prstGeom prst="rect">
            <a:avLst/>
          </a:prstGeom>
          <a:noFill/>
        </p:spPr>
        <p:txBody>
          <a:bodyPr wrap="square" rtlCol="0">
            <a:spAutoFit/>
          </a:bodyPr>
          <a:lstStyle/>
          <a:p>
            <a:r>
              <a:rPr lang="nl-NL" dirty="0"/>
              <a:t>Verbruiksgoederen</a:t>
            </a:r>
          </a:p>
        </p:txBody>
      </p:sp>
    </p:spTree>
    <p:extLst>
      <p:ext uri="{BB962C8B-B14F-4D97-AF65-F5344CB8AC3E}">
        <p14:creationId xmlns:p14="http://schemas.microsoft.com/office/powerpoint/2010/main" val="836741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E1FD4-C4D1-611F-78D7-C2A3DD20BC6C}"/>
              </a:ext>
            </a:extLst>
          </p:cNvPr>
          <p:cNvSpPr>
            <a:spLocks noGrp="1"/>
          </p:cNvSpPr>
          <p:nvPr>
            <p:ph type="title"/>
          </p:nvPr>
        </p:nvSpPr>
        <p:spPr/>
        <p:txBody>
          <a:bodyPr/>
          <a:lstStyle/>
          <a:p>
            <a:r>
              <a:rPr lang="nl-NL" dirty="0"/>
              <a:t>Marketingmix / marketinginstrumenten</a:t>
            </a:r>
          </a:p>
        </p:txBody>
      </p:sp>
      <p:sp>
        <p:nvSpPr>
          <p:cNvPr id="3" name="Tijdelijke aanduiding voor inhoud 2">
            <a:extLst>
              <a:ext uri="{FF2B5EF4-FFF2-40B4-BE49-F238E27FC236}">
                <a16:creationId xmlns:a16="http://schemas.microsoft.com/office/drawing/2014/main" id="{6E4C676C-50DD-EA56-911F-BCAB8EF13D5E}"/>
              </a:ext>
            </a:extLst>
          </p:cNvPr>
          <p:cNvSpPr>
            <a:spLocks noGrp="1"/>
          </p:cNvSpPr>
          <p:nvPr>
            <p:ph idx="1"/>
          </p:nvPr>
        </p:nvSpPr>
        <p:spPr/>
        <p:txBody>
          <a:bodyPr/>
          <a:lstStyle/>
          <a:p>
            <a:r>
              <a:rPr lang="nl-NL" dirty="0"/>
              <a:t>Winkels/ bedrijven gebruiken vaak de volgende zes p’s:</a:t>
            </a:r>
          </a:p>
          <a:p>
            <a:pPr marL="514350" indent="-514350">
              <a:buAutoNum type="arabicPeriod"/>
            </a:pPr>
            <a:r>
              <a:rPr lang="nl-NL" b="1" dirty="0"/>
              <a:t>Productbeleid</a:t>
            </a:r>
            <a:r>
              <a:rPr lang="nl-NL" dirty="0"/>
              <a:t> (Soort product) </a:t>
            </a:r>
          </a:p>
          <a:p>
            <a:pPr marL="514350" indent="-514350">
              <a:buAutoNum type="arabicPeriod"/>
            </a:pPr>
            <a:r>
              <a:rPr lang="nl-NL" b="1" dirty="0"/>
              <a:t>Prijsbeleid</a:t>
            </a:r>
            <a:r>
              <a:rPr lang="nl-NL" dirty="0"/>
              <a:t> (Prijzen van het product)</a:t>
            </a:r>
          </a:p>
          <a:p>
            <a:pPr marL="514350" indent="-514350">
              <a:buAutoNum type="arabicPeriod"/>
            </a:pPr>
            <a:r>
              <a:rPr lang="nl-NL" b="1" dirty="0"/>
              <a:t>Plaatsbeleid</a:t>
            </a:r>
            <a:r>
              <a:rPr lang="nl-NL" dirty="0"/>
              <a:t> ( Waar kan je het product kopen? Online / winkel?)</a:t>
            </a:r>
          </a:p>
          <a:p>
            <a:pPr marL="514350" indent="-514350">
              <a:buAutoNum type="arabicPeriod"/>
            </a:pPr>
            <a:r>
              <a:rPr lang="nl-NL" b="1" dirty="0"/>
              <a:t>Promotiebeleid</a:t>
            </a:r>
            <a:r>
              <a:rPr lang="nl-NL" dirty="0"/>
              <a:t> (Hoe wordt het product gepromoot?)</a:t>
            </a:r>
          </a:p>
          <a:p>
            <a:pPr marL="514350" indent="-514350">
              <a:buAutoNum type="arabicPeriod"/>
            </a:pPr>
            <a:r>
              <a:rPr lang="nl-NL" b="1" dirty="0"/>
              <a:t>Personeelsbeleid</a:t>
            </a:r>
            <a:r>
              <a:rPr lang="nl-NL" dirty="0"/>
              <a:t> (Wat voor soort personeel heeft het bedrijf?)</a:t>
            </a:r>
          </a:p>
          <a:p>
            <a:pPr marL="514350" indent="-514350">
              <a:buAutoNum type="arabicPeriod"/>
            </a:pPr>
            <a:r>
              <a:rPr lang="nl-NL" b="1" dirty="0"/>
              <a:t>Presentatiebeleid</a:t>
            </a:r>
            <a:r>
              <a:rPr lang="nl-NL" dirty="0"/>
              <a:t> (Hoe worden de producten in de winkel gepresenteerd?)</a:t>
            </a:r>
          </a:p>
          <a:p>
            <a:pPr marL="0" indent="0">
              <a:buNone/>
            </a:pPr>
            <a:endParaRPr lang="nl-NL" dirty="0"/>
          </a:p>
        </p:txBody>
      </p:sp>
    </p:spTree>
    <p:extLst>
      <p:ext uri="{BB962C8B-B14F-4D97-AF65-F5344CB8AC3E}">
        <p14:creationId xmlns:p14="http://schemas.microsoft.com/office/powerpoint/2010/main" val="663231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532D18-FD06-F6B5-55A3-B8874725FDEA}"/>
              </a:ext>
            </a:extLst>
          </p:cNvPr>
          <p:cNvSpPr>
            <a:spLocks noGrp="1"/>
          </p:cNvSpPr>
          <p:nvPr>
            <p:ph type="title"/>
          </p:nvPr>
        </p:nvSpPr>
        <p:spPr/>
        <p:txBody>
          <a:bodyPr/>
          <a:lstStyle/>
          <a:p>
            <a:r>
              <a:rPr lang="nl-NL" dirty="0"/>
              <a:t>Soorten inkomens</a:t>
            </a:r>
          </a:p>
        </p:txBody>
      </p:sp>
      <p:sp>
        <p:nvSpPr>
          <p:cNvPr id="3" name="Tijdelijke aanduiding voor inhoud 2">
            <a:extLst>
              <a:ext uri="{FF2B5EF4-FFF2-40B4-BE49-F238E27FC236}">
                <a16:creationId xmlns:a16="http://schemas.microsoft.com/office/drawing/2014/main" id="{F07DDD1C-3BA3-D6C5-E5FE-F80C5ACFA16B}"/>
              </a:ext>
            </a:extLst>
          </p:cNvPr>
          <p:cNvSpPr>
            <a:spLocks noGrp="1"/>
          </p:cNvSpPr>
          <p:nvPr>
            <p:ph idx="1"/>
          </p:nvPr>
        </p:nvSpPr>
        <p:spPr/>
        <p:txBody>
          <a:bodyPr>
            <a:normAutofit fontScale="92500"/>
          </a:bodyPr>
          <a:lstStyle/>
          <a:p>
            <a:pPr marL="0" indent="0">
              <a:buNone/>
            </a:pPr>
            <a:r>
              <a:rPr lang="nl-NL" b="1" dirty="0"/>
              <a:t>Primaire inkomens:</a:t>
            </a:r>
          </a:p>
          <a:p>
            <a:r>
              <a:rPr lang="nl-NL" dirty="0"/>
              <a:t>1. Inkomen uit </a:t>
            </a:r>
            <a:r>
              <a:rPr lang="nl-NL" b="1" u="sng" dirty="0"/>
              <a:t>arbeid</a:t>
            </a:r>
            <a:r>
              <a:rPr lang="nl-NL" dirty="0"/>
              <a:t> (salaris, winst, loon in natura)</a:t>
            </a:r>
          </a:p>
          <a:p>
            <a:r>
              <a:rPr lang="nl-NL" dirty="0"/>
              <a:t>2. Inkomen uit </a:t>
            </a:r>
            <a:r>
              <a:rPr lang="nl-NL" b="1" u="sng" dirty="0"/>
              <a:t>bezit</a:t>
            </a:r>
            <a:r>
              <a:rPr lang="nl-NL" dirty="0"/>
              <a:t> (rente, dividend, huuropbrengsten)</a:t>
            </a:r>
          </a:p>
          <a:p>
            <a:endParaRPr lang="nl-NL" dirty="0"/>
          </a:p>
          <a:p>
            <a:pPr marL="0" indent="0">
              <a:buNone/>
            </a:pPr>
            <a:r>
              <a:rPr lang="nl-NL" b="1" dirty="0"/>
              <a:t>Secundaire inkomens</a:t>
            </a:r>
          </a:p>
          <a:p>
            <a:r>
              <a:rPr lang="nl-NL" dirty="0"/>
              <a:t>3. Inkomen uit </a:t>
            </a:r>
            <a:r>
              <a:rPr lang="nl-NL" b="1" u="sng" dirty="0"/>
              <a:t>overdrachten</a:t>
            </a:r>
            <a:r>
              <a:rPr lang="nl-NL" dirty="0"/>
              <a:t> (uitkering, kinderbijslag en zorgtoeslag)</a:t>
            </a:r>
          </a:p>
          <a:p>
            <a:endParaRPr lang="nl-NL" dirty="0"/>
          </a:p>
          <a:p>
            <a:r>
              <a:rPr lang="nl-NL" i="1" dirty="0"/>
              <a:t>Voor het verkrijgen van een primair inkomen dien je te kijken naar de productiefactoren en beloningen (zie volgende slide)</a:t>
            </a:r>
          </a:p>
          <a:p>
            <a:endParaRPr lang="nl-NL" dirty="0"/>
          </a:p>
        </p:txBody>
      </p:sp>
    </p:spTree>
    <p:extLst>
      <p:ext uri="{BB962C8B-B14F-4D97-AF65-F5344CB8AC3E}">
        <p14:creationId xmlns:p14="http://schemas.microsoft.com/office/powerpoint/2010/main" val="367620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189722-283C-1114-326E-61F0B6993B28}"/>
              </a:ext>
            </a:extLst>
          </p:cNvPr>
          <p:cNvSpPr>
            <a:spLocks noGrp="1"/>
          </p:cNvSpPr>
          <p:nvPr>
            <p:ph type="title"/>
          </p:nvPr>
        </p:nvSpPr>
        <p:spPr/>
        <p:txBody>
          <a:bodyPr/>
          <a:lstStyle/>
          <a:p>
            <a:r>
              <a:rPr lang="nl-NL" dirty="0"/>
              <a:t>Productiefactoren en beloningen</a:t>
            </a:r>
          </a:p>
        </p:txBody>
      </p:sp>
      <p:graphicFrame>
        <p:nvGraphicFramePr>
          <p:cNvPr id="4" name="Tabel 4">
            <a:extLst>
              <a:ext uri="{FF2B5EF4-FFF2-40B4-BE49-F238E27FC236}">
                <a16:creationId xmlns:a16="http://schemas.microsoft.com/office/drawing/2014/main" id="{65FEE4B1-5951-4482-4A0D-E3AAA81BCD8B}"/>
              </a:ext>
            </a:extLst>
          </p:cNvPr>
          <p:cNvGraphicFramePr>
            <a:graphicFrameLocks noGrp="1"/>
          </p:cNvGraphicFramePr>
          <p:nvPr>
            <p:extLst>
              <p:ext uri="{D42A27DB-BD31-4B8C-83A1-F6EECF244321}">
                <p14:modId xmlns:p14="http://schemas.microsoft.com/office/powerpoint/2010/main" val="2312164183"/>
              </p:ext>
            </p:extLst>
          </p:nvPr>
        </p:nvGraphicFramePr>
        <p:xfrm>
          <a:off x="838199" y="1574800"/>
          <a:ext cx="10515600" cy="4702015"/>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2164971682"/>
                    </a:ext>
                  </a:extLst>
                </a:gridCol>
                <a:gridCol w="5257800">
                  <a:extLst>
                    <a:ext uri="{9D8B030D-6E8A-4147-A177-3AD203B41FA5}">
                      <a16:colId xmlns:a16="http://schemas.microsoft.com/office/drawing/2014/main" val="1979222189"/>
                    </a:ext>
                  </a:extLst>
                </a:gridCol>
              </a:tblGrid>
              <a:tr h="940403">
                <a:tc>
                  <a:txBody>
                    <a:bodyPr/>
                    <a:lstStyle/>
                    <a:p>
                      <a:r>
                        <a:rPr lang="nl-NL" sz="4000" dirty="0"/>
                        <a:t>Productiefactor</a:t>
                      </a:r>
                    </a:p>
                  </a:txBody>
                  <a:tcPr/>
                </a:tc>
                <a:tc>
                  <a:txBody>
                    <a:bodyPr/>
                    <a:lstStyle/>
                    <a:p>
                      <a:r>
                        <a:rPr lang="nl-NL" sz="4000" dirty="0"/>
                        <a:t>Beloning</a:t>
                      </a:r>
                    </a:p>
                  </a:txBody>
                  <a:tcPr/>
                </a:tc>
                <a:extLst>
                  <a:ext uri="{0D108BD9-81ED-4DB2-BD59-A6C34878D82A}">
                    <a16:rowId xmlns:a16="http://schemas.microsoft.com/office/drawing/2014/main" val="3704316798"/>
                  </a:ext>
                </a:extLst>
              </a:tr>
              <a:tr h="940403">
                <a:tc>
                  <a:txBody>
                    <a:bodyPr/>
                    <a:lstStyle/>
                    <a:p>
                      <a:r>
                        <a:rPr lang="nl-NL" sz="4000" dirty="0"/>
                        <a:t>Kapitaal</a:t>
                      </a:r>
                    </a:p>
                  </a:txBody>
                  <a:tcPr/>
                </a:tc>
                <a:tc>
                  <a:txBody>
                    <a:bodyPr/>
                    <a:lstStyle/>
                    <a:p>
                      <a:r>
                        <a:rPr lang="nl-NL" sz="4000" dirty="0"/>
                        <a:t>Rente of huur</a:t>
                      </a:r>
                    </a:p>
                  </a:txBody>
                  <a:tcPr/>
                </a:tc>
                <a:extLst>
                  <a:ext uri="{0D108BD9-81ED-4DB2-BD59-A6C34878D82A}">
                    <a16:rowId xmlns:a16="http://schemas.microsoft.com/office/drawing/2014/main" val="3727825995"/>
                  </a:ext>
                </a:extLst>
              </a:tr>
              <a:tr h="940403">
                <a:tc>
                  <a:txBody>
                    <a:bodyPr/>
                    <a:lstStyle/>
                    <a:p>
                      <a:r>
                        <a:rPr lang="nl-NL" sz="4000" dirty="0"/>
                        <a:t>Arbeid</a:t>
                      </a:r>
                    </a:p>
                  </a:txBody>
                  <a:tcPr/>
                </a:tc>
                <a:tc>
                  <a:txBody>
                    <a:bodyPr/>
                    <a:lstStyle/>
                    <a:p>
                      <a:r>
                        <a:rPr lang="nl-NL" sz="4000" dirty="0"/>
                        <a:t>Loon</a:t>
                      </a:r>
                    </a:p>
                  </a:txBody>
                  <a:tcPr/>
                </a:tc>
                <a:extLst>
                  <a:ext uri="{0D108BD9-81ED-4DB2-BD59-A6C34878D82A}">
                    <a16:rowId xmlns:a16="http://schemas.microsoft.com/office/drawing/2014/main" val="1037909149"/>
                  </a:ext>
                </a:extLst>
              </a:tr>
              <a:tr h="940403">
                <a:tc>
                  <a:txBody>
                    <a:bodyPr/>
                    <a:lstStyle/>
                    <a:p>
                      <a:r>
                        <a:rPr lang="nl-NL" sz="4000" dirty="0"/>
                        <a:t>Natuur</a:t>
                      </a:r>
                    </a:p>
                  </a:txBody>
                  <a:tcPr/>
                </a:tc>
                <a:tc>
                  <a:txBody>
                    <a:bodyPr/>
                    <a:lstStyle/>
                    <a:p>
                      <a:r>
                        <a:rPr lang="nl-NL" sz="4000" dirty="0"/>
                        <a:t>Pacht</a:t>
                      </a:r>
                    </a:p>
                  </a:txBody>
                  <a:tcPr/>
                </a:tc>
                <a:extLst>
                  <a:ext uri="{0D108BD9-81ED-4DB2-BD59-A6C34878D82A}">
                    <a16:rowId xmlns:a16="http://schemas.microsoft.com/office/drawing/2014/main" val="1963635440"/>
                  </a:ext>
                </a:extLst>
              </a:tr>
              <a:tr h="940403">
                <a:tc>
                  <a:txBody>
                    <a:bodyPr/>
                    <a:lstStyle/>
                    <a:p>
                      <a:r>
                        <a:rPr lang="nl-NL" sz="4000" dirty="0"/>
                        <a:t>Ondernemerschap</a:t>
                      </a:r>
                    </a:p>
                  </a:txBody>
                  <a:tcPr/>
                </a:tc>
                <a:tc>
                  <a:txBody>
                    <a:bodyPr/>
                    <a:lstStyle/>
                    <a:p>
                      <a:r>
                        <a:rPr lang="nl-NL" sz="4000" dirty="0"/>
                        <a:t>Winst</a:t>
                      </a:r>
                    </a:p>
                  </a:txBody>
                  <a:tcPr/>
                </a:tc>
                <a:extLst>
                  <a:ext uri="{0D108BD9-81ED-4DB2-BD59-A6C34878D82A}">
                    <a16:rowId xmlns:a16="http://schemas.microsoft.com/office/drawing/2014/main" val="4133889599"/>
                  </a:ext>
                </a:extLst>
              </a:tr>
            </a:tbl>
          </a:graphicData>
        </a:graphic>
      </p:graphicFrame>
    </p:spTree>
    <p:extLst>
      <p:ext uri="{BB962C8B-B14F-4D97-AF65-F5344CB8AC3E}">
        <p14:creationId xmlns:p14="http://schemas.microsoft.com/office/powerpoint/2010/main" val="369560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FE3698-CB86-BDB5-4B2F-3F77623EEAD1}"/>
              </a:ext>
            </a:extLst>
          </p:cNvPr>
          <p:cNvSpPr>
            <a:spLocks noGrp="1"/>
          </p:cNvSpPr>
          <p:nvPr>
            <p:ph type="title"/>
          </p:nvPr>
        </p:nvSpPr>
        <p:spPr/>
        <p:txBody>
          <a:bodyPr/>
          <a:lstStyle/>
          <a:p>
            <a:r>
              <a:rPr lang="nl-NL" dirty="0"/>
              <a:t>Productiefactoren en beloningen</a:t>
            </a:r>
          </a:p>
        </p:txBody>
      </p:sp>
      <p:sp>
        <p:nvSpPr>
          <p:cNvPr id="3" name="Tijdelijke aanduiding voor inhoud 2">
            <a:extLst>
              <a:ext uri="{FF2B5EF4-FFF2-40B4-BE49-F238E27FC236}">
                <a16:creationId xmlns:a16="http://schemas.microsoft.com/office/drawing/2014/main" id="{5E4F90CC-5698-D866-A25F-53EAAE7FFB24}"/>
              </a:ext>
            </a:extLst>
          </p:cNvPr>
          <p:cNvSpPr>
            <a:spLocks noGrp="1"/>
          </p:cNvSpPr>
          <p:nvPr>
            <p:ph idx="1"/>
          </p:nvPr>
        </p:nvSpPr>
        <p:spPr/>
        <p:txBody>
          <a:bodyPr/>
          <a:lstStyle/>
          <a:p>
            <a:r>
              <a:rPr lang="nl-NL" dirty="0"/>
              <a:t>Heb je inkomen uit kapitaal, arbeid, natuur of ondernemerschap?</a:t>
            </a:r>
          </a:p>
          <a:p>
            <a:pPr lvl="1"/>
            <a:r>
              <a:rPr lang="nl-NL" dirty="0"/>
              <a:t>Dan ontvang je een </a:t>
            </a:r>
            <a:r>
              <a:rPr lang="nl-NL" u="sng" dirty="0"/>
              <a:t>primair</a:t>
            </a:r>
            <a:r>
              <a:rPr lang="nl-NL" b="1" u="sng" dirty="0"/>
              <a:t> inkomen</a:t>
            </a:r>
            <a:endParaRPr lang="nl-NL" dirty="0"/>
          </a:p>
          <a:p>
            <a:endParaRPr lang="nl-NL" dirty="0"/>
          </a:p>
          <a:p>
            <a:r>
              <a:rPr lang="nl-NL" dirty="0"/>
              <a:t>Heb je geen inkomen uit kapitaal, arbeid, natuur of ondernemerschap?</a:t>
            </a:r>
          </a:p>
          <a:p>
            <a:pPr lvl="1"/>
            <a:r>
              <a:rPr lang="nl-NL" dirty="0"/>
              <a:t>Dan ontvang je een </a:t>
            </a:r>
            <a:r>
              <a:rPr lang="nl-NL" u="sng" dirty="0"/>
              <a:t>overdrachts</a:t>
            </a:r>
            <a:r>
              <a:rPr lang="nl-NL" b="1" u="sng" dirty="0"/>
              <a:t>inkomen</a:t>
            </a:r>
          </a:p>
          <a:p>
            <a:pPr lvl="2"/>
            <a:r>
              <a:rPr lang="nl-NL" dirty="0"/>
              <a:t>Een voorbeeld hiervan is een werkloosheidsuitkering</a:t>
            </a:r>
          </a:p>
        </p:txBody>
      </p:sp>
    </p:spTree>
    <p:extLst>
      <p:ext uri="{BB962C8B-B14F-4D97-AF65-F5344CB8AC3E}">
        <p14:creationId xmlns:p14="http://schemas.microsoft.com/office/powerpoint/2010/main" val="1419652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2783D-EC04-A023-165B-BC936B83ED67}"/>
              </a:ext>
            </a:extLst>
          </p:cNvPr>
          <p:cNvSpPr>
            <a:spLocks noGrp="1"/>
          </p:cNvSpPr>
          <p:nvPr>
            <p:ph type="title"/>
          </p:nvPr>
        </p:nvSpPr>
        <p:spPr/>
        <p:txBody>
          <a:bodyPr/>
          <a:lstStyle/>
          <a:p>
            <a:r>
              <a:rPr lang="nl-NL" dirty="0"/>
              <a:t>Lorenzcurve</a:t>
            </a:r>
          </a:p>
        </p:txBody>
      </p:sp>
      <p:pic>
        <p:nvPicPr>
          <p:cNvPr id="4" name="Tijdelijke aanduiding voor inhoud 3">
            <a:extLst>
              <a:ext uri="{FF2B5EF4-FFF2-40B4-BE49-F238E27FC236}">
                <a16:creationId xmlns:a16="http://schemas.microsoft.com/office/drawing/2014/main" id="{8B853337-7EF4-150C-7F87-425DD680F0A8}"/>
              </a:ext>
            </a:extLst>
          </p:cNvPr>
          <p:cNvPicPr>
            <a:picLocks noGrp="1" noChangeAspect="1"/>
          </p:cNvPicPr>
          <p:nvPr>
            <p:ph idx="1"/>
          </p:nvPr>
        </p:nvPicPr>
        <p:blipFill>
          <a:blip r:embed="rId2" cstate="print"/>
          <a:stretch>
            <a:fillRect/>
          </a:stretch>
        </p:blipFill>
        <p:spPr>
          <a:xfrm>
            <a:off x="6382600" y="1690688"/>
            <a:ext cx="4846896" cy="4351338"/>
          </a:xfrm>
          <a:prstGeom prst="rect">
            <a:avLst/>
          </a:prstGeom>
        </p:spPr>
      </p:pic>
      <p:sp>
        <p:nvSpPr>
          <p:cNvPr id="5" name="Tekstvak 4">
            <a:extLst>
              <a:ext uri="{FF2B5EF4-FFF2-40B4-BE49-F238E27FC236}">
                <a16:creationId xmlns:a16="http://schemas.microsoft.com/office/drawing/2014/main" id="{4A7AF534-CDEC-2547-1026-6319E4C5B8A6}"/>
              </a:ext>
            </a:extLst>
          </p:cNvPr>
          <p:cNvSpPr txBox="1"/>
          <p:nvPr/>
        </p:nvSpPr>
        <p:spPr>
          <a:xfrm>
            <a:off x="2324746" y="2061275"/>
            <a:ext cx="184731" cy="369332"/>
          </a:xfrm>
          <a:prstGeom prst="rect">
            <a:avLst/>
          </a:prstGeom>
          <a:noFill/>
        </p:spPr>
        <p:txBody>
          <a:bodyPr wrap="none" rtlCol="0">
            <a:spAutoFit/>
          </a:bodyPr>
          <a:lstStyle/>
          <a:p>
            <a:endParaRPr lang="nl-NL" dirty="0"/>
          </a:p>
        </p:txBody>
      </p:sp>
      <p:sp>
        <p:nvSpPr>
          <p:cNvPr id="6" name="Tekstvak 5">
            <a:extLst>
              <a:ext uri="{FF2B5EF4-FFF2-40B4-BE49-F238E27FC236}">
                <a16:creationId xmlns:a16="http://schemas.microsoft.com/office/drawing/2014/main" id="{3BB00141-F461-FA1F-D5D1-25D4515B9309}"/>
              </a:ext>
            </a:extLst>
          </p:cNvPr>
          <p:cNvSpPr txBox="1"/>
          <p:nvPr/>
        </p:nvSpPr>
        <p:spPr>
          <a:xfrm>
            <a:off x="570016" y="1567543"/>
            <a:ext cx="5688280" cy="4278094"/>
          </a:xfrm>
          <a:prstGeom prst="rect">
            <a:avLst/>
          </a:prstGeom>
          <a:noFill/>
        </p:spPr>
        <p:txBody>
          <a:bodyPr wrap="square" rtlCol="0">
            <a:spAutoFit/>
          </a:bodyPr>
          <a:lstStyle/>
          <a:p>
            <a:pPr marL="0" indent="0">
              <a:buNone/>
            </a:pPr>
            <a:r>
              <a:rPr lang="nl-NL" sz="1800" dirty="0"/>
              <a:t>Aan de groene, diagonale lijn zie je dat de inkomens precies gelijk zijn verdeeld over de bevolking. 30% van alle personen verdient ook 30% van het inkomen. </a:t>
            </a:r>
          </a:p>
          <a:p>
            <a:pPr marL="0" indent="0">
              <a:buNone/>
            </a:pPr>
            <a:r>
              <a:rPr lang="nl-NL" sz="1800" dirty="0"/>
              <a:t>In een land met een </a:t>
            </a:r>
            <a:r>
              <a:rPr lang="nl-NL" sz="1800" i="1" dirty="0"/>
              <a:t>ongelijke inkomensverdeling </a:t>
            </a:r>
            <a:r>
              <a:rPr lang="nl-NL" sz="1800" dirty="0"/>
              <a:t>krijg je een gebogen lijn. Aan de paarse lijn zie je dat 70% van de bevolking slechts 40% van het totale inkomen verdient.</a:t>
            </a:r>
          </a:p>
          <a:p>
            <a:pPr marL="0" indent="0">
              <a:buNone/>
            </a:pPr>
            <a:endParaRPr lang="nl-NL" altLang="nl-NL" dirty="0"/>
          </a:p>
          <a:p>
            <a:pPr marL="0" indent="0">
              <a:buNone/>
            </a:pPr>
            <a:r>
              <a:rPr lang="nl-NL" altLang="nl-NL" sz="1600" dirty="0"/>
              <a:t>Je zou de paarse lijn, denkbeeldig, ook kunnen zien als een soort ‘’buik’’ en de groene lijn als de ‘’rug’’. We kunnen als economen ook stellen ‘’des te groter de buik, des te groter de verschillen tussen arm en rijk’’.</a:t>
            </a:r>
          </a:p>
          <a:p>
            <a:pPr marL="0" indent="0">
              <a:buNone/>
            </a:pPr>
            <a:endParaRPr lang="nl-NL" altLang="nl-NL" sz="1600" dirty="0"/>
          </a:p>
          <a:p>
            <a:pPr marL="0" indent="0">
              <a:buNone/>
            </a:pPr>
            <a:r>
              <a:rPr lang="nl-NL" altLang="nl-NL" sz="1600" dirty="0"/>
              <a:t>Als de verschillen tussen arm en rijk </a:t>
            </a:r>
            <a:r>
              <a:rPr lang="nl-NL" altLang="nl-NL" sz="1600" b="1" dirty="0"/>
              <a:t>groter </a:t>
            </a:r>
            <a:r>
              <a:rPr lang="nl-NL" altLang="nl-NL" sz="1600" dirty="0"/>
              <a:t>worden noemen we dat </a:t>
            </a:r>
            <a:r>
              <a:rPr lang="nl-NL" altLang="nl-NL" sz="1600" b="1" dirty="0"/>
              <a:t>de</a:t>
            </a:r>
            <a:r>
              <a:rPr lang="nl-NL" altLang="nl-NL" sz="1600" dirty="0"/>
              <a:t>nivelleren. Als de verschillen tussen arm en rijk </a:t>
            </a:r>
            <a:r>
              <a:rPr lang="nl-NL" altLang="nl-NL" sz="1600" b="1" dirty="0"/>
              <a:t>kleiner </a:t>
            </a:r>
            <a:r>
              <a:rPr lang="nl-NL" altLang="nl-NL" sz="1600" dirty="0"/>
              <a:t>worden noemen we dat nivelleren.</a:t>
            </a:r>
          </a:p>
          <a:p>
            <a:endParaRPr lang="nl-NL" dirty="0"/>
          </a:p>
        </p:txBody>
      </p:sp>
    </p:spTree>
    <p:extLst>
      <p:ext uri="{BB962C8B-B14F-4D97-AF65-F5344CB8AC3E}">
        <p14:creationId xmlns:p14="http://schemas.microsoft.com/office/powerpoint/2010/main" val="4028068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16053E-CA78-1F80-6F92-A6688311F137}"/>
              </a:ext>
            </a:extLst>
          </p:cNvPr>
          <p:cNvSpPr>
            <a:spLocks noGrp="1"/>
          </p:cNvSpPr>
          <p:nvPr>
            <p:ph type="title"/>
          </p:nvPr>
        </p:nvSpPr>
        <p:spPr/>
        <p:txBody>
          <a:bodyPr/>
          <a:lstStyle/>
          <a:p>
            <a:r>
              <a:rPr lang="nl-NL" dirty="0"/>
              <a:t>Voorbeeld examenvraag Lorenz curve</a:t>
            </a:r>
          </a:p>
        </p:txBody>
      </p:sp>
      <p:pic>
        <p:nvPicPr>
          <p:cNvPr id="7" name="Afbeelding 6">
            <a:extLst>
              <a:ext uri="{FF2B5EF4-FFF2-40B4-BE49-F238E27FC236}">
                <a16:creationId xmlns:a16="http://schemas.microsoft.com/office/drawing/2014/main" id="{6A5340C6-4DC6-7C1A-8E68-46CBF1A1DC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21" y="1374775"/>
            <a:ext cx="6997700" cy="5118100"/>
          </a:xfrm>
          <a:prstGeom prst="rect">
            <a:avLst/>
          </a:prstGeom>
        </p:spPr>
      </p:pic>
      <p:pic>
        <p:nvPicPr>
          <p:cNvPr id="5" name="Afbeelding 4">
            <a:extLst>
              <a:ext uri="{FF2B5EF4-FFF2-40B4-BE49-F238E27FC236}">
                <a16:creationId xmlns:a16="http://schemas.microsoft.com/office/drawing/2014/main" id="{1E374E7B-D69E-9192-E4EF-AE9FD025CA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612" y="2149055"/>
            <a:ext cx="6215497" cy="1497369"/>
          </a:xfrm>
          <a:prstGeom prst="rect">
            <a:avLst/>
          </a:prstGeom>
        </p:spPr>
      </p:pic>
      <p:sp>
        <p:nvSpPr>
          <p:cNvPr id="8" name="Tekstvak 7">
            <a:extLst>
              <a:ext uri="{FF2B5EF4-FFF2-40B4-BE49-F238E27FC236}">
                <a16:creationId xmlns:a16="http://schemas.microsoft.com/office/drawing/2014/main" id="{13FFE84B-7034-6BA3-95D6-A9FD685D071A}"/>
              </a:ext>
            </a:extLst>
          </p:cNvPr>
          <p:cNvSpPr txBox="1"/>
          <p:nvPr/>
        </p:nvSpPr>
        <p:spPr>
          <a:xfrm>
            <a:off x="6625087" y="4347713"/>
            <a:ext cx="4347713" cy="369332"/>
          </a:xfrm>
          <a:prstGeom prst="rect">
            <a:avLst/>
          </a:prstGeom>
          <a:noFill/>
        </p:spPr>
        <p:txBody>
          <a:bodyPr wrap="square" rtlCol="0">
            <a:spAutoFit/>
          </a:bodyPr>
          <a:lstStyle/>
          <a:p>
            <a:r>
              <a:rPr lang="nl-NL" dirty="0"/>
              <a:t>Antwoord : B</a:t>
            </a:r>
          </a:p>
        </p:txBody>
      </p:sp>
    </p:spTree>
    <p:extLst>
      <p:ext uri="{BB962C8B-B14F-4D97-AF65-F5344CB8AC3E}">
        <p14:creationId xmlns:p14="http://schemas.microsoft.com/office/powerpoint/2010/main" val="38449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B9DF85-AE62-49C5-0FC7-520AB14AE962}"/>
              </a:ext>
            </a:extLst>
          </p:cNvPr>
          <p:cNvSpPr>
            <a:spLocks noGrp="1"/>
          </p:cNvSpPr>
          <p:nvPr>
            <p:ph type="title"/>
          </p:nvPr>
        </p:nvSpPr>
        <p:spPr>
          <a:xfrm>
            <a:off x="245177" y="379193"/>
            <a:ext cx="10515600" cy="1325563"/>
          </a:xfrm>
        </p:spPr>
        <p:txBody>
          <a:bodyPr/>
          <a:lstStyle/>
          <a:p>
            <a:r>
              <a:rPr lang="nl-NL" dirty="0"/>
              <a:t>Voorbeeld opdracht Lorenz curve</a:t>
            </a:r>
          </a:p>
        </p:txBody>
      </p:sp>
      <p:sp>
        <p:nvSpPr>
          <p:cNvPr id="3" name="Tijdelijke aanduiding voor inhoud 2">
            <a:extLst>
              <a:ext uri="{FF2B5EF4-FFF2-40B4-BE49-F238E27FC236}">
                <a16:creationId xmlns:a16="http://schemas.microsoft.com/office/drawing/2014/main" id="{3B3B5660-EF99-64CA-8968-797DBC8F9140}"/>
              </a:ext>
            </a:extLst>
          </p:cNvPr>
          <p:cNvSpPr>
            <a:spLocks noGrp="1"/>
          </p:cNvSpPr>
          <p:nvPr>
            <p:ph idx="1"/>
          </p:nvPr>
        </p:nvSpPr>
        <p:spPr>
          <a:xfrm>
            <a:off x="365760" y="1825624"/>
            <a:ext cx="6147582" cy="4862293"/>
          </a:xfrm>
        </p:spPr>
        <p:txBody>
          <a:bodyPr>
            <a:normAutofit fontScale="92500" lnSpcReduction="20000"/>
          </a:bodyPr>
          <a:lstStyle/>
          <a:p>
            <a:pPr marL="514350" indent="-514350">
              <a:buAutoNum type="arabicPeriod"/>
            </a:pPr>
            <a:r>
              <a:rPr lang="nl-NL" dirty="0"/>
              <a:t>Hoeveel procent van het totale inkomen in dit land wordt er verdiend door de armste 40% van de bevolking?</a:t>
            </a:r>
          </a:p>
          <a:p>
            <a:pPr marL="514350" indent="-514350">
              <a:buAutoNum type="arabicPeriod"/>
            </a:pPr>
            <a:r>
              <a:rPr lang="nl-NL" dirty="0"/>
              <a:t>Hoeveel procent van het totale inkomen in dit land wordt er verdiend door de rijkste 20% van de bevolking?</a:t>
            </a:r>
          </a:p>
          <a:p>
            <a:pPr marL="514350" indent="-514350">
              <a:buAutoNum type="arabicPeriod"/>
            </a:pPr>
            <a:r>
              <a:rPr lang="nl-NL" dirty="0"/>
              <a:t>Stel je voor: de overheid gaat de belastingen voor de </a:t>
            </a:r>
            <a:r>
              <a:rPr lang="nl-NL" b="1" dirty="0"/>
              <a:t>rijkeren </a:t>
            </a:r>
            <a:r>
              <a:rPr lang="nl-NL" dirty="0"/>
              <a:t>(die meer dan 50.000 euro verdienen per jaar) verhogen van 40% naar 50%. Wat zou er dan gebeuren met de Lorenzcurve? Zou deze gelijk blijven, verschuiven naar links </a:t>
            </a:r>
            <a:r>
              <a:rPr lang="nl-NL" b="1" dirty="0"/>
              <a:t>(nivelleren) </a:t>
            </a:r>
            <a:r>
              <a:rPr lang="nl-NL" dirty="0"/>
              <a:t>of naar rechts (</a:t>
            </a:r>
            <a:r>
              <a:rPr lang="nl-NL" b="1" dirty="0"/>
              <a:t>denivelleren)? </a:t>
            </a:r>
            <a:r>
              <a:rPr lang="nl-NL" dirty="0"/>
              <a:t>Leg je antwoord uit. </a:t>
            </a:r>
          </a:p>
        </p:txBody>
      </p:sp>
      <p:pic>
        <p:nvPicPr>
          <p:cNvPr id="1026" name="Picture 2" descr="Personele inkomensverdeling: Lorenzcurve - Economielokaal">
            <a:extLst>
              <a:ext uri="{FF2B5EF4-FFF2-40B4-BE49-F238E27FC236}">
                <a16:creationId xmlns:a16="http://schemas.microsoft.com/office/drawing/2014/main" id="{080D1103-829F-683F-0CC1-22A95428F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585" y="1153075"/>
            <a:ext cx="5281238" cy="508467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309A53A7-AC92-8322-6DE0-F328E6D6507D}"/>
              </a:ext>
            </a:extLst>
          </p:cNvPr>
          <p:cNvSpPr txBox="1"/>
          <p:nvPr/>
        </p:nvSpPr>
        <p:spPr>
          <a:xfrm>
            <a:off x="6499699" y="6237752"/>
            <a:ext cx="5613009" cy="369332"/>
          </a:xfrm>
          <a:prstGeom prst="rect">
            <a:avLst/>
          </a:prstGeom>
          <a:noFill/>
        </p:spPr>
        <p:txBody>
          <a:bodyPr wrap="square" rtlCol="0">
            <a:spAutoFit/>
          </a:bodyPr>
          <a:lstStyle/>
          <a:p>
            <a:r>
              <a:rPr lang="nl-NL" b="1" dirty="0" err="1">
                <a:solidFill>
                  <a:srgbClr val="FF0000"/>
                </a:solidFill>
              </a:rPr>
              <a:t>Antw</a:t>
            </a:r>
            <a:r>
              <a:rPr lang="nl-NL" b="1" dirty="0">
                <a:solidFill>
                  <a:srgbClr val="FF0000"/>
                </a:solidFill>
              </a:rPr>
              <a:t>: 1. 10% / 2. 50% / 3. nivelleren </a:t>
            </a:r>
            <a:r>
              <a:rPr lang="nl-NL" b="1" dirty="0">
                <a:solidFill>
                  <a:srgbClr val="FF0000"/>
                </a:solidFill>
                <a:sym typeface="Wingdings" pitchFamily="2" charset="2"/>
              </a:rPr>
              <a:t></a:t>
            </a:r>
            <a:r>
              <a:rPr lang="nl-NL" b="1" dirty="0">
                <a:solidFill>
                  <a:srgbClr val="FF0000"/>
                </a:solidFill>
              </a:rPr>
              <a:t> verschil kleiner</a:t>
            </a:r>
          </a:p>
        </p:txBody>
      </p:sp>
    </p:spTree>
    <p:extLst>
      <p:ext uri="{BB962C8B-B14F-4D97-AF65-F5344CB8AC3E}">
        <p14:creationId xmlns:p14="http://schemas.microsoft.com/office/powerpoint/2010/main" val="362747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C7E071-6A08-09E0-7513-9A9B59B7977A}"/>
              </a:ext>
            </a:extLst>
          </p:cNvPr>
          <p:cNvSpPr>
            <a:spLocks noGrp="1"/>
          </p:cNvSpPr>
          <p:nvPr>
            <p:ph type="title"/>
          </p:nvPr>
        </p:nvSpPr>
        <p:spPr/>
        <p:txBody>
          <a:bodyPr/>
          <a:lstStyle/>
          <a:p>
            <a:r>
              <a:rPr lang="nl-NL" dirty="0"/>
              <a:t>Koopkracht </a:t>
            </a:r>
          </a:p>
        </p:txBody>
      </p:sp>
      <p:sp>
        <p:nvSpPr>
          <p:cNvPr id="3" name="Tijdelijke aanduiding voor inhoud 2">
            <a:extLst>
              <a:ext uri="{FF2B5EF4-FFF2-40B4-BE49-F238E27FC236}">
                <a16:creationId xmlns:a16="http://schemas.microsoft.com/office/drawing/2014/main" id="{A1ACEFEC-6033-1DB4-6041-B5C785503F24}"/>
              </a:ext>
            </a:extLst>
          </p:cNvPr>
          <p:cNvSpPr>
            <a:spLocks noGrp="1"/>
          </p:cNvSpPr>
          <p:nvPr>
            <p:ph idx="1"/>
          </p:nvPr>
        </p:nvSpPr>
        <p:spPr/>
        <p:txBody>
          <a:bodyPr>
            <a:normAutofit fontScale="92500" lnSpcReduction="10000"/>
          </a:bodyPr>
          <a:lstStyle/>
          <a:p>
            <a:r>
              <a:rPr lang="nl-NL" dirty="0"/>
              <a:t>Koopkracht = hoeveelheid goederen en diensten die je met je inkomen kunt kopen. Dit wordt bepaald door:</a:t>
            </a:r>
            <a:br>
              <a:rPr lang="nl-NL" dirty="0"/>
            </a:br>
            <a:br>
              <a:rPr lang="nl-NL" dirty="0"/>
            </a:br>
            <a:r>
              <a:rPr lang="nl-NL" dirty="0"/>
              <a:t>1. De hoogte van je inkomen</a:t>
            </a:r>
          </a:p>
          <a:p>
            <a:pPr marL="0" indent="0">
              <a:buNone/>
            </a:pPr>
            <a:r>
              <a:rPr lang="nl-NL" dirty="0"/>
              <a:t>   2. De hoogte van de prijzen</a:t>
            </a:r>
          </a:p>
          <a:p>
            <a:pPr marL="0" indent="0">
              <a:buNone/>
            </a:pPr>
            <a:endParaRPr lang="nl-NL" dirty="0"/>
          </a:p>
          <a:p>
            <a:pPr marL="0" indent="0">
              <a:buNone/>
            </a:pPr>
            <a:r>
              <a:rPr lang="nl-NL" dirty="0"/>
              <a:t>Als je inkomen stijgt en de prijzen blijven gelijk, dan stijgt jouw koopkracht</a:t>
            </a:r>
          </a:p>
          <a:p>
            <a:pPr marL="0" indent="0">
              <a:buNone/>
            </a:pPr>
            <a:r>
              <a:rPr lang="nl-NL" dirty="0"/>
              <a:t>Als je inkomen gelijkt blijft en de prijzen stijgen, dan daalt je koopdracht.</a:t>
            </a:r>
          </a:p>
          <a:p>
            <a:pPr marL="0" indent="0">
              <a:buNone/>
            </a:pPr>
            <a:r>
              <a:rPr lang="nl-NL" dirty="0"/>
              <a:t>Wanneer de prijzen (in het algemeen) stijgen, noemen we dit </a:t>
            </a:r>
            <a:r>
              <a:rPr lang="nl-NL" b="1" dirty="0"/>
              <a:t>inflatie</a:t>
            </a:r>
            <a:r>
              <a:rPr lang="nl-NL" dirty="0"/>
              <a:t>. Je kan dan, voor hetzelfde bedrag, minder spullen kopen. </a:t>
            </a:r>
            <a:r>
              <a:rPr lang="nl-NL" b="1" i="1" dirty="0"/>
              <a:t>Zie volgende slide.</a:t>
            </a:r>
          </a:p>
        </p:txBody>
      </p:sp>
    </p:spTree>
    <p:extLst>
      <p:ext uri="{BB962C8B-B14F-4D97-AF65-F5344CB8AC3E}">
        <p14:creationId xmlns:p14="http://schemas.microsoft.com/office/powerpoint/2010/main" val="93196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CCA38C-B65D-6963-4257-5540E77C5130}"/>
              </a:ext>
            </a:extLst>
          </p:cNvPr>
          <p:cNvSpPr>
            <a:spLocks noGrp="1"/>
          </p:cNvSpPr>
          <p:nvPr>
            <p:ph type="title"/>
          </p:nvPr>
        </p:nvSpPr>
        <p:spPr>
          <a:xfrm>
            <a:off x="838200" y="1"/>
            <a:ext cx="10515600" cy="1690688"/>
          </a:xfrm>
        </p:spPr>
        <p:txBody>
          <a:bodyPr/>
          <a:lstStyle/>
          <a:p>
            <a:r>
              <a:rPr lang="nl-NL" dirty="0"/>
              <a:t>Het programma van vandaag (21 mei ’25)	</a:t>
            </a:r>
          </a:p>
        </p:txBody>
      </p:sp>
      <p:sp>
        <p:nvSpPr>
          <p:cNvPr id="3" name="Tijdelijke aanduiding voor inhoud 2">
            <a:extLst>
              <a:ext uri="{FF2B5EF4-FFF2-40B4-BE49-F238E27FC236}">
                <a16:creationId xmlns:a16="http://schemas.microsoft.com/office/drawing/2014/main" id="{59F92023-597C-18F1-FAAB-7F888F6A4121}"/>
              </a:ext>
            </a:extLst>
          </p:cNvPr>
          <p:cNvSpPr>
            <a:spLocks noGrp="1"/>
          </p:cNvSpPr>
          <p:nvPr>
            <p:ph idx="1"/>
          </p:nvPr>
        </p:nvSpPr>
        <p:spPr>
          <a:xfrm>
            <a:off x="838200" y="1196789"/>
            <a:ext cx="10515600" cy="6433722"/>
          </a:xfrm>
        </p:spPr>
        <p:txBody>
          <a:bodyPr>
            <a:normAutofit/>
          </a:bodyPr>
          <a:lstStyle/>
          <a:p>
            <a:r>
              <a:rPr lang="nl-NL" sz="1600" dirty="0"/>
              <a:t>(we kunnen niet alles live behandelen, kijk ook naar onze uitleg van vorig jaar én naar de PowerPoint)</a:t>
            </a:r>
          </a:p>
          <a:p>
            <a:pPr lvl="1"/>
            <a:r>
              <a:rPr lang="nl-NL" dirty="0"/>
              <a:t>De volgende onderwerpen bespreken we dit jaar (2025)</a:t>
            </a:r>
          </a:p>
          <a:p>
            <a:pPr lvl="2"/>
            <a:r>
              <a:rPr lang="nl-NL" b="1" u="sng" dirty="0"/>
              <a:t>Begin</a:t>
            </a:r>
            <a:r>
              <a:rPr lang="nl-NL" dirty="0"/>
              <a:t> Algemene info over het examen van dit jaar  </a:t>
            </a:r>
            <a:r>
              <a:rPr lang="nl-NL" dirty="0">
                <a:highlight>
                  <a:srgbClr val="00FFFF"/>
                </a:highlight>
              </a:rPr>
              <a:t>DIA 4 </a:t>
            </a:r>
            <a:r>
              <a:rPr lang="nl-NL" dirty="0">
                <a:highlight>
                  <a:srgbClr val="FFFF00"/>
                </a:highlight>
              </a:rPr>
              <a:t>RICK</a:t>
            </a:r>
          </a:p>
          <a:p>
            <a:pPr lvl="2"/>
            <a:r>
              <a:rPr lang="nl-NL" dirty="0"/>
              <a:t>Welke vragen kun je verwachten?  </a:t>
            </a:r>
            <a:r>
              <a:rPr lang="nl-NL" dirty="0">
                <a:highlight>
                  <a:srgbClr val="00FFFF"/>
                </a:highlight>
              </a:rPr>
              <a:t>DIA 5 T/M 10 </a:t>
            </a:r>
            <a:r>
              <a:rPr lang="nl-NL" dirty="0">
                <a:highlight>
                  <a:srgbClr val="FFFF00"/>
                </a:highlight>
              </a:rPr>
              <a:t>RICK</a:t>
            </a:r>
            <a:endParaRPr lang="nl-NL" dirty="0">
              <a:highlight>
                <a:srgbClr val="00FF00"/>
              </a:highlight>
            </a:endParaRPr>
          </a:p>
          <a:p>
            <a:pPr lvl="2"/>
            <a:r>
              <a:rPr lang="nl-NL" dirty="0"/>
              <a:t>Kijkersvraag over berekeningen </a:t>
            </a:r>
            <a:r>
              <a:rPr lang="nl-NL" dirty="0">
                <a:highlight>
                  <a:srgbClr val="00FFFF"/>
                </a:highlight>
              </a:rPr>
              <a:t>DIA 86, 91, 92, 93, 99, 100, 104, 105 , 111 </a:t>
            </a:r>
            <a:r>
              <a:rPr lang="nl-NL" dirty="0">
                <a:highlight>
                  <a:srgbClr val="00FF00"/>
                </a:highlight>
              </a:rPr>
              <a:t>SALIH</a:t>
            </a:r>
          </a:p>
          <a:p>
            <a:pPr lvl="2"/>
            <a:r>
              <a:rPr lang="nl-NL" dirty="0"/>
              <a:t>Europa </a:t>
            </a:r>
            <a:r>
              <a:rPr lang="nl-NL" dirty="0">
                <a:highlight>
                  <a:srgbClr val="00FFFF"/>
                </a:highlight>
              </a:rPr>
              <a:t>DIA 71, 72 </a:t>
            </a:r>
            <a:r>
              <a:rPr lang="nl-NL" dirty="0">
                <a:highlight>
                  <a:srgbClr val="FFFF00"/>
                </a:highlight>
              </a:rPr>
              <a:t>RICK</a:t>
            </a:r>
            <a:endParaRPr lang="nl-NL" dirty="0">
              <a:highlight>
                <a:srgbClr val="00FFFF"/>
              </a:highlight>
            </a:endParaRPr>
          </a:p>
          <a:p>
            <a:pPr lvl="2"/>
            <a:r>
              <a:rPr lang="nl-NL" dirty="0"/>
              <a:t>Inflatie </a:t>
            </a:r>
            <a:r>
              <a:rPr lang="nl-NL" dirty="0">
                <a:highlight>
                  <a:srgbClr val="00FFFF"/>
                </a:highlight>
              </a:rPr>
              <a:t>DIA 73, 74 </a:t>
            </a:r>
            <a:r>
              <a:rPr lang="nl-NL" dirty="0">
                <a:highlight>
                  <a:srgbClr val="FFFF00"/>
                </a:highlight>
              </a:rPr>
              <a:t>RICK</a:t>
            </a:r>
            <a:endParaRPr lang="nl-NL" dirty="0">
              <a:highlight>
                <a:srgbClr val="00FFFF"/>
              </a:highlight>
            </a:endParaRPr>
          </a:p>
          <a:p>
            <a:pPr lvl="2"/>
            <a:r>
              <a:rPr lang="nl-NL" dirty="0"/>
              <a:t>Staatsschuld </a:t>
            </a:r>
            <a:r>
              <a:rPr lang="nl-NL" dirty="0">
                <a:highlight>
                  <a:srgbClr val="00FFFF"/>
                </a:highlight>
              </a:rPr>
              <a:t>DIA 75, 76,77 </a:t>
            </a:r>
            <a:r>
              <a:rPr lang="nl-NL" dirty="0">
                <a:highlight>
                  <a:srgbClr val="00FF00"/>
                </a:highlight>
              </a:rPr>
              <a:t>SALIH</a:t>
            </a:r>
            <a:endParaRPr lang="nl-NL" dirty="0">
              <a:highlight>
                <a:srgbClr val="00FFFF"/>
              </a:highlight>
            </a:endParaRPr>
          </a:p>
          <a:p>
            <a:pPr lvl="2"/>
            <a:r>
              <a:rPr lang="nl-NL" dirty="0"/>
              <a:t>Ontwikkelingslanden en hulp </a:t>
            </a:r>
            <a:r>
              <a:rPr lang="nl-NL" dirty="0">
                <a:highlight>
                  <a:srgbClr val="00FFFF"/>
                </a:highlight>
              </a:rPr>
              <a:t>DIA 81 T/M 84  </a:t>
            </a:r>
            <a:r>
              <a:rPr lang="nl-NL" dirty="0">
                <a:highlight>
                  <a:srgbClr val="00FF00"/>
                </a:highlight>
              </a:rPr>
              <a:t>SALIH</a:t>
            </a:r>
            <a:endParaRPr lang="nl-NL" dirty="0">
              <a:highlight>
                <a:srgbClr val="00FFFF"/>
              </a:highlight>
            </a:endParaRPr>
          </a:p>
          <a:p>
            <a:pPr lvl="2"/>
            <a:r>
              <a:rPr lang="nl-NL" dirty="0"/>
              <a:t>Sectoren </a:t>
            </a:r>
            <a:r>
              <a:rPr lang="nl-NL" dirty="0">
                <a:highlight>
                  <a:srgbClr val="00FFFF"/>
                </a:highlight>
              </a:rPr>
              <a:t>DIA 62</a:t>
            </a:r>
            <a:r>
              <a:rPr lang="nl-NL" dirty="0">
                <a:highlight>
                  <a:srgbClr val="FFFF00"/>
                </a:highlight>
              </a:rPr>
              <a:t>RICK</a:t>
            </a:r>
          </a:p>
          <a:p>
            <a:pPr lvl="2"/>
            <a:r>
              <a:rPr lang="nl-NL" i="1" dirty="0"/>
              <a:t>Indien tijd over : een selectie van jullie vragen</a:t>
            </a:r>
          </a:p>
          <a:p>
            <a:pPr lvl="2"/>
            <a:r>
              <a:rPr lang="nl-NL" dirty="0"/>
              <a:t>Maatschappelijk Verantwoord Ondernemen </a:t>
            </a:r>
            <a:r>
              <a:rPr lang="nl-NL" dirty="0">
                <a:highlight>
                  <a:srgbClr val="00FFFF"/>
                </a:highlight>
              </a:rPr>
              <a:t>DIA 42, 43</a:t>
            </a:r>
            <a:r>
              <a:rPr lang="nl-NL" dirty="0">
                <a:highlight>
                  <a:srgbClr val="FFFF00"/>
                </a:highlight>
              </a:rPr>
              <a:t>RICK</a:t>
            </a:r>
          </a:p>
          <a:p>
            <a:pPr lvl="2"/>
            <a:r>
              <a:rPr lang="nl-NL" b="1" u="sng" dirty="0"/>
              <a:t>Einde</a:t>
            </a:r>
            <a:r>
              <a:rPr lang="nl-NL" dirty="0"/>
              <a:t> Tips voor het examen </a:t>
            </a:r>
            <a:r>
              <a:rPr lang="nl-NL" dirty="0">
                <a:highlight>
                  <a:srgbClr val="FFFF00"/>
                </a:highlight>
              </a:rPr>
              <a:t>DIA 113 </a:t>
            </a:r>
            <a:r>
              <a:rPr lang="nl-NL" dirty="0">
                <a:highlight>
                  <a:srgbClr val="00FF00"/>
                </a:highlight>
              </a:rPr>
              <a:t>SALIH</a:t>
            </a:r>
            <a:endParaRPr lang="nl-NL" dirty="0">
              <a:highlight>
                <a:srgbClr val="00FFFF"/>
              </a:highlight>
            </a:endParaRPr>
          </a:p>
          <a:p>
            <a:pPr lvl="2"/>
            <a:r>
              <a:rPr lang="nl-NL" sz="1700" b="1" i="1" u="sng" dirty="0"/>
              <a:t>Besproken in 2023 </a:t>
            </a:r>
            <a:r>
              <a:rPr lang="nl-NL" sz="1700" b="1" i="1" dirty="0"/>
              <a:t>: Lorenzcurve, box 1 en 3, vraag en aanbod, CPI, 6 P’s, rechtsvormen, marktvormen, (de)nivelleren, bruto en nettoresultaat, wisselkoersen.</a:t>
            </a:r>
          </a:p>
          <a:p>
            <a:pPr lvl="2"/>
            <a:r>
              <a:rPr lang="nl-NL" sz="1700" b="1" i="1" u="sng" dirty="0"/>
              <a:t>Besproken in 2024 </a:t>
            </a:r>
            <a:r>
              <a:rPr lang="nl-NL" sz="1700" b="1" i="1" dirty="0"/>
              <a:t>: Berekeningen, koopkracht, aandelen, arbeidsmarkt, werkloosheid, overheid, handel en Lorenzcurve.</a:t>
            </a:r>
          </a:p>
          <a:p>
            <a:endParaRPr lang="nl-NL" dirty="0"/>
          </a:p>
        </p:txBody>
      </p:sp>
    </p:spTree>
    <p:extLst>
      <p:ext uri="{BB962C8B-B14F-4D97-AF65-F5344CB8AC3E}">
        <p14:creationId xmlns:p14="http://schemas.microsoft.com/office/powerpoint/2010/main" val="344603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682666-F662-7AD6-D126-C740993DBC24}"/>
              </a:ext>
            </a:extLst>
          </p:cNvPr>
          <p:cNvSpPr>
            <a:spLocks noGrp="1"/>
          </p:cNvSpPr>
          <p:nvPr>
            <p:ph type="title"/>
          </p:nvPr>
        </p:nvSpPr>
        <p:spPr/>
        <p:txBody>
          <a:bodyPr/>
          <a:lstStyle/>
          <a:p>
            <a:r>
              <a:rPr lang="nl-NL" dirty="0"/>
              <a:t>Koopkracht</a:t>
            </a:r>
          </a:p>
        </p:txBody>
      </p:sp>
      <p:sp>
        <p:nvSpPr>
          <p:cNvPr id="3" name="Tijdelijke aanduiding voor inhoud 2">
            <a:extLst>
              <a:ext uri="{FF2B5EF4-FFF2-40B4-BE49-F238E27FC236}">
                <a16:creationId xmlns:a16="http://schemas.microsoft.com/office/drawing/2014/main" id="{20E8CA46-B58C-39D0-1271-087726DCB057}"/>
              </a:ext>
            </a:extLst>
          </p:cNvPr>
          <p:cNvSpPr>
            <a:spLocks noGrp="1"/>
          </p:cNvSpPr>
          <p:nvPr>
            <p:ph idx="1"/>
          </p:nvPr>
        </p:nvSpPr>
        <p:spPr>
          <a:xfrm>
            <a:off x="1779946" y="5092463"/>
            <a:ext cx="4787077" cy="862074"/>
          </a:xfrm>
        </p:spPr>
        <p:txBody>
          <a:bodyPr>
            <a:normAutofit fontScale="77500" lnSpcReduction="20000"/>
          </a:bodyPr>
          <a:lstStyle/>
          <a:p>
            <a:r>
              <a:rPr lang="nl-NL" dirty="0"/>
              <a:t>Als je inkomen procentueel meer stijgt dan de prijzen: dan stijgt jouw koopkracht</a:t>
            </a:r>
          </a:p>
        </p:txBody>
      </p:sp>
      <p:grpSp>
        <p:nvGrpSpPr>
          <p:cNvPr id="4" name="Groep 7">
            <a:extLst>
              <a:ext uri="{FF2B5EF4-FFF2-40B4-BE49-F238E27FC236}">
                <a16:creationId xmlns:a16="http://schemas.microsoft.com/office/drawing/2014/main" id="{7637C647-A561-592D-2893-C838A0E80757}"/>
              </a:ext>
            </a:extLst>
          </p:cNvPr>
          <p:cNvGrpSpPr>
            <a:grpSpLocks/>
          </p:cNvGrpSpPr>
          <p:nvPr/>
        </p:nvGrpSpPr>
        <p:grpSpPr bwMode="auto">
          <a:xfrm>
            <a:off x="3239571" y="1371911"/>
            <a:ext cx="7016751" cy="4810125"/>
            <a:chOff x="323528" y="1855575"/>
            <a:chExt cx="8424937" cy="5534492"/>
          </a:xfrm>
        </p:grpSpPr>
        <p:grpSp>
          <p:nvGrpSpPr>
            <p:cNvPr id="5" name="Groep 4">
              <a:extLst>
                <a:ext uri="{FF2B5EF4-FFF2-40B4-BE49-F238E27FC236}">
                  <a16:creationId xmlns:a16="http://schemas.microsoft.com/office/drawing/2014/main" id="{F2BD70B8-07D3-7AA2-7E47-CEB4ED534BC1}"/>
                </a:ext>
              </a:extLst>
            </p:cNvPr>
            <p:cNvGrpSpPr>
              <a:grpSpLocks/>
            </p:cNvGrpSpPr>
            <p:nvPr/>
          </p:nvGrpSpPr>
          <p:grpSpPr bwMode="auto">
            <a:xfrm>
              <a:off x="323528" y="2067456"/>
              <a:ext cx="3600611" cy="3594680"/>
              <a:chOff x="1115616" y="1845041"/>
              <a:chExt cx="4248721" cy="4310761"/>
            </a:xfrm>
          </p:grpSpPr>
          <p:grpSp>
            <p:nvGrpSpPr>
              <p:cNvPr id="16" name="Groep 3">
                <a:extLst>
                  <a:ext uri="{FF2B5EF4-FFF2-40B4-BE49-F238E27FC236}">
                    <a16:creationId xmlns:a16="http://schemas.microsoft.com/office/drawing/2014/main" id="{9ECE1F22-12F2-565B-D3C0-B6A92B6B5B6C}"/>
                  </a:ext>
                </a:extLst>
              </p:cNvPr>
              <p:cNvGrpSpPr>
                <a:grpSpLocks/>
              </p:cNvGrpSpPr>
              <p:nvPr/>
            </p:nvGrpSpPr>
            <p:grpSpPr bwMode="auto">
              <a:xfrm>
                <a:off x="1115616" y="1845041"/>
                <a:ext cx="2008529" cy="4310761"/>
                <a:chOff x="1115616" y="1845041"/>
                <a:chExt cx="2304193" cy="4310761"/>
              </a:xfrm>
            </p:grpSpPr>
            <p:sp>
              <p:nvSpPr>
                <p:cNvPr id="22" name="PIJL-OMLAAG 1">
                  <a:extLst>
                    <a:ext uri="{FF2B5EF4-FFF2-40B4-BE49-F238E27FC236}">
                      <a16:creationId xmlns:a16="http://schemas.microsoft.com/office/drawing/2014/main" id="{B45B9151-F933-EFFC-1D2B-49BC87D95E5E}"/>
                    </a:ext>
                  </a:extLst>
                </p:cNvPr>
                <p:cNvSpPr/>
                <p:nvPr/>
              </p:nvSpPr>
              <p:spPr>
                <a:xfrm flipV="1">
                  <a:off x="1115616" y="1845041"/>
                  <a:ext cx="2304193" cy="4310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200" dirty="0"/>
                </a:p>
              </p:txBody>
            </p:sp>
            <p:sp>
              <p:nvSpPr>
                <p:cNvPr id="23" name="Tekstvak 2">
                  <a:extLst>
                    <a:ext uri="{FF2B5EF4-FFF2-40B4-BE49-F238E27FC236}">
                      <a16:creationId xmlns:a16="http://schemas.microsoft.com/office/drawing/2014/main" id="{DA72B1C5-6635-FB25-8724-0034FFFD0AFA}"/>
                    </a:ext>
                  </a:extLst>
                </p:cNvPr>
                <p:cNvSpPr txBox="1">
                  <a:spLocks noChangeArrowheads="1"/>
                </p:cNvSpPr>
                <p:nvPr/>
              </p:nvSpPr>
              <p:spPr bwMode="auto">
                <a:xfrm>
                  <a:off x="1536939" y="3789041"/>
                  <a:ext cx="1471508"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Inkomen</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+ 7%</a:t>
                  </a:r>
                </a:p>
              </p:txBody>
            </p:sp>
          </p:grpSp>
          <p:grpSp>
            <p:nvGrpSpPr>
              <p:cNvPr id="17" name="Groep 8">
                <a:extLst>
                  <a:ext uri="{FF2B5EF4-FFF2-40B4-BE49-F238E27FC236}">
                    <a16:creationId xmlns:a16="http://schemas.microsoft.com/office/drawing/2014/main" id="{9F985210-E460-AE58-44C2-C9B9F0EA1A5B}"/>
                  </a:ext>
                </a:extLst>
              </p:cNvPr>
              <p:cNvGrpSpPr>
                <a:grpSpLocks/>
              </p:cNvGrpSpPr>
              <p:nvPr/>
            </p:nvGrpSpPr>
            <p:grpSpPr bwMode="auto">
              <a:xfrm>
                <a:off x="3355809" y="3303865"/>
                <a:ext cx="2008528" cy="2851936"/>
                <a:chOff x="3177312" y="1844528"/>
                <a:chExt cx="2385165" cy="4311819"/>
              </a:xfrm>
            </p:grpSpPr>
            <p:sp>
              <p:nvSpPr>
                <p:cNvPr id="20" name="PIJL-OMLAAG 9">
                  <a:extLst>
                    <a:ext uri="{FF2B5EF4-FFF2-40B4-BE49-F238E27FC236}">
                      <a16:creationId xmlns:a16="http://schemas.microsoft.com/office/drawing/2014/main" id="{ABD31D73-02D3-657C-2AC4-EA45FF4C7382}"/>
                    </a:ext>
                  </a:extLst>
                </p:cNvPr>
                <p:cNvSpPr/>
                <p:nvPr/>
              </p:nvSpPr>
              <p:spPr>
                <a:xfrm flipV="1">
                  <a:off x="3177312" y="1844528"/>
                  <a:ext cx="2385165" cy="4311819"/>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nl-NL" sz="1200" dirty="0"/>
                </a:p>
              </p:txBody>
            </p:sp>
            <p:sp>
              <p:nvSpPr>
                <p:cNvPr id="21" name="Tekstvak 20">
                  <a:extLst>
                    <a:ext uri="{FF2B5EF4-FFF2-40B4-BE49-F238E27FC236}">
                      <a16:creationId xmlns:a16="http://schemas.microsoft.com/office/drawing/2014/main" id="{72C540EB-FAC1-A2D3-9785-0161E19230D8}"/>
                    </a:ext>
                  </a:extLst>
                </p:cNvPr>
                <p:cNvSpPr txBox="1"/>
                <p:nvPr/>
              </p:nvSpPr>
              <p:spPr>
                <a:xfrm>
                  <a:off x="3807658" y="4000437"/>
                  <a:ext cx="1151183" cy="13483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nl-NL" sz="1200" dirty="0">
                      <a:solidFill>
                        <a:schemeClr val="tx1"/>
                      </a:solidFill>
                    </a:rPr>
                    <a:t>Prijzen</a:t>
                  </a:r>
                </a:p>
                <a:p>
                  <a:pPr algn="ctr">
                    <a:defRPr/>
                  </a:pPr>
                  <a:endParaRPr lang="nl-NL" sz="1200" dirty="0">
                    <a:solidFill>
                      <a:schemeClr val="tx1"/>
                    </a:solidFill>
                  </a:endParaRPr>
                </a:p>
                <a:p>
                  <a:pPr algn="ctr">
                    <a:defRPr/>
                  </a:pPr>
                  <a:r>
                    <a:rPr lang="nl-NL" sz="1200" dirty="0">
                      <a:solidFill>
                        <a:schemeClr val="tx1"/>
                      </a:solidFill>
                    </a:rPr>
                    <a:t>+ 4%</a:t>
                  </a:r>
                </a:p>
              </p:txBody>
            </p:sp>
          </p:grpSp>
          <p:sp>
            <p:nvSpPr>
              <p:cNvPr id="18" name="PIJL-OMLAAG 15">
                <a:extLst>
                  <a:ext uri="{FF2B5EF4-FFF2-40B4-BE49-F238E27FC236}">
                    <a16:creationId xmlns:a16="http://schemas.microsoft.com/office/drawing/2014/main" id="{67BFE5A7-81A2-3CA7-B6DA-6AD3A36B4A9D}"/>
                  </a:ext>
                </a:extLst>
              </p:cNvPr>
              <p:cNvSpPr/>
              <p:nvPr/>
            </p:nvSpPr>
            <p:spPr>
              <a:xfrm flipV="1">
                <a:off x="3349064" y="1845041"/>
                <a:ext cx="2008527" cy="1425967"/>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nl-NL" sz="1200" dirty="0"/>
              </a:p>
            </p:txBody>
          </p:sp>
          <p:sp>
            <p:nvSpPr>
              <p:cNvPr id="19" name="Tekstvak 16">
                <a:extLst>
                  <a:ext uri="{FF2B5EF4-FFF2-40B4-BE49-F238E27FC236}">
                    <a16:creationId xmlns:a16="http://schemas.microsoft.com/office/drawing/2014/main" id="{FA8EBA5C-0323-7B2D-4A62-8AC53240D0DE}"/>
                  </a:ext>
                </a:extLst>
              </p:cNvPr>
              <p:cNvSpPr txBox="1">
                <a:spLocks noChangeArrowheads="1"/>
              </p:cNvSpPr>
              <p:nvPr/>
            </p:nvSpPr>
            <p:spPr bwMode="auto">
              <a:xfrm>
                <a:off x="3531086" y="2204864"/>
                <a:ext cx="1668922"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Koopkracht</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+ 3%</a:t>
                </a:r>
              </a:p>
            </p:txBody>
          </p:sp>
        </p:grpSp>
        <p:grpSp>
          <p:nvGrpSpPr>
            <p:cNvPr id="6" name="Groep 27">
              <a:extLst>
                <a:ext uri="{FF2B5EF4-FFF2-40B4-BE49-F238E27FC236}">
                  <a16:creationId xmlns:a16="http://schemas.microsoft.com/office/drawing/2014/main" id="{F546B23A-6F97-70B0-17D9-140BADFF1F03}"/>
                </a:ext>
              </a:extLst>
            </p:cNvPr>
            <p:cNvGrpSpPr>
              <a:grpSpLocks/>
            </p:cNvGrpSpPr>
            <p:nvPr/>
          </p:nvGrpSpPr>
          <p:grpSpPr bwMode="auto">
            <a:xfrm>
              <a:off x="5145945" y="2067457"/>
              <a:ext cx="3602520" cy="3587374"/>
              <a:chOff x="1113116" y="1852598"/>
              <a:chExt cx="4250973" cy="4301999"/>
            </a:xfrm>
          </p:grpSpPr>
          <p:grpSp>
            <p:nvGrpSpPr>
              <p:cNvPr id="8" name="Groep 28">
                <a:extLst>
                  <a:ext uri="{FF2B5EF4-FFF2-40B4-BE49-F238E27FC236}">
                    <a16:creationId xmlns:a16="http://schemas.microsoft.com/office/drawing/2014/main" id="{61CE8031-94F8-AC68-EC0D-EC3D5749FC91}"/>
                  </a:ext>
                </a:extLst>
              </p:cNvPr>
              <p:cNvGrpSpPr>
                <a:grpSpLocks/>
              </p:cNvGrpSpPr>
              <p:nvPr/>
            </p:nvGrpSpPr>
            <p:grpSpPr bwMode="auto">
              <a:xfrm>
                <a:off x="1115367" y="3359612"/>
                <a:ext cx="2008527" cy="2794985"/>
                <a:chOff x="1115330" y="3359612"/>
                <a:chExt cx="2304191" cy="2794985"/>
              </a:xfrm>
            </p:grpSpPr>
            <p:sp>
              <p:nvSpPr>
                <p:cNvPr id="14" name="PIJL-OMLAAG 34">
                  <a:extLst>
                    <a:ext uri="{FF2B5EF4-FFF2-40B4-BE49-F238E27FC236}">
                      <a16:creationId xmlns:a16="http://schemas.microsoft.com/office/drawing/2014/main" id="{5DD250B9-A09A-71C3-9FBF-612B787A4B44}"/>
                    </a:ext>
                  </a:extLst>
                </p:cNvPr>
                <p:cNvSpPr/>
                <p:nvPr/>
              </p:nvSpPr>
              <p:spPr>
                <a:xfrm flipV="1">
                  <a:off x="1115330" y="3359612"/>
                  <a:ext cx="2304191" cy="27949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sz="1200" dirty="0"/>
                </a:p>
              </p:txBody>
            </p:sp>
            <p:sp>
              <p:nvSpPr>
                <p:cNvPr id="15" name="Tekstvak 35">
                  <a:extLst>
                    <a:ext uri="{FF2B5EF4-FFF2-40B4-BE49-F238E27FC236}">
                      <a16:creationId xmlns:a16="http://schemas.microsoft.com/office/drawing/2014/main" id="{A2434401-E4D4-6A90-D4D0-7B97EBCAADCC}"/>
                    </a:ext>
                  </a:extLst>
                </p:cNvPr>
                <p:cNvSpPr txBox="1">
                  <a:spLocks noChangeArrowheads="1"/>
                </p:cNvSpPr>
                <p:nvPr/>
              </p:nvSpPr>
              <p:spPr bwMode="auto">
                <a:xfrm>
                  <a:off x="1527484" y="4515767"/>
                  <a:ext cx="1480963"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Inkomen</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+ 4%</a:t>
                  </a:r>
                </a:p>
              </p:txBody>
            </p:sp>
          </p:grpSp>
          <p:grpSp>
            <p:nvGrpSpPr>
              <p:cNvPr id="9" name="Groep 29">
                <a:extLst>
                  <a:ext uri="{FF2B5EF4-FFF2-40B4-BE49-F238E27FC236}">
                    <a16:creationId xmlns:a16="http://schemas.microsoft.com/office/drawing/2014/main" id="{F4E71BD0-E995-DAF0-34B5-0092A8BDECE2}"/>
                  </a:ext>
                </a:extLst>
              </p:cNvPr>
              <p:cNvGrpSpPr>
                <a:grpSpLocks/>
              </p:cNvGrpSpPr>
              <p:nvPr/>
            </p:nvGrpSpPr>
            <p:grpSpPr bwMode="auto">
              <a:xfrm>
                <a:off x="3355561" y="1852598"/>
                <a:ext cx="2008528" cy="4301998"/>
                <a:chOff x="3177016" y="-349631"/>
                <a:chExt cx="2385164" cy="6504155"/>
              </a:xfrm>
            </p:grpSpPr>
            <p:sp>
              <p:nvSpPr>
                <p:cNvPr id="12" name="PIJL-OMLAAG 32">
                  <a:extLst>
                    <a:ext uri="{FF2B5EF4-FFF2-40B4-BE49-F238E27FC236}">
                      <a16:creationId xmlns:a16="http://schemas.microsoft.com/office/drawing/2014/main" id="{2A90A01F-F05C-82EB-DDC0-13183FBA6DF5}"/>
                    </a:ext>
                  </a:extLst>
                </p:cNvPr>
                <p:cNvSpPr/>
                <p:nvPr/>
              </p:nvSpPr>
              <p:spPr>
                <a:xfrm flipV="1">
                  <a:off x="3177016" y="-349631"/>
                  <a:ext cx="2385164" cy="6504155"/>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nl-NL" sz="1200" dirty="0"/>
                </a:p>
              </p:txBody>
            </p:sp>
            <p:sp>
              <p:nvSpPr>
                <p:cNvPr id="13" name="Tekstvak 12">
                  <a:extLst>
                    <a:ext uri="{FF2B5EF4-FFF2-40B4-BE49-F238E27FC236}">
                      <a16:creationId xmlns:a16="http://schemas.microsoft.com/office/drawing/2014/main" id="{C38B0A0F-07A8-D9C4-F8CD-B10367A5BF85}"/>
                    </a:ext>
                  </a:extLst>
                </p:cNvPr>
                <p:cNvSpPr txBox="1"/>
                <p:nvPr/>
              </p:nvSpPr>
              <p:spPr>
                <a:xfrm>
                  <a:off x="3794007" y="2601082"/>
                  <a:ext cx="1151183" cy="1348313"/>
                </a:xfrm>
                <a:prstGeom prst="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a:spAutoFit/>
                </a:bodyPr>
                <a:lstStyle/>
                <a:p>
                  <a:pPr algn="ctr">
                    <a:defRPr/>
                  </a:pPr>
                  <a:r>
                    <a:rPr lang="nl-NL" sz="1200" dirty="0">
                      <a:solidFill>
                        <a:schemeClr val="tx1"/>
                      </a:solidFill>
                    </a:rPr>
                    <a:t>Prijzen</a:t>
                  </a:r>
                </a:p>
                <a:p>
                  <a:pPr algn="ctr">
                    <a:defRPr/>
                  </a:pPr>
                  <a:endParaRPr lang="nl-NL" sz="1200" dirty="0">
                    <a:solidFill>
                      <a:schemeClr val="tx1"/>
                    </a:solidFill>
                  </a:endParaRPr>
                </a:p>
                <a:p>
                  <a:pPr algn="ctr">
                    <a:defRPr/>
                  </a:pPr>
                  <a:r>
                    <a:rPr lang="nl-NL" sz="1200" dirty="0">
                      <a:solidFill>
                        <a:schemeClr val="tx1"/>
                      </a:solidFill>
                    </a:rPr>
                    <a:t>+ 7%</a:t>
                  </a:r>
                </a:p>
              </p:txBody>
            </p:sp>
          </p:grpSp>
          <p:sp>
            <p:nvSpPr>
              <p:cNvPr id="10" name="PIJL-OMLAAG 30">
                <a:extLst>
                  <a:ext uri="{FF2B5EF4-FFF2-40B4-BE49-F238E27FC236}">
                    <a16:creationId xmlns:a16="http://schemas.microsoft.com/office/drawing/2014/main" id="{2559B484-A712-E363-70B5-EBFBF37F06FD}"/>
                  </a:ext>
                </a:extLst>
              </p:cNvPr>
              <p:cNvSpPr/>
              <p:nvPr/>
            </p:nvSpPr>
            <p:spPr>
              <a:xfrm>
                <a:off x="1113116" y="1865740"/>
                <a:ext cx="2008529" cy="145882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nl-NL" sz="1200" dirty="0"/>
              </a:p>
            </p:txBody>
          </p:sp>
          <p:sp>
            <p:nvSpPr>
              <p:cNvPr id="11" name="Tekstvak 31">
                <a:extLst>
                  <a:ext uri="{FF2B5EF4-FFF2-40B4-BE49-F238E27FC236}">
                    <a16:creationId xmlns:a16="http://schemas.microsoft.com/office/drawing/2014/main" id="{79CCEC39-1A01-A86B-7AAF-0BCE5F812E76}"/>
                  </a:ext>
                </a:extLst>
              </p:cNvPr>
              <p:cNvSpPr txBox="1">
                <a:spLocks noChangeArrowheads="1"/>
              </p:cNvSpPr>
              <p:nvPr/>
            </p:nvSpPr>
            <p:spPr bwMode="auto">
              <a:xfrm>
                <a:off x="1271881" y="2190082"/>
                <a:ext cx="1726554" cy="89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nl-NL" altLang="nl-NL" sz="1200" dirty="0">
                    <a:latin typeface="Arial" panose="020B0604020202020204" pitchFamily="34" charset="0"/>
                  </a:rPr>
                  <a:t>Koopkracht</a:t>
                </a:r>
              </a:p>
              <a:p>
                <a:pPr algn="ctr">
                  <a:spcBef>
                    <a:spcPct val="0"/>
                  </a:spcBef>
                  <a:buFontTx/>
                  <a:buNone/>
                </a:pPr>
                <a:endParaRPr lang="nl-NL" altLang="nl-NL" sz="1200" dirty="0">
                  <a:latin typeface="Arial" panose="020B0604020202020204" pitchFamily="34" charset="0"/>
                </a:endParaRPr>
              </a:p>
              <a:p>
                <a:pPr algn="ctr">
                  <a:spcBef>
                    <a:spcPct val="0"/>
                  </a:spcBef>
                  <a:buFontTx/>
                  <a:buNone/>
                </a:pPr>
                <a:r>
                  <a:rPr lang="nl-NL" altLang="nl-NL" sz="1200" dirty="0">
                    <a:latin typeface="Arial" panose="020B0604020202020204" pitchFamily="34" charset="0"/>
                  </a:rPr>
                  <a:t>- 3%</a:t>
                </a:r>
              </a:p>
            </p:txBody>
          </p:sp>
        </p:grpSp>
        <p:cxnSp>
          <p:nvCxnSpPr>
            <p:cNvPr id="7" name="Rechte verbindingslijn 6">
              <a:extLst>
                <a:ext uri="{FF2B5EF4-FFF2-40B4-BE49-F238E27FC236}">
                  <a16:creationId xmlns:a16="http://schemas.microsoft.com/office/drawing/2014/main" id="{676B20B2-1410-EBA5-BB44-1ECDE39C7E65}"/>
                </a:ext>
              </a:extLst>
            </p:cNvPr>
            <p:cNvCxnSpPr/>
            <p:nvPr/>
          </p:nvCxnSpPr>
          <p:spPr>
            <a:xfrm>
              <a:off x="4598898" y="1855575"/>
              <a:ext cx="0" cy="5534492"/>
            </a:xfrm>
            <a:prstGeom prst="line">
              <a:avLst/>
            </a:prstGeom>
            <a:ln w="3810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4" name="Tekstvak 23">
            <a:extLst>
              <a:ext uri="{FF2B5EF4-FFF2-40B4-BE49-F238E27FC236}">
                <a16:creationId xmlns:a16="http://schemas.microsoft.com/office/drawing/2014/main" id="{3B5C7AB6-3D77-4C9E-389D-780BAA682AA4}"/>
              </a:ext>
            </a:extLst>
          </p:cNvPr>
          <p:cNvSpPr txBox="1"/>
          <p:nvPr/>
        </p:nvSpPr>
        <p:spPr>
          <a:xfrm>
            <a:off x="7255945" y="5092463"/>
            <a:ext cx="3431847" cy="923330"/>
          </a:xfrm>
          <a:prstGeom prst="rect">
            <a:avLst/>
          </a:prstGeom>
          <a:noFill/>
        </p:spPr>
        <p:txBody>
          <a:bodyPr wrap="square" rtlCol="0">
            <a:spAutoFit/>
          </a:bodyPr>
          <a:lstStyle/>
          <a:p>
            <a:r>
              <a:rPr lang="nl-NL" dirty="0"/>
              <a:t>Als je inkomen procentueel minder stijgt dan de prijzen: dan daalt jouw koopkracht</a:t>
            </a:r>
          </a:p>
        </p:txBody>
      </p:sp>
    </p:spTree>
    <p:extLst>
      <p:ext uri="{BB962C8B-B14F-4D97-AF65-F5344CB8AC3E}">
        <p14:creationId xmlns:p14="http://schemas.microsoft.com/office/powerpoint/2010/main" val="4144112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37D4B-3C71-75E9-AB2D-8C47A0094022}"/>
              </a:ext>
            </a:extLst>
          </p:cNvPr>
          <p:cNvSpPr>
            <a:spLocks noGrp="1"/>
          </p:cNvSpPr>
          <p:nvPr>
            <p:ph type="title"/>
          </p:nvPr>
        </p:nvSpPr>
        <p:spPr/>
        <p:txBody>
          <a:bodyPr/>
          <a:lstStyle/>
          <a:p>
            <a:r>
              <a:rPr lang="nl-NL" dirty="0"/>
              <a:t>Nominaal en reëel inkomen</a:t>
            </a:r>
          </a:p>
        </p:txBody>
      </p:sp>
      <p:sp>
        <p:nvSpPr>
          <p:cNvPr id="3" name="Tijdelijke aanduiding voor inhoud 2">
            <a:extLst>
              <a:ext uri="{FF2B5EF4-FFF2-40B4-BE49-F238E27FC236}">
                <a16:creationId xmlns:a16="http://schemas.microsoft.com/office/drawing/2014/main" id="{B5D226FB-0390-F0B7-D3F4-6D93A5E55E4E}"/>
              </a:ext>
            </a:extLst>
          </p:cNvPr>
          <p:cNvSpPr>
            <a:spLocks noGrp="1"/>
          </p:cNvSpPr>
          <p:nvPr>
            <p:ph idx="1"/>
          </p:nvPr>
        </p:nvSpPr>
        <p:spPr/>
        <p:txBody>
          <a:bodyPr>
            <a:normAutofit fontScale="92500"/>
          </a:bodyPr>
          <a:lstStyle/>
          <a:p>
            <a:r>
              <a:rPr lang="nl-NL" dirty="0"/>
              <a:t>Nominaal inkomen = je ‘</a:t>
            </a:r>
            <a:r>
              <a:rPr lang="nl-NL" i="1" dirty="0"/>
              <a:t>’letterlijke</a:t>
            </a:r>
            <a:r>
              <a:rPr lang="nl-NL" dirty="0"/>
              <a:t>’’ verdiensten in euro’s uitgedrukt. </a:t>
            </a:r>
          </a:p>
          <a:p>
            <a:endParaRPr lang="nl-NL" dirty="0"/>
          </a:p>
          <a:p>
            <a:r>
              <a:rPr lang="nl-NL" dirty="0"/>
              <a:t>Reëel inkomen = je inkomen als je rekening houdt met de gevolgen van inflatie (prijsstijgingen), oftewel het inkomen dat je </a:t>
            </a:r>
            <a:r>
              <a:rPr lang="nl-NL" i="1" dirty="0"/>
              <a:t>uit kan geven.</a:t>
            </a:r>
            <a:endParaRPr lang="nl-NL" dirty="0"/>
          </a:p>
          <a:p>
            <a:endParaRPr lang="nl-NL" dirty="0"/>
          </a:p>
          <a:p>
            <a:r>
              <a:rPr lang="nl-NL" i="1" dirty="0"/>
              <a:t>Reële verandering in % = nominale verandering in % - inflatie in %</a:t>
            </a:r>
          </a:p>
          <a:p>
            <a:pPr marL="0" indent="0">
              <a:buNone/>
            </a:pPr>
            <a:r>
              <a:rPr lang="nl-NL" dirty="0"/>
              <a:t>Bijvoorbeeld:  je loont is 5% gestegen en inflatie van 3%</a:t>
            </a:r>
            <a:br>
              <a:rPr lang="nl-NL" dirty="0"/>
            </a:br>
            <a:br>
              <a:rPr lang="nl-NL" dirty="0"/>
            </a:br>
            <a:r>
              <a:rPr lang="nl-NL" dirty="0"/>
              <a:t>Reële verandering is dan: 5% - 3% = 2% ( je koopkracht is met 2% gestegen)</a:t>
            </a:r>
          </a:p>
        </p:txBody>
      </p:sp>
    </p:spTree>
    <p:extLst>
      <p:ext uri="{BB962C8B-B14F-4D97-AF65-F5344CB8AC3E}">
        <p14:creationId xmlns:p14="http://schemas.microsoft.com/office/powerpoint/2010/main" val="281737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9C442-FE13-CE90-AA88-92C5A4D8099A}"/>
              </a:ext>
            </a:extLst>
          </p:cNvPr>
          <p:cNvSpPr>
            <a:spLocks noGrp="1"/>
          </p:cNvSpPr>
          <p:nvPr>
            <p:ph type="title"/>
          </p:nvPr>
        </p:nvSpPr>
        <p:spPr/>
        <p:txBody>
          <a:bodyPr/>
          <a:lstStyle/>
          <a:p>
            <a:r>
              <a:rPr lang="nl-NL" dirty="0"/>
              <a:t>Index </a:t>
            </a:r>
          </a:p>
        </p:txBody>
      </p:sp>
      <p:sp>
        <p:nvSpPr>
          <p:cNvPr id="3" name="Tijdelijke aanduiding voor inhoud 2">
            <a:extLst>
              <a:ext uri="{FF2B5EF4-FFF2-40B4-BE49-F238E27FC236}">
                <a16:creationId xmlns:a16="http://schemas.microsoft.com/office/drawing/2014/main" id="{C3C7604A-A53C-28E9-8F37-985AACCBAE07}"/>
              </a:ext>
            </a:extLst>
          </p:cNvPr>
          <p:cNvSpPr>
            <a:spLocks noGrp="1"/>
          </p:cNvSpPr>
          <p:nvPr>
            <p:ph idx="1"/>
          </p:nvPr>
        </p:nvSpPr>
        <p:spPr/>
        <p:txBody>
          <a:bodyPr/>
          <a:lstStyle/>
          <a:p>
            <a:r>
              <a:rPr lang="nl-NL" dirty="0"/>
              <a:t>Een indexcijfer is een verhoudingsgetal. Hierdoor kan je makkelijk vergelijken. Het laat een procentuele verandering zien ten op zichtte van het basisjaar. </a:t>
            </a:r>
          </a:p>
          <a:p>
            <a:r>
              <a:rPr lang="nl-NL" dirty="0"/>
              <a:t>Belangrijk: basisjaar is altijd 100!</a:t>
            </a:r>
          </a:p>
          <a:p>
            <a:r>
              <a:rPr lang="nl-NL" i="1" dirty="0">
                <a:highlight>
                  <a:srgbClr val="FF00FF"/>
                </a:highlight>
              </a:rPr>
              <a:t>Berekening indexcijfer = nieuw getal : getal in het basisjaar x 100 </a:t>
            </a:r>
          </a:p>
          <a:p>
            <a:r>
              <a:rPr lang="nl-NL" i="1" dirty="0"/>
              <a:t>In dit voorbeeld nemen wij 2020 als basisjaar</a:t>
            </a:r>
            <a:endParaRPr lang="nl-NL" dirty="0"/>
          </a:p>
          <a:p>
            <a:endParaRPr lang="nl-NL" dirty="0"/>
          </a:p>
          <a:p>
            <a:endParaRPr lang="nl-NL" dirty="0"/>
          </a:p>
          <a:p>
            <a:endParaRPr lang="nl-NL" dirty="0"/>
          </a:p>
          <a:p>
            <a:endParaRPr lang="nl-NL" dirty="0"/>
          </a:p>
        </p:txBody>
      </p:sp>
      <p:graphicFrame>
        <p:nvGraphicFramePr>
          <p:cNvPr id="5" name="Tabel 5">
            <a:extLst>
              <a:ext uri="{FF2B5EF4-FFF2-40B4-BE49-F238E27FC236}">
                <a16:creationId xmlns:a16="http://schemas.microsoft.com/office/drawing/2014/main" id="{EF70DBEC-1C38-F62E-8677-AD639A5CDD70}"/>
              </a:ext>
            </a:extLst>
          </p:cNvPr>
          <p:cNvGraphicFramePr>
            <a:graphicFrameLocks noGrp="1"/>
          </p:cNvGraphicFramePr>
          <p:nvPr>
            <p:extLst>
              <p:ext uri="{D42A27DB-BD31-4B8C-83A1-F6EECF244321}">
                <p14:modId xmlns:p14="http://schemas.microsoft.com/office/powerpoint/2010/main" val="2169562177"/>
              </p:ext>
            </p:extLst>
          </p:nvPr>
        </p:nvGraphicFramePr>
        <p:xfrm>
          <a:off x="1171961" y="4662943"/>
          <a:ext cx="8886440" cy="365760"/>
        </p:xfrm>
        <a:graphic>
          <a:graphicData uri="http://schemas.openxmlformats.org/drawingml/2006/table">
            <a:tbl>
              <a:tblPr firstRow="1" bandRow="1">
                <a:tableStyleId>{5C22544A-7EE6-4342-B048-85BDC9FD1C3A}</a:tableStyleId>
              </a:tblPr>
              <a:tblGrid>
                <a:gridCol w="2221610">
                  <a:extLst>
                    <a:ext uri="{9D8B030D-6E8A-4147-A177-3AD203B41FA5}">
                      <a16:colId xmlns:a16="http://schemas.microsoft.com/office/drawing/2014/main" val="1427219937"/>
                    </a:ext>
                  </a:extLst>
                </a:gridCol>
                <a:gridCol w="2221610">
                  <a:extLst>
                    <a:ext uri="{9D8B030D-6E8A-4147-A177-3AD203B41FA5}">
                      <a16:colId xmlns:a16="http://schemas.microsoft.com/office/drawing/2014/main" val="1800504196"/>
                    </a:ext>
                  </a:extLst>
                </a:gridCol>
                <a:gridCol w="2221610">
                  <a:extLst>
                    <a:ext uri="{9D8B030D-6E8A-4147-A177-3AD203B41FA5}">
                      <a16:colId xmlns:a16="http://schemas.microsoft.com/office/drawing/2014/main" val="989476996"/>
                    </a:ext>
                  </a:extLst>
                </a:gridCol>
                <a:gridCol w="2221610">
                  <a:extLst>
                    <a:ext uri="{9D8B030D-6E8A-4147-A177-3AD203B41FA5}">
                      <a16:colId xmlns:a16="http://schemas.microsoft.com/office/drawing/2014/main" val="3809396762"/>
                    </a:ext>
                  </a:extLst>
                </a:gridCol>
              </a:tblGrid>
              <a:tr h="321552">
                <a:tc>
                  <a:txBody>
                    <a:bodyPr/>
                    <a:lstStyle/>
                    <a:p>
                      <a:r>
                        <a:rPr lang="nl-NL" dirty="0"/>
                        <a:t>Jaar</a:t>
                      </a:r>
                    </a:p>
                  </a:txBody>
                  <a:tcPr/>
                </a:tc>
                <a:tc>
                  <a:txBody>
                    <a:bodyPr/>
                    <a:lstStyle/>
                    <a:p>
                      <a:r>
                        <a:rPr lang="nl-NL" dirty="0"/>
                        <a:t>Bruto inkomen</a:t>
                      </a:r>
                    </a:p>
                  </a:txBody>
                  <a:tcPr/>
                </a:tc>
                <a:tc>
                  <a:txBody>
                    <a:bodyPr/>
                    <a:lstStyle/>
                    <a:p>
                      <a:r>
                        <a:rPr lang="nl-NL" dirty="0"/>
                        <a:t>Indexcijfer</a:t>
                      </a:r>
                    </a:p>
                  </a:txBody>
                  <a:tcPr/>
                </a:tc>
                <a:tc>
                  <a:txBody>
                    <a:bodyPr/>
                    <a:lstStyle/>
                    <a:p>
                      <a:r>
                        <a:rPr lang="nl-NL" dirty="0"/>
                        <a:t>Berekening</a:t>
                      </a:r>
                    </a:p>
                  </a:txBody>
                  <a:tcPr/>
                </a:tc>
                <a:extLst>
                  <a:ext uri="{0D108BD9-81ED-4DB2-BD59-A6C34878D82A}">
                    <a16:rowId xmlns:a16="http://schemas.microsoft.com/office/drawing/2014/main" val="1606977117"/>
                  </a:ext>
                </a:extLst>
              </a:tr>
            </a:tbl>
          </a:graphicData>
        </a:graphic>
      </p:graphicFrame>
      <p:graphicFrame>
        <p:nvGraphicFramePr>
          <p:cNvPr id="11" name="Tabel 11">
            <a:extLst>
              <a:ext uri="{FF2B5EF4-FFF2-40B4-BE49-F238E27FC236}">
                <a16:creationId xmlns:a16="http://schemas.microsoft.com/office/drawing/2014/main" id="{2DF03772-74B2-99D6-47A3-FF5361FE1664}"/>
              </a:ext>
            </a:extLst>
          </p:cNvPr>
          <p:cNvGraphicFramePr>
            <a:graphicFrameLocks noGrp="1"/>
          </p:cNvGraphicFramePr>
          <p:nvPr>
            <p:extLst>
              <p:ext uri="{D42A27DB-BD31-4B8C-83A1-F6EECF244321}">
                <p14:modId xmlns:p14="http://schemas.microsoft.com/office/powerpoint/2010/main" val="2905502183"/>
              </p:ext>
            </p:extLst>
          </p:nvPr>
        </p:nvGraphicFramePr>
        <p:xfrm>
          <a:off x="1171961" y="5008643"/>
          <a:ext cx="4432006" cy="1483360"/>
        </p:xfrm>
        <a:graphic>
          <a:graphicData uri="http://schemas.openxmlformats.org/drawingml/2006/table">
            <a:tbl>
              <a:tblPr firstRow="1" bandRow="1">
                <a:tableStyleId>{0505E3EF-67EA-436B-97B2-0124C06EBD24}</a:tableStyleId>
              </a:tblPr>
              <a:tblGrid>
                <a:gridCol w="2216003">
                  <a:extLst>
                    <a:ext uri="{9D8B030D-6E8A-4147-A177-3AD203B41FA5}">
                      <a16:colId xmlns:a16="http://schemas.microsoft.com/office/drawing/2014/main" val="2500877941"/>
                    </a:ext>
                  </a:extLst>
                </a:gridCol>
                <a:gridCol w="2216003">
                  <a:extLst>
                    <a:ext uri="{9D8B030D-6E8A-4147-A177-3AD203B41FA5}">
                      <a16:colId xmlns:a16="http://schemas.microsoft.com/office/drawing/2014/main" val="1694251042"/>
                    </a:ext>
                  </a:extLst>
                </a:gridCol>
              </a:tblGrid>
              <a:tr h="370840">
                <a:tc>
                  <a:txBody>
                    <a:bodyPr/>
                    <a:lstStyle/>
                    <a:p>
                      <a:r>
                        <a:rPr lang="nl-NL" b="0" dirty="0"/>
                        <a:t>2020</a:t>
                      </a:r>
                    </a:p>
                  </a:txBody>
                  <a:tcPr/>
                </a:tc>
                <a:tc>
                  <a:txBody>
                    <a:bodyPr/>
                    <a:lstStyle/>
                    <a:p>
                      <a:r>
                        <a:rPr lang="nl-NL" b="0" dirty="0"/>
                        <a:t>€ 50.000</a:t>
                      </a:r>
                    </a:p>
                  </a:txBody>
                  <a:tcPr/>
                </a:tc>
                <a:extLst>
                  <a:ext uri="{0D108BD9-81ED-4DB2-BD59-A6C34878D82A}">
                    <a16:rowId xmlns:a16="http://schemas.microsoft.com/office/drawing/2014/main" val="2484096875"/>
                  </a:ext>
                </a:extLst>
              </a:tr>
              <a:tr h="370840">
                <a:tc>
                  <a:txBody>
                    <a:bodyPr/>
                    <a:lstStyle/>
                    <a:p>
                      <a:r>
                        <a:rPr lang="nl-NL" dirty="0"/>
                        <a:t>2021</a:t>
                      </a:r>
                    </a:p>
                  </a:txBody>
                  <a:tcPr/>
                </a:tc>
                <a:tc>
                  <a:txBody>
                    <a:bodyPr/>
                    <a:lstStyle/>
                    <a:p>
                      <a:r>
                        <a:rPr lang="nl-NL" dirty="0"/>
                        <a:t>€ 55.000</a:t>
                      </a:r>
                    </a:p>
                  </a:txBody>
                  <a:tcPr/>
                </a:tc>
                <a:extLst>
                  <a:ext uri="{0D108BD9-81ED-4DB2-BD59-A6C34878D82A}">
                    <a16:rowId xmlns:a16="http://schemas.microsoft.com/office/drawing/2014/main" val="3513876420"/>
                  </a:ext>
                </a:extLst>
              </a:tr>
              <a:tr h="370840">
                <a:tc>
                  <a:txBody>
                    <a:bodyPr/>
                    <a:lstStyle/>
                    <a:p>
                      <a:r>
                        <a:rPr lang="nl-NL" dirty="0"/>
                        <a:t>2022</a:t>
                      </a:r>
                    </a:p>
                  </a:txBody>
                  <a:tcPr/>
                </a:tc>
                <a:tc>
                  <a:txBody>
                    <a:bodyPr/>
                    <a:lstStyle/>
                    <a:p>
                      <a:r>
                        <a:rPr lang="nl-NL" dirty="0"/>
                        <a:t>€ 58.000</a:t>
                      </a:r>
                    </a:p>
                  </a:txBody>
                  <a:tcPr/>
                </a:tc>
                <a:extLst>
                  <a:ext uri="{0D108BD9-81ED-4DB2-BD59-A6C34878D82A}">
                    <a16:rowId xmlns:a16="http://schemas.microsoft.com/office/drawing/2014/main" val="4120120149"/>
                  </a:ext>
                </a:extLst>
              </a:tr>
              <a:tr h="370840">
                <a:tc>
                  <a:txBody>
                    <a:bodyPr/>
                    <a:lstStyle/>
                    <a:p>
                      <a:r>
                        <a:rPr lang="nl-NL" dirty="0"/>
                        <a:t>2023</a:t>
                      </a:r>
                    </a:p>
                  </a:txBody>
                  <a:tcPr/>
                </a:tc>
                <a:tc>
                  <a:txBody>
                    <a:bodyPr/>
                    <a:lstStyle/>
                    <a:p>
                      <a:r>
                        <a:rPr lang="nl-NL" dirty="0"/>
                        <a:t>€ 46.000</a:t>
                      </a:r>
                    </a:p>
                  </a:txBody>
                  <a:tcPr/>
                </a:tc>
                <a:extLst>
                  <a:ext uri="{0D108BD9-81ED-4DB2-BD59-A6C34878D82A}">
                    <a16:rowId xmlns:a16="http://schemas.microsoft.com/office/drawing/2014/main" val="1926942470"/>
                  </a:ext>
                </a:extLst>
              </a:tr>
            </a:tbl>
          </a:graphicData>
        </a:graphic>
      </p:graphicFrame>
      <p:graphicFrame>
        <p:nvGraphicFramePr>
          <p:cNvPr id="13" name="Tabel 13">
            <a:extLst>
              <a:ext uri="{FF2B5EF4-FFF2-40B4-BE49-F238E27FC236}">
                <a16:creationId xmlns:a16="http://schemas.microsoft.com/office/drawing/2014/main" id="{D7BE2BD1-2810-53BF-9997-290337EE5929}"/>
              </a:ext>
            </a:extLst>
          </p:cNvPr>
          <p:cNvGraphicFramePr>
            <a:graphicFrameLocks noGrp="1"/>
          </p:cNvGraphicFramePr>
          <p:nvPr>
            <p:extLst>
              <p:ext uri="{D42A27DB-BD31-4B8C-83A1-F6EECF244321}">
                <p14:modId xmlns:p14="http://schemas.microsoft.com/office/powerpoint/2010/main" val="2656679994"/>
              </p:ext>
            </p:extLst>
          </p:nvPr>
        </p:nvGraphicFramePr>
        <p:xfrm>
          <a:off x="5603967" y="4991191"/>
          <a:ext cx="4432006" cy="365760"/>
        </p:xfrm>
        <a:graphic>
          <a:graphicData uri="http://schemas.openxmlformats.org/drawingml/2006/table">
            <a:tbl>
              <a:tblPr firstRow="1" bandRow="1">
                <a:tableStyleId>{0505E3EF-67EA-436B-97B2-0124C06EBD24}</a:tableStyleId>
              </a:tblPr>
              <a:tblGrid>
                <a:gridCol w="2216003">
                  <a:extLst>
                    <a:ext uri="{9D8B030D-6E8A-4147-A177-3AD203B41FA5}">
                      <a16:colId xmlns:a16="http://schemas.microsoft.com/office/drawing/2014/main" val="338563122"/>
                    </a:ext>
                  </a:extLst>
                </a:gridCol>
                <a:gridCol w="2216003">
                  <a:extLst>
                    <a:ext uri="{9D8B030D-6E8A-4147-A177-3AD203B41FA5}">
                      <a16:colId xmlns:a16="http://schemas.microsoft.com/office/drawing/2014/main" val="529115733"/>
                    </a:ext>
                  </a:extLst>
                </a:gridCol>
              </a:tblGrid>
              <a:tr h="289421">
                <a:tc>
                  <a:txBody>
                    <a:bodyPr/>
                    <a:lstStyle/>
                    <a:p>
                      <a:r>
                        <a:rPr lang="nl-NL" b="0" dirty="0"/>
                        <a:t>100</a:t>
                      </a:r>
                    </a:p>
                  </a:txBody>
                  <a:tcPr/>
                </a:tc>
                <a:tc>
                  <a:txBody>
                    <a:bodyPr/>
                    <a:lstStyle/>
                    <a:p>
                      <a:r>
                        <a:rPr lang="nl-NL" b="0" dirty="0"/>
                        <a:t>Basisjaar is altijd 100</a:t>
                      </a:r>
                    </a:p>
                  </a:txBody>
                  <a:tcPr/>
                </a:tc>
                <a:extLst>
                  <a:ext uri="{0D108BD9-81ED-4DB2-BD59-A6C34878D82A}">
                    <a16:rowId xmlns:a16="http://schemas.microsoft.com/office/drawing/2014/main" val="3034261357"/>
                  </a:ext>
                </a:extLst>
              </a:tr>
            </a:tbl>
          </a:graphicData>
        </a:graphic>
      </p:graphicFrame>
      <p:graphicFrame>
        <p:nvGraphicFramePr>
          <p:cNvPr id="14" name="Tabel 14">
            <a:extLst>
              <a:ext uri="{FF2B5EF4-FFF2-40B4-BE49-F238E27FC236}">
                <a16:creationId xmlns:a16="http://schemas.microsoft.com/office/drawing/2014/main" id="{875A173C-E37E-1245-A0DF-4B760BA0DE7C}"/>
              </a:ext>
            </a:extLst>
          </p:cNvPr>
          <p:cNvGraphicFramePr>
            <a:graphicFrameLocks noGrp="1"/>
          </p:cNvGraphicFramePr>
          <p:nvPr>
            <p:extLst>
              <p:ext uri="{D42A27DB-BD31-4B8C-83A1-F6EECF244321}">
                <p14:modId xmlns:p14="http://schemas.microsoft.com/office/powerpoint/2010/main" val="285641036"/>
              </p:ext>
            </p:extLst>
          </p:nvPr>
        </p:nvGraphicFramePr>
        <p:xfrm>
          <a:off x="5603967" y="5346921"/>
          <a:ext cx="4432006" cy="416902"/>
        </p:xfrm>
        <a:graphic>
          <a:graphicData uri="http://schemas.openxmlformats.org/drawingml/2006/table">
            <a:tbl>
              <a:tblPr firstRow="1" bandRow="1">
                <a:tableStyleId>{0505E3EF-67EA-436B-97B2-0124C06EBD24}</a:tableStyleId>
              </a:tblPr>
              <a:tblGrid>
                <a:gridCol w="2216003">
                  <a:extLst>
                    <a:ext uri="{9D8B030D-6E8A-4147-A177-3AD203B41FA5}">
                      <a16:colId xmlns:a16="http://schemas.microsoft.com/office/drawing/2014/main" val="1093094951"/>
                    </a:ext>
                  </a:extLst>
                </a:gridCol>
                <a:gridCol w="2216003">
                  <a:extLst>
                    <a:ext uri="{9D8B030D-6E8A-4147-A177-3AD203B41FA5}">
                      <a16:colId xmlns:a16="http://schemas.microsoft.com/office/drawing/2014/main" val="2632535918"/>
                    </a:ext>
                  </a:extLst>
                </a:gridCol>
              </a:tblGrid>
              <a:tr h="416902">
                <a:tc>
                  <a:txBody>
                    <a:bodyPr/>
                    <a:lstStyle/>
                    <a:p>
                      <a:r>
                        <a:rPr lang="nl-NL" b="0" dirty="0"/>
                        <a:t>110</a:t>
                      </a:r>
                    </a:p>
                  </a:txBody>
                  <a:tcPr/>
                </a:tc>
                <a:tc>
                  <a:txBody>
                    <a:bodyPr/>
                    <a:lstStyle/>
                    <a:p>
                      <a:r>
                        <a:rPr lang="nl-NL" b="0" dirty="0"/>
                        <a:t>55.000 : 50.000 x 100</a:t>
                      </a:r>
                    </a:p>
                  </a:txBody>
                  <a:tcPr/>
                </a:tc>
                <a:extLst>
                  <a:ext uri="{0D108BD9-81ED-4DB2-BD59-A6C34878D82A}">
                    <a16:rowId xmlns:a16="http://schemas.microsoft.com/office/drawing/2014/main" val="3318260408"/>
                  </a:ext>
                </a:extLst>
              </a:tr>
            </a:tbl>
          </a:graphicData>
        </a:graphic>
      </p:graphicFrame>
      <p:graphicFrame>
        <p:nvGraphicFramePr>
          <p:cNvPr id="15" name="Tabel 15">
            <a:extLst>
              <a:ext uri="{FF2B5EF4-FFF2-40B4-BE49-F238E27FC236}">
                <a16:creationId xmlns:a16="http://schemas.microsoft.com/office/drawing/2014/main" id="{E397FC02-0799-BE34-2036-5100760836C9}"/>
              </a:ext>
            </a:extLst>
          </p:cNvPr>
          <p:cNvGraphicFramePr>
            <a:graphicFrameLocks noGrp="1"/>
          </p:cNvGraphicFramePr>
          <p:nvPr>
            <p:extLst>
              <p:ext uri="{D42A27DB-BD31-4B8C-83A1-F6EECF244321}">
                <p14:modId xmlns:p14="http://schemas.microsoft.com/office/powerpoint/2010/main" val="568873415"/>
              </p:ext>
            </p:extLst>
          </p:nvPr>
        </p:nvGraphicFramePr>
        <p:xfrm>
          <a:off x="5603967" y="5754561"/>
          <a:ext cx="4454434" cy="378348"/>
        </p:xfrm>
        <a:graphic>
          <a:graphicData uri="http://schemas.openxmlformats.org/drawingml/2006/table">
            <a:tbl>
              <a:tblPr firstRow="1" bandRow="1">
                <a:tableStyleId>{0505E3EF-67EA-436B-97B2-0124C06EBD24}</a:tableStyleId>
              </a:tblPr>
              <a:tblGrid>
                <a:gridCol w="2227217">
                  <a:extLst>
                    <a:ext uri="{9D8B030D-6E8A-4147-A177-3AD203B41FA5}">
                      <a16:colId xmlns:a16="http://schemas.microsoft.com/office/drawing/2014/main" val="160054247"/>
                    </a:ext>
                  </a:extLst>
                </a:gridCol>
                <a:gridCol w="2227217">
                  <a:extLst>
                    <a:ext uri="{9D8B030D-6E8A-4147-A177-3AD203B41FA5}">
                      <a16:colId xmlns:a16="http://schemas.microsoft.com/office/drawing/2014/main" val="3009965177"/>
                    </a:ext>
                  </a:extLst>
                </a:gridCol>
              </a:tblGrid>
              <a:tr h="378348">
                <a:tc>
                  <a:txBody>
                    <a:bodyPr/>
                    <a:lstStyle/>
                    <a:p>
                      <a:r>
                        <a:rPr lang="nl-NL" b="0" dirty="0"/>
                        <a:t>116</a:t>
                      </a:r>
                    </a:p>
                  </a:txBody>
                  <a:tcPr/>
                </a:tc>
                <a:tc>
                  <a:txBody>
                    <a:bodyPr/>
                    <a:lstStyle/>
                    <a:p>
                      <a:r>
                        <a:rPr lang="nl-NL" b="0" dirty="0"/>
                        <a:t>58.000 : 50.000 x 100</a:t>
                      </a:r>
                    </a:p>
                  </a:txBody>
                  <a:tcPr/>
                </a:tc>
                <a:extLst>
                  <a:ext uri="{0D108BD9-81ED-4DB2-BD59-A6C34878D82A}">
                    <a16:rowId xmlns:a16="http://schemas.microsoft.com/office/drawing/2014/main" val="1569694971"/>
                  </a:ext>
                </a:extLst>
              </a:tr>
            </a:tbl>
          </a:graphicData>
        </a:graphic>
      </p:graphicFrame>
      <p:graphicFrame>
        <p:nvGraphicFramePr>
          <p:cNvPr id="16" name="Tabel 16">
            <a:extLst>
              <a:ext uri="{FF2B5EF4-FFF2-40B4-BE49-F238E27FC236}">
                <a16:creationId xmlns:a16="http://schemas.microsoft.com/office/drawing/2014/main" id="{E924E920-A080-E1DD-EFE7-F74469912233}"/>
              </a:ext>
            </a:extLst>
          </p:cNvPr>
          <p:cNvGraphicFramePr>
            <a:graphicFrameLocks noGrp="1"/>
          </p:cNvGraphicFramePr>
          <p:nvPr>
            <p:extLst>
              <p:ext uri="{D42A27DB-BD31-4B8C-83A1-F6EECF244321}">
                <p14:modId xmlns:p14="http://schemas.microsoft.com/office/powerpoint/2010/main" val="3735147961"/>
              </p:ext>
            </p:extLst>
          </p:nvPr>
        </p:nvGraphicFramePr>
        <p:xfrm>
          <a:off x="5603967" y="6129314"/>
          <a:ext cx="4454434" cy="375261"/>
        </p:xfrm>
        <a:graphic>
          <a:graphicData uri="http://schemas.openxmlformats.org/drawingml/2006/table">
            <a:tbl>
              <a:tblPr firstRow="1" bandRow="1">
                <a:tableStyleId>{0505E3EF-67EA-436B-97B2-0124C06EBD24}</a:tableStyleId>
              </a:tblPr>
              <a:tblGrid>
                <a:gridCol w="2227217">
                  <a:extLst>
                    <a:ext uri="{9D8B030D-6E8A-4147-A177-3AD203B41FA5}">
                      <a16:colId xmlns:a16="http://schemas.microsoft.com/office/drawing/2014/main" val="3647508354"/>
                    </a:ext>
                  </a:extLst>
                </a:gridCol>
                <a:gridCol w="2227217">
                  <a:extLst>
                    <a:ext uri="{9D8B030D-6E8A-4147-A177-3AD203B41FA5}">
                      <a16:colId xmlns:a16="http://schemas.microsoft.com/office/drawing/2014/main" val="1167153866"/>
                    </a:ext>
                  </a:extLst>
                </a:gridCol>
              </a:tblGrid>
              <a:tr h="375261">
                <a:tc>
                  <a:txBody>
                    <a:bodyPr/>
                    <a:lstStyle/>
                    <a:p>
                      <a:r>
                        <a:rPr lang="nl-NL" b="0" dirty="0"/>
                        <a:t>92</a:t>
                      </a:r>
                    </a:p>
                  </a:txBody>
                  <a:tcPr/>
                </a:tc>
                <a:tc>
                  <a:txBody>
                    <a:bodyPr/>
                    <a:lstStyle/>
                    <a:p>
                      <a:r>
                        <a:rPr lang="nl-NL" b="0" dirty="0"/>
                        <a:t>46.000 : 50.000 x 100</a:t>
                      </a:r>
                    </a:p>
                  </a:txBody>
                  <a:tcPr/>
                </a:tc>
                <a:extLst>
                  <a:ext uri="{0D108BD9-81ED-4DB2-BD59-A6C34878D82A}">
                    <a16:rowId xmlns:a16="http://schemas.microsoft.com/office/drawing/2014/main" val="1344771252"/>
                  </a:ext>
                </a:extLst>
              </a:tr>
            </a:tbl>
          </a:graphicData>
        </a:graphic>
      </p:graphicFrame>
    </p:spTree>
    <p:extLst>
      <p:ext uri="{BB962C8B-B14F-4D97-AF65-F5344CB8AC3E}">
        <p14:creationId xmlns:p14="http://schemas.microsoft.com/office/powerpoint/2010/main" val="37589904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5C9D4-E195-CCBA-77C2-3CD7771129BE}"/>
              </a:ext>
            </a:extLst>
          </p:cNvPr>
          <p:cNvSpPr>
            <a:spLocks noGrp="1"/>
          </p:cNvSpPr>
          <p:nvPr>
            <p:ph type="title"/>
          </p:nvPr>
        </p:nvSpPr>
        <p:spPr/>
        <p:txBody>
          <a:bodyPr/>
          <a:lstStyle/>
          <a:p>
            <a:r>
              <a:rPr lang="nl-NL" dirty="0"/>
              <a:t>Consumentenprijsindexcijfer</a:t>
            </a:r>
            <a:br>
              <a:rPr lang="nl-NL" dirty="0"/>
            </a:br>
            <a:r>
              <a:rPr lang="nl-NL" sz="2000" dirty="0"/>
              <a:t>Algemene informatie</a:t>
            </a:r>
            <a:endParaRPr lang="nl-NL" dirty="0"/>
          </a:p>
        </p:txBody>
      </p:sp>
      <p:sp>
        <p:nvSpPr>
          <p:cNvPr id="3" name="Tijdelijke aanduiding voor inhoud 2">
            <a:extLst>
              <a:ext uri="{FF2B5EF4-FFF2-40B4-BE49-F238E27FC236}">
                <a16:creationId xmlns:a16="http://schemas.microsoft.com/office/drawing/2014/main" id="{22E66EDE-CE78-8635-A6A2-7CF683202CE0}"/>
              </a:ext>
            </a:extLst>
          </p:cNvPr>
          <p:cNvSpPr>
            <a:spLocks noGrp="1"/>
          </p:cNvSpPr>
          <p:nvPr>
            <p:ph idx="1"/>
          </p:nvPr>
        </p:nvSpPr>
        <p:spPr/>
        <p:txBody>
          <a:bodyPr>
            <a:normAutofit fontScale="85000" lnSpcReduction="20000"/>
          </a:bodyPr>
          <a:lstStyle/>
          <a:p>
            <a:r>
              <a:rPr lang="nl-NL" i="1" dirty="0"/>
              <a:t>Wat is het?</a:t>
            </a:r>
            <a:br>
              <a:rPr lang="nl-NL" dirty="0"/>
            </a:br>
            <a:r>
              <a:rPr lang="nl-NL" dirty="0"/>
              <a:t>Het berekenen van de stijging of daling van de algemene prijspeil.</a:t>
            </a:r>
          </a:p>
          <a:p>
            <a:endParaRPr lang="nl-NL" dirty="0"/>
          </a:p>
          <a:p>
            <a:r>
              <a:rPr lang="nl-NL" dirty="0"/>
              <a:t>Hier worden gekeken naar de prijzen van een bepaald hoeveelheid vaste goederen en diensten (bijvoorbeeld 1000 meest gekochte producten). Hier wordt de gemiddelde van genomen om de algemene inflatie/deflatie te berekenen.</a:t>
            </a:r>
          </a:p>
          <a:p>
            <a:endParaRPr lang="nl-NL" dirty="0"/>
          </a:p>
          <a:p>
            <a:r>
              <a:rPr lang="nl-NL" dirty="0"/>
              <a:t>2 soorten: </a:t>
            </a:r>
            <a:br>
              <a:rPr lang="nl-NL" dirty="0"/>
            </a:br>
            <a:r>
              <a:rPr lang="nl-NL" dirty="0"/>
              <a:t>1. Samengesteld </a:t>
            </a:r>
            <a:r>
              <a:rPr lang="nl-NL" i="1" dirty="0">
                <a:solidFill>
                  <a:srgbClr val="FF0000"/>
                </a:solidFill>
              </a:rPr>
              <a:t>ongewogen</a:t>
            </a:r>
            <a:r>
              <a:rPr lang="nl-NL" dirty="0"/>
              <a:t> prijsindex</a:t>
            </a:r>
          </a:p>
          <a:p>
            <a:pPr marL="0" indent="0">
              <a:buNone/>
            </a:pPr>
            <a:r>
              <a:rPr lang="nl-NL" dirty="0"/>
              <a:t>   2. Samengesteld </a:t>
            </a:r>
            <a:r>
              <a:rPr lang="nl-NL" i="1" dirty="0">
                <a:solidFill>
                  <a:srgbClr val="FF0000"/>
                </a:solidFill>
              </a:rPr>
              <a:t>gewogen</a:t>
            </a:r>
            <a:r>
              <a:rPr lang="nl-NL" dirty="0"/>
              <a:t> prijsindex</a:t>
            </a:r>
          </a:p>
          <a:p>
            <a:endParaRPr lang="nl-NL" dirty="0"/>
          </a:p>
          <a:p>
            <a:r>
              <a:rPr lang="nl-NL" dirty="0"/>
              <a:t>Dit wordt gedaan door het CBS (Centraal Bureau van de Statistiek)</a:t>
            </a:r>
          </a:p>
          <a:p>
            <a:endParaRPr lang="nl-NL" dirty="0"/>
          </a:p>
          <a:p>
            <a:endParaRPr lang="nl-NL" dirty="0"/>
          </a:p>
        </p:txBody>
      </p:sp>
    </p:spTree>
    <p:extLst>
      <p:ext uri="{BB962C8B-B14F-4D97-AF65-F5344CB8AC3E}">
        <p14:creationId xmlns:p14="http://schemas.microsoft.com/office/powerpoint/2010/main" val="145718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Consumentenprijsindexcijfer</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4"/>
            <a:ext cx="10515600" cy="4351338"/>
          </a:xfrm>
        </p:spPr>
        <p:txBody>
          <a:bodyPr/>
          <a:lstStyle/>
          <a:p>
            <a:r>
              <a:rPr lang="nl-NL" dirty="0"/>
              <a:t>Voorbeeld: samengesteld </a:t>
            </a:r>
            <a:r>
              <a:rPr lang="nl-NL" i="1" dirty="0">
                <a:solidFill>
                  <a:srgbClr val="FF0000"/>
                </a:solidFill>
              </a:rPr>
              <a:t>ongewogen</a:t>
            </a:r>
            <a:r>
              <a:rPr lang="nl-NL" dirty="0"/>
              <a:t> prijsindex</a:t>
            </a:r>
            <a:br>
              <a:rPr lang="nl-NL" dirty="0"/>
            </a:br>
            <a:r>
              <a:rPr lang="nl-NL" i="1" dirty="0">
                <a:solidFill>
                  <a:srgbClr val="FF0000"/>
                </a:solidFill>
              </a:rPr>
              <a:t>Ongewogen</a:t>
            </a:r>
            <a:r>
              <a:rPr lang="nl-NL" i="1" dirty="0"/>
              <a:t> </a:t>
            </a:r>
            <a:r>
              <a:rPr lang="nl-NL" dirty="0"/>
              <a:t>omdat alle cijfers (weging) even zwaar meetelt</a:t>
            </a:r>
            <a:br>
              <a:rPr lang="nl-NL" dirty="0"/>
            </a:br>
            <a:endParaRPr lang="nl-NL" dirty="0"/>
          </a:p>
          <a:p>
            <a:endParaRPr lang="nl-NL" dirty="0"/>
          </a:p>
          <a:p>
            <a:endParaRPr lang="nl-NL" dirty="0"/>
          </a:p>
        </p:txBody>
      </p:sp>
      <p:graphicFrame>
        <p:nvGraphicFramePr>
          <p:cNvPr id="4" name="Tabel 5">
            <a:extLst>
              <a:ext uri="{FF2B5EF4-FFF2-40B4-BE49-F238E27FC236}">
                <a16:creationId xmlns:a16="http://schemas.microsoft.com/office/drawing/2014/main" id="{4892D2BA-A190-E077-087B-D788DA70F831}"/>
              </a:ext>
            </a:extLst>
          </p:cNvPr>
          <p:cNvGraphicFramePr>
            <a:graphicFrameLocks noGrp="1"/>
          </p:cNvGraphicFramePr>
          <p:nvPr>
            <p:extLst>
              <p:ext uri="{D42A27DB-BD31-4B8C-83A1-F6EECF244321}">
                <p14:modId xmlns:p14="http://schemas.microsoft.com/office/powerpoint/2010/main" val="46342245"/>
              </p:ext>
            </p:extLst>
          </p:nvPr>
        </p:nvGraphicFramePr>
        <p:xfrm>
          <a:off x="1004453" y="2749743"/>
          <a:ext cx="4351318" cy="2331781"/>
        </p:xfrm>
        <a:graphic>
          <a:graphicData uri="http://schemas.openxmlformats.org/drawingml/2006/table">
            <a:tbl>
              <a:tblPr firstRow="1" bandRow="1">
                <a:tableStyleId>{5C22544A-7EE6-4342-B048-85BDC9FD1C3A}</a:tableStyleId>
              </a:tblPr>
              <a:tblGrid>
                <a:gridCol w="2452310">
                  <a:extLst>
                    <a:ext uri="{9D8B030D-6E8A-4147-A177-3AD203B41FA5}">
                      <a16:colId xmlns:a16="http://schemas.microsoft.com/office/drawing/2014/main" val="19246348"/>
                    </a:ext>
                  </a:extLst>
                </a:gridCol>
                <a:gridCol w="1899008">
                  <a:extLst>
                    <a:ext uri="{9D8B030D-6E8A-4147-A177-3AD203B41FA5}">
                      <a16:colId xmlns:a16="http://schemas.microsoft.com/office/drawing/2014/main" val="457212440"/>
                    </a:ext>
                  </a:extLst>
                </a:gridCol>
              </a:tblGrid>
              <a:tr h="482661">
                <a:tc>
                  <a:txBody>
                    <a:bodyPr/>
                    <a:lstStyle/>
                    <a:p>
                      <a:r>
                        <a:rPr lang="nl-NL" dirty="0"/>
                        <a:t>Artikelgroep</a:t>
                      </a:r>
                    </a:p>
                  </a:txBody>
                  <a:tcPr/>
                </a:tc>
                <a:tc>
                  <a:txBody>
                    <a:bodyPr/>
                    <a:lstStyle/>
                    <a:p>
                      <a:r>
                        <a:rPr lang="nl-NL" dirty="0"/>
                        <a:t>Indexcijfer</a:t>
                      </a:r>
                    </a:p>
                  </a:txBody>
                  <a:tcPr/>
                </a:tc>
                <a:extLst>
                  <a:ext uri="{0D108BD9-81ED-4DB2-BD59-A6C34878D82A}">
                    <a16:rowId xmlns:a16="http://schemas.microsoft.com/office/drawing/2014/main" val="3059891646"/>
                  </a:ext>
                </a:extLst>
              </a:tr>
              <a:tr h="370840">
                <a:tc>
                  <a:txBody>
                    <a:bodyPr/>
                    <a:lstStyle/>
                    <a:p>
                      <a:r>
                        <a:rPr lang="nl-NL" dirty="0"/>
                        <a:t>Wonen</a:t>
                      </a:r>
                    </a:p>
                  </a:txBody>
                  <a:tcPr/>
                </a:tc>
                <a:tc>
                  <a:txBody>
                    <a:bodyPr/>
                    <a:lstStyle/>
                    <a:p>
                      <a:r>
                        <a:rPr lang="nl-NL" dirty="0"/>
                        <a:t>106,3</a:t>
                      </a:r>
                    </a:p>
                  </a:txBody>
                  <a:tcPr/>
                </a:tc>
                <a:extLst>
                  <a:ext uri="{0D108BD9-81ED-4DB2-BD59-A6C34878D82A}">
                    <a16:rowId xmlns:a16="http://schemas.microsoft.com/office/drawing/2014/main" val="3210458083"/>
                  </a:ext>
                </a:extLst>
              </a:tr>
              <a:tr h="370840">
                <a:tc>
                  <a:txBody>
                    <a:bodyPr/>
                    <a:lstStyle/>
                    <a:p>
                      <a:r>
                        <a:rPr lang="nl-NL" dirty="0"/>
                        <a:t>Eten en drinken</a:t>
                      </a:r>
                    </a:p>
                  </a:txBody>
                  <a:tcPr/>
                </a:tc>
                <a:tc>
                  <a:txBody>
                    <a:bodyPr/>
                    <a:lstStyle/>
                    <a:p>
                      <a:r>
                        <a:rPr lang="nl-NL" dirty="0"/>
                        <a:t>104,5</a:t>
                      </a:r>
                    </a:p>
                  </a:txBody>
                  <a:tcPr/>
                </a:tc>
                <a:extLst>
                  <a:ext uri="{0D108BD9-81ED-4DB2-BD59-A6C34878D82A}">
                    <a16:rowId xmlns:a16="http://schemas.microsoft.com/office/drawing/2014/main" val="1789359198"/>
                  </a:ext>
                </a:extLst>
              </a:tr>
              <a:tr h="370840">
                <a:tc>
                  <a:txBody>
                    <a:bodyPr/>
                    <a:lstStyle/>
                    <a:p>
                      <a:r>
                        <a:rPr lang="nl-NL" dirty="0"/>
                        <a:t>Kleding</a:t>
                      </a:r>
                    </a:p>
                  </a:txBody>
                  <a:tcPr/>
                </a:tc>
                <a:tc>
                  <a:txBody>
                    <a:bodyPr/>
                    <a:lstStyle/>
                    <a:p>
                      <a:r>
                        <a:rPr lang="nl-NL" dirty="0"/>
                        <a:t>102,1</a:t>
                      </a:r>
                    </a:p>
                  </a:txBody>
                  <a:tcPr/>
                </a:tc>
                <a:extLst>
                  <a:ext uri="{0D108BD9-81ED-4DB2-BD59-A6C34878D82A}">
                    <a16:rowId xmlns:a16="http://schemas.microsoft.com/office/drawing/2014/main" val="1722538471"/>
                  </a:ext>
                </a:extLst>
              </a:tr>
              <a:tr h="370840">
                <a:tc>
                  <a:txBody>
                    <a:bodyPr/>
                    <a:lstStyle/>
                    <a:p>
                      <a:r>
                        <a:rPr lang="nl-NL" dirty="0"/>
                        <a:t>Vervoer</a:t>
                      </a:r>
                    </a:p>
                  </a:txBody>
                  <a:tcPr/>
                </a:tc>
                <a:tc>
                  <a:txBody>
                    <a:bodyPr/>
                    <a:lstStyle/>
                    <a:p>
                      <a:r>
                        <a:rPr lang="nl-NL" dirty="0"/>
                        <a:t>103,9</a:t>
                      </a:r>
                    </a:p>
                  </a:txBody>
                  <a:tcPr/>
                </a:tc>
                <a:extLst>
                  <a:ext uri="{0D108BD9-81ED-4DB2-BD59-A6C34878D82A}">
                    <a16:rowId xmlns:a16="http://schemas.microsoft.com/office/drawing/2014/main" val="3474364193"/>
                  </a:ext>
                </a:extLst>
              </a:tr>
              <a:tr h="0">
                <a:tc>
                  <a:txBody>
                    <a:bodyPr/>
                    <a:lstStyle/>
                    <a:p>
                      <a:r>
                        <a:rPr lang="nl-NL" dirty="0"/>
                        <a:t>Consumentenprijsindex</a:t>
                      </a:r>
                    </a:p>
                  </a:txBody>
                  <a:tcPr/>
                </a:tc>
                <a:tc>
                  <a:txBody>
                    <a:bodyPr/>
                    <a:lstStyle/>
                    <a:p>
                      <a:r>
                        <a:rPr lang="nl-NL" dirty="0"/>
                        <a:t>?</a:t>
                      </a:r>
                    </a:p>
                  </a:txBody>
                  <a:tcPr/>
                </a:tc>
                <a:extLst>
                  <a:ext uri="{0D108BD9-81ED-4DB2-BD59-A6C34878D82A}">
                    <a16:rowId xmlns:a16="http://schemas.microsoft.com/office/drawing/2014/main" val="3341213994"/>
                  </a:ext>
                </a:extLst>
              </a:tr>
            </a:tbl>
          </a:graphicData>
        </a:graphic>
      </p:graphicFrame>
      <p:sp>
        <p:nvSpPr>
          <p:cNvPr id="9" name="Tekstvak 8">
            <a:extLst>
              <a:ext uri="{FF2B5EF4-FFF2-40B4-BE49-F238E27FC236}">
                <a16:creationId xmlns:a16="http://schemas.microsoft.com/office/drawing/2014/main" id="{41D77738-D006-9DE0-42C1-D5ED80C17DCE}"/>
              </a:ext>
            </a:extLst>
          </p:cNvPr>
          <p:cNvSpPr txBox="1"/>
          <p:nvPr/>
        </p:nvSpPr>
        <p:spPr>
          <a:xfrm>
            <a:off x="921327" y="5582000"/>
            <a:ext cx="9196452" cy="369332"/>
          </a:xfrm>
          <a:prstGeom prst="rect">
            <a:avLst/>
          </a:prstGeom>
          <a:noFill/>
        </p:spPr>
        <p:txBody>
          <a:bodyPr wrap="square" rtlCol="0">
            <a:spAutoFit/>
          </a:bodyPr>
          <a:lstStyle/>
          <a:p>
            <a:r>
              <a:rPr lang="nl-NL" b="1" dirty="0"/>
              <a:t>Berekening consumentenprijsindexcijfer </a:t>
            </a:r>
            <a:r>
              <a:rPr lang="nl-NL" dirty="0"/>
              <a:t>:  106, 3 + 104,5 + 102, 1 + 103, 9 = 416,8 : 4 = 104,2</a:t>
            </a:r>
          </a:p>
        </p:txBody>
      </p:sp>
    </p:spTree>
    <p:extLst>
      <p:ext uri="{BB962C8B-B14F-4D97-AF65-F5344CB8AC3E}">
        <p14:creationId xmlns:p14="http://schemas.microsoft.com/office/powerpoint/2010/main" val="12981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Consumentenprijsindexcijfer</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4"/>
            <a:ext cx="10515600" cy="4351338"/>
          </a:xfrm>
        </p:spPr>
        <p:txBody>
          <a:bodyPr/>
          <a:lstStyle/>
          <a:p>
            <a:r>
              <a:rPr lang="nl-NL" dirty="0"/>
              <a:t>Voorbeeld: samengesteld </a:t>
            </a:r>
            <a:r>
              <a:rPr lang="nl-NL" i="1" dirty="0">
                <a:solidFill>
                  <a:srgbClr val="FF0000"/>
                </a:solidFill>
              </a:rPr>
              <a:t>ongewogen</a:t>
            </a:r>
            <a:r>
              <a:rPr lang="nl-NL" dirty="0"/>
              <a:t> prijsindex</a:t>
            </a:r>
            <a:br>
              <a:rPr lang="nl-NL" dirty="0"/>
            </a:br>
            <a:r>
              <a:rPr lang="nl-NL" i="1" dirty="0">
                <a:solidFill>
                  <a:srgbClr val="FF0000"/>
                </a:solidFill>
              </a:rPr>
              <a:t>Ongewogen</a:t>
            </a:r>
            <a:r>
              <a:rPr lang="nl-NL" i="1" dirty="0"/>
              <a:t> </a:t>
            </a:r>
            <a:r>
              <a:rPr lang="nl-NL" dirty="0"/>
              <a:t>omdat alle cijfers (weging) even zwaar meetelt</a:t>
            </a:r>
            <a:br>
              <a:rPr lang="nl-NL" dirty="0"/>
            </a:br>
            <a:endParaRPr lang="nl-NL" dirty="0"/>
          </a:p>
          <a:p>
            <a:endParaRPr lang="nl-NL" dirty="0"/>
          </a:p>
          <a:p>
            <a:endParaRPr lang="nl-NL" dirty="0"/>
          </a:p>
        </p:txBody>
      </p:sp>
      <p:graphicFrame>
        <p:nvGraphicFramePr>
          <p:cNvPr id="5" name="Tabel 5">
            <a:extLst>
              <a:ext uri="{FF2B5EF4-FFF2-40B4-BE49-F238E27FC236}">
                <a16:creationId xmlns:a16="http://schemas.microsoft.com/office/drawing/2014/main" id="{EB1035B0-B5F7-614F-B695-37F825457F43}"/>
              </a:ext>
            </a:extLst>
          </p:cNvPr>
          <p:cNvGraphicFramePr>
            <a:graphicFrameLocks noGrp="1"/>
          </p:cNvGraphicFramePr>
          <p:nvPr>
            <p:extLst>
              <p:ext uri="{D42A27DB-BD31-4B8C-83A1-F6EECF244321}">
                <p14:modId xmlns:p14="http://schemas.microsoft.com/office/powerpoint/2010/main" val="280160549"/>
              </p:ext>
            </p:extLst>
          </p:nvPr>
        </p:nvGraphicFramePr>
        <p:xfrm>
          <a:off x="1022597" y="2663143"/>
          <a:ext cx="6815117" cy="1112520"/>
        </p:xfrm>
        <a:graphic>
          <a:graphicData uri="http://schemas.openxmlformats.org/drawingml/2006/table">
            <a:tbl>
              <a:tblPr firstRow="1" bandRow="1">
                <a:tableStyleId>{5940675A-B579-460E-94D1-54222C63F5DA}</a:tableStyleId>
              </a:tblPr>
              <a:tblGrid>
                <a:gridCol w="1221839">
                  <a:extLst>
                    <a:ext uri="{9D8B030D-6E8A-4147-A177-3AD203B41FA5}">
                      <a16:colId xmlns:a16="http://schemas.microsoft.com/office/drawing/2014/main" val="536270029"/>
                    </a:ext>
                  </a:extLst>
                </a:gridCol>
                <a:gridCol w="1337084">
                  <a:extLst>
                    <a:ext uri="{9D8B030D-6E8A-4147-A177-3AD203B41FA5}">
                      <a16:colId xmlns:a16="http://schemas.microsoft.com/office/drawing/2014/main" val="2631073596"/>
                    </a:ext>
                  </a:extLst>
                </a:gridCol>
                <a:gridCol w="1394241">
                  <a:extLst>
                    <a:ext uri="{9D8B030D-6E8A-4147-A177-3AD203B41FA5}">
                      <a16:colId xmlns:a16="http://schemas.microsoft.com/office/drawing/2014/main" val="3314883816"/>
                    </a:ext>
                  </a:extLst>
                </a:gridCol>
                <a:gridCol w="1484416">
                  <a:extLst>
                    <a:ext uri="{9D8B030D-6E8A-4147-A177-3AD203B41FA5}">
                      <a16:colId xmlns:a16="http://schemas.microsoft.com/office/drawing/2014/main" val="3395252209"/>
                    </a:ext>
                  </a:extLst>
                </a:gridCol>
                <a:gridCol w="1377537">
                  <a:extLst>
                    <a:ext uri="{9D8B030D-6E8A-4147-A177-3AD203B41FA5}">
                      <a16:colId xmlns:a16="http://schemas.microsoft.com/office/drawing/2014/main" val="3578716719"/>
                    </a:ext>
                  </a:extLst>
                </a:gridCol>
              </a:tblGrid>
              <a:tr h="370840">
                <a:tc>
                  <a:txBody>
                    <a:bodyPr/>
                    <a:lstStyle/>
                    <a:p>
                      <a:r>
                        <a:rPr lang="nl-NL" b="1" dirty="0"/>
                        <a:t>Toets </a:t>
                      </a:r>
                      <a:r>
                        <a:rPr lang="nl-NL" b="1" dirty="0" err="1"/>
                        <a:t>Eco</a:t>
                      </a:r>
                      <a:endParaRPr lang="nl-NL" b="1" dirty="0"/>
                    </a:p>
                  </a:txBody>
                  <a:tcPr/>
                </a:tc>
                <a:tc>
                  <a:txBody>
                    <a:bodyPr/>
                    <a:lstStyle/>
                    <a:p>
                      <a:r>
                        <a:rPr lang="nl-NL" dirty="0"/>
                        <a:t>Hoofdstuk 1</a:t>
                      </a:r>
                    </a:p>
                  </a:txBody>
                  <a:tcPr/>
                </a:tc>
                <a:tc>
                  <a:txBody>
                    <a:bodyPr/>
                    <a:lstStyle/>
                    <a:p>
                      <a:r>
                        <a:rPr lang="nl-NL" dirty="0"/>
                        <a:t>Hoofdstuk 2</a:t>
                      </a:r>
                    </a:p>
                  </a:txBody>
                  <a:tcPr/>
                </a:tc>
                <a:tc>
                  <a:txBody>
                    <a:bodyPr/>
                    <a:lstStyle/>
                    <a:p>
                      <a:r>
                        <a:rPr lang="nl-NL" dirty="0"/>
                        <a:t>Hoofdstuk 3</a:t>
                      </a:r>
                    </a:p>
                  </a:txBody>
                  <a:tcPr/>
                </a:tc>
                <a:tc>
                  <a:txBody>
                    <a:bodyPr/>
                    <a:lstStyle/>
                    <a:p>
                      <a:r>
                        <a:rPr lang="nl-NL" dirty="0"/>
                        <a:t>Hoofdstuk 4</a:t>
                      </a:r>
                    </a:p>
                  </a:txBody>
                  <a:tcPr/>
                </a:tc>
                <a:extLst>
                  <a:ext uri="{0D108BD9-81ED-4DB2-BD59-A6C34878D82A}">
                    <a16:rowId xmlns:a16="http://schemas.microsoft.com/office/drawing/2014/main" val="1144105010"/>
                  </a:ext>
                </a:extLst>
              </a:tr>
              <a:tr h="370840">
                <a:tc>
                  <a:txBody>
                    <a:bodyPr/>
                    <a:lstStyle/>
                    <a:p>
                      <a:r>
                        <a:rPr lang="nl-NL" b="1" dirty="0"/>
                        <a:t>Weging</a:t>
                      </a:r>
                    </a:p>
                  </a:txBody>
                  <a:tcPr/>
                </a:tc>
                <a:tc>
                  <a:txBody>
                    <a:bodyPr/>
                    <a:lstStyle/>
                    <a:p>
                      <a:pPr algn="ctr"/>
                      <a:r>
                        <a:rPr lang="nl-NL" dirty="0"/>
                        <a:t>1</a:t>
                      </a:r>
                    </a:p>
                  </a:txBody>
                  <a:tcPr/>
                </a:tc>
                <a:tc>
                  <a:txBody>
                    <a:bodyPr/>
                    <a:lstStyle/>
                    <a:p>
                      <a:pPr algn="ctr"/>
                      <a:r>
                        <a:rPr lang="nl-NL" dirty="0"/>
                        <a:t>1</a:t>
                      </a:r>
                    </a:p>
                  </a:txBody>
                  <a:tcPr/>
                </a:tc>
                <a:tc>
                  <a:txBody>
                    <a:bodyPr/>
                    <a:lstStyle/>
                    <a:p>
                      <a:pPr algn="ctr"/>
                      <a:r>
                        <a:rPr lang="nl-NL" dirty="0"/>
                        <a:t>1</a:t>
                      </a:r>
                    </a:p>
                  </a:txBody>
                  <a:tcPr/>
                </a:tc>
                <a:tc>
                  <a:txBody>
                    <a:bodyPr/>
                    <a:lstStyle/>
                    <a:p>
                      <a:pPr algn="ctr"/>
                      <a:r>
                        <a:rPr lang="nl-NL" dirty="0"/>
                        <a:t>1</a:t>
                      </a:r>
                    </a:p>
                  </a:txBody>
                  <a:tcPr/>
                </a:tc>
                <a:extLst>
                  <a:ext uri="{0D108BD9-81ED-4DB2-BD59-A6C34878D82A}">
                    <a16:rowId xmlns:a16="http://schemas.microsoft.com/office/drawing/2014/main" val="2006568039"/>
                  </a:ext>
                </a:extLst>
              </a:tr>
              <a:tr h="370840">
                <a:tc>
                  <a:txBody>
                    <a:bodyPr/>
                    <a:lstStyle/>
                    <a:p>
                      <a:r>
                        <a:rPr lang="nl-NL" b="1" dirty="0"/>
                        <a:t>Cijfer</a:t>
                      </a:r>
                    </a:p>
                  </a:txBody>
                  <a:tcPr/>
                </a:tc>
                <a:tc>
                  <a:txBody>
                    <a:bodyPr/>
                    <a:lstStyle/>
                    <a:p>
                      <a:pPr algn="ctr"/>
                      <a:r>
                        <a:rPr lang="nl-NL" dirty="0"/>
                        <a:t>6</a:t>
                      </a:r>
                    </a:p>
                  </a:txBody>
                  <a:tcPr/>
                </a:tc>
                <a:tc>
                  <a:txBody>
                    <a:bodyPr/>
                    <a:lstStyle/>
                    <a:p>
                      <a:pPr algn="ctr"/>
                      <a:r>
                        <a:rPr lang="nl-NL" dirty="0"/>
                        <a:t>8</a:t>
                      </a:r>
                    </a:p>
                  </a:txBody>
                  <a:tcPr/>
                </a:tc>
                <a:tc>
                  <a:txBody>
                    <a:bodyPr/>
                    <a:lstStyle/>
                    <a:p>
                      <a:pPr algn="ctr"/>
                      <a:r>
                        <a:rPr lang="nl-NL" dirty="0"/>
                        <a:t>7</a:t>
                      </a:r>
                    </a:p>
                  </a:txBody>
                  <a:tcPr/>
                </a:tc>
                <a:tc>
                  <a:txBody>
                    <a:bodyPr/>
                    <a:lstStyle/>
                    <a:p>
                      <a:pPr algn="ctr"/>
                      <a:r>
                        <a:rPr lang="nl-NL" dirty="0"/>
                        <a:t>9</a:t>
                      </a:r>
                    </a:p>
                  </a:txBody>
                  <a:tcPr/>
                </a:tc>
                <a:extLst>
                  <a:ext uri="{0D108BD9-81ED-4DB2-BD59-A6C34878D82A}">
                    <a16:rowId xmlns:a16="http://schemas.microsoft.com/office/drawing/2014/main" val="2971388433"/>
                  </a:ext>
                </a:extLst>
              </a:tr>
            </a:tbl>
          </a:graphicData>
        </a:graphic>
      </p:graphicFrame>
      <p:sp>
        <p:nvSpPr>
          <p:cNvPr id="7" name="Tekstvak 6">
            <a:extLst>
              <a:ext uri="{FF2B5EF4-FFF2-40B4-BE49-F238E27FC236}">
                <a16:creationId xmlns:a16="http://schemas.microsoft.com/office/drawing/2014/main" id="{BAC6DF93-F072-CBEB-A503-F1C7123A4432}"/>
              </a:ext>
            </a:extLst>
          </p:cNvPr>
          <p:cNvSpPr txBox="1"/>
          <p:nvPr/>
        </p:nvSpPr>
        <p:spPr>
          <a:xfrm>
            <a:off x="1022597" y="4009316"/>
            <a:ext cx="7646390" cy="646331"/>
          </a:xfrm>
          <a:prstGeom prst="rect">
            <a:avLst/>
          </a:prstGeom>
          <a:noFill/>
        </p:spPr>
        <p:txBody>
          <a:bodyPr wrap="square" rtlCol="0">
            <a:spAutoFit/>
          </a:bodyPr>
          <a:lstStyle/>
          <a:p>
            <a:r>
              <a:rPr lang="nl-NL" dirty="0"/>
              <a:t>Gemiddelde cijfer: 6 + 8 + 7 + 9 = 30 : 4 = 7,5 </a:t>
            </a:r>
          </a:p>
          <a:p>
            <a:endParaRPr lang="nl-NL" dirty="0"/>
          </a:p>
        </p:txBody>
      </p:sp>
      <p:sp>
        <p:nvSpPr>
          <p:cNvPr id="8" name="Pijl omlaag 7">
            <a:extLst>
              <a:ext uri="{FF2B5EF4-FFF2-40B4-BE49-F238E27FC236}">
                <a16:creationId xmlns:a16="http://schemas.microsoft.com/office/drawing/2014/main" id="{5FCDA70C-9717-3EA0-3BDC-B975EFE40E4E}"/>
              </a:ext>
            </a:extLst>
          </p:cNvPr>
          <p:cNvSpPr/>
          <p:nvPr/>
        </p:nvSpPr>
        <p:spPr>
          <a:xfrm rot="5400000">
            <a:off x="7802751" y="2826302"/>
            <a:ext cx="1112522" cy="786204"/>
          </a:xfrm>
          <a:prstGeom prst="downArrow">
            <a:avLst>
              <a:gd name="adj1" fmla="val 36667"/>
              <a:gd name="adj2" fmla="val 53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651773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Consumentenprijsindexcijfer</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4"/>
            <a:ext cx="10515600" cy="4351338"/>
          </a:xfrm>
        </p:spPr>
        <p:txBody>
          <a:bodyPr/>
          <a:lstStyle/>
          <a:p>
            <a:r>
              <a:rPr lang="nl-NL" dirty="0"/>
              <a:t>Voorbeeld: samengesteld </a:t>
            </a:r>
            <a:r>
              <a:rPr lang="nl-NL" i="1" dirty="0">
                <a:solidFill>
                  <a:srgbClr val="FF0000"/>
                </a:solidFill>
              </a:rPr>
              <a:t>gewogen</a:t>
            </a:r>
            <a:r>
              <a:rPr lang="nl-NL" dirty="0"/>
              <a:t> prijsindex</a:t>
            </a:r>
            <a:br>
              <a:rPr lang="nl-NL" dirty="0"/>
            </a:br>
            <a:r>
              <a:rPr lang="nl-NL" i="1" dirty="0">
                <a:solidFill>
                  <a:srgbClr val="FF0000"/>
                </a:solidFill>
              </a:rPr>
              <a:t>gewogen</a:t>
            </a:r>
            <a:r>
              <a:rPr lang="nl-NL" i="1" dirty="0"/>
              <a:t> </a:t>
            </a:r>
            <a:r>
              <a:rPr lang="nl-NL" dirty="0"/>
              <a:t>omdat alle groepen een andere weging heeft en daarom verschillend meetelt</a:t>
            </a:r>
          </a:p>
          <a:p>
            <a:pPr marL="0" indent="0">
              <a:buNone/>
            </a:pPr>
            <a:br>
              <a:rPr lang="nl-NL" dirty="0"/>
            </a:br>
            <a:endParaRPr lang="nl-NL" dirty="0"/>
          </a:p>
          <a:p>
            <a:endParaRPr lang="nl-NL" dirty="0"/>
          </a:p>
          <a:p>
            <a:endParaRPr lang="nl-NL" dirty="0"/>
          </a:p>
        </p:txBody>
      </p:sp>
      <p:graphicFrame>
        <p:nvGraphicFramePr>
          <p:cNvPr id="5" name="Tabel 5">
            <a:extLst>
              <a:ext uri="{FF2B5EF4-FFF2-40B4-BE49-F238E27FC236}">
                <a16:creationId xmlns:a16="http://schemas.microsoft.com/office/drawing/2014/main" id="{EB1035B0-B5F7-614F-B695-37F825457F43}"/>
              </a:ext>
            </a:extLst>
          </p:cNvPr>
          <p:cNvGraphicFramePr>
            <a:graphicFrameLocks noGrp="1"/>
          </p:cNvGraphicFramePr>
          <p:nvPr>
            <p:extLst>
              <p:ext uri="{D42A27DB-BD31-4B8C-83A1-F6EECF244321}">
                <p14:modId xmlns:p14="http://schemas.microsoft.com/office/powerpoint/2010/main" val="2300915700"/>
              </p:ext>
            </p:extLst>
          </p:nvPr>
        </p:nvGraphicFramePr>
        <p:xfrm>
          <a:off x="994497" y="2946339"/>
          <a:ext cx="9489971" cy="1381760"/>
        </p:xfrm>
        <a:graphic>
          <a:graphicData uri="http://schemas.openxmlformats.org/drawingml/2006/table">
            <a:tbl>
              <a:tblPr firstRow="1" bandRow="1">
                <a:tableStyleId>{5940675A-B579-460E-94D1-54222C63F5DA}</a:tableStyleId>
              </a:tblPr>
              <a:tblGrid>
                <a:gridCol w="1701396">
                  <a:extLst>
                    <a:ext uri="{9D8B030D-6E8A-4147-A177-3AD203B41FA5}">
                      <a16:colId xmlns:a16="http://schemas.microsoft.com/office/drawing/2014/main" val="536270029"/>
                    </a:ext>
                  </a:extLst>
                </a:gridCol>
                <a:gridCol w="1875268">
                  <a:extLst>
                    <a:ext uri="{9D8B030D-6E8A-4147-A177-3AD203B41FA5}">
                      <a16:colId xmlns:a16="http://schemas.microsoft.com/office/drawing/2014/main" val="2631073596"/>
                    </a:ext>
                  </a:extLst>
                </a:gridCol>
                <a:gridCol w="2479774">
                  <a:extLst>
                    <a:ext uri="{9D8B030D-6E8A-4147-A177-3AD203B41FA5}">
                      <a16:colId xmlns:a16="http://schemas.microsoft.com/office/drawing/2014/main" val="3314883816"/>
                    </a:ext>
                  </a:extLst>
                </a:gridCol>
                <a:gridCol w="2029011">
                  <a:extLst>
                    <a:ext uri="{9D8B030D-6E8A-4147-A177-3AD203B41FA5}">
                      <a16:colId xmlns:a16="http://schemas.microsoft.com/office/drawing/2014/main" val="3395252209"/>
                    </a:ext>
                  </a:extLst>
                </a:gridCol>
                <a:gridCol w="1404522">
                  <a:extLst>
                    <a:ext uri="{9D8B030D-6E8A-4147-A177-3AD203B41FA5}">
                      <a16:colId xmlns:a16="http://schemas.microsoft.com/office/drawing/2014/main" val="3578716719"/>
                    </a:ext>
                  </a:extLst>
                </a:gridCol>
              </a:tblGrid>
              <a:tr h="370840">
                <a:tc>
                  <a:txBody>
                    <a:bodyPr/>
                    <a:lstStyle/>
                    <a:p>
                      <a:r>
                        <a:rPr lang="nl-NL" b="1" dirty="0"/>
                        <a:t>Toets </a:t>
                      </a:r>
                      <a:r>
                        <a:rPr lang="nl-NL" b="1" dirty="0" err="1"/>
                        <a:t>Eco</a:t>
                      </a:r>
                      <a:endParaRPr lang="nl-NL" b="1" dirty="0"/>
                    </a:p>
                  </a:txBody>
                  <a:tcPr/>
                </a:tc>
                <a:tc>
                  <a:txBody>
                    <a:bodyPr/>
                    <a:lstStyle/>
                    <a:p>
                      <a:r>
                        <a:rPr lang="nl-NL" dirty="0"/>
                        <a:t>S.O. Hoofdstuk 1</a:t>
                      </a:r>
                    </a:p>
                  </a:txBody>
                  <a:tcPr/>
                </a:tc>
                <a:tc>
                  <a:txBody>
                    <a:bodyPr/>
                    <a:lstStyle/>
                    <a:p>
                      <a:r>
                        <a:rPr lang="nl-NL" dirty="0"/>
                        <a:t>Proefwerk hoofdstuk 1</a:t>
                      </a:r>
                    </a:p>
                  </a:txBody>
                  <a:tcPr/>
                </a:tc>
                <a:tc>
                  <a:txBody>
                    <a:bodyPr/>
                    <a:lstStyle/>
                    <a:p>
                      <a:r>
                        <a:rPr lang="nl-NL" dirty="0"/>
                        <a:t>S.O. Hoofdstuk 2</a:t>
                      </a:r>
                    </a:p>
                  </a:txBody>
                  <a:tcPr/>
                </a:tc>
                <a:tc>
                  <a:txBody>
                    <a:bodyPr/>
                    <a:lstStyle/>
                    <a:p>
                      <a:r>
                        <a:rPr lang="nl-NL" dirty="0"/>
                        <a:t>Verslag</a:t>
                      </a:r>
                      <a:br>
                        <a:rPr lang="nl-NL" dirty="0"/>
                      </a:br>
                      <a:r>
                        <a:rPr lang="nl-NL" dirty="0"/>
                        <a:t>Hoofdstuk 3</a:t>
                      </a:r>
                    </a:p>
                  </a:txBody>
                  <a:tcPr/>
                </a:tc>
                <a:extLst>
                  <a:ext uri="{0D108BD9-81ED-4DB2-BD59-A6C34878D82A}">
                    <a16:rowId xmlns:a16="http://schemas.microsoft.com/office/drawing/2014/main" val="1144105010"/>
                  </a:ext>
                </a:extLst>
              </a:tr>
              <a:tr h="370840">
                <a:tc>
                  <a:txBody>
                    <a:bodyPr/>
                    <a:lstStyle/>
                    <a:p>
                      <a:r>
                        <a:rPr lang="nl-NL" b="1" dirty="0"/>
                        <a:t>Weging</a:t>
                      </a:r>
                    </a:p>
                  </a:txBody>
                  <a:tcPr/>
                </a:tc>
                <a:tc>
                  <a:txBody>
                    <a:bodyPr/>
                    <a:lstStyle/>
                    <a:p>
                      <a:pPr algn="ctr"/>
                      <a:r>
                        <a:rPr lang="nl-NL" dirty="0"/>
                        <a:t>1</a:t>
                      </a:r>
                    </a:p>
                  </a:txBody>
                  <a:tcPr/>
                </a:tc>
                <a:tc>
                  <a:txBody>
                    <a:bodyPr/>
                    <a:lstStyle/>
                    <a:p>
                      <a:pPr algn="ctr"/>
                      <a:r>
                        <a:rPr lang="nl-NL" dirty="0"/>
                        <a:t>2</a:t>
                      </a:r>
                    </a:p>
                  </a:txBody>
                  <a:tcPr/>
                </a:tc>
                <a:tc>
                  <a:txBody>
                    <a:bodyPr/>
                    <a:lstStyle/>
                    <a:p>
                      <a:pPr algn="ctr"/>
                      <a:r>
                        <a:rPr lang="nl-NL" dirty="0"/>
                        <a:t>1</a:t>
                      </a:r>
                    </a:p>
                  </a:txBody>
                  <a:tcPr/>
                </a:tc>
                <a:tc>
                  <a:txBody>
                    <a:bodyPr/>
                    <a:lstStyle/>
                    <a:p>
                      <a:pPr algn="ctr"/>
                      <a:r>
                        <a:rPr lang="nl-NL" dirty="0"/>
                        <a:t>3</a:t>
                      </a:r>
                    </a:p>
                  </a:txBody>
                  <a:tcPr/>
                </a:tc>
                <a:extLst>
                  <a:ext uri="{0D108BD9-81ED-4DB2-BD59-A6C34878D82A}">
                    <a16:rowId xmlns:a16="http://schemas.microsoft.com/office/drawing/2014/main" val="2006568039"/>
                  </a:ext>
                </a:extLst>
              </a:tr>
              <a:tr h="370840">
                <a:tc>
                  <a:txBody>
                    <a:bodyPr/>
                    <a:lstStyle/>
                    <a:p>
                      <a:r>
                        <a:rPr lang="nl-NL" b="1" dirty="0"/>
                        <a:t>Cijfer</a:t>
                      </a:r>
                    </a:p>
                  </a:txBody>
                  <a:tcPr/>
                </a:tc>
                <a:tc>
                  <a:txBody>
                    <a:bodyPr/>
                    <a:lstStyle/>
                    <a:p>
                      <a:pPr algn="ctr"/>
                      <a:r>
                        <a:rPr lang="nl-NL" dirty="0"/>
                        <a:t>6</a:t>
                      </a:r>
                    </a:p>
                  </a:txBody>
                  <a:tcPr/>
                </a:tc>
                <a:tc>
                  <a:txBody>
                    <a:bodyPr/>
                    <a:lstStyle/>
                    <a:p>
                      <a:pPr algn="ctr"/>
                      <a:r>
                        <a:rPr lang="nl-NL" dirty="0"/>
                        <a:t>8</a:t>
                      </a:r>
                    </a:p>
                  </a:txBody>
                  <a:tcPr/>
                </a:tc>
                <a:tc>
                  <a:txBody>
                    <a:bodyPr/>
                    <a:lstStyle/>
                    <a:p>
                      <a:pPr algn="ctr"/>
                      <a:r>
                        <a:rPr lang="nl-NL" dirty="0"/>
                        <a:t>6,5</a:t>
                      </a:r>
                    </a:p>
                  </a:txBody>
                  <a:tcPr/>
                </a:tc>
                <a:tc>
                  <a:txBody>
                    <a:bodyPr/>
                    <a:lstStyle/>
                    <a:p>
                      <a:pPr algn="ctr"/>
                      <a:r>
                        <a:rPr lang="nl-NL" dirty="0"/>
                        <a:t>7</a:t>
                      </a:r>
                    </a:p>
                  </a:txBody>
                  <a:tcPr/>
                </a:tc>
                <a:extLst>
                  <a:ext uri="{0D108BD9-81ED-4DB2-BD59-A6C34878D82A}">
                    <a16:rowId xmlns:a16="http://schemas.microsoft.com/office/drawing/2014/main" val="2971388433"/>
                  </a:ext>
                </a:extLst>
              </a:tr>
            </a:tbl>
          </a:graphicData>
        </a:graphic>
      </p:graphicFrame>
      <p:sp>
        <p:nvSpPr>
          <p:cNvPr id="7" name="Tekstvak 6">
            <a:extLst>
              <a:ext uri="{FF2B5EF4-FFF2-40B4-BE49-F238E27FC236}">
                <a16:creationId xmlns:a16="http://schemas.microsoft.com/office/drawing/2014/main" id="{BAC6DF93-F072-CBEB-A503-F1C7123A4432}"/>
              </a:ext>
            </a:extLst>
          </p:cNvPr>
          <p:cNvSpPr txBox="1"/>
          <p:nvPr/>
        </p:nvSpPr>
        <p:spPr>
          <a:xfrm>
            <a:off x="921327" y="4540333"/>
            <a:ext cx="7646390" cy="369332"/>
          </a:xfrm>
          <a:prstGeom prst="rect">
            <a:avLst/>
          </a:prstGeom>
          <a:noFill/>
        </p:spPr>
        <p:txBody>
          <a:bodyPr wrap="square" rtlCol="0">
            <a:spAutoFit/>
          </a:bodyPr>
          <a:lstStyle/>
          <a:p>
            <a:r>
              <a:rPr lang="nl-NL" dirty="0"/>
              <a:t>Gemiddelde cijfer: 6 + ( 2 x 8) + 6,5 + ( 3 x 7) = 49,5 : 7 = 7,1  </a:t>
            </a:r>
          </a:p>
        </p:txBody>
      </p:sp>
      <p:sp>
        <p:nvSpPr>
          <p:cNvPr id="8" name="Pijl omlaag 7">
            <a:extLst>
              <a:ext uri="{FF2B5EF4-FFF2-40B4-BE49-F238E27FC236}">
                <a16:creationId xmlns:a16="http://schemas.microsoft.com/office/drawing/2014/main" id="{5FCDA70C-9717-3EA0-3BDC-B975EFE40E4E}"/>
              </a:ext>
            </a:extLst>
          </p:cNvPr>
          <p:cNvSpPr/>
          <p:nvPr/>
        </p:nvSpPr>
        <p:spPr>
          <a:xfrm rot="5400000">
            <a:off x="10656820" y="3547620"/>
            <a:ext cx="441499" cy="546780"/>
          </a:xfrm>
          <a:prstGeom prst="downArrow">
            <a:avLst>
              <a:gd name="adj1" fmla="val 36667"/>
              <a:gd name="adj2" fmla="val 53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227345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Consumentenprijsindexcijfer</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4"/>
            <a:ext cx="10515600" cy="4351338"/>
          </a:xfrm>
        </p:spPr>
        <p:txBody>
          <a:bodyPr/>
          <a:lstStyle/>
          <a:p>
            <a:r>
              <a:rPr lang="nl-NL" dirty="0"/>
              <a:t>Voorbeeld: samengesteld </a:t>
            </a:r>
            <a:r>
              <a:rPr lang="nl-NL" i="1" dirty="0">
                <a:solidFill>
                  <a:srgbClr val="FF0000"/>
                </a:solidFill>
              </a:rPr>
              <a:t>gewogen</a:t>
            </a:r>
            <a:r>
              <a:rPr lang="nl-NL" dirty="0"/>
              <a:t> prijsindex</a:t>
            </a:r>
            <a:br>
              <a:rPr lang="nl-NL" dirty="0"/>
            </a:br>
            <a:r>
              <a:rPr lang="nl-NL" i="1" dirty="0">
                <a:solidFill>
                  <a:srgbClr val="FF0000"/>
                </a:solidFill>
              </a:rPr>
              <a:t>gewogen</a:t>
            </a:r>
            <a:r>
              <a:rPr lang="nl-NL" i="1" dirty="0"/>
              <a:t> </a:t>
            </a:r>
            <a:r>
              <a:rPr lang="nl-NL" dirty="0"/>
              <a:t>omdat alle groepen een andere weging heeft en daarom verschillend meetelt</a:t>
            </a:r>
          </a:p>
          <a:p>
            <a:pPr marL="0" indent="0">
              <a:buNone/>
            </a:pPr>
            <a:br>
              <a:rPr lang="nl-NL" dirty="0"/>
            </a:br>
            <a:endParaRPr lang="nl-NL" dirty="0"/>
          </a:p>
          <a:p>
            <a:endParaRPr lang="nl-NL" dirty="0"/>
          </a:p>
          <a:p>
            <a:endParaRPr lang="nl-NL" dirty="0"/>
          </a:p>
        </p:txBody>
      </p:sp>
      <p:sp>
        <p:nvSpPr>
          <p:cNvPr id="8" name="Pijl omlaag 7">
            <a:extLst>
              <a:ext uri="{FF2B5EF4-FFF2-40B4-BE49-F238E27FC236}">
                <a16:creationId xmlns:a16="http://schemas.microsoft.com/office/drawing/2014/main" id="{5FCDA70C-9717-3EA0-3BDC-B975EFE40E4E}"/>
              </a:ext>
            </a:extLst>
          </p:cNvPr>
          <p:cNvSpPr/>
          <p:nvPr/>
        </p:nvSpPr>
        <p:spPr>
          <a:xfrm rot="5400000">
            <a:off x="10714412" y="5694817"/>
            <a:ext cx="1112522" cy="786204"/>
          </a:xfrm>
          <a:prstGeom prst="downArrow">
            <a:avLst>
              <a:gd name="adj1" fmla="val 36667"/>
              <a:gd name="adj2" fmla="val 536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aphicFrame>
        <p:nvGraphicFramePr>
          <p:cNvPr id="4" name="Tabel 5">
            <a:extLst>
              <a:ext uri="{FF2B5EF4-FFF2-40B4-BE49-F238E27FC236}">
                <a16:creationId xmlns:a16="http://schemas.microsoft.com/office/drawing/2014/main" id="{4892D2BA-A190-E077-087B-D788DA70F831}"/>
              </a:ext>
            </a:extLst>
          </p:cNvPr>
          <p:cNvGraphicFramePr>
            <a:graphicFrameLocks noGrp="1"/>
          </p:cNvGraphicFramePr>
          <p:nvPr>
            <p:extLst>
              <p:ext uri="{D42A27DB-BD31-4B8C-83A1-F6EECF244321}">
                <p14:modId xmlns:p14="http://schemas.microsoft.com/office/powerpoint/2010/main" val="1773155684"/>
              </p:ext>
            </p:extLst>
          </p:nvPr>
        </p:nvGraphicFramePr>
        <p:xfrm>
          <a:off x="1004453" y="2925557"/>
          <a:ext cx="5474611" cy="2331781"/>
        </p:xfrm>
        <a:graphic>
          <a:graphicData uri="http://schemas.openxmlformats.org/drawingml/2006/table">
            <a:tbl>
              <a:tblPr firstRow="1" bandRow="1">
                <a:tableStyleId>{5C22544A-7EE6-4342-B048-85BDC9FD1C3A}</a:tableStyleId>
              </a:tblPr>
              <a:tblGrid>
                <a:gridCol w="2313094">
                  <a:extLst>
                    <a:ext uri="{9D8B030D-6E8A-4147-A177-3AD203B41FA5}">
                      <a16:colId xmlns:a16="http://schemas.microsoft.com/office/drawing/2014/main" val="19246348"/>
                    </a:ext>
                  </a:extLst>
                </a:gridCol>
                <a:gridCol w="1370314">
                  <a:extLst>
                    <a:ext uri="{9D8B030D-6E8A-4147-A177-3AD203B41FA5}">
                      <a16:colId xmlns:a16="http://schemas.microsoft.com/office/drawing/2014/main" val="2042220411"/>
                    </a:ext>
                  </a:extLst>
                </a:gridCol>
                <a:gridCol w="1791203">
                  <a:extLst>
                    <a:ext uri="{9D8B030D-6E8A-4147-A177-3AD203B41FA5}">
                      <a16:colId xmlns:a16="http://schemas.microsoft.com/office/drawing/2014/main" val="457212440"/>
                    </a:ext>
                  </a:extLst>
                </a:gridCol>
              </a:tblGrid>
              <a:tr h="482661">
                <a:tc>
                  <a:txBody>
                    <a:bodyPr/>
                    <a:lstStyle/>
                    <a:p>
                      <a:r>
                        <a:rPr lang="nl-NL" dirty="0"/>
                        <a:t>Artikelgroep</a:t>
                      </a:r>
                    </a:p>
                  </a:txBody>
                  <a:tcPr/>
                </a:tc>
                <a:tc>
                  <a:txBody>
                    <a:bodyPr/>
                    <a:lstStyle/>
                    <a:p>
                      <a:r>
                        <a:rPr lang="nl-NL" dirty="0"/>
                        <a:t>Weging</a:t>
                      </a:r>
                    </a:p>
                  </a:txBody>
                  <a:tcPr/>
                </a:tc>
                <a:tc>
                  <a:txBody>
                    <a:bodyPr/>
                    <a:lstStyle/>
                    <a:p>
                      <a:r>
                        <a:rPr lang="nl-NL" dirty="0"/>
                        <a:t>Indexcijfer</a:t>
                      </a:r>
                    </a:p>
                  </a:txBody>
                  <a:tcPr/>
                </a:tc>
                <a:extLst>
                  <a:ext uri="{0D108BD9-81ED-4DB2-BD59-A6C34878D82A}">
                    <a16:rowId xmlns:a16="http://schemas.microsoft.com/office/drawing/2014/main" val="3059891646"/>
                  </a:ext>
                </a:extLst>
              </a:tr>
              <a:tr h="370840">
                <a:tc>
                  <a:txBody>
                    <a:bodyPr/>
                    <a:lstStyle/>
                    <a:p>
                      <a:r>
                        <a:rPr lang="nl-NL" dirty="0"/>
                        <a:t>Wonen</a:t>
                      </a:r>
                    </a:p>
                  </a:txBody>
                  <a:tcPr/>
                </a:tc>
                <a:tc>
                  <a:txBody>
                    <a:bodyPr/>
                    <a:lstStyle/>
                    <a:p>
                      <a:r>
                        <a:rPr lang="nl-NL" dirty="0"/>
                        <a:t>40</a:t>
                      </a:r>
                    </a:p>
                  </a:txBody>
                  <a:tcPr/>
                </a:tc>
                <a:tc>
                  <a:txBody>
                    <a:bodyPr/>
                    <a:lstStyle/>
                    <a:p>
                      <a:r>
                        <a:rPr lang="nl-NL" dirty="0"/>
                        <a:t>106,3</a:t>
                      </a:r>
                    </a:p>
                  </a:txBody>
                  <a:tcPr/>
                </a:tc>
                <a:extLst>
                  <a:ext uri="{0D108BD9-81ED-4DB2-BD59-A6C34878D82A}">
                    <a16:rowId xmlns:a16="http://schemas.microsoft.com/office/drawing/2014/main" val="3210458083"/>
                  </a:ext>
                </a:extLst>
              </a:tr>
              <a:tr h="370840">
                <a:tc>
                  <a:txBody>
                    <a:bodyPr/>
                    <a:lstStyle/>
                    <a:p>
                      <a:r>
                        <a:rPr lang="nl-NL" dirty="0"/>
                        <a:t>Eten en drinken</a:t>
                      </a:r>
                    </a:p>
                  </a:txBody>
                  <a:tcPr/>
                </a:tc>
                <a:tc>
                  <a:txBody>
                    <a:bodyPr/>
                    <a:lstStyle/>
                    <a:p>
                      <a:r>
                        <a:rPr lang="nl-NL" dirty="0"/>
                        <a:t>30</a:t>
                      </a:r>
                    </a:p>
                  </a:txBody>
                  <a:tcPr/>
                </a:tc>
                <a:tc>
                  <a:txBody>
                    <a:bodyPr/>
                    <a:lstStyle/>
                    <a:p>
                      <a:r>
                        <a:rPr lang="nl-NL" dirty="0"/>
                        <a:t>104,5</a:t>
                      </a:r>
                    </a:p>
                  </a:txBody>
                  <a:tcPr/>
                </a:tc>
                <a:extLst>
                  <a:ext uri="{0D108BD9-81ED-4DB2-BD59-A6C34878D82A}">
                    <a16:rowId xmlns:a16="http://schemas.microsoft.com/office/drawing/2014/main" val="1789359198"/>
                  </a:ext>
                </a:extLst>
              </a:tr>
              <a:tr h="370840">
                <a:tc>
                  <a:txBody>
                    <a:bodyPr/>
                    <a:lstStyle/>
                    <a:p>
                      <a:r>
                        <a:rPr lang="nl-NL" dirty="0"/>
                        <a:t>Kleding</a:t>
                      </a:r>
                    </a:p>
                  </a:txBody>
                  <a:tcPr/>
                </a:tc>
                <a:tc>
                  <a:txBody>
                    <a:bodyPr/>
                    <a:lstStyle/>
                    <a:p>
                      <a:r>
                        <a:rPr lang="nl-NL" dirty="0"/>
                        <a:t>20</a:t>
                      </a:r>
                    </a:p>
                  </a:txBody>
                  <a:tcPr/>
                </a:tc>
                <a:tc>
                  <a:txBody>
                    <a:bodyPr/>
                    <a:lstStyle/>
                    <a:p>
                      <a:r>
                        <a:rPr lang="nl-NL" dirty="0"/>
                        <a:t>102,1</a:t>
                      </a:r>
                    </a:p>
                  </a:txBody>
                  <a:tcPr/>
                </a:tc>
                <a:extLst>
                  <a:ext uri="{0D108BD9-81ED-4DB2-BD59-A6C34878D82A}">
                    <a16:rowId xmlns:a16="http://schemas.microsoft.com/office/drawing/2014/main" val="1722538471"/>
                  </a:ext>
                </a:extLst>
              </a:tr>
              <a:tr h="370840">
                <a:tc>
                  <a:txBody>
                    <a:bodyPr/>
                    <a:lstStyle/>
                    <a:p>
                      <a:r>
                        <a:rPr lang="nl-NL" dirty="0"/>
                        <a:t>Vervoer</a:t>
                      </a:r>
                    </a:p>
                  </a:txBody>
                  <a:tcPr/>
                </a:tc>
                <a:tc>
                  <a:txBody>
                    <a:bodyPr/>
                    <a:lstStyle/>
                    <a:p>
                      <a:r>
                        <a:rPr lang="nl-NL" dirty="0"/>
                        <a:t>10               +              </a:t>
                      </a:r>
                    </a:p>
                  </a:txBody>
                  <a:tcPr/>
                </a:tc>
                <a:tc>
                  <a:txBody>
                    <a:bodyPr/>
                    <a:lstStyle/>
                    <a:p>
                      <a:r>
                        <a:rPr lang="nl-NL" dirty="0"/>
                        <a:t>103,2</a:t>
                      </a:r>
                    </a:p>
                  </a:txBody>
                  <a:tcPr/>
                </a:tc>
                <a:extLst>
                  <a:ext uri="{0D108BD9-81ED-4DB2-BD59-A6C34878D82A}">
                    <a16:rowId xmlns:a16="http://schemas.microsoft.com/office/drawing/2014/main" val="3474364193"/>
                  </a:ext>
                </a:extLst>
              </a:tr>
              <a:tr h="0">
                <a:tc>
                  <a:txBody>
                    <a:bodyPr/>
                    <a:lstStyle/>
                    <a:p>
                      <a:r>
                        <a:rPr lang="nl-NL" dirty="0"/>
                        <a:t>Totaal</a:t>
                      </a:r>
                    </a:p>
                  </a:txBody>
                  <a:tcPr/>
                </a:tc>
                <a:tc>
                  <a:txBody>
                    <a:bodyPr/>
                    <a:lstStyle/>
                    <a:p>
                      <a:r>
                        <a:rPr lang="nl-NL" dirty="0"/>
                        <a:t>100</a:t>
                      </a:r>
                    </a:p>
                  </a:txBody>
                  <a:tcPr/>
                </a:tc>
                <a:tc>
                  <a:txBody>
                    <a:bodyPr/>
                    <a:lstStyle/>
                    <a:p>
                      <a:endParaRPr lang="nl-NL" dirty="0"/>
                    </a:p>
                  </a:txBody>
                  <a:tcPr/>
                </a:tc>
                <a:extLst>
                  <a:ext uri="{0D108BD9-81ED-4DB2-BD59-A6C34878D82A}">
                    <a16:rowId xmlns:a16="http://schemas.microsoft.com/office/drawing/2014/main" val="3341213994"/>
                  </a:ext>
                </a:extLst>
              </a:tr>
            </a:tbl>
          </a:graphicData>
        </a:graphic>
      </p:graphicFrame>
      <p:sp>
        <p:nvSpPr>
          <p:cNvPr id="9" name="Tekstvak 8">
            <a:extLst>
              <a:ext uri="{FF2B5EF4-FFF2-40B4-BE49-F238E27FC236}">
                <a16:creationId xmlns:a16="http://schemas.microsoft.com/office/drawing/2014/main" id="{41D77738-D006-9DE0-42C1-D5ED80C17DCE}"/>
              </a:ext>
            </a:extLst>
          </p:cNvPr>
          <p:cNvSpPr txBox="1"/>
          <p:nvPr/>
        </p:nvSpPr>
        <p:spPr>
          <a:xfrm>
            <a:off x="1004453" y="5582293"/>
            <a:ext cx="9196452" cy="369332"/>
          </a:xfrm>
          <a:prstGeom prst="rect">
            <a:avLst/>
          </a:prstGeom>
          <a:noFill/>
        </p:spPr>
        <p:txBody>
          <a:bodyPr wrap="square" rtlCol="0">
            <a:spAutoFit/>
          </a:bodyPr>
          <a:lstStyle/>
          <a:p>
            <a:r>
              <a:rPr lang="nl-NL" b="1" dirty="0"/>
              <a:t>Laatste stap:  </a:t>
            </a:r>
            <a:r>
              <a:rPr lang="nl-NL" dirty="0"/>
              <a:t>10461 : 100 = 104,6 </a:t>
            </a:r>
            <a:r>
              <a:rPr lang="nl-NL" dirty="0">
                <a:sym typeface="Wingdings" pitchFamily="2" charset="2"/>
              </a:rPr>
              <a:t> Consumentenprijsindexcijfer</a:t>
            </a:r>
            <a:endParaRPr lang="nl-NL" dirty="0"/>
          </a:p>
        </p:txBody>
      </p:sp>
      <p:graphicFrame>
        <p:nvGraphicFramePr>
          <p:cNvPr id="5" name="Tabel 5">
            <a:extLst>
              <a:ext uri="{FF2B5EF4-FFF2-40B4-BE49-F238E27FC236}">
                <a16:creationId xmlns:a16="http://schemas.microsoft.com/office/drawing/2014/main" id="{563B6483-FF0A-45BE-1FA7-BE599CDB3DE8}"/>
              </a:ext>
            </a:extLst>
          </p:cNvPr>
          <p:cNvGraphicFramePr>
            <a:graphicFrameLocks noGrp="1"/>
          </p:cNvGraphicFramePr>
          <p:nvPr>
            <p:extLst>
              <p:ext uri="{D42A27DB-BD31-4B8C-83A1-F6EECF244321}">
                <p14:modId xmlns:p14="http://schemas.microsoft.com/office/powerpoint/2010/main" val="3993934334"/>
              </p:ext>
            </p:extLst>
          </p:nvPr>
        </p:nvGraphicFramePr>
        <p:xfrm>
          <a:off x="6479064" y="2925557"/>
          <a:ext cx="3871944" cy="2331195"/>
        </p:xfrm>
        <a:graphic>
          <a:graphicData uri="http://schemas.openxmlformats.org/drawingml/2006/table">
            <a:tbl>
              <a:tblPr firstRow="1" bandRow="1">
                <a:tableStyleId>{5C22544A-7EE6-4342-B048-85BDC9FD1C3A}</a:tableStyleId>
              </a:tblPr>
              <a:tblGrid>
                <a:gridCol w="3871944">
                  <a:extLst>
                    <a:ext uri="{9D8B030D-6E8A-4147-A177-3AD203B41FA5}">
                      <a16:colId xmlns:a16="http://schemas.microsoft.com/office/drawing/2014/main" val="3159559778"/>
                    </a:ext>
                  </a:extLst>
                </a:gridCol>
              </a:tblGrid>
              <a:tr h="451104">
                <a:tc>
                  <a:txBody>
                    <a:bodyPr/>
                    <a:lstStyle/>
                    <a:p>
                      <a:r>
                        <a:rPr lang="nl-NL" dirty="0"/>
                        <a:t>Weging x indexcijfer</a:t>
                      </a:r>
                    </a:p>
                  </a:txBody>
                  <a:tcPr/>
                </a:tc>
                <a:extLst>
                  <a:ext uri="{0D108BD9-81ED-4DB2-BD59-A6C34878D82A}">
                    <a16:rowId xmlns:a16="http://schemas.microsoft.com/office/drawing/2014/main" val="1859380046"/>
                  </a:ext>
                </a:extLst>
              </a:tr>
              <a:tr h="243840">
                <a:tc>
                  <a:txBody>
                    <a:bodyPr/>
                    <a:lstStyle/>
                    <a:p>
                      <a:r>
                        <a:rPr lang="nl-NL" dirty="0"/>
                        <a:t>40 x 106,3 = 4252</a:t>
                      </a:r>
                    </a:p>
                  </a:txBody>
                  <a:tcPr/>
                </a:tc>
                <a:extLst>
                  <a:ext uri="{0D108BD9-81ED-4DB2-BD59-A6C34878D82A}">
                    <a16:rowId xmlns:a16="http://schemas.microsoft.com/office/drawing/2014/main" val="2791416358"/>
                  </a:ext>
                </a:extLst>
              </a:tr>
              <a:tr h="382857">
                <a:tc>
                  <a:txBody>
                    <a:bodyPr/>
                    <a:lstStyle/>
                    <a:p>
                      <a:r>
                        <a:rPr lang="nl-NL" dirty="0"/>
                        <a:t>30 x 104,5 = 3135</a:t>
                      </a:r>
                    </a:p>
                  </a:txBody>
                  <a:tcPr/>
                </a:tc>
                <a:extLst>
                  <a:ext uri="{0D108BD9-81ED-4DB2-BD59-A6C34878D82A}">
                    <a16:rowId xmlns:a16="http://schemas.microsoft.com/office/drawing/2014/main" val="2565702929"/>
                  </a:ext>
                </a:extLst>
              </a:tr>
              <a:tr h="382857">
                <a:tc>
                  <a:txBody>
                    <a:bodyPr/>
                    <a:lstStyle/>
                    <a:p>
                      <a:r>
                        <a:rPr lang="nl-NL" dirty="0"/>
                        <a:t>20 x 101,1 = 2042</a:t>
                      </a:r>
                    </a:p>
                  </a:txBody>
                  <a:tcPr/>
                </a:tc>
                <a:extLst>
                  <a:ext uri="{0D108BD9-81ED-4DB2-BD59-A6C34878D82A}">
                    <a16:rowId xmlns:a16="http://schemas.microsoft.com/office/drawing/2014/main" val="349355358"/>
                  </a:ext>
                </a:extLst>
              </a:tr>
              <a:tr h="343758">
                <a:tc>
                  <a:txBody>
                    <a:bodyPr/>
                    <a:lstStyle/>
                    <a:p>
                      <a:r>
                        <a:rPr lang="nl-NL" dirty="0"/>
                        <a:t>10 x 103,2 = 1032</a:t>
                      </a:r>
                    </a:p>
                  </a:txBody>
                  <a:tcPr/>
                </a:tc>
                <a:extLst>
                  <a:ext uri="{0D108BD9-81ED-4DB2-BD59-A6C34878D82A}">
                    <a16:rowId xmlns:a16="http://schemas.microsoft.com/office/drawing/2014/main" val="3275090116"/>
                  </a:ext>
                </a:extLst>
              </a:tr>
              <a:tr h="382857">
                <a:tc>
                  <a:txBody>
                    <a:bodyPr/>
                    <a:lstStyle/>
                    <a:p>
                      <a:r>
                        <a:rPr lang="nl-NL" dirty="0"/>
                        <a:t>4252+ 3135 + 2042 + 1032 = 10461</a:t>
                      </a:r>
                    </a:p>
                  </a:txBody>
                  <a:tcPr/>
                </a:tc>
                <a:extLst>
                  <a:ext uri="{0D108BD9-81ED-4DB2-BD59-A6C34878D82A}">
                    <a16:rowId xmlns:a16="http://schemas.microsoft.com/office/drawing/2014/main" val="3607061667"/>
                  </a:ext>
                </a:extLst>
              </a:tr>
            </a:tbl>
          </a:graphicData>
        </a:graphic>
      </p:graphicFrame>
    </p:spTree>
    <p:extLst>
      <p:ext uri="{BB962C8B-B14F-4D97-AF65-F5344CB8AC3E}">
        <p14:creationId xmlns:p14="http://schemas.microsoft.com/office/powerpoint/2010/main" val="249011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A5A43-7D0A-1CA0-6FAC-290704866F1D}"/>
              </a:ext>
            </a:extLst>
          </p:cNvPr>
          <p:cNvSpPr>
            <a:spLocks noGrp="1"/>
          </p:cNvSpPr>
          <p:nvPr>
            <p:ph type="title"/>
          </p:nvPr>
        </p:nvSpPr>
        <p:spPr/>
        <p:txBody>
          <a:bodyPr/>
          <a:lstStyle/>
          <a:p>
            <a:r>
              <a:rPr lang="nl-NL" dirty="0"/>
              <a:t>Rechtsvormen</a:t>
            </a:r>
          </a:p>
        </p:txBody>
      </p:sp>
      <p:sp>
        <p:nvSpPr>
          <p:cNvPr id="3" name="Tijdelijke aanduiding voor inhoud 2">
            <a:extLst>
              <a:ext uri="{FF2B5EF4-FFF2-40B4-BE49-F238E27FC236}">
                <a16:creationId xmlns:a16="http://schemas.microsoft.com/office/drawing/2014/main" id="{E45CB35E-9233-D1C4-9235-3243C88D209A}"/>
              </a:ext>
            </a:extLst>
          </p:cNvPr>
          <p:cNvSpPr>
            <a:spLocks noGrp="1"/>
          </p:cNvSpPr>
          <p:nvPr>
            <p:ph idx="1"/>
          </p:nvPr>
        </p:nvSpPr>
        <p:spPr>
          <a:xfrm>
            <a:off x="755073" y="1599993"/>
            <a:ext cx="10515600" cy="5258007"/>
          </a:xfrm>
        </p:spPr>
        <p:txBody>
          <a:bodyPr>
            <a:normAutofit fontScale="92500" lnSpcReduction="10000"/>
          </a:bodyPr>
          <a:lstStyle/>
          <a:p>
            <a:r>
              <a:rPr lang="nl-NL" dirty="0"/>
              <a:t>Wanneer je een bedrijf wil starten, schrijf je een </a:t>
            </a:r>
            <a:r>
              <a:rPr lang="nl-NL" b="1" dirty="0"/>
              <a:t>ondernemingsplan</a:t>
            </a:r>
            <a:r>
              <a:rPr lang="nl-NL" dirty="0"/>
              <a:t>. </a:t>
            </a:r>
          </a:p>
          <a:p>
            <a:r>
              <a:rPr lang="nl-NL" dirty="0"/>
              <a:t>Dit ondernemingsplan lever je in bij de </a:t>
            </a:r>
            <a:r>
              <a:rPr lang="nl-NL" b="1" dirty="0"/>
              <a:t>kamer van koophandel</a:t>
            </a:r>
            <a:r>
              <a:rPr lang="nl-NL" dirty="0"/>
              <a:t>.</a:t>
            </a:r>
          </a:p>
          <a:p>
            <a:r>
              <a:rPr lang="nl-NL" dirty="0"/>
              <a:t>In het ondernemingsplan staan onder andere de marketingmix en ook de keuze voor de </a:t>
            </a:r>
            <a:r>
              <a:rPr lang="nl-NL" i="1" u="sng" dirty="0"/>
              <a:t>rechtsvorm</a:t>
            </a:r>
            <a:r>
              <a:rPr lang="nl-NL" b="1" i="1" u="sng" dirty="0"/>
              <a:t>.</a:t>
            </a:r>
            <a:r>
              <a:rPr lang="nl-NL" b="1" dirty="0"/>
              <a:t> </a:t>
            </a:r>
          </a:p>
          <a:p>
            <a:r>
              <a:rPr lang="nl-NL" b="1" dirty="0"/>
              <a:t>Kleine bedrijven</a:t>
            </a:r>
          </a:p>
          <a:p>
            <a:pPr lvl="1"/>
            <a:r>
              <a:rPr lang="nl-NL" dirty="0"/>
              <a:t>Eenmanszaak</a:t>
            </a:r>
          </a:p>
          <a:p>
            <a:pPr lvl="1"/>
            <a:r>
              <a:rPr lang="nl-NL" dirty="0"/>
              <a:t>Vennootschap Onder Firma (V.O.F.)</a:t>
            </a:r>
          </a:p>
          <a:p>
            <a:r>
              <a:rPr lang="nl-NL" b="1" dirty="0"/>
              <a:t>Midden en grote bedrijven</a:t>
            </a:r>
          </a:p>
          <a:p>
            <a:pPr lvl="1"/>
            <a:r>
              <a:rPr lang="nl-NL" dirty="0"/>
              <a:t>Besloten Vennootschap (B.V.)</a:t>
            </a:r>
          </a:p>
          <a:p>
            <a:pPr lvl="1"/>
            <a:r>
              <a:rPr lang="nl-NL" dirty="0"/>
              <a:t>Naamloze Vennootschap (N.V.)</a:t>
            </a:r>
          </a:p>
          <a:p>
            <a:r>
              <a:rPr lang="nl-NL" b="1" dirty="0"/>
              <a:t>Niet commerciële bedrijven</a:t>
            </a:r>
          </a:p>
          <a:p>
            <a:pPr lvl="1"/>
            <a:r>
              <a:rPr lang="nl-NL" dirty="0"/>
              <a:t>Stichting</a:t>
            </a:r>
          </a:p>
          <a:p>
            <a:pPr lvl="1"/>
            <a:r>
              <a:rPr lang="nl-NL" dirty="0"/>
              <a:t>Vereniging</a:t>
            </a:r>
          </a:p>
        </p:txBody>
      </p:sp>
      <p:pic>
        <p:nvPicPr>
          <p:cNvPr id="3074" name="Picture 2" descr="Privacywaakhond in actie tegen datadelen Kamer van Koophandel">
            <a:extLst>
              <a:ext uri="{FF2B5EF4-FFF2-40B4-BE49-F238E27FC236}">
                <a16:creationId xmlns:a16="http://schemas.microsoft.com/office/drawing/2014/main" id="{772B3B05-9D34-0942-55E0-632D6AFF4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069" y="3255579"/>
            <a:ext cx="6011917" cy="3381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409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00378-47E9-6C4E-F8B5-F0A4CE0AF566}"/>
              </a:ext>
            </a:extLst>
          </p:cNvPr>
          <p:cNvSpPr>
            <a:spLocks noGrp="1"/>
          </p:cNvSpPr>
          <p:nvPr>
            <p:ph type="title"/>
          </p:nvPr>
        </p:nvSpPr>
        <p:spPr/>
        <p:txBody>
          <a:bodyPr/>
          <a:lstStyle/>
          <a:p>
            <a:r>
              <a:rPr lang="nl-NL" dirty="0"/>
              <a:t>Rechtsvormen</a:t>
            </a:r>
          </a:p>
        </p:txBody>
      </p:sp>
      <p:graphicFrame>
        <p:nvGraphicFramePr>
          <p:cNvPr id="4" name="Tabel 4">
            <a:extLst>
              <a:ext uri="{FF2B5EF4-FFF2-40B4-BE49-F238E27FC236}">
                <a16:creationId xmlns:a16="http://schemas.microsoft.com/office/drawing/2014/main" id="{8B7A740C-DC40-BA8F-C8AA-147EF12E84BC}"/>
              </a:ext>
            </a:extLst>
          </p:cNvPr>
          <p:cNvGraphicFramePr>
            <a:graphicFrameLocks noGrp="1"/>
          </p:cNvGraphicFramePr>
          <p:nvPr>
            <p:ph idx="1"/>
            <p:extLst>
              <p:ext uri="{D42A27DB-BD31-4B8C-83A1-F6EECF244321}">
                <p14:modId xmlns:p14="http://schemas.microsoft.com/office/powerpoint/2010/main" val="499934632"/>
              </p:ext>
            </p:extLst>
          </p:nvPr>
        </p:nvGraphicFramePr>
        <p:xfrm>
          <a:off x="250385" y="1961760"/>
          <a:ext cx="11739846" cy="3596066"/>
        </p:xfrm>
        <a:graphic>
          <a:graphicData uri="http://schemas.openxmlformats.org/drawingml/2006/table">
            <a:tbl>
              <a:tblPr firstRow="1" bandRow="1">
                <a:tableStyleId>{5C22544A-7EE6-4342-B048-85BDC9FD1C3A}</a:tableStyleId>
              </a:tblPr>
              <a:tblGrid>
                <a:gridCol w="3372539">
                  <a:extLst>
                    <a:ext uri="{9D8B030D-6E8A-4147-A177-3AD203B41FA5}">
                      <a16:colId xmlns:a16="http://schemas.microsoft.com/office/drawing/2014/main" val="1255667879"/>
                    </a:ext>
                  </a:extLst>
                </a:gridCol>
                <a:gridCol w="1653498">
                  <a:extLst>
                    <a:ext uri="{9D8B030D-6E8A-4147-A177-3AD203B41FA5}">
                      <a16:colId xmlns:a16="http://schemas.microsoft.com/office/drawing/2014/main" val="2991983356"/>
                    </a:ext>
                  </a:extLst>
                </a:gridCol>
                <a:gridCol w="2324227">
                  <a:extLst>
                    <a:ext uri="{9D8B030D-6E8A-4147-A177-3AD203B41FA5}">
                      <a16:colId xmlns:a16="http://schemas.microsoft.com/office/drawing/2014/main" val="311961906"/>
                    </a:ext>
                  </a:extLst>
                </a:gridCol>
                <a:gridCol w="1736534">
                  <a:extLst>
                    <a:ext uri="{9D8B030D-6E8A-4147-A177-3AD203B41FA5}">
                      <a16:colId xmlns:a16="http://schemas.microsoft.com/office/drawing/2014/main" val="2774169027"/>
                    </a:ext>
                  </a:extLst>
                </a:gridCol>
                <a:gridCol w="2653048">
                  <a:extLst>
                    <a:ext uri="{9D8B030D-6E8A-4147-A177-3AD203B41FA5}">
                      <a16:colId xmlns:a16="http://schemas.microsoft.com/office/drawing/2014/main" val="2457512005"/>
                    </a:ext>
                  </a:extLst>
                </a:gridCol>
              </a:tblGrid>
              <a:tr h="424777">
                <a:tc>
                  <a:txBody>
                    <a:bodyPr/>
                    <a:lstStyle/>
                    <a:p>
                      <a:endParaRPr lang="nl-NL" dirty="0"/>
                    </a:p>
                  </a:txBody>
                  <a:tcPr/>
                </a:tc>
                <a:tc>
                  <a:txBody>
                    <a:bodyPr/>
                    <a:lstStyle/>
                    <a:p>
                      <a:r>
                        <a:rPr lang="nl-NL" dirty="0"/>
                        <a:t>Aantal eigenaren</a:t>
                      </a:r>
                    </a:p>
                  </a:txBody>
                  <a:tcPr/>
                </a:tc>
                <a:tc>
                  <a:txBody>
                    <a:bodyPr/>
                    <a:lstStyle/>
                    <a:p>
                      <a:r>
                        <a:rPr lang="nl-NL" dirty="0"/>
                        <a:t>Privé aansprakelijk</a:t>
                      </a:r>
                    </a:p>
                  </a:txBody>
                  <a:tcPr/>
                </a:tc>
                <a:tc>
                  <a:txBody>
                    <a:bodyPr/>
                    <a:lstStyle/>
                    <a:p>
                      <a:r>
                        <a:rPr lang="nl-NL" dirty="0"/>
                        <a:t>Aandelen</a:t>
                      </a:r>
                    </a:p>
                  </a:txBody>
                  <a:tcPr/>
                </a:tc>
                <a:tc>
                  <a:txBody>
                    <a:bodyPr/>
                    <a:lstStyle/>
                    <a:p>
                      <a:r>
                        <a:rPr lang="nl-NL" dirty="0"/>
                        <a:t>Soort belasting</a:t>
                      </a:r>
                    </a:p>
                  </a:txBody>
                  <a:tcPr/>
                </a:tc>
                <a:extLst>
                  <a:ext uri="{0D108BD9-81ED-4DB2-BD59-A6C34878D82A}">
                    <a16:rowId xmlns:a16="http://schemas.microsoft.com/office/drawing/2014/main" val="438521933"/>
                  </a:ext>
                </a:extLst>
              </a:tr>
              <a:tr h="424777">
                <a:tc>
                  <a:txBody>
                    <a:bodyPr/>
                    <a:lstStyle/>
                    <a:p>
                      <a:r>
                        <a:rPr lang="nl-NL" dirty="0"/>
                        <a:t>Eenmanszaak</a:t>
                      </a:r>
                    </a:p>
                  </a:txBody>
                  <a:tcPr/>
                </a:tc>
                <a:tc>
                  <a:txBody>
                    <a:bodyPr/>
                    <a:lstStyle/>
                    <a:p>
                      <a:r>
                        <a:rPr lang="nl-NL" dirty="0"/>
                        <a:t>Maximaal 1</a:t>
                      </a:r>
                    </a:p>
                  </a:txBody>
                  <a:tcPr/>
                </a:tc>
                <a:tc>
                  <a:txBody>
                    <a:bodyPr/>
                    <a:lstStyle/>
                    <a:p>
                      <a:r>
                        <a:rPr lang="nl-NL" dirty="0"/>
                        <a:t>Ja</a:t>
                      </a:r>
                    </a:p>
                  </a:txBody>
                  <a:tcPr/>
                </a:tc>
                <a:tc>
                  <a:txBody>
                    <a:bodyPr/>
                    <a:lstStyle/>
                    <a:p>
                      <a:r>
                        <a:rPr lang="nl-NL" dirty="0"/>
                        <a:t>N.v.t.</a:t>
                      </a:r>
                    </a:p>
                  </a:txBody>
                  <a:tcPr/>
                </a:tc>
                <a:tc>
                  <a:txBody>
                    <a:bodyPr/>
                    <a:lstStyle/>
                    <a:p>
                      <a:r>
                        <a:rPr lang="nl-NL" dirty="0"/>
                        <a:t>Inkomstenbelasting</a:t>
                      </a:r>
                    </a:p>
                  </a:txBody>
                  <a:tcPr/>
                </a:tc>
                <a:extLst>
                  <a:ext uri="{0D108BD9-81ED-4DB2-BD59-A6C34878D82A}">
                    <a16:rowId xmlns:a16="http://schemas.microsoft.com/office/drawing/2014/main" val="3561365338"/>
                  </a:ext>
                </a:extLst>
              </a:tr>
              <a:tr h="733176">
                <a:tc>
                  <a:txBody>
                    <a:bodyPr/>
                    <a:lstStyle/>
                    <a:p>
                      <a:r>
                        <a:rPr lang="nl-NL" dirty="0"/>
                        <a:t>VOF</a:t>
                      </a:r>
                      <a:br>
                        <a:rPr lang="nl-NL" dirty="0"/>
                      </a:br>
                      <a:r>
                        <a:rPr lang="nl-NL" dirty="0"/>
                        <a:t>(Vennootschap onder Firma)</a:t>
                      </a:r>
                    </a:p>
                  </a:txBody>
                  <a:tcPr/>
                </a:tc>
                <a:tc>
                  <a:txBody>
                    <a:bodyPr/>
                    <a:lstStyle/>
                    <a:p>
                      <a:r>
                        <a:rPr lang="nl-NL" dirty="0"/>
                        <a:t>2 of meer</a:t>
                      </a:r>
                    </a:p>
                  </a:txBody>
                  <a:tcPr/>
                </a:tc>
                <a:tc>
                  <a:txBody>
                    <a:bodyPr/>
                    <a:lstStyle/>
                    <a:p>
                      <a:r>
                        <a:rPr lang="nl-NL" dirty="0"/>
                        <a:t>Ja </a:t>
                      </a:r>
                    </a:p>
                  </a:txBody>
                  <a:tcPr/>
                </a:tc>
                <a:tc>
                  <a:txBody>
                    <a:bodyPr/>
                    <a:lstStyle/>
                    <a:p>
                      <a:r>
                        <a:rPr lang="nl-NL" dirty="0"/>
                        <a:t>N.v.t.</a:t>
                      </a:r>
                    </a:p>
                  </a:txBody>
                  <a:tcPr/>
                </a:tc>
                <a:tc>
                  <a:txBody>
                    <a:bodyPr/>
                    <a:lstStyle/>
                    <a:p>
                      <a:r>
                        <a:rPr lang="nl-NL" dirty="0"/>
                        <a:t>Inkomstenbelasting</a:t>
                      </a:r>
                    </a:p>
                  </a:txBody>
                  <a:tcPr/>
                </a:tc>
                <a:extLst>
                  <a:ext uri="{0D108BD9-81ED-4DB2-BD59-A6C34878D82A}">
                    <a16:rowId xmlns:a16="http://schemas.microsoft.com/office/drawing/2014/main" val="3839751265"/>
                  </a:ext>
                </a:extLst>
              </a:tr>
              <a:tr h="733176">
                <a:tc>
                  <a:txBody>
                    <a:bodyPr/>
                    <a:lstStyle/>
                    <a:p>
                      <a:r>
                        <a:rPr lang="nl-NL" dirty="0"/>
                        <a:t>BV (Besloten Vennootschap)</a:t>
                      </a:r>
                    </a:p>
                  </a:txBody>
                  <a:tcPr/>
                </a:tc>
                <a:tc>
                  <a:txBody>
                    <a:bodyPr/>
                    <a:lstStyle/>
                    <a:p>
                      <a:r>
                        <a:rPr lang="nl-NL" dirty="0"/>
                        <a:t>1 of meer </a:t>
                      </a:r>
                    </a:p>
                  </a:txBody>
                  <a:tcPr/>
                </a:tc>
                <a:tc>
                  <a:txBody>
                    <a:bodyPr/>
                    <a:lstStyle/>
                    <a:p>
                      <a:r>
                        <a:rPr lang="nl-NL" dirty="0"/>
                        <a:t>Nee</a:t>
                      </a:r>
                    </a:p>
                  </a:txBody>
                  <a:tcPr/>
                </a:tc>
                <a:tc>
                  <a:txBody>
                    <a:bodyPr/>
                    <a:lstStyle/>
                    <a:p>
                      <a:r>
                        <a:rPr lang="nl-NL" dirty="0"/>
                        <a:t>Niet vrij verhandelbaar</a:t>
                      </a:r>
                    </a:p>
                  </a:txBody>
                  <a:tcPr/>
                </a:tc>
                <a:tc>
                  <a:txBody>
                    <a:bodyPr/>
                    <a:lstStyle/>
                    <a:p>
                      <a:r>
                        <a:rPr lang="nl-NL" dirty="0"/>
                        <a:t>Vennootschapsbelasting</a:t>
                      </a:r>
                    </a:p>
                  </a:txBody>
                  <a:tcPr/>
                </a:tc>
                <a:extLst>
                  <a:ext uri="{0D108BD9-81ED-4DB2-BD59-A6C34878D82A}">
                    <a16:rowId xmlns:a16="http://schemas.microsoft.com/office/drawing/2014/main" val="3105498476"/>
                  </a:ext>
                </a:extLst>
              </a:tr>
              <a:tr h="424777">
                <a:tc>
                  <a:txBody>
                    <a:bodyPr/>
                    <a:lstStyle/>
                    <a:p>
                      <a:r>
                        <a:rPr lang="nl-NL" dirty="0"/>
                        <a:t>NV (Naamloze Vennootschap)</a:t>
                      </a:r>
                    </a:p>
                  </a:txBody>
                  <a:tcPr/>
                </a:tc>
                <a:tc>
                  <a:txBody>
                    <a:bodyPr/>
                    <a:lstStyle/>
                    <a:p>
                      <a:r>
                        <a:rPr lang="nl-NL" dirty="0"/>
                        <a:t>1 of meer</a:t>
                      </a:r>
                    </a:p>
                  </a:txBody>
                  <a:tcPr/>
                </a:tc>
                <a:tc>
                  <a:txBody>
                    <a:bodyPr/>
                    <a:lstStyle/>
                    <a:p>
                      <a:r>
                        <a:rPr lang="nl-NL" dirty="0"/>
                        <a:t>Nee</a:t>
                      </a:r>
                    </a:p>
                  </a:txBody>
                  <a:tcPr/>
                </a:tc>
                <a:tc>
                  <a:txBody>
                    <a:bodyPr/>
                    <a:lstStyle/>
                    <a:p>
                      <a:r>
                        <a:rPr lang="nl-NL" dirty="0"/>
                        <a:t>Vrij verhandelbaar</a:t>
                      </a:r>
                    </a:p>
                  </a:txBody>
                  <a:tcPr/>
                </a:tc>
                <a:tc>
                  <a:txBody>
                    <a:bodyPr/>
                    <a:lstStyle/>
                    <a:p>
                      <a:r>
                        <a:rPr lang="nl-NL" dirty="0"/>
                        <a:t>Vennootschapsbelasting</a:t>
                      </a:r>
                    </a:p>
                  </a:txBody>
                  <a:tcPr/>
                </a:tc>
                <a:extLst>
                  <a:ext uri="{0D108BD9-81ED-4DB2-BD59-A6C34878D82A}">
                    <a16:rowId xmlns:a16="http://schemas.microsoft.com/office/drawing/2014/main" val="1317382964"/>
                  </a:ext>
                </a:extLst>
              </a:tr>
              <a:tr h="424777">
                <a:tc>
                  <a:txBody>
                    <a:bodyPr/>
                    <a:lstStyle/>
                    <a:p>
                      <a:r>
                        <a:rPr lang="nl-NL" dirty="0"/>
                        <a:t>Stichting</a:t>
                      </a:r>
                    </a:p>
                  </a:txBody>
                  <a:tcPr/>
                </a:tc>
                <a:tc>
                  <a:txBody>
                    <a:bodyPr/>
                    <a:lstStyle/>
                    <a:p>
                      <a:r>
                        <a:rPr lang="nl-NL" dirty="0"/>
                        <a:t>1 of meer</a:t>
                      </a:r>
                    </a:p>
                  </a:txBody>
                  <a:tcPr/>
                </a:tc>
                <a:tc>
                  <a:txBody>
                    <a:bodyPr/>
                    <a:lstStyle/>
                    <a:p>
                      <a:r>
                        <a:rPr lang="nl-NL" dirty="0"/>
                        <a:t>Nee</a:t>
                      </a:r>
                    </a:p>
                  </a:txBody>
                  <a:tcPr/>
                </a:tc>
                <a:tc>
                  <a:txBody>
                    <a:bodyPr/>
                    <a:lstStyle/>
                    <a:p>
                      <a:r>
                        <a:rPr lang="nl-NL" dirty="0"/>
                        <a:t>N.v.t.</a:t>
                      </a:r>
                    </a:p>
                  </a:txBody>
                  <a:tcPr/>
                </a:tc>
                <a:tc>
                  <a:txBody>
                    <a:bodyPr/>
                    <a:lstStyle/>
                    <a:p>
                      <a:r>
                        <a:rPr lang="nl-NL" dirty="0"/>
                        <a:t>Vennootschapsbelasting</a:t>
                      </a:r>
                    </a:p>
                  </a:txBody>
                  <a:tcPr/>
                </a:tc>
                <a:extLst>
                  <a:ext uri="{0D108BD9-81ED-4DB2-BD59-A6C34878D82A}">
                    <a16:rowId xmlns:a16="http://schemas.microsoft.com/office/drawing/2014/main" val="2140615080"/>
                  </a:ext>
                </a:extLst>
              </a:tr>
            </a:tbl>
          </a:graphicData>
        </a:graphic>
      </p:graphicFrame>
    </p:spTree>
    <p:extLst>
      <p:ext uri="{BB962C8B-B14F-4D97-AF65-F5344CB8AC3E}">
        <p14:creationId xmlns:p14="http://schemas.microsoft.com/office/powerpoint/2010/main" val="2675612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84167-98BF-A6E5-857A-356165E40793}"/>
              </a:ext>
            </a:extLst>
          </p:cNvPr>
          <p:cNvSpPr>
            <a:spLocks noGrp="1"/>
          </p:cNvSpPr>
          <p:nvPr>
            <p:ph type="title"/>
          </p:nvPr>
        </p:nvSpPr>
        <p:spPr/>
        <p:txBody>
          <a:bodyPr/>
          <a:lstStyle/>
          <a:p>
            <a:r>
              <a:rPr lang="nl-NL" dirty="0"/>
              <a:t>Wat kan je verwachten van het examen?</a:t>
            </a:r>
          </a:p>
        </p:txBody>
      </p:sp>
      <p:sp>
        <p:nvSpPr>
          <p:cNvPr id="3" name="Tijdelijke aanduiding voor inhoud 2">
            <a:extLst>
              <a:ext uri="{FF2B5EF4-FFF2-40B4-BE49-F238E27FC236}">
                <a16:creationId xmlns:a16="http://schemas.microsoft.com/office/drawing/2014/main" id="{0CB63B83-871E-5E07-A8C6-03425865B0F7}"/>
              </a:ext>
            </a:extLst>
          </p:cNvPr>
          <p:cNvSpPr>
            <a:spLocks noGrp="1"/>
          </p:cNvSpPr>
          <p:nvPr>
            <p:ph idx="1"/>
          </p:nvPr>
        </p:nvSpPr>
        <p:spPr>
          <a:xfrm>
            <a:off x="838200" y="1825624"/>
            <a:ext cx="10515600" cy="4856529"/>
          </a:xfrm>
        </p:spPr>
        <p:txBody>
          <a:bodyPr/>
          <a:lstStyle/>
          <a:p>
            <a:r>
              <a:rPr lang="nl-NL" dirty="0"/>
              <a:t>Donderdag 22 mei 2025</a:t>
            </a:r>
          </a:p>
          <a:p>
            <a:pPr lvl="1"/>
            <a:r>
              <a:rPr lang="nl-NL" dirty="0"/>
              <a:t>Van 13:30 uur tot 15:30 uur (2 klokuren)</a:t>
            </a:r>
          </a:p>
          <a:p>
            <a:r>
              <a:rPr lang="nl-NL" dirty="0"/>
              <a:t>43 vragen, verdeeld over meerdere opgaven en onderwerpen</a:t>
            </a:r>
          </a:p>
          <a:p>
            <a:pPr lvl="1"/>
            <a:r>
              <a:rPr lang="nl-NL" dirty="0"/>
              <a:t>54 punten in totaal</a:t>
            </a:r>
          </a:p>
          <a:p>
            <a:pPr lvl="2"/>
            <a:r>
              <a:rPr lang="nl-NL" dirty="0"/>
              <a:t>13 meerkeuzevragen, 30 open vragen</a:t>
            </a:r>
          </a:p>
          <a:p>
            <a:pPr lvl="2"/>
            <a:r>
              <a:rPr lang="nl-NL" dirty="0"/>
              <a:t>32 vragen voor één punt (= 32 punten)</a:t>
            </a:r>
          </a:p>
          <a:p>
            <a:pPr lvl="2"/>
            <a:r>
              <a:rPr lang="nl-NL" dirty="0"/>
              <a:t>11 vragen voor twee punten (= 22 punten)</a:t>
            </a:r>
          </a:p>
          <a:p>
            <a:pPr lvl="2"/>
            <a:endParaRPr lang="nl-NL" dirty="0"/>
          </a:p>
          <a:p>
            <a:pPr lvl="2"/>
            <a:r>
              <a:rPr lang="nl-NL" dirty="0"/>
              <a:t>Bij N=1 heb je 27 punten  nodig  voor een 5,5</a:t>
            </a:r>
          </a:p>
          <a:p>
            <a:pPr lvl="2"/>
            <a:endParaRPr lang="nl-NL" dirty="0"/>
          </a:p>
          <a:p>
            <a:pPr lvl="2"/>
            <a:r>
              <a:rPr lang="nl-NL" dirty="0"/>
              <a:t>N-term in de afgelopen jaren = gemiddeld 1,0</a:t>
            </a:r>
          </a:p>
        </p:txBody>
      </p:sp>
      <p:pic>
        <p:nvPicPr>
          <p:cNvPr id="5" name="Afbeelding 4">
            <a:extLst>
              <a:ext uri="{FF2B5EF4-FFF2-40B4-BE49-F238E27FC236}">
                <a16:creationId xmlns:a16="http://schemas.microsoft.com/office/drawing/2014/main" id="{97CD995A-39F7-2205-5021-A245AC74E7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658" y="3857666"/>
            <a:ext cx="4937141" cy="2635209"/>
          </a:xfrm>
          <a:prstGeom prst="rect">
            <a:avLst/>
          </a:prstGeom>
        </p:spPr>
      </p:pic>
    </p:spTree>
    <p:extLst>
      <p:ext uri="{BB962C8B-B14F-4D97-AF65-F5344CB8AC3E}">
        <p14:creationId xmlns:p14="http://schemas.microsoft.com/office/powerpoint/2010/main" val="269677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F15A41-B47A-2B70-05C0-CA3774FBDD30}"/>
              </a:ext>
            </a:extLst>
          </p:cNvPr>
          <p:cNvSpPr>
            <a:spLocks noGrp="1"/>
          </p:cNvSpPr>
          <p:nvPr>
            <p:ph type="title"/>
          </p:nvPr>
        </p:nvSpPr>
        <p:spPr/>
        <p:txBody>
          <a:bodyPr/>
          <a:lstStyle/>
          <a:p>
            <a:r>
              <a:rPr lang="nl-NL" dirty="0"/>
              <a:t>Voorbeeldvraag 1</a:t>
            </a:r>
          </a:p>
        </p:txBody>
      </p:sp>
      <p:sp>
        <p:nvSpPr>
          <p:cNvPr id="3" name="Tekstvak 2">
            <a:extLst>
              <a:ext uri="{FF2B5EF4-FFF2-40B4-BE49-F238E27FC236}">
                <a16:creationId xmlns:a16="http://schemas.microsoft.com/office/drawing/2014/main" id="{D10B88A2-5AFF-CBA0-D7FE-0FC132215903}"/>
              </a:ext>
            </a:extLst>
          </p:cNvPr>
          <p:cNvSpPr txBox="1"/>
          <p:nvPr/>
        </p:nvSpPr>
        <p:spPr>
          <a:xfrm>
            <a:off x="1792224" y="5718048"/>
            <a:ext cx="7034784" cy="369332"/>
          </a:xfrm>
          <a:prstGeom prst="rect">
            <a:avLst/>
          </a:prstGeom>
          <a:noFill/>
        </p:spPr>
        <p:txBody>
          <a:bodyPr wrap="square" rtlCol="0">
            <a:spAutoFit/>
          </a:bodyPr>
          <a:lstStyle/>
          <a:p>
            <a:r>
              <a:rPr lang="nl-NL" b="1" dirty="0"/>
              <a:t>Antwoord: D</a:t>
            </a:r>
          </a:p>
        </p:txBody>
      </p:sp>
      <p:pic>
        <p:nvPicPr>
          <p:cNvPr id="5" name="Afbeelding 4" descr="Afbeelding met tekst, Lettertype, schermopname, document&#10;&#10;Automatisch gegenereerde beschrijving">
            <a:extLst>
              <a:ext uri="{FF2B5EF4-FFF2-40B4-BE49-F238E27FC236}">
                <a16:creationId xmlns:a16="http://schemas.microsoft.com/office/drawing/2014/main" id="{277E4A50-73DE-4D8B-F6C4-D6A1CA5C95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56" y="1425448"/>
            <a:ext cx="11468100" cy="4292600"/>
          </a:xfrm>
          <a:prstGeom prst="rect">
            <a:avLst/>
          </a:prstGeom>
        </p:spPr>
      </p:pic>
    </p:spTree>
    <p:extLst>
      <p:ext uri="{BB962C8B-B14F-4D97-AF65-F5344CB8AC3E}">
        <p14:creationId xmlns:p14="http://schemas.microsoft.com/office/powerpoint/2010/main" val="207103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BF2335-CB4C-CD9C-43A3-26B6D7896769}"/>
              </a:ext>
            </a:extLst>
          </p:cNvPr>
          <p:cNvSpPr>
            <a:spLocks noGrp="1"/>
          </p:cNvSpPr>
          <p:nvPr>
            <p:ph type="title"/>
          </p:nvPr>
        </p:nvSpPr>
        <p:spPr/>
        <p:txBody>
          <a:bodyPr/>
          <a:lstStyle/>
          <a:p>
            <a:r>
              <a:rPr lang="nl-NL" dirty="0"/>
              <a:t>Voorbeeldvraag 2</a:t>
            </a:r>
          </a:p>
        </p:txBody>
      </p:sp>
      <p:sp>
        <p:nvSpPr>
          <p:cNvPr id="3" name="Tekstvak 2">
            <a:extLst>
              <a:ext uri="{FF2B5EF4-FFF2-40B4-BE49-F238E27FC236}">
                <a16:creationId xmlns:a16="http://schemas.microsoft.com/office/drawing/2014/main" id="{426F0B89-DE30-0260-FC0B-FB548E6D7BB8}"/>
              </a:ext>
            </a:extLst>
          </p:cNvPr>
          <p:cNvSpPr txBox="1"/>
          <p:nvPr/>
        </p:nvSpPr>
        <p:spPr>
          <a:xfrm>
            <a:off x="1165782" y="5934974"/>
            <a:ext cx="6612966" cy="369332"/>
          </a:xfrm>
          <a:prstGeom prst="rect">
            <a:avLst/>
          </a:prstGeom>
          <a:noFill/>
        </p:spPr>
        <p:txBody>
          <a:bodyPr wrap="square" rtlCol="0">
            <a:spAutoFit/>
          </a:bodyPr>
          <a:lstStyle/>
          <a:p>
            <a:r>
              <a:rPr lang="nl-NL" dirty="0"/>
              <a:t>1 Eenmanszaak 2) nog wel</a:t>
            </a:r>
          </a:p>
        </p:txBody>
      </p:sp>
      <p:pic>
        <p:nvPicPr>
          <p:cNvPr id="7" name="Tijdelijke aanduiding voor inhoud 6" descr="Afbeelding met tekst, Lettertype, algebra&#10;&#10;Automatisch gegenereerde beschrijving">
            <a:extLst>
              <a:ext uri="{FF2B5EF4-FFF2-40B4-BE49-F238E27FC236}">
                <a16:creationId xmlns:a16="http://schemas.microsoft.com/office/drawing/2014/main" id="{395C7163-7DAE-A87D-CC90-6A339A28E0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901" y="2043761"/>
            <a:ext cx="10515600" cy="3052423"/>
          </a:xfrm>
        </p:spPr>
      </p:pic>
    </p:spTree>
    <p:extLst>
      <p:ext uri="{BB962C8B-B14F-4D97-AF65-F5344CB8AC3E}">
        <p14:creationId xmlns:p14="http://schemas.microsoft.com/office/powerpoint/2010/main" val="400822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49640-B212-8FC1-F8A7-CC392202C87A}"/>
              </a:ext>
            </a:extLst>
          </p:cNvPr>
          <p:cNvSpPr>
            <a:spLocks noGrp="1"/>
          </p:cNvSpPr>
          <p:nvPr>
            <p:ph type="title"/>
          </p:nvPr>
        </p:nvSpPr>
        <p:spPr/>
        <p:txBody>
          <a:bodyPr/>
          <a:lstStyle/>
          <a:p>
            <a:r>
              <a:rPr lang="nl-NL" dirty="0"/>
              <a:t>Maatschappelijk Verantwoord Ondernemen</a:t>
            </a:r>
          </a:p>
        </p:txBody>
      </p:sp>
      <p:sp>
        <p:nvSpPr>
          <p:cNvPr id="3" name="Tijdelijke aanduiding voor inhoud 2">
            <a:extLst>
              <a:ext uri="{FF2B5EF4-FFF2-40B4-BE49-F238E27FC236}">
                <a16:creationId xmlns:a16="http://schemas.microsoft.com/office/drawing/2014/main" id="{D9A45A26-FB85-9D5B-43AB-ED78D9A14344}"/>
              </a:ext>
            </a:extLst>
          </p:cNvPr>
          <p:cNvSpPr>
            <a:spLocks noGrp="1"/>
          </p:cNvSpPr>
          <p:nvPr>
            <p:ph idx="1"/>
          </p:nvPr>
        </p:nvSpPr>
        <p:spPr/>
        <p:txBody>
          <a:bodyPr>
            <a:normAutofit fontScale="92500" lnSpcReduction="20000"/>
          </a:bodyPr>
          <a:lstStyle/>
          <a:p>
            <a:r>
              <a:rPr lang="nl-NL" dirty="0"/>
              <a:t>Bedrijven houden dan bij de productie en het maken van winst rekening met de gevolgen voor mensen, dieren, natuur en milieu. </a:t>
            </a:r>
          </a:p>
          <a:p>
            <a:endParaRPr lang="nl-NL" dirty="0"/>
          </a:p>
          <a:p>
            <a:r>
              <a:rPr lang="nl-NL" b="1" dirty="0"/>
              <a:t>Voorbeelden: </a:t>
            </a:r>
            <a:br>
              <a:rPr lang="nl-NL" dirty="0"/>
            </a:br>
            <a:r>
              <a:rPr lang="nl-NL" dirty="0"/>
              <a:t>1. Recyclen / hergebruiken</a:t>
            </a:r>
          </a:p>
          <a:p>
            <a:pPr marL="0" indent="0">
              <a:buNone/>
            </a:pPr>
            <a:r>
              <a:rPr lang="nl-NL" dirty="0"/>
              <a:t>   2. Milieubeschermend  (geen co2 uitstoot)</a:t>
            </a:r>
            <a:br>
              <a:rPr lang="nl-NL" dirty="0"/>
            </a:br>
            <a:r>
              <a:rPr lang="nl-NL" dirty="0"/>
              <a:t>   3. Duurzame materialen gebruiken (minder tot geen plastic)</a:t>
            </a:r>
          </a:p>
          <a:p>
            <a:pPr marL="0" indent="0">
              <a:buNone/>
            </a:pPr>
            <a:endParaRPr lang="nl-NL" dirty="0"/>
          </a:p>
          <a:p>
            <a:r>
              <a:rPr lang="nl-NL" b="1" dirty="0"/>
              <a:t>Waarom ?</a:t>
            </a:r>
            <a:br>
              <a:rPr lang="nl-NL" dirty="0"/>
            </a:br>
            <a:r>
              <a:rPr lang="nl-NL" dirty="0"/>
              <a:t>Voor een veilige en gezonde leefomgeving, nu en vooral in de </a:t>
            </a:r>
            <a:r>
              <a:rPr lang="nl-NL" b="1" dirty="0"/>
              <a:t>toekomst.</a:t>
            </a:r>
            <a:br>
              <a:rPr lang="nl-NL" dirty="0"/>
            </a:br>
            <a:endParaRPr lang="nl-NL" dirty="0"/>
          </a:p>
        </p:txBody>
      </p:sp>
    </p:spTree>
    <p:extLst>
      <p:ext uri="{BB962C8B-B14F-4D97-AF65-F5344CB8AC3E}">
        <p14:creationId xmlns:p14="http://schemas.microsoft.com/office/powerpoint/2010/main" val="10951998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7957F3-9685-552C-F585-3EE50D121167}"/>
              </a:ext>
            </a:extLst>
          </p:cNvPr>
          <p:cNvSpPr>
            <a:spLocks noGrp="1"/>
          </p:cNvSpPr>
          <p:nvPr>
            <p:ph type="title"/>
          </p:nvPr>
        </p:nvSpPr>
        <p:spPr/>
        <p:txBody>
          <a:bodyPr/>
          <a:lstStyle/>
          <a:p>
            <a:r>
              <a:rPr lang="nl-NL" dirty="0"/>
              <a:t>Examenvraag MVO	</a:t>
            </a:r>
          </a:p>
        </p:txBody>
      </p:sp>
      <p:pic>
        <p:nvPicPr>
          <p:cNvPr id="5" name="Tijdelijke aanduiding voor inhoud 4" descr="Afbeelding met tekst, Lettertype, schermopname, algebra&#10;&#10;Automatisch gegenereerde beschrijving">
            <a:extLst>
              <a:ext uri="{FF2B5EF4-FFF2-40B4-BE49-F238E27FC236}">
                <a16:creationId xmlns:a16="http://schemas.microsoft.com/office/drawing/2014/main" id="{86CA3058-F94F-E501-60A8-E41ACEE1D3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610" y="1924050"/>
            <a:ext cx="9613900" cy="3009900"/>
          </a:xfrm>
        </p:spPr>
      </p:pic>
      <p:sp>
        <p:nvSpPr>
          <p:cNvPr id="3" name="Tekstvak 2">
            <a:extLst>
              <a:ext uri="{FF2B5EF4-FFF2-40B4-BE49-F238E27FC236}">
                <a16:creationId xmlns:a16="http://schemas.microsoft.com/office/drawing/2014/main" id="{3B2714AC-264C-63D6-AF0C-A667EFDE1E48}"/>
              </a:ext>
            </a:extLst>
          </p:cNvPr>
          <p:cNvSpPr txBox="1"/>
          <p:nvPr/>
        </p:nvSpPr>
        <p:spPr>
          <a:xfrm>
            <a:off x="838200" y="5462016"/>
            <a:ext cx="6781800" cy="369332"/>
          </a:xfrm>
          <a:prstGeom prst="rect">
            <a:avLst/>
          </a:prstGeom>
          <a:noFill/>
        </p:spPr>
        <p:txBody>
          <a:bodyPr wrap="square" rtlCol="0">
            <a:spAutoFit/>
          </a:bodyPr>
          <a:lstStyle/>
          <a:p>
            <a:r>
              <a:rPr lang="nl-NL" dirty="0"/>
              <a:t>B) hergebruik grondstoffen</a:t>
            </a:r>
          </a:p>
        </p:txBody>
      </p:sp>
    </p:spTree>
    <p:extLst>
      <p:ext uri="{BB962C8B-B14F-4D97-AF65-F5344CB8AC3E}">
        <p14:creationId xmlns:p14="http://schemas.microsoft.com/office/powerpoint/2010/main" val="138687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71DA8-E22B-9821-738C-A9C2B86A50CB}"/>
              </a:ext>
            </a:extLst>
          </p:cNvPr>
          <p:cNvSpPr>
            <a:spLocks noGrp="1"/>
          </p:cNvSpPr>
          <p:nvPr>
            <p:ph type="title"/>
          </p:nvPr>
        </p:nvSpPr>
        <p:spPr/>
        <p:txBody>
          <a:bodyPr/>
          <a:lstStyle/>
          <a:p>
            <a:r>
              <a:rPr lang="nl-NL" dirty="0"/>
              <a:t>Inkomstenbelasting box 1 en box 3</a:t>
            </a:r>
          </a:p>
        </p:txBody>
      </p:sp>
      <p:sp>
        <p:nvSpPr>
          <p:cNvPr id="3" name="Tijdelijke aanduiding voor inhoud 2">
            <a:extLst>
              <a:ext uri="{FF2B5EF4-FFF2-40B4-BE49-F238E27FC236}">
                <a16:creationId xmlns:a16="http://schemas.microsoft.com/office/drawing/2014/main" id="{93287810-BF60-0F0A-0B32-F336D1B753F6}"/>
              </a:ext>
            </a:extLst>
          </p:cNvPr>
          <p:cNvSpPr>
            <a:spLocks noGrp="1"/>
          </p:cNvSpPr>
          <p:nvPr>
            <p:ph idx="1"/>
          </p:nvPr>
        </p:nvSpPr>
        <p:spPr/>
        <p:txBody>
          <a:bodyPr/>
          <a:lstStyle/>
          <a:p>
            <a:r>
              <a:rPr lang="nl-NL" dirty="0"/>
              <a:t>Inkomstenbelasting uitrekenen in box 1 en box 3</a:t>
            </a:r>
          </a:p>
          <a:p>
            <a:pPr lvl="1"/>
            <a:r>
              <a:rPr lang="nl-NL" dirty="0"/>
              <a:t>Box 1 : Inkomsten uit werk en woning</a:t>
            </a:r>
          </a:p>
          <a:p>
            <a:pPr lvl="1"/>
            <a:r>
              <a:rPr lang="nl-NL" dirty="0"/>
              <a:t>Box 2 : Niet relevant voor examen</a:t>
            </a:r>
          </a:p>
          <a:p>
            <a:pPr lvl="1"/>
            <a:r>
              <a:rPr lang="nl-NL" dirty="0"/>
              <a:t>Box 3 : Inkomsten uit sparen en beleggen</a:t>
            </a:r>
          </a:p>
          <a:p>
            <a:endParaRPr lang="nl-NL" dirty="0"/>
          </a:p>
          <a:p>
            <a:r>
              <a:rPr lang="nl-NL" dirty="0"/>
              <a:t>Box 1 : het berekenen van het </a:t>
            </a:r>
            <a:r>
              <a:rPr lang="nl-NL" b="1" dirty="0"/>
              <a:t>belastbare </a:t>
            </a:r>
            <a:r>
              <a:rPr lang="nl-NL" b="1" u="sng" dirty="0"/>
              <a:t>jaar</a:t>
            </a:r>
            <a:r>
              <a:rPr lang="nl-NL" b="1" dirty="0"/>
              <a:t> inkomen</a:t>
            </a:r>
          </a:p>
          <a:p>
            <a:pPr lvl="1"/>
            <a:r>
              <a:rPr lang="nl-NL" dirty="0"/>
              <a:t>1. Start met het berekenen van het </a:t>
            </a:r>
            <a:r>
              <a:rPr lang="nl-NL" i="1" dirty="0"/>
              <a:t>bruto jaar inkomen. </a:t>
            </a:r>
            <a:endParaRPr lang="nl-NL" dirty="0"/>
          </a:p>
          <a:p>
            <a:pPr lvl="1"/>
            <a:r>
              <a:rPr lang="nl-NL" dirty="0"/>
              <a:t>2. Daar tel je het </a:t>
            </a:r>
            <a:r>
              <a:rPr lang="nl-NL" i="1" dirty="0"/>
              <a:t>eigen woning forfait </a:t>
            </a:r>
            <a:r>
              <a:rPr lang="nl-NL" dirty="0"/>
              <a:t>bij op</a:t>
            </a:r>
          </a:p>
          <a:p>
            <a:pPr lvl="1"/>
            <a:r>
              <a:rPr lang="nl-NL" dirty="0"/>
              <a:t>3. Daar haal je de </a:t>
            </a:r>
            <a:r>
              <a:rPr lang="nl-NL" i="1" dirty="0"/>
              <a:t>aftrekposten </a:t>
            </a:r>
            <a:r>
              <a:rPr lang="nl-NL" dirty="0"/>
              <a:t>van af</a:t>
            </a:r>
          </a:p>
          <a:p>
            <a:pPr lvl="1"/>
            <a:r>
              <a:rPr lang="nl-NL" dirty="0"/>
              <a:t>4. Je hebt je </a:t>
            </a:r>
            <a:r>
              <a:rPr lang="nl-NL" b="1" dirty="0"/>
              <a:t>belastbare jaar inkomen</a:t>
            </a:r>
            <a:r>
              <a:rPr lang="nl-NL" dirty="0"/>
              <a:t> berekend.</a:t>
            </a:r>
          </a:p>
        </p:txBody>
      </p:sp>
    </p:spTree>
    <p:extLst>
      <p:ext uri="{BB962C8B-B14F-4D97-AF65-F5344CB8AC3E}">
        <p14:creationId xmlns:p14="http://schemas.microsoft.com/office/powerpoint/2010/main" val="41336481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3C4B82-638C-7A76-D8E6-E09D42D982CE}"/>
              </a:ext>
            </a:extLst>
          </p:cNvPr>
          <p:cNvSpPr>
            <a:spLocks noGrp="1"/>
          </p:cNvSpPr>
          <p:nvPr>
            <p:ph type="title"/>
          </p:nvPr>
        </p:nvSpPr>
        <p:spPr/>
        <p:txBody>
          <a:bodyPr/>
          <a:lstStyle/>
          <a:p>
            <a:r>
              <a:rPr lang="nl-NL" dirty="0"/>
              <a:t>Oefenopgave box 1</a:t>
            </a:r>
          </a:p>
        </p:txBody>
      </p:sp>
      <p:sp>
        <p:nvSpPr>
          <p:cNvPr id="3" name="Tijdelijke aanduiding voor inhoud 2">
            <a:extLst>
              <a:ext uri="{FF2B5EF4-FFF2-40B4-BE49-F238E27FC236}">
                <a16:creationId xmlns:a16="http://schemas.microsoft.com/office/drawing/2014/main" id="{374FF4C4-2481-065D-A3B3-91914807E602}"/>
              </a:ext>
            </a:extLst>
          </p:cNvPr>
          <p:cNvSpPr>
            <a:spLocks noGrp="1"/>
          </p:cNvSpPr>
          <p:nvPr>
            <p:ph idx="1"/>
          </p:nvPr>
        </p:nvSpPr>
        <p:spPr>
          <a:xfrm>
            <a:off x="838200" y="1810127"/>
            <a:ext cx="10515600" cy="4351338"/>
          </a:xfrm>
        </p:spPr>
        <p:txBody>
          <a:bodyPr>
            <a:normAutofit fontScale="70000" lnSpcReduction="20000"/>
          </a:bodyPr>
          <a:lstStyle/>
          <a:p>
            <a:r>
              <a:rPr lang="nl-NL" dirty="0"/>
              <a:t>Pieter heeft een jaarinkomen van €40.000 als automonteur. Daarnaast doet hij kleine klusjes voor zijn kennissen en heeft daarvoor in totaal €1.500 voor ontvangen. Zijn eigen woning forfait bedraagt €2.250. Voor zijn hypotheek betaalt hij per jaar €5.300 aan rente. Daarnaast heeft hij €1.750 aan aftrekposten. Bereken zijn belastbaar inkomen.</a:t>
            </a:r>
          </a:p>
          <a:p>
            <a:endParaRPr lang="nl-NL" dirty="0"/>
          </a:p>
          <a:p>
            <a:r>
              <a:rPr lang="nl-NL" dirty="0"/>
              <a:t>Inkomsten uit werk: </a:t>
            </a:r>
            <a:br>
              <a:rPr lang="nl-NL" dirty="0"/>
            </a:br>
            <a:r>
              <a:rPr lang="nl-NL" dirty="0"/>
              <a:t>Jaarinkomen							€40.000</a:t>
            </a:r>
            <a:br>
              <a:rPr lang="nl-NL" dirty="0"/>
            </a:br>
            <a:r>
              <a:rPr lang="nl-NL" dirty="0"/>
              <a:t>Bijverdiensten:							</a:t>
            </a:r>
            <a:r>
              <a:rPr lang="nl-NL" u="sng" dirty="0"/>
              <a:t>€  1.500 +</a:t>
            </a:r>
            <a:br>
              <a:rPr lang="nl-NL" dirty="0"/>
            </a:br>
            <a:r>
              <a:rPr lang="nl-NL" dirty="0"/>
              <a:t>Totaal								</a:t>
            </a:r>
            <a:r>
              <a:rPr lang="nl-NL" b="1" dirty="0"/>
              <a:t>€41.500</a:t>
            </a:r>
            <a:endParaRPr lang="nl-NL" dirty="0"/>
          </a:p>
          <a:p>
            <a:r>
              <a:rPr lang="nl-NL" dirty="0"/>
              <a:t>Uit eigen woning     </a:t>
            </a:r>
            <a:br>
              <a:rPr lang="nl-NL" dirty="0"/>
            </a:br>
            <a:r>
              <a:rPr lang="nl-NL" dirty="0"/>
              <a:t>     		        Eigenwoningforfait		€2.250		</a:t>
            </a:r>
            <a:br>
              <a:rPr lang="nl-NL" dirty="0"/>
            </a:br>
            <a:r>
              <a:rPr lang="nl-NL" dirty="0"/>
              <a:t>		        Hypotheekrente 		€5.300 -</a:t>
            </a:r>
            <a:br>
              <a:rPr lang="nl-NL" dirty="0"/>
            </a:br>
            <a:r>
              <a:rPr lang="nl-NL" dirty="0"/>
              <a:t> 					            -	€3.050	             </a:t>
            </a:r>
            <a:r>
              <a:rPr lang="nl-NL" u="sng" dirty="0"/>
              <a:t>-  €   3.050	</a:t>
            </a:r>
            <a:br>
              <a:rPr lang="nl-NL" u="sng" dirty="0"/>
            </a:br>
            <a:r>
              <a:rPr lang="nl-NL" dirty="0"/>
              <a:t>								€38.450</a:t>
            </a:r>
          </a:p>
          <a:p>
            <a:r>
              <a:rPr lang="nl-NL" dirty="0"/>
              <a:t>Andere aftrekposten					            </a:t>
            </a:r>
            <a:r>
              <a:rPr lang="nl-NL" u="sng" dirty="0"/>
              <a:t> -  €  1.750 </a:t>
            </a:r>
            <a:br>
              <a:rPr lang="nl-NL" dirty="0"/>
            </a:br>
            <a:br>
              <a:rPr lang="nl-NL" dirty="0"/>
            </a:br>
            <a:r>
              <a:rPr lang="nl-NL" dirty="0"/>
              <a:t>Belastbaar inkomen						€36.700</a:t>
            </a:r>
          </a:p>
        </p:txBody>
      </p:sp>
    </p:spTree>
    <p:extLst>
      <p:ext uri="{BB962C8B-B14F-4D97-AF65-F5344CB8AC3E}">
        <p14:creationId xmlns:p14="http://schemas.microsoft.com/office/powerpoint/2010/main" val="56898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C8F9D-1D44-7EA5-3C5F-14FC7C51183A}"/>
              </a:ext>
            </a:extLst>
          </p:cNvPr>
          <p:cNvSpPr>
            <a:spLocks noGrp="1"/>
          </p:cNvSpPr>
          <p:nvPr>
            <p:ph type="title"/>
          </p:nvPr>
        </p:nvSpPr>
        <p:spPr/>
        <p:txBody>
          <a:bodyPr/>
          <a:lstStyle/>
          <a:p>
            <a:r>
              <a:rPr lang="nl-NL" dirty="0"/>
              <a:t>Eigen woningforfait</a:t>
            </a:r>
          </a:p>
        </p:txBody>
      </p:sp>
      <p:sp>
        <p:nvSpPr>
          <p:cNvPr id="3" name="Tijdelijke aanduiding voor inhoud 2">
            <a:extLst>
              <a:ext uri="{FF2B5EF4-FFF2-40B4-BE49-F238E27FC236}">
                <a16:creationId xmlns:a16="http://schemas.microsoft.com/office/drawing/2014/main" id="{6B60B6A7-7A81-BB1D-D15A-0D9127B07A1B}"/>
              </a:ext>
            </a:extLst>
          </p:cNvPr>
          <p:cNvSpPr>
            <a:spLocks noGrp="1"/>
          </p:cNvSpPr>
          <p:nvPr>
            <p:ph idx="1"/>
          </p:nvPr>
        </p:nvSpPr>
        <p:spPr/>
        <p:txBody>
          <a:bodyPr>
            <a:normAutofit fontScale="32500" lnSpcReduction="20000"/>
          </a:bodyPr>
          <a:lstStyle/>
          <a:p>
            <a:r>
              <a:rPr lang="nl-NL" sz="4300" u="sng" dirty="0"/>
              <a:t>Voorbeeld 1:</a:t>
            </a:r>
          </a:p>
          <a:p>
            <a:pPr marL="0" indent="0">
              <a:buNone/>
            </a:pPr>
            <a:r>
              <a:rPr lang="nl-NL" sz="4300" dirty="0"/>
              <a:t>Stel de WOZ-waarde van je woning </a:t>
            </a:r>
            <a:br>
              <a:rPr lang="nl-NL" sz="4300" dirty="0"/>
            </a:br>
            <a:r>
              <a:rPr lang="nl-NL" sz="4300" dirty="0"/>
              <a:t>is €320.000. </a:t>
            </a:r>
            <a:br>
              <a:rPr lang="nl-NL" sz="4300" dirty="0"/>
            </a:br>
            <a:r>
              <a:rPr lang="nl-NL" sz="4300" b="1" dirty="0"/>
              <a:t>Bereken de eigenwoningforfait. </a:t>
            </a:r>
            <a:br>
              <a:rPr lang="nl-NL" sz="4300" dirty="0"/>
            </a:br>
            <a:endParaRPr lang="nl-NL" sz="4300" dirty="0"/>
          </a:p>
          <a:p>
            <a:r>
              <a:rPr lang="nl-NL" sz="4300" i="1" dirty="0"/>
              <a:t>Berekening: </a:t>
            </a:r>
            <a:br>
              <a:rPr lang="nl-NL" sz="4300" dirty="0"/>
            </a:br>
            <a:r>
              <a:rPr lang="nl-NL" sz="4300" dirty="0"/>
              <a:t>€320.000 : 100 x 0,35%= €1.120.-</a:t>
            </a:r>
            <a:br>
              <a:rPr lang="nl-NL" sz="4300" dirty="0"/>
            </a:br>
            <a:endParaRPr lang="nl-NL" sz="4300" dirty="0"/>
          </a:p>
          <a:p>
            <a:r>
              <a:rPr lang="nl-NL" sz="4300" u="sng" dirty="0"/>
              <a:t>Voorbeeld 2:</a:t>
            </a:r>
            <a:br>
              <a:rPr lang="nl-NL" sz="4300" dirty="0"/>
            </a:br>
            <a:br>
              <a:rPr lang="nl-NL" sz="4300" dirty="0"/>
            </a:br>
            <a:r>
              <a:rPr lang="nl-NL" sz="4300" dirty="0"/>
              <a:t>Stel de WOZ-waarde van je woning </a:t>
            </a:r>
            <a:br>
              <a:rPr lang="nl-NL" sz="4300" dirty="0"/>
            </a:br>
            <a:r>
              <a:rPr lang="nl-NL" sz="4300" dirty="0"/>
              <a:t>is €1.300.000. </a:t>
            </a:r>
            <a:br>
              <a:rPr lang="nl-NL" sz="4300" dirty="0"/>
            </a:br>
            <a:r>
              <a:rPr lang="nl-NL" sz="4300" b="1" dirty="0"/>
              <a:t>Bereken de eigenwoningforfait. </a:t>
            </a:r>
          </a:p>
          <a:p>
            <a:r>
              <a:rPr lang="nl-NL" sz="4300" i="1" dirty="0"/>
              <a:t>Berekening: </a:t>
            </a:r>
            <a:br>
              <a:rPr lang="nl-NL" sz="4300" dirty="0"/>
            </a:br>
            <a:r>
              <a:rPr lang="nl-NL" sz="4300" dirty="0"/>
              <a:t>Over €1. 200.000 betaal je: 		          €4.200</a:t>
            </a:r>
            <a:br>
              <a:rPr lang="nl-NL" sz="4300" dirty="0"/>
            </a:br>
            <a:r>
              <a:rPr lang="nl-NL" sz="4300" dirty="0"/>
              <a:t>€1.300.000 – 1.200.000 = 100.000</a:t>
            </a:r>
            <a:br>
              <a:rPr lang="nl-NL" sz="4300" dirty="0"/>
            </a:br>
            <a:r>
              <a:rPr lang="nl-NL" sz="4300" dirty="0"/>
              <a:t>100. 000 : 100 x 2,35% = €2.350.                                     </a:t>
            </a:r>
            <a:r>
              <a:rPr lang="nl-NL" sz="4300" b="1" dirty="0"/>
              <a:t>€2.350   +</a:t>
            </a:r>
            <a:br>
              <a:rPr lang="nl-NL" sz="4300" dirty="0"/>
            </a:br>
            <a:r>
              <a:rPr lang="nl-NL" sz="4300" dirty="0"/>
              <a:t>Totaal:				          €6. 550</a:t>
            </a:r>
            <a:br>
              <a:rPr lang="nl-NL" dirty="0"/>
            </a:br>
            <a:br>
              <a:rPr lang="nl-NL" dirty="0"/>
            </a:br>
            <a:br>
              <a:rPr lang="nl-NL" dirty="0"/>
            </a:br>
            <a:br>
              <a:rPr lang="nl-NL" dirty="0"/>
            </a:br>
            <a:br>
              <a:rPr lang="nl-NL" dirty="0"/>
            </a:br>
            <a:br>
              <a:rPr lang="nl-NL" dirty="0"/>
            </a:br>
            <a:endParaRPr lang="nl-NL" dirty="0"/>
          </a:p>
          <a:p>
            <a:endParaRPr lang="nl-NL" dirty="0"/>
          </a:p>
        </p:txBody>
      </p:sp>
      <p:pic>
        <p:nvPicPr>
          <p:cNvPr id="7" name="Afbeelding 6" descr="Afbeelding met tafel&#10;&#10;Automatisch gegenereerde beschrijving">
            <a:extLst>
              <a:ext uri="{FF2B5EF4-FFF2-40B4-BE49-F238E27FC236}">
                <a16:creationId xmlns:a16="http://schemas.microsoft.com/office/drawing/2014/main" id="{B41CD62A-1A79-FC3B-306C-3F5DEE3D01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3264" y="1690688"/>
            <a:ext cx="5547360" cy="4108704"/>
          </a:xfrm>
          <a:prstGeom prst="rect">
            <a:avLst/>
          </a:prstGeom>
        </p:spPr>
      </p:pic>
    </p:spTree>
    <p:extLst>
      <p:ext uri="{BB962C8B-B14F-4D97-AF65-F5344CB8AC3E}">
        <p14:creationId xmlns:p14="http://schemas.microsoft.com/office/powerpoint/2010/main" val="3658962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47A8B-B8B5-DC99-9999-F8BAADEC34D0}"/>
              </a:ext>
            </a:extLst>
          </p:cNvPr>
          <p:cNvSpPr>
            <a:spLocks noGrp="1"/>
          </p:cNvSpPr>
          <p:nvPr>
            <p:ph type="title"/>
          </p:nvPr>
        </p:nvSpPr>
        <p:spPr/>
        <p:txBody>
          <a:bodyPr/>
          <a:lstStyle/>
          <a:p>
            <a:r>
              <a:rPr lang="nl-NL" dirty="0"/>
              <a:t>Inkomstenbelasting box 3</a:t>
            </a:r>
          </a:p>
        </p:txBody>
      </p:sp>
      <p:sp>
        <p:nvSpPr>
          <p:cNvPr id="3" name="Tijdelijke aanduiding voor inhoud 2">
            <a:extLst>
              <a:ext uri="{FF2B5EF4-FFF2-40B4-BE49-F238E27FC236}">
                <a16:creationId xmlns:a16="http://schemas.microsoft.com/office/drawing/2014/main" id="{79B5F074-010C-0E1C-27B0-06FB6F2F9124}"/>
              </a:ext>
            </a:extLst>
          </p:cNvPr>
          <p:cNvSpPr>
            <a:spLocks noGrp="1"/>
          </p:cNvSpPr>
          <p:nvPr>
            <p:ph idx="1"/>
          </p:nvPr>
        </p:nvSpPr>
        <p:spPr>
          <a:xfrm>
            <a:off x="838200" y="1825625"/>
            <a:ext cx="10515600" cy="4667250"/>
          </a:xfrm>
        </p:spPr>
        <p:txBody>
          <a:bodyPr>
            <a:normAutofit lnSpcReduction="10000"/>
          </a:bodyPr>
          <a:lstStyle/>
          <a:p>
            <a:r>
              <a:rPr lang="nl-NL" dirty="0"/>
              <a:t>Box 3 : het berekenen van het rendement en de belasting</a:t>
            </a:r>
          </a:p>
          <a:p>
            <a:endParaRPr lang="nl-NL" dirty="0"/>
          </a:p>
          <a:p>
            <a:r>
              <a:rPr lang="nl-NL" b="1" u="sng" dirty="0"/>
              <a:t>STAPPENPLAN</a:t>
            </a:r>
          </a:p>
          <a:p>
            <a:r>
              <a:rPr lang="nl-NL" dirty="0"/>
              <a:t>1. Bereken de totale inkomsten in box 3 </a:t>
            </a:r>
            <a:r>
              <a:rPr lang="nl-NL" sz="1600" dirty="0"/>
              <a:t>(sparen en beleggen, optellen uit opgave)</a:t>
            </a:r>
          </a:p>
          <a:p>
            <a:r>
              <a:rPr lang="nl-NL" dirty="0"/>
              <a:t>2. Bepaal het heffingsvrije bedrag </a:t>
            </a:r>
            <a:r>
              <a:rPr lang="nl-NL" sz="1600" dirty="0"/>
              <a:t>(gegeven in opgave)</a:t>
            </a:r>
          </a:p>
          <a:p>
            <a:r>
              <a:rPr lang="nl-NL" dirty="0"/>
              <a:t>3. Bereken het belastbare vermogen </a:t>
            </a:r>
            <a:r>
              <a:rPr lang="nl-NL" sz="1600" dirty="0"/>
              <a:t>(inkomsten box 3 – heffingsvrije bedrag)</a:t>
            </a:r>
            <a:endParaRPr lang="nl-NL" dirty="0"/>
          </a:p>
          <a:p>
            <a:r>
              <a:rPr lang="nl-NL" dirty="0"/>
              <a:t>4. Bereken het fictieve rendement </a:t>
            </a:r>
            <a:r>
              <a:rPr lang="nl-NL" sz="1600" dirty="0"/>
              <a:t>(percentage gegeven in opgave)</a:t>
            </a:r>
          </a:p>
          <a:p>
            <a:r>
              <a:rPr lang="nl-NL" dirty="0"/>
              <a:t>5. Bereken de belasting in box 3 </a:t>
            </a:r>
            <a:r>
              <a:rPr lang="nl-NL" sz="1600" dirty="0"/>
              <a:t>(percentage gegeven in de opgave)</a:t>
            </a:r>
          </a:p>
          <a:p>
            <a:pPr lvl="1"/>
            <a:endParaRPr lang="nl-NL" sz="1200" dirty="0"/>
          </a:p>
          <a:p>
            <a:pPr lvl="1"/>
            <a:r>
              <a:rPr lang="nl-NL" dirty="0"/>
              <a:t>Bij stap 5 bereken je de belasting (bijvoorbeeld 31%) van de uitkomst van stap 4 </a:t>
            </a:r>
            <a:r>
              <a:rPr lang="nl-NL" dirty="0">
                <a:sym typeface="Wingdings" pitchFamily="2" charset="2"/>
              </a:rPr>
              <a:t> zie de oefenopgave volgende dia.</a:t>
            </a:r>
            <a:endParaRPr lang="nl-NL" dirty="0"/>
          </a:p>
          <a:p>
            <a:endParaRPr lang="nl-NL" dirty="0"/>
          </a:p>
          <a:p>
            <a:endParaRPr lang="nl-NL" dirty="0"/>
          </a:p>
        </p:txBody>
      </p:sp>
    </p:spTree>
    <p:extLst>
      <p:ext uri="{BB962C8B-B14F-4D97-AF65-F5344CB8AC3E}">
        <p14:creationId xmlns:p14="http://schemas.microsoft.com/office/powerpoint/2010/main" val="6485021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BF0EBF-8319-E279-2C27-AEE245B247ED}"/>
              </a:ext>
            </a:extLst>
          </p:cNvPr>
          <p:cNvSpPr>
            <a:spLocks noGrp="1"/>
          </p:cNvSpPr>
          <p:nvPr>
            <p:ph type="title"/>
          </p:nvPr>
        </p:nvSpPr>
        <p:spPr/>
        <p:txBody>
          <a:bodyPr/>
          <a:lstStyle/>
          <a:p>
            <a:r>
              <a:rPr lang="nl-NL" dirty="0"/>
              <a:t>Oefenopgave box 3</a:t>
            </a:r>
          </a:p>
        </p:txBody>
      </p:sp>
      <p:sp>
        <p:nvSpPr>
          <p:cNvPr id="3" name="Tijdelijke aanduiding voor inhoud 2">
            <a:extLst>
              <a:ext uri="{FF2B5EF4-FFF2-40B4-BE49-F238E27FC236}">
                <a16:creationId xmlns:a16="http://schemas.microsoft.com/office/drawing/2014/main" id="{4BF40C16-03F5-DDE1-16F5-2965584F180F}"/>
              </a:ext>
            </a:extLst>
          </p:cNvPr>
          <p:cNvSpPr>
            <a:spLocks noGrp="1"/>
          </p:cNvSpPr>
          <p:nvPr>
            <p:ph idx="1"/>
          </p:nvPr>
        </p:nvSpPr>
        <p:spPr/>
        <p:txBody>
          <a:bodyPr>
            <a:normAutofit fontScale="55000" lnSpcReduction="20000"/>
          </a:bodyPr>
          <a:lstStyle/>
          <a:p>
            <a:r>
              <a:rPr lang="nl-NL" dirty="0"/>
              <a:t>In 2022 had Mohammed voor €100.000</a:t>
            </a:r>
            <a:r>
              <a:rPr lang="nl-NL" sz="1800" dirty="0"/>
              <a:t> </a:t>
            </a:r>
            <a:r>
              <a:rPr lang="nl-NL" dirty="0"/>
              <a:t>euro aan sparen en €80.000 aan beleggen in zijn bezit. Hij moet hier natuurlijk belasting over betalen. Het heffingsvrij vermogen is €50.000.</a:t>
            </a:r>
          </a:p>
          <a:p>
            <a:r>
              <a:rPr lang="nl-NL" b="1" dirty="0"/>
              <a:t> Bereken hoeveel euro Mohammed in Box 3 aan belasting moet betalen. </a:t>
            </a:r>
          </a:p>
          <a:p>
            <a:pPr marL="0" indent="0">
              <a:buNone/>
            </a:pPr>
            <a:br>
              <a:rPr lang="nl-NL" dirty="0"/>
            </a:br>
            <a:r>
              <a:rPr lang="nl-NL" b="1" dirty="0">
                <a:solidFill>
                  <a:srgbClr val="FF0000"/>
                </a:solidFill>
              </a:rPr>
              <a:t>Denk aan het stappenplan:</a:t>
            </a:r>
            <a:br>
              <a:rPr lang="nl-NL" dirty="0">
                <a:solidFill>
                  <a:srgbClr val="FF0000"/>
                </a:solidFill>
              </a:rPr>
            </a:br>
            <a:br>
              <a:rPr lang="nl-NL" dirty="0"/>
            </a:br>
            <a:r>
              <a:rPr lang="nl-NL" dirty="0"/>
              <a:t>1. Bereken de inkomsten in box 3</a:t>
            </a:r>
            <a:br>
              <a:rPr lang="nl-NL" dirty="0"/>
            </a:br>
            <a:r>
              <a:rPr lang="nl-NL" dirty="0"/>
              <a:t>2. Bepaal het heffingsvrije bedrag</a:t>
            </a:r>
            <a:br>
              <a:rPr lang="nl-NL" dirty="0"/>
            </a:br>
            <a:r>
              <a:rPr lang="nl-NL" dirty="0"/>
              <a:t>3. Bereken het belastbare vermogen</a:t>
            </a:r>
            <a:br>
              <a:rPr lang="nl-NL" dirty="0"/>
            </a:br>
            <a:r>
              <a:rPr lang="nl-NL" dirty="0"/>
              <a:t>4. Bereken het fictieve rendement</a:t>
            </a:r>
            <a:br>
              <a:rPr lang="nl-NL" dirty="0"/>
            </a:br>
            <a:r>
              <a:rPr lang="nl-NL" dirty="0"/>
              <a:t>5. Bereken de belasting in box 3</a:t>
            </a:r>
          </a:p>
          <a:p>
            <a:endParaRPr lang="nl-NL" dirty="0"/>
          </a:p>
          <a:p>
            <a:r>
              <a:rPr lang="nl-NL" dirty="0"/>
              <a:t>Stap 1 ( 100.000 + 80.000 = 180.000)</a:t>
            </a:r>
          </a:p>
          <a:p>
            <a:r>
              <a:rPr lang="nl-NL" dirty="0"/>
              <a:t>Stap 2  (€50.000)</a:t>
            </a:r>
          </a:p>
          <a:p>
            <a:r>
              <a:rPr lang="nl-NL" dirty="0"/>
              <a:t>Stap 3  ( €180.000 – €50.000) = €130. 000</a:t>
            </a:r>
          </a:p>
          <a:p>
            <a:r>
              <a:rPr lang="nl-NL" dirty="0"/>
              <a:t>Stap 4  (4,5 % van €130.000 = €5.850)</a:t>
            </a:r>
          </a:p>
          <a:p>
            <a:r>
              <a:rPr lang="nl-NL" dirty="0"/>
              <a:t>Stap 5  ( 31%  van € 5850 = €1813,50) </a:t>
            </a:r>
          </a:p>
        </p:txBody>
      </p:sp>
      <p:graphicFrame>
        <p:nvGraphicFramePr>
          <p:cNvPr id="4" name="Tabel 4">
            <a:extLst>
              <a:ext uri="{FF2B5EF4-FFF2-40B4-BE49-F238E27FC236}">
                <a16:creationId xmlns:a16="http://schemas.microsoft.com/office/drawing/2014/main" id="{3FAD38DB-1768-5670-A94F-3F77DB92A686}"/>
              </a:ext>
            </a:extLst>
          </p:cNvPr>
          <p:cNvGraphicFramePr>
            <a:graphicFrameLocks/>
          </p:cNvGraphicFramePr>
          <p:nvPr>
            <p:extLst>
              <p:ext uri="{D42A27DB-BD31-4B8C-83A1-F6EECF244321}">
                <p14:modId xmlns:p14="http://schemas.microsoft.com/office/powerpoint/2010/main" val="1118695444"/>
              </p:ext>
            </p:extLst>
          </p:nvPr>
        </p:nvGraphicFramePr>
        <p:xfrm>
          <a:off x="6885641" y="3122710"/>
          <a:ext cx="5056094" cy="3054253"/>
        </p:xfrm>
        <a:graphic>
          <a:graphicData uri="http://schemas.openxmlformats.org/drawingml/2006/table">
            <a:tbl>
              <a:tblPr firstRow="1" bandRow="1">
                <a:tableStyleId>{5C22544A-7EE6-4342-B048-85BDC9FD1C3A}</a:tableStyleId>
              </a:tblPr>
              <a:tblGrid>
                <a:gridCol w="2944759">
                  <a:extLst>
                    <a:ext uri="{9D8B030D-6E8A-4147-A177-3AD203B41FA5}">
                      <a16:colId xmlns:a16="http://schemas.microsoft.com/office/drawing/2014/main" val="1451360624"/>
                    </a:ext>
                  </a:extLst>
                </a:gridCol>
                <a:gridCol w="2111335">
                  <a:extLst>
                    <a:ext uri="{9D8B030D-6E8A-4147-A177-3AD203B41FA5}">
                      <a16:colId xmlns:a16="http://schemas.microsoft.com/office/drawing/2014/main" val="2804762055"/>
                    </a:ext>
                  </a:extLst>
                </a:gridCol>
              </a:tblGrid>
              <a:tr h="759489">
                <a:tc>
                  <a:txBody>
                    <a:bodyPr/>
                    <a:lstStyle/>
                    <a:p>
                      <a:r>
                        <a:rPr lang="nl-NL" dirty="0"/>
                        <a:t>Vermogen </a:t>
                      </a:r>
                    </a:p>
                  </a:txBody>
                  <a:tcPr/>
                </a:tc>
                <a:tc>
                  <a:txBody>
                    <a:bodyPr/>
                    <a:lstStyle/>
                    <a:p>
                      <a:r>
                        <a:rPr lang="nl-NL" dirty="0"/>
                        <a:t>Percentage fictief rendement</a:t>
                      </a:r>
                    </a:p>
                  </a:txBody>
                  <a:tcPr/>
                </a:tc>
                <a:extLst>
                  <a:ext uri="{0D108BD9-81ED-4DB2-BD59-A6C34878D82A}">
                    <a16:rowId xmlns:a16="http://schemas.microsoft.com/office/drawing/2014/main" val="149388074"/>
                  </a:ext>
                </a:extLst>
              </a:tr>
              <a:tr h="433994">
                <a:tc>
                  <a:txBody>
                    <a:bodyPr/>
                    <a:lstStyle/>
                    <a:p>
                      <a:r>
                        <a:rPr lang="nl-NL" dirty="0"/>
                        <a:t>€ 50.000 – € 100.000</a:t>
                      </a:r>
                    </a:p>
                  </a:txBody>
                  <a:tcPr/>
                </a:tc>
                <a:tc>
                  <a:txBody>
                    <a:bodyPr/>
                    <a:lstStyle/>
                    <a:p>
                      <a:r>
                        <a:rPr lang="nl-NL" dirty="0"/>
                        <a:t>1,90%</a:t>
                      </a:r>
                    </a:p>
                  </a:txBody>
                  <a:tcPr/>
                </a:tc>
                <a:extLst>
                  <a:ext uri="{0D108BD9-81ED-4DB2-BD59-A6C34878D82A}">
                    <a16:rowId xmlns:a16="http://schemas.microsoft.com/office/drawing/2014/main" val="635768416"/>
                  </a:ext>
                </a:extLst>
              </a:tr>
              <a:tr h="713388">
                <a:tc>
                  <a:txBody>
                    <a:bodyPr/>
                    <a:lstStyle/>
                    <a:p>
                      <a:r>
                        <a:rPr lang="nl-NL" dirty="0"/>
                        <a:t>€ 100.000 – € 1.000.000</a:t>
                      </a:r>
                    </a:p>
                  </a:txBody>
                  <a:tcPr/>
                </a:tc>
                <a:tc>
                  <a:txBody>
                    <a:bodyPr/>
                    <a:lstStyle/>
                    <a:p>
                      <a:r>
                        <a:rPr lang="nl-NL" dirty="0"/>
                        <a:t>4,50%</a:t>
                      </a:r>
                    </a:p>
                  </a:txBody>
                  <a:tcPr/>
                </a:tc>
                <a:extLst>
                  <a:ext uri="{0D108BD9-81ED-4DB2-BD59-A6C34878D82A}">
                    <a16:rowId xmlns:a16="http://schemas.microsoft.com/office/drawing/2014/main" val="4256177242"/>
                  </a:ext>
                </a:extLst>
              </a:tr>
              <a:tr h="713388">
                <a:tc>
                  <a:txBody>
                    <a:bodyPr/>
                    <a:lstStyle/>
                    <a:p>
                      <a:r>
                        <a:rPr lang="nl-NL" dirty="0"/>
                        <a:t>Meer dan €1.000.000</a:t>
                      </a:r>
                    </a:p>
                  </a:txBody>
                  <a:tcPr/>
                </a:tc>
                <a:tc>
                  <a:txBody>
                    <a:bodyPr/>
                    <a:lstStyle/>
                    <a:p>
                      <a:r>
                        <a:rPr lang="nl-NL" dirty="0"/>
                        <a:t>5,69%</a:t>
                      </a:r>
                    </a:p>
                  </a:txBody>
                  <a:tcPr/>
                </a:tc>
                <a:extLst>
                  <a:ext uri="{0D108BD9-81ED-4DB2-BD59-A6C34878D82A}">
                    <a16:rowId xmlns:a16="http://schemas.microsoft.com/office/drawing/2014/main" val="2586883092"/>
                  </a:ext>
                </a:extLst>
              </a:tr>
              <a:tr h="433994">
                <a:tc gridSpan="2">
                  <a:txBody>
                    <a:bodyPr/>
                    <a:lstStyle/>
                    <a:p>
                      <a:r>
                        <a:rPr lang="nl-NL" dirty="0"/>
                        <a:t>Hierover betaalt u 31% belasting</a:t>
                      </a:r>
                    </a:p>
                  </a:txBody>
                  <a:tcPr/>
                </a:tc>
                <a:tc hMerge="1">
                  <a:txBody>
                    <a:bodyPr/>
                    <a:lstStyle/>
                    <a:p>
                      <a:endParaRPr lang="nl-NL" dirty="0"/>
                    </a:p>
                  </a:txBody>
                  <a:tcPr/>
                </a:tc>
                <a:extLst>
                  <a:ext uri="{0D108BD9-81ED-4DB2-BD59-A6C34878D82A}">
                    <a16:rowId xmlns:a16="http://schemas.microsoft.com/office/drawing/2014/main" val="3673071387"/>
                  </a:ext>
                </a:extLst>
              </a:tr>
            </a:tbl>
          </a:graphicData>
        </a:graphic>
      </p:graphicFrame>
    </p:spTree>
    <p:extLst>
      <p:ext uri="{BB962C8B-B14F-4D97-AF65-F5344CB8AC3E}">
        <p14:creationId xmlns:p14="http://schemas.microsoft.com/office/powerpoint/2010/main" val="169790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B563E4-FD15-4A70-E605-CF179401DDA7}"/>
              </a:ext>
            </a:extLst>
          </p:cNvPr>
          <p:cNvSpPr>
            <a:spLocks noGrp="1"/>
          </p:cNvSpPr>
          <p:nvPr>
            <p:ph type="title"/>
          </p:nvPr>
        </p:nvSpPr>
        <p:spPr/>
        <p:txBody>
          <a:bodyPr/>
          <a:lstStyle/>
          <a:p>
            <a:r>
              <a:rPr lang="nl-NL" dirty="0"/>
              <a:t>Soorten belastingtarieven</a:t>
            </a:r>
          </a:p>
        </p:txBody>
      </p:sp>
      <p:sp>
        <p:nvSpPr>
          <p:cNvPr id="3" name="Tijdelijke aanduiding voor inhoud 2">
            <a:extLst>
              <a:ext uri="{FF2B5EF4-FFF2-40B4-BE49-F238E27FC236}">
                <a16:creationId xmlns:a16="http://schemas.microsoft.com/office/drawing/2014/main" id="{90AD5067-578D-24B3-383B-5DFD719B88B1}"/>
              </a:ext>
            </a:extLst>
          </p:cNvPr>
          <p:cNvSpPr>
            <a:spLocks noGrp="1"/>
          </p:cNvSpPr>
          <p:nvPr>
            <p:ph idx="1"/>
          </p:nvPr>
        </p:nvSpPr>
        <p:spPr/>
        <p:txBody>
          <a:bodyPr>
            <a:normAutofit/>
          </a:bodyPr>
          <a:lstStyle/>
          <a:p>
            <a:r>
              <a:rPr lang="nl-NL" b="1" dirty="0"/>
              <a:t>1. Progressief belastingtarief </a:t>
            </a:r>
            <a:br>
              <a:rPr lang="nl-NL" dirty="0"/>
            </a:br>
            <a:r>
              <a:rPr lang="nl-NL" dirty="0"/>
              <a:t>Mensen met een hoger inkomen betalen</a:t>
            </a:r>
            <a:br>
              <a:rPr lang="nl-NL" dirty="0"/>
            </a:br>
            <a:r>
              <a:rPr lang="nl-NL" dirty="0"/>
              <a:t> in verhouding meer belasting. </a:t>
            </a:r>
          </a:p>
          <a:p>
            <a:r>
              <a:rPr lang="nl-NL" b="1" dirty="0"/>
              <a:t>2. Degressief belastingtarief</a:t>
            </a:r>
          </a:p>
          <a:p>
            <a:pPr marL="0" indent="0">
              <a:buNone/>
            </a:pPr>
            <a:r>
              <a:rPr lang="nl-NL" dirty="0"/>
              <a:t>   Je betaald in procenten minder belasting</a:t>
            </a:r>
            <a:br>
              <a:rPr lang="nl-NL" dirty="0"/>
            </a:br>
            <a:r>
              <a:rPr lang="nl-NL" dirty="0"/>
              <a:t>   naarmate je inkomen toeneemt.</a:t>
            </a:r>
          </a:p>
          <a:p>
            <a:pPr marL="0" indent="0">
              <a:buNone/>
            </a:pPr>
            <a:r>
              <a:rPr lang="nl-NL" dirty="0"/>
              <a:t>   </a:t>
            </a:r>
            <a:r>
              <a:rPr lang="nl-NL" b="1" dirty="0"/>
              <a:t>3. Proportioneel belastingtarief</a:t>
            </a:r>
            <a:br>
              <a:rPr lang="nl-NL" dirty="0"/>
            </a:br>
            <a:r>
              <a:rPr lang="nl-NL" dirty="0"/>
              <a:t>   Er is alleen één belastingpercentage </a:t>
            </a:r>
            <a:br>
              <a:rPr lang="nl-NL" dirty="0"/>
            </a:br>
            <a:r>
              <a:rPr lang="nl-NL" dirty="0"/>
              <a:t>   voor alle inkomens.</a:t>
            </a:r>
          </a:p>
          <a:p>
            <a:pPr marL="0" indent="0">
              <a:buNone/>
            </a:pPr>
            <a:endParaRPr lang="nl-NL" dirty="0"/>
          </a:p>
        </p:txBody>
      </p:sp>
      <p:pic>
        <p:nvPicPr>
          <p:cNvPr id="6" name="Afbeelding 5" descr="Afbeelding met grafiek&#10;&#10;Automatisch gegenereerde beschrijving">
            <a:extLst>
              <a:ext uri="{FF2B5EF4-FFF2-40B4-BE49-F238E27FC236}">
                <a16:creationId xmlns:a16="http://schemas.microsoft.com/office/drawing/2014/main" id="{FA6E87F5-45C5-CAA2-8012-C92DDEFA5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5024" y="4654351"/>
            <a:ext cx="2565400" cy="1955800"/>
          </a:xfrm>
          <a:prstGeom prst="rect">
            <a:avLst/>
          </a:prstGeom>
        </p:spPr>
      </p:pic>
      <p:pic>
        <p:nvPicPr>
          <p:cNvPr id="8" name="Afbeelding 7">
            <a:extLst>
              <a:ext uri="{FF2B5EF4-FFF2-40B4-BE49-F238E27FC236}">
                <a16:creationId xmlns:a16="http://schemas.microsoft.com/office/drawing/2014/main" id="{BF587596-20D3-D39F-A776-B08C5F037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8366" y="1284188"/>
            <a:ext cx="2565400" cy="1955800"/>
          </a:xfrm>
          <a:prstGeom prst="rect">
            <a:avLst/>
          </a:prstGeom>
        </p:spPr>
      </p:pic>
      <p:pic>
        <p:nvPicPr>
          <p:cNvPr id="10" name="Afbeelding 9" descr="Afbeelding met diagram&#10;&#10;Automatisch gegenereerde beschrijving">
            <a:extLst>
              <a:ext uri="{FF2B5EF4-FFF2-40B4-BE49-F238E27FC236}">
                <a16:creationId xmlns:a16="http://schemas.microsoft.com/office/drawing/2014/main" id="{622D6D06-316C-288C-AD70-85C9A98E3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1602" y="3181549"/>
            <a:ext cx="2565400" cy="1730085"/>
          </a:xfrm>
          <a:prstGeom prst="rect">
            <a:avLst/>
          </a:prstGeom>
        </p:spPr>
      </p:pic>
      <p:grpSp>
        <p:nvGrpSpPr>
          <p:cNvPr id="15" name="Groep 14">
            <a:extLst>
              <a:ext uri="{FF2B5EF4-FFF2-40B4-BE49-F238E27FC236}">
                <a16:creationId xmlns:a16="http://schemas.microsoft.com/office/drawing/2014/main" id="{D66B225E-995D-849C-6962-91154239FA63}"/>
              </a:ext>
            </a:extLst>
          </p:cNvPr>
          <p:cNvGrpSpPr/>
          <p:nvPr/>
        </p:nvGrpSpPr>
        <p:grpSpPr>
          <a:xfrm>
            <a:off x="7614926" y="1368514"/>
            <a:ext cx="373320" cy="233640"/>
            <a:chOff x="7614926" y="1368514"/>
            <a:chExt cx="373320" cy="233640"/>
          </a:xfrm>
        </p:grpSpPr>
        <mc:AlternateContent xmlns:mc="http://schemas.openxmlformats.org/markup-compatibility/2006" xmlns:p14="http://schemas.microsoft.com/office/powerpoint/2010/main">
          <mc:Choice Requires="p14">
            <p:contentPart p14:bwMode="auto" r:id="rId5">
              <p14:nvContentPartPr>
                <p14:cNvPr id="11" name="Inkt 10">
                  <a:extLst>
                    <a:ext uri="{FF2B5EF4-FFF2-40B4-BE49-F238E27FC236}">
                      <a16:creationId xmlns:a16="http://schemas.microsoft.com/office/drawing/2014/main" id="{610FAB87-D530-ACD5-3916-CF6B1AECD605}"/>
                    </a:ext>
                  </a:extLst>
                </p14:cNvPr>
                <p14:cNvContentPartPr/>
                <p14:nvPr/>
              </p14:nvContentPartPr>
              <p14:xfrm>
                <a:off x="7847126" y="1398754"/>
                <a:ext cx="360" cy="360"/>
              </p14:xfrm>
            </p:contentPart>
          </mc:Choice>
          <mc:Fallback xmlns="">
            <p:pic>
              <p:nvPicPr>
                <p:cNvPr id="11" name="Inkt 10">
                  <a:extLst>
                    <a:ext uri="{FF2B5EF4-FFF2-40B4-BE49-F238E27FC236}">
                      <a16:creationId xmlns:a16="http://schemas.microsoft.com/office/drawing/2014/main" id="{610FAB87-D530-ACD5-3916-CF6B1AECD605}"/>
                    </a:ext>
                  </a:extLst>
                </p:cNvPr>
                <p:cNvPicPr/>
                <p:nvPr/>
              </p:nvPicPr>
              <p:blipFill>
                <a:blip r:embed="rId6"/>
                <a:stretch>
                  <a:fillRect/>
                </a:stretch>
              </p:blipFill>
              <p:spPr>
                <a:xfrm>
                  <a:off x="7829126" y="1381114"/>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Inkt 11">
                  <a:extLst>
                    <a:ext uri="{FF2B5EF4-FFF2-40B4-BE49-F238E27FC236}">
                      <a16:creationId xmlns:a16="http://schemas.microsoft.com/office/drawing/2014/main" id="{72AA274D-A878-D4EE-3BBF-DA43C8F341E2}"/>
                    </a:ext>
                  </a:extLst>
                </p14:cNvPr>
                <p14:cNvContentPartPr/>
                <p14:nvPr/>
              </p14:nvContentPartPr>
              <p14:xfrm>
                <a:off x="7614926" y="1457434"/>
                <a:ext cx="313200" cy="144720"/>
              </p14:xfrm>
            </p:contentPart>
          </mc:Choice>
          <mc:Fallback xmlns="">
            <p:pic>
              <p:nvPicPr>
                <p:cNvPr id="12" name="Inkt 11">
                  <a:extLst>
                    <a:ext uri="{FF2B5EF4-FFF2-40B4-BE49-F238E27FC236}">
                      <a16:creationId xmlns:a16="http://schemas.microsoft.com/office/drawing/2014/main" id="{72AA274D-A878-D4EE-3BBF-DA43C8F341E2}"/>
                    </a:ext>
                  </a:extLst>
                </p:cNvPr>
                <p:cNvPicPr/>
                <p:nvPr/>
              </p:nvPicPr>
              <p:blipFill>
                <a:blip r:embed="rId8"/>
                <a:stretch>
                  <a:fillRect/>
                </a:stretch>
              </p:blipFill>
              <p:spPr>
                <a:xfrm>
                  <a:off x="7597286" y="1439434"/>
                  <a:ext cx="348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4" name="Inkt 13">
                  <a:extLst>
                    <a:ext uri="{FF2B5EF4-FFF2-40B4-BE49-F238E27FC236}">
                      <a16:creationId xmlns:a16="http://schemas.microsoft.com/office/drawing/2014/main" id="{B2EC6253-94EF-A540-BA26-74E0A0B6571E}"/>
                    </a:ext>
                  </a:extLst>
                </p14:cNvPr>
                <p14:cNvContentPartPr/>
                <p14:nvPr/>
              </p14:nvContentPartPr>
              <p14:xfrm>
                <a:off x="7881686" y="1368514"/>
                <a:ext cx="106560" cy="214920"/>
              </p14:xfrm>
            </p:contentPart>
          </mc:Choice>
          <mc:Fallback xmlns="">
            <p:pic>
              <p:nvPicPr>
                <p:cNvPr id="14" name="Inkt 13">
                  <a:extLst>
                    <a:ext uri="{FF2B5EF4-FFF2-40B4-BE49-F238E27FC236}">
                      <a16:creationId xmlns:a16="http://schemas.microsoft.com/office/drawing/2014/main" id="{B2EC6253-94EF-A540-BA26-74E0A0B6571E}"/>
                    </a:ext>
                  </a:extLst>
                </p:cNvPr>
                <p:cNvPicPr/>
                <p:nvPr/>
              </p:nvPicPr>
              <p:blipFill>
                <a:blip r:embed="rId10"/>
                <a:stretch>
                  <a:fillRect/>
                </a:stretch>
              </p:blipFill>
              <p:spPr>
                <a:xfrm>
                  <a:off x="7863686" y="1350514"/>
                  <a:ext cx="142200" cy="25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6" name="Inkt 15">
                <a:extLst>
                  <a:ext uri="{FF2B5EF4-FFF2-40B4-BE49-F238E27FC236}">
                    <a16:creationId xmlns:a16="http://schemas.microsoft.com/office/drawing/2014/main" id="{FB4A8B9B-B02A-5F25-3AA3-6B7396E76E24}"/>
                  </a:ext>
                </a:extLst>
              </p14:cNvPr>
              <p14:cNvContentPartPr/>
              <p14:nvPr/>
            </p14:nvContentPartPr>
            <p14:xfrm>
              <a:off x="7792046" y="3098674"/>
              <a:ext cx="162360" cy="272520"/>
            </p14:xfrm>
          </p:contentPart>
        </mc:Choice>
        <mc:Fallback xmlns="">
          <p:pic>
            <p:nvPicPr>
              <p:cNvPr id="16" name="Inkt 15">
                <a:extLst>
                  <a:ext uri="{FF2B5EF4-FFF2-40B4-BE49-F238E27FC236}">
                    <a16:creationId xmlns:a16="http://schemas.microsoft.com/office/drawing/2014/main" id="{FB4A8B9B-B02A-5F25-3AA3-6B7396E76E24}"/>
                  </a:ext>
                </a:extLst>
              </p:cNvPr>
              <p:cNvPicPr/>
              <p:nvPr/>
            </p:nvPicPr>
            <p:blipFill>
              <a:blip r:embed="rId12"/>
              <a:stretch>
                <a:fillRect/>
              </a:stretch>
            </p:blipFill>
            <p:spPr>
              <a:xfrm>
                <a:off x="7774406" y="3081034"/>
                <a:ext cx="19800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t 16">
                <a:extLst>
                  <a:ext uri="{FF2B5EF4-FFF2-40B4-BE49-F238E27FC236}">
                    <a16:creationId xmlns:a16="http://schemas.microsoft.com/office/drawing/2014/main" id="{1A72FA1A-5EC2-B3A4-F8B5-1F55A5F3F91B}"/>
                  </a:ext>
                </a:extLst>
              </p14:cNvPr>
              <p14:cNvContentPartPr/>
              <p14:nvPr/>
            </p14:nvContentPartPr>
            <p14:xfrm>
              <a:off x="8018846" y="3289474"/>
              <a:ext cx="545040" cy="145440"/>
            </p14:xfrm>
          </p:contentPart>
        </mc:Choice>
        <mc:Fallback xmlns="">
          <p:pic>
            <p:nvPicPr>
              <p:cNvPr id="17" name="Inkt 16">
                <a:extLst>
                  <a:ext uri="{FF2B5EF4-FFF2-40B4-BE49-F238E27FC236}">
                    <a16:creationId xmlns:a16="http://schemas.microsoft.com/office/drawing/2014/main" id="{1A72FA1A-5EC2-B3A4-F8B5-1F55A5F3F91B}"/>
                  </a:ext>
                </a:extLst>
              </p:cNvPr>
              <p:cNvPicPr/>
              <p:nvPr/>
            </p:nvPicPr>
            <p:blipFill>
              <a:blip r:embed="rId14"/>
              <a:stretch>
                <a:fillRect/>
              </a:stretch>
            </p:blipFill>
            <p:spPr>
              <a:xfrm>
                <a:off x="8000846" y="3271834"/>
                <a:ext cx="5806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t 18">
                <a:extLst>
                  <a:ext uri="{FF2B5EF4-FFF2-40B4-BE49-F238E27FC236}">
                    <a16:creationId xmlns:a16="http://schemas.microsoft.com/office/drawing/2014/main" id="{6100C71C-4451-7DBE-4804-F51753BD5CDA}"/>
                  </a:ext>
                </a:extLst>
              </p14:cNvPr>
              <p14:cNvContentPartPr/>
              <p14:nvPr/>
            </p14:nvContentPartPr>
            <p14:xfrm>
              <a:off x="7734446" y="3279394"/>
              <a:ext cx="127080" cy="392040"/>
            </p14:xfrm>
          </p:contentPart>
        </mc:Choice>
        <mc:Fallback xmlns="">
          <p:pic>
            <p:nvPicPr>
              <p:cNvPr id="19" name="Inkt 18">
                <a:extLst>
                  <a:ext uri="{FF2B5EF4-FFF2-40B4-BE49-F238E27FC236}">
                    <a16:creationId xmlns:a16="http://schemas.microsoft.com/office/drawing/2014/main" id="{6100C71C-4451-7DBE-4804-F51753BD5CDA}"/>
                  </a:ext>
                </a:extLst>
              </p:cNvPr>
              <p:cNvPicPr/>
              <p:nvPr/>
            </p:nvPicPr>
            <p:blipFill>
              <a:blip r:embed="rId16"/>
              <a:stretch>
                <a:fillRect/>
              </a:stretch>
            </p:blipFill>
            <p:spPr>
              <a:xfrm>
                <a:off x="7716446" y="3261754"/>
                <a:ext cx="1627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t 19">
                <a:extLst>
                  <a:ext uri="{FF2B5EF4-FFF2-40B4-BE49-F238E27FC236}">
                    <a16:creationId xmlns:a16="http://schemas.microsoft.com/office/drawing/2014/main" id="{F5F33C78-00F6-390F-3531-C4CE5E201611}"/>
                  </a:ext>
                </a:extLst>
              </p14:cNvPr>
              <p14:cNvContentPartPr/>
              <p14:nvPr/>
            </p14:nvContentPartPr>
            <p14:xfrm>
              <a:off x="10675286" y="1882954"/>
              <a:ext cx="81000" cy="288720"/>
            </p14:xfrm>
          </p:contentPart>
        </mc:Choice>
        <mc:Fallback xmlns="">
          <p:pic>
            <p:nvPicPr>
              <p:cNvPr id="20" name="Inkt 19">
                <a:extLst>
                  <a:ext uri="{FF2B5EF4-FFF2-40B4-BE49-F238E27FC236}">
                    <a16:creationId xmlns:a16="http://schemas.microsoft.com/office/drawing/2014/main" id="{F5F33C78-00F6-390F-3531-C4CE5E201611}"/>
                  </a:ext>
                </a:extLst>
              </p:cNvPr>
              <p:cNvPicPr/>
              <p:nvPr/>
            </p:nvPicPr>
            <p:blipFill>
              <a:blip r:embed="rId18"/>
              <a:stretch>
                <a:fillRect/>
              </a:stretch>
            </p:blipFill>
            <p:spPr>
              <a:xfrm>
                <a:off x="10657286" y="1865314"/>
                <a:ext cx="116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t 20">
                <a:extLst>
                  <a:ext uri="{FF2B5EF4-FFF2-40B4-BE49-F238E27FC236}">
                    <a16:creationId xmlns:a16="http://schemas.microsoft.com/office/drawing/2014/main" id="{E141C402-8510-83D9-66DF-8DF73C54ECA4}"/>
                  </a:ext>
                </a:extLst>
              </p14:cNvPr>
              <p14:cNvContentPartPr/>
              <p14:nvPr/>
            </p14:nvContentPartPr>
            <p14:xfrm>
              <a:off x="10094966" y="3056554"/>
              <a:ext cx="84600" cy="299520"/>
            </p14:xfrm>
          </p:contentPart>
        </mc:Choice>
        <mc:Fallback xmlns="">
          <p:pic>
            <p:nvPicPr>
              <p:cNvPr id="21" name="Inkt 20">
                <a:extLst>
                  <a:ext uri="{FF2B5EF4-FFF2-40B4-BE49-F238E27FC236}">
                    <a16:creationId xmlns:a16="http://schemas.microsoft.com/office/drawing/2014/main" id="{E141C402-8510-83D9-66DF-8DF73C54ECA4}"/>
                  </a:ext>
                </a:extLst>
              </p:cNvPr>
              <p:cNvPicPr/>
              <p:nvPr/>
            </p:nvPicPr>
            <p:blipFill>
              <a:blip r:embed="rId20"/>
              <a:stretch>
                <a:fillRect/>
              </a:stretch>
            </p:blipFill>
            <p:spPr>
              <a:xfrm>
                <a:off x="10076966" y="3038554"/>
                <a:ext cx="12024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t 21">
                <a:extLst>
                  <a:ext uri="{FF2B5EF4-FFF2-40B4-BE49-F238E27FC236}">
                    <a16:creationId xmlns:a16="http://schemas.microsoft.com/office/drawing/2014/main" id="{7A783863-C050-E846-AA09-D70EB84FFE58}"/>
                  </a:ext>
                </a:extLst>
              </p14:cNvPr>
              <p14:cNvContentPartPr/>
              <p14:nvPr/>
            </p14:nvContentPartPr>
            <p14:xfrm>
              <a:off x="9665486" y="2917234"/>
              <a:ext cx="973080" cy="563760"/>
            </p14:xfrm>
          </p:contentPart>
        </mc:Choice>
        <mc:Fallback xmlns="">
          <p:pic>
            <p:nvPicPr>
              <p:cNvPr id="22" name="Inkt 21">
                <a:extLst>
                  <a:ext uri="{FF2B5EF4-FFF2-40B4-BE49-F238E27FC236}">
                    <a16:creationId xmlns:a16="http://schemas.microsoft.com/office/drawing/2014/main" id="{7A783863-C050-E846-AA09-D70EB84FFE58}"/>
                  </a:ext>
                </a:extLst>
              </p:cNvPr>
              <p:cNvPicPr/>
              <p:nvPr/>
            </p:nvPicPr>
            <p:blipFill>
              <a:blip r:embed="rId22"/>
              <a:stretch>
                <a:fillRect/>
              </a:stretch>
            </p:blipFill>
            <p:spPr>
              <a:xfrm>
                <a:off x="9647846" y="2899234"/>
                <a:ext cx="1008720" cy="599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6" name="Inkt 25">
                <a:extLst>
                  <a:ext uri="{FF2B5EF4-FFF2-40B4-BE49-F238E27FC236}">
                    <a16:creationId xmlns:a16="http://schemas.microsoft.com/office/drawing/2014/main" id="{D0B7F329-D392-D1B6-14E6-9AD22EC2ED83}"/>
                  </a:ext>
                </a:extLst>
              </p14:cNvPr>
              <p14:cNvContentPartPr/>
              <p14:nvPr/>
            </p14:nvContentPartPr>
            <p14:xfrm>
              <a:off x="9648566" y="2671354"/>
              <a:ext cx="1463760" cy="1047960"/>
            </p14:xfrm>
          </p:contentPart>
        </mc:Choice>
        <mc:Fallback xmlns="">
          <p:pic>
            <p:nvPicPr>
              <p:cNvPr id="26" name="Inkt 25">
                <a:extLst>
                  <a:ext uri="{FF2B5EF4-FFF2-40B4-BE49-F238E27FC236}">
                    <a16:creationId xmlns:a16="http://schemas.microsoft.com/office/drawing/2014/main" id="{D0B7F329-D392-D1B6-14E6-9AD22EC2ED83}"/>
                  </a:ext>
                </a:extLst>
              </p:cNvPr>
              <p:cNvPicPr/>
              <p:nvPr/>
            </p:nvPicPr>
            <p:blipFill>
              <a:blip r:embed="rId24"/>
              <a:stretch>
                <a:fillRect/>
              </a:stretch>
            </p:blipFill>
            <p:spPr>
              <a:xfrm>
                <a:off x="9630566" y="2653354"/>
                <a:ext cx="1499400" cy="1083600"/>
              </a:xfrm>
              <a:prstGeom prst="rect">
                <a:avLst/>
              </a:prstGeom>
            </p:spPr>
          </p:pic>
        </mc:Fallback>
      </mc:AlternateContent>
      <p:grpSp>
        <p:nvGrpSpPr>
          <p:cNvPr id="29" name="Groep 28">
            <a:extLst>
              <a:ext uri="{FF2B5EF4-FFF2-40B4-BE49-F238E27FC236}">
                <a16:creationId xmlns:a16="http://schemas.microsoft.com/office/drawing/2014/main" id="{39BC2465-2E0C-39EC-AE9B-E27965B20AC7}"/>
              </a:ext>
            </a:extLst>
          </p:cNvPr>
          <p:cNvGrpSpPr/>
          <p:nvPr/>
        </p:nvGrpSpPr>
        <p:grpSpPr>
          <a:xfrm>
            <a:off x="9760886" y="2322154"/>
            <a:ext cx="1177920" cy="1043280"/>
            <a:chOff x="9760886" y="2322154"/>
            <a:chExt cx="1177920" cy="1043280"/>
          </a:xfrm>
        </p:grpSpPr>
        <mc:AlternateContent xmlns:mc="http://schemas.openxmlformats.org/markup-compatibility/2006" xmlns:p14="http://schemas.microsoft.com/office/powerpoint/2010/main">
          <mc:Choice Requires="p14">
            <p:contentPart p14:bwMode="auto" r:id="rId25">
              <p14:nvContentPartPr>
                <p14:cNvPr id="23" name="Inkt 22">
                  <a:extLst>
                    <a:ext uri="{FF2B5EF4-FFF2-40B4-BE49-F238E27FC236}">
                      <a16:creationId xmlns:a16="http://schemas.microsoft.com/office/drawing/2014/main" id="{CE8451FD-FE10-9260-AAA3-6CD21FE54C68}"/>
                    </a:ext>
                  </a:extLst>
                </p14:cNvPr>
                <p14:cNvContentPartPr/>
                <p14:nvPr/>
              </p14:nvContentPartPr>
              <p14:xfrm>
                <a:off x="9760886" y="2322154"/>
                <a:ext cx="356400" cy="1018440"/>
              </p14:xfrm>
            </p:contentPart>
          </mc:Choice>
          <mc:Fallback xmlns="">
            <p:pic>
              <p:nvPicPr>
                <p:cNvPr id="23" name="Inkt 22">
                  <a:extLst>
                    <a:ext uri="{FF2B5EF4-FFF2-40B4-BE49-F238E27FC236}">
                      <a16:creationId xmlns:a16="http://schemas.microsoft.com/office/drawing/2014/main" id="{CE8451FD-FE10-9260-AAA3-6CD21FE54C68}"/>
                    </a:ext>
                  </a:extLst>
                </p:cNvPr>
                <p:cNvPicPr/>
                <p:nvPr/>
              </p:nvPicPr>
              <p:blipFill>
                <a:blip r:embed="rId26"/>
                <a:stretch>
                  <a:fillRect/>
                </a:stretch>
              </p:blipFill>
              <p:spPr>
                <a:xfrm>
                  <a:off x="9743246" y="2304154"/>
                  <a:ext cx="392040" cy="105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t 23">
                  <a:extLst>
                    <a:ext uri="{FF2B5EF4-FFF2-40B4-BE49-F238E27FC236}">
                      <a16:creationId xmlns:a16="http://schemas.microsoft.com/office/drawing/2014/main" id="{CACAD56C-3B56-0DCB-64F2-C993D482EE58}"/>
                    </a:ext>
                  </a:extLst>
                </p14:cNvPr>
                <p14:cNvContentPartPr/>
                <p14:nvPr/>
              </p14:nvContentPartPr>
              <p14:xfrm>
                <a:off x="10359206" y="2647594"/>
                <a:ext cx="142920" cy="620640"/>
              </p14:xfrm>
            </p:contentPart>
          </mc:Choice>
          <mc:Fallback xmlns="">
            <p:pic>
              <p:nvPicPr>
                <p:cNvPr id="24" name="Inkt 23">
                  <a:extLst>
                    <a:ext uri="{FF2B5EF4-FFF2-40B4-BE49-F238E27FC236}">
                      <a16:creationId xmlns:a16="http://schemas.microsoft.com/office/drawing/2014/main" id="{CACAD56C-3B56-0DCB-64F2-C993D482EE58}"/>
                    </a:ext>
                  </a:extLst>
                </p:cNvPr>
                <p:cNvPicPr/>
                <p:nvPr/>
              </p:nvPicPr>
              <p:blipFill>
                <a:blip r:embed="rId28"/>
                <a:stretch>
                  <a:fillRect/>
                </a:stretch>
              </p:blipFill>
              <p:spPr>
                <a:xfrm>
                  <a:off x="10341566" y="2629594"/>
                  <a:ext cx="17856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8" name="Inkt 27">
                  <a:extLst>
                    <a:ext uri="{FF2B5EF4-FFF2-40B4-BE49-F238E27FC236}">
                      <a16:creationId xmlns:a16="http://schemas.microsoft.com/office/drawing/2014/main" id="{E8E659E0-5934-D58D-C58A-E27B74434857}"/>
                    </a:ext>
                  </a:extLst>
                </p14:cNvPr>
                <p14:cNvContentPartPr/>
                <p14:nvPr/>
              </p14:nvContentPartPr>
              <p14:xfrm>
                <a:off x="10284686" y="2971954"/>
                <a:ext cx="654120" cy="393480"/>
              </p14:xfrm>
            </p:contentPart>
          </mc:Choice>
          <mc:Fallback xmlns="">
            <p:pic>
              <p:nvPicPr>
                <p:cNvPr id="28" name="Inkt 27">
                  <a:extLst>
                    <a:ext uri="{FF2B5EF4-FFF2-40B4-BE49-F238E27FC236}">
                      <a16:creationId xmlns:a16="http://schemas.microsoft.com/office/drawing/2014/main" id="{E8E659E0-5934-D58D-C58A-E27B74434857}"/>
                    </a:ext>
                  </a:extLst>
                </p:cNvPr>
                <p:cNvPicPr/>
                <p:nvPr/>
              </p:nvPicPr>
              <p:blipFill>
                <a:blip r:embed="rId30"/>
                <a:stretch>
                  <a:fillRect/>
                </a:stretch>
              </p:blipFill>
              <p:spPr>
                <a:xfrm>
                  <a:off x="10266686" y="2953954"/>
                  <a:ext cx="689760" cy="42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
            <p14:nvContentPartPr>
              <p14:cNvPr id="30" name="Inkt 29">
                <a:extLst>
                  <a:ext uri="{FF2B5EF4-FFF2-40B4-BE49-F238E27FC236}">
                    <a16:creationId xmlns:a16="http://schemas.microsoft.com/office/drawing/2014/main" id="{E8369580-0741-30BA-D17A-06276D49C065}"/>
                  </a:ext>
                </a:extLst>
              </p14:cNvPr>
              <p14:cNvContentPartPr/>
              <p14:nvPr/>
            </p14:nvContentPartPr>
            <p14:xfrm>
              <a:off x="7308206" y="4478194"/>
              <a:ext cx="694080" cy="820440"/>
            </p14:xfrm>
          </p:contentPart>
        </mc:Choice>
        <mc:Fallback xmlns="">
          <p:pic>
            <p:nvPicPr>
              <p:cNvPr id="30" name="Inkt 29">
                <a:extLst>
                  <a:ext uri="{FF2B5EF4-FFF2-40B4-BE49-F238E27FC236}">
                    <a16:creationId xmlns:a16="http://schemas.microsoft.com/office/drawing/2014/main" id="{E8369580-0741-30BA-D17A-06276D49C065}"/>
                  </a:ext>
                </a:extLst>
              </p:cNvPr>
              <p:cNvPicPr/>
              <p:nvPr/>
            </p:nvPicPr>
            <p:blipFill>
              <a:blip r:embed="rId32"/>
              <a:stretch>
                <a:fillRect/>
              </a:stretch>
            </p:blipFill>
            <p:spPr>
              <a:xfrm>
                <a:off x="7290206" y="4460194"/>
                <a:ext cx="72972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Inkt 30">
                <a:extLst>
                  <a:ext uri="{FF2B5EF4-FFF2-40B4-BE49-F238E27FC236}">
                    <a16:creationId xmlns:a16="http://schemas.microsoft.com/office/drawing/2014/main" id="{7B3B7CD7-7412-20F9-0E00-DF2E69F73C07}"/>
                  </a:ext>
                </a:extLst>
              </p14:cNvPr>
              <p14:cNvContentPartPr/>
              <p14:nvPr/>
            </p14:nvContentPartPr>
            <p14:xfrm>
              <a:off x="6238286" y="4741714"/>
              <a:ext cx="1654200" cy="454320"/>
            </p14:xfrm>
          </p:contentPart>
        </mc:Choice>
        <mc:Fallback xmlns="">
          <p:pic>
            <p:nvPicPr>
              <p:cNvPr id="31" name="Inkt 30">
                <a:extLst>
                  <a:ext uri="{FF2B5EF4-FFF2-40B4-BE49-F238E27FC236}">
                    <a16:creationId xmlns:a16="http://schemas.microsoft.com/office/drawing/2014/main" id="{7B3B7CD7-7412-20F9-0E00-DF2E69F73C07}"/>
                  </a:ext>
                </a:extLst>
              </p:cNvPr>
              <p:cNvPicPr/>
              <p:nvPr/>
            </p:nvPicPr>
            <p:blipFill>
              <a:blip r:embed="rId34"/>
              <a:stretch>
                <a:fillRect/>
              </a:stretch>
            </p:blipFill>
            <p:spPr>
              <a:xfrm>
                <a:off x="6220286" y="4723714"/>
                <a:ext cx="168984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t 31">
                <a:extLst>
                  <a:ext uri="{FF2B5EF4-FFF2-40B4-BE49-F238E27FC236}">
                    <a16:creationId xmlns:a16="http://schemas.microsoft.com/office/drawing/2014/main" id="{387CA68E-0271-C3D2-36A7-A75CD350D79F}"/>
                  </a:ext>
                </a:extLst>
              </p14:cNvPr>
              <p14:cNvContentPartPr/>
              <p14:nvPr/>
            </p14:nvContentPartPr>
            <p14:xfrm>
              <a:off x="7537166" y="3780874"/>
              <a:ext cx="150480" cy="429840"/>
            </p14:xfrm>
          </p:contentPart>
        </mc:Choice>
        <mc:Fallback xmlns="">
          <p:pic>
            <p:nvPicPr>
              <p:cNvPr id="32" name="Inkt 31">
                <a:extLst>
                  <a:ext uri="{FF2B5EF4-FFF2-40B4-BE49-F238E27FC236}">
                    <a16:creationId xmlns:a16="http://schemas.microsoft.com/office/drawing/2014/main" id="{387CA68E-0271-C3D2-36A7-A75CD350D79F}"/>
                  </a:ext>
                </a:extLst>
              </p:cNvPr>
              <p:cNvPicPr/>
              <p:nvPr/>
            </p:nvPicPr>
            <p:blipFill>
              <a:blip r:embed="rId36"/>
              <a:stretch>
                <a:fillRect/>
              </a:stretch>
            </p:blipFill>
            <p:spPr>
              <a:xfrm>
                <a:off x="7519166" y="3762874"/>
                <a:ext cx="18612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t 32">
                <a:extLst>
                  <a:ext uri="{FF2B5EF4-FFF2-40B4-BE49-F238E27FC236}">
                    <a16:creationId xmlns:a16="http://schemas.microsoft.com/office/drawing/2014/main" id="{3739422B-3618-4710-512F-2B8CD3C3A585}"/>
                  </a:ext>
                </a:extLst>
              </p14:cNvPr>
              <p14:cNvContentPartPr/>
              <p14:nvPr/>
            </p14:nvContentPartPr>
            <p14:xfrm>
              <a:off x="7433486" y="4816234"/>
              <a:ext cx="156240" cy="68040"/>
            </p14:xfrm>
          </p:contentPart>
        </mc:Choice>
        <mc:Fallback xmlns="">
          <p:pic>
            <p:nvPicPr>
              <p:cNvPr id="33" name="Inkt 32">
                <a:extLst>
                  <a:ext uri="{FF2B5EF4-FFF2-40B4-BE49-F238E27FC236}">
                    <a16:creationId xmlns:a16="http://schemas.microsoft.com/office/drawing/2014/main" id="{3739422B-3618-4710-512F-2B8CD3C3A585}"/>
                  </a:ext>
                </a:extLst>
              </p:cNvPr>
              <p:cNvPicPr/>
              <p:nvPr/>
            </p:nvPicPr>
            <p:blipFill>
              <a:blip r:embed="rId38"/>
              <a:stretch>
                <a:fillRect/>
              </a:stretch>
            </p:blipFill>
            <p:spPr>
              <a:xfrm>
                <a:off x="7415846" y="4798594"/>
                <a:ext cx="191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Inkt 33">
                <a:extLst>
                  <a:ext uri="{FF2B5EF4-FFF2-40B4-BE49-F238E27FC236}">
                    <a16:creationId xmlns:a16="http://schemas.microsoft.com/office/drawing/2014/main" id="{6C4B0029-F3B0-E80A-7B72-58EC84EF923E}"/>
                  </a:ext>
                </a:extLst>
              </p14:cNvPr>
              <p14:cNvContentPartPr/>
              <p14:nvPr/>
            </p14:nvContentPartPr>
            <p14:xfrm>
              <a:off x="6542846" y="4747114"/>
              <a:ext cx="1139400" cy="160560"/>
            </p14:xfrm>
          </p:contentPart>
        </mc:Choice>
        <mc:Fallback xmlns="">
          <p:pic>
            <p:nvPicPr>
              <p:cNvPr id="34" name="Inkt 33">
                <a:extLst>
                  <a:ext uri="{FF2B5EF4-FFF2-40B4-BE49-F238E27FC236}">
                    <a16:creationId xmlns:a16="http://schemas.microsoft.com/office/drawing/2014/main" id="{6C4B0029-F3B0-E80A-7B72-58EC84EF923E}"/>
                  </a:ext>
                </a:extLst>
              </p:cNvPr>
              <p:cNvPicPr/>
              <p:nvPr/>
            </p:nvPicPr>
            <p:blipFill>
              <a:blip r:embed="rId40"/>
              <a:stretch>
                <a:fillRect/>
              </a:stretch>
            </p:blipFill>
            <p:spPr>
              <a:xfrm>
                <a:off x="6524846" y="4729114"/>
                <a:ext cx="11750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Inkt 34">
                <a:extLst>
                  <a:ext uri="{FF2B5EF4-FFF2-40B4-BE49-F238E27FC236}">
                    <a16:creationId xmlns:a16="http://schemas.microsoft.com/office/drawing/2014/main" id="{A1593BF2-8249-ED02-885A-7F94E5B1EAE8}"/>
                  </a:ext>
                </a:extLst>
              </p14:cNvPr>
              <p14:cNvContentPartPr/>
              <p14:nvPr/>
            </p14:nvContentPartPr>
            <p14:xfrm>
              <a:off x="8910926" y="3201274"/>
              <a:ext cx="325440" cy="41400"/>
            </p14:xfrm>
          </p:contentPart>
        </mc:Choice>
        <mc:Fallback xmlns="">
          <p:pic>
            <p:nvPicPr>
              <p:cNvPr id="35" name="Inkt 34">
                <a:extLst>
                  <a:ext uri="{FF2B5EF4-FFF2-40B4-BE49-F238E27FC236}">
                    <a16:creationId xmlns:a16="http://schemas.microsoft.com/office/drawing/2014/main" id="{A1593BF2-8249-ED02-885A-7F94E5B1EAE8}"/>
                  </a:ext>
                </a:extLst>
              </p:cNvPr>
              <p:cNvPicPr/>
              <p:nvPr/>
            </p:nvPicPr>
            <p:blipFill>
              <a:blip r:embed="rId42"/>
              <a:stretch>
                <a:fillRect/>
              </a:stretch>
            </p:blipFill>
            <p:spPr>
              <a:xfrm>
                <a:off x="8892926" y="3183274"/>
                <a:ext cx="361080" cy="77040"/>
              </a:xfrm>
              <a:prstGeom prst="rect">
                <a:avLst/>
              </a:prstGeom>
            </p:spPr>
          </p:pic>
        </mc:Fallback>
      </mc:AlternateContent>
    </p:spTree>
    <p:extLst>
      <p:ext uri="{BB962C8B-B14F-4D97-AF65-F5344CB8AC3E}">
        <p14:creationId xmlns:p14="http://schemas.microsoft.com/office/powerpoint/2010/main" val="4083542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8837F7-1362-4218-5EB7-1816ED1CA19E}"/>
              </a:ext>
            </a:extLst>
          </p:cNvPr>
          <p:cNvSpPr>
            <a:spLocks noGrp="1"/>
          </p:cNvSpPr>
          <p:nvPr>
            <p:ph type="title"/>
          </p:nvPr>
        </p:nvSpPr>
        <p:spPr/>
        <p:txBody>
          <a:bodyPr/>
          <a:lstStyle/>
          <a:p>
            <a:r>
              <a:rPr lang="nl-NL" dirty="0"/>
              <a:t>Soorten vragen 1 : Meerkeuze</a:t>
            </a:r>
          </a:p>
        </p:txBody>
      </p:sp>
      <p:sp>
        <p:nvSpPr>
          <p:cNvPr id="3" name="Tijdelijke aanduiding voor inhoud 2">
            <a:extLst>
              <a:ext uri="{FF2B5EF4-FFF2-40B4-BE49-F238E27FC236}">
                <a16:creationId xmlns:a16="http://schemas.microsoft.com/office/drawing/2014/main" id="{2C2F2EA0-D864-A3BD-2A98-C6BFB8EC5E4E}"/>
              </a:ext>
            </a:extLst>
          </p:cNvPr>
          <p:cNvSpPr>
            <a:spLocks noGrp="1"/>
          </p:cNvSpPr>
          <p:nvPr>
            <p:ph idx="1"/>
          </p:nvPr>
        </p:nvSpPr>
        <p:spPr>
          <a:xfrm>
            <a:off x="838200" y="1398494"/>
            <a:ext cx="10515600" cy="4778469"/>
          </a:xfrm>
        </p:spPr>
        <p:txBody>
          <a:bodyPr/>
          <a:lstStyle/>
          <a:p>
            <a:r>
              <a:rPr lang="nl-NL" dirty="0"/>
              <a:t>Vul altijd een antwoord in!</a:t>
            </a:r>
          </a:p>
          <a:p>
            <a:r>
              <a:rPr lang="nl-NL" dirty="0"/>
              <a:t>Meestal vallen er al 2 antwoorden af, twijfel dan tussen de 2 aannemelijkste antwoorden, zoals in voorbeeld 1 </a:t>
            </a:r>
          </a:p>
          <a:p>
            <a:endParaRPr lang="nl-NL" dirty="0"/>
          </a:p>
          <a:p>
            <a:endParaRPr lang="nl-NL" dirty="0"/>
          </a:p>
          <a:p>
            <a:pPr marL="0" indent="0">
              <a:buNone/>
            </a:pPr>
            <a:endParaRPr lang="nl-NL" dirty="0"/>
          </a:p>
          <a:p>
            <a:pPr marL="0" indent="0">
              <a:buNone/>
            </a:pPr>
            <a:r>
              <a:rPr lang="nl-NL" dirty="0"/>
              <a:t>Lees de vraag goed, zoals in voorbeeld 2 </a:t>
            </a:r>
          </a:p>
        </p:txBody>
      </p:sp>
      <p:pic>
        <p:nvPicPr>
          <p:cNvPr id="5" name="Afbeelding 4">
            <a:extLst>
              <a:ext uri="{FF2B5EF4-FFF2-40B4-BE49-F238E27FC236}">
                <a16:creationId xmlns:a16="http://schemas.microsoft.com/office/drawing/2014/main" id="{0B10307B-2967-EA24-F061-F004A92BF6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842910"/>
            <a:ext cx="7068671" cy="1784436"/>
          </a:xfrm>
          <a:prstGeom prst="rect">
            <a:avLst/>
          </a:prstGeom>
        </p:spPr>
      </p:pic>
      <p:pic>
        <p:nvPicPr>
          <p:cNvPr id="7" name="Afbeelding 6">
            <a:extLst>
              <a:ext uri="{FF2B5EF4-FFF2-40B4-BE49-F238E27FC236}">
                <a16:creationId xmlns:a16="http://schemas.microsoft.com/office/drawing/2014/main" id="{39CFAAFE-5ADC-E4E0-FD5E-5B9D9C2E3A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420" y="2739215"/>
            <a:ext cx="7772400" cy="1379570"/>
          </a:xfrm>
          <a:prstGeom prst="rect">
            <a:avLst/>
          </a:prstGeom>
        </p:spPr>
      </p:pic>
    </p:spTree>
    <p:extLst>
      <p:ext uri="{BB962C8B-B14F-4D97-AF65-F5344CB8AC3E}">
        <p14:creationId xmlns:p14="http://schemas.microsoft.com/office/powerpoint/2010/main" val="36440194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46536-16DD-E401-DE1C-096227698CE9}"/>
              </a:ext>
            </a:extLst>
          </p:cNvPr>
          <p:cNvSpPr>
            <a:spLocks noGrp="1"/>
          </p:cNvSpPr>
          <p:nvPr>
            <p:ph type="title"/>
          </p:nvPr>
        </p:nvSpPr>
        <p:spPr/>
        <p:txBody>
          <a:bodyPr/>
          <a:lstStyle/>
          <a:p>
            <a:r>
              <a:rPr lang="nl-NL" dirty="0"/>
              <a:t>Vraag en aanbod</a:t>
            </a:r>
          </a:p>
        </p:txBody>
      </p:sp>
      <p:sp>
        <p:nvSpPr>
          <p:cNvPr id="3" name="Tijdelijke aanduiding voor inhoud 2">
            <a:extLst>
              <a:ext uri="{FF2B5EF4-FFF2-40B4-BE49-F238E27FC236}">
                <a16:creationId xmlns:a16="http://schemas.microsoft.com/office/drawing/2014/main" id="{A13F73DF-E9A8-525E-1C4E-D64F03CD187A}"/>
              </a:ext>
            </a:extLst>
          </p:cNvPr>
          <p:cNvSpPr>
            <a:spLocks noGrp="1"/>
          </p:cNvSpPr>
          <p:nvPr>
            <p:ph idx="1"/>
          </p:nvPr>
        </p:nvSpPr>
        <p:spPr>
          <a:xfrm>
            <a:off x="1086172" y="4647231"/>
            <a:ext cx="2044485" cy="1063666"/>
          </a:xfrm>
        </p:spPr>
        <p:txBody>
          <a:bodyPr>
            <a:normAutofit/>
          </a:bodyPr>
          <a:lstStyle/>
          <a:p>
            <a:pPr marL="0" indent="0">
              <a:buNone/>
            </a:pPr>
            <a:r>
              <a:rPr lang="nl-NL" dirty="0"/>
              <a:t>De vraaglijn </a:t>
            </a:r>
            <a:r>
              <a:rPr lang="nl-NL" sz="2200" dirty="0"/>
              <a:t>(consumenten)</a:t>
            </a:r>
            <a:endParaRPr lang="nl-NL" dirty="0"/>
          </a:p>
        </p:txBody>
      </p:sp>
      <p:graphicFrame>
        <p:nvGraphicFramePr>
          <p:cNvPr id="4" name="Grafiek 3">
            <a:extLst>
              <a:ext uri="{FF2B5EF4-FFF2-40B4-BE49-F238E27FC236}">
                <a16:creationId xmlns:a16="http://schemas.microsoft.com/office/drawing/2014/main" id="{378C5125-AD98-2575-D3AB-2C79FBAD5421}"/>
              </a:ext>
            </a:extLst>
          </p:cNvPr>
          <p:cNvGraphicFramePr>
            <a:graphicFrameLocks/>
          </p:cNvGraphicFramePr>
          <p:nvPr>
            <p:extLst>
              <p:ext uri="{D42A27DB-BD31-4B8C-83A1-F6EECF244321}">
                <p14:modId xmlns:p14="http://schemas.microsoft.com/office/powerpoint/2010/main" val="1260994746"/>
              </p:ext>
            </p:extLst>
          </p:nvPr>
        </p:nvGraphicFramePr>
        <p:xfrm>
          <a:off x="400373" y="1690688"/>
          <a:ext cx="3877159" cy="2710831"/>
        </p:xfrm>
        <a:graphic>
          <a:graphicData uri="http://schemas.openxmlformats.org/drawingml/2006/chart">
            <c:chart xmlns:c="http://schemas.openxmlformats.org/drawingml/2006/chart" xmlns:r="http://schemas.openxmlformats.org/officeDocument/2006/relationships" r:id="rId2"/>
          </a:graphicData>
        </a:graphic>
      </p:graphicFrame>
      <p:sp>
        <p:nvSpPr>
          <p:cNvPr id="5" name="Tijdelijke aanduiding voor inhoud 2">
            <a:extLst>
              <a:ext uri="{FF2B5EF4-FFF2-40B4-BE49-F238E27FC236}">
                <a16:creationId xmlns:a16="http://schemas.microsoft.com/office/drawing/2014/main" id="{07B443AE-1423-DEAB-6C0B-E44E7817F9E1}"/>
              </a:ext>
            </a:extLst>
          </p:cNvPr>
          <p:cNvSpPr txBox="1">
            <a:spLocks/>
          </p:cNvSpPr>
          <p:nvPr/>
        </p:nvSpPr>
        <p:spPr>
          <a:xfrm>
            <a:off x="5073757" y="4647230"/>
            <a:ext cx="2044485" cy="106366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dirty="0"/>
              <a:t>De aanbodlijn </a:t>
            </a:r>
            <a:r>
              <a:rPr lang="nl-NL" sz="2600" dirty="0"/>
              <a:t>(bedrijven)</a:t>
            </a:r>
            <a:endParaRPr lang="nl-NL" dirty="0"/>
          </a:p>
        </p:txBody>
      </p:sp>
      <p:graphicFrame>
        <p:nvGraphicFramePr>
          <p:cNvPr id="8" name="Grafiek 7">
            <a:extLst>
              <a:ext uri="{FF2B5EF4-FFF2-40B4-BE49-F238E27FC236}">
                <a16:creationId xmlns:a16="http://schemas.microsoft.com/office/drawing/2014/main" id="{2C53F085-36F5-85BE-00E2-33268D78EE39}"/>
              </a:ext>
            </a:extLst>
          </p:cNvPr>
          <p:cNvGraphicFramePr>
            <a:graphicFrameLocks/>
          </p:cNvGraphicFramePr>
          <p:nvPr>
            <p:extLst>
              <p:ext uri="{D42A27DB-BD31-4B8C-83A1-F6EECF244321}">
                <p14:modId xmlns:p14="http://schemas.microsoft.com/office/powerpoint/2010/main" val="210554060"/>
              </p:ext>
            </p:extLst>
          </p:nvPr>
        </p:nvGraphicFramePr>
        <p:xfrm>
          <a:off x="4215538" y="1674503"/>
          <a:ext cx="3698931" cy="2727016"/>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vak 8">
            <a:extLst>
              <a:ext uri="{FF2B5EF4-FFF2-40B4-BE49-F238E27FC236}">
                <a16:creationId xmlns:a16="http://schemas.microsoft.com/office/drawing/2014/main" id="{48397FB4-3157-B52F-2A83-27E46EA6A00E}"/>
              </a:ext>
            </a:extLst>
          </p:cNvPr>
          <p:cNvSpPr txBox="1"/>
          <p:nvPr/>
        </p:nvSpPr>
        <p:spPr>
          <a:xfrm>
            <a:off x="8394915" y="4809731"/>
            <a:ext cx="3425125" cy="738664"/>
          </a:xfrm>
          <a:prstGeom prst="rect">
            <a:avLst/>
          </a:prstGeom>
          <a:noFill/>
        </p:spPr>
        <p:txBody>
          <a:bodyPr wrap="square" rtlCol="0">
            <a:spAutoFit/>
          </a:bodyPr>
          <a:lstStyle/>
          <a:p>
            <a:r>
              <a:rPr lang="nl-NL" sz="2400" dirty="0"/>
              <a:t>De markt </a:t>
            </a:r>
            <a:r>
              <a:rPr lang="nl-NL" dirty="0"/>
              <a:t>(consumenten en bedrijven samen)</a:t>
            </a:r>
            <a:endParaRPr lang="nl-NL" sz="2400" dirty="0"/>
          </a:p>
        </p:txBody>
      </p:sp>
      <p:graphicFrame>
        <p:nvGraphicFramePr>
          <p:cNvPr id="10" name="Grafiek 9">
            <a:extLst>
              <a:ext uri="{FF2B5EF4-FFF2-40B4-BE49-F238E27FC236}">
                <a16:creationId xmlns:a16="http://schemas.microsoft.com/office/drawing/2014/main" id="{1A77B946-1E63-4040-B809-C2979E65878B}"/>
              </a:ext>
            </a:extLst>
          </p:cNvPr>
          <p:cNvGraphicFramePr>
            <a:graphicFrameLocks/>
          </p:cNvGraphicFramePr>
          <p:nvPr>
            <p:extLst>
              <p:ext uri="{D42A27DB-BD31-4B8C-83A1-F6EECF244321}">
                <p14:modId xmlns:p14="http://schemas.microsoft.com/office/powerpoint/2010/main" val="2209115039"/>
              </p:ext>
            </p:extLst>
          </p:nvPr>
        </p:nvGraphicFramePr>
        <p:xfrm>
          <a:off x="7654870" y="1658319"/>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kstvak 10">
            <a:extLst>
              <a:ext uri="{FF2B5EF4-FFF2-40B4-BE49-F238E27FC236}">
                <a16:creationId xmlns:a16="http://schemas.microsoft.com/office/drawing/2014/main" id="{CBBCC425-AD95-D234-9B7E-1FAA5D59B027}"/>
              </a:ext>
            </a:extLst>
          </p:cNvPr>
          <p:cNvSpPr txBox="1"/>
          <p:nvPr/>
        </p:nvSpPr>
        <p:spPr>
          <a:xfrm>
            <a:off x="2820692" y="5710897"/>
            <a:ext cx="7286785" cy="523220"/>
          </a:xfrm>
          <a:prstGeom prst="rect">
            <a:avLst/>
          </a:prstGeom>
          <a:noFill/>
        </p:spPr>
        <p:txBody>
          <a:bodyPr wrap="square" rtlCol="0">
            <a:spAutoFit/>
          </a:bodyPr>
          <a:lstStyle/>
          <a:p>
            <a:r>
              <a:rPr lang="nl-NL" sz="2800" dirty="0"/>
              <a:t>Evenwichtsprijs en evenwichtshoeveelheid</a:t>
            </a:r>
          </a:p>
        </p:txBody>
      </p:sp>
    </p:spTree>
    <p:extLst>
      <p:ext uri="{BB962C8B-B14F-4D97-AF65-F5344CB8AC3E}">
        <p14:creationId xmlns:p14="http://schemas.microsoft.com/office/powerpoint/2010/main" val="304375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4" grpId="0">
        <p:bldAsOne/>
      </p:bldGraphic>
      <p:bldP spid="5" grpId="0" build="p"/>
      <p:bldGraphic spid="8" grpId="0">
        <p:bldAsOne/>
      </p:bldGraphic>
      <p:bldP spid="9" grpId="0"/>
      <p:bldGraphic spid="10" grpId="0">
        <p:bldAsOne/>
      </p:bldGraphic>
      <p:bldP spid="11"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113C4F-39EF-E277-AE8E-AF97723B91C5}"/>
              </a:ext>
            </a:extLst>
          </p:cNvPr>
          <p:cNvSpPr>
            <a:spLocks noGrp="1"/>
          </p:cNvSpPr>
          <p:nvPr>
            <p:ph type="title"/>
          </p:nvPr>
        </p:nvSpPr>
        <p:spPr/>
        <p:txBody>
          <a:bodyPr/>
          <a:lstStyle/>
          <a:p>
            <a:r>
              <a:rPr lang="nl-NL" dirty="0"/>
              <a:t>Arbeidsmarkt</a:t>
            </a:r>
          </a:p>
        </p:txBody>
      </p:sp>
      <p:pic>
        <p:nvPicPr>
          <p:cNvPr id="10" name="Afbeelding 9">
            <a:extLst>
              <a:ext uri="{FF2B5EF4-FFF2-40B4-BE49-F238E27FC236}">
                <a16:creationId xmlns:a16="http://schemas.microsoft.com/office/drawing/2014/main" id="{6389B4FA-EBE8-8B04-8261-A5C74EDFF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2105" y="1355715"/>
            <a:ext cx="9998667" cy="5137160"/>
          </a:xfrm>
          <a:prstGeom prst="rect">
            <a:avLst/>
          </a:prstGeom>
        </p:spPr>
      </p:pic>
    </p:spTree>
    <p:extLst>
      <p:ext uri="{BB962C8B-B14F-4D97-AF65-F5344CB8AC3E}">
        <p14:creationId xmlns:p14="http://schemas.microsoft.com/office/powerpoint/2010/main" val="27438368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2E3029-5AC6-0408-2F09-7A34DE5A078C}"/>
              </a:ext>
            </a:extLst>
          </p:cNvPr>
          <p:cNvSpPr>
            <a:spLocks noGrp="1"/>
          </p:cNvSpPr>
          <p:nvPr>
            <p:ph type="title"/>
          </p:nvPr>
        </p:nvSpPr>
        <p:spPr/>
        <p:txBody>
          <a:bodyPr/>
          <a:lstStyle/>
          <a:p>
            <a:r>
              <a:rPr lang="nl-NL" dirty="0"/>
              <a:t>Arbeidsmarkt</a:t>
            </a:r>
          </a:p>
        </p:txBody>
      </p:sp>
      <p:sp>
        <p:nvSpPr>
          <p:cNvPr id="3" name="Tijdelijke aanduiding voor inhoud 2">
            <a:extLst>
              <a:ext uri="{FF2B5EF4-FFF2-40B4-BE49-F238E27FC236}">
                <a16:creationId xmlns:a16="http://schemas.microsoft.com/office/drawing/2014/main" id="{44B78E75-5A65-9A02-6513-4329964F81E2}"/>
              </a:ext>
            </a:extLst>
          </p:cNvPr>
          <p:cNvSpPr>
            <a:spLocks noGrp="1"/>
          </p:cNvSpPr>
          <p:nvPr>
            <p:ph idx="1"/>
          </p:nvPr>
        </p:nvSpPr>
        <p:spPr/>
        <p:txBody>
          <a:bodyPr/>
          <a:lstStyle/>
          <a:p>
            <a:r>
              <a:rPr lang="nl-NL" dirty="0"/>
              <a:t>LET OP! Bij arbeidsmarkt zijn </a:t>
            </a:r>
            <a:r>
              <a:rPr lang="nl-NL" i="1" dirty="0"/>
              <a:t>vraag en aanbod </a:t>
            </a:r>
            <a:r>
              <a:rPr lang="nl-NL" dirty="0"/>
              <a:t>‘’omgedraaid’’.</a:t>
            </a:r>
          </a:p>
          <a:p>
            <a:endParaRPr lang="nl-NL" dirty="0"/>
          </a:p>
          <a:p>
            <a:pPr lvl="1"/>
            <a:r>
              <a:rPr lang="nl-NL" dirty="0"/>
              <a:t>Vragers van arbeid zijn de bedrijven. </a:t>
            </a:r>
          </a:p>
          <a:p>
            <a:pPr lvl="2"/>
            <a:r>
              <a:rPr lang="nl-NL" dirty="0"/>
              <a:t>Bedrijven vragen mensen om bij hen te komen werken</a:t>
            </a:r>
          </a:p>
          <a:p>
            <a:pPr lvl="2"/>
            <a:r>
              <a:rPr lang="nl-NL" dirty="0"/>
              <a:t>Dit kan bijvoorbeeld door een </a:t>
            </a:r>
            <a:r>
              <a:rPr lang="nl-NL" b="1" dirty="0"/>
              <a:t>vacature</a:t>
            </a:r>
            <a:endParaRPr lang="nl-NL" dirty="0"/>
          </a:p>
          <a:p>
            <a:pPr lvl="1"/>
            <a:r>
              <a:rPr lang="nl-NL" dirty="0"/>
              <a:t>Aanbieders van arbeid zijn de mensen.</a:t>
            </a:r>
          </a:p>
          <a:p>
            <a:pPr lvl="2"/>
            <a:r>
              <a:rPr lang="nl-NL" dirty="0"/>
              <a:t>Mensen bieden zich aan om te komen werken</a:t>
            </a:r>
          </a:p>
          <a:p>
            <a:pPr lvl="2"/>
            <a:r>
              <a:rPr lang="nl-NL" dirty="0"/>
              <a:t>Zij kunnen </a:t>
            </a:r>
            <a:r>
              <a:rPr lang="nl-NL" b="1" dirty="0"/>
              <a:t>solliciteren</a:t>
            </a:r>
            <a:r>
              <a:rPr lang="nl-NL" dirty="0"/>
              <a:t> op een vacature.</a:t>
            </a:r>
          </a:p>
          <a:p>
            <a:pPr lvl="2"/>
            <a:endParaRPr lang="nl-NL" dirty="0"/>
          </a:p>
          <a:p>
            <a:pPr lvl="2"/>
            <a:r>
              <a:rPr lang="nl-NL" dirty="0"/>
              <a:t>Indien iemand werkloos is kan hij / zij in aanmerking komen voor een </a:t>
            </a:r>
            <a:r>
              <a:rPr lang="nl-NL" b="1" dirty="0"/>
              <a:t>uitkering. </a:t>
            </a:r>
            <a:r>
              <a:rPr lang="nl-NL" dirty="0"/>
              <a:t>Zij dienen zich dan wel in te schrijven bij het UWV.</a:t>
            </a:r>
          </a:p>
        </p:txBody>
      </p:sp>
    </p:spTree>
    <p:extLst>
      <p:ext uri="{BB962C8B-B14F-4D97-AF65-F5344CB8AC3E}">
        <p14:creationId xmlns:p14="http://schemas.microsoft.com/office/powerpoint/2010/main" val="29507379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CD219A-4757-4F9A-158B-18CCF96F22A3}"/>
              </a:ext>
            </a:extLst>
          </p:cNvPr>
          <p:cNvSpPr>
            <a:spLocks noGrp="1"/>
          </p:cNvSpPr>
          <p:nvPr>
            <p:ph type="title"/>
          </p:nvPr>
        </p:nvSpPr>
        <p:spPr/>
        <p:txBody>
          <a:bodyPr/>
          <a:lstStyle/>
          <a:p>
            <a:r>
              <a:rPr lang="nl-NL" dirty="0"/>
              <a:t>Soorten arbeidsmarkt</a:t>
            </a:r>
          </a:p>
        </p:txBody>
      </p:sp>
      <p:sp>
        <p:nvSpPr>
          <p:cNvPr id="3" name="Tijdelijke aanduiding voor inhoud 2">
            <a:extLst>
              <a:ext uri="{FF2B5EF4-FFF2-40B4-BE49-F238E27FC236}">
                <a16:creationId xmlns:a16="http://schemas.microsoft.com/office/drawing/2014/main" id="{4EE70594-AD1E-828E-C10B-745C1EE8F5E8}"/>
              </a:ext>
            </a:extLst>
          </p:cNvPr>
          <p:cNvSpPr>
            <a:spLocks noGrp="1"/>
          </p:cNvSpPr>
          <p:nvPr>
            <p:ph idx="1"/>
          </p:nvPr>
        </p:nvSpPr>
        <p:spPr>
          <a:xfrm>
            <a:off x="838200" y="1460500"/>
            <a:ext cx="10515600" cy="5032375"/>
          </a:xfrm>
        </p:spPr>
        <p:txBody>
          <a:bodyPr>
            <a:normAutofit fontScale="92500" lnSpcReduction="10000"/>
          </a:bodyPr>
          <a:lstStyle/>
          <a:p>
            <a:r>
              <a:rPr lang="nl-NL" dirty="0"/>
              <a:t>Ruime arbeidsmarkt   </a:t>
            </a:r>
          </a:p>
          <a:p>
            <a:pPr lvl="1"/>
            <a:r>
              <a:rPr lang="nl-NL" dirty="0"/>
              <a:t>Bij een </a:t>
            </a:r>
            <a:r>
              <a:rPr lang="nl-NL" b="1" dirty="0"/>
              <a:t>ruime </a:t>
            </a:r>
            <a:r>
              <a:rPr lang="nl-NL" dirty="0"/>
              <a:t>arbeidsmarkt is er voor de werkgever </a:t>
            </a:r>
            <a:r>
              <a:rPr lang="nl-NL" b="1" dirty="0"/>
              <a:t>veel </a:t>
            </a:r>
            <a:r>
              <a:rPr lang="nl-NL" dirty="0"/>
              <a:t>keuze uit personeel. De keuze is dus </a:t>
            </a:r>
            <a:r>
              <a:rPr lang="nl-NL" b="1" dirty="0"/>
              <a:t>ruim.</a:t>
            </a:r>
            <a:r>
              <a:rPr lang="nl-NL" dirty="0"/>
              <a:t> Daardoor kunnen de lonen over het algemeen dalen, want de ‘baas’ kan uit heel veel mensen kiezen die graag willen werken.</a:t>
            </a:r>
          </a:p>
          <a:p>
            <a:r>
              <a:rPr lang="nl-NL" dirty="0"/>
              <a:t>Krappe arbeidsmarkt</a:t>
            </a:r>
          </a:p>
          <a:p>
            <a:pPr lvl="1"/>
            <a:r>
              <a:rPr lang="nl-NL" dirty="0"/>
              <a:t>Bij een </a:t>
            </a:r>
            <a:r>
              <a:rPr lang="nl-NL" b="1" dirty="0"/>
              <a:t>krappe </a:t>
            </a:r>
            <a:r>
              <a:rPr lang="nl-NL" dirty="0"/>
              <a:t>arbeidsmarkt is er voor de werkgever </a:t>
            </a:r>
            <a:r>
              <a:rPr lang="nl-NL" b="1" dirty="0"/>
              <a:t>weinig </a:t>
            </a:r>
            <a:r>
              <a:rPr lang="nl-NL" dirty="0"/>
              <a:t>keuze uit personeel. De keuze is dus </a:t>
            </a:r>
            <a:r>
              <a:rPr lang="nl-NL" b="1" dirty="0"/>
              <a:t>krap </a:t>
            </a:r>
            <a:r>
              <a:rPr lang="nl-NL" dirty="0"/>
              <a:t>of </a:t>
            </a:r>
            <a:r>
              <a:rPr lang="nl-NL" b="1" dirty="0"/>
              <a:t>beperkt. </a:t>
            </a:r>
            <a:r>
              <a:rPr lang="nl-NL" dirty="0"/>
              <a:t>Doordat er heel veel vraag is vanuit de werkgevers en heel weinig aanbod van mensen, kunnen de lonen dus stijgen.</a:t>
            </a:r>
          </a:p>
          <a:p>
            <a:r>
              <a:rPr lang="nl-NL" dirty="0"/>
              <a:t>Concrete markt</a:t>
            </a:r>
          </a:p>
          <a:p>
            <a:pPr lvl="1"/>
            <a:r>
              <a:rPr lang="nl-NL" dirty="0"/>
              <a:t>Een concrete markt is een markt die je ‘echt’ kan bezoeken, bijvoorbeeld de weekmarkt in je stad of dorp. Je hebt verkopers en kopers, die komen bij elkaar.</a:t>
            </a:r>
          </a:p>
          <a:p>
            <a:r>
              <a:rPr lang="nl-NL" dirty="0"/>
              <a:t>Abstracte markt</a:t>
            </a:r>
          </a:p>
          <a:p>
            <a:pPr lvl="1"/>
            <a:r>
              <a:rPr lang="nl-NL" dirty="0"/>
              <a:t>Een abstracte markt is een markt die je niet ‘echt’ kan bezoeken. Je hebt het over het totaal van vraag en aanbod. Denk eens aan de </a:t>
            </a:r>
            <a:r>
              <a:rPr lang="nl-NL" b="1" dirty="0"/>
              <a:t>huizenmarkt </a:t>
            </a:r>
            <a:r>
              <a:rPr lang="nl-NL" dirty="0"/>
              <a:t>of bijvoorbeeld de </a:t>
            </a:r>
            <a:r>
              <a:rPr lang="nl-NL" b="1" dirty="0"/>
              <a:t>transfermarkt </a:t>
            </a:r>
            <a:r>
              <a:rPr lang="nl-NL" dirty="0"/>
              <a:t>(bij voetbal of andere sporten). </a:t>
            </a:r>
          </a:p>
          <a:p>
            <a:endParaRPr lang="nl-NL" dirty="0"/>
          </a:p>
        </p:txBody>
      </p:sp>
    </p:spTree>
    <p:extLst>
      <p:ext uri="{BB962C8B-B14F-4D97-AF65-F5344CB8AC3E}">
        <p14:creationId xmlns:p14="http://schemas.microsoft.com/office/powerpoint/2010/main" val="35654571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6255FF-73FA-0298-166E-5821F511CF71}"/>
              </a:ext>
            </a:extLst>
          </p:cNvPr>
          <p:cNvSpPr>
            <a:spLocks noGrp="1"/>
          </p:cNvSpPr>
          <p:nvPr>
            <p:ph type="title"/>
          </p:nvPr>
        </p:nvSpPr>
        <p:spPr/>
        <p:txBody>
          <a:bodyPr/>
          <a:lstStyle/>
          <a:p>
            <a:r>
              <a:rPr lang="nl-NL" dirty="0"/>
              <a:t>Werkloosheidsvormen</a:t>
            </a:r>
          </a:p>
        </p:txBody>
      </p:sp>
      <p:sp>
        <p:nvSpPr>
          <p:cNvPr id="3" name="Tijdelijke aanduiding voor inhoud 2">
            <a:extLst>
              <a:ext uri="{FF2B5EF4-FFF2-40B4-BE49-F238E27FC236}">
                <a16:creationId xmlns:a16="http://schemas.microsoft.com/office/drawing/2014/main" id="{FED73976-B983-C8EF-3E43-A87546DACE21}"/>
              </a:ext>
            </a:extLst>
          </p:cNvPr>
          <p:cNvSpPr>
            <a:spLocks noGrp="1"/>
          </p:cNvSpPr>
          <p:nvPr>
            <p:ph idx="1"/>
          </p:nvPr>
        </p:nvSpPr>
        <p:spPr>
          <a:xfrm>
            <a:off x="838200" y="1438836"/>
            <a:ext cx="10515600" cy="5526740"/>
          </a:xfrm>
        </p:spPr>
        <p:txBody>
          <a:bodyPr>
            <a:normAutofit fontScale="70000" lnSpcReduction="20000"/>
          </a:bodyPr>
          <a:lstStyle/>
          <a:p>
            <a:r>
              <a:rPr lang="nl-NL" b="1" u="sng" dirty="0"/>
              <a:t>Conjuncturele werkloosheid</a:t>
            </a:r>
          </a:p>
          <a:p>
            <a:pPr lvl="1"/>
            <a:r>
              <a:rPr lang="nl-NL" i="1" dirty="0"/>
              <a:t>Werkloosheid die ontstaat door schommelingen in de economie. </a:t>
            </a:r>
          </a:p>
          <a:p>
            <a:pPr lvl="1"/>
            <a:r>
              <a:rPr lang="nl-NL" i="1" dirty="0">
                <a:solidFill>
                  <a:srgbClr val="FF0000"/>
                </a:solidFill>
              </a:rPr>
              <a:t>“De economie krimpt in 2026 met 3%. Daardoor worden er minder producten geproduceerd en daardoor zijn er minder werknemers nodig”.</a:t>
            </a:r>
          </a:p>
          <a:p>
            <a:r>
              <a:rPr lang="nl-NL" b="1" u="sng" dirty="0"/>
              <a:t>Structurele werkloosheid</a:t>
            </a:r>
          </a:p>
          <a:p>
            <a:pPr lvl="1"/>
            <a:r>
              <a:rPr lang="nl-NL" i="1" dirty="0"/>
              <a:t>Werkloosheid die ontstaat doordat er té veel mensen een baan willen doen waar té weinig mensen voor nodig zijn</a:t>
            </a:r>
          </a:p>
          <a:p>
            <a:pPr lvl="1"/>
            <a:r>
              <a:rPr lang="nl-NL" i="1" dirty="0">
                <a:solidFill>
                  <a:srgbClr val="FF0000"/>
                </a:solidFill>
              </a:rPr>
              <a:t>“In totaal studeerden er in 2020 ruim 10.000 </a:t>
            </a:r>
            <a:r>
              <a:rPr lang="nl-NL" i="1" dirty="0" err="1">
                <a:solidFill>
                  <a:srgbClr val="FF0000"/>
                </a:solidFill>
              </a:rPr>
              <a:t>evenementenmangers</a:t>
            </a:r>
            <a:r>
              <a:rPr lang="nl-NL" i="1" dirty="0">
                <a:solidFill>
                  <a:srgbClr val="FF0000"/>
                </a:solidFill>
              </a:rPr>
              <a:t> af bij de verschillende hogescholen in Nederland. Er is echter maar plaats voor 6.000 nieuwe evenementenmanagers.</a:t>
            </a:r>
            <a:endParaRPr lang="nl-NL" i="1" dirty="0"/>
          </a:p>
          <a:p>
            <a:r>
              <a:rPr lang="nl-NL" b="1" u="sng" dirty="0"/>
              <a:t>Frictiewerkloosheid</a:t>
            </a:r>
          </a:p>
          <a:p>
            <a:pPr lvl="1"/>
            <a:r>
              <a:rPr lang="nl-NL" i="1" dirty="0"/>
              <a:t>Werkloosheid die ontstaat doordat er mensen net afgestudeerd zijn of bijvoorbeeld net verhuisd zijn</a:t>
            </a:r>
          </a:p>
          <a:p>
            <a:pPr lvl="1"/>
            <a:r>
              <a:rPr lang="nl-NL" i="1" dirty="0">
                <a:solidFill>
                  <a:srgbClr val="FF0000"/>
                </a:solidFill>
              </a:rPr>
              <a:t>“Piet is op 1 juli afgestudeerd van MBO </a:t>
            </a:r>
            <a:r>
              <a:rPr lang="nl-NL" i="1" dirty="0" err="1">
                <a:solidFill>
                  <a:srgbClr val="FF0000"/>
                </a:solidFill>
              </a:rPr>
              <a:t>mechatronica</a:t>
            </a:r>
            <a:r>
              <a:rPr lang="nl-NL" i="1" dirty="0">
                <a:solidFill>
                  <a:srgbClr val="FF0000"/>
                </a:solidFill>
              </a:rPr>
              <a:t>. Hij gaat echter 3 maanden op reis om te vieren dat hijgeslaagd is. In die 3 maanden gaat hij niet werken.”</a:t>
            </a:r>
            <a:endParaRPr lang="nl-NL" i="1" dirty="0"/>
          </a:p>
          <a:p>
            <a:r>
              <a:rPr lang="nl-NL" b="1" u="sng" dirty="0"/>
              <a:t>Regionale werkloosheid</a:t>
            </a:r>
          </a:p>
          <a:p>
            <a:pPr lvl="1"/>
            <a:r>
              <a:rPr lang="nl-NL" i="1" dirty="0"/>
              <a:t>Werkloosheid die in bepaalde gebieden hoger is dan in andere gebieden</a:t>
            </a:r>
          </a:p>
          <a:p>
            <a:pPr lvl="1"/>
            <a:r>
              <a:rPr lang="nl-NL" i="1" dirty="0">
                <a:solidFill>
                  <a:srgbClr val="FF0000"/>
                </a:solidFill>
              </a:rPr>
              <a:t>“De werkloosheid in Zuid-Limburg is, nadat ze in de jaren 70 de mijnen gesloten hebben, gemiddeld hoger dan in de Randstad”</a:t>
            </a:r>
            <a:endParaRPr lang="nl-NL" i="1" dirty="0"/>
          </a:p>
          <a:p>
            <a:r>
              <a:rPr lang="nl-NL" b="1" u="sng" dirty="0"/>
              <a:t>Seizoenswerkloosheid</a:t>
            </a:r>
          </a:p>
          <a:p>
            <a:pPr lvl="1"/>
            <a:r>
              <a:rPr lang="nl-NL" i="1" dirty="0"/>
              <a:t>Werkloosheid die in bepaalde seizoenen hoger is dan in andere seizoenen</a:t>
            </a:r>
          </a:p>
          <a:p>
            <a:pPr lvl="1"/>
            <a:r>
              <a:rPr lang="nl-NL" i="1" dirty="0">
                <a:solidFill>
                  <a:srgbClr val="FF0000"/>
                </a:solidFill>
              </a:rPr>
              <a:t>“Nederland is een echt zomerland. De pretparken zijn vooral in de zomer open en ook de terrassen. Daardoor zijn er in  de zomer veel meer arbeidskrachten nodig dan in de winter”</a:t>
            </a:r>
          </a:p>
        </p:txBody>
      </p:sp>
    </p:spTree>
    <p:extLst>
      <p:ext uri="{BB962C8B-B14F-4D97-AF65-F5344CB8AC3E}">
        <p14:creationId xmlns:p14="http://schemas.microsoft.com/office/powerpoint/2010/main" val="9395478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5341C8-17E2-383F-7738-C536241BA1FB}"/>
              </a:ext>
            </a:extLst>
          </p:cNvPr>
          <p:cNvSpPr>
            <a:spLocks noGrp="1"/>
          </p:cNvSpPr>
          <p:nvPr>
            <p:ph type="title"/>
          </p:nvPr>
        </p:nvSpPr>
        <p:spPr/>
        <p:txBody>
          <a:bodyPr/>
          <a:lstStyle/>
          <a:p>
            <a:r>
              <a:rPr lang="nl-NL" dirty="0"/>
              <a:t>Bruto en nettoresultaat</a:t>
            </a:r>
          </a:p>
        </p:txBody>
      </p:sp>
      <p:sp>
        <p:nvSpPr>
          <p:cNvPr id="3" name="Tijdelijke aanduiding voor inhoud 2">
            <a:extLst>
              <a:ext uri="{FF2B5EF4-FFF2-40B4-BE49-F238E27FC236}">
                <a16:creationId xmlns:a16="http://schemas.microsoft.com/office/drawing/2014/main" id="{04369559-16FC-C748-9C1A-31DEEF7CAF91}"/>
              </a:ext>
            </a:extLst>
          </p:cNvPr>
          <p:cNvSpPr>
            <a:spLocks noGrp="1"/>
          </p:cNvSpPr>
          <p:nvPr>
            <p:ph idx="1"/>
          </p:nvPr>
        </p:nvSpPr>
        <p:spPr>
          <a:xfrm>
            <a:off x="838200" y="1825625"/>
            <a:ext cx="10956010" cy="4351338"/>
          </a:xfrm>
        </p:spPr>
        <p:txBody>
          <a:bodyPr>
            <a:normAutofit fontScale="85000" lnSpcReduction="20000"/>
          </a:bodyPr>
          <a:lstStyle/>
          <a:p>
            <a:r>
              <a:rPr lang="nl-NL" b="1" dirty="0"/>
              <a:t>Omzet</a:t>
            </a:r>
            <a:r>
              <a:rPr lang="nl-NL" dirty="0"/>
              <a:t> </a:t>
            </a:r>
            <a:r>
              <a:rPr lang="nl-NL" dirty="0">
                <a:highlight>
                  <a:srgbClr val="FF00FF"/>
                </a:highlight>
              </a:rPr>
              <a:t>(= afzet x verkoopprijs)</a:t>
            </a:r>
          </a:p>
          <a:p>
            <a:r>
              <a:rPr lang="nl-NL" u="sng" dirty="0"/>
              <a:t>- </a:t>
            </a:r>
            <a:r>
              <a:rPr lang="nl-NL" b="1" u="sng" dirty="0"/>
              <a:t>Inkoopwaarde van de omzet </a:t>
            </a:r>
            <a:r>
              <a:rPr lang="nl-NL" u="sng" dirty="0">
                <a:highlight>
                  <a:srgbClr val="FF00FF"/>
                </a:highlight>
              </a:rPr>
              <a:t>(= afzet x inkoopprijs)</a:t>
            </a:r>
          </a:p>
          <a:p>
            <a:r>
              <a:rPr lang="nl-NL" dirty="0"/>
              <a:t>= </a:t>
            </a:r>
            <a:r>
              <a:rPr lang="nl-NL" b="1" dirty="0"/>
              <a:t>brutoresultaat</a:t>
            </a:r>
          </a:p>
          <a:p>
            <a:r>
              <a:rPr lang="nl-NL" u="sng" dirty="0"/>
              <a:t>- </a:t>
            </a:r>
            <a:r>
              <a:rPr lang="nl-NL" b="1" u="sng" dirty="0"/>
              <a:t>bedrijfskosten</a:t>
            </a:r>
            <a:r>
              <a:rPr lang="nl-NL" u="sng" dirty="0"/>
              <a:t> </a:t>
            </a:r>
            <a:r>
              <a:rPr lang="nl-NL" sz="1600" u="sng" dirty="0"/>
              <a:t>(alle overige kosten m.u.v. inkoopwaarde, bijv. personeelskosten, marketingkosten, gas water en licht, etcetera)</a:t>
            </a:r>
          </a:p>
          <a:p>
            <a:r>
              <a:rPr lang="nl-NL" dirty="0"/>
              <a:t>= </a:t>
            </a:r>
            <a:r>
              <a:rPr lang="nl-NL" b="1" dirty="0"/>
              <a:t>nettoresultaat</a:t>
            </a:r>
          </a:p>
          <a:p>
            <a:endParaRPr lang="nl-NL" dirty="0"/>
          </a:p>
          <a:p>
            <a:r>
              <a:rPr lang="nl-NL" dirty="0"/>
              <a:t>Is het bruto of nettoresultaat positief, spreek je van bruto/netto</a:t>
            </a:r>
            <a:r>
              <a:rPr lang="nl-NL" b="1" u="sng" dirty="0"/>
              <a:t>winst</a:t>
            </a:r>
          </a:p>
          <a:p>
            <a:r>
              <a:rPr lang="nl-NL" dirty="0"/>
              <a:t>Is het bruto of nettoresultaat negatief, spreek je van bruto/netto</a:t>
            </a:r>
            <a:r>
              <a:rPr lang="nl-NL" b="1" u="sng" dirty="0"/>
              <a:t>verlies</a:t>
            </a:r>
          </a:p>
          <a:p>
            <a:endParaRPr lang="nl-NL" b="1" u="sng" dirty="0"/>
          </a:p>
          <a:p>
            <a:r>
              <a:rPr lang="nl-NL" b="1" i="1" dirty="0"/>
              <a:t>Let op : bij het berekenen van het resultaat gaan we altijd uit van de prijzen EXCLUSIEF btw!</a:t>
            </a:r>
          </a:p>
        </p:txBody>
      </p:sp>
    </p:spTree>
    <p:extLst>
      <p:ext uri="{BB962C8B-B14F-4D97-AF65-F5344CB8AC3E}">
        <p14:creationId xmlns:p14="http://schemas.microsoft.com/office/powerpoint/2010/main" val="10373089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DCD80-2828-82FC-AAD9-C1497627D103}"/>
              </a:ext>
            </a:extLst>
          </p:cNvPr>
          <p:cNvSpPr>
            <a:spLocks noGrp="1"/>
          </p:cNvSpPr>
          <p:nvPr>
            <p:ph type="title"/>
          </p:nvPr>
        </p:nvSpPr>
        <p:spPr/>
        <p:txBody>
          <a:bodyPr/>
          <a:lstStyle/>
          <a:p>
            <a:r>
              <a:rPr lang="nl-NL" dirty="0"/>
              <a:t>Voorbeeld uitrekenen nettoresultaat</a:t>
            </a:r>
          </a:p>
        </p:txBody>
      </p:sp>
      <p:sp>
        <p:nvSpPr>
          <p:cNvPr id="3" name="Tijdelijke aanduiding voor inhoud 2">
            <a:extLst>
              <a:ext uri="{FF2B5EF4-FFF2-40B4-BE49-F238E27FC236}">
                <a16:creationId xmlns:a16="http://schemas.microsoft.com/office/drawing/2014/main" id="{838EB183-E8EB-05D9-ADEC-362AEF8554C5}"/>
              </a:ext>
            </a:extLst>
          </p:cNvPr>
          <p:cNvSpPr>
            <a:spLocks noGrp="1"/>
          </p:cNvSpPr>
          <p:nvPr>
            <p:ph idx="1"/>
          </p:nvPr>
        </p:nvSpPr>
        <p:spPr/>
        <p:txBody>
          <a:bodyPr>
            <a:normAutofit lnSpcReduction="10000"/>
          </a:bodyPr>
          <a:lstStyle/>
          <a:p>
            <a:r>
              <a:rPr lang="nl-NL" dirty="0"/>
              <a:t>Renzo heeft in April 2.000 telefoonhoesjes verkocht. Hij vraagt hier gemiddeld €10.- per stuk voor. De hoesjes koopt hij in voor gemiddeld €3. Daarnaast heeft hij: personeelskosten: €2.000.-, reclamekosten: €250.- en overige kosten: €1.200. Bereken zijn nettoresultaat. </a:t>
            </a:r>
          </a:p>
          <a:p>
            <a:r>
              <a:rPr lang="nl-NL" dirty="0"/>
              <a:t>Omzet </a:t>
            </a:r>
            <a:r>
              <a:rPr lang="nl-NL" dirty="0">
                <a:highlight>
                  <a:srgbClr val="00FF00"/>
                </a:highlight>
              </a:rPr>
              <a:t>( 2.000 x €10 )   </a:t>
            </a:r>
            <a:r>
              <a:rPr lang="nl-NL" dirty="0"/>
              <a:t>=			            €20.000.</a:t>
            </a:r>
          </a:p>
          <a:p>
            <a:r>
              <a:rPr lang="nl-NL" dirty="0"/>
              <a:t>Inkoopwaarde van de omzet </a:t>
            </a:r>
            <a:r>
              <a:rPr lang="nl-NL" dirty="0">
                <a:highlight>
                  <a:srgbClr val="00FF00"/>
                </a:highlight>
              </a:rPr>
              <a:t>(2.000 x €3)</a:t>
            </a:r>
            <a:r>
              <a:rPr lang="nl-NL" dirty="0"/>
              <a:t>		 </a:t>
            </a:r>
            <a:r>
              <a:rPr lang="nl-NL" u="sng" dirty="0"/>
              <a:t>€   6.000.-    -</a:t>
            </a:r>
          </a:p>
          <a:p>
            <a:r>
              <a:rPr lang="nl-NL" dirty="0"/>
              <a:t>Brutoresultaat						 € 14.000.-</a:t>
            </a:r>
          </a:p>
          <a:p>
            <a:r>
              <a:rPr lang="nl-NL" dirty="0"/>
              <a:t>Bedrijfskosten </a:t>
            </a:r>
            <a:r>
              <a:rPr lang="nl-NL" dirty="0">
                <a:highlight>
                  <a:srgbClr val="00FF00"/>
                </a:highlight>
              </a:rPr>
              <a:t>(€2.000+€ 250 + €1.200)	</a:t>
            </a:r>
            <a:r>
              <a:rPr lang="nl-NL" dirty="0"/>
              <a:t>            </a:t>
            </a:r>
            <a:r>
              <a:rPr lang="nl-NL" u="sng" dirty="0"/>
              <a:t>€   3.450.-    -</a:t>
            </a:r>
          </a:p>
          <a:p>
            <a:r>
              <a:rPr lang="nl-NL" dirty="0"/>
              <a:t>Nettoresultaat						 € 10.550.-</a:t>
            </a:r>
          </a:p>
        </p:txBody>
      </p:sp>
    </p:spTree>
    <p:extLst>
      <p:ext uri="{BB962C8B-B14F-4D97-AF65-F5344CB8AC3E}">
        <p14:creationId xmlns:p14="http://schemas.microsoft.com/office/powerpoint/2010/main" val="75587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7B8FCC-FA84-4BAB-D686-98E3E1ED7288}"/>
              </a:ext>
            </a:extLst>
          </p:cNvPr>
          <p:cNvSpPr>
            <a:spLocks noGrp="1"/>
          </p:cNvSpPr>
          <p:nvPr>
            <p:ph type="title"/>
          </p:nvPr>
        </p:nvSpPr>
        <p:spPr/>
        <p:txBody>
          <a:bodyPr/>
          <a:lstStyle/>
          <a:p>
            <a:r>
              <a:rPr lang="nl-NL" dirty="0"/>
              <a:t>Aandelen</a:t>
            </a:r>
          </a:p>
        </p:txBody>
      </p:sp>
      <p:sp>
        <p:nvSpPr>
          <p:cNvPr id="3" name="Tijdelijke aanduiding voor inhoud 2">
            <a:extLst>
              <a:ext uri="{FF2B5EF4-FFF2-40B4-BE49-F238E27FC236}">
                <a16:creationId xmlns:a16="http://schemas.microsoft.com/office/drawing/2014/main" id="{08780759-4E00-CB90-02B7-5651396870B6}"/>
              </a:ext>
            </a:extLst>
          </p:cNvPr>
          <p:cNvSpPr>
            <a:spLocks noGrp="1"/>
          </p:cNvSpPr>
          <p:nvPr>
            <p:ph idx="1"/>
          </p:nvPr>
        </p:nvSpPr>
        <p:spPr/>
        <p:txBody>
          <a:bodyPr>
            <a:normAutofit lnSpcReduction="10000"/>
          </a:bodyPr>
          <a:lstStyle/>
          <a:p>
            <a:r>
              <a:rPr lang="nl-NL" dirty="0"/>
              <a:t>Aandelen zijn eigenlijk ‘stukjes’ van een bedrijf die je kan kopen. Wanneer je aandeelhouder bent, ben je eigenlijk een soort van eigenaar.</a:t>
            </a:r>
          </a:p>
          <a:p>
            <a:pPr lvl="1"/>
            <a:r>
              <a:rPr lang="nl-NL" dirty="0"/>
              <a:t>Gaat het goed met het bedrijf? Dan willen meer mensen eigenaar worden. De vraag neemt toe, dus de waarde van het aandeel neemt toe. </a:t>
            </a:r>
          </a:p>
          <a:p>
            <a:pPr lvl="1"/>
            <a:r>
              <a:rPr lang="nl-NL" dirty="0"/>
              <a:t>Gaat het niet zo goed met het bedrijf? Dan willen mensen het aandeel graag verkopen en stijgt het aanbod. De prijs van het aandeel zakt. </a:t>
            </a:r>
          </a:p>
          <a:p>
            <a:pPr lvl="1"/>
            <a:r>
              <a:rPr lang="nl-NL" dirty="0"/>
              <a:t>Koop je in tegen een lage koers en verkoop je bij een hoge koers? Dan maak je winst. Die winst noemen we koerswinst.</a:t>
            </a:r>
          </a:p>
          <a:p>
            <a:r>
              <a:rPr lang="nl-NL" dirty="0"/>
              <a:t>Sommige bedrijven ‘belonen’ hun aandeelhouders op het einde van het jaar door ze een winstuitkering te geven. Deze winstuitkering noemen we ook wel </a:t>
            </a:r>
            <a:r>
              <a:rPr lang="nl-NL" b="1" dirty="0"/>
              <a:t>dividend. </a:t>
            </a:r>
            <a:endParaRPr lang="nl-NL" dirty="0"/>
          </a:p>
        </p:txBody>
      </p:sp>
    </p:spTree>
    <p:extLst>
      <p:ext uri="{BB962C8B-B14F-4D97-AF65-F5344CB8AC3E}">
        <p14:creationId xmlns:p14="http://schemas.microsoft.com/office/powerpoint/2010/main" val="6026369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15A46E-F1E3-FDB2-8B40-B764D87076F0}"/>
              </a:ext>
            </a:extLst>
          </p:cNvPr>
          <p:cNvSpPr>
            <a:spLocks noGrp="1"/>
          </p:cNvSpPr>
          <p:nvPr>
            <p:ph type="title"/>
          </p:nvPr>
        </p:nvSpPr>
        <p:spPr/>
        <p:txBody>
          <a:bodyPr/>
          <a:lstStyle/>
          <a:p>
            <a:r>
              <a:rPr lang="nl-NL" dirty="0"/>
              <a:t>Aandelenkoers</a:t>
            </a:r>
          </a:p>
        </p:txBody>
      </p:sp>
      <p:sp>
        <p:nvSpPr>
          <p:cNvPr id="3" name="Tijdelijke aanduiding voor inhoud 2">
            <a:extLst>
              <a:ext uri="{FF2B5EF4-FFF2-40B4-BE49-F238E27FC236}">
                <a16:creationId xmlns:a16="http://schemas.microsoft.com/office/drawing/2014/main" id="{4B4E49E4-18C0-F0D5-F3D8-47DCD2864152}"/>
              </a:ext>
            </a:extLst>
          </p:cNvPr>
          <p:cNvSpPr>
            <a:spLocks noGrp="1"/>
          </p:cNvSpPr>
          <p:nvPr>
            <p:ph idx="1"/>
          </p:nvPr>
        </p:nvSpPr>
        <p:spPr>
          <a:xfrm>
            <a:off x="838200" y="1429384"/>
            <a:ext cx="5359469" cy="2401318"/>
          </a:xfrm>
        </p:spPr>
        <p:txBody>
          <a:bodyPr>
            <a:normAutofit lnSpcReduction="10000"/>
          </a:bodyPr>
          <a:lstStyle/>
          <a:p>
            <a:r>
              <a:rPr lang="nl-NL" dirty="0"/>
              <a:t>Je hebt 150 aandelen van ’’bedrijf X’’ gekocht in April ‘17. Je verkoopt ze weer in Juli ‘17. Hoeveel is de koerswinst of is het koersverlies op het totaal van deze aandelen? </a:t>
            </a:r>
            <a:r>
              <a:rPr lang="nl-NL" sz="2000" dirty="0"/>
              <a:t>Antwoord na de klik</a:t>
            </a:r>
            <a:endParaRPr lang="nl-NL" dirty="0"/>
          </a:p>
        </p:txBody>
      </p:sp>
      <p:pic>
        <p:nvPicPr>
          <p:cNvPr id="5" name="Afbeelding 4">
            <a:extLst>
              <a:ext uri="{FF2B5EF4-FFF2-40B4-BE49-F238E27FC236}">
                <a16:creationId xmlns:a16="http://schemas.microsoft.com/office/drawing/2014/main" id="{5E0C118B-788D-86ED-5AB6-4EB4B2E681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0900" y="1329617"/>
            <a:ext cx="5359469" cy="5002171"/>
          </a:xfrm>
          <a:prstGeom prst="rect">
            <a:avLst/>
          </a:prstGeom>
        </p:spPr>
      </p:pic>
      <p:sp>
        <p:nvSpPr>
          <p:cNvPr id="6" name="Tijdelijke aanduiding voor inhoud 2">
            <a:extLst>
              <a:ext uri="{FF2B5EF4-FFF2-40B4-BE49-F238E27FC236}">
                <a16:creationId xmlns:a16="http://schemas.microsoft.com/office/drawing/2014/main" id="{1CC6B008-97EF-5C2B-7F72-01EF0F409DAA}"/>
              </a:ext>
            </a:extLst>
          </p:cNvPr>
          <p:cNvSpPr txBox="1">
            <a:spLocks/>
          </p:cNvSpPr>
          <p:nvPr/>
        </p:nvSpPr>
        <p:spPr>
          <a:xfrm>
            <a:off x="838200" y="3930470"/>
            <a:ext cx="5359469" cy="2401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Effra" panose="0200050608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Effra" panose="0200050608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Effra" panose="0200050608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Effra" panose="0200050608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Waarde in April: 22 euro </a:t>
            </a:r>
            <a:r>
              <a:rPr lang="nl-NL" sz="1800" dirty="0"/>
              <a:t>(benadering)</a:t>
            </a:r>
          </a:p>
          <a:p>
            <a:r>
              <a:rPr lang="nl-NL" dirty="0"/>
              <a:t>Waarde in Juli: 20 euro</a:t>
            </a:r>
          </a:p>
          <a:p>
            <a:r>
              <a:rPr lang="nl-NL" dirty="0"/>
              <a:t>Koersverlies : 2 euro per aandeel</a:t>
            </a:r>
          </a:p>
          <a:p>
            <a:r>
              <a:rPr lang="nl-NL" dirty="0"/>
              <a:t>Totale verlies : 2 euro x 150 aandelen = 300 euro.</a:t>
            </a:r>
          </a:p>
        </p:txBody>
      </p:sp>
    </p:spTree>
    <p:extLst>
      <p:ext uri="{BB962C8B-B14F-4D97-AF65-F5344CB8AC3E}">
        <p14:creationId xmlns:p14="http://schemas.microsoft.com/office/powerpoint/2010/main" val="299055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456C2E-A501-9E9E-4996-C40A0B4004DF}"/>
              </a:ext>
            </a:extLst>
          </p:cNvPr>
          <p:cNvSpPr>
            <a:spLocks noGrp="1"/>
          </p:cNvSpPr>
          <p:nvPr>
            <p:ph type="title"/>
          </p:nvPr>
        </p:nvSpPr>
        <p:spPr/>
        <p:txBody>
          <a:bodyPr/>
          <a:lstStyle/>
          <a:p>
            <a:r>
              <a:rPr lang="nl-NL" dirty="0"/>
              <a:t>Vaste en variabele kosten</a:t>
            </a:r>
          </a:p>
        </p:txBody>
      </p:sp>
      <p:sp>
        <p:nvSpPr>
          <p:cNvPr id="3" name="Tijdelijke aanduiding voor inhoud 2">
            <a:extLst>
              <a:ext uri="{FF2B5EF4-FFF2-40B4-BE49-F238E27FC236}">
                <a16:creationId xmlns:a16="http://schemas.microsoft.com/office/drawing/2014/main" id="{3B484F3A-A839-FC6E-EB13-64F1E0FFB806}"/>
              </a:ext>
            </a:extLst>
          </p:cNvPr>
          <p:cNvSpPr>
            <a:spLocks noGrp="1"/>
          </p:cNvSpPr>
          <p:nvPr>
            <p:ph idx="1"/>
          </p:nvPr>
        </p:nvSpPr>
        <p:spPr/>
        <p:txBody>
          <a:bodyPr/>
          <a:lstStyle/>
          <a:p>
            <a:r>
              <a:rPr lang="nl-NL" dirty="0"/>
              <a:t>Voorbeeld : we hebben een fabriek waar schoenen geproduceerd worden.</a:t>
            </a:r>
          </a:p>
          <a:p>
            <a:endParaRPr lang="nl-NL" dirty="0"/>
          </a:p>
          <a:p>
            <a:r>
              <a:rPr lang="nl-NL" b="1" dirty="0"/>
              <a:t>Vaste kosten : onafhankelijk van de productiegrootte</a:t>
            </a:r>
          </a:p>
          <a:p>
            <a:pPr lvl="1"/>
            <a:r>
              <a:rPr lang="nl-NL" dirty="0"/>
              <a:t>Voorbeelden : huur, gas water licht, kosten voor het vaste personeel (zoals directie), verzekeringen, etc.</a:t>
            </a:r>
          </a:p>
          <a:p>
            <a:r>
              <a:rPr lang="nl-NL" b="1" dirty="0"/>
              <a:t>Variabele kosten : afhankelijk van de productiegrootte</a:t>
            </a:r>
          </a:p>
          <a:p>
            <a:pPr lvl="1"/>
            <a:r>
              <a:rPr lang="nl-NL" dirty="0"/>
              <a:t>Voorbeelden : materiaalkosten, kosten van het overige personeel, verzendkosten, commissie voor verkopers, etc.</a:t>
            </a:r>
          </a:p>
        </p:txBody>
      </p:sp>
    </p:spTree>
    <p:extLst>
      <p:ext uri="{BB962C8B-B14F-4D97-AF65-F5344CB8AC3E}">
        <p14:creationId xmlns:p14="http://schemas.microsoft.com/office/powerpoint/2010/main" val="1640966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C860F3-8D88-6C65-CF4D-84A2E47BBE35}"/>
              </a:ext>
            </a:extLst>
          </p:cNvPr>
          <p:cNvSpPr>
            <a:spLocks noGrp="1"/>
          </p:cNvSpPr>
          <p:nvPr>
            <p:ph type="title"/>
          </p:nvPr>
        </p:nvSpPr>
        <p:spPr/>
        <p:txBody>
          <a:bodyPr/>
          <a:lstStyle/>
          <a:p>
            <a:r>
              <a:rPr lang="nl-NL" dirty="0"/>
              <a:t>Soorten vragen 2 : Rekenvragen</a:t>
            </a:r>
          </a:p>
        </p:txBody>
      </p:sp>
      <p:sp>
        <p:nvSpPr>
          <p:cNvPr id="3" name="Tijdelijke aanduiding voor inhoud 2">
            <a:extLst>
              <a:ext uri="{FF2B5EF4-FFF2-40B4-BE49-F238E27FC236}">
                <a16:creationId xmlns:a16="http://schemas.microsoft.com/office/drawing/2014/main" id="{8237BCE0-CB16-260E-D50E-E0B3F3C6AA9B}"/>
              </a:ext>
            </a:extLst>
          </p:cNvPr>
          <p:cNvSpPr>
            <a:spLocks noGrp="1"/>
          </p:cNvSpPr>
          <p:nvPr>
            <p:ph idx="1"/>
          </p:nvPr>
        </p:nvSpPr>
        <p:spPr>
          <a:xfrm>
            <a:off x="838200" y="1237130"/>
            <a:ext cx="10515600" cy="4939834"/>
          </a:xfrm>
        </p:spPr>
        <p:txBody>
          <a:bodyPr/>
          <a:lstStyle/>
          <a:p>
            <a:r>
              <a:rPr lang="nl-NL" dirty="0"/>
              <a:t>Schrijf altijd je berekening op, nooit alleen een antwoord</a:t>
            </a:r>
          </a:p>
          <a:p>
            <a:r>
              <a:rPr lang="nl-NL" dirty="0"/>
              <a:t>Schrijf ook altijd je conclusie op en markeer je eindantwoord</a:t>
            </a:r>
          </a:p>
          <a:p>
            <a:r>
              <a:rPr lang="nl-NL" dirty="0"/>
              <a:t>Kijk op hoeveel decimalen je moet afronden, euro’s altijd op 2!</a:t>
            </a:r>
          </a:p>
          <a:p>
            <a:r>
              <a:rPr lang="nl-NL" dirty="0"/>
              <a:t>Gebruik alleen getallen die in de opgave staan, ga zelf geen getallen er bij verzinnen</a:t>
            </a:r>
          </a:p>
          <a:p>
            <a:r>
              <a:rPr lang="nl-NL" dirty="0"/>
              <a:t>Echt geen idee? Neem de getallen uit de som of bijlage over en deel ze bijvoorbeeld door elkaar. Niet geschoten is altijd mis!</a:t>
            </a:r>
          </a:p>
        </p:txBody>
      </p:sp>
      <p:pic>
        <p:nvPicPr>
          <p:cNvPr id="5" name="Afbeelding 4">
            <a:extLst>
              <a:ext uri="{FF2B5EF4-FFF2-40B4-BE49-F238E27FC236}">
                <a16:creationId xmlns:a16="http://schemas.microsoft.com/office/drawing/2014/main" id="{1737425E-9A2D-5EC9-E02B-8D690C4A3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508" y="4460315"/>
            <a:ext cx="9927291" cy="1874612"/>
          </a:xfrm>
          <a:prstGeom prst="rect">
            <a:avLst/>
          </a:prstGeom>
        </p:spPr>
      </p:pic>
    </p:spTree>
    <p:extLst>
      <p:ext uri="{BB962C8B-B14F-4D97-AF65-F5344CB8AC3E}">
        <p14:creationId xmlns:p14="http://schemas.microsoft.com/office/powerpoint/2010/main" val="71185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BF447E-F149-9C44-1139-E66C139EA628}"/>
              </a:ext>
            </a:extLst>
          </p:cNvPr>
          <p:cNvSpPr>
            <a:spLocks noGrp="1"/>
          </p:cNvSpPr>
          <p:nvPr>
            <p:ph type="title"/>
          </p:nvPr>
        </p:nvSpPr>
        <p:spPr/>
        <p:txBody>
          <a:bodyPr/>
          <a:lstStyle/>
          <a:p>
            <a:r>
              <a:rPr lang="nl-NL" dirty="0"/>
              <a:t>Kredietvormen</a:t>
            </a:r>
          </a:p>
        </p:txBody>
      </p:sp>
      <p:sp>
        <p:nvSpPr>
          <p:cNvPr id="3" name="Tijdelijke aanduiding voor inhoud 2">
            <a:extLst>
              <a:ext uri="{FF2B5EF4-FFF2-40B4-BE49-F238E27FC236}">
                <a16:creationId xmlns:a16="http://schemas.microsoft.com/office/drawing/2014/main" id="{516BC194-BD87-AD67-022B-FF4A4FA31FAB}"/>
              </a:ext>
            </a:extLst>
          </p:cNvPr>
          <p:cNvSpPr>
            <a:spLocks noGrp="1"/>
          </p:cNvSpPr>
          <p:nvPr>
            <p:ph idx="1"/>
          </p:nvPr>
        </p:nvSpPr>
        <p:spPr/>
        <p:txBody>
          <a:bodyPr>
            <a:normAutofit fontScale="92500" lnSpcReduction="20000"/>
          </a:bodyPr>
          <a:lstStyle/>
          <a:p>
            <a:r>
              <a:rPr lang="nl-NL" dirty="0"/>
              <a:t>1. Persoonlijke lening: </a:t>
            </a:r>
            <a:br>
              <a:rPr lang="nl-NL" dirty="0"/>
            </a:br>
            <a:r>
              <a:rPr lang="nl-NL" dirty="0"/>
              <a:t>Vaste looptijd, </a:t>
            </a:r>
            <a:r>
              <a:rPr lang="nl-NL" dirty="0">
                <a:solidFill>
                  <a:srgbClr val="FF0000"/>
                </a:solidFill>
              </a:rPr>
              <a:t>vaste rente </a:t>
            </a:r>
            <a:r>
              <a:rPr lang="nl-NL" dirty="0"/>
              <a:t>en dus gelijkblijvende termijnbedragen</a:t>
            </a:r>
          </a:p>
          <a:p>
            <a:endParaRPr lang="nl-NL" dirty="0"/>
          </a:p>
          <a:p>
            <a:r>
              <a:rPr lang="nl-NL" dirty="0"/>
              <a:t>2. Doorlopende krediet: </a:t>
            </a:r>
            <a:br>
              <a:rPr lang="nl-NL" dirty="0"/>
            </a:br>
            <a:r>
              <a:rPr lang="nl-NL" dirty="0"/>
              <a:t>Je hoeft de lening niet in één keer op te nemen. Je mag het tussentijds opnemen tot de kredietlimiet. </a:t>
            </a:r>
            <a:br>
              <a:rPr lang="nl-NL" dirty="0"/>
            </a:br>
            <a:r>
              <a:rPr lang="nl-NL" dirty="0">
                <a:solidFill>
                  <a:srgbClr val="FF0000"/>
                </a:solidFill>
              </a:rPr>
              <a:t>Let op: de rente is variabel (kan dus veranderen).</a:t>
            </a:r>
          </a:p>
          <a:p>
            <a:endParaRPr lang="nl-NL" dirty="0">
              <a:solidFill>
                <a:srgbClr val="FF0000"/>
              </a:solidFill>
            </a:endParaRPr>
          </a:p>
          <a:p>
            <a:pPr marL="0" indent="0">
              <a:buNone/>
            </a:pPr>
            <a:r>
              <a:rPr lang="nl-NL" dirty="0"/>
              <a:t>3. Salariskrediet:</a:t>
            </a:r>
            <a:br>
              <a:rPr lang="nl-NL" dirty="0"/>
            </a:br>
            <a:r>
              <a:rPr lang="nl-NL" dirty="0"/>
              <a:t>  In de min/ rood staan op je betaalrekening tot een afgesproken bedrag.</a:t>
            </a:r>
            <a:br>
              <a:rPr lang="nl-NL" dirty="0"/>
            </a:br>
            <a:r>
              <a:rPr lang="nl-NL" dirty="0"/>
              <a:t>  Het bedrag is afhankelijk van jouw salaris.</a:t>
            </a:r>
            <a:br>
              <a:rPr lang="nl-NL" dirty="0"/>
            </a:br>
            <a:r>
              <a:rPr lang="nl-NL" dirty="0"/>
              <a:t>  </a:t>
            </a:r>
            <a:r>
              <a:rPr lang="nl-NL" dirty="0">
                <a:solidFill>
                  <a:srgbClr val="FF0000"/>
                </a:solidFill>
              </a:rPr>
              <a:t>Let op: de rente is relatief hoog. </a:t>
            </a:r>
          </a:p>
          <a:p>
            <a:endParaRPr lang="nl-NL" dirty="0"/>
          </a:p>
        </p:txBody>
      </p:sp>
    </p:spTree>
    <p:extLst>
      <p:ext uri="{BB962C8B-B14F-4D97-AF65-F5344CB8AC3E}">
        <p14:creationId xmlns:p14="http://schemas.microsoft.com/office/powerpoint/2010/main" val="12966992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BF7240-6B28-0579-07B7-A2761B3ECFD6}"/>
              </a:ext>
            </a:extLst>
          </p:cNvPr>
          <p:cNvSpPr>
            <a:spLocks noGrp="1"/>
          </p:cNvSpPr>
          <p:nvPr>
            <p:ph type="title"/>
          </p:nvPr>
        </p:nvSpPr>
        <p:spPr/>
        <p:txBody>
          <a:bodyPr/>
          <a:lstStyle/>
          <a:p>
            <a:r>
              <a:rPr lang="nl-NL" dirty="0"/>
              <a:t>Soorten markten</a:t>
            </a:r>
          </a:p>
        </p:txBody>
      </p:sp>
      <p:graphicFrame>
        <p:nvGraphicFramePr>
          <p:cNvPr id="4" name="Tabel 4">
            <a:extLst>
              <a:ext uri="{FF2B5EF4-FFF2-40B4-BE49-F238E27FC236}">
                <a16:creationId xmlns:a16="http://schemas.microsoft.com/office/drawing/2014/main" id="{D85376A5-151A-4716-0EDE-9561FCF245D9}"/>
              </a:ext>
            </a:extLst>
          </p:cNvPr>
          <p:cNvGraphicFramePr>
            <a:graphicFrameLocks noGrp="1"/>
          </p:cNvGraphicFramePr>
          <p:nvPr>
            <p:ph idx="1"/>
            <p:extLst>
              <p:ext uri="{D42A27DB-BD31-4B8C-83A1-F6EECF244321}">
                <p14:modId xmlns:p14="http://schemas.microsoft.com/office/powerpoint/2010/main" val="2884515777"/>
              </p:ext>
            </p:extLst>
          </p:nvPr>
        </p:nvGraphicFramePr>
        <p:xfrm>
          <a:off x="838200" y="1825625"/>
          <a:ext cx="10515600" cy="357632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714927044"/>
                    </a:ext>
                  </a:extLst>
                </a:gridCol>
                <a:gridCol w="2103120">
                  <a:extLst>
                    <a:ext uri="{9D8B030D-6E8A-4147-A177-3AD203B41FA5}">
                      <a16:colId xmlns:a16="http://schemas.microsoft.com/office/drawing/2014/main" val="3697378733"/>
                    </a:ext>
                  </a:extLst>
                </a:gridCol>
                <a:gridCol w="2103120">
                  <a:extLst>
                    <a:ext uri="{9D8B030D-6E8A-4147-A177-3AD203B41FA5}">
                      <a16:colId xmlns:a16="http://schemas.microsoft.com/office/drawing/2014/main" val="74003349"/>
                    </a:ext>
                  </a:extLst>
                </a:gridCol>
                <a:gridCol w="2103120">
                  <a:extLst>
                    <a:ext uri="{9D8B030D-6E8A-4147-A177-3AD203B41FA5}">
                      <a16:colId xmlns:a16="http://schemas.microsoft.com/office/drawing/2014/main" val="3884743159"/>
                    </a:ext>
                  </a:extLst>
                </a:gridCol>
                <a:gridCol w="2103120">
                  <a:extLst>
                    <a:ext uri="{9D8B030D-6E8A-4147-A177-3AD203B41FA5}">
                      <a16:colId xmlns:a16="http://schemas.microsoft.com/office/drawing/2014/main" val="2031203830"/>
                    </a:ext>
                  </a:extLst>
                </a:gridCol>
              </a:tblGrid>
              <a:tr h="370840">
                <a:tc>
                  <a:txBody>
                    <a:bodyPr/>
                    <a:lstStyle/>
                    <a:p>
                      <a:r>
                        <a:rPr lang="nl-NL" dirty="0"/>
                        <a:t>Marktvorm</a:t>
                      </a:r>
                    </a:p>
                  </a:txBody>
                  <a:tcPr/>
                </a:tc>
                <a:tc>
                  <a:txBody>
                    <a:bodyPr/>
                    <a:lstStyle/>
                    <a:p>
                      <a:r>
                        <a:rPr lang="nl-NL" dirty="0"/>
                        <a:t>Aanbieders</a:t>
                      </a:r>
                    </a:p>
                  </a:txBody>
                  <a:tcPr/>
                </a:tc>
                <a:tc>
                  <a:txBody>
                    <a:bodyPr/>
                    <a:lstStyle/>
                    <a:p>
                      <a:r>
                        <a:rPr lang="nl-NL" dirty="0"/>
                        <a:t>Vragers</a:t>
                      </a:r>
                    </a:p>
                  </a:txBody>
                  <a:tcPr/>
                </a:tc>
                <a:tc>
                  <a:txBody>
                    <a:bodyPr/>
                    <a:lstStyle/>
                    <a:p>
                      <a:r>
                        <a:rPr lang="nl-NL" dirty="0"/>
                        <a:t>Soort product</a:t>
                      </a:r>
                    </a:p>
                  </a:txBody>
                  <a:tcPr/>
                </a:tc>
                <a:tc>
                  <a:txBody>
                    <a:bodyPr/>
                    <a:lstStyle/>
                    <a:p>
                      <a:r>
                        <a:rPr lang="nl-NL" dirty="0"/>
                        <a:t>Voorbeelden</a:t>
                      </a:r>
                    </a:p>
                  </a:txBody>
                  <a:tcPr/>
                </a:tc>
                <a:extLst>
                  <a:ext uri="{0D108BD9-81ED-4DB2-BD59-A6C34878D82A}">
                    <a16:rowId xmlns:a16="http://schemas.microsoft.com/office/drawing/2014/main" val="1986164051"/>
                  </a:ext>
                </a:extLst>
              </a:tr>
              <a:tr h="370840">
                <a:tc>
                  <a:txBody>
                    <a:bodyPr/>
                    <a:lstStyle/>
                    <a:p>
                      <a:r>
                        <a:rPr lang="nl-NL" dirty="0"/>
                        <a:t>Monopolie</a:t>
                      </a:r>
                    </a:p>
                  </a:txBody>
                  <a:tcPr/>
                </a:tc>
                <a:tc>
                  <a:txBody>
                    <a:bodyPr/>
                    <a:lstStyle/>
                    <a:p>
                      <a:r>
                        <a:rPr lang="nl-NL" dirty="0"/>
                        <a:t>1</a:t>
                      </a:r>
                    </a:p>
                  </a:txBody>
                  <a:tcPr/>
                </a:tc>
                <a:tc>
                  <a:txBody>
                    <a:bodyPr/>
                    <a:lstStyle/>
                    <a:p>
                      <a:r>
                        <a:rPr lang="nl-NL" dirty="0"/>
                        <a:t>Veel</a:t>
                      </a:r>
                    </a:p>
                  </a:txBody>
                  <a:tcPr/>
                </a:tc>
                <a:tc>
                  <a:txBody>
                    <a:bodyPr/>
                    <a:lstStyle/>
                    <a:p>
                      <a:r>
                        <a:rPr lang="nl-NL" dirty="0"/>
                        <a:t>Homogeen</a:t>
                      </a:r>
                    </a:p>
                  </a:txBody>
                  <a:tcPr/>
                </a:tc>
                <a:tc>
                  <a:txBody>
                    <a:bodyPr/>
                    <a:lstStyle/>
                    <a:p>
                      <a:r>
                        <a:rPr lang="nl-NL" dirty="0"/>
                        <a:t>NS</a:t>
                      </a:r>
                    </a:p>
                  </a:txBody>
                  <a:tcPr/>
                </a:tc>
                <a:extLst>
                  <a:ext uri="{0D108BD9-81ED-4DB2-BD59-A6C34878D82A}">
                    <a16:rowId xmlns:a16="http://schemas.microsoft.com/office/drawing/2014/main" val="3990658773"/>
                  </a:ext>
                </a:extLst>
              </a:tr>
              <a:tr h="370840">
                <a:tc>
                  <a:txBody>
                    <a:bodyPr/>
                    <a:lstStyle/>
                    <a:p>
                      <a:r>
                        <a:rPr lang="nl-NL" dirty="0"/>
                        <a:t>Heterogeen oligopolie</a:t>
                      </a:r>
                    </a:p>
                  </a:txBody>
                  <a:tcPr/>
                </a:tc>
                <a:tc>
                  <a:txBody>
                    <a:bodyPr/>
                    <a:lstStyle/>
                    <a:p>
                      <a:r>
                        <a:rPr lang="nl-NL" dirty="0"/>
                        <a:t>Weinig</a:t>
                      </a:r>
                    </a:p>
                  </a:txBody>
                  <a:tcPr/>
                </a:tc>
                <a:tc>
                  <a:txBody>
                    <a:bodyPr/>
                    <a:lstStyle/>
                    <a:p>
                      <a:r>
                        <a:rPr lang="nl-NL" dirty="0"/>
                        <a:t>Veel</a:t>
                      </a:r>
                    </a:p>
                  </a:txBody>
                  <a:tcPr/>
                </a:tc>
                <a:tc>
                  <a:txBody>
                    <a:bodyPr/>
                    <a:lstStyle/>
                    <a:p>
                      <a:r>
                        <a:rPr lang="nl-NL" dirty="0"/>
                        <a:t>Heterogeen</a:t>
                      </a:r>
                    </a:p>
                  </a:txBody>
                  <a:tcPr/>
                </a:tc>
                <a:tc>
                  <a:txBody>
                    <a:bodyPr/>
                    <a:lstStyle/>
                    <a:p>
                      <a:r>
                        <a:rPr lang="nl-NL" dirty="0"/>
                        <a:t>MBO- onderwijs</a:t>
                      </a:r>
                      <a:br>
                        <a:rPr lang="nl-NL" dirty="0"/>
                      </a:br>
                      <a:r>
                        <a:rPr lang="nl-NL" dirty="0"/>
                        <a:t>Internet</a:t>
                      </a:r>
                    </a:p>
                  </a:txBody>
                  <a:tcPr/>
                </a:tc>
                <a:extLst>
                  <a:ext uri="{0D108BD9-81ED-4DB2-BD59-A6C34878D82A}">
                    <a16:rowId xmlns:a16="http://schemas.microsoft.com/office/drawing/2014/main" val="747351931"/>
                  </a:ext>
                </a:extLst>
              </a:tr>
              <a:tr h="370840">
                <a:tc>
                  <a:txBody>
                    <a:bodyPr/>
                    <a:lstStyle/>
                    <a:p>
                      <a:r>
                        <a:rPr lang="nl-NL" dirty="0"/>
                        <a:t>Homogeen oligopolie</a:t>
                      </a:r>
                    </a:p>
                  </a:txBody>
                  <a:tcPr/>
                </a:tc>
                <a:tc>
                  <a:txBody>
                    <a:bodyPr/>
                    <a:lstStyle/>
                    <a:p>
                      <a:r>
                        <a:rPr lang="nl-NL" dirty="0"/>
                        <a:t>Weinig</a:t>
                      </a:r>
                    </a:p>
                  </a:txBody>
                  <a:tcPr/>
                </a:tc>
                <a:tc>
                  <a:txBody>
                    <a:bodyPr/>
                    <a:lstStyle/>
                    <a:p>
                      <a:r>
                        <a:rPr lang="nl-NL" dirty="0"/>
                        <a:t>Veel</a:t>
                      </a:r>
                    </a:p>
                  </a:txBody>
                  <a:tcPr/>
                </a:tc>
                <a:tc>
                  <a:txBody>
                    <a:bodyPr/>
                    <a:lstStyle/>
                    <a:p>
                      <a:r>
                        <a:rPr lang="nl-NL" dirty="0"/>
                        <a:t>Homogeen</a:t>
                      </a:r>
                    </a:p>
                  </a:txBody>
                  <a:tcPr/>
                </a:tc>
                <a:tc>
                  <a:txBody>
                    <a:bodyPr/>
                    <a:lstStyle/>
                    <a:p>
                      <a:r>
                        <a:rPr lang="nl-NL" dirty="0"/>
                        <a:t>Elektriciteit, gas, olie</a:t>
                      </a:r>
                    </a:p>
                  </a:txBody>
                  <a:tcPr/>
                </a:tc>
                <a:extLst>
                  <a:ext uri="{0D108BD9-81ED-4DB2-BD59-A6C34878D82A}">
                    <a16:rowId xmlns:a16="http://schemas.microsoft.com/office/drawing/2014/main" val="272318154"/>
                  </a:ext>
                </a:extLst>
              </a:tr>
              <a:tr h="370840">
                <a:tc>
                  <a:txBody>
                    <a:bodyPr/>
                    <a:lstStyle/>
                    <a:p>
                      <a:r>
                        <a:rPr lang="nl-NL" dirty="0"/>
                        <a:t>Monopolistische concurrentie</a:t>
                      </a:r>
                    </a:p>
                  </a:txBody>
                  <a:tcPr/>
                </a:tc>
                <a:tc>
                  <a:txBody>
                    <a:bodyPr/>
                    <a:lstStyle/>
                    <a:p>
                      <a:r>
                        <a:rPr lang="nl-NL" dirty="0"/>
                        <a:t>Veel</a:t>
                      </a:r>
                    </a:p>
                  </a:txBody>
                  <a:tcPr/>
                </a:tc>
                <a:tc>
                  <a:txBody>
                    <a:bodyPr/>
                    <a:lstStyle/>
                    <a:p>
                      <a:r>
                        <a:rPr lang="nl-NL" dirty="0"/>
                        <a:t>Veel</a:t>
                      </a:r>
                    </a:p>
                  </a:txBody>
                  <a:tcPr/>
                </a:tc>
                <a:tc>
                  <a:txBody>
                    <a:bodyPr/>
                    <a:lstStyle/>
                    <a:p>
                      <a:r>
                        <a:rPr lang="nl-NL" dirty="0"/>
                        <a:t>Heterogeen</a:t>
                      </a:r>
                    </a:p>
                  </a:txBody>
                  <a:tcPr/>
                </a:tc>
                <a:tc>
                  <a:txBody>
                    <a:bodyPr/>
                    <a:lstStyle/>
                    <a:p>
                      <a:r>
                        <a:rPr lang="nl-NL" dirty="0"/>
                        <a:t>Tv’s, mobieltjes, shampoo, restaurants enz.</a:t>
                      </a:r>
                    </a:p>
                  </a:txBody>
                  <a:tcPr/>
                </a:tc>
                <a:extLst>
                  <a:ext uri="{0D108BD9-81ED-4DB2-BD59-A6C34878D82A}">
                    <a16:rowId xmlns:a16="http://schemas.microsoft.com/office/drawing/2014/main" val="393454958"/>
                  </a:ext>
                </a:extLst>
              </a:tr>
              <a:tr h="370840">
                <a:tc>
                  <a:txBody>
                    <a:bodyPr/>
                    <a:lstStyle/>
                    <a:p>
                      <a:r>
                        <a:rPr lang="nl-NL" dirty="0"/>
                        <a:t>Volkomen concurrentie</a:t>
                      </a:r>
                    </a:p>
                  </a:txBody>
                  <a:tcPr/>
                </a:tc>
                <a:tc>
                  <a:txBody>
                    <a:bodyPr/>
                    <a:lstStyle/>
                    <a:p>
                      <a:r>
                        <a:rPr lang="nl-NL" dirty="0"/>
                        <a:t>Veel</a:t>
                      </a:r>
                    </a:p>
                  </a:txBody>
                  <a:tcPr/>
                </a:tc>
                <a:tc>
                  <a:txBody>
                    <a:bodyPr/>
                    <a:lstStyle/>
                    <a:p>
                      <a:r>
                        <a:rPr lang="nl-NL" dirty="0"/>
                        <a:t>Veel</a:t>
                      </a:r>
                    </a:p>
                  </a:txBody>
                  <a:tcPr/>
                </a:tc>
                <a:tc>
                  <a:txBody>
                    <a:bodyPr/>
                    <a:lstStyle/>
                    <a:p>
                      <a:r>
                        <a:rPr lang="nl-NL" dirty="0"/>
                        <a:t>Homogeen</a:t>
                      </a:r>
                    </a:p>
                  </a:txBody>
                  <a:tcPr/>
                </a:tc>
                <a:tc>
                  <a:txBody>
                    <a:bodyPr/>
                    <a:lstStyle/>
                    <a:p>
                      <a:r>
                        <a:rPr lang="nl-NL" dirty="0"/>
                        <a:t>Koffie, rijst, meel, suiker enz.</a:t>
                      </a:r>
                    </a:p>
                  </a:txBody>
                  <a:tcPr/>
                </a:tc>
                <a:extLst>
                  <a:ext uri="{0D108BD9-81ED-4DB2-BD59-A6C34878D82A}">
                    <a16:rowId xmlns:a16="http://schemas.microsoft.com/office/drawing/2014/main" val="4239757878"/>
                  </a:ext>
                </a:extLst>
              </a:tr>
            </a:tbl>
          </a:graphicData>
        </a:graphic>
      </p:graphicFrame>
    </p:spTree>
    <p:extLst>
      <p:ext uri="{BB962C8B-B14F-4D97-AF65-F5344CB8AC3E}">
        <p14:creationId xmlns:p14="http://schemas.microsoft.com/office/powerpoint/2010/main" val="19994837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6F567F-0511-2C8D-C5F5-8A8F5F0AEB71}"/>
              </a:ext>
            </a:extLst>
          </p:cNvPr>
          <p:cNvSpPr>
            <a:spLocks noGrp="1"/>
          </p:cNvSpPr>
          <p:nvPr>
            <p:ph type="title"/>
          </p:nvPr>
        </p:nvSpPr>
        <p:spPr/>
        <p:txBody>
          <a:bodyPr/>
          <a:lstStyle/>
          <a:p>
            <a:r>
              <a:rPr lang="nl-NL" dirty="0"/>
              <a:t>Soorten sectoren</a:t>
            </a:r>
          </a:p>
        </p:txBody>
      </p:sp>
      <p:sp>
        <p:nvSpPr>
          <p:cNvPr id="3" name="Tijdelijke aanduiding voor inhoud 2">
            <a:extLst>
              <a:ext uri="{FF2B5EF4-FFF2-40B4-BE49-F238E27FC236}">
                <a16:creationId xmlns:a16="http://schemas.microsoft.com/office/drawing/2014/main" id="{A4DBC0E4-7648-E69F-A997-A0C260939ADC}"/>
              </a:ext>
            </a:extLst>
          </p:cNvPr>
          <p:cNvSpPr>
            <a:spLocks noGrp="1"/>
          </p:cNvSpPr>
          <p:nvPr>
            <p:ph idx="1"/>
          </p:nvPr>
        </p:nvSpPr>
        <p:spPr/>
        <p:txBody>
          <a:bodyPr>
            <a:normAutofit fontScale="92500" lnSpcReduction="20000"/>
          </a:bodyPr>
          <a:lstStyle/>
          <a:p>
            <a:r>
              <a:rPr lang="nl-NL" b="1" dirty="0"/>
              <a:t>Primaire sector: </a:t>
            </a:r>
            <a:r>
              <a:rPr lang="nl-NL" dirty="0"/>
              <a:t>landbouw, visserij, mijnbouw en bosbouw. </a:t>
            </a:r>
            <a:br>
              <a:rPr lang="nl-NL" dirty="0"/>
            </a:br>
            <a:r>
              <a:rPr lang="nl-NL" dirty="0"/>
              <a:t>Hier begint alles mee. Komt van het land, uit de grond of uit de zee.</a:t>
            </a:r>
          </a:p>
          <a:p>
            <a:endParaRPr lang="nl-NL" dirty="0"/>
          </a:p>
          <a:p>
            <a:r>
              <a:rPr lang="nl-NL" b="1" dirty="0"/>
              <a:t>Secundaire sector: </a:t>
            </a:r>
            <a:r>
              <a:rPr lang="nl-NL" dirty="0"/>
              <a:t>je werkt in de bouw of in een fabriek. Dit is de 2</a:t>
            </a:r>
            <a:r>
              <a:rPr lang="nl-NL" baseline="30000" dirty="0"/>
              <a:t>e</a:t>
            </a:r>
            <a:r>
              <a:rPr lang="nl-NL" dirty="0"/>
              <a:t> stap. Hier worden producten gemaakt.</a:t>
            </a:r>
          </a:p>
          <a:p>
            <a:endParaRPr lang="nl-NL" dirty="0"/>
          </a:p>
          <a:p>
            <a:r>
              <a:rPr lang="nl-NL" b="1" dirty="0"/>
              <a:t>Tertiaire sector: </a:t>
            </a:r>
            <a:r>
              <a:rPr lang="nl-NL" dirty="0"/>
              <a:t>commerciële dienstverlening -&gt; winst maken. </a:t>
            </a:r>
            <a:br>
              <a:rPr lang="nl-NL" dirty="0"/>
            </a:br>
            <a:r>
              <a:rPr lang="nl-NL" dirty="0"/>
              <a:t>Bijv.: winkels. In deze sector worden de gemaakte producten verkocht.</a:t>
            </a:r>
          </a:p>
          <a:p>
            <a:endParaRPr lang="nl-NL" dirty="0"/>
          </a:p>
          <a:p>
            <a:r>
              <a:rPr lang="nl-NL" b="1" dirty="0"/>
              <a:t>Quartaire sector: </a:t>
            </a:r>
            <a:r>
              <a:rPr lang="nl-NL" dirty="0"/>
              <a:t>niet-commerciële dienstverlening -&gt; geen winst maken. </a:t>
            </a:r>
            <a:br>
              <a:rPr lang="nl-NL" dirty="0"/>
            </a:br>
            <a:r>
              <a:rPr lang="nl-NL" dirty="0"/>
              <a:t>Bijv.: onderwijs, zorg en politie.  </a:t>
            </a:r>
          </a:p>
        </p:txBody>
      </p:sp>
    </p:spTree>
    <p:extLst>
      <p:ext uri="{BB962C8B-B14F-4D97-AF65-F5344CB8AC3E}">
        <p14:creationId xmlns:p14="http://schemas.microsoft.com/office/powerpoint/2010/main" val="16885758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D10616-E54D-C00E-3DF4-77B951103F78}"/>
              </a:ext>
            </a:extLst>
          </p:cNvPr>
          <p:cNvSpPr>
            <a:spLocks noGrp="1"/>
          </p:cNvSpPr>
          <p:nvPr>
            <p:ph type="title"/>
          </p:nvPr>
        </p:nvSpPr>
        <p:spPr/>
        <p:txBody>
          <a:bodyPr/>
          <a:lstStyle/>
          <a:p>
            <a:r>
              <a:rPr lang="nl-NL" dirty="0"/>
              <a:t>Soorten uitgaven</a:t>
            </a:r>
          </a:p>
        </p:txBody>
      </p:sp>
      <p:sp>
        <p:nvSpPr>
          <p:cNvPr id="3" name="Tijdelijke aanduiding voor inhoud 2">
            <a:extLst>
              <a:ext uri="{FF2B5EF4-FFF2-40B4-BE49-F238E27FC236}">
                <a16:creationId xmlns:a16="http://schemas.microsoft.com/office/drawing/2014/main" id="{1CA20AA3-40A7-3CE5-F752-05EA2B71C9C9}"/>
              </a:ext>
            </a:extLst>
          </p:cNvPr>
          <p:cNvSpPr>
            <a:spLocks noGrp="1"/>
          </p:cNvSpPr>
          <p:nvPr>
            <p:ph idx="1"/>
          </p:nvPr>
        </p:nvSpPr>
        <p:spPr/>
        <p:txBody>
          <a:bodyPr/>
          <a:lstStyle/>
          <a:p>
            <a:r>
              <a:rPr lang="nl-NL" dirty="0"/>
              <a:t>1. </a:t>
            </a:r>
            <a:r>
              <a:rPr lang="nl-NL" b="1" dirty="0"/>
              <a:t>Dagelijkse uitgaven </a:t>
            </a:r>
            <a:r>
              <a:rPr lang="nl-NL" dirty="0"/>
              <a:t>(huishoudelijke uitgaven) </a:t>
            </a:r>
            <a:br>
              <a:rPr lang="nl-NL" dirty="0"/>
            </a:br>
            <a:r>
              <a:rPr lang="nl-NL" dirty="0"/>
              <a:t>Bijvoorbeeld: boodschappen en benzine)</a:t>
            </a:r>
          </a:p>
          <a:p>
            <a:endParaRPr lang="nl-NL" dirty="0"/>
          </a:p>
          <a:p>
            <a:r>
              <a:rPr lang="nl-NL" dirty="0"/>
              <a:t>2. </a:t>
            </a:r>
            <a:r>
              <a:rPr lang="nl-NL" b="1" dirty="0"/>
              <a:t>Vaste lasten  </a:t>
            </a:r>
            <a:r>
              <a:rPr lang="nl-NL" dirty="0"/>
              <a:t>(uitgaven die met vaste regelmaat moet betalen )</a:t>
            </a:r>
            <a:br>
              <a:rPr lang="nl-NL" dirty="0"/>
            </a:br>
            <a:r>
              <a:rPr lang="nl-NL" dirty="0"/>
              <a:t>Bijvoorbeeld: huur, abonnementen, contributie)</a:t>
            </a:r>
          </a:p>
          <a:p>
            <a:endParaRPr lang="nl-NL" dirty="0"/>
          </a:p>
          <a:p>
            <a:r>
              <a:rPr lang="nl-NL" dirty="0"/>
              <a:t>3.</a:t>
            </a:r>
            <a:r>
              <a:rPr lang="nl-NL" b="1" dirty="0"/>
              <a:t> Incidentele uitgaven </a:t>
            </a:r>
            <a:r>
              <a:rPr lang="nl-NL" dirty="0"/>
              <a:t>(Grote uitgaven die je 1 x in de zo veel tijd doet) </a:t>
            </a:r>
            <a:br>
              <a:rPr lang="nl-NL" dirty="0"/>
            </a:br>
            <a:r>
              <a:rPr lang="nl-NL" dirty="0"/>
              <a:t>Bijvoorbeeld: PlayStation, televisie, telefoon etc.</a:t>
            </a:r>
          </a:p>
          <a:p>
            <a:endParaRPr lang="nl-NL" dirty="0"/>
          </a:p>
        </p:txBody>
      </p:sp>
    </p:spTree>
    <p:extLst>
      <p:ext uri="{BB962C8B-B14F-4D97-AF65-F5344CB8AC3E}">
        <p14:creationId xmlns:p14="http://schemas.microsoft.com/office/powerpoint/2010/main" val="23102543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AD312-A765-75C3-6FED-F0E483DDCA96}"/>
              </a:ext>
            </a:extLst>
          </p:cNvPr>
          <p:cNvSpPr>
            <a:spLocks noGrp="1"/>
          </p:cNvSpPr>
          <p:nvPr>
            <p:ph type="title"/>
          </p:nvPr>
        </p:nvSpPr>
        <p:spPr/>
        <p:txBody>
          <a:bodyPr/>
          <a:lstStyle/>
          <a:p>
            <a:r>
              <a:rPr lang="nl-NL" dirty="0"/>
              <a:t>Handel</a:t>
            </a:r>
          </a:p>
        </p:txBody>
      </p:sp>
      <p:sp>
        <p:nvSpPr>
          <p:cNvPr id="3" name="Tijdelijke aanduiding voor inhoud 2">
            <a:extLst>
              <a:ext uri="{FF2B5EF4-FFF2-40B4-BE49-F238E27FC236}">
                <a16:creationId xmlns:a16="http://schemas.microsoft.com/office/drawing/2014/main" id="{E7D2211F-E437-D85F-F45A-0E6EDDAE5B10}"/>
              </a:ext>
            </a:extLst>
          </p:cNvPr>
          <p:cNvSpPr>
            <a:spLocks noGrp="1"/>
          </p:cNvSpPr>
          <p:nvPr>
            <p:ph idx="1"/>
          </p:nvPr>
        </p:nvSpPr>
        <p:spPr/>
        <p:txBody>
          <a:bodyPr/>
          <a:lstStyle/>
          <a:p>
            <a:r>
              <a:rPr lang="nl-NL" dirty="0"/>
              <a:t>Landen handelen steeds meer met elkaar</a:t>
            </a:r>
          </a:p>
          <a:p>
            <a:pPr lvl="1"/>
            <a:r>
              <a:rPr lang="nl-NL" dirty="0"/>
              <a:t>Dit komt vooral door </a:t>
            </a:r>
            <a:r>
              <a:rPr lang="nl-NL" b="1" dirty="0"/>
              <a:t>globalisering</a:t>
            </a:r>
            <a:r>
              <a:rPr lang="nl-NL" dirty="0"/>
              <a:t>. Dat wil zeggen :  </a:t>
            </a:r>
            <a:r>
              <a:rPr lang="nl-NL" i="1" dirty="0"/>
              <a:t>de wereld word steeds kleiner. Niet in omvang, maar wel in figuurlijke afstand tot elkaar</a:t>
            </a:r>
          </a:p>
          <a:p>
            <a:pPr lvl="2"/>
            <a:r>
              <a:rPr lang="nl-NL" dirty="0"/>
              <a:t>We kunnen nu instant contact hebben met de andere kant van de wereld. We weten precies wat er op iedere plek in de wereld op dit moment aan de hand is. Dat maakt handelen steeds gemakkelijker. We kunnen nu (online) precies zien wat er te koop is in bijvoorbeeld China en dat binnen 2 weken in huis hebben. </a:t>
            </a:r>
          </a:p>
          <a:p>
            <a:r>
              <a:rPr lang="nl-NL" dirty="0"/>
              <a:t>Import  </a:t>
            </a:r>
            <a:r>
              <a:rPr lang="nl-NL" dirty="0">
                <a:sym typeface="Wingdings" panose="05000000000000000000" pitchFamily="2" charset="2"/>
              </a:rPr>
              <a:t> Van een ander land iets naar ‘ons’ land toe laten komen</a:t>
            </a:r>
          </a:p>
          <a:p>
            <a:pPr lvl="1"/>
            <a:r>
              <a:rPr lang="nl-NL" i="1" dirty="0">
                <a:sym typeface="Wingdings" panose="05000000000000000000" pitchFamily="2" charset="2"/>
              </a:rPr>
              <a:t>Je bestelt een pakketje van TEMU. Dit pakketje gaat van China naar NL</a:t>
            </a:r>
          </a:p>
          <a:p>
            <a:r>
              <a:rPr lang="nl-NL" dirty="0">
                <a:sym typeface="Wingdings" panose="05000000000000000000" pitchFamily="2" charset="2"/>
              </a:rPr>
              <a:t>Export  Van ‘ons’ land iets naar  een ander land versturen</a:t>
            </a:r>
          </a:p>
          <a:p>
            <a:pPr lvl="1"/>
            <a:r>
              <a:rPr lang="nl-NL" i="1" dirty="0">
                <a:sym typeface="Wingdings" panose="05000000000000000000" pitchFamily="2" charset="2"/>
              </a:rPr>
              <a:t>Rozenkwekerij ‘’de </a:t>
            </a:r>
            <a:r>
              <a:rPr lang="nl-NL" i="1" dirty="0" err="1">
                <a:sym typeface="Wingdings" panose="05000000000000000000" pitchFamily="2" charset="2"/>
              </a:rPr>
              <a:t>kwekkert</a:t>
            </a:r>
            <a:r>
              <a:rPr lang="nl-NL" i="1" dirty="0">
                <a:sym typeface="Wingdings" panose="05000000000000000000" pitchFamily="2" charset="2"/>
              </a:rPr>
              <a:t>’’ verkoopt Nederlandse rozen aan Zwitserland</a:t>
            </a:r>
          </a:p>
          <a:p>
            <a:pPr lvl="1"/>
            <a:endParaRPr lang="nl-NL" dirty="0"/>
          </a:p>
        </p:txBody>
      </p:sp>
    </p:spTree>
    <p:extLst>
      <p:ext uri="{BB962C8B-B14F-4D97-AF65-F5344CB8AC3E}">
        <p14:creationId xmlns:p14="http://schemas.microsoft.com/office/powerpoint/2010/main" val="3418053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566082-15B3-BCD7-57B9-17CDD5D2342D}"/>
              </a:ext>
            </a:extLst>
          </p:cNvPr>
          <p:cNvSpPr>
            <a:spLocks noGrp="1"/>
          </p:cNvSpPr>
          <p:nvPr>
            <p:ph type="title"/>
          </p:nvPr>
        </p:nvSpPr>
        <p:spPr/>
        <p:txBody>
          <a:bodyPr/>
          <a:lstStyle/>
          <a:p>
            <a:r>
              <a:rPr lang="nl-NL" dirty="0"/>
              <a:t>Handel</a:t>
            </a:r>
          </a:p>
        </p:txBody>
      </p:sp>
      <p:sp>
        <p:nvSpPr>
          <p:cNvPr id="3" name="Tijdelijke aanduiding voor inhoud 2">
            <a:extLst>
              <a:ext uri="{FF2B5EF4-FFF2-40B4-BE49-F238E27FC236}">
                <a16:creationId xmlns:a16="http://schemas.microsoft.com/office/drawing/2014/main" id="{7696C1F1-EE3B-DECB-CCFB-B17424B0EB0C}"/>
              </a:ext>
            </a:extLst>
          </p:cNvPr>
          <p:cNvSpPr>
            <a:spLocks noGrp="1"/>
          </p:cNvSpPr>
          <p:nvPr>
            <p:ph idx="1"/>
          </p:nvPr>
        </p:nvSpPr>
        <p:spPr/>
        <p:txBody>
          <a:bodyPr>
            <a:normAutofit lnSpcReduction="10000"/>
          </a:bodyPr>
          <a:lstStyle/>
          <a:p>
            <a:r>
              <a:rPr lang="nl-NL" dirty="0"/>
              <a:t>Extra handel is in principe </a:t>
            </a:r>
            <a:r>
              <a:rPr lang="nl-NL" b="1" dirty="0"/>
              <a:t>goed </a:t>
            </a:r>
            <a:r>
              <a:rPr lang="nl-NL" dirty="0"/>
              <a:t>voor de consument (koper), want:</a:t>
            </a:r>
          </a:p>
          <a:p>
            <a:pPr lvl="1"/>
            <a:r>
              <a:rPr lang="nl-NL" dirty="0"/>
              <a:t>Je hebt veel meer keuze uit producten</a:t>
            </a:r>
          </a:p>
          <a:p>
            <a:pPr lvl="1"/>
            <a:r>
              <a:rPr lang="nl-NL" dirty="0"/>
              <a:t>Door concurrentie zakken de prijzen waarschijnlijk</a:t>
            </a:r>
          </a:p>
          <a:p>
            <a:r>
              <a:rPr lang="nl-NL" dirty="0"/>
              <a:t>Extra handel </a:t>
            </a:r>
            <a:r>
              <a:rPr lang="nl-NL" b="1" dirty="0"/>
              <a:t>kán</a:t>
            </a:r>
            <a:r>
              <a:rPr lang="nl-NL" dirty="0"/>
              <a:t> ook goed zijn voor de producent</a:t>
            </a:r>
          </a:p>
          <a:p>
            <a:pPr lvl="1"/>
            <a:r>
              <a:rPr lang="nl-NL" dirty="0"/>
              <a:t>Het houdt de bedrijven scherp</a:t>
            </a:r>
          </a:p>
          <a:p>
            <a:pPr lvl="1"/>
            <a:r>
              <a:rPr lang="nl-NL" dirty="0"/>
              <a:t>Bedrijven moeten meer innoveren </a:t>
            </a:r>
            <a:r>
              <a:rPr lang="nl-NL" b="1" dirty="0"/>
              <a:t>(innovatie)</a:t>
            </a:r>
            <a:endParaRPr lang="nl-NL" dirty="0"/>
          </a:p>
          <a:p>
            <a:r>
              <a:rPr lang="nl-NL" dirty="0"/>
              <a:t>Maar soms moet de overheid óók ingrijpen</a:t>
            </a:r>
          </a:p>
          <a:p>
            <a:pPr lvl="1"/>
            <a:r>
              <a:rPr lang="nl-NL" dirty="0"/>
              <a:t>Eigen bedrijven beschermen</a:t>
            </a:r>
          </a:p>
          <a:p>
            <a:pPr lvl="2"/>
            <a:r>
              <a:rPr lang="nl-NL" dirty="0"/>
              <a:t>Bedrijven in lage lonen landen nemen de productie over, werkloosheid in de EU</a:t>
            </a:r>
          </a:p>
          <a:p>
            <a:pPr lvl="1"/>
            <a:r>
              <a:rPr lang="nl-NL" dirty="0"/>
              <a:t>Klanten beschermen</a:t>
            </a:r>
          </a:p>
          <a:p>
            <a:pPr lvl="2"/>
            <a:r>
              <a:rPr lang="nl-NL" dirty="0"/>
              <a:t>Bijvoorbeeld : risicovolle </a:t>
            </a:r>
            <a:r>
              <a:rPr lang="nl-NL" dirty="0" err="1"/>
              <a:t>enschadelijke</a:t>
            </a:r>
            <a:r>
              <a:rPr lang="nl-NL" dirty="0"/>
              <a:t> producten van buiten de EU.</a:t>
            </a:r>
          </a:p>
        </p:txBody>
      </p:sp>
    </p:spTree>
    <p:extLst>
      <p:ext uri="{BB962C8B-B14F-4D97-AF65-F5344CB8AC3E}">
        <p14:creationId xmlns:p14="http://schemas.microsoft.com/office/powerpoint/2010/main" val="6975840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6048A8-36F8-98F7-3BF5-45A8233D5596}"/>
              </a:ext>
            </a:extLst>
          </p:cNvPr>
          <p:cNvSpPr>
            <a:spLocks noGrp="1"/>
          </p:cNvSpPr>
          <p:nvPr>
            <p:ph type="title"/>
          </p:nvPr>
        </p:nvSpPr>
        <p:spPr/>
        <p:txBody>
          <a:bodyPr/>
          <a:lstStyle/>
          <a:p>
            <a:r>
              <a:rPr lang="nl-NL" dirty="0"/>
              <a:t>Ingrijpen van de EU	</a:t>
            </a:r>
          </a:p>
        </p:txBody>
      </p:sp>
      <p:sp>
        <p:nvSpPr>
          <p:cNvPr id="3" name="Tijdelijke aanduiding voor inhoud 2">
            <a:extLst>
              <a:ext uri="{FF2B5EF4-FFF2-40B4-BE49-F238E27FC236}">
                <a16:creationId xmlns:a16="http://schemas.microsoft.com/office/drawing/2014/main" id="{835E78EA-A5E4-9FE0-1B72-D76694C434DF}"/>
              </a:ext>
            </a:extLst>
          </p:cNvPr>
          <p:cNvSpPr>
            <a:spLocks noGrp="1"/>
          </p:cNvSpPr>
          <p:nvPr>
            <p:ph idx="1"/>
          </p:nvPr>
        </p:nvSpPr>
        <p:spPr/>
        <p:txBody>
          <a:bodyPr>
            <a:normAutofit fontScale="92500" lnSpcReduction="10000"/>
          </a:bodyPr>
          <a:lstStyle/>
          <a:p>
            <a:r>
              <a:rPr lang="nl-NL" b="1" dirty="0"/>
              <a:t>Protectiemaatregelen</a:t>
            </a:r>
            <a:r>
              <a:rPr lang="nl-NL" dirty="0"/>
              <a:t> (Maatregelen die de EU neemt om bedrijven binnen de EU te beschermen tegen concurrentie)</a:t>
            </a:r>
          </a:p>
          <a:p>
            <a:pPr marL="0" indent="0">
              <a:buNone/>
            </a:pPr>
            <a:endParaRPr lang="nl-NL" dirty="0"/>
          </a:p>
          <a:p>
            <a:pPr marL="0" indent="0">
              <a:buNone/>
            </a:pPr>
            <a:r>
              <a:rPr lang="nl-NL" u="sng" dirty="0"/>
              <a:t>Voorbeelden: </a:t>
            </a:r>
          </a:p>
          <a:p>
            <a:r>
              <a:rPr lang="nl-NL" u="sng" dirty="0"/>
              <a:t>Invoerrechten</a:t>
            </a:r>
            <a:r>
              <a:rPr lang="nl-NL" dirty="0"/>
              <a:t> (Belasting op ingevoerde producten)</a:t>
            </a:r>
          </a:p>
          <a:p>
            <a:r>
              <a:rPr lang="nl-NL" u="sng" dirty="0"/>
              <a:t>Contingentering</a:t>
            </a:r>
            <a:r>
              <a:rPr lang="nl-NL" dirty="0"/>
              <a:t> (Beperkt aantal producten mogen ingevoerd worden)</a:t>
            </a:r>
          </a:p>
          <a:p>
            <a:r>
              <a:rPr lang="nl-NL" u="sng" dirty="0"/>
              <a:t>Exportsubsidie</a:t>
            </a:r>
            <a:r>
              <a:rPr lang="nl-NL" dirty="0"/>
              <a:t> (De overheid geeft subsidie aan exporterende bedrijven. Let op: export van EU naar buiten EU)</a:t>
            </a:r>
          </a:p>
          <a:p>
            <a:r>
              <a:rPr lang="nl-NL" u="sng" dirty="0"/>
              <a:t>Exportverbod</a:t>
            </a:r>
            <a:r>
              <a:rPr lang="nl-NL" dirty="0"/>
              <a:t> (Verbod om producten te exporteren van buiten de EU naar de EU)</a:t>
            </a:r>
          </a:p>
          <a:p>
            <a:endParaRPr lang="nl-NL" dirty="0"/>
          </a:p>
        </p:txBody>
      </p:sp>
    </p:spTree>
    <p:extLst>
      <p:ext uri="{BB962C8B-B14F-4D97-AF65-F5344CB8AC3E}">
        <p14:creationId xmlns:p14="http://schemas.microsoft.com/office/powerpoint/2010/main" val="2865484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974256-E569-B4C5-3767-5E24F1BF2A99}"/>
              </a:ext>
            </a:extLst>
          </p:cNvPr>
          <p:cNvSpPr>
            <a:spLocks noGrp="1"/>
          </p:cNvSpPr>
          <p:nvPr>
            <p:ph type="title"/>
          </p:nvPr>
        </p:nvSpPr>
        <p:spPr/>
        <p:txBody>
          <a:bodyPr/>
          <a:lstStyle/>
          <a:p>
            <a:r>
              <a:rPr lang="nl-NL" dirty="0"/>
              <a:t>Voorbeeldvraag </a:t>
            </a:r>
          </a:p>
        </p:txBody>
      </p:sp>
      <p:pic>
        <p:nvPicPr>
          <p:cNvPr id="5" name="Tijdelijke aanduiding voor inhoud 4" descr="Afbeelding met tekst, schermopname, Lettertype, nummer&#10;&#10;Automatisch gegenereerde beschrijving">
            <a:extLst>
              <a:ext uri="{FF2B5EF4-FFF2-40B4-BE49-F238E27FC236}">
                <a16:creationId xmlns:a16="http://schemas.microsoft.com/office/drawing/2014/main" id="{5B4D8A0D-7108-BC3C-E60D-B5C801F93CD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652" b="36885"/>
          <a:stretch/>
        </p:blipFill>
        <p:spPr>
          <a:xfrm>
            <a:off x="838199" y="1690688"/>
            <a:ext cx="7046343" cy="2501750"/>
          </a:xfrm>
        </p:spPr>
      </p:pic>
      <p:sp>
        <p:nvSpPr>
          <p:cNvPr id="3" name="Tekstvak 2">
            <a:extLst>
              <a:ext uri="{FF2B5EF4-FFF2-40B4-BE49-F238E27FC236}">
                <a16:creationId xmlns:a16="http://schemas.microsoft.com/office/drawing/2014/main" id="{0932029C-777C-2AC6-DB1F-F728B97C7F02}"/>
              </a:ext>
            </a:extLst>
          </p:cNvPr>
          <p:cNvSpPr txBox="1"/>
          <p:nvPr/>
        </p:nvSpPr>
        <p:spPr>
          <a:xfrm>
            <a:off x="1476103" y="4859383"/>
            <a:ext cx="7928247" cy="646331"/>
          </a:xfrm>
          <a:prstGeom prst="rect">
            <a:avLst/>
          </a:prstGeom>
          <a:noFill/>
        </p:spPr>
        <p:txBody>
          <a:bodyPr wrap="square" rtlCol="0">
            <a:spAutoFit/>
          </a:bodyPr>
          <a:lstStyle/>
          <a:p>
            <a:r>
              <a:rPr lang="nl-NL" b="1" u="sng" dirty="0"/>
              <a:t>Antwoord: </a:t>
            </a:r>
            <a:r>
              <a:rPr lang="nl-NL" b="1" dirty="0"/>
              <a:t>A Invoerrechten afschaffen </a:t>
            </a:r>
            <a:r>
              <a:rPr lang="nl-NL" dirty="0"/>
              <a:t>(hierdoor ontstaat vrijhandel en dus geen belemmeringen)</a:t>
            </a:r>
          </a:p>
        </p:txBody>
      </p:sp>
    </p:spTree>
    <p:extLst>
      <p:ext uri="{BB962C8B-B14F-4D97-AF65-F5344CB8AC3E}">
        <p14:creationId xmlns:p14="http://schemas.microsoft.com/office/powerpoint/2010/main" val="197573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49995-89DC-0181-423D-8DE02C47EC54}"/>
              </a:ext>
            </a:extLst>
          </p:cNvPr>
          <p:cNvSpPr>
            <a:spLocks noGrp="1"/>
          </p:cNvSpPr>
          <p:nvPr>
            <p:ph type="title"/>
          </p:nvPr>
        </p:nvSpPr>
        <p:spPr/>
        <p:txBody>
          <a:bodyPr/>
          <a:lstStyle/>
          <a:p>
            <a:r>
              <a:rPr lang="nl-NL" dirty="0"/>
              <a:t>Betalingsbalans</a:t>
            </a:r>
          </a:p>
        </p:txBody>
      </p:sp>
      <p:sp>
        <p:nvSpPr>
          <p:cNvPr id="3" name="Tijdelijke aanduiding voor inhoud 2">
            <a:extLst>
              <a:ext uri="{FF2B5EF4-FFF2-40B4-BE49-F238E27FC236}">
                <a16:creationId xmlns:a16="http://schemas.microsoft.com/office/drawing/2014/main" id="{FADC16FF-9187-D570-693C-039276B38870}"/>
              </a:ext>
            </a:extLst>
          </p:cNvPr>
          <p:cNvSpPr>
            <a:spLocks noGrp="1"/>
          </p:cNvSpPr>
          <p:nvPr>
            <p:ph idx="1"/>
          </p:nvPr>
        </p:nvSpPr>
        <p:spPr/>
        <p:txBody>
          <a:bodyPr/>
          <a:lstStyle/>
          <a:p>
            <a:r>
              <a:rPr lang="nl-NL" dirty="0"/>
              <a:t>De betalingsbalans is een overzicht van alle betalingen uit het buitenland </a:t>
            </a:r>
            <a:r>
              <a:rPr lang="nl-NL" i="1" dirty="0"/>
              <a:t>(export) </a:t>
            </a:r>
            <a:r>
              <a:rPr lang="nl-NL" dirty="0"/>
              <a:t>en alle betalingen aan het buitenland </a:t>
            </a:r>
            <a:r>
              <a:rPr lang="nl-NL" i="1" dirty="0"/>
              <a:t>(import)</a:t>
            </a:r>
          </a:p>
          <a:p>
            <a:endParaRPr lang="nl-NL" i="1" dirty="0"/>
          </a:p>
          <a:p>
            <a:r>
              <a:rPr lang="nl-NL" dirty="0"/>
              <a:t>Als de </a:t>
            </a:r>
            <a:r>
              <a:rPr lang="nl-NL" i="1" dirty="0"/>
              <a:t>import</a:t>
            </a:r>
            <a:r>
              <a:rPr lang="nl-NL" dirty="0"/>
              <a:t> groter is dan de </a:t>
            </a:r>
            <a:r>
              <a:rPr lang="nl-NL" i="1" dirty="0"/>
              <a:t>export</a:t>
            </a:r>
            <a:r>
              <a:rPr lang="nl-NL" dirty="0"/>
              <a:t>, is er een </a:t>
            </a:r>
            <a:r>
              <a:rPr lang="nl-NL" b="1" dirty="0"/>
              <a:t>tekort</a:t>
            </a:r>
            <a:r>
              <a:rPr lang="nl-NL" dirty="0"/>
              <a:t> op de </a:t>
            </a:r>
            <a:r>
              <a:rPr lang="nl-NL" u="sng" dirty="0"/>
              <a:t>betalingsbalans</a:t>
            </a:r>
          </a:p>
          <a:p>
            <a:r>
              <a:rPr lang="nl-NL" dirty="0"/>
              <a:t>Als de </a:t>
            </a:r>
            <a:r>
              <a:rPr lang="nl-NL" i="1" dirty="0"/>
              <a:t>export</a:t>
            </a:r>
            <a:r>
              <a:rPr lang="nl-NL" dirty="0"/>
              <a:t> groter is dan de </a:t>
            </a:r>
            <a:r>
              <a:rPr lang="nl-NL" i="1" dirty="0"/>
              <a:t>import</a:t>
            </a:r>
            <a:r>
              <a:rPr lang="nl-NL" dirty="0"/>
              <a:t>, is er een </a:t>
            </a:r>
            <a:r>
              <a:rPr lang="nl-NL" b="1" dirty="0"/>
              <a:t>overschot</a:t>
            </a:r>
            <a:r>
              <a:rPr lang="nl-NL" dirty="0"/>
              <a:t> op de </a:t>
            </a:r>
            <a:r>
              <a:rPr lang="nl-NL" u="sng" dirty="0"/>
              <a:t>betalingsbalans. </a:t>
            </a:r>
          </a:p>
          <a:p>
            <a:endParaRPr lang="nl-NL" dirty="0"/>
          </a:p>
        </p:txBody>
      </p:sp>
    </p:spTree>
    <p:extLst>
      <p:ext uri="{BB962C8B-B14F-4D97-AF65-F5344CB8AC3E}">
        <p14:creationId xmlns:p14="http://schemas.microsoft.com/office/powerpoint/2010/main" val="10507115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696A3D-B917-8091-269A-2160E8502729}"/>
              </a:ext>
            </a:extLst>
          </p:cNvPr>
          <p:cNvSpPr>
            <a:spLocks noGrp="1"/>
          </p:cNvSpPr>
          <p:nvPr>
            <p:ph type="title"/>
          </p:nvPr>
        </p:nvSpPr>
        <p:spPr/>
        <p:txBody>
          <a:bodyPr/>
          <a:lstStyle/>
          <a:p>
            <a:r>
              <a:rPr lang="nl-NL" dirty="0"/>
              <a:t>Ruilvoet</a:t>
            </a:r>
          </a:p>
        </p:txBody>
      </p:sp>
      <p:sp>
        <p:nvSpPr>
          <p:cNvPr id="3" name="Tijdelijke aanduiding voor inhoud 2">
            <a:extLst>
              <a:ext uri="{FF2B5EF4-FFF2-40B4-BE49-F238E27FC236}">
                <a16:creationId xmlns:a16="http://schemas.microsoft.com/office/drawing/2014/main" id="{1148644F-AB2A-7332-7875-F032F237BC33}"/>
              </a:ext>
            </a:extLst>
          </p:cNvPr>
          <p:cNvSpPr>
            <a:spLocks noGrp="1"/>
          </p:cNvSpPr>
          <p:nvPr>
            <p:ph idx="1"/>
          </p:nvPr>
        </p:nvSpPr>
        <p:spPr/>
        <p:txBody>
          <a:bodyPr/>
          <a:lstStyle/>
          <a:p>
            <a:r>
              <a:rPr lang="nl-NL" dirty="0"/>
              <a:t>De verhouding tussen de prijs van exportproducten en de prijs van importproducten.</a:t>
            </a:r>
          </a:p>
          <a:p>
            <a:r>
              <a:rPr lang="nl-NL" dirty="0"/>
              <a:t>Dit is belangrijk voor landen om te weten hoe de verhouding is tussen import en export.</a:t>
            </a:r>
          </a:p>
          <a:p>
            <a:r>
              <a:rPr lang="nl-NL" sz="2800" dirty="0">
                <a:latin typeface="Calibri" panose="020F0502020204030204" pitchFamily="34" charset="0"/>
                <a:cs typeface="Calibri" panose="020F0502020204030204" pitchFamily="34" charset="0"/>
              </a:rPr>
              <a:t>Voor ontwikkelingslanden is die ruilvoet vaak slecht. Wat zij exporteren (rijst, cacao of katoen) is goedkoop, wat zij importeren  is duur. </a:t>
            </a:r>
          </a:p>
        </p:txBody>
      </p:sp>
    </p:spTree>
    <p:extLst>
      <p:ext uri="{BB962C8B-B14F-4D97-AF65-F5344CB8AC3E}">
        <p14:creationId xmlns:p14="http://schemas.microsoft.com/office/powerpoint/2010/main" val="729307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9D7066-AB5E-FFF7-A3F3-4C02D4F1E60F}"/>
              </a:ext>
            </a:extLst>
          </p:cNvPr>
          <p:cNvSpPr>
            <a:spLocks noGrp="1"/>
          </p:cNvSpPr>
          <p:nvPr>
            <p:ph type="title"/>
          </p:nvPr>
        </p:nvSpPr>
        <p:spPr/>
        <p:txBody>
          <a:bodyPr/>
          <a:lstStyle/>
          <a:p>
            <a:r>
              <a:rPr lang="nl-NL" dirty="0"/>
              <a:t>Soorten vragen 2 : Rekenvragen (2)</a:t>
            </a:r>
          </a:p>
        </p:txBody>
      </p:sp>
      <p:sp>
        <p:nvSpPr>
          <p:cNvPr id="3" name="Tijdelijke aanduiding voor inhoud 2">
            <a:extLst>
              <a:ext uri="{FF2B5EF4-FFF2-40B4-BE49-F238E27FC236}">
                <a16:creationId xmlns:a16="http://schemas.microsoft.com/office/drawing/2014/main" id="{8EB64317-344C-CE20-198A-3AAE9C2FAA26}"/>
              </a:ext>
            </a:extLst>
          </p:cNvPr>
          <p:cNvSpPr>
            <a:spLocks noGrp="1"/>
          </p:cNvSpPr>
          <p:nvPr>
            <p:ph idx="1"/>
          </p:nvPr>
        </p:nvSpPr>
        <p:spPr/>
        <p:txBody>
          <a:bodyPr/>
          <a:lstStyle/>
          <a:p>
            <a:r>
              <a:rPr lang="nl-NL" dirty="0"/>
              <a:t>Let op : soms staat de formule ook al bij de vraag! Gebruik deze dan ook, vul enkel de juiste getallen in!</a:t>
            </a:r>
          </a:p>
        </p:txBody>
      </p:sp>
      <p:pic>
        <p:nvPicPr>
          <p:cNvPr id="5" name="Afbeelding 4">
            <a:extLst>
              <a:ext uri="{FF2B5EF4-FFF2-40B4-BE49-F238E27FC236}">
                <a16:creationId xmlns:a16="http://schemas.microsoft.com/office/drawing/2014/main" id="{0C82BC3E-D41F-C63F-ED62-536FDEA3B9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665" y="3683747"/>
            <a:ext cx="6883400" cy="1498600"/>
          </a:xfrm>
          <a:prstGeom prst="rect">
            <a:avLst/>
          </a:prstGeom>
        </p:spPr>
      </p:pic>
      <p:pic>
        <p:nvPicPr>
          <p:cNvPr id="7" name="Afbeelding 6">
            <a:extLst>
              <a:ext uri="{FF2B5EF4-FFF2-40B4-BE49-F238E27FC236}">
                <a16:creationId xmlns:a16="http://schemas.microsoft.com/office/drawing/2014/main" id="{E5F2C663-32FB-01B3-45FE-CC47BFC61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800" y="2817813"/>
            <a:ext cx="4902200" cy="1003300"/>
          </a:xfrm>
          <a:prstGeom prst="rect">
            <a:avLst/>
          </a:prstGeom>
        </p:spPr>
      </p:pic>
    </p:spTree>
    <p:extLst>
      <p:ext uri="{BB962C8B-B14F-4D97-AF65-F5344CB8AC3E}">
        <p14:creationId xmlns:p14="http://schemas.microsoft.com/office/powerpoint/2010/main" val="29974807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5C76A0-5A8F-AA22-67FC-3A7CBC0437C3}"/>
              </a:ext>
            </a:extLst>
          </p:cNvPr>
          <p:cNvSpPr>
            <a:spLocks noGrp="1"/>
          </p:cNvSpPr>
          <p:nvPr>
            <p:ph type="title"/>
          </p:nvPr>
        </p:nvSpPr>
        <p:spPr/>
        <p:txBody>
          <a:bodyPr/>
          <a:lstStyle/>
          <a:p>
            <a:r>
              <a:rPr lang="nl-NL" dirty="0"/>
              <a:t>Invloed wisselkoers op import en export</a:t>
            </a:r>
          </a:p>
        </p:txBody>
      </p:sp>
      <p:sp>
        <p:nvSpPr>
          <p:cNvPr id="3" name="Tijdelijke aanduiding voor inhoud 2">
            <a:extLst>
              <a:ext uri="{FF2B5EF4-FFF2-40B4-BE49-F238E27FC236}">
                <a16:creationId xmlns:a16="http://schemas.microsoft.com/office/drawing/2014/main" id="{7E37D79B-19C9-4E61-EC97-BF9F80503516}"/>
              </a:ext>
            </a:extLst>
          </p:cNvPr>
          <p:cNvSpPr>
            <a:spLocks noGrp="1"/>
          </p:cNvSpPr>
          <p:nvPr>
            <p:ph idx="1"/>
          </p:nvPr>
        </p:nvSpPr>
        <p:spPr>
          <a:xfrm>
            <a:off x="838200" y="1825624"/>
            <a:ext cx="10515600" cy="4833967"/>
          </a:xfrm>
        </p:spPr>
        <p:txBody>
          <a:bodyPr>
            <a:normAutofit lnSpcReduction="10000"/>
          </a:bodyPr>
          <a:lstStyle/>
          <a:p>
            <a:r>
              <a:rPr lang="nl-NL" dirty="0"/>
              <a:t>Stel je voor, je hebt 2 landen, land A (met </a:t>
            </a:r>
            <a:r>
              <a:rPr lang="nl-NL" b="1" dirty="0"/>
              <a:t>munt A) </a:t>
            </a:r>
            <a:r>
              <a:rPr lang="nl-NL" dirty="0"/>
              <a:t>en land B (met </a:t>
            </a:r>
            <a:r>
              <a:rPr lang="nl-NL" b="1" dirty="0"/>
              <a:t>munt B</a:t>
            </a:r>
            <a:r>
              <a:rPr lang="nl-NL" dirty="0"/>
              <a:t>). Aanvankelijk zijn beide munten even veel waard.</a:t>
            </a:r>
          </a:p>
          <a:p>
            <a:pPr lvl="1"/>
            <a:r>
              <a:rPr lang="nl-NL" dirty="0"/>
              <a:t>Als nu munt ‘’B’’ in waarde gaat stijgen, wil dat zeggen dat munt B duurder gaat worden (onder andere voor land A). Voor de inwoners uit land A is het dus minder interessant om spullen te kopen in land B. De bedrijven uit land A zullen dus minder importeren, want dan kost het meer geld. Aan de andere kant zal er vanuit land A meer </a:t>
            </a:r>
            <a:r>
              <a:rPr lang="nl-NL" dirty="0" err="1"/>
              <a:t>geexporteerd</a:t>
            </a:r>
            <a:r>
              <a:rPr lang="nl-NL" dirty="0"/>
              <a:t> gaan worden omdat de bewoners van land B graag goedkope producten hebben; met de lage wisselkoers in land A kunnen de bewoners van land B dus in land A goedkopere producten halen.</a:t>
            </a:r>
          </a:p>
          <a:p>
            <a:pPr lvl="1"/>
            <a:r>
              <a:rPr lang="nl-NL" dirty="0"/>
              <a:t>Als nu munt ‘’B’’ in waarde gaat dalen, gebeurt precies het tegenovergestelde. Land B gaat goedkoper worden waardoor veel mensen uit het buitenland zullen komen ‘’shoppen’’ in dit land. De export zal groter worden en de import (Die duur is) zal waarschijnlijk gaan afnemen.</a:t>
            </a:r>
          </a:p>
        </p:txBody>
      </p:sp>
    </p:spTree>
    <p:extLst>
      <p:ext uri="{BB962C8B-B14F-4D97-AF65-F5344CB8AC3E}">
        <p14:creationId xmlns:p14="http://schemas.microsoft.com/office/powerpoint/2010/main" val="816513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7CB3E-B017-10A7-8D66-A0E552232E4B}"/>
              </a:ext>
            </a:extLst>
          </p:cNvPr>
          <p:cNvSpPr>
            <a:spLocks noGrp="1"/>
          </p:cNvSpPr>
          <p:nvPr>
            <p:ph type="title"/>
          </p:nvPr>
        </p:nvSpPr>
        <p:spPr/>
        <p:txBody>
          <a:bodyPr/>
          <a:lstStyle/>
          <a:p>
            <a:r>
              <a:rPr lang="nl-NL" dirty="0"/>
              <a:t>Europa</a:t>
            </a:r>
          </a:p>
        </p:txBody>
      </p:sp>
      <p:sp>
        <p:nvSpPr>
          <p:cNvPr id="3" name="Tijdelijke aanduiding voor inhoud 2">
            <a:extLst>
              <a:ext uri="{FF2B5EF4-FFF2-40B4-BE49-F238E27FC236}">
                <a16:creationId xmlns:a16="http://schemas.microsoft.com/office/drawing/2014/main" id="{FAF81331-3BDD-F980-EB1E-52B5B38D9513}"/>
              </a:ext>
            </a:extLst>
          </p:cNvPr>
          <p:cNvSpPr>
            <a:spLocks noGrp="1"/>
          </p:cNvSpPr>
          <p:nvPr>
            <p:ph idx="1"/>
          </p:nvPr>
        </p:nvSpPr>
        <p:spPr/>
        <p:txBody>
          <a:bodyPr/>
          <a:lstStyle/>
          <a:p>
            <a:r>
              <a:rPr lang="nl-NL" dirty="0"/>
              <a:t>EU en EMU</a:t>
            </a:r>
          </a:p>
          <a:p>
            <a:r>
              <a:rPr lang="nl-NL" dirty="0"/>
              <a:t>EU – Europese Unie</a:t>
            </a:r>
          </a:p>
          <a:p>
            <a:pPr lvl="1"/>
            <a:r>
              <a:rPr lang="nl-NL" dirty="0"/>
              <a:t>Dit zijn alle landen die in de Europese Unie zitten. Deze landen mogen (zoals bijvoorbeeld Denemarken) hun eigen munteenheid gebruiken. Dan zitten deze landen wél bij de EU, maar niet bij de EMU</a:t>
            </a:r>
          </a:p>
          <a:p>
            <a:r>
              <a:rPr lang="nl-NL" dirty="0"/>
              <a:t>EMU – Europese monetaire Unie</a:t>
            </a:r>
          </a:p>
          <a:p>
            <a:pPr lvl="1"/>
            <a:r>
              <a:rPr lang="nl-NL" dirty="0"/>
              <a:t>Dit zijn de landen die in de EU zitten en ook de Euro als wettig betaalmiddel gebruiken</a:t>
            </a:r>
          </a:p>
          <a:p>
            <a:pPr lvl="1"/>
            <a:r>
              <a:rPr lang="nl-NL" dirty="0"/>
              <a:t>Deze landen moeten zich aan meerdere regels houden ten opzichte van de landen in de EU, want zij hebben directe invloed op de waarde van de munt</a:t>
            </a:r>
          </a:p>
        </p:txBody>
      </p:sp>
    </p:spTree>
    <p:extLst>
      <p:ext uri="{BB962C8B-B14F-4D97-AF65-F5344CB8AC3E}">
        <p14:creationId xmlns:p14="http://schemas.microsoft.com/office/powerpoint/2010/main" val="29640841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E7CBD-1E87-80C1-A70F-CA65A437B0BB}"/>
              </a:ext>
            </a:extLst>
          </p:cNvPr>
          <p:cNvSpPr>
            <a:spLocks noGrp="1"/>
          </p:cNvSpPr>
          <p:nvPr>
            <p:ph type="title"/>
          </p:nvPr>
        </p:nvSpPr>
        <p:spPr/>
        <p:txBody>
          <a:bodyPr/>
          <a:lstStyle/>
          <a:p>
            <a:r>
              <a:rPr lang="nl-NL" dirty="0"/>
              <a:t>Europa (voorbeeldvraag)</a:t>
            </a:r>
          </a:p>
        </p:txBody>
      </p:sp>
      <p:pic>
        <p:nvPicPr>
          <p:cNvPr id="5" name="Afbeelding 4">
            <a:extLst>
              <a:ext uri="{FF2B5EF4-FFF2-40B4-BE49-F238E27FC236}">
                <a16:creationId xmlns:a16="http://schemas.microsoft.com/office/drawing/2014/main" id="{3D8F4C63-2410-05C4-E35B-F7124CAA7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690688"/>
            <a:ext cx="10400083" cy="3876394"/>
          </a:xfrm>
          <a:prstGeom prst="rect">
            <a:avLst/>
          </a:prstGeom>
        </p:spPr>
      </p:pic>
    </p:spTree>
    <p:extLst>
      <p:ext uri="{BB962C8B-B14F-4D97-AF65-F5344CB8AC3E}">
        <p14:creationId xmlns:p14="http://schemas.microsoft.com/office/powerpoint/2010/main" val="30222326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1395C0-444A-6CF4-5D20-EC0FC022E31E}"/>
              </a:ext>
            </a:extLst>
          </p:cNvPr>
          <p:cNvSpPr>
            <a:spLocks noGrp="1"/>
          </p:cNvSpPr>
          <p:nvPr>
            <p:ph type="title"/>
          </p:nvPr>
        </p:nvSpPr>
        <p:spPr/>
        <p:txBody>
          <a:bodyPr/>
          <a:lstStyle/>
          <a:p>
            <a:r>
              <a:rPr lang="nl-NL" dirty="0"/>
              <a:t>Inflatie</a:t>
            </a:r>
          </a:p>
        </p:txBody>
      </p:sp>
      <p:sp>
        <p:nvSpPr>
          <p:cNvPr id="3" name="Tijdelijke aanduiding voor inhoud 2">
            <a:extLst>
              <a:ext uri="{FF2B5EF4-FFF2-40B4-BE49-F238E27FC236}">
                <a16:creationId xmlns:a16="http://schemas.microsoft.com/office/drawing/2014/main" id="{00CF42FB-5B83-5F8A-D493-BA517B823578}"/>
              </a:ext>
            </a:extLst>
          </p:cNvPr>
          <p:cNvSpPr>
            <a:spLocks noGrp="1"/>
          </p:cNvSpPr>
          <p:nvPr>
            <p:ph idx="1"/>
          </p:nvPr>
        </p:nvSpPr>
        <p:spPr>
          <a:xfrm>
            <a:off x="838200" y="1825624"/>
            <a:ext cx="10515600" cy="4911352"/>
          </a:xfrm>
        </p:spPr>
        <p:txBody>
          <a:bodyPr>
            <a:normAutofit fontScale="70000" lnSpcReduction="20000"/>
          </a:bodyPr>
          <a:lstStyle/>
          <a:p>
            <a:r>
              <a:rPr lang="nl-NL" b="1" dirty="0"/>
              <a:t>Wat is inflatie?</a:t>
            </a:r>
          </a:p>
          <a:p>
            <a:pPr lvl="1"/>
            <a:r>
              <a:rPr lang="nl-NL" dirty="0"/>
              <a:t>Inflatie wil kort gezegd zeggen dat de prijzen stijgen. Economen zeggen wel eens dat je voor hetzelfde geld minder producten kan kopen. Dit komt natuurlijk door het stijgen van de prijzen. </a:t>
            </a:r>
          </a:p>
          <a:p>
            <a:r>
              <a:rPr lang="nl-NL" dirty="0"/>
              <a:t>We kennen 3 soorten inflatie, te weten</a:t>
            </a:r>
          </a:p>
          <a:p>
            <a:r>
              <a:rPr lang="nl-NL" b="1" dirty="0"/>
              <a:t>Kosteninflatie</a:t>
            </a:r>
          </a:p>
          <a:p>
            <a:pPr lvl="1"/>
            <a:r>
              <a:rPr lang="nl-NL" dirty="0"/>
              <a:t>Deze vorm van inflatie heeft er mee te maken dat de bedrijfskosten van het bedrijf omhoog gaan. Daardoor heeft het bedrijf meer kosten en dat berekent het bedrijf door aan de klant. De producten worden duurder, dus inflatie vanuit het </a:t>
            </a:r>
            <a:r>
              <a:rPr lang="nl-NL" b="1" dirty="0">
                <a:highlight>
                  <a:srgbClr val="FFFF00"/>
                </a:highlight>
              </a:rPr>
              <a:t>bedrijf</a:t>
            </a:r>
            <a:endParaRPr lang="nl-NL" dirty="0">
              <a:highlight>
                <a:srgbClr val="FFFF00"/>
              </a:highlight>
            </a:endParaRPr>
          </a:p>
          <a:p>
            <a:r>
              <a:rPr lang="nl-NL" b="1" dirty="0"/>
              <a:t>Bestedingsinflatie</a:t>
            </a:r>
          </a:p>
          <a:p>
            <a:pPr lvl="1"/>
            <a:r>
              <a:rPr lang="nl-NL" dirty="0"/>
              <a:t>Deze vorm van inflatie heeft er mee te maken dat de </a:t>
            </a:r>
            <a:r>
              <a:rPr lang="nl-NL" b="1" dirty="0">
                <a:highlight>
                  <a:srgbClr val="FFFF00"/>
                </a:highlight>
              </a:rPr>
              <a:t>mensen</a:t>
            </a:r>
            <a:r>
              <a:rPr lang="nl-NL" b="1" dirty="0"/>
              <a:t> </a:t>
            </a:r>
            <a:r>
              <a:rPr lang="nl-NL" dirty="0"/>
              <a:t>meer besteden aan producten of aan één specifiek product, zoals iets dat in de mode is. Bedrijven zien dit en denken ‘hey, voor ons product kunnen we best wat meer geld vragen, de mensen kopen het toch wel’. Daartoe verhoogt het bedrijf de prijs van het product en daardoor ontstaat er inflatie.</a:t>
            </a:r>
          </a:p>
          <a:p>
            <a:r>
              <a:rPr lang="nl-NL" b="1" dirty="0"/>
              <a:t>Monetaire inflatie</a:t>
            </a:r>
          </a:p>
          <a:p>
            <a:pPr lvl="1"/>
            <a:r>
              <a:rPr lang="nl-NL" dirty="0"/>
              <a:t>Bij deze vorm van inflatie is de </a:t>
            </a:r>
            <a:r>
              <a:rPr lang="nl-NL" b="1" dirty="0">
                <a:highlight>
                  <a:srgbClr val="FFFF00"/>
                </a:highlight>
              </a:rPr>
              <a:t>overheid</a:t>
            </a:r>
            <a:r>
              <a:rPr lang="nl-NL" dirty="0"/>
              <a:t> aan zet. Monetair is alles dat met geld te maken heeft. Een regering kan er voor kiezen om geld bij te gaan drukken. Als er meer van iets is, wordt de waarde minder, zegt de economische regel. Dus…als er meer geld vanuit de overheid bij komt, is het geld minder waard en worden spullen in verhouding dus duurder; inflatie.</a:t>
            </a:r>
          </a:p>
        </p:txBody>
      </p:sp>
    </p:spTree>
    <p:extLst>
      <p:ext uri="{BB962C8B-B14F-4D97-AF65-F5344CB8AC3E}">
        <p14:creationId xmlns:p14="http://schemas.microsoft.com/office/powerpoint/2010/main" val="10720930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BE7844-178C-D619-3D83-AF63E4A12EB7}"/>
              </a:ext>
            </a:extLst>
          </p:cNvPr>
          <p:cNvSpPr>
            <a:spLocks noGrp="1"/>
          </p:cNvSpPr>
          <p:nvPr>
            <p:ph type="title"/>
          </p:nvPr>
        </p:nvSpPr>
        <p:spPr/>
        <p:txBody>
          <a:bodyPr/>
          <a:lstStyle/>
          <a:p>
            <a:r>
              <a:rPr lang="nl-NL" dirty="0"/>
              <a:t>Inflatie : voorbeeld opgaven</a:t>
            </a:r>
          </a:p>
        </p:txBody>
      </p:sp>
      <p:pic>
        <p:nvPicPr>
          <p:cNvPr id="7" name="Afbeelding 6">
            <a:extLst>
              <a:ext uri="{FF2B5EF4-FFF2-40B4-BE49-F238E27FC236}">
                <a16:creationId xmlns:a16="http://schemas.microsoft.com/office/drawing/2014/main" id="{3E390C85-88B3-307E-498D-F75653823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17438"/>
            <a:ext cx="7772400" cy="1520422"/>
          </a:xfrm>
          <a:prstGeom prst="rect">
            <a:avLst/>
          </a:prstGeom>
        </p:spPr>
      </p:pic>
      <p:pic>
        <p:nvPicPr>
          <p:cNvPr id="4" name="Afbeelding 3">
            <a:extLst>
              <a:ext uri="{FF2B5EF4-FFF2-40B4-BE49-F238E27FC236}">
                <a16:creationId xmlns:a16="http://schemas.microsoft.com/office/drawing/2014/main" id="{39F3509A-576C-C826-A66C-668FABE85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231403"/>
            <a:ext cx="8854042" cy="2860115"/>
          </a:xfrm>
          <a:prstGeom prst="rect">
            <a:avLst/>
          </a:prstGeom>
        </p:spPr>
      </p:pic>
    </p:spTree>
    <p:extLst>
      <p:ext uri="{BB962C8B-B14F-4D97-AF65-F5344CB8AC3E}">
        <p14:creationId xmlns:p14="http://schemas.microsoft.com/office/powerpoint/2010/main" val="28375679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55DC4-1B24-564D-0A50-BAE591BDD934}"/>
              </a:ext>
            </a:extLst>
          </p:cNvPr>
          <p:cNvSpPr>
            <a:spLocks noGrp="1"/>
          </p:cNvSpPr>
          <p:nvPr>
            <p:ph type="title"/>
          </p:nvPr>
        </p:nvSpPr>
        <p:spPr/>
        <p:txBody>
          <a:bodyPr/>
          <a:lstStyle/>
          <a:p>
            <a:r>
              <a:rPr lang="nl-NL" dirty="0"/>
              <a:t>Staatsschuld</a:t>
            </a:r>
          </a:p>
        </p:txBody>
      </p:sp>
      <p:sp>
        <p:nvSpPr>
          <p:cNvPr id="3" name="Tijdelijke aanduiding voor inhoud 2">
            <a:extLst>
              <a:ext uri="{FF2B5EF4-FFF2-40B4-BE49-F238E27FC236}">
                <a16:creationId xmlns:a16="http://schemas.microsoft.com/office/drawing/2014/main" id="{4450FAED-6C5C-F970-3F63-9C5B485ED5DE}"/>
              </a:ext>
            </a:extLst>
          </p:cNvPr>
          <p:cNvSpPr>
            <a:spLocks noGrp="1"/>
          </p:cNvSpPr>
          <p:nvPr>
            <p:ph idx="1"/>
          </p:nvPr>
        </p:nvSpPr>
        <p:spPr>
          <a:xfrm>
            <a:off x="838200" y="1371600"/>
            <a:ext cx="10515600" cy="5121275"/>
          </a:xfrm>
        </p:spPr>
        <p:txBody>
          <a:bodyPr>
            <a:normAutofit lnSpcReduction="10000"/>
          </a:bodyPr>
          <a:lstStyle/>
          <a:p>
            <a:r>
              <a:rPr lang="nl-NL" dirty="0"/>
              <a:t>Ieder jaar presenteert de overheid op </a:t>
            </a:r>
            <a:r>
              <a:rPr lang="nl-NL" b="1" dirty="0"/>
              <a:t>Prinsjesdag </a:t>
            </a:r>
            <a:r>
              <a:rPr lang="nl-NL" dirty="0"/>
              <a:t>de rijksbegroting en de miljoenennota. Daar zijn de verwachte inkomsten en uitgaven van de overheid voor het </a:t>
            </a:r>
            <a:r>
              <a:rPr lang="nl-NL" b="1" dirty="0"/>
              <a:t>volgende </a:t>
            </a:r>
            <a:r>
              <a:rPr lang="nl-NL" dirty="0"/>
              <a:t>jaar te lezen.</a:t>
            </a:r>
          </a:p>
          <a:p>
            <a:r>
              <a:rPr lang="nl-NL" dirty="0"/>
              <a:t>Wanneer er een </a:t>
            </a:r>
            <a:r>
              <a:rPr lang="nl-NL" b="1" dirty="0"/>
              <a:t>begrotingstekort </a:t>
            </a:r>
            <a:r>
              <a:rPr lang="nl-NL" dirty="0"/>
              <a:t>is (de uitgaven zijn groter dan de inkomsten) zal de overheid geld moeten gaan lenen. Het spreekwoord zegt; ‘’geld lenen kost geld’’ en dus moet de overheid over het geleende geld </a:t>
            </a:r>
            <a:r>
              <a:rPr lang="nl-NL" b="1" dirty="0"/>
              <a:t>rente</a:t>
            </a:r>
            <a:r>
              <a:rPr lang="nl-NL" dirty="0"/>
              <a:t> gaan betalen. Zo stijgt de staatsschuld dus exponentieel. </a:t>
            </a:r>
          </a:p>
          <a:p>
            <a:r>
              <a:rPr lang="nl-NL" dirty="0"/>
              <a:t>De staatsschuld  zegt niet zo veel. Je moet het daarom vaak omrekenen door het te delen door het aantal inwoners. Het is logisch dat een groter land ook meer schulden heeft dan een klein land.</a:t>
            </a:r>
          </a:p>
        </p:txBody>
      </p:sp>
    </p:spTree>
    <p:extLst>
      <p:ext uri="{BB962C8B-B14F-4D97-AF65-F5344CB8AC3E}">
        <p14:creationId xmlns:p14="http://schemas.microsoft.com/office/powerpoint/2010/main" val="37397782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676917-60EF-4D72-AD5C-4C415EEAFE99}"/>
              </a:ext>
            </a:extLst>
          </p:cNvPr>
          <p:cNvSpPr txBox="1">
            <a:spLocks noGrp="1"/>
          </p:cNvSpPr>
          <p:nvPr>
            <p:ph type="title"/>
          </p:nvPr>
        </p:nvSpPr>
        <p:spPr/>
        <p:txBody>
          <a:bodyPr/>
          <a:lstStyle/>
          <a:p>
            <a:r>
              <a:rPr lang="nl-NL" dirty="0"/>
              <a:t>De overheid komt geld tekort</a:t>
            </a:r>
          </a:p>
        </p:txBody>
      </p:sp>
      <p:sp>
        <p:nvSpPr>
          <p:cNvPr id="3" name="Tijdelijke aanduiding voor tekst 2">
            <a:extLst>
              <a:ext uri="{FF2B5EF4-FFF2-40B4-BE49-F238E27FC236}">
                <a16:creationId xmlns:a16="http://schemas.microsoft.com/office/drawing/2014/main" id="{86D7D3A4-C863-4472-9001-351228A9192A}"/>
              </a:ext>
            </a:extLst>
          </p:cNvPr>
          <p:cNvSpPr txBox="1">
            <a:spLocks noGrp="1"/>
          </p:cNvSpPr>
          <p:nvPr>
            <p:ph type="body" idx="4294967295"/>
          </p:nvPr>
        </p:nvSpPr>
        <p:spPr>
          <a:xfrm>
            <a:off x="756374" y="1524002"/>
            <a:ext cx="6112206" cy="4564802"/>
          </a:xfrm>
        </p:spPr>
        <p:txBody>
          <a:bodyPr>
            <a:noAutofit/>
          </a:bodyPr>
          <a:lstStyle/>
          <a:p>
            <a:pPr marL="0" indent="0">
              <a:spcBef>
                <a:spcPts val="1455"/>
              </a:spcBef>
              <a:buNone/>
            </a:pPr>
            <a:endParaRPr lang="nl-NL" dirty="0"/>
          </a:p>
          <a:p>
            <a:pPr marL="0" indent="0">
              <a:spcBef>
                <a:spcPts val="364"/>
              </a:spcBef>
              <a:buNone/>
            </a:pPr>
            <a:r>
              <a:rPr lang="nl-NL" dirty="0"/>
              <a:t>De overheid kan dit </a:t>
            </a:r>
            <a:r>
              <a:rPr lang="nl-NL" u="sng" dirty="0"/>
              <a:t>voorkomen</a:t>
            </a:r>
            <a:r>
              <a:rPr lang="nl-NL" dirty="0"/>
              <a:t> door: </a:t>
            </a:r>
          </a:p>
          <a:p>
            <a:pPr>
              <a:spcBef>
                <a:spcPts val="364"/>
              </a:spcBef>
            </a:pPr>
            <a:r>
              <a:rPr lang="nl-NL" dirty="0"/>
              <a:t>bezuinigen op de uitgaven = minder uitgeven</a:t>
            </a:r>
          </a:p>
          <a:p>
            <a:pPr>
              <a:spcBef>
                <a:spcPts val="364"/>
              </a:spcBef>
            </a:pPr>
            <a:r>
              <a:rPr lang="nl-NL" dirty="0"/>
              <a:t>de belastingen verhogen = meer inkomsten</a:t>
            </a:r>
          </a:p>
          <a:p>
            <a:pPr>
              <a:spcBef>
                <a:spcPts val="364"/>
              </a:spcBef>
            </a:pPr>
            <a:endParaRPr lang="nl-NL" dirty="0"/>
          </a:p>
          <a:p>
            <a:pPr marL="0" indent="0">
              <a:spcBef>
                <a:spcPts val="364"/>
              </a:spcBef>
              <a:buNone/>
            </a:pPr>
            <a:r>
              <a:rPr lang="nl-NL" dirty="0"/>
              <a:t>Als dat allebei niet lukt, moet de overheid geld lenen. </a:t>
            </a:r>
          </a:p>
        </p:txBody>
      </p:sp>
      <p:sp>
        <p:nvSpPr>
          <p:cNvPr id="4" name="Rechthoek 3">
            <a:extLst>
              <a:ext uri="{FF2B5EF4-FFF2-40B4-BE49-F238E27FC236}">
                <a16:creationId xmlns:a16="http://schemas.microsoft.com/office/drawing/2014/main" id="{4BD28549-6EF0-C72F-6CFD-9622A4785EB7}"/>
              </a:ext>
            </a:extLst>
          </p:cNvPr>
          <p:cNvSpPr/>
          <p:nvPr/>
        </p:nvSpPr>
        <p:spPr>
          <a:xfrm>
            <a:off x="7473481" y="2003736"/>
            <a:ext cx="1411437" cy="4379381"/>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940" dirty="0"/>
              <a:t>Inkomsten</a:t>
            </a:r>
          </a:p>
        </p:txBody>
      </p:sp>
      <p:sp>
        <p:nvSpPr>
          <p:cNvPr id="7" name="Rechthoek 6">
            <a:extLst>
              <a:ext uri="{FF2B5EF4-FFF2-40B4-BE49-F238E27FC236}">
                <a16:creationId xmlns:a16="http://schemas.microsoft.com/office/drawing/2014/main" id="{063C19AB-070F-20E1-7795-7F0EBA204CAC}"/>
              </a:ext>
            </a:extLst>
          </p:cNvPr>
          <p:cNvSpPr/>
          <p:nvPr/>
        </p:nvSpPr>
        <p:spPr>
          <a:xfrm>
            <a:off x="9603238" y="1524001"/>
            <a:ext cx="1411438" cy="4859116"/>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940" dirty="0"/>
              <a:t>Uitgaven</a:t>
            </a:r>
          </a:p>
        </p:txBody>
      </p:sp>
      <p:sp>
        <p:nvSpPr>
          <p:cNvPr id="13" name="Rechthoek 12">
            <a:extLst>
              <a:ext uri="{FF2B5EF4-FFF2-40B4-BE49-F238E27FC236}">
                <a16:creationId xmlns:a16="http://schemas.microsoft.com/office/drawing/2014/main" id="{068BBD36-1992-59F1-9831-1F28C8343EDE}"/>
              </a:ext>
            </a:extLst>
          </p:cNvPr>
          <p:cNvSpPr/>
          <p:nvPr/>
        </p:nvSpPr>
        <p:spPr>
          <a:xfrm>
            <a:off x="8050540" y="912266"/>
            <a:ext cx="2142359" cy="479735"/>
          </a:xfrm>
          <a:prstGeom prst="rect">
            <a:avLst/>
          </a:prstGeom>
          <a:solidFill>
            <a:srgbClr val="FF0000"/>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940" dirty="0"/>
              <a:t>Begrotingstekort</a:t>
            </a:r>
          </a:p>
        </p:txBody>
      </p:sp>
    </p:spTree>
    <p:extLst>
      <p:ext uri="{BB962C8B-B14F-4D97-AF65-F5344CB8AC3E}">
        <p14:creationId xmlns:p14="http://schemas.microsoft.com/office/powerpoint/2010/main" val="3762393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7" grpId="0" animBg="1"/>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8953D-A910-4C56-8488-1401E36F8900}"/>
              </a:ext>
            </a:extLst>
          </p:cNvPr>
          <p:cNvSpPr>
            <a:spLocks noGrp="1"/>
          </p:cNvSpPr>
          <p:nvPr>
            <p:ph type="title"/>
          </p:nvPr>
        </p:nvSpPr>
        <p:spPr/>
        <p:txBody>
          <a:bodyPr/>
          <a:lstStyle/>
          <a:p>
            <a:r>
              <a:rPr lang="nl-NL" dirty="0"/>
              <a:t>Staatsschuld : voorbeeld opgaven</a:t>
            </a:r>
          </a:p>
        </p:txBody>
      </p:sp>
      <p:pic>
        <p:nvPicPr>
          <p:cNvPr id="7" name="Afbeelding 6">
            <a:extLst>
              <a:ext uri="{FF2B5EF4-FFF2-40B4-BE49-F238E27FC236}">
                <a16:creationId xmlns:a16="http://schemas.microsoft.com/office/drawing/2014/main" id="{32856CF4-0799-D47F-BADE-FC37E6A1F1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49095"/>
            <a:ext cx="7772400" cy="1918811"/>
          </a:xfrm>
          <a:prstGeom prst="rect">
            <a:avLst/>
          </a:prstGeom>
        </p:spPr>
      </p:pic>
      <p:pic>
        <p:nvPicPr>
          <p:cNvPr id="9" name="Afbeelding 8">
            <a:extLst>
              <a:ext uri="{FF2B5EF4-FFF2-40B4-BE49-F238E27FC236}">
                <a16:creationId xmlns:a16="http://schemas.microsoft.com/office/drawing/2014/main" id="{56D249E9-7042-F24F-5A6C-6A9E7EB89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705411"/>
            <a:ext cx="7772400" cy="2023291"/>
          </a:xfrm>
          <a:prstGeom prst="rect">
            <a:avLst/>
          </a:prstGeom>
        </p:spPr>
      </p:pic>
    </p:spTree>
    <p:extLst>
      <p:ext uri="{BB962C8B-B14F-4D97-AF65-F5344CB8AC3E}">
        <p14:creationId xmlns:p14="http://schemas.microsoft.com/office/powerpoint/2010/main" val="31333392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6D32A0-00B8-5AF5-195C-2A306EDB8489}"/>
              </a:ext>
            </a:extLst>
          </p:cNvPr>
          <p:cNvSpPr>
            <a:spLocks noGrp="1"/>
          </p:cNvSpPr>
          <p:nvPr>
            <p:ph type="title"/>
          </p:nvPr>
        </p:nvSpPr>
        <p:spPr>
          <a:xfrm>
            <a:off x="838200" y="681038"/>
            <a:ext cx="10515600" cy="1009650"/>
          </a:xfrm>
        </p:spPr>
        <p:txBody>
          <a:bodyPr>
            <a:normAutofit/>
          </a:bodyPr>
          <a:lstStyle/>
          <a:p>
            <a:r>
              <a:rPr lang="nl-NL" dirty="0"/>
              <a:t>Externe en interne effecten</a:t>
            </a:r>
          </a:p>
        </p:txBody>
      </p:sp>
      <p:sp>
        <p:nvSpPr>
          <p:cNvPr id="3" name="Tijdelijke aanduiding voor inhoud 2">
            <a:extLst>
              <a:ext uri="{FF2B5EF4-FFF2-40B4-BE49-F238E27FC236}">
                <a16:creationId xmlns:a16="http://schemas.microsoft.com/office/drawing/2014/main" id="{C916DD17-EF55-6168-D253-825D2B2C42D4}"/>
              </a:ext>
            </a:extLst>
          </p:cNvPr>
          <p:cNvSpPr>
            <a:spLocks noGrp="1"/>
          </p:cNvSpPr>
          <p:nvPr>
            <p:ph idx="1"/>
          </p:nvPr>
        </p:nvSpPr>
        <p:spPr>
          <a:xfrm>
            <a:off x="838200" y="1690689"/>
            <a:ext cx="11170024" cy="5301782"/>
          </a:xfrm>
        </p:spPr>
        <p:txBody>
          <a:bodyPr>
            <a:normAutofit lnSpcReduction="10000"/>
          </a:bodyPr>
          <a:lstStyle/>
          <a:p>
            <a:r>
              <a:rPr lang="nl-NL" dirty="0"/>
              <a:t>Interne effecten voor een bedrijf zijn effecten waar het bedrijf zelf invloed op heeft. Bijvoorbeeld: wanneer een bedrijf er voor zorgt dat het personeel gelukkiger is, zal de productie waarschijnlijk toenemen. Dit kan bijvoorbeeld door een schonere werkomgeving of door een bonusstelsel.</a:t>
            </a:r>
          </a:p>
          <a:p>
            <a:r>
              <a:rPr lang="nl-NL" dirty="0"/>
              <a:t>Externe effecten voor een bedrijf zijn effecten waar het bedrijf geen invloed op heeft. Denk bijvoorbeeld aan overlast, verkeersdrukte of gevolgen voor het milieu.</a:t>
            </a:r>
          </a:p>
          <a:p>
            <a:r>
              <a:rPr lang="nl-NL" dirty="0"/>
              <a:t>Voorbeeld : de Efteling gaat uitbreiden.</a:t>
            </a:r>
          </a:p>
          <a:p>
            <a:r>
              <a:rPr lang="nl-NL" dirty="0"/>
              <a:t>Interne effecten : groter aanbod van attracties, meer ruimte voor bezoekers</a:t>
            </a:r>
          </a:p>
          <a:p>
            <a:r>
              <a:rPr lang="nl-NL" dirty="0"/>
              <a:t>Externe effecten : meer files richting Efteling, minder (andere) recreatie</a:t>
            </a:r>
          </a:p>
        </p:txBody>
      </p:sp>
    </p:spTree>
    <p:extLst>
      <p:ext uri="{BB962C8B-B14F-4D97-AF65-F5344CB8AC3E}">
        <p14:creationId xmlns:p14="http://schemas.microsoft.com/office/powerpoint/2010/main" val="11538849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2A3199-4366-AB76-67C6-BBAC6EC91338}"/>
              </a:ext>
            </a:extLst>
          </p:cNvPr>
          <p:cNvSpPr>
            <a:spLocks noGrp="1"/>
          </p:cNvSpPr>
          <p:nvPr>
            <p:ph type="title"/>
          </p:nvPr>
        </p:nvSpPr>
        <p:spPr/>
        <p:txBody>
          <a:bodyPr/>
          <a:lstStyle/>
          <a:p>
            <a:r>
              <a:rPr lang="nl-NL" dirty="0"/>
              <a:t>Maatschappelijke kosten/opbrengsten</a:t>
            </a:r>
          </a:p>
        </p:txBody>
      </p:sp>
      <p:sp>
        <p:nvSpPr>
          <p:cNvPr id="3" name="Tijdelijke aanduiding voor inhoud 2">
            <a:extLst>
              <a:ext uri="{FF2B5EF4-FFF2-40B4-BE49-F238E27FC236}">
                <a16:creationId xmlns:a16="http://schemas.microsoft.com/office/drawing/2014/main" id="{3ED7EEA4-0BFA-1263-5C2D-8A3702DE8AE5}"/>
              </a:ext>
            </a:extLst>
          </p:cNvPr>
          <p:cNvSpPr>
            <a:spLocks noGrp="1"/>
          </p:cNvSpPr>
          <p:nvPr>
            <p:ph idx="1"/>
          </p:nvPr>
        </p:nvSpPr>
        <p:spPr/>
        <p:txBody>
          <a:bodyPr/>
          <a:lstStyle/>
          <a:p>
            <a:r>
              <a:rPr lang="nl-NL" dirty="0"/>
              <a:t>Maatschappelijke kosten en opbrengsten drukken we meestal niet uit in euro’s, maar is meer een soort gevoel dat de maatschappij (oftewel de mensen) er aan overhouden, zonder het direct over geld te hebben.</a:t>
            </a:r>
          </a:p>
          <a:p>
            <a:r>
              <a:rPr lang="nl-NL" dirty="0"/>
              <a:t>Voorbeeld : een natuurgebied in Limburg word opgeofferd om daar een nieuw vliegveld aan te leggen.</a:t>
            </a:r>
          </a:p>
          <a:p>
            <a:r>
              <a:rPr lang="nl-NL" dirty="0"/>
              <a:t>Maatschappelijke opbrengsten : meer werkgelegenheid, vluchten die dichter van huis vertrekken (voor Limburgers), meer toerisme.</a:t>
            </a:r>
          </a:p>
          <a:p>
            <a:r>
              <a:rPr lang="nl-NL" dirty="0"/>
              <a:t>Maatschappelijke kosten : meer files, drukte en overlast van overvliegende vliegtuigen.</a:t>
            </a:r>
          </a:p>
        </p:txBody>
      </p:sp>
    </p:spTree>
    <p:extLst>
      <p:ext uri="{BB962C8B-B14F-4D97-AF65-F5344CB8AC3E}">
        <p14:creationId xmlns:p14="http://schemas.microsoft.com/office/powerpoint/2010/main" val="156024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3BACF-1CB7-D130-3426-37B65E55C0C8}"/>
              </a:ext>
            </a:extLst>
          </p:cNvPr>
          <p:cNvSpPr>
            <a:spLocks noGrp="1"/>
          </p:cNvSpPr>
          <p:nvPr>
            <p:ph type="title"/>
          </p:nvPr>
        </p:nvSpPr>
        <p:spPr/>
        <p:txBody>
          <a:bodyPr/>
          <a:lstStyle/>
          <a:p>
            <a:r>
              <a:rPr lang="nl-NL" dirty="0"/>
              <a:t>Soorten vragen 3 : Toepassingsvragen</a:t>
            </a:r>
          </a:p>
        </p:txBody>
      </p:sp>
      <p:sp>
        <p:nvSpPr>
          <p:cNvPr id="3" name="Tijdelijke aanduiding voor inhoud 2">
            <a:extLst>
              <a:ext uri="{FF2B5EF4-FFF2-40B4-BE49-F238E27FC236}">
                <a16:creationId xmlns:a16="http://schemas.microsoft.com/office/drawing/2014/main" id="{28BF41D9-6601-2D98-9B71-D915C69FC319}"/>
              </a:ext>
            </a:extLst>
          </p:cNvPr>
          <p:cNvSpPr>
            <a:spLocks noGrp="1"/>
          </p:cNvSpPr>
          <p:nvPr>
            <p:ph idx="1"/>
          </p:nvPr>
        </p:nvSpPr>
        <p:spPr>
          <a:xfrm>
            <a:off x="838200" y="1304365"/>
            <a:ext cx="10515600" cy="4872598"/>
          </a:xfrm>
        </p:spPr>
        <p:txBody>
          <a:bodyPr/>
          <a:lstStyle/>
          <a:p>
            <a:r>
              <a:rPr lang="nl-NL" dirty="0"/>
              <a:t>Deze vragen herken je vaak doordat deze 2 punten waard zijn. Je moet dus meestal ook 2 of meer stappen uitvoeren.</a:t>
            </a:r>
          </a:p>
          <a:p>
            <a:r>
              <a:rPr lang="nl-NL" dirty="0"/>
              <a:t>Dit kan een berekening met conclusie zijn</a:t>
            </a:r>
          </a:p>
          <a:p>
            <a:r>
              <a:rPr lang="nl-NL" dirty="0"/>
              <a:t>Of juist een invuloefening</a:t>
            </a:r>
          </a:p>
          <a:p>
            <a:r>
              <a:rPr lang="nl-NL" dirty="0"/>
              <a:t>Kijk of je alles hebt</a:t>
            </a:r>
          </a:p>
          <a:p>
            <a:r>
              <a:rPr lang="nl-NL" dirty="0"/>
              <a:t>Heb je geen idee? Probeer iets in te vullen met de getallen of woorden die er staan!</a:t>
            </a:r>
          </a:p>
        </p:txBody>
      </p:sp>
      <p:pic>
        <p:nvPicPr>
          <p:cNvPr id="5" name="Afbeelding 4">
            <a:extLst>
              <a:ext uri="{FF2B5EF4-FFF2-40B4-BE49-F238E27FC236}">
                <a16:creationId xmlns:a16="http://schemas.microsoft.com/office/drawing/2014/main" id="{E1F64C69-FA66-CB51-0AB9-487FF9C578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4627024"/>
            <a:ext cx="7772400" cy="1865851"/>
          </a:xfrm>
          <a:prstGeom prst="rect">
            <a:avLst/>
          </a:prstGeom>
        </p:spPr>
      </p:pic>
    </p:spTree>
    <p:extLst>
      <p:ext uri="{BB962C8B-B14F-4D97-AF65-F5344CB8AC3E}">
        <p14:creationId xmlns:p14="http://schemas.microsoft.com/office/powerpoint/2010/main" val="109844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0A6BA-5E1E-14D7-D260-407B3D8D13D5}"/>
              </a:ext>
            </a:extLst>
          </p:cNvPr>
          <p:cNvSpPr>
            <a:spLocks noGrp="1"/>
          </p:cNvSpPr>
          <p:nvPr>
            <p:ph type="title"/>
          </p:nvPr>
        </p:nvSpPr>
        <p:spPr>
          <a:xfrm>
            <a:off x="838200" y="580278"/>
            <a:ext cx="10515600" cy="1325563"/>
          </a:xfrm>
        </p:spPr>
        <p:txBody>
          <a:bodyPr/>
          <a:lstStyle/>
          <a:p>
            <a:r>
              <a:rPr lang="nl-NL" dirty="0"/>
              <a:t>Maatschappelijke kosten/opbrengsten - voorbeeldvraag</a:t>
            </a:r>
          </a:p>
        </p:txBody>
      </p:sp>
      <p:pic>
        <p:nvPicPr>
          <p:cNvPr id="5" name="Afbeelding 4">
            <a:extLst>
              <a:ext uri="{FF2B5EF4-FFF2-40B4-BE49-F238E27FC236}">
                <a16:creationId xmlns:a16="http://schemas.microsoft.com/office/drawing/2014/main" id="{AAD52A9C-4925-B021-64ED-31FC10DA2E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100729"/>
            <a:ext cx="10672132" cy="2457824"/>
          </a:xfrm>
          <a:prstGeom prst="rect">
            <a:avLst/>
          </a:prstGeom>
        </p:spPr>
      </p:pic>
    </p:spTree>
    <p:extLst>
      <p:ext uri="{BB962C8B-B14F-4D97-AF65-F5344CB8AC3E}">
        <p14:creationId xmlns:p14="http://schemas.microsoft.com/office/powerpoint/2010/main" val="349453104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51BD3-0497-A3D0-19C2-9E371C4CD17F}"/>
              </a:ext>
            </a:extLst>
          </p:cNvPr>
          <p:cNvSpPr>
            <a:spLocks noGrp="1"/>
          </p:cNvSpPr>
          <p:nvPr>
            <p:ph type="title"/>
          </p:nvPr>
        </p:nvSpPr>
        <p:spPr/>
        <p:txBody>
          <a:bodyPr/>
          <a:lstStyle/>
          <a:p>
            <a:r>
              <a:rPr lang="nl-NL" dirty="0"/>
              <a:t>Ontwikkelingslanden</a:t>
            </a:r>
          </a:p>
        </p:txBody>
      </p:sp>
      <p:sp>
        <p:nvSpPr>
          <p:cNvPr id="3" name="Tijdelijke aanduiding voor inhoud 2">
            <a:extLst>
              <a:ext uri="{FF2B5EF4-FFF2-40B4-BE49-F238E27FC236}">
                <a16:creationId xmlns:a16="http://schemas.microsoft.com/office/drawing/2014/main" id="{FBA0CED7-4420-B7BA-04D8-6F11B2C7BD79}"/>
              </a:ext>
            </a:extLst>
          </p:cNvPr>
          <p:cNvSpPr>
            <a:spLocks noGrp="1"/>
          </p:cNvSpPr>
          <p:nvPr>
            <p:ph idx="1"/>
          </p:nvPr>
        </p:nvSpPr>
        <p:spPr>
          <a:xfrm>
            <a:off x="838200" y="1825625"/>
            <a:ext cx="10515600" cy="4844116"/>
          </a:xfrm>
        </p:spPr>
        <p:txBody>
          <a:bodyPr>
            <a:normAutofit lnSpcReduction="10000"/>
          </a:bodyPr>
          <a:lstStyle/>
          <a:p>
            <a:r>
              <a:rPr lang="nl-NL" dirty="0"/>
              <a:t>Een ontwikkelingsland moet voldoen aan meerdere kenmerken. Enkele typerende zaken voor een ontwikkelingsland zijn (gebruik de term veelal in je antwoord, want geen enkel land is gelijk);</a:t>
            </a:r>
          </a:p>
          <a:p>
            <a:pPr lvl="1"/>
            <a:r>
              <a:rPr lang="nl-NL" dirty="0"/>
              <a:t>Veelal slecht onderwijs</a:t>
            </a:r>
          </a:p>
          <a:p>
            <a:pPr lvl="1"/>
            <a:r>
              <a:rPr lang="nl-NL" dirty="0"/>
              <a:t>Veelal een monocultuur</a:t>
            </a:r>
          </a:p>
          <a:p>
            <a:pPr lvl="1"/>
            <a:r>
              <a:rPr lang="nl-NL" dirty="0"/>
              <a:t>Veelal  sprake van corruptie</a:t>
            </a:r>
          </a:p>
          <a:p>
            <a:pPr lvl="1"/>
            <a:r>
              <a:rPr lang="nl-NL" dirty="0"/>
              <a:t>Veelal weinig technologische ontwikkeling</a:t>
            </a:r>
          </a:p>
          <a:p>
            <a:pPr lvl="1"/>
            <a:r>
              <a:rPr lang="nl-NL" dirty="0"/>
              <a:t>Veelal grote verschillen tussen arm en rijk</a:t>
            </a:r>
          </a:p>
          <a:p>
            <a:pPr lvl="1"/>
            <a:r>
              <a:rPr lang="nl-NL" dirty="0"/>
              <a:t>Veelal slechte gezondheidszorg</a:t>
            </a:r>
          </a:p>
          <a:p>
            <a:r>
              <a:rPr lang="nl-NL" dirty="0"/>
              <a:t>Foute antwoorden:</a:t>
            </a:r>
          </a:p>
          <a:p>
            <a:pPr lvl="1"/>
            <a:r>
              <a:rPr lang="nl-NL" dirty="0"/>
              <a:t>De temperatuur is vaak hoog</a:t>
            </a:r>
          </a:p>
          <a:p>
            <a:pPr lvl="1"/>
            <a:r>
              <a:rPr lang="nl-NL" dirty="0"/>
              <a:t>Iedereen is er arm</a:t>
            </a:r>
          </a:p>
          <a:p>
            <a:pPr lvl="1"/>
            <a:r>
              <a:rPr lang="nl-NL" dirty="0"/>
              <a:t>….</a:t>
            </a:r>
          </a:p>
        </p:txBody>
      </p:sp>
    </p:spTree>
    <p:extLst>
      <p:ext uri="{BB962C8B-B14F-4D97-AF65-F5344CB8AC3E}">
        <p14:creationId xmlns:p14="http://schemas.microsoft.com/office/powerpoint/2010/main" val="25871263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03766D-577E-C430-3872-A0254981C011}"/>
              </a:ext>
            </a:extLst>
          </p:cNvPr>
          <p:cNvSpPr>
            <a:spLocks noGrp="1"/>
          </p:cNvSpPr>
          <p:nvPr>
            <p:ph type="title"/>
          </p:nvPr>
        </p:nvSpPr>
        <p:spPr/>
        <p:txBody>
          <a:bodyPr/>
          <a:lstStyle/>
          <a:p>
            <a:r>
              <a:rPr lang="nl-NL" dirty="0"/>
              <a:t>Ontwikkelingslanden - voorbeeldvraag</a:t>
            </a:r>
          </a:p>
        </p:txBody>
      </p:sp>
      <p:pic>
        <p:nvPicPr>
          <p:cNvPr id="5" name="Afbeelding 4">
            <a:extLst>
              <a:ext uri="{FF2B5EF4-FFF2-40B4-BE49-F238E27FC236}">
                <a16:creationId xmlns:a16="http://schemas.microsoft.com/office/drawing/2014/main" id="{4A393F04-540C-F654-D163-721AAF391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615" y="1304363"/>
            <a:ext cx="6212018" cy="5406925"/>
          </a:xfrm>
          <a:prstGeom prst="rect">
            <a:avLst/>
          </a:prstGeom>
        </p:spPr>
      </p:pic>
    </p:spTree>
    <p:extLst>
      <p:ext uri="{BB962C8B-B14F-4D97-AF65-F5344CB8AC3E}">
        <p14:creationId xmlns:p14="http://schemas.microsoft.com/office/powerpoint/2010/main" val="3105828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6F597C-177C-1AFA-933C-9422FBB62179}"/>
              </a:ext>
            </a:extLst>
          </p:cNvPr>
          <p:cNvSpPr>
            <a:spLocks noGrp="1"/>
          </p:cNvSpPr>
          <p:nvPr>
            <p:ph type="title"/>
          </p:nvPr>
        </p:nvSpPr>
        <p:spPr/>
        <p:txBody>
          <a:bodyPr/>
          <a:lstStyle/>
          <a:p>
            <a:r>
              <a:rPr lang="nl-NL" dirty="0"/>
              <a:t>Hulp aan ontwikkelingslanden</a:t>
            </a:r>
          </a:p>
        </p:txBody>
      </p:sp>
      <p:sp>
        <p:nvSpPr>
          <p:cNvPr id="3" name="Tijdelijke aanduiding voor inhoud 2">
            <a:extLst>
              <a:ext uri="{FF2B5EF4-FFF2-40B4-BE49-F238E27FC236}">
                <a16:creationId xmlns:a16="http://schemas.microsoft.com/office/drawing/2014/main" id="{43D3D0F3-3B87-8CA4-D3A5-53C53608CD77}"/>
              </a:ext>
            </a:extLst>
          </p:cNvPr>
          <p:cNvSpPr>
            <a:spLocks noGrp="1"/>
          </p:cNvSpPr>
          <p:nvPr>
            <p:ph idx="1"/>
          </p:nvPr>
        </p:nvSpPr>
        <p:spPr>
          <a:xfrm>
            <a:off x="838200" y="1825625"/>
            <a:ext cx="10515600" cy="4938246"/>
          </a:xfrm>
        </p:spPr>
        <p:txBody>
          <a:bodyPr>
            <a:normAutofit fontScale="85000" lnSpcReduction="20000"/>
          </a:bodyPr>
          <a:lstStyle/>
          <a:p>
            <a:r>
              <a:rPr lang="nl-NL" dirty="0"/>
              <a:t>Hoe helpen we ontwikkelingslanden?</a:t>
            </a:r>
          </a:p>
          <a:p>
            <a:r>
              <a:rPr lang="nl-NL" b="1" dirty="0"/>
              <a:t>Noodhulp</a:t>
            </a:r>
          </a:p>
          <a:p>
            <a:pPr lvl="1"/>
            <a:r>
              <a:rPr lang="nl-NL" dirty="0"/>
              <a:t>Hulp op korte termijn. Indien er een ramp uitbreekt hebben mensen vaak eerste levensbehoeften nodig, zoals eten, drinken en dekens of kleding. Deze hulp is gericht op korte termijn.</a:t>
            </a:r>
          </a:p>
          <a:p>
            <a:r>
              <a:rPr lang="nl-NL" b="1" dirty="0"/>
              <a:t>Structurele hulp</a:t>
            </a:r>
          </a:p>
          <a:p>
            <a:pPr lvl="1"/>
            <a:r>
              <a:rPr lang="nl-NL" dirty="0"/>
              <a:t>Hulp op lange termijn. Bijvoorbeeld de bewoners helpen om een eigen business op te zetten of de mensen leren water te zuiveren. Dit richt zich er op dat de mensen in de toekomst zelfstandig(er) kunnen leven. Een bekend voorbeeld zijn microkredieten</a:t>
            </a:r>
          </a:p>
          <a:p>
            <a:r>
              <a:rPr lang="nl-NL" b="1" dirty="0"/>
              <a:t>Gebonden hulp</a:t>
            </a:r>
          </a:p>
          <a:p>
            <a:pPr lvl="1"/>
            <a:r>
              <a:rPr lang="nl-NL" dirty="0"/>
              <a:t>Bij gebonden hulp geven we (bijvoorbeeld) als Nederland hulp aan een land, maar is het ontvangende land wel verplicht om het bedrag (grotendeels) uit te geven in Nederland. Zo wordt de Nederlandse economie geholpen.</a:t>
            </a:r>
          </a:p>
          <a:p>
            <a:r>
              <a:rPr lang="nl-NL" b="1" dirty="0"/>
              <a:t>Bilaterale hulp</a:t>
            </a:r>
          </a:p>
          <a:p>
            <a:pPr lvl="1"/>
            <a:r>
              <a:rPr lang="nl-NL" b="0" i="0" dirty="0">
                <a:solidFill>
                  <a:srgbClr val="1F1F1F"/>
                </a:solidFill>
                <a:effectLst/>
                <a:latin typeface="Google Sans"/>
              </a:rPr>
              <a:t>Dit is </a:t>
            </a:r>
            <a:r>
              <a:rPr lang="nl-NL" b="0" i="0" dirty="0">
                <a:solidFill>
                  <a:srgbClr val="040C28"/>
                </a:solidFill>
                <a:effectLst/>
                <a:latin typeface="Google Sans"/>
              </a:rPr>
              <a:t>wanneer hulp rechtstreeks van de overheid van het ene land aan de overheid van het andere land wordt gegeven, zonder tussenkomst van andere personen of organisaties</a:t>
            </a:r>
            <a:r>
              <a:rPr lang="nl-NL" b="0" i="0" dirty="0">
                <a:solidFill>
                  <a:srgbClr val="1F1F1F"/>
                </a:solidFill>
                <a:effectLst/>
                <a:latin typeface="Google Sans"/>
              </a:rPr>
              <a:t>.</a:t>
            </a:r>
            <a:endParaRPr lang="nl-NL" dirty="0"/>
          </a:p>
        </p:txBody>
      </p:sp>
    </p:spTree>
    <p:extLst>
      <p:ext uri="{BB962C8B-B14F-4D97-AF65-F5344CB8AC3E}">
        <p14:creationId xmlns:p14="http://schemas.microsoft.com/office/powerpoint/2010/main" val="241068374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0434E3-F6F0-A72C-C672-3A890D1EE4CA}"/>
              </a:ext>
            </a:extLst>
          </p:cNvPr>
          <p:cNvSpPr>
            <a:spLocks noGrp="1"/>
          </p:cNvSpPr>
          <p:nvPr>
            <p:ph type="title"/>
          </p:nvPr>
        </p:nvSpPr>
        <p:spPr>
          <a:xfrm>
            <a:off x="838200" y="553384"/>
            <a:ext cx="10515600" cy="1325563"/>
          </a:xfrm>
        </p:spPr>
        <p:txBody>
          <a:bodyPr/>
          <a:lstStyle/>
          <a:p>
            <a:r>
              <a:rPr lang="nl-NL" dirty="0"/>
              <a:t>Hulp aan ontwikkelingslanden - voorbeeldvraag</a:t>
            </a:r>
          </a:p>
        </p:txBody>
      </p:sp>
      <p:pic>
        <p:nvPicPr>
          <p:cNvPr id="5" name="Afbeelding 4">
            <a:extLst>
              <a:ext uri="{FF2B5EF4-FFF2-40B4-BE49-F238E27FC236}">
                <a16:creationId xmlns:a16="http://schemas.microsoft.com/office/drawing/2014/main" id="{CB1FE665-6C8C-66C6-31E2-D03ED66AC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537" y="1878947"/>
            <a:ext cx="11063343" cy="3217488"/>
          </a:xfrm>
          <a:prstGeom prst="rect">
            <a:avLst/>
          </a:prstGeom>
        </p:spPr>
      </p:pic>
    </p:spTree>
    <p:extLst>
      <p:ext uri="{BB962C8B-B14F-4D97-AF65-F5344CB8AC3E}">
        <p14:creationId xmlns:p14="http://schemas.microsoft.com/office/powerpoint/2010/main" val="19489023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945DE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6071B3-CA55-435C-DE2E-1B16BC93FE84}"/>
              </a:ext>
            </a:extLst>
          </p:cNvPr>
          <p:cNvSpPr>
            <a:spLocks noGrp="1"/>
          </p:cNvSpPr>
          <p:nvPr>
            <p:ph type="ctrTitle"/>
          </p:nvPr>
        </p:nvSpPr>
        <p:spPr>
          <a:xfrm>
            <a:off x="1524000" y="221410"/>
            <a:ext cx="9144000" cy="2387600"/>
          </a:xfrm>
        </p:spPr>
        <p:txBody>
          <a:bodyPr/>
          <a:lstStyle/>
          <a:p>
            <a:r>
              <a:rPr lang="nl-NL" dirty="0">
                <a:solidFill>
                  <a:schemeClr val="bg1"/>
                </a:solidFill>
              </a:rPr>
              <a:t>Berekeningen</a:t>
            </a:r>
          </a:p>
        </p:txBody>
      </p:sp>
      <p:sp>
        <p:nvSpPr>
          <p:cNvPr id="4" name="Tekstvak 3">
            <a:extLst>
              <a:ext uri="{FF2B5EF4-FFF2-40B4-BE49-F238E27FC236}">
                <a16:creationId xmlns:a16="http://schemas.microsoft.com/office/drawing/2014/main" id="{0C2938E0-A8E7-BE2A-C4A1-CDF4808E35DF}"/>
              </a:ext>
            </a:extLst>
          </p:cNvPr>
          <p:cNvSpPr txBox="1"/>
          <p:nvPr/>
        </p:nvSpPr>
        <p:spPr>
          <a:xfrm>
            <a:off x="860612" y="2958353"/>
            <a:ext cx="10434917" cy="3046988"/>
          </a:xfrm>
          <a:prstGeom prst="rect">
            <a:avLst/>
          </a:prstGeom>
          <a:noFill/>
        </p:spPr>
        <p:txBody>
          <a:bodyPr wrap="square" rtlCol="0">
            <a:spAutoFit/>
          </a:bodyPr>
          <a:lstStyle/>
          <a:p>
            <a:r>
              <a:rPr lang="nl-NL" sz="3200" b="1" dirty="0">
                <a:solidFill>
                  <a:schemeClr val="bg1"/>
                </a:solidFill>
                <a:highlight>
                  <a:srgbClr val="FF0000"/>
                </a:highlight>
              </a:rPr>
              <a:t>Onderwerpen</a:t>
            </a:r>
            <a:r>
              <a:rPr lang="nl-NL" sz="3200" dirty="0">
                <a:solidFill>
                  <a:schemeClr val="bg1"/>
                </a:solidFill>
              </a:rPr>
              <a:t> </a:t>
            </a:r>
          </a:p>
          <a:p>
            <a:endParaRPr lang="nl-NL" sz="3200" dirty="0">
              <a:solidFill>
                <a:schemeClr val="bg1"/>
              </a:solidFill>
            </a:endParaRPr>
          </a:p>
          <a:p>
            <a:r>
              <a:rPr lang="nl-NL" sz="3200" dirty="0">
                <a:solidFill>
                  <a:schemeClr val="bg1"/>
                </a:solidFill>
              </a:rPr>
              <a:t>Procenten, valutakoers, van maand naar…, marktaandeel, kredietkosten, afschrijving, betalingsbalans, rente, consumentenprijs, btw, kostprijs, arbeidsproductiviteit, saldo berekenen, indexcijfers, export en importquote, valutakoers</a:t>
            </a:r>
          </a:p>
        </p:txBody>
      </p:sp>
    </p:spTree>
    <p:extLst>
      <p:ext uri="{BB962C8B-B14F-4D97-AF65-F5344CB8AC3E}">
        <p14:creationId xmlns:p14="http://schemas.microsoft.com/office/powerpoint/2010/main" val="34884570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A5528C-E8C5-1D9D-A856-111F170397D7}"/>
              </a:ext>
            </a:extLst>
          </p:cNvPr>
          <p:cNvSpPr>
            <a:spLocks noGrp="1"/>
          </p:cNvSpPr>
          <p:nvPr>
            <p:ph type="title"/>
          </p:nvPr>
        </p:nvSpPr>
        <p:spPr/>
        <p:txBody>
          <a:bodyPr/>
          <a:lstStyle/>
          <a:p>
            <a:r>
              <a:rPr lang="nl-NL" dirty="0"/>
              <a:t>Basis</a:t>
            </a:r>
          </a:p>
        </p:txBody>
      </p:sp>
      <p:sp>
        <p:nvSpPr>
          <p:cNvPr id="3" name="Tijdelijke aanduiding voor inhoud 2">
            <a:extLst>
              <a:ext uri="{FF2B5EF4-FFF2-40B4-BE49-F238E27FC236}">
                <a16:creationId xmlns:a16="http://schemas.microsoft.com/office/drawing/2014/main" id="{6717095B-CFC0-2276-4064-0FE53C33B398}"/>
              </a:ext>
            </a:extLst>
          </p:cNvPr>
          <p:cNvSpPr>
            <a:spLocks noGrp="1"/>
          </p:cNvSpPr>
          <p:nvPr>
            <p:ph idx="1"/>
          </p:nvPr>
        </p:nvSpPr>
        <p:spPr/>
        <p:txBody>
          <a:bodyPr>
            <a:normAutofit lnSpcReduction="10000"/>
          </a:bodyPr>
          <a:lstStyle/>
          <a:p>
            <a:r>
              <a:rPr lang="nl-NL" dirty="0"/>
              <a:t>Een miljoen heeft </a:t>
            </a:r>
            <a:r>
              <a:rPr lang="nl-NL" b="1" dirty="0"/>
              <a:t>zes </a:t>
            </a:r>
            <a:r>
              <a:rPr lang="nl-NL" dirty="0"/>
              <a:t>nullen, een miljard heeft </a:t>
            </a:r>
            <a:r>
              <a:rPr lang="nl-NL" b="1" dirty="0"/>
              <a:t>negen </a:t>
            </a:r>
            <a:r>
              <a:rPr lang="nl-NL" dirty="0"/>
              <a:t>nullen</a:t>
            </a:r>
          </a:p>
          <a:p>
            <a:r>
              <a:rPr lang="nl-NL" dirty="0"/>
              <a:t>Euro’s ronden we altijd af op 2 decimalen (1,666 euro = 1,67 euro), procenten meestal op 1 decimaal tenzij anders aangegeven. </a:t>
            </a:r>
          </a:p>
          <a:p>
            <a:r>
              <a:rPr lang="nl-NL" dirty="0"/>
              <a:t>Schrijf altijd je berekening op voor de deelscore! Maak je berekening ook altijd af, want zelfs met een foute tussen-uitkomsten kun je een deelscore krijgen.</a:t>
            </a:r>
          </a:p>
          <a:p>
            <a:r>
              <a:rPr lang="nl-NL" dirty="0"/>
              <a:t>Indexcijfers schrijven we </a:t>
            </a:r>
            <a:r>
              <a:rPr lang="nl-NL" b="1" dirty="0"/>
              <a:t>zonder </a:t>
            </a:r>
            <a:r>
              <a:rPr lang="nl-NL" dirty="0"/>
              <a:t>procentteken</a:t>
            </a:r>
          </a:p>
          <a:p>
            <a:r>
              <a:rPr lang="nl-NL" dirty="0"/>
              <a:t>1 jaar heeft 365 dagen, 52 weken, 12 maanden, 4 kwartalen</a:t>
            </a:r>
          </a:p>
          <a:p>
            <a:r>
              <a:rPr lang="nl-NL" dirty="0"/>
              <a:t>Liever een ‘’enter’’ te veel op je rekenmachine, dan te weinig.</a:t>
            </a:r>
          </a:p>
          <a:p>
            <a:pPr lvl="1"/>
            <a:r>
              <a:rPr lang="nl-NL" dirty="0"/>
              <a:t>Tip : na elke berekening gewoon op enter klikken</a:t>
            </a:r>
          </a:p>
          <a:p>
            <a:pPr marL="0" indent="0">
              <a:buNone/>
            </a:pPr>
            <a:endParaRPr lang="nl-NL" dirty="0"/>
          </a:p>
        </p:txBody>
      </p:sp>
    </p:spTree>
    <p:extLst>
      <p:ext uri="{BB962C8B-B14F-4D97-AF65-F5344CB8AC3E}">
        <p14:creationId xmlns:p14="http://schemas.microsoft.com/office/powerpoint/2010/main" val="42346943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B360C-E1DB-2830-BBA4-CF1D3D9E7A2C}"/>
              </a:ext>
            </a:extLst>
          </p:cNvPr>
          <p:cNvSpPr>
            <a:spLocks noGrp="1"/>
          </p:cNvSpPr>
          <p:nvPr>
            <p:ph type="title"/>
          </p:nvPr>
        </p:nvSpPr>
        <p:spPr/>
        <p:txBody>
          <a:bodyPr/>
          <a:lstStyle/>
          <a:p>
            <a:r>
              <a:rPr lang="nl-NL" dirty="0"/>
              <a:t>Procenten</a:t>
            </a:r>
          </a:p>
        </p:txBody>
      </p:sp>
      <p:sp>
        <p:nvSpPr>
          <p:cNvPr id="3" name="Tijdelijke aanduiding voor inhoud 2">
            <a:extLst>
              <a:ext uri="{FF2B5EF4-FFF2-40B4-BE49-F238E27FC236}">
                <a16:creationId xmlns:a16="http://schemas.microsoft.com/office/drawing/2014/main" id="{50713D09-E0C7-EEED-A9AA-C8692054CE1A}"/>
              </a:ext>
            </a:extLst>
          </p:cNvPr>
          <p:cNvSpPr>
            <a:spLocks noGrp="1"/>
          </p:cNvSpPr>
          <p:nvPr>
            <p:ph idx="1"/>
          </p:nvPr>
        </p:nvSpPr>
        <p:spPr/>
        <p:txBody>
          <a:bodyPr>
            <a:normAutofit fontScale="85000" lnSpcReduction="20000"/>
          </a:bodyPr>
          <a:lstStyle/>
          <a:p>
            <a:r>
              <a:rPr lang="nl-NL" dirty="0"/>
              <a:t>Een procent is eigenlijk hetzelfde als één van de honderd (cent in het Frans is ook 100).</a:t>
            </a:r>
          </a:p>
          <a:p>
            <a:endParaRPr lang="nl-NL" dirty="0"/>
          </a:p>
          <a:p>
            <a:r>
              <a:rPr lang="nl-NL" dirty="0"/>
              <a:t>1% is dus eigenlijk 1 van de 100</a:t>
            </a:r>
          </a:p>
          <a:p>
            <a:endParaRPr lang="nl-NL" dirty="0"/>
          </a:p>
          <a:p>
            <a:r>
              <a:rPr lang="nl-NL" dirty="0"/>
              <a:t>Op je rekenmachine kun je dit ook intypen als 1 : 100. Je krijgt dan 0,01 uit. </a:t>
            </a:r>
          </a:p>
          <a:p>
            <a:endParaRPr lang="nl-NL" dirty="0"/>
          </a:p>
          <a:p>
            <a:r>
              <a:rPr lang="nl-NL" dirty="0"/>
              <a:t>Als je dus 5,5% van 200 moet berekenen, doe je op je rekenmachine eerst 5,5 : 100. Dat is 0,055</a:t>
            </a:r>
          </a:p>
          <a:p>
            <a:r>
              <a:rPr lang="nl-NL" dirty="0"/>
              <a:t>Dat vermenigvuldig je (keer) het getal dat je wil berekenen. In dit geval vermenigvuldig je het met 200. Je som op je rekenmachine wordt dus</a:t>
            </a:r>
          </a:p>
          <a:p>
            <a:r>
              <a:rPr lang="nl-NL" dirty="0"/>
              <a:t>0,055 x 200 = 11</a:t>
            </a:r>
          </a:p>
        </p:txBody>
      </p:sp>
    </p:spTree>
    <p:extLst>
      <p:ext uri="{BB962C8B-B14F-4D97-AF65-F5344CB8AC3E}">
        <p14:creationId xmlns:p14="http://schemas.microsoft.com/office/powerpoint/2010/main" val="11209707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BA2EB-2D8E-9F80-878F-00F1D40F5E90}"/>
              </a:ext>
            </a:extLst>
          </p:cNvPr>
          <p:cNvSpPr>
            <a:spLocks noGrp="1"/>
          </p:cNvSpPr>
          <p:nvPr>
            <p:ph type="title"/>
          </p:nvPr>
        </p:nvSpPr>
        <p:spPr/>
        <p:txBody>
          <a:bodyPr/>
          <a:lstStyle/>
          <a:p>
            <a:r>
              <a:rPr lang="nl-NL" dirty="0"/>
              <a:t>Getal berekenen hoeveel % het is</a:t>
            </a:r>
          </a:p>
        </p:txBody>
      </p:sp>
      <p:sp>
        <p:nvSpPr>
          <p:cNvPr id="3" name="Tijdelijke aanduiding voor inhoud 2">
            <a:extLst>
              <a:ext uri="{FF2B5EF4-FFF2-40B4-BE49-F238E27FC236}">
                <a16:creationId xmlns:a16="http://schemas.microsoft.com/office/drawing/2014/main" id="{3C49BFDA-BBD5-D02E-ED72-0FAC838B9B1A}"/>
              </a:ext>
            </a:extLst>
          </p:cNvPr>
          <p:cNvSpPr>
            <a:spLocks noGrp="1"/>
          </p:cNvSpPr>
          <p:nvPr>
            <p:ph idx="1"/>
          </p:nvPr>
        </p:nvSpPr>
        <p:spPr/>
        <p:txBody>
          <a:bodyPr>
            <a:normAutofit lnSpcReduction="10000"/>
          </a:bodyPr>
          <a:lstStyle/>
          <a:p>
            <a:r>
              <a:rPr lang="nl-NL" dirty="0"/>
              <a:t>Bij een </a:t>
            </a:r>
            <a:r>
              <a:rPr lang="nl-NL" i="1" dirty="0"/>
              <a:t>gegeven </a:t>
            </a:r>
            <a:r>
              <a:rPr lang="nl-NL" dirty="0"/>
              <a:t>gebruik je de volgende formule</a:t>
            </a:r>
          </a:p>
          <a:p>
            <a:r>
              <a:rPr lang="nl-NL" dirty="0">
                <a:highlight>
                  <a:srgbClr val="FF00FF"/>
                </a:highlight>
              </a:rPr>
              <a:t>deel / geheel x 100%</a:t>
            </a:r>
          </a:p>
          <a:p>
            <a:endParaRPr lang="nl-NL" dirty="0"/>
          </a:p>
          <a:p>
            <a:r>
              <a:rPr lang="nl-NL" dirty="0"/>
              <a:t>Voorbeeld: </a:t>
            </a:r>
          </a:p>
          <a:p>
            <a:r>
              <a:rPr lang="nl-NL" dirty="0"/>
              <a:t>In een klas zitten 30 kinderen. 10 daarvan zijn jongen. Hoeveel procent is er jongen in deze klas?</a:t>
            </a:r>
          </a:p>
          <a:p>
            <a:r>
              <a:rPr lang="nl-NL" dirty="0"/>
              <a:t>Het is een gegeven (geen verandering) dus gebruik je bovenstaande formule. Het deel zijn de 10 jongens, het geheel (het totaal) zijn de 30 kinderen.</a:t>
            </a:r>
          </a:p>
          <a:p>
            <a:r>
              <a:rPr lang="nl-NL" dirty="0"/>
              <a:t>10 : 30 x 100% = 33,3%. Dus in deze klas is 33,3% jongen.</a:t>
            </a:r>
          </a:p>
        </p:txBody>
      </p:sp>
    </p:spTree>
    <p:extLst>
      <p:ext uri="{BB962C8B-B14F-4D97-AF65-F5344CB8AC3E}">
        <p14:creationId xmlns:p14="http://schemas.microsoft.com/office/powerpoint/2010/main" val="30595856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829205-A6AD-45B4-30C5-6B47E7279733}"/>
              </a:ext>
            </a:extLst>
          </p:cNvPr>
          <p:cNvSpPr>
            <a:spLocks noGrp="1"/>
          </p:cNvSpPr>
          <p:nvPr>
            <p:ph type="title"/>
          </p:nvPr>
        </p:nvSpPr>
        <p:spPr/>
        <p:txBody>
          <a:bodyPr/>
          <a:lstStyle/>
          <a:p>
            <a:r>
              <a:rPr lang="nl-NL" dirty="0"/>
              <a:t>Toename of afname in % uitdrukken</a:t>
            </a:r>
          </a:p>
        </p:txBody>
      </p:sp>
      <p:sp>
        <p:nvSpPr>
          <p:cNvPr id="3" name="Tijdelijke aanduiding voor inhoud 2">
            <a:extLst>
              <a:ext uri="{FF2B5EF4-FFF2-40B4-BE49-F238E27FC236}">
                <a16:creationId xmlns:a16="http://schemas.microsoft.com/office/drawing/2014/main" id="{248E4193-A2BE-8F39-4C7A-33DEC1750BAB}"/>
              </a:ext>
            </a:extLst>
          </p:cNvPr>
          <p:cNvSpPr>
            <a:spLocks noGrp="1"/>
          </p:cNvSpPr>
          <p:nvPr>
            <p:ph idx="1"/>
          </p:nvPr>
        </p:nvSpPr>
        <p:spPr/>
        <p:txBody>
          <a:bodyPr>
            <a:normAutofit lnSpcReduction="10000"/>
          </a:bodyPr>
          <a:lstStyle/>
          <a:p>
            <a:r>
              <a:rPr lang="nl-NL" dirty="0"/>
              <a:t>Bij een </a:t>
            </a:r>
            <a:r>
              <a:rPr lang="nl-NL" i="1" dirty="0"/>
              <a:t>verandering (toename of afname) </a:t>
            </a:r>
            <a:r>
              <a:rPr lang="nl-NL" dirty="0"/>
              <a:t>gebruik je de volgende formule</a:t>
            </a:r>
          </a:p>
          <a:p>
            <a:pPr marL="0" indent="0">
              <a:buNone/>
            </a:pPr>
            <a:r>
              <a:rPr lang="nl-NL" dirty="0">
                <a:highlight>
                  <a:srgbClr val="FF00FF"/>
                </a:highlight>
              </a:rPr>
              <a:t>(Nieuw- oud) : oud x 100%</a:t>
            </a:r>
          </a:p>
          <a:p>
            <a:endParaRPr lang="nl-NL" dirty="0"/>
          </a:p>
          <a:p>
            <a:r>
              <a:rPr lang="nl-NL" dirty="0"/>
              <a:t>Voorbeeld: </a:t>
            </a:r>
          </a:p>
          <a:p>
            <a:r>
              <a:rPr lang="nl-NL" dirty="0"/>
              <a:t>In 2021 verdiende je bij je baas 5 euro per uur. In 2022 ging je 8 euro per uur verdienen. Bereken de procentuele stijging van je loon. </a:t>
            </a:r>
          </a:p>
          <a:p>
            <a:r>
              <a:rPr lang="nl-NL" dirty="0"/>
              <a:t>Nieuw = 8 euro, oud = 5 euro.</a:t>
            </a:r>
          </a:p>
          <a:p>
            <a:r>
              <a:rPr lang="nl-NL" dirty="0"/>
              <a:t>(8-5) : 5 x 100% = 60% toename. </a:t>
            </a:r>
          </a:p>
        </p:txBody>
      </p:sp>
    </p:spTree>
    <p:extLst>
      <p:ext uri="{BB962C8B-B14F-4D97-AF65-F5344CB8AC3E}">
        <p14:creationId xmlns:p14="http://schemas.microsoft.com/office/powerpoint/2010/main" val="1443526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850619-A0B7-5790-A398-19F67633E6B0}"/>
              </a:ext>
            </a:extLst>
          </p:cNvPr>
          <p:cNvSpPr>
            <a:spLocks noGrp="1"/>
          </p:cNvSpPr>
          <p:nvPr>
            <p:ph type="title"/>
          </p:nvPr>
        </p:nvSpPr>
        <p:spPr/>
        <p:txBody>
          <a:bodyPr/>
          <a:lstStyle/>
          <a:p>
            <a:r>
              <a:rPr lang="nl-NL" dirty="0"/>
              <a:t>Soorten vragen 4 : </a:t>
            </a:r>
            <a:r>
              <a:rPr lang="nl-NL" dirty="0" err="1"/>
              <a:t>Inzichtsvragen</a:t>
            </a:r>
            <a:endParaRPr lang="nl-NL" dirty="0"/>
          </a:p>
        </p:txBody>
      </p:sp>
      <p:sp>
        <p:nvSpPr>
          <p:cNvPr id="3" name="Tijdelijke aanduiding voor inhoud 2">
            <a:extLst>
              <a:ext uri="{FF2B5EF4-FFF2-40B4-BE49-F238E27FC236}">
                <a16:creationId xmlns:a16="http://schemas.microsoft.com/office/drawing/2014/main" id="{F7FC8D34-0F9B-B6A5-4D7A-889050753513}"/>
              </a:ext>
            </a:extLst>
          </p:cNvPr>
          <p:cNvSpPr>
            <a:spLocks noGrp="1"/>
          </p:cNvSpPr>
          <p:nvPr>
            <p:ph idx="1"/>
          </p:nvPr>
        </p:nvSpPr>
        <p:spPr>
          <a:xfrm>
            <a:off x="838200" y="1304365"/>
            <a:ext cx="10515600" cy="4872598"/>
          </a:xfrm>
        </p:spPr>
        <p:txBody>
          <a:bodyPr/>
          <a:lstStyle/>
          <a:p>
            <a:r>
              <a:rPr lang="nl-NL" dirty="0"/>
              <a:t>Deze vragen laten zich het lastigste trainen. Voor de </a:t>
            </a:r>
            <a:r>
              <a:rPr lang="nl-NL" dirty="0" err="1"/>
              <a:t>inzichtsvragen</a:t>
            </a:r>
            <a:r>
              <a:rPr lang="nl-NL" dirty="0"/>
              <a:t> heb je een beetje meer (economische) kennis nodig.</a:t>
            </a:r>
          </a:p>
          <a:p>
            <a:r>
              <a:rPr lang="nl-NL" dirty="0"/>
              <a:t>Tip : maak de vragen persoonlijk. Hoe zou jij in deze situatie staan (als bedrijf, als mens of als overheid?)</a:t>
            </a:r>
          </a:p>
          <a:p>
            <a:r>
              <a:rPr lang="nl-NL" dirty="0"/>
              <a:t>Vaak is het ook gebaseerd op algemene kennis. Probeer iets!</a:t>
            </a:r>
          </a:p>
        </p:txBody>
      </p:sp>
      <p:pic>
        <p:nvPicPr>
          <p:cNvPr id="5" name="Afbeelding 4">
            <a:extLst>
              <a:ext uri="{FF2B5EF4-FFF2-40B4-BE49-F238E27FC236}">
                <a16:creationId xmlns:a16="http://schemas.microsoft.com/office/drawing/2014/main" id="{09B56343-DC6B-0309-5A2A-AEFAA816C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594846"/>
            <a:ext cx="7772400" cy="1494692"/>
          </a:xfrm>
          <a:prstGeom prst="rect">
            <a:avLst/>
          </a:prstGeom>
        </p:spPr>
      </p:pic>
      <p:pic>
        <p:nvPicPr>
          <p:cNvPr id="7" name="Afbeelding 6">
            <a:extLst>
              <a:ext uri="{FF2B5EF4-FFF2-40B4-BE49-F238E27FC236}">
                <a16:creationId xmlns:a16="http://schemas.microsoft.com/office/drawing/2014/main" id="{DC7AB936-9EF7-ECDE-6E5B-141452AC49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5017521"/>
            <a:ext cx="7772400" cy="1662814"/>
          </a:xfrm>
          <a:prstGeom prst="rect">
            <a:avLst/>
          </a:prstGeom>
        </p:spPr>
      </p:pic>
    </p:spTree>
    <p:extLst>
      <p:ext uri="{BB962C8B-B14F-4D97-AF65-F5344CB8AC3E}">
        <p14:creationId xmlns:p14="http://schemas.microsoft.com/office/powerpoint/2010/main" val="28111193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6C8713-1B42-F820-BC2D-6E5B48A914DB}"/>
              </a:ext>
            </a:extLst>
          </p:cNvPr>
          <p:cNvSpPr>
            <a:spLocks noGrp="1"/>
          </p:cNvSpPr>
          <p:nvPr>
            <p:ph type="title"/>
          </p:nvPr>
        </p:nvSpPr>
        <p:spPr>
          <a:xfrm>
            <a:off x="838200" y="681037"/>
            <a:ext cx="10515600" cy="1325563"/>
          </a:xfrm>
        </p:spPr>
        <p:txBody>
          <a:bodyPr/>
          <a:lstStyle/>
          <a:p>
            <a:r>
              <a:rPr lang="nl-NL" dirty="0"/>
              <a:t>Bedrag omrekenen van week naar maand</a:t>
            </a:r>
          </a:p>
        </p:txBody>
      </p:sp>
      <p:sp>
        <p:nvSpPr>
          <p:cNvPr id="3" name="Tijdelijke aanduiding voor inhoud 2">
            <a:extLst>
              <a:ext uri="{FF2B5EF4-FFF2-40B4-BE49-F238E27FC236}">
                <a16:creationId xmlns:a16="http://schemas.microsoft.com/office/drawing/2014/main" id="{9532AE3C-26C2-5A8A-D34F-3D48CFC553C7}"/>
              </a:ext>
            </a:extLst>
          </p:cNvPr>
          <p:cNvSpPr>
            <a:spLocks noGrp="1"/>
          </p:cNvSpPr>
          <p:nvPr>
            <p:ph idx="1"/>
          </p:nvPr>
        </p:nvSpPr>
        <p:spPr/>
        <p:txBody>
          <a:bodyPr>
            <a:normAutofit fontScale="92500" lnSpcReduction="20000"/>
          </a:bodyPr>
          <a:lstStyle/>
          <a:p>
            <a:r>
              <a:rPr lang="nl-NL" dirty="0">
                <a:highlight>
                  <a:srgbClr val="FF00FF"/>
                </a:highlight>
              </a:rPr>
              <a:t>Formule maandbedrag = weekbedrag x 52 : 12</a:t>
            </a:r>
            <a:endParaRPr lang="nl-NL" dirty="0"/>
          </a:p>
          <a:p>
            <a:r>
              <a:rPr lang="nl-NL" dirty="0"/>
              <a:t>Je berekent dus eerst het jaarbedrag en daarna het maandbedrag.</a:t>
            </a:r>
          </a:p>
          <a:p>
            <a:r>
              <a:rPr lang="nl-NL" b="1" dirty="0"/>
              <a:t>Let op: één maand is niet precies 4 weken, daarom NOOIT x4 doen!</a:t>
            </a:r>
          </a:p>
          <a:p>
            <a:endParaRPr lang="nl-NL" dirty="0"/>
          </a:p>
          <a:p>
            <a:r>
              <a:rPr lang="nl-NL" u="sng" dirty="0"/>
              <a:t>Voorbeeld: </a:t>
            </a:r>
            <a:br>
              <a:rPr lang="nl-NL" dirty="0"/>
            </a:br>
            <a:r>
              <a:rPr lang="nl-NL" dirty="0"/>
              <a:t>Wesley verdient €40 per week aan krantenwijk. Wat verdient hij per maand? </a:t>
            </a:r>
          </a:p>
          <a:p>
            <a:endParaRPr lang="nl-NL" dirty="0"/>
          </a:p>
          <a:p>
            <a:r>
              <a:rPr lang="nl-NL" b="1" dirty="0"/>
              <a:t>Berekening: </a:t>
            </a:r>
          </a:p>
          <a:p>
            <a:pPr marL="0" indent="0">
              <a:buNone/>
            </a:pPr>
            <a:r>
              <a:rPr lang="nl-NL" dirty="0"/>
              <a:t>   €40.- x 52 : 12 = €173,33</a:t>
            </a:r>
          </a:p>
          <a:p>
            <a:pPr marL="0" indent="0">
              <a:buNone/>
            </a:pPr>
            <a:r>
              <a:rPr lang="nl-NL" dirty="0">
                <a:solidFill>
                  <a:srgbClr val="FF0000"/>
                </a:solidFill>
              </a:rPr>
              <a:t>   Let op: niet x 4!!  </a:t>
            </a:r>
            <a:endParaRPr lang="nl-NL" b="1" dirty="0"/>
          </a:p>
          <a:p>
            <a:pPr marL="0" indent="0">
              <a:buNone/>
            </a:pPr>
            <a:endParaRPr lang="nl-NL" dirty="0"/>
          </a:p>
          <a:p>
            <a:endParaRPr lang="nl-NL" dirty="0">
              <a:solidFill>
                <a:srgbClr val="FF0000"/>
              </a:solidFill>
            </a:endParaRPr>
          </a:p>
        </p:txBody>
      </p:sp>
    </p:spTree>
    <p:extLst>
      <p:ext uri="{BB962C8B-B14F-4D97-AF65-F5344CB8AC3E}">
        <p14:creationId xmlns:p14="http://schemas.microsoft.com/office/powerpoint/2010/main" val="379953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FB2527-DAA8-C030-104B-A39F39BC3DBD}"/>
              </a:ext>
            </a:extLst>
          </p:cNvPr>
          <p:cNvSpPr>
            <a:spLocks noGrp="1"/>
          </p:cNvSpPr>
          <p:nvPr>
            <p:ph type="title"/>
          </p:nvPr>
        </p:nvSpPr>
        <p:spPr>
          <a:xfrm>
            <a:off x="838200" y="681037"/>
            <a:ext cx="10515600" cy="1325563"/>
          </a:xfrm>
        </p:spPr>
        <p:txBody>
          <a:bodyPr/>
          <a:lstStyle/>
          <a:p>
            <a:r>
              <a:rPr lang="nl-NL" dirty="0"/>
              <a:t>Bedrag omrekenen van maand naar week</a:t>
            </a:r>
          </a:p>
        </p:txBody>
      </p:sp>
      <p:sp>
        <p:nvSpPr>
          <p:cNvPr id="3" name="Tijdelijke aanduiding voor inhoud 2">
            <a:extLst>
              <a:ext uri="{FF2B5EF4-FFF2-40B4-BE49-F238E27FC236}">
                <a16:creationId xmlns:a16="http://schemas.microsoft.com/office/drawing/2014/main" id="{5B3EB488-2A7D-0B00-F504-70B2EF992310}"/>
              </a:ext>
            </a:extLst>
          </p:cNvPr>
          <p:cNvSpPr>
            <a:spLocks noGrp="1"/>
          </p:cNvSpPr>
          <p:nvPr>
            <p:ph idx="1"/>
          </p:nvPr>
        </p:nvSpPr>
        <p:spPr/>
        <p:txBody>
          <a:bodyPr>
            <a:normAutofit fontScale="92500" lnSpcReduction="20000"/>
          </a:bodyPr>
          <a:lstStyle/>
          <a:p>
            <a:r>
              <a:rPr lang="nl-NL" dirty="0">
                <a:highlight>
                  <a:srgbClr val="FF00FF"/>
                </a:highlight>
              </a:rPr>
              <a:t>Formule weekbedrag= maandbedrag x 12 : 52</a:t>
            </a:r>
            <a:endParaRPr lang="nl-NL" dirty="0">
              <a:solidFill>
                <a:srgbClr val="FF0000"/>
              </a:solidFill>
              <a:highlight>
                <a:srgbClr val="FF00FF"/>
              </a:highlight>
            </a:endParaRPr>
          </a:p>
          <a:p>
            <a:r>
              <a:rPr lang="nl-NL" dirty="0"/>
              <a:t>Je berekent dus eerst het jaarbedrag en daarna het weekbedrag.</a:t>
            </a:r>
          </a:p>
          <a:p>
            <a:r>
              <a:rPr lang="nl-NL" b="1" dirty="0"/>
              <a:t>Let op : een maand is niet precies 4 weken, dus nooit delen door 4!</a:t>
            </a:r>
          </a:p>
          <a:p>
            <a:endParaRPr lang="nl-NL" dirty="0"/>
          </a:p>
          <a:p>
            <a:r>
              <a:rPr lang="nl-NL" u="sng" dirty="0"/>
              <a:t>Voorbeeld: </a:t>
            </a:r>
            <a:br>
              <a:rPr lang="nl-NL" dirty="0"/>
            </a:br>
            <a:r>
              <a:rPr lang="nl-NL" dirty="0"/>
              <a:t>Moes heeft een nieuwe baan en verdient maandelijks €3.000.- </a:t>
            </a:r>
            <a:br>
              <a:rPr lang="nl-NL" dirty="0"/>
            </a:br>
            <a:r>
              <a:rPr lang="nl-NL" dirty="0"/>
              <a:t>Hoeveel verdient hij wekelijks?</a:t>
            </a:r>
          </a:p>
          <a:p>
            <a:endParaRPr lang="nl-NL" dirty="0"/>
          </a:p>
          <a:p>
            <a:r>
              <a:rPr lang="nl-NL" dirty="0"/>
              <a:t>Berekening</a:t>
            </a:r>
            <a:br>
              <a:rPr lang="nl-NL" dirty="0"/>
            </a:br>
            <a:r>
              <a:rPr lang="nl-NL" dirty="0"/>
              <a:t>€3.000 x 12 : 52 = €692,31</a:t>
            </a:r>
          </a:p>
          <a:p>
            <a:r>
              <a:rPr lang="nl-NL" dirty="0">
                <a:solidFill>
                  <a:srgbClr val="FF0000"/>
                </a:solidFill>
              </a:rPr>
              <a:t>Let op: niet delen door 4!!</a:t>
            </a:r>
          </a:p>
          <a:p>
            <a:endParaRPr lang="nl-NL" dirty="0"/>
          </a:p>
        </p:txBody>
      </p:sp>
    </p:spTree>
    <p:extLst>
      <p:ext uri="{BB962C8B-B14F-4D97-AF65-F5344CB8AC3E}">
        <p14:creationId xmlns:p14="http://schemas.microsoft.com/office/powerpoint/2010/main" val="113508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CEB71D-76B4-A74A-E57E-4B761FB01ACF}"/>
              </a:ext>
            </a:extLst>
          </p:cNvPr>
          <p:cNvSpPr>
            <a:spLocks noGrp="1"/>
          </p:cNvSpPr>
          <p:nvPr>
            <p:ph type="title"/>
          </p:nvPr>
        </p:nvSpPr>
        <p:spPr/>
        <p:txBody>
          <a:bodyPr/>
          <a:lstStyle/>
          <a:p>
            <a:r>
              <a:rPr lang="nl-NL" dirty="0"/>
              <a:t>Marktaandeel </a:t>
            </a:r>
          </a:p>
        </p:txBody>
      </p:sp>
      <p:sp>
        <p:nvSpPr>
          <p:cNvPr id="3" name="Tijdelijke aanduiding voor inhoud 2">
            <a:extLst>
              <a:ext uri="{FF2B5EF4-FFF2-40B4-BE49-F238E27FC236}">
                <a16:creationId xmlns:a16="http://schemas.microsoft.com/office/drawing/2014/main" id="{43D19DDB-64E4-F92A-0660-6BB187AB56DB}"/>
              </a:ext>
            </a:extLst>
          </p:cNvPr>
          <p:cNvSpPr>
            <a:spLocks noGrp="1"/>
          </p:cNvSpPr>
          <p:nvPr>
            <p:ph idx="1"/>
          </p:nvPr>
        </p:nvSpPr>
        <p:spPr/>
        <p:txBody>
          <a:bodyPr/>
          <a:lstStyle/>
          <a:p>
            <a:r>
              <a:rPr lang="nl-NL" dirty="0"/>
              <a:t>Marktaandeel: is de afzet in procenten van de totale afzet in de bedrijfstak. </a:t>
            </a:r>
            <a:br>
              <a:rPr lang="nl-NL" dirty="0"/>
            </a:br>
            <a:r>
              <a:rPr lang="nl-NL" dirty="0">
                <a:highlight>
                  <a:srgbClr val="FF00FF"/>
                </a:highlight>
              </a:rPr>
              <a:t>Formule = deel: geheel x 100% </a:t>
            </a:r>
            <a:endParaRPr lang="nl-NL" dirty="0"/>
          </a:p>
          <a:p>
            <a:r>
              <a:rPr lang="nl-NL" dirty="0"/>
              <a:t>Voorbeeld 1)</a:t>
            </a:r>
          </a:p>
          <a:p>
            <a:endParaRPr lang="nl-NL" dirty="0"/>
          </a:p>
        </p:txBody>
      </p:sp>
      <p:graphicFrame>
        <p:nvGraphicFramePr>
          <p:cNvPr id="4" name="Tabel 4">
            <a:extLst>
              <a:ext uri="{FF2B5EF4-FFF2-40B4-BE49-F238E27FC236}">
                <a16:creationId xmlns:a16="http://schemas.microsoft.com/office/drawing/2014/main" id="{60A4A9D5-DCD4-F574-4753-9DC82FCBBF64}"/>
              </a:ext>
            </a:extLst>
          </p:cNvPr>
          <p:cNvGraphicFramePr>
            <a:graphicFrameLocks noGrp="1"/>
          </p:cNvGraphicFramePr>
          <p:nvPr>
            <p:extLst>
              <p:ext uri="{D42A27DB-BD31-4B8C-83A1-F6EECF244321}">
                <p14:modId xmlns:p14="http://schemas.microsoft.com/office/powerpoint/2010/main" val="1219985527"/>
              </p:ext>
            </p:extLst>
          </p:nvPr>
        </p:nvGraphicFramePr>
        <p:xfrm>
          <a:off x="620295" y="3633199"/>
          <a:ext cx="5652168" cy="2543764"/>
        </p:xfrm>
        <a:graphic>
          <a:graphicData uri="http://schemas.openxmlformats.org/drawingml/2006/table">
            <a:tbl>
              <a:tblPr firstRow="1" bandRow="1">
                <a:tableStyleId>{5C22544A-7EE6-4342-B048-85BDC9FD1C3A}</a:tableStyleId>
              </a:tblPr>
              <a:tblGrid>
                <a:gridCol w="2826084">
                  <a:extLst>
                    <a:ext uri="{9D8B030D-6E8A-4147-A177-3AD203B41FA5}">
                      <a16:colId xmlns:a16="http://schemas.microsoft.com/office/drawing/2014/main" val="1076394192"/>
                    </a:ext>
                  </a:extLst>
                </a:gridCol>
                <a:gridCol w="2826084">
                  <a:extLst>
                    <a:ext uri="{9D8B030D-6E8A-4147-A177-3AD203B41FA5}">
                      <a16:colId xmlns:a16="http://schemas.microsoft.com/office/drawing/2014/main" val="974417994"/>
                    </a:ext>
                  </a:extLst>
                </a:gridCol>
              </a:tblGrid>
              <a:tr h="635941">
                <a:tc>
                  <a:txBody>
                    <a:bodyPr/>
                    <a:lstStyle/>
                    <a:p>
                      <a:pPr algn="ctr"/>
                      <a:r>
                        <a:rPr lang="nl-NL" sz="2800" dirty="0"/>
                        <a:t>Provider</a:t>
                      </a:r>
                    </a:p>
                  </a:txBody>
                  <a:tcPr/>
                </a:tc>
                <a:tc>
                  <a:txBody>
                    <a:bodyPr/>
                    <a:lstStyle/>
                    <a:p>
                      <a:pPr algn="ctr"/>
                      <a:r>
                        <a:rPr lang="nl-NL" sz="2800" dirty="0"/>
                        <a:t>Aantal klanten</a:t>
                      </a:r>
                    </a:p>
                  </a:txBody>
                  <a:tcPr/>
                </a:tc>
                <a:extLst>
                  <a:ext uri="{0D108BD9-81ED-4DB2-BD59-A6C34878D82A}">
                    <a16:rowId xmlns:a16="http://schemas.microsoft.com/office/drawing/2014/main" val="4146176833"/>
                  </a:ext>
                </a:extLst>
              </a:tr>
              <a:tr h="635941">
                <a:tc>
                  <a:txBody>
                    <a:bodyPr/>
                    <a:lstStyle/>
                    <a:p>
                      <a:pPr algn="ctr"/>
                      <a:r>
                        <a:rPr lang="nl-NL" sz="2800" dirty="0"/>
                        <a:t>KPN</a:t>
                      </a:r>
                    </a:p>
                  </a:txBody>
                  <a:tcPr/>
                </a:tc>
                <a:tc>
                  <a:txBody>
                    <a:bodyPr/>
                    <a:lstStyle/>
                    <a:p>
                      <a:pPr algn="ctr"/>
                      <a:r>
                        <a:rPr lang="nl-NL" sz="2800" dirty="0"/>
                        <a:t>5 miljoen</a:t>
                      </a:r>
                    </a:p>
                  </a:txBody>
                  <a:tcPr/>
                </a:tc>
                <a:extLst>
                  <a:ext uri="{0D108BD9-81ED-4DB2-BD59-A6C34878D82A}">
                    <a16:rowId xmlns:a16="http://schemas.microsoft.com/office/drawing/2014/main" val="4193546500"/>
                  </a:ext>
                </a:extLst>
              </a:tr>
              <a:tr h="635941">
                <a:tc>
                  <a:txBody>
                    <a:bodyPr/>
                    <a:lstStyle/>
                    <a:p>
                      <a:pPr algn="ctr"/>
                      <a:r>
                        <a:rPr lang="nl-NL" sz="2800" dirty="0"/>
                        <a:t>VODAFONE</a:t>
                      </a:r>
                    </a:p>
                  </a:txBody>
                  <a:tcPr/>
                </a:tc>
                <a:tc>
                  <a:txBody>
                    <a:bodyPr/>
                    <a:lstStyle/>
                    <a:p>
                      <a:pPr algn="ctr"/>
                      <a:r>
                        <a:rPr lang="nl-NL" sz="2800" dirty="0"/>
                        <a:t>3 miljoen</a:t>
                      </a:r>
                    </a:p>
                  </a:txBody>
                  <a:tcPr/>
                </a:tc>
                <a:extLst>
                  <a:ext uri="{0D108BD9-81ED-4DB2-BD59-A6C34878D82A}">
                    <a16:rowId xmlns:a16="http://schemas.microsoft.com/office/drawing/2014/main" val="1937628367"/>
                  </a:ext>
                </a:extLst>
              </a:tr>
              <a:tr h="635941">
                <a:tc>
                  <a:txBody>
                    <a:bodyPr/>
                    <a:lstStyle/>
                    <a:p>
                      <a:pPr algn="ctr"/>
                      <a:r>
                        <a:rPr lang="nl-NL" sz="2800" dirty="0"/>
                        <a:t>T-MOBILE</a:t>
                      </a:r>
                    </a:p>
                  </a:txBody>
                  <a:tcPr/>
                </a:tc>
                <a:tc>
                  <a:txBody>
                    <a:bodyPr/>
                    <a:lstStyle/>
                    <a:p>
                      <a:pPr algn="ctr"/>
                      <a:r>
                        <a:rPr lang="nl-NL" sz="2800" dirty="0"/>
                        <a:t>2 miljoen</a:t>
                      </a:r>
                    </a:p>
                  </a:txBody>
                  <a:tcPr/>
                </a:tc>
                <a:extLst>
                  <a:ext uri="{0D108BD9-81ED-4DB2-BD59-A6C34878D82A}">
                    <a16:rowId xmlns:a16="http://schemas.microsoft.com/office/drawing/2014/main" val="234425843"/>
                  </a:ext>
                </a:extLst>
              </a:tr>
            </a:tbl>
          </a:graphicData>
        </a:graphic>
      </p:graphicFrame>
      <p:sp>
        <p:nvSpPr>
          <p:cNvPr id="5" name="Tekstvak 4">
            <a:extLst>
              <a:ext uri="{FF2B5EF4-FFF2-40B4-BE49-F238E27FC236}">
                <a16:creationId xmlns:a16="http://schemas.microsoft.com/office/drawing/2014/main" id="{D6E7C7A3-011C-60A4-CB4A-B275692E8F39}"/>
              </a:ext>
            </a:extLst>
          </p:cNvPr>
          <p:cNvSpPr txBox="1"/>
          <p:nvPr/>
        </p:nvSpPr>
        <p:spPr>
          <a:xfrm>
            <a:off x="6487694" y="3040135"/>
            <a:ext cx="5642811" cy="400110"/>
          </a:xfrm>
          <a:prstGeom prst="rect">
            <a:avLst/>
          </a:prstGeom>
          <a:noFill/>
        </p:spPr>
        <p:txBody>
          <a:bodyPr wrap="square" rtlCol="0">
            <a:spAutoFit/>
          </a:bodyPr>
          <a:lstStyle/>
          <a:p>
            <a:r>
              <a:rPr lang="nl-NL" sz="2000" b="1" dirty="0"/>
              <a:t>Bereken het marktaandeel van T-Mobile.</a:t>
            </a:r>
          </a:p>
        </p:txBody>
      </p:sp>
      <p:sp>
        <p:nvSpPr>
          <p:cNvPr id="7" name="Tekstvak 6">
            <a:extLst>
              <a:ext uri="{FF2B5EF4-FFF2-40B4-BE49-F238E27FC236}">
                <a16:creationId xmlns:a16="http://schemas.microsoft.com/office/drawing/2014/main" id="{DBB963A9-E599-5F42-36A0-762D4DEA2A3C}"/>
              </a:ext>
            </a:extLst>
          </p:cNvPr>
          <p:cNvSpPr txBox="1"/>
          <p:nvPr/>
        </p:nvSpPr>
        <p:spPr>
          <a:xfrm>
            <a:off x="6934200" y="3633199"/>
            <a:ext cx="4749800" cy="2585323"/>
          </a:xfrm>
          <a:prstGeom prst="rect">
            <a:avLst/>
          </a:prstGeom>
          <a:noFill/>
        </p:spPr>
        <p:txBody>
          <a:bodyPr wrap="square" rtlCol="0">
            <a:spAutoFit/>
          </a:bodyPr>
          <a:lstStyle/>
          <a:p>
            <a:r>
              <a:rPr lang="nl-NL" u="sng" dirty="0"/>
              <a:t>Berekening: </a:t>
            </a:r>
            <a:br>
              <a:rPr lang="nl-NL" dirty="0"/>
            </a:br>
            <a:r>
              <a:rPr lang="nl-NL" dirty="0"/>
              <a:t>Aandeel (klanten) T-Mobile = 2 miljoen</a:t>
            </a:r>
            <a:br>
              <a:rPr lang="nl-NL" dirty="0"/>
            </a:br>
            <a:r>
              <a:rPr lang="nl-NL" dirty="0"/>
              <a:t>Totale aantal klanten = 5+ 3 + 2 = 10 miljoen</a:t>
            </a:r>
            <a:br>
              <a:rPr lang="nl-NL" dirty="0"/>
            </a:br>
            <a:br>
              <a:rPr lang="nl-NL" dirty="0"/>
            </a:br>
            <a:r>
              <a:rPr lang="nl-NL" b="1" dirty="0">
                <a:solidFill>
                  <a:srgbClr val="FF0000"/>
                </a:solidFill>
              </a:rPr>
              <a:t>Op je rekenmachine:</a:t>
            </a:r>
            <a:br>
              <a:rPr lang="nl-NL" dirty="0"/>
            </a:br>
            <a:r>
              <a:rPr lang="nl-NL" dirty="0"/>
              <a:t>2 000 000 : 10 000 000 x 100% = 20%</a:t>
            </a:r>
            <a:br>
              <a:rPr lang="nl-NL" dirty="0"/>
            </a:br>
            <a:br>
              <a:rPr lang="nl-NL" dirty="0"/>
            </a:br>
            <a:r>
              <a:rPr lang="nl-NL" b="1" dirty="0"/>
              <a:t>Antwoord:</a:t>
            </a:r>
            <a:br>
              <a:rPr lang="nl-NL" b="1" dirty="0"/>
            </a:br>
            <a:r>
              <a:rPr lang="nl-NL" b="1" dirty="0"/>
              <a:t>Het marktaandeel van T-Mobile is 20% </a:t>
            </a:r>
          </a:p>
        </p:txBody>
      </p:sp>
    </p:spTree>
    <p:extLst>
      <p:ext uri="{BB962C8B-B14F-4D97-AF65-F5344CB8AC3E}">
        <p14:creationId xmlns:p14="http://schemas.microsoft.com/office/powerpoint/2010/main" val="3952312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62B8A3-2B03-91EF-2311-1389A534FCFE}"/>
              </a:ext>
            </a:extLst>
          </p:cNvPr>
          <p:cNvSpPr>
            <a:spLocks noGrp="1"/>
          </p:cNvSpPr>
          <p:nvPr>
            <p:ph type="title"/>
          </p:nvPr>
        </p:nvSpPr>
        <p:spPr/>
        <p:txBody>
          <a:bodyPr/>
          <a:lstStyle/>
          <a:p>
            <a:r>
              <a:rPr lang="nl-NL" dirty="0"/>
              <a:t>Marktaandeel (2)</a:t>
            </a:r>
          </a:p>
        </p:txBody>
      </p:sp>
      <p:pic>
        <p:nvPicPr>
          <p:cNvPr id="4" name="Picture 2" descr="1.1 Afzet, omzet en winst - Economielokaal">
            <a:extLst>
              <a:ext uri="{FF2B5EF4-FFF2-40B4-BE49-F238E27FC236}">
                <a16:creationId xmlns:a16="http://schemas.microsoft.com/office/drawing/2014/main" id="{2BF79999-1EF3-B666-5D6A-F02BD292CE2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750" y="1308894"/>
            <a:ext cx="3746500" cy="398780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a:extLst>
              <a:ext uri="{FF2B5EF4-FFF2-40B4-BE49-F238E27FC236}">
                <a16:creationId xmlns:a16="http://schemas.microsoft.com/office/drawing/2014/main" id="{865CA120-E47A-9EC6-CF58-50D19A00B0EE}"/>
              </a:ext>
            </a:extLst>
          </p:cNvPr>
          <p:cNvSpPr txBox="1"/>
          <p:nvPr/>
        </p:nvSpPr>
        <p:spPr>
          <a:xfrm>
            <a:off x="5054600" y="1905000"/>
            <a:ext cx="6299200" cy="2031325"/>
          </a:xfrm>
          <a:prstGeom prst="rect">
            <a:avLst/>
          </a:prstGeom>
          <a:noFill/>
        </p:spPr>
        <p:txBody>
          <a:bodyPr wrap="square" rtlCol="0">
            <a:spAutoFit/>
          </a:bodyPr>
          <a:lstStyle/>
          <a:p>
            <a:r>
              <a:rPr lang="nl-NL" b="1" dirty="0"/>
              <a:t>Vraag:</a:t>
            </a:r>
            <a:br>
              <a:rPr lang="nl-NL" dirty="0"/>
            </a:br>
            <a:r>
              <a:rPr lang="nl-NL" dirty="0"/>
              <a:t>Bereken hoeveel smartwatches Apple heeft verkocht in het derde kwartaal van 2019.</a:t>
            </a:r>
          </a:p>
          <a:p>
            <a:endParaRPr lang="nl-NL" dirty="0"/>
          </a:p>
          <a:p>
            <a:endParaRPr lang="nl-NL" dirty="0"/>
          </a:p>
          <a:p>
            <a:pPr algn="ctr"/>
            <a:endParaRPr lang="nl-NL" dirty="0"/>
          </a:p>
          <a:p>
            <a:endParaRPr lang="nl-NL" dirty="0"/>
          </a:p>
        </p:txBody>
      </p:sp>
      <p:sp>
        <p:nvSpPr>
          <p:cNvPr id="6" name="Tekstvak 5">
            <a:extLst>
              <a:ext uri="{FF2B5EF4-FFF2-40B4-BE49-F238E27FC236}">
                <a16:creationId xmlns:a16="http://schemas.microsoft.com/office/drawing/2014/main" id="{6754FF4D-B191-2111-609E-2BD1B8A25228}"/>
              </a:ext>
            </a:extLst>
          </p:cNvPr>
          <p:cNvSpPr txBox="1"/>
          <p:nvPr/>
        </p:nvSpPr>
        <p:spPr>
          <a:xfrm>
            <a:off x="5054600" y="3936325"/>
            <a:ext cx="5842000" cy="1754326"/>
          </a:xfrm>
          <a:prstGeom prst="rect">
            <a:avLst/>
          </a:prstGeom>
          <a:noFill/>
        </p:spPr>
        <p:txBody>
          <a:bodyPr wrap="square" rtlCol="0">
            <a:spAutoFit/>
          </a:bodyPr>
          <a:lstStyle/>
          <a:p>
            <a:r>
              <a:rPr lang="nl-NL" b="1" dirty="0"/>
              <a:t>Antwoord:</a:t>
            </a:r>
          </a:p>
          <a:p>
            <a:endParaRPr lang="nl-NL" b="1" dirty="0"/>
          </a:p>
          <a:p>
            <a:r>
              <a:rPr lang="nl-NL" dirty="0"/>
              <a:t>Totale waarde = 17 300 000</a:t>
            </a:r>
            <a:br>
              <a:rPr lang="nl-NL" dirty="0"/>
            </a:br>
            <a:r>
              <a:rPr lang="nl-NL" dirty="0"/>
              <a:t>Marktaandeel Apple = 23% </a:t>
            </a:r>
            <a:br>
              <a:rPr lang="nl-NL" dirty="0"/>
            </a:br>
            <a:br>
              <a:rPr lang="nl-NL" dirty="0"/>
            </a:br>
            <a:r>
              <a:rPr lang="nl-NL" dirty="0"/>
              <a:t>17 300 000 : 100 x 23% = 3 979 000 stuks.</a:t>
            </a:r>
          </a:p>
        </p:txBody>
      </p:sp>
    </p:spTree>
    <p:extLst>
      <p:ext uri="{BB962C8B-B14F-4D97-AF65-F5344CB8AC3E}">
        <p14:creationId xmlns:p14="http://schemas.microsoft.com/office/powerpoint/2010/main" val="185743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C605-9077-C6FA-810D-83FFDBCF4CB1}"/>
              </a:ext>
            </a:extLst>
          </p:cNvPr>
          <p:cNvSpPr>
            <a:spLocks noGrp="1"/>
          </p:cNvSpPr>
          <p:nvPr>
            <p:ph type="title"/>
          </p:nvPr>
        </p:nvSpPr>
        <p:spPr/>
        <p:txBody>
          <a:bodyPr/>
          <a:lstStyle/>
          <a:p>
            <a:r>
              <a:rPr lang="nl-NL" dirty="0"/>
              <a:t>Berekenen kredietkosten</a:t>
            </a:r>
          </a:p>
        </p:txBody>
      </p:sp>
      <p:sp>
        <p:nvSpPr>
          <p:cNvPr id="3" name="Tijdelijke aanduiding voor inhoud 2">
            <a:extLst>
              <a:ext uri="{FF2B5EF4-FFF2-40B4-BE49-F238E27FC236}">
                <a16:creationId xmlns:a16="http://schemas.microsoft.com/office/drawing/2014/main" id="{7D3D7E8B-EB37-3CB8-21AF-F2D30B0805DA}"/>
              </a:ext>
            </a:extLst>
          </p:cNvPr>
          <p:cNvSpPr>
            <a:spLocks noGrp="1"/>
          </p:cNvSpPr>
          <p:nvPr>
            <p:ph idx="1"/>
          </p:nvPr>
        </p:nvSpPr>
        <p:spPr/>
        <p:txBody>
          <a:bodyPr>
            <a:normAutofit/>
          </a:bodyPr>
          <a:lstStyle/>
          <a:p>
            <a:r>
              <a:rPr lang="nl-NL" dirty="0">
                <a:highlight>
                  <a:srgbClr val="FF00FF"/>
                </a:highlight>
              </a:rPr>
              <a:t>Formule = (maandbedrag x aantal maanden) – geleende bedrag</a:t>
            </a:r>
          </a:p>
          <a:p>
            <a:r>
              <a:rPr lang="nl-NL" dirty="0"/>
              <a:t>Dit gaat over </a:t>
            </a:r>
            <a:r>
              <a:rPr lang="nl-NL" b="1" dirty="0"/>
              <a:t>geld lenen</a:t>
            </a:r>
            <a:r>
              <a:rPr lang="nl-NL" dirty="0"/>
              <a:t>.</a:t>
            </a:r>
          </a:p>
          <a:p>
            <a:r>
              <a:rPr lang="nl-NL" dirty="0"/>
              <a:t>De kredietkosten zijn eigenlijk het verschil tussen het </a:t>
            </a:r>
            <a:r>
              <a:rPr lang="nl-NL" u="sng" dirty="0"/>
              <a:t>geleende bedrag</a:t>
            </a:r>
            <a:r>
              <a:rPr lang="nl-NL" dirty="0"/>
              <a:t> en het bedrag dat je </a:t>
            </a:r>
            <a:r>
              <a:rPr lang="nl-NL" u="sng" dirty="0"/>
              <a:t>terug dient te betalen</a:t>
            </a:r>
            <a:r>
              <a:rPr lang="nl-NL" dirty="0"/>
              <a:t>.</a:t>
            </a:r>
          </a:p>
          <a:p>
            <a:endParaRPr lang="nl-NL" dirty="0"/>
          </a:p>
          <a:p>
            <a:r>
              <a:rPr lang="nl-NL" dirty="0"/>
              <a:t>Als je 1000 euro geleend hebt voor 1 jaar lang tegen 5% rente, moet je de 1000 euro natuurlijk terugbetalen </a:t>
            </a:r>
            <a:r>
              <a:rPr lang="nl-NL" b="1" dirty="0"/>
              <a:t>plus</a:t>
            </a:r>
            <a:r>
              <a:rPr lang="nl-NL" dirty="0"/>
              <a:t> de rente. Dit is 5% van 1000 euro (oftewel 50 euro). Je betaalt 1050 euro terug aan de bank. De kredietkosten zijn 50 euro. </a:t>
            </a:r>
          </a:p>
          <a:p>
            <a:endParaRPr lang="nl-NL" dirty="0"/>
          </a:p>
        </p:txBody>
      </p:sp>
    </p:spTree>
    <p:extLst>
      <p:ext uri="{BB962C8B-B14F-4D97-AF65-F5344CB8AC3E}">
        <p14:creationId xmlns:p14="http://schemas.microsoft.com/office/powerpoint/2010/main" val="208097797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1C89D-ACEC-C4F9-0BC9-6F740245CBCD}"/>
              </a:ext>
            </a:extLst>
          </p:cNvPr>
          <p:cNvSpPr>
            <a:spLocks noGrp="1"/>
          </p:cNvSpPr>
          <p:nvPr>
            <p:ph type="title"/>
          </p:nvPr>
        </p:nvSpPr>
        <p:spPr/>
        <p:txBody>
          <a:bodyPr/>
          <a:lstStyle/>
          <a:p>
            <a:r>
              <a:rPr lang="nl-NL" dirty="0"/>
              <a:t>Berekenen kredietkosten (2)</a:t>
            </a:r>
          </a:p>
        </p:txBody>
      </p:sp>
      <p:sp>
        <p:nvSpPr>
          <p:cNvPr id="3" name="Tijdelijke aanduiding voor inhoud 2">
            <a:extLst>
              <a:ext uri="{FF2B5EF4-FFF2-40B4-BE49-F238E27FC236}">
                <a16:creationId xmlns:a16="http://schemas.microsoft.com/office/drawing/2014/main" id="{CA057401-2474-BD78-9553-08C02FC980A1}"/>
              </a:ext>
            </a:extLst>
          </p:cNvPr>
          <p:cNvSpPr>
            <a:spLocks noGrp="1"/>
          </p:cNvSpPr>
          <p:nvPr>
            <p:ph idx="1"/>
          </p:nvPr>
        </p:nvSpPr>
        <p:spPr/>
        <p:txBody>
          <a:bodyPr/>
          <a:lstStyle/>
          <a:p>
            <a:r>
              <a:rPr lang="nl-NL" dirty="0"/>
              <a:t>Dani koopt een scooter ter waarde van 600 euro.</a:t>
            </a:r>
            <a:br>
              <a:rPr lang="nl-NL" dirty="0"/>
            </a:br>
            <a:r>
              <a:rPr lang="nl-NL" dirty="0"/>
              <a:t>Dit doet hij op afbetaling en betaald maandelijks €30.-</a:t>
            </a:r>
            <a:br>
              <a:rPr lang="nl-NL" dirty="0"/>
            </a:br>
            <a:r>
              <a:rPr lang="nl-NL" dirty="0"/>
              <a:t>Hij spreekt af dat hij dit in twee jaar terug zal betalen. </a:t>
            </a:r>
            <a:br>
              <a:rPr lang="nl-NL" dirty="0"/>
            </a:br>
            <a:r>
              <a:rPr lang="nl-NL" b="1" dirty="0"/>
              <a:t>Bereken de totale kredietkosten.</a:t>
            </a:r>
          </a:p>
          <a:p>
            <a:pPr marL="0" indent="0">
              <a:buNone/>
            </a:pPr>
            <a:r>
              <a:rPr lang="nl-NL" b="1" dirty="0"/>
              <a:t>Antwoord:</a:t>
            </a:r>
          </a:p>
          <a:p>
            <a:pPr marL="0" indent="0">
              <a:buNone/>
            </a:pPr>
            <a:r>
              <a:rPr lang="nl-NL" dirty="0">
                <a:highlight>
                  <a:srgbClr val="FF00FF"/>
                </a:highlight>
              </a:rPr>
              <a:t>Formule = (maandbedrag x aantal maanden) – geleende bedrag</a:t>
            </a:r>
            <a:br>
              <a:rPr lang="nl-NL" dirty="0"/>
            </a:br>
            <a:r>
              <a:rPr lang="nl-NL" b="1" dirty="0"/>
              <a:t>                                      (30  x 24) – 600 = €120. </a:t>
            </a:r>
            <a:br>
              <a:rPr lang="nl-NL" b="1" dirty="0"/>
            </a:br>
            <a:r>
              <a:rPr lang="nl-NL" b="1" dirty="0"/>
              <a:t>Dani betaalt €120.- euro aan kredietkosten.</a:t>
            </a:r>
            <a:br>
              <a:rPr lang="nl-NL" dirty="0"/>
            </a:br>
            <a:r>
              <a:rPr lang="nl-NL" sz="2000" dirty="0">
                <a:solidFill>
                  <a:srgbClr val="FF0000"/>
                </a:solidFill>
              </a:rPr>
              <a:t>Let op: gebruik haakjes of doe het ‘stap voor stap’</a:t>
            </a:r>
          </a:p>
          <a:p>
            <a:pPr marL="0" indent="0">
              <a:buNone/>
            </a:pPr>
            <a:endParaRPr lang="nl-NL" dirty="0"/>
          </a:p>
          <a:p>
            <a:pPr marL="0" indent="0">
              <a:buNone/>
            </a:pPr>
            <a:endParaRPr lang="nl-NL" dirty="0"/>
          </a:p>
          <a:p>
            <a:pPr marL="0" indent="0">
              <a:buNone/>
            </a:pPr>
            <a:endParaRPr lang="nl-NL" dirty="0"/>
          </a:p>
        </p:txBody>
      </p:sp>
    </p:spTree>
    <p:extLst>
      <p:ext uri="{BB962C8B-B14F-4D97-AF65-F5344CB8AC3E}">
        <p14:creationId xmlns:p14="http://schemas.microsoft.com/office/powerpoint/2010/main" val="92386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912B3C-04F6-C53E-0E04-70D49107627E}"/>
              </a:ext>
            </a:extLst>
          </p:cNvPr>
          <p:cNvSpPr>
            <a:spLocks noGrp="1"/>
          </p:cNvSpPr>
          <p:nvPr>
            <p:ph type="title"/>
          </p:nvPr>
        </p:nvSpPr>
        <p:spPr/>
        <p:txBody>
          <a:bodyPr/>
          <a:lstStyle/>
          <a:p>
            <a:r>
              <a:rPr lang="nl-NL" dirty="0"/>
              <a:t>Afschrijving </a:t>
            </a:r>
          </a:p>
        </p:txBody>
      </p:sp>
      <p:sp>
        <p:nvSpPr>
          <p:cNvPr id="3" name="Tijdelijke aanduiding voor inhoud 2">
            <a:extLst>
              <a:ext uri="{FF2B5EF4-FFF2-40B4-BE49-F238E27FC236}">
                <a16:creationId xmlns:a16="http://schemas.microsoft.com/office/drawing/2014/main" id="{5133F9C1-D04B-09E9-B2C7-E5FAB68DA068}"/>
              </a:ext>
            </a:extLst>
          </p:cNvPr>
          <p:cNvSpPr>
            <a:spLocks noGrp="1"/>
          </p:cNvSpPr>
          <p:nvPr>
            <p:ph idx="1"/>
          </p:nvPr>
        </p:nvSpPr>
        <p:spPr>
          <a:xfrm>
            <a:off x="838200" y="2881915"/>
            <a:ext cx="10515600" cy="4351338"/>
          </a:xfrm>
        </p:spPr>
        <p:txBody>
          <a:bodyPr>
            <a:normAutofit fontScale="70000" lnSpcReduction="20000"/>
          </a:bodyPr>
          <a:lstStyle/>
          <a:p>
            <a:pPr marL="0" indent="0">
              <a:buNone/>
            </a:pPr>
            <a:r>
              <a:rPr lang="nl-NL" i="1" dirty="0">
                <a:highlight>
                  <a:srgbClr val="FF00FF"/>
                </a:highlight>
              </a:rPr>
              <a:t>Formule: </a:t>
            </a:r>
            <a:br>
              <a:rPr lang="nl-NL" i="1" dirty="0">
                <a:highlight>
                  <a:srgbClr val="FF00FF"/>
                </a:highlight>
              </a:rPr>
            </a:br>
            <a:r>
              <a:rPr lang="nl-NL" i="1" dirty="0">
                <a:highlight>
                  <a:srgbClr val="FF00FF"/>
                </a:highlight>
              </a:rPr>
              <a:t>Afschrijving per jaar = (nieuwwaarde – restwaarde) : aantal gebruiksjaren</a:t>
            </a:r>
            <a:endParaRPr lang="nl-NL" u="sng" dirty="0"/>
          </a:p>
          <a:p>
            <a:r>
              <a:rPr lang="nl-NL" u="sng" dirty="0"/>
              <a:t>Voorbeeld</a:t>
            </a:r>
          </a:p>
          <a:p>
            <a:pPr marL="0" indent="0">
              <a:buNone/>
            </a:pPr>
            <a:r>
              <a:rPr lang="nl-NL" dirty="0"/>
              <a:t>Jayden heeft een nieuwe auto gekocht met een nieuwprijs van €40.000. Hij is van plan om 5 jaar te rijden met deze auto en dan te verkopen voor €10.000.</a:t>
            </a:r>
          </a:p>
          <a:p>
            <a:r>
              <a:rPr lang="nl-NL" b="1" dirty="0"/>
              <a:t>A) Bereken de jaarlijkse afschrijving. </a:t>
            </a:r>
            <a:br>
              <a:rPr lang="nl-NL" b="1" dirty="0"/>
            </a:br>
            <a:r>
              <a:rPr lang="nl-NL" b="1" dirty="0"/>
              <a:t>B) Bereken de boekwaarde na 3 jaar</a:t>
            </a:r>
            <a:br>
              <a:rPr lang="nl-NL" b="1" dirty="0"/>
            </a:br>
            <a:r>
              <a:rPr lang="nl-NL" b="1" dirty="0"/>
              <a:t>C) Hoeveel is er in totaal afgeschreven na 4 jaar?</a:t>
            </a:r>
          </a:p>
          <a:p>
            <a:pPr marL="0" indent="0">
              <a:buNone/>
            </a:pPr>
            <a:endParaRPr lang="nl-NL" b="1" dirty="0"/>
          </a:p>
          <a:p>
            <a:r>
              <a:rPr lang="nl-NL" dirty="0"/>
              <a:t>A) (€40.000 – €10.000) : 5 = €6.000 per jaar. </a:t>
            </a:r>
          </a:p>
          <a:p>
            <a:r>
              <a:rPr lang="nl-NL" dirty="0"/>
              <a:t>B)  40.000 – ( 3 x 6.000) = €22.000 nog waard na 3 jaar</a:t>
            </a:r>
          </a:p>
          <a:p>
            <a:r>
              <a:rPr lang="nl-NL" dirty="0"/>
              <a:t>C)  €6.000 x 4 = €24.000 in totaal afgeschreven.</a:t>
            </a:r>
            <a:br>
              <a:rPr lang="nl-NL" dirty="0"/>
            </a:br>
            <a:br>
              <a:rPr lang="nl-NL" dirty="0"/>
            </a:br>
            <a:br>
              <a:rPr lang="nl-NL" dirty="0"/>
            </a:br>
            <a:endParaRPr lang="nl-NL" dirty="0"/>
          </a:p>
        </p:txBody>
      </p:sp>
      <p:sp>
        <p:nvSpPr>
          <p:cNvPr id="4" name="Tekstvak 3">
            <a:extLst>
              <a:ext uri="{FF2B5EF4-FFF2-40B4-BE49-F238E27FC236}">
                <a16:creationId xmlns:a16="http://schemas.microsoft.com/office/drawing/2014/main" id="{B2ECCBB2-F1E6-F431-E0E5-B05951EF3159}"/>
              </a:ext>
            </a:extLst>
          </p:cNvPr>
          <p:cNvSpPr txBox="1"/>
          <p:nvPr/>
        </p:nvSpPr>
        <p:spPr>
          <a:xfrm>
            <a:off x="838200" y="1387366"/>
            <a:ext cx="9503979" cy="1200329"/>
          </a:xfrm>
          <a:prstGeom prst="rect">
            <a:avLst/>
          </a:prstGeom>
          <a:noFill/>
        </p:spPr>
        <p:txBody>
          <a:bodyPr wrap="square" rtlCol="0">
            <a:spAutoFit/>
          </a:bodyPr>
          <a:lstStyle/>
          <a:p>
            <a:r>
              <a:rPr lang="nl-NL" sz="2400" dirty="0"/>
              <a:t>Afschrijving wil eigenlijk zeggen: waardevermindering. Dit gaat over bijvoorbeeld machines of over auto’s (let op: niet over oldtimers die meer waard worden </a:t>
            </a:r>
            <a:r>
              <a:rPr lang="nl-NL" sz="2400" dirty="0">
                <a:sym typeface="Wingdings" panose="05000000000000000000" pitchFamily="2" charset="2"/>
              </a:rPr>
              <a:t>)</a:t>
            </a:r>
            <a:endParaRPr lang="nl-NL" sz="2400" dirty="0"/>
          </a:p>
        </p:txBody>
      </p:sp>
    </p:spTree>
    <p:extLst>
      <p:ext uri="{BB962C8B-B14F-4D97-AF65-F5344CB8AC3E}">
        <p14:creationId xmlns:p14="http://schemas.microsoft.com/office/powerpoint/2010/main" val="4061239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5EEFA1-0416-8E68-C853-C533BB3B08E9}"/>
              </a:ext>
            </a:extLst>
          </p:cNvPr>
          <p:cNvSpPr>
            <a:spLocks noGrp="1"/>
          </p:cNvSpPr>
          <p:nvPr>
            <p:ph type="title"/>
          </p:nvPr>
        </p:nvSpPr>
        <p:spPr/>
        <p:txBody>
          <a:bodyPr/>
          <a:lstStyle/>
          <a:p>
            <a:r>
              <a:rPr lang="nl-NL" dirty="0"/>
              <a:t>Enkelvoudige &amp; samengestelde rente </a:t>
            </a:r>
            <a:r>
              <a:rPr lang="nl-NL" sz="2000" dirty="0"/>
              <a:t>(interest)</a:t>
            </a:r>
            <a:endParaRPr lang="nl-NL" dirty="0"/>
          </a:p>
        </p:txBody>
      </p:sp>
      <p:sp>
        <p:nvSpPr>
          <p:cNvPr id="3" name="Tijdelijke aanduiding voor inhoud 2">
            <a:extLst>
              <a:ext uri="{FF2B5EF4-FFF2-40B4-BE49-F238E27FC236}">
                <a16:creationId xmlns:a16="http://schemas.microsoft.com/office/drawing/2014/main" id="{4045D7DE-695E-603E-AC2F-8F36E92292F9}"/>
              </a:ext>
            </a:extLst>
          </p:cNvPr>
          <p:cNvSpPr>
            <a:spLocks noGrp="1"/>
          </p:cNvSpPr>
          <p:nvPr>
            <p:ph idx="1"/>
          </p:nvPr>
        </p:nvSpPr>
        <p:spPr>
          <a:xfrm>
            <a:off x="838200" y="1825624"/>
            <a:ext cx="10515600" cy="5032375"/>
          </a:xfrm>
        </p:spPr>
        <p:txBody>
          <a:bodyPr>
            <a:normAutofit fontScale="92500"/>
          </a:bodyPr>
          <a:lstStyle/>
          <a:p>
            <a:r>
              <a:rPr lang="nl-NL" dirty="0"/>
              <a:t>Dit gaat over de </a:t>
            </a:r>
            <a:r>
              <a:rPr lang="nl-NL" b="1" dirty="0"/>
              <a:t>spaarrente </a:t>
            </a:r>
            <a:r>
              <a:rPr lang="nl-NL" sz="1800" dirty="0"/>
              <a:t>(niet over de leenrente!)</a:t>
            </a:r>
          </a:p>
          <a:p>
            <a:r>
              <a:rPr lang="nl-NL" dirty="0"/>
              <a:t>Enkelvoudige rente: ‘normale’ rente per jaar</a:t>
            </a:r>
          </a:p>
          <a:p>
            <a:pPr lvl="1"/>
            <a:r>
              <a:rPr lang="nl-NL" dirty="0"/>
              <a:t>Dit is de meest simpele vorm van rente berekenen. Je berekent eerst hoeveel je per jaar aan rente ontvangt en vermenigvuldigt dat met het aantal jaren</a:t>
            </a:r>
          </a:p>
          <a:p>
            <a:pPr lvl="2"/>
            <a:r>
              <a:rPr lang="nl-NL" dirty="0"/>
              <a:t>Voorbeeld : je krijgt 3% enkelvoudige rente per jaar. Je hebt 2000 euro gespaard en zet het voor 5 jaar vast.</a:t>
            </a:r>
          </a:p>
          <a:p>
            <a:pPr lvl="2"/>
            <a:r>
              <a:rPr lang="nl-NL" dirty="0"/>
              <a:t>Antwoord : 3% van 2000 euro is 60 euro per jaar. </a:t>
            </a:r>
          </a:p>
          <a:p>
            <a:pPr lvl="2"/>
            <a:r>
              <a:rPr lang="nl-NL" dirty="0"/>
              <a:t>60 euro per jaar x 5 jaar = 300 euro per jaar</a:t>
            </a:r>
          </a:p>
          <a:p>
            <a:pPr lvl="2"/>
            <a:endParaRPr lang="nl-NL" dirty="0"/>
          </a:p>
          <a:p>
            <a:pPr lvl="2"/>
            <a:r>
              <a:rPr lang="nl-NL" dirty="0"/>
              <a:t>Het eindbedrag na 5 jaar </a:t>
            </a:r>
            <a:r>
              <a:rPr lang="nl-NL" dirty="0">
                <a:sym typeface="Wingdings" pitchFamily="2" charset="2"/>
              </a:rPr>
              <a:t> beginbedrag + ontvangen rentebedrag</a:t>
            </a:r>
          </a:p>
          <a:p>
            <a:pPr lvl="2"/>
            <a:endParaRPr lang="nl-NL" dirty="0">
              <a:sym typeface="Wingdings" pitchFamily="2" charset="2"/>
            </a:endParaRPr>
          </a:p>
          <a:p>
            <a:pPr lvl="2"/>
            <a:r>
              <a:rPr lang="nl-NL" dirty="0"/>
              <a:t>In deze opgave dus </a:t>
            </a:r>
            <a:r>
              <a:rPr lang="nl-NL" dirty="0">
                <a:sym typeface="Wingdings" pitchFamily="2" charset="2"/>
              </a:rPr>
              <a:t> 2000 euro  + 300  euro = 2300 euro</a:t>
            </a:r>
            <a:endParaRPr lang="nl-NL" dirty="0"/>
          </a:p>
          <a:p>
            <a:pPr lvl="2"/>
            <a:endParaRPr lang="nl-NL" dirty="0"/>
          </a:p>
          <a:p>
            <a:r>
              <a:rPr lang="nl-NL" dirty="0"/>
              <a:t>In de opgave staat vrijwel altijd welke van de twee je moet gebruiken.</a:t>
            </a:r>
          </a:p>
        </p:txBody>
      </p:sp>
    </p:spTree>
    <p:extLst>
      <p:ext uri="{BB962C8B-B14F-4D97-AF65-F5344CB8AC3E}">
        <p14:creationId xmlns:p14="http://schemas.microsoft.com/office/powerpoint/2010/main" val="83505608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375431-9E10-03D0-3F67-B2EA876F95B0}"/>
              </a:ext>
            </a:extLst>
          </p:cNvPr>
          <p:cNvSpPr>
            <a:spLocks noGrp="1"/>
          </p:cNvSpPr>
          <p:nvPr>
            <p:ph type="title"/>
          </p:nvPr>
        </p:nvSpPr>
        <p:spPr/>
        <p:txBody>
          <a:bodyPr/>
          <a:lstStyle/>
          <a:p>
            <a:r>
              <a:rPr lang="nl-NL" dirty="0"/>
              <a:t>Enkelvoudige &amp; samengestelde rente</a:t>
            </a:r>
          </a:p>
        </p:txBody>
      </p:sp>
      <p:sp>
        <p:nvSpPr>
          <p:cNvPr id="3" name="Tijdelijke aanduiding voor inhoud 2">
            <a:extLst>
              <a:ext uri="{FF2B5EF4-FFF2-40B4-BE49-F238E27FC236}">
                <a16:creationId xmlns:a16="http://schemas.microsoft.com/office/drawing/2014/main" id="{C009046D-B349-3565-764B-3F06891921E9}"/>
              </a:ext>
            </a:extLst>
          </p:cNvPr>
          <p:cNvSpPr>
            <a:spLocks noGrp="1"/>
          </p:cNvSpPr>
          <p:nvPr>
            <p:ph idx="1"/>
          </p:nvPr>
        </p:nvSpPr>
        <p:spPr>
          <a:xfrm>
            <a:off x="838200" y="1825624"/>
            <a:ext cx="10515600" cy="4847891"/>
          </a:xfrm>
        </p:spPr>
        <p:txBody>
          <a:bodyPr>
            <a:normAutofit/>
          </a:bodyPr>
          <a:lstStyle/>
          <a:p>
            <a:r>
              <a:rPr lang="nl-NL" dirty="0"/>
              <a:t>Samengestelde rente: ‘rente over rente’ per jaar. </a:t>
            </a:r>
          </a:p>
          <a:p>
            <a:pPr lvl="1"/>
            <a:r>
              <a:rPr lang="nl-NL" dirty="0"/>
              <a:t>Deze vorm van rente noemen ze ook wel rente over rente omdat je, in tegenstelling tot bij enkelvoudige rente, steeds meer rente ontvangt. </a:t>
            </a:r>
          </a:p>
          <a:p>
            <a:pPr lvl="2"/>
            <a:r>
              <a:rPr lang="nl-NL" dirty="0"/>
              <a:t>Beginbedrag jaar 1 + rente % = Eindbedrag jaar 1 (= beginbedrag jaar 2)</a:t>
            </a:r>
          </a:p>
          <a:p>
            <a:pPr lvl="2"/>
            <a:r>
              <a:rPr lang="nl-NL" dirty="0"/>
              <a:t>Beginbedrag jaar 2 + rente % = Eindbedrag jaar 2 (= beginbedrag jaar 3)</a:t>
            </a:r>
          </a:p>
          <a:p>
            <a:pPr lvl="1"/>
            <a:r>
              <a:rPr lang="nl-NL" dirty="0"/>
              <a:t>Formule voor samengestelde rente </a:t>
            </a:r>
          </a:p>
          <a:p>
            <a:pPr lvl="2"/>
            <a:r>
              <a:rPr lang="nl-NL" dirty="0"/>
              <a:t>Beginbedrag x 1,0 (rentepercentage) ^ jaren</a:t>
            </a:r>
          </a:p>
          <a:p>
            <a:pPr lvl="2"/>
            <a:endParaRPr lang="nl-NL" dirty="0"/>
          </a:p>
          <a:p>
            <a:pPr lvl="2"/>
            <a:r>
              <a:rPr lang="nl-NL" dirty="0"/>
              <a:t>Voorbeeld : je krijgt 3% samengestelde rente per jaar. Je hebt 2000 euro gespaard en zet het voor 5 jaar vast.</a:t>
            </a:r>
          </a:p>
          <a:p>
            <a:pPr lvl="2"/>
            <a:r>
              <a:rPr lang="nl-NL" dirty="0"/>
              <a:t>Antwoord : Invullen van de formule</a:t>
            </a:r>
          </a:p>
          <a:p>
            <a:pPr lvl="3"/>
            <a:r>
              <a:rPr lang="nl-NL" dirty="0">
                <a:sym typeface="Wingdings" pitchFamily="2" charset="2"/>
              </a:rPr>
              <a:t> 2000 x 1,03 ^ 5 = 2318,55 euro. Dit is het </a:t>
            </a:r>
            <a:r>
              <a:rPr lang="nl-NL" b="1" dirty="0">
                <a:sym typeface="Wingdings" pitchFamily="2" charset="2"/>
              </a:rPr>
              <a:t>eindbedrag. </a:t>
            </a:r>
          </a:p>
          <a:p>
            <a:pPr lvl="3"/>
            <a:r>
              <a:rPr lang="nl-NL" b="1" dirty="0">
                <a:sym typeface="Wingdings" pitchFamily="2" charset="2"/>
              </a:rPr>
              <a:t> </a:t>
            </a:r>
            <a:r>
              <a:rPr lang="nl-NL" dirty="0">
                <a:sym typeface="Wingdings" pitchFamily="2" charset="2"/>
              </a:rPr>
              <a:t>Het rentebedrag  eindbedrag – beginbedrag </a:t>
            </a:r>
          </a:p>
          <a:p>
            <a:pPr lvl="4"/>
            <a:r>
              <a:rPr lang="nl-NL" dirty="0">
                <a:sym typeface="Wingdings" pitchFamily="2" charset="2"/>
              </a:rPr>
              <a:t>In dit voorbeeld : 2318,55 euro – 2000 euro = 318,55 euro aan rente opbrengsten.</a:t>
            </a:r>
            <a:endParaRPr lang="nl-NL" dirty="0"/>
          </a:p>
          <a:p>
            <a:endParaRPr lang="nl-NL" dirty="0"/>
          </a:p>
        </p:txBody>
      </p:sp>
    </p:spTree>
    <p:extLst>
      <p:ext uri="{BB962C8B-B14F-4D97-AF65-F5344CB8AC3E}">
        <p14:creationId xmlns:p14="http://schemas.microsoft.com/office/powerpoint/2010/main" val="4445927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B7D09F-A5B7-90F3-A963-3FCE4E1E4C23}"/>
              </a:ext>
            </a:extLst>
          </p:cNvPr>
          <p:cNvSpPr>
            <a:spLocks noGrp="1"/>
          </p:cNvSpPr>
          <p:nvPr>
            <p:ph type="title"/>
          </p:nvPr>
        </p:nvSpPr>
        <p:spPr/>
        <p:txBody>
          <a:bodyPr/>
          <a:lstStyle/>
          <a:p>
            <a:r>
              <a:rPr lang="nl-NL" dirty="0"/>
              <a:t>Van inkoopprijs naar consumentenprijs</a:t>
            </a:r>
          </a:p>
        </p:txBody>
      </p:sp>
      <p:sp>
        <p:nvSpPr>
          <p:cNvPr id="3" name="Tijdelijke aanduiding voor inhoud 2">
            <a:extLst>
              <a:ext uri="{FF2B5EF4-FFF2-40B4-BE49-F238E27FC236}">
                <a16:creationId xmlns:a16="http://schemas.microsoft.com/office/drawing/2014/main" id="{9623C2DB-0977-0447-2922-ED6BAE27A58A}"/>
              </a:ext>
            </a:extLst>
          </p:cNvPr>
          <p:cNvSpPr>
            <a:spLocks noGrp="1"/>
          </p:cNvSpPr>
          <p:nvPr>
            <p:ph idx="1"/>
          </p:nvPr>
        </p:nvSpPr>
        <p:spPr>
          <a:xfrm>
            <a:off x="838200" y="1825624"/>
            <a:ext cx="10515600" cy="5158499"/>
          </a:xfrm>
        </p:spPr>
        <p:txBody>
          <a:bodyPr>
            <a:normAutofit fontScale="77500" lnSpcReduction="20000"/>
          </a:bodyPr>
          <a:lstStyle/>
          <a:p>
            <a:r>
              <a:rPr lang="nl-NL" dirty="0"/>
              <a:t>De inkoopprijs van een laptop is €450. De brutowinstopslag is 35% van de inkoopprijs. De btw is 21%. </a:t>
            </a:r>
            <a:r>
              <a:rPr lang="nl-NL" b="1" dirty="0"/>
              <a:t>Bereken de consumentenprijs. </a:t>
            </a:r>
          </a:p>
          <a:p>
            <a:pPr marL="0" indent="0">
              <a:buNone/>
            </a:pPr>
            <a:r>
              <a:rPr lang="nl-NL" dirty="0"/>
              <a:t> 						    €			%</a:t>
            </a:r>
          </a:p>
          <a:p>
            <a:r>
              <a:rPr lang="nl-NL" dirty="0"/>
              <a:t>Inkoopprijs					€ 450			100%</a:t>
            </a:r>
          </a:p>
          <a:p>
            <a:r>
              <a:rPr lang="nl-NL" dirty="0"/>
              <a:t>Brutowinstopslag 	0,35 x €450.-		</a:t>
            </a:r>
            <a:r>
              <a:rPr lang="nl-NL" u="sng" dirty="0"/>
              <a:t>€ 157,50  + </a:t>
            </a:r>
            <a:r>
              <a:rPr lang="nl-NL" dirty="0"/>
              <a:t>		 35 %</a:t>
            </a:r>
          </a:p>
          <a:p>
            <a:r>
              <a:rPr lang="nl-NL" dirty="0"/>
              <a:t>Verkoopprijs					€607,50		135%</a:t>
            </a:r>
          </a:p>
          <a:p>
            <a:pPr marL="0" indent="0">
              <a:buNone/>
            </a:pPr>
            <a:endParaRPr lang="nl-NL" dirty="0"/>
          </a:p>
          <a:p>
            <a:pPr marL="0" indent="0">
              <a:buNone/>
            </a:pPr>
            <a:r>
              <a:rPr lang="nl-NL" sz="3600" b="1" dirty="0">
                <a:highlight>
                  <a:srgbClr val="FF0000"/>
                </a:highlight>
              </a:rPr>
              <a:t>STOP! WE ZETTEN WEER DE VERKOOPPRIJS TERUG OP 100% NU!!!</a:t>
            </a:r>
          </a:p>
          <a:p>
            <a:pPr marL="0" indent="0">
              <a:buNone/>
            </a:pPr>
            <a:endParaRPr lang="nl-NL" dirty="0"/>
          </a:p>
          <a:p>
            <a:r>
              <a:rPr lang="nl-NL" dirty="0"/>
              <a:t>Verkoopprijs 					€ 607,50             		100%</a:t>
            </a:r>
          </a:p>
          <a:p>
            <a:r>
              <a:rPr lang="nl-NL" dirty="0"/>
              <a:t>BTW 			0,21 x €607,50		</a:t>
            </a:r>
            <a:r>
              <a:rPr lang="nl-NL" u="sng" dirty="0"/>
              <a:t>€ 127,58 +</a:t>
            </a:r>
            <a:r>
              <a:rPr lang="nl-NL" dirty="0"/>
              <a:t>		</a:t>
            </a:r>
            <a:r>
              <a:rPr lang="nl-NL" u="sng" dirty="0"/>
              <a:t>  21%</a:t>
            </a:r>
          </a:p>
          <a:p>
            <a:r>
              <a:rPr lang="nl-NL" dirty="0"/>
              <a:t>Consumentenprijs				€ 735,08		121%</a:t>
            </a:r>
            <a:br>
              <a:rPr lang="nl-NL" dirty="0"/>
            </a:br>
            <a:br>
              <a:rPr lang="nl-NL" dirty="0"/>
            </a:br>
            <a:endParaRPr lang="nl-NL" dirty="0"/>
          </a:p>
          <a:p>
            <a:endParaRPr lang="nl-NL" dirty="0"/>
          </a:p>
        </p:txBody>
      </p:sp>
    </p:spTree>
    <p:extLst>
      <p:ext uri="{BB962C8B-B14F-4D97-AF65-F5344CB8AC3E}">
        <p14:creationId xmlns:p14="http://schemas.microsoft.com/office/powerpoint/2010/main" val="288249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7bdf434-8271-45be-9229-b36057b16eca">
      <Terms xmlns="http://schemas.microsoft.com/office/infopath/2007/PartnerControls"/>
    </lcf76f155ced4ddcb4097134ff3c332f>
    <TaxCatchAll xmlns="403b03e0-f3b3-4df8-8b82-7dc7d4ddf28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A69612985F38A4696AAD18D581E630E" ma:contentTypeVersion="11" ma:contentTypeDescription="Een nieuw document maken." ma:contentTypeScope="" ma:versionID="a29b2695f712cf7a05b1cef6d3acfc21">
  <xsd:schema xmlns:xsd="http://www.w3.org/2001/XMLSchema" xmlns:xs="http://www.w3.org/2001/XMLSchema" xmlns:p="http://schemas.microsoft.com/office/2006/metadata/properties" xmlns:ns2="f7bdf434-8271-45be-9229-b36057b16eca" xmlns:ns3="403b03e0-f3b3-4df8-8b82-7dc7d4ddf286" targetNamespace="http://schemas.microsoft.com/office/2006/metadata/properties" ma:root="true" ma:fieldsID="b8ed36d4f6667af175760fddac04732e" ns2:_="" ns3:_="">
    <xsd:import namespace="f7bdf434-8271-45be-9229-b36057b16eca"/>
    <xsd:import namespace="403b03e0-f3b3-4df8-8b82-7dc7d4ddf28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bdf434-8271-45be-9229-b36057b16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afbf0a4-60f2-4de2-9c19-1cfcaa6785b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3b03e0-f3b3-4df8-8b82-7dc7d4ddf28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3339e9d-23b0-4d36-af82-861bde34df63}" ma:internalName="TaxCatchAll" ma:showField="CatchAllData" ma:web="403b03e0-f3b3-4df8-8b82-7dc7d4ddf28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1BC580-947A-4107-8AF5-50C7CD04590F}">
  <ds:schemaRefs>
    <ds:schemaRef ds:uri="http://purl.org/dc/dcmitype/"/>
    <ds:schemaRef ds:uri="http://www.w3.org/XML/1998/namespace"/>
    <ds:schemaRef ds:uri="http://schemas.microsoft.com/office/2006/documentManagement/types"/>
    <ds:schemaRef ds:uri="e7183d92-7d1c-4abc-9060-17c5b27035f0"/>
    <ds:schemaRef ds:uri="http://schemas.microsoft.com/office/2006/metadata/properties"/>
    <ds:schemaRef ds:uri="http://purl.org/dc/terms/"/>
    <ds:schemaRef ds:uri="65a11041-aba8-449e-bef6-559f13c05a59"/>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92A64BCF-F95D-41F2-B3E1-49290C13CB41}">
  <ds:schemaRefs>
    <ds:schemaRef ds:uri="http://schemas.microsoft.com/sharepoint/v3/contenttype/forms"/>
  </ds:schemaRefs>
</ds:datastoreItem>
</file>

<file path=customXml/itemProps3.xml><?xml version="1.0" encoding="utf-8"?>
<ds:datastoreItem xmlns:ds="http://schemas.openxmlformats.org/officeDocument/2006/customXml" ds:itemID="{F01707CF-55A4-462D-B6C2-1F3B6D15A799}"/>
</file>

<file path=docProps/app.xml><?xml version="1.0" encoding="utf-8"?>
<Properties xmlns="http://schemas.openxmlformats.org/officeDocument/2006/extended-properties" xmlns:vt="http://schemas.openxmlformats.org/officeDocument/2006/docPropsVTypes">
  <Template>Office Theme</Template>
  <TotalTime>9235</TotalTime>
  <Words>9775</Words>
  <Application>Microsoft Macintosh PowerPoint</Application>
  <PresentationFormat>Breedbeeld</PresentationFormat>
  <Paragraphs>989</Paragraphs>
  <Slides>113</Slides>
  <Notes>16</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113</vt:i4>
      </vt:variant>
    </vt:vector>
  </HeadingPairs>
  <TitlesOfParts>
    <vt:vector size="122" baseType="lpstr">
      <vt:lpstr>.AppleSystemUIFont</vt:lpstr>
      <vt:lpstr>Arial</vt:lpstr>
      <vt:lpstr>Arial</vt:lpstr>
      <vt:lpstr>Calibri</vt:lpstr>
      <vt:lpstr>Calibri Light</vt:lpstr>
      <vt:lpstr>Effra</vt:lpstr>
      <vt:lpstr>Google Sans</vt:lpstr>
      <vt:lpstr>Wingdings</vt:lpstr>
      <vt:lpstr>Kantoorthema</vt:lpstr>
      <vt:lpstr>Welkom</vt:lpstr>
      <vt:lpstr>Dit spreekuur…</vt:lpstr>
      <vt:lpstr>Het programma van vandaag (21 mei ’25) </vt:lpstr>
      <vt:lpstr>Wat kan je verwachten van het examen?</vt:lpstr>
      <vt:lpstr>Soorten vragen 1 : Meerkeuze</vt:lpstr>
      <vt:lpstr>Soorten vragen 2 : Rekenvragen</vt:lpstr>
      <vt:lpstr>Soorten vragen 2 : Rekenvragen (2)</vt:lpstr>
      <vt:lpstr>Soorten vragen 3 : Toepassingsvragen</vt:lpstr>
      <vt:lpstr>Soorten vragen 4 : Inzichtsvragen</vt:lpstr>
      <vt:lpstr>Soorten vragen 4 : Inzichtsvragen (2)</vt:lpstr>
      <vt:lpstr>Indeling</vt:lpstr>
      <vt:lpstr>Theorie</vt:lpstr>
      <vt:lpstr>Lastige begrippen met korte uitleg</vt:lpstr>
      <vt:lpstr>Lastige begrippen met korte uitleg</vt:lpstr>
      <vt:lpstr>Lastige begrippen met korte uitleg</vt:lpstr>
      <vt:lpstr>Lastige begrippen met korte uitleg</vt:lpstr>
      <vt:lpstr>Lastige begrippen met korte uitleg</vt:lpstr>
      <vt:lpstr>De overheid</vt:lpstr>
      <vt:lpstr>Functies van geld</vt:lpstr>
      <vt:lpstr>Behoeften</vt:lpstr>
      <vt:lpstr>Consumeren</vt:lpstr>
      <vt:lpstr>Marketingmix / marketinginstrumenten</vt:lpstr>
      <vt:lpstr>Soorten inkomens</vt:lpstr>
      <vt:lpstr>Productiefactoren en beloningen</vt:lpstr>
      <vt:lpstr>Productiefactoren en beloningen</vt:lpstr>
      <vt:lpstr>Lorenzcurve</vt:lpstr>
      <vt:lpstr>Voorbeeld examenvraag Lorenz curve</vt:lpstr>
      <vt:lpstr>Voorbeeld opdracht Lorenz curve</vt:lpstr>
      <vt:lpstr>Koopkracht </vt:lpstr>
      <vt:lpstr>Koopkracht</vt:lpstr>
      <vt:lpstr>Nominaal en reëel inkomen</vt:lpstr>
      <vt:lpstr>Index </vt:lpstr>
      <vt:lpstr>Consumentenprijsindexcijfer Algemene informatie</vt:lpstr>
      <vt:lpstr>Consumentenprijsindexcijfer</vt:lpstr>
      <vt:lpstr>Consumentenprijsindexcijfer</vt:lpstr>
      <vt:lpstr>Consumentenprijsindexcijfer</vt:lpstr>
      <vt:lpstr>Consumentenprijsindexcijfer</vt:lpstr>
      <vt:lpstr>Rechtsvormen</vt:lpstr>
      <vt:lpstr>Rechtsvormen</vt:lpstr>
      <vt:lpstr>Voorbeeldvraag 1</vt:lpstr>
      <vt:lpstr>Voorbeeldvraag 2</vt:lpstr>
      <vt:lpstr>Maatschappelijk Verantwoord Ondernemen</vt:lpstr>
      <vt:lpstr>Examenvraag MVO </vt:lpstr>
      <vt:lpstr>Inkomstenbelasting box 1 en box 3</vt:lpstr>
      <vt:lpstr>Oefenopgave box 1</vt:lpstr>
      <vt:lpstr>Eigen woningforfait</vt:lpstr>
      <vt:lpstr>Inkomstenbelasting box 3</vt:lpstr>
      <vt:lpstr>Oefenopgave box 3</vt:lpstr>
      <vt:lpstr>Soorten belastingtarieven</vt:lpstr>
      <vt:lpstr>Vraag en aanbod</vt:lpstr>
      <vt:lpstr>Arbeidsmarkt</vt:lpstr>
      <vt:lpstr>Arbeidsmarkt</vt:lpstr>
      <vt:lpstr>Soorten arbeidsmarkt</vt:lpstr>
      <vt:lpstr>Werkloosheidsvormen</vt:lpstr>
      <vt:lpstr>Bruto en nettoresultaat</vt:lpstr>
      <vt:lpstr>Voorbeeld uitrekenen nettoresultaat</vt:lpstr>
      <vt:lpstr>Aandelen</vt:lpstr>
      <vt:lpstr>Aandelenkoers</vt:lpstr>
      <vt:lpstr>Vaste en variabele kosten</vt:lpstr>
      <vt:lpstr>Kredietvormen</vt:lpstr>
      <vt:lpstr>Soorten markten</vt:lpstr>
      <vt:lpstr>Soorten sectoren</vt:lpstr>
      <vt:lpstr>Soorten uitgaven</vt:lpstr>
      <vt:lpstr>Handel</vt:lpstr>
      <vt:lpstr>Handel</vt:lpstr>
      <vt:lpstr>Ingrijpen van de EU </vt:lpstr>
      <vt:lpstr>Voorbeeldvraag </vt:lpstr>
      <vt:lpstr>Betalingsbalans</vt:lpstr>
      <vt:lpstr>Ruilvoet</vt:lpstr>
      <vt:lpstr>Invloed wisselkoers op import en export</vt:lpstr>
      <vt:lpstr>Europa</vt:lpstr>
      <vt:lpstr>Europa (voorbeeldvraag)</vt:lpstr>
      <vt:lpstr>Inflatie</vt:lpstr>
      <vt:lpstr>Inflatie : voorbeeld opgaven</vt:lpstr>
      <vt:lpstr>Staatsschuld</vt:lpstr>
      <vt:lpstr>De overheid komt geld tekort</vt:lpstr>
      <vt:lpstr>Staatsschuld : voorbeeld opgaven</vt:lpstr>
      <vt:lpstr>Externe en interne effecten</vt:lpstr>
      <vt:lpstr>Maatschappelijke kosten/opbrengsten</vt:lpstr>
      <vt:lpstr>Maatschappelijke kosten/opbrengsten - voorbeeldvraag</vt:lpstr>
      <vt:lpstr>Ontwikkelingslanden</vt:lpstr>
      <vt:lpstr>Ontwikkelingslanden - voorbeeldvraag</vt:lpstr>
      <vt:lpstr>Hulp aan ontwikkelingslanden</vt:lpstr>
      <vt:lpstr>Hulp aan ontwikkelingslanden - voorbeeldvraag</vt:lpstr>
      <vt:lpstr>Berekeningen</vt:lpstr>
      <vt:lpstr>Basis</vt:lpstr>
      <vt:lpstr>Procenten</vt:lpstr>
      <vt:lpstr>Getal berekenen hoeveel % het is</vt:lpstr>
      <vt:lpstr>Toename of afname in % uitdrukken</vt:lpstr>
      <vt:lpstr>Bedrag omrekenen van week naar maand</vt:lpstr>
      <vt:lpstr>Bedrag omrekenen van maand naar week</vt:lpstr>
      <vt:lpstr>Marktaandeel </vt:lpstr>
      <vt:lpstr>Marktaandeel (2)</vt:lpstr>
      <vt:lpstr>Berekenen kredietkosten</vt:lpstr>
      <vt:lpstr>Berekenen kredietkosten (2)</vt:lpstr>
      <vt:lpstr>Afschrijving </vt:lpstr>
      <vt:lpstr>Enkelvoudige &amp; samengestelde rente (interest)</vt:lpstr>
      <vt:lpstr>Enkelvoudige &amp; samengestelde rente</vt:lpstr>
      <vt:lpstr>Van inkoopprijs naar consumentenprijs</vt:lpstr>
      <vt:lpstr>Exclusief Btw uitrekenen</vt:lpstr>
      <vt:lpstr>Saldo berekenen</vt:lpstr>
      <vt:lpstr>Betalingsbalans</vt:lpstr>
      <vt:lpstr>Kostprijs per product</vt:lpstr>
      <vt:lpstr>Arbeidsproductiviteit</vt:lpstr>
      <vt:lpstr>Arbeidsproductiviteit (2)</vt:lpstr>
      <vt:lpstr>Valutakoers berekenen</vt:lpstr>
      <vt:lpstr>Valutakoers berekenen</vt:lpstr>
      <vt:lpstr>Valutakoers berekenen</vt:lpstr>
      <vt:lpstr>Valutakoers berekenen</vt:lpstr>
      <vt:lpstr>Importquote</vt:lpstr>
      <vt:lpstr>Exportquote</vt:lpstr>
      <vt:lpstr>Indexcijfers</vt:lpstr>
      <vt:lpstr>Tips voor het examen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Jos Stolper</dc:creator>
  <cp:lastModifiedBy>Jasper Piersma</cp:lastModifiedBy>
  <cp:revision>83</cp:revision>
  <dcterms:created xsi:type="dcterms:W3CDTF">2022-04-29T11:47:46Z</dcterms:created>
  <dcterms:modified xsi:type="dcterms:W3CDTF">2025-05-21T13:40:55Z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0x0101000A69612985F38A4696AAD18D581E630E</vt:lpwstr>
  </property>
  <property fmtid="{D5CDD505-2E9C-101B-9397-08002B2CF9AE}" pid="3" name="MediaServiceImageTags">
    <vt:lpwstr/>
  </property>
</Properties>
</file>