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diagrams/data1.xml" ContentType="application/vnd.openxmlformats-officedocument.drawingml.diagramData+xml"/>
  <Override PartName="/ppt/diagrams/data2.xml" ContentType="application/vnd.openxmlformats-officedocument.drawingml.diagramData+xml"/>
  <Override PartName="/ppt/diagrams/data3.xml" ContentType="application/vnd.openxmlformats-officedocument.drawingml.diagramData+xml"/>
  <Override PartName="/ppt/diagrams/data4.xml" ContentType="application/vnd.openxmlformats-officedocument.drawingml.diagramData+xml"/>
  <Override PartName="/ppt/diagrams/data5.xml" ContentType="application/vnd.openxmlformats-officedocument.drawingml.diagramData+xml"/>
  <Override PartName="/ppt/diagrams/data6.xml" ContentType="application/vnd.openxmlformats-officedocument.drawingml.diagramData+xml"/>
  <Override PartName="/ppt/diagrams/data7.xml" ContentType="application/vnd.openxmlformats-officedocument.drawingml.diagramData+xml"/>
  <Override PartName="/ppt/diagrams/data8.xml" ContentType="application/vnd.openxmlformats-officedocument.drawingml.diagramData+xml"/>
  <Override PartName="/ppt/diagrams/data9.xml" ContentType="application/vnd.openxmlformats-officedocument.drawingml.diagramData+xml"/>
  <Override PartName="/ppt/diagrams/data10.xml" ContentType="application/vnd.openxmlformats-officedocument.drawingml.diagramData+xml"/>
  <Override PartName="/ppt/diagrams/data11.xml" ContentType="application/vnd.openxmlformats-officedocument.drawingml.diagramData+xml"/>
  <Override PartName="/ppt/diagrams/data12.xml" ContentType="application/vnd.openxmlformats-officedocument.drawingml.diagramData+xml"/>
  <Override PartName="/ppt/diagrams/data13.xml" ContentType="application/vnd.openxmlformats-officedocument.drawingml.diagramData+xml"/>
  <Override PartName="/ppt/diagrams/data14.xml" ContentType="application/vnd.openxmlformats-officedocument.drawingml.diagramData+xml"/>
  <Override PartName="/ppt/diagrams/data15.xml" ContentType="application/vnd.openxmlformats-officedocument.drawingml.diagramData+xml"/>
  <Override PartName="/ppt/diagrams/data16.xml" ContentType="application/vnd.openxmlformats-officedocument.drawingml.diagramData+xml"/>
  <Override PartName="/ppt/diagrams/data17.xml" ContentType="application/vnd.openxmlformats-officedocument.drawingml.diagramData+xml"/>
  <Override PartName="/ppt/slideMasters/slideMaster1.xml" ContentType="application/vnd.openxmlformats-officedocument.presentationml.slideMaster+xml"/>
  <Override PartName="/ppt/notesSlides/notesSlide13.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6.xml" ContentType="application/vnd.openxmlformats-officedocument.presentationml.notesSlide+xml"/>
  <Override PartName="/ppt/notesSlides/notesSlide5.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14.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1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3.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4.xml" ContentType="application/vnd.openxmlformats-officedocument.presentationml.notesSlide+xml"/>
  <Override PartName="/ppt/notesSlides/notesSlide12.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rawing13.xml" ContentType="application/vnd.ms-office.drawingml.diagramDrawing+xml"/>
  <Override PartName="/ppt/diagrams/layout16.xml" ContentType="application/vnd.openxmlformats-officedocument.drawingml.diagramLayout+xml"/>
  <Override PartName="/ppt/diagrams/quickStyle16.xml" ContentType="application/vnd.openxmlformats-officedocument.drawingml.diagramStyle+xml"/>
  <Override PartName="/ppt/diagrams/quickStyle13.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colors13.xml" ContentType="application/vnd.openxmlformats-officedocument.drawingml.diagramColors+xml"/>
  <Override PartName="/ppt/diagrams/layout13.xml" ContentType="application/vnd.openxmlformats-officedocument.drawingml.diagramLayout+xml"/>
  <Override PartName="/ppt/diagrams/layout14.xml" ContentType="application/vnd.openxmlformats-officedocument.drawingml.diagramLayout+xml"/>
  <Override PartName="/ppt/diagrams/layout17.xml" ContentType="application/vnd.openxmlformats-officedocument.drawingml.diagramLayout+xml"/>
  <Override PartName="/ppt/diagrams/quickStyle14.xml" ContentType="application/vnd.openxmlformats-officedocument.drawingml.diagramStyle+xml"/>
  <Override PartName="/ppt/diagrams/quickStyle17.xml" ContentType="application/vnd.openxmlformats-officedocument.drawingml.diagramStyle+xml"/>
  <Override PartName="/ppt/diagrams/layout1.xml" ContentType="application/vnd.openxmlformats-officedocument.drawingml.diagramLayout+xml"/>
  <Override PartName="/ppt/diagrams/colors17.xml" ContentType="application/vnd.openxmlformats-officedocument.drawingml.diagramColors+xml"/>
  <Override PartName="/ppt/diagrams/colors14.xml" ContentType="application/vnd.openxmlformats-officedocument.drawingml.diagramColors+xml"/>
  <Override PartName="/ppt/diagrams/drawing17.xml" ContentType="application/vnd.ms-office.drawingml.diagramDrawing+xml"/>
  <Override PartName="/ppt/diagrams/drawing14.xml" ContentType="application/vnd.ms-office.drawingml.diagramDrawing+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5"/>
  </p:notesMasterIdLst>
  <p:sldIdLst>
    <p:sldId id="260" r:id="rId2"/>
    <p:sldId id="262" r:id="rId3"/>
    <p:sldId id="264" r:id="rId4"/>
    <p:sldId id="762" r:id="rId5"/>
    <p:sldId id="763" r:id="rId6"/>
    <p:sldId id="916" r:id="rId7"/>
    <p:sldId id="764" r:id="rId8"/>
    <p:sldId id="918" r:id="rId9"/>
    <p:sldId id="921" r:id="rId10"/>
    <p:sldId id="920" r:id="rId11"/>
    <p:sldId id="919" r:id="rId12"/>
    <p:sldId id="270" r:id="rId13"/>
    <p:sldId id="871" r:id="rId14"/>
    <p:sldId id="737" r:id="rId15"/>
    <p:sldId id="761" r:id="rId16"/>
    <p:sldId id="908" r:id="rId17"/>
    <p:sldId id="739" r:id="rId18"/>
    <p:sldId id="760" r:id="rId19"/>
    <p:sldId id="857" r:id="rId20"/>
    <p:sldId id="922" r:id="rId21"/>
    <p:sldId id="945" r:id="rId22"/>
    <p:sldId id="898" r:id="rId23"/>
    <p:sldId id="747" r:id="rId24"/>
    <p:sldId id="705" r:id="rId25"/>
    <p:sldId id="706" r:id="rId26"/>
    <p:sldId id="707" r:id="rId27"/>
    <p:sldId id="770" r:id="rId28"/>
    <p:sldId id="844" r:id="rId29"/>
    <p:sldId id="257" r:id="rId30"/>
    <p:sldId id="266" r:id="rId31"/>
    <p:sldId id="267" r:id="rId32"/>
    <p:sldId id="637" r:id="rId33"/>
    <p:sldId id="845" r:id="rId34"/>
    <p:sldId id="847" r:id="rId35"/>
    <p:sldId id="848" r:id="rId36"/>
    <p:sldId id="866" r:id="rId37"/>
    <p:sldId id="326" r:id="rId38"/>
    <p:sldId id="327" r:id="rId39"/>
    <p:sldId id="867" r:id="rId40"/>
    <p:sldId id="868" r:id="rId41"/>
    <p:sldId id="872" r:id="rId42"/>
    <p:sldId id="869" r:id="rId43"/>
    <p:sldId id="873" r:id="rId44"/>
    <p:sldId id="874" r:id="rId45"/>
    <p:sldId id="736" r:id="rId46"/>
    <p:sldId id="870" r:id="rId47"/>
    <p:sldId id="883" r:id="rId48"/>
    <p:sldId id="884" r:id="rId49"/>
    <p:sldId id="947" r:id="rId50"/>
    <p:sldId id="946" r:id="rId51"/>
    <p:sldId id="885" r:id="rId52"/>
    <p:sldId id="875" r:id="rId53"/>
    <p:sldId id="888" r:id="rId54"/>
    <p:sldId id="889" r:id="rId55"/>
    <p:sldId id="679" r:id="rId56"/>
    <p:sldId id="290" r:id="rId57"/>
    <p:sldId id="661" r:id="rId58"/>
    <p:sldId id="660" r:id="rId59"/>
    <p:sldId id="662" r:id="rId60"/>
    <p:sldId id="663" r:id="rId61"/>
    <p:sldId id="664" r:id="rId62"/>
    <p:sldId id="665" r:id="rId63"/>
    <p:sldId id="890" r:id="rId64"/>
    <p:sldId id="891" r:id="rId65"/>
    <p:sldId id="877" r:id="rId66"/>
    <p:sldId id="892" r:id="rId67"/>
    <p:sldId id="269" r:id="rId68"/>
    <p:sldId id="695" r:id="rId69"/>
    <p:sldId id="694" r:id="rId70"/>
    <p:sldId id="387" r:id="rId71"/>
    <p:sldId id="528" r:id="rId72"/>
    <p:sldId id="893" r:id="rId73"/>
    <p:sldId id="894" r:id="rId74"/>
    <p:sldId id="895" r:id="rId75"/>
    <p:sldId id="896" r:id="rId76"/>
    <p:sldId id="879" r:id="rId77"/>
    <p:sldId id="897" r:id="rId78"/>
    <p:sldId id="880" r:id="rId79"/>
    <p:sldId id="901" r:id="rId80"/>
    <p:sldId id="902" r:id="rId81"/>
    <p:sldId id="903" r:id="rId82"/>
    <p:sldId id="904" r:id="rId83"/>
    <p:sldId id="459" r:id="rId84"/>
    <p:sldId id="905" r:id="rId85"/>
    <p:sldId id="944" r:id="rId86"/>
    <p:sldId id="735" r:id="rId87"/>
    <p:sldId id="474" r:id="rId88"/>
    <p:sldId id="754" r:id="rId89"/>
    <p:sldId id="727" r:id="rId90"/>
    <p:sldId id="906" r:id="rId91"/>
    <p:sldId id="912" r:id="rId92"/>
    <p:sldId id="900" r:id="rId93"/>
    <p:sldId id="913" r:id="rId94"/>
    <p:sldId id="915" r:id="rId95"/>
    <p:sldId id="909" r:id="rId96"/>
    <p:sldId id="746" r:id="rId97"/>
    <p:sldId id="699" r:id="rId98"/>
    <p:sldId id="917" r:id="rId99"/>
    <p:sldId id="700" r:id="rId100"/>
    <p:sldId id="910" r:id="rId101"/>
    <p:sldId id="911" r:id="rId102"/>
    <p:sldId id="927" r:id="rId103"/>
    <p:sldId id="263" r:id="rId104"/>
    <p:sldId id="928" r:id="rId105"/>
    <p:sldId id="929" r:id="rId106"/>
    <p:sldId id="930" r:id="rId107"/>
    <p:sldId id="931" r:id="rId108"/>
    <p:sldId id="934" r:id="rId109"/>
    <p:sldId id="935" r:id="rId110"/>
    <p:sldId id="936" r:id="rId111"/>
    <p:sldId id="937" r:id="rId112"/>
    <p:sldId id="938" r:id="rId113"/>
    <p:sldId id="939" r:id="rId114"/>
    <p:sldId id="940" r:id="rId115"/>
    <p:sldId id="941" r:id="rId116"/>
    <p:sldId id="490" r:id="rId117"/>
    <p:sldId id="942" r:id="rId118"/>
    <p:sldId id="943" r:id="rId119"/>
    <p:sldId id="926" r:id="rId120"/>
    <p:sldId id="766" r:id="rId121"/>
    <p:sldId id="765" r:id="rId122"/>
    <p:sldId id="767" r:id="rId123"/>
    <p:sldId id="768" r:id="rId124"/>
  </p:sldIdLst>
  <p:sldSz cx="12192000" cy="6858000"/>
  <p:notesSz cx="6797675" cy="9926638"/>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45DE8"/>
    <a:srgbClr val="E7DAFA"/>
    <a:srgbClr val="C8AB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78" d="100"/>
          <a:sy n="78" d="100"/>
        </p:scale>
        <p:origin x="878"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theme" Target="theme/theme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tableStyles" Target="tableStyles.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customXml" Target="../customXml/item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customXml" Target="../customXml/item2.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customXml" Target="../customXml/item3.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s>
</file>

<file path=ppt/diagrams/_rels/data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4" Type="http://schemas.openxmlformats.org/officeDocument/2006/relationships/image" Target="../media/image12.svg"/></Relationships>
</file>

<file path=ppt/diagrams/_rels/data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3.svg"/><Relationship Id="rId1" Type="http://schemas.openxmlformats.org/officeDocument/2006/relationships/image" Target="../media/image32.png"/><Relationship Id="rId4" Type="http://schemas.openxmlformats.org/officeDocument/2006/relationships/image" Target="../media/image12.svg"/></Relationships>
</file>

<file path=ppt/diagrams/_rels/data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3.svg"/><Relationship Id="rId1" Type="http://schemas.openxmlformats.org/officeDocument/2006/relationships/image" Target="../media/image32.png"/><Relationship Id="rId4" Type="http://schemas.openxmlformats.org/officeDocument/2006/relationships/image" Target="../media/image12.svg"/></Relationships>
</file>

<file path=ppt/diagrams/_rels/data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3.svg"/><Relationship Id="rId1" Type="http://schemas.openxmlformats.org/officeDocument/2006/relationships/image" Target="../media/image32.png"/><Relationship Id="rId4" Type="http://schemas.openxmlformats.org/officeDocument/2006/relationships/image" Target="../media/image12.svg"/></Relationships>
</file>

<file path=ppt/diagrams/_rels/data1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image" Target="../media/image36.jpeg"/></Relationships>
</file>

<file path=ppt/diagrams/_rels/data1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image" Target="../media/image36.jpeg"/></Relationships>
</file>

<file path=ppt/diagrams/_rels/data1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image" Target="../media/image36.jpeg"/></Relationships>
</file>

<file path=ppt/diagrams/_rels/data1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svg"/><Relationship Id="rId1" Type="http://schemas.openxmlformats.org/officeDocument/2006/relationships/image" Target="../media/image51.png"/><Relationship Id="rId6" Type="http://schemas.openxmlformats.org/officeDocument/2006/relationships/image" Target="../media/image56.svg"/><Relationship Id="rId5" Type="http://schemas.openxmlformats.org/officeDocument/2006/relationships/image" Target="../media/image55.png"/><Relationship Id="rId4" Type="http://schemas.openxmlformats.org/officeDocument/2006/relationships/image" Target="../media/image54.svg"/></Relationships>
</file>

<file path=ppt/diagrams/_rels/data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4" Type="http://schemas.openxmlformats.org/officeDocument/2006/relationships/image" Target="../media/image12.svg"/></Relationships>
</file>

<file path=ppt/diagrams/_rels/data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4" Type="http://schemas.openxmlformats.org/officeDocument/2006/relationships/image" Target="../media/image12.svg"/></Relationships>
</file>

<file path=ppt/diagrams/_rels/data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4.svg"/><Relationship Id="rId1" Type="http://schemas.openxmlformats.org/officeDocument/2006/relationships/image" Target="../media/image13.png"/><Relationship Id="rId4" Type="http://schemas.openxmlformats.org/officeDocument/2006/relationships/image" Target="../media/image12.svg"/></Relationships>
</file>

<file path=ppt/diagrams/_rels/data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4.svg"/><Relationship Id="rId1" Type="http://schemas.openxmlformats.org/officeDocument/2006/relationships/image" Target="../media/image13.png"/><Relationship Id="rId4" Type="http://schemas.openxmlformats.org/officeDocument/2006/relationships/image" Target="../media/image12.svg"/></Relationships>
</file>

<file path=ppt/diagrams/_rels/data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4.svg"/><Relationship Id="rId1" Type="http://schemas.openxmlformats.org/officeDocument/2006/relationships/image" Target="../media/image13.png"/><Relationship Id="rId4" Type="http://schemas.openxmlformats.org/officeDocument/2006/relationships/image" Target="../media/image12.svg"/></Relationships>
</file>

<file path=ppt/diagrams/_rels/data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3.svg"/><Relationship Id="rId1" Type="http://schemas.openxmlformats.org/officeDocument/2006/relationships/image" Target="../media/image32.png"/><Relationship Id="rId4" Type="http://schemas.openxmlformats.org/officeDocument/2006/relationships/image" Target="../media/image12.svg"/></Relationships>
</file>

<file path=ppt/diagrams/_rels/data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3.svg"/><Relationship Id="rId1" Type="http://schemas.openxmlformats.org/officeDocument/2006/relationships/image" Target="../media/image32.png"/><Relationship Id="rId4" Type="http://schemas.openxmlformats.org/officeDocument/2006/relationships/image" Target="../media/image12.svg"/></Relationships>
</file>

<file path=ppt/diagrams/_rels/data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3.svg"/><Relationship Id="rId1" Type="http://schemas.openxmlformats.org/officeDocument/2006/relationships/image" Target="../media/image32.png"/><Relationship Id="rId4" Type="http://schemas.openxmlformats.org/officeDocument/2006/relationships/image" Target="../media/image12.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4" Type="http://schemas.openxmlformats.org/officeDocument/2006/relationships/image" Target="../media/image12.svg"/></Relationships>
</file>

<file path=ppt/diagrams/_rels/drawing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3.svg"/><Relationship Id="rId1" Type="http://schemas.openxmlformats.org/officeDocument/2006/relationships/image" Target="../media/image32.png"/><Relationship Id="rId4" Type="http://schemas.openxmlformats.org/officeDocument/2006/relationships/image" Target="../media/image12.svg"/></Relationships>
</file>

<file path=ppt/diagrams/_rels/drawing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3.svg"/><Relationship Id="rId1" Type="http://schemas.openxmlformats.org/officeDocument/2006/relationships/image" Target="../media/image32.png"/><Relationship Id="rId4" Type="http://schemas.openxmlformats.org/officeDocument/2006/relationships/image" Target="../media/image12.svg"/></Relationships>
</file>

<file path=ppt/diagrams/_rels/drawing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3.svg"/><Relationship Id="rId1" Type="http://schemas.openxmlformats.org/officeDocument/2006/relationships/image" Target="../media/image32.png"/><Relationship Id="rId4" Type="http://schemas.openxmlformats.org/officeDocument/2006/relationships/image" Target="../media/image12.svg"/></Relationships>
</file>

<file path=ppt/diagrams/_rels/drawing1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image" Target="../media/image36.jpeg"/></Relationships>
</file>

<file path=ppt/diagrams/_rels/drawing1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image" Target="../media/image36.jpeg"/></Relationships>
</file>

<file path=ppt/diagrams/_rels/drawing1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image" Target="../media/image36.jpeg"/></Relationships>
</file>

<file path=ppt/diagrams/_rels/drawing1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svg"/><Relationship Id="rId1" Type="http://schemas.openxmlformats.org/officeDocument/2006/relationships/image" Target="../media/image51.png"/><Relationship Id="rId6" Type="http://schemas.openxmlformats.org/officeDocument/2006/relationships/image" Target="../media/image56.svg"/><Relationship Id="rId5" Type="http://schemas.openxmlformats.org/officeDocument/2006/relationships/image" Target="../media/image55.png"/><Relationship Id="rId4" Type="http://schemas.openxmlformats.org/officeDocument/2006/relationships/image" Target="../media/image54.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4" Type="http://schemas.openxmlformats.org/officeDocument/2006/relationships/image" Target="../media/image12.svg"/></Relationships>
</file>

<file path=ppt/diagrams/_rels/drawing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4" Type="http://schemas.openxmlformats.org/officeDocument/2006/relationships/image" Target="../media/image12.svg"/></Relationships>
</file>

<file path=ppt/diagrams/_rels/drawing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4.svg"/><Relationship Id="rId1" Type="http://schemas.openxmlformats.org/officeDocument/2006/relationships/image" Target="../media/image13.png"/><Relationship Id="rId4" Type="http://schemas.openxmlformats.org/officeDocument/2006/relationships/image" Target="../media/image12.svg"/></Relationships>
</file>

<file path=ppt/diagrams/_rels/drawing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4.svg"/><Relationship Id="rId1" Type="http://schemas.openxmlformats.org/officeDocument/2006/relationships/image" Target="../media/image13.png"/><Relationship Id="rId4" Type="http://schemas.openxmlformats.org/officeDocument/2006/relationships/image" Target="../media/image12.svg"/></Relationships>
</file>

<file path=ppt/diagrams/_rels/drawing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4.svg"/><Relationship Id="rId1" Type="http://schemas.openxmlformats.org/officeDocument/2006/relationships/image" Target="../media/image13.png"/><Relationship Id="rId4" Type="http://schemas.openxmlformats.org/officeDocument/2006/relationships/image" Target="../media/image12.svg"/></Relationships>
</file>

<file path=ppt/diagrams/_rels/drawing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3.svg"/><Relationship Id="rId1" Type="http://schemas.openxmlformats.org/officeDocument/2006/relationships/image" Target="../media/image32.png"/><Relationship Id="rId4" Type="http://schemas.openxmlformats.org/officeDocument/2006/relationships/image" Target="../media/image12.svg"/></Relationships>
</file>

<file path=ppt/diagrams/_rels/drawing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3.svg"/><Relationship Id="rId1" Type="http://schemas.openxmlformats.org/officeDocument/2006/relationships/image" Target="../media/image32.png"/><Relationship Id="rId4" Type="http://schemas.openxmlformats.org/officeDocument/2006/relationships/image" Target="../media/image12.svg"/></Relationships>
</file>

<file path=ppt/diagrams/_rels/drawing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3.svg"/><Relationship Id="rId1" Type="http://schemas.openxmlformats.org/officeDocument/2006/relationships/image" Target="../media/image32.png"/><Relationship Id="rId4" Type="http://schemas.openxmlformats.org/officeDocument/2006/relationships/image" Target="../media/image12.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404238D-6EFE-45A9-AA23-F6882CA0FCE0}" type="doc">
      <dgm:prSet loTypeId="urn:microsoft.com/office/officeart/2018/5/layout/CenteredIconLabelDescriptionList" loCatId="icon" qsTypeId="urn:microsoft.com/office/officeart/2005/8/quickstyle/simple1" qsCatId="simple" csTypeId="urn:microsoft.com/office/officeart/2018/5/colors/Iconchunking_neutralbg_colorful1" csCatId="colorful" phldr="1"/>
      <dgm:spPr/>
      <dgm:t>
        <a:bodyPr/>
        <a:lstStyle/>
        <a:p>
          <a:endParaRPr lang="nl-NL"/>
        </a:p>
      </dgm:t>
    </dgm:pt>
    <dgm:pt modelId="{A5DD54DB-DBE1-42D1-8025-B8F07E013E9F}">
      <dgm:prSet phldrT="[Tekst]"/>
      <dgm:spPr/>
      <dgm:t>
        <a:bodyPr/>
        <a:lstStyle/>
        <a:p>
          <a:pPr>
            <a:lnSpc>
              <a:spcPct val="100000"/>
            </a:lnSpc>
            <a:defRPr b="1"/>
          </a:pPr>
          <a:r>
            <a:rPr lang="nl-NL" dirty="0">
              <a:latin typeface="Effra" panose="02000506080000020004"/>
            </a:rPr>
            <a:t>Opbrengsten</a:t>
          </a:r>
        </a:p>
      </dgm:t>
    </dgm:pt>
    <dgm:pt modelId="{7BDAB65E-691F-4EB9-B2A4-07C15320BD9D}" type="parTrans" cxnId="{7299500D-BF4C-4267-9C71-0266AFDB8724}">
      <dgm:prSet/>
      <dgm:spPr/>
      <dgm:t>
        <a:bodyPr/>
        <a:lstStyle/>
        <a:p>
          <a:endParaRPr lang="nl-NL"/>
        </a:p>
      </dgm:t>
    </dgm:pt>
    <dgm:pt modelId="{F007A01C-0469-4B83-8FFE-400AFBDD6BD2}" type="sibTrans" cxnId="{7299500D-BF4C-4267-9C71-0266AFDB8724}">
      <dgm:prSet/>
      <dgm:spPr/>
      <dgm:t>
        <a:bodyPr/>
        <a:lstStyle/>
        <a:p>
          <a:endParaRPr lang="nl-NL"/>
        </a:p>
      </dgm:t>
    </dgm:pt>
    <dgm:pt modelId="{F8B787BC-AF42-440A-BD35-5E2F4E027561}">
      <dgm:prSet phldrT="[Tekst]"/>
      <dgm:spPr/>
      <dgm:t>
        <a:bodyPr/>
        <a:lstStyle/>
        <a:p>
          <a:pPr>
            <a:lnSpc>
              <a:spcPct val="100000"/>
            </a:lnSpc>
          </a:pPr>
          <a:r>
            <a:rPr lang="nl-NL" dirty="0">
              <a:latin typeface="Effra" panose="02000506080000020004"/>
            </a:rPr>
            <a:t>- O</a:t>
          </a:r>
          <a:r>
            <a:rPr lang="nl-NL" b="0" i="0" dirty="0">
              <a:latin typeface="Effra" panose="02000506080000020004"/>
            </a:rPr>
            <a:t>p het moment dat een onderneming een verkoopcontract sluit, is er sprake van omzet (= opbrengst).</a:t>
          </a:r>
        </a:p>
        <a:p>
          <a:pPr>
            <a:lnSpc>
              <a:spcPct val="100000"/>
            </a:lnSpc>
          </a:pPr>
          <a:r>
            <a:rPr lang="nl-NL" b="0" i="0" dirty="0">
              <a:latin typeface="Effra" panose="02000506080000020004"/>
            </a:rPr>
            <a:t>- Het tijdstip van ontvangst van het geld doet er niet toe. </a:t>
          </a:r>
        </a:p>
        <a:p>
          <a:pPr>
            <a:lnSpc>
              <a:spcPct val="100000"/>
            </a:lnSpc>
          </a:pPr>
          <a:r>
            <a:rPr lang="nl-NL" b="0" i="0" dirty="0">
              <a:latin typeface="Effra" panose="02000506080000020004"/>
            </a:rPr>
            <a:t>- Omzet is altijd exclusief btw. </a:t>
          </a:r>
          <a:endParaRPr lang="nl-NL" dirty="0">
            <a:latin typeface="Effra" panose="02000506080000020004"/>
          </a:endParaRPr>
        </a:p>
      </dgm:t>
    </dgm:pt>
    <dgm:pt modelId="{4042BC65-776F-4330-9887-B7B02B8D09C8}" type="parTrans" cxnId="{23973F5F-8A80-46D4-8170-EFB32647636E}">
      <dgm:prSet/>
      <dgm:spPr/>
      <dgm:t>
        <a:bodyPr/>
        <a:lstStyle/>
        <a:p>
          <a:endParaRPr lang="nl-NL"/>
        </a:p>
      </dgm:t>
    </dgm:pt>
    <dgm:pt modelId="{B7976551-A5E9-47C3-A128-BE6676CC4BC5}" type="sibTrans" cxnId="{23973F5F-8A80-46D4-8170-EFB32647636E}">
      <dgm:prSet/>
      <dgm:spPr/>
      <dgm:t>
        <a:bodyPr/>
        <a:lstStyle/>
        <a:p>
          <a:endParaRPr lang="nl-NL"/>
        </a:p>
      </dgm:t>
    </dgm:pt>
    <dgm:pt modelId="{56BA4FB9-13B7-4A2D-95DA-2D1129A761A0}">
      <dgm:prSet phldrT="[Tekst]"/>
      <dgm:spPr/>
      <dgm:t>
        <a:bodyPr/>
        <a:lstStyle/>
        <a:p>
          <a:pPr>
            <a:lnSpc>
              <a:spcPct val="100000"/>
            </a:lnSpc>
            <a:defRPr b="1"/>
          </a:pPr>
          <a:r>
            <a:rPr lang="nl-NL" dirty="0">
              <a:latin typeface="Effra" panose="02000506080000020004"/>
            </a:rPr>
            <a:t>Ontvangsten</a:t>
          </a:r>
        </a:p>
      </dgm:t>
    </dgm:pt>
    <dgm:pt modelId="{CF2D08AA-C573-4D9C-AD60-27848F1D06EB}" type="parTrans" cxnId="{5E873F65-CC5D-4287-A56F-DC10871F283B}">
      <dgm:prSet/>
      <dgm:spPr/>
      <dgm:t>
        <a:bodyPr/>
        <a:lstStyle/>
        <a:p>
          <a:endParaRPr lang="nl-NL"/>
        </a:p>
      </dgm:t>
    </dgm:pt>
    <dgm:pt modelId="{E0C470E8-D648-4DFF-8DA7-C603811C2CCB}" type="sibTrans" cxnId="{5E873F65-CC5D-4287-A56F-DC10871F283B}">
      <dgm:prSet/>
      <dgm:spPr/>
      <dgm:t>
        <a:bodyPr/>
        <a:lstStyle/>
        <a:p>
          <a:endParaRPr lang="nl-NL"/>
        </a:p>
      </dgm:t>
    </dgm:pt>
    <dgm:pt modelId="{4A2CE7CD-7B83-49A6-86ED-063E5F23B2F3}">
      <dgm:prSet phldrT="[Tekst]"/>
      <dgm:spPr/>
      <dgm:t>
        <a:bodyPr/>
        <a:lstStyle/>
        <a:p>
          <a:pPr>
            <a:lnSpc>
              <a:spcPct val="100000"/>
            </a:lnSpc>
          </a:pPr>
          <a:r>
            <a:rPr lang="nl-NL" dirty="0">
              <a:latin typeface="Effra" panose="02000506080000020004"/>
            </a:rPr>
            <a:t>- O</a:t>
          </a:r>
          <a:r>
            <a:rPr lang="nl-NL" b="0" i="0" dirty="0">
              <a:latin typeface="Effra" panose="02000506080000020004"/>
            </a:rPr>
            <a:t>p het moment dat een onderneming daadwerkelijk geld ontvangt, is er sprake van een ontvangst. </a:t>
          </a:r>
        </a:p>
        <a:p>
          <a:pPr>
            <a:lnSpc>
              <a:spcPct val="100000"/>
            </a:lnSpc>
          </a:pPr>
          <a:r>
            <a:rPr lang="nl-NL" b="0" i="0" dirty="0">
              <a:latin typeface="Effra" panose="02000506080000020004"/>
            </a:rPr>
            <a:t>- Ontvangsten zijn altijd inclusief btw. De btw moet vervolgens worden afgedragen aan de fiscus.</a:t>
          </a:r>
          <a:endParaRPr lang="nl-NL" dirty="0">
            <a:latin typeface="Effra" panose="02000506080000020004"/>
          </a:endParaRPr>
        </a:p>
      </dgm:t>
    </dgm:pt>
    <dgm:pt modelId="{4331EEBB-60BB-4473-96A9-15B3C3C7C88A}" type="parTrans" cxnId="{2D9DD18D-7B57-47F1-9D16-5C0E2435AA2E}">
      <dgm:prSet/>
      <dgm:spPr/>
      <dgm:t>
        <a:bodyPr/>
        <a:lstStyle/>
        <a:p>
          <a:endParaRPr lang="nl-NL"/>
        </a:p>
      </dgm:t>
    </dgm:pt>
    <dgm:pt modelId="{B8415B34-75B6-46BE-8254-D2B279A18CA5}" type="sibTrans" cxnId="{2D9DD18D-7B57-47F1-9D16-5C0E2435AA2E}">
      <dgm:prSet/>
      <dgm:spPr/>
      <dgm:t>
        <a:bodyPr/>
        <a:lstStyle/>
        <a:p>
          <a:endParaRPr lang="nl-NL"/>
        </a:p>
      </dgm:t>
    </dgm:pt>
    <dgm:pt modelId="{B379A92E-08F3-4F57-9E84-96912160EFEE}">
      <dgm:prSet/>
      <dgm:spPr/>
      <dgm:t>
        <a:bodyPr/>
        <a:lstStyle/>
        <a:p>
          <a:pPr>
            <a:lnSpc>
              <a:spcPct val="100000"/>
            </a:lnSpc>
          </a:pPr>
          <a:endParaRPr lang="nl-NL" dirty="0">
            <a:latin typeface="Effra" panose="02000506080000020004"/>
          </a:endParaRPr>
        </a:p>
      </dgm:t>
    </dgm:pt>
    <dgm:pt modelId="{4A84D5B4-4A2F-4344-B10C-63BF41C78D36}" type="parTrans" cxnId="{CDE3B3C1-1E8A-4BE7-A41D-9A3FCDB69236}">
      <dgm:prSet/>
      <dgm:spPr/>
      <dgm:t>
        <a:bodyPr/>
        <a:lstStyle/>
        <a:p>
          <a:endParaRPr lang="nl-NL"/>
        </a:p>
      </dgm:t>
    </dgm:pt>
    <dgm:pt modelId="{9920F1B5-7517-42F4-9ECD-67703DD07E2E}" type="sibTrans" cxnId="{CDE3B3C1-1E8A-4BE7-A41D-9A3FCDB69236}">
      <dgm:prSet/>
      <dgm:spPr/>
      <dgm:t>
        <a:bodyPr/>
        <a:lstStyle/>
        <a:p>
          <a:endParaRPr lang="nl-NL"/>
        </a:p>
      </dgm:t>
    </dgm:pt>
    <dgm:pt modelId="{6BAEAF04-B44E-4A8C-9AD5-45D4522C0374}" type="pres">
      <dgm:prSet presAssocID="{7404238D-6EFE-45A9-AA23-F6882CA0FCE0}" presName="root" presStyleCnt="0">
        <dgm:presLayoutVars>
          <dgm:dir/>
          <dgm:resizeHandles val="exact"/>
        </dgm:presLayoutVars>
      </dgm:prSet>
      <dgm:spPr/>
    </dgm:pt>
    <dgm:pt modelId="{39796848-84E9-4C57-B712-B705AD19DAFD}" type="pres">
      <dgm:prSet presAssocID="{A5DD54DB-DBE1-42D1-8025-B8F07E013E9F}" presName="compNode" presStyleCnt="0"/>
      <dgm:spPr/>
    </dgm:pt>
    <dgm:pt modelId="{39098767-5D63-414D-9932-8B736475AB23}" type="pres">
      <dgm:prSet presAssocID="{A5DD54DB-DBE1-42D1-8025-B8F07E013E9F}" presName="iconRect" presStyleLbl="node1" presStyleIdx="0" presStyleCnt="2"/>
      <dgm:spPr>
        <a:blipFill>
          <a:blip xmlns:r="http://schemas.openxmlformats.org/officeDocument/2006/relationships" r:embed="rId1">
            <a:duotone>
              <a:prstClr val="black"/>
              <a:schemeClr val="tx2">
                <a:tint val="45000"/>
                <a:satMod val="400000"/>
              </a:schemeClr>
            </a:duotone>
            <a:extLst>
              <a:ext uri="{96DAC541-7B7A-43D3-8B79-37D633B846F1}">
                <asvg:svgBlip xmlns:asvg="http://schemas.microsoft.com/office/drawing/2016/SVG/main" r:embed="rId2"/>
              </a:ext>
            </a:extLst>
          </a:blip>
          <a:srcRect/>
          <a:stretch>
            <a:fillRect t="-1000" b="-1000"/>
          </a:stretch>
        </a:blipFill>
        <a:ln>
          <a:noFill/>
        </a:ln>
      </dgm:spPr>
      <dgm:extLst>
        <a:ext uri="{E40237B7-FDA0-4F09-8148-C483321AD2D9}">
          <dgm14:cNvPr xmlns:dgm14="http://schemas.microsoft.com/office/drawing/2010/diagram" id="0" name="" descr="Handdruk met effen opvulling"/>
        </a:ext>
      </dgm:extLst>
    </dgm:pt>
    <dgm:pt modelId="{2D439E9B-F038-43ED-92A8-28BB5A066736}" type="pres">
      <dgm:prSet presAssocID="{A5DD54DB-DBE1-42D1-8025-B8F07E013E9F}" presName="iconSpace" presStyleCnt="0"/>
      <dgm:spPr/>
    </dgm:pt>
    <dgm:pt modelId="{BD2EAC7A-9912-46B5-AF87-7655B8B18065}" type="pres">
      <dgm:prSet presAssocID="{A5DD54DB-DBE1-42D1-8025-B8F07E013E9F}" presName="parTx" presStyleLbl="revTx" presStyleIdx="0" presStyleCnt="4">
        <dgm:presLayoutVars>
          <dgm:chMax val="0"/>
          <dgm:chPref val="0"/>
        </dgm:presLayoutVars>
      </dgm:prSet>
      <dgm:spPr/>
    </dgm:pt>
    <dgm:pt modelId="{D20B28BF-6D0E-4612-A0D9-BA9C15F9B4AF}" type="pres">
      <dgm:prSet presAssocID="{A5DD54DB-DBE1-42D1-8025-B8F07E013E9F}" presName="txSpace" presStyleCnt="0"/>
      <dgm:spPr/>
    </dgm:pt>
    <dgm:pt modelId="{C0495CDC-186B-4000-87A9-8458DD2F02D8}" type="pres">
      <dgm:prSet presAssocID="{A5DD54DB-DBE1-42D1-8025-B8F07E013E9F}" presName="desTx" presStyleLbl="revTx" presStyleIdx="1" presStyleCnt="4">
        <dgm:presLayoutVars/>
      </dgm:prSet>
      <dgm:spPr/>
    </dgm:pt>
    <dgm:pt modelId="{CDF398AA-6A4B-4BE2-B64C-017F56A38F6E}" type="pres">
      <dgm:prSet presAssocID="{F007A01C-0469-4B83-8FFE-400AFBDD6BD2}" presName="sibTrans" presStyleCnt="0"/>
      <dgm:spPr/>
    </dgm:pt>
    <dgm:pt modelId="{2A5B2CA4-FEF4-4EBC-90C9-DEFFF6606B40}" type="pres">
      <dgm:prSet presAssocID="{56BA4FB9-13B7-4A2D-95DA-2D1129A761A0}" presName="compNode" presStyleCnt="0"/>
      <dgm:spPr/>
    </dgm:pt>
    <dgm:pt modelId="{56C6434B-2943-47E9-9BBB-CE62C774DDDF}" type="pres">
      <dgm:prSet presAssocID="{56BA4FB9-13B7-4A2D-95DA-2D1129A761A0}" presName="iconRect" presStyleLbl="node1" presStyleIdx="1" presStyleCnt="2"/>
      <dgm:spPr>
        <a:blipFill>
          <a:blip xmlns:r="http://schemas.openxmlformats.org/officeDocument/2006/relationships" r:embed="rId3">
            <a:duotone>
              <a:prstClr val="black"/>
              <a:schemeClr val="tx2">
                <a:tint val="45000"/>
                <a:satMod val="400000"/>
              </a:schemeClr>
            </a:duotone>
            <a:extLst>
              <a:ext uri="{96DAC541-7B7A-43D3-8B79-37D633B846F1}">
                <asvg:svgBlip xmlns:asvg="http://schemas.microsoft.com/office/drawing/2016/SVG/main" r:embed="rId4"/>
              </a:ext>
            </a:extLst>
          </a:blip>
          <a:srcRect/>
          <a:stretch>
            <a:fillRect t="-1000" b="-1000"/>
          </a:stretch>
        </a:blipFill>
        <a:ln>
          <a:noFill/>
        </a:ln>
      </dgm:spPr>
      <dgm:extLst>
        <a:ext uri="{E40237B7-FDA0-4F09-8148-C483321AD2D9}">
          <dgm14:cNvPr xmlns:dgm14="http://schemas.microsoft.com/office/drawing/2010/diagram" id="0" name="" descr="Munten met effen opvulling"/>
        </a:ext>
      </dgm:extLst>
    </dgm:pt>
    <dgm:pt modelId="{14873E6A-E49D-4934-8EF4-85608B87755A}" type="pres">
      <dgm:prSet presAssocID="{56BA4FB9-13B7-4A2D-95DA-2D1129A761A0}" presName="iconSpace" presStyleCnt="0"/>
      <dgm:spPr/>
    </dgm:pt>
    <dgm:pt modelId="{29EB00CC-C0E7-4DC5-8FEC-B91F143CCF2A}" type="pres">
      <dgm:prSet presAssocID="{56BA4FB9-13B7-4A2D-95DA-2D1129A761A0}" presName="parTx" presStyleLbl="revTx" presStyleIdx="2" presStyleCnt="4">
        <dgm:presLayoutVars>
          <dgm:chMax val="0"/>
          <dgm:chPref val="0"/>
        </dgm:presLayoutVars>
      </dgm:prSet>
      <dgm:spPr/>
    </dgm:pt>
    <dgm:pt modelId="{84790329-2EEE-436B-9573-545FC4EC06FA}" type="pres">
      <dgm:prSet presAssocID="{56BA4FB9-13B7-4A2D-95DA-2D1129A761A0}" presName="txSpace" presStyleCnt="0"/>
      <dgm:spPr/>
    </dgm:pt>
    <dgm:pt modelId="{56D14683-2634-4F24-AC95-F89297BE51AE}" type="pres">
      <dgm:prSet presAssocID="{56BA4FB9-13B7-4A2D-95DA-2D1129A761A0}" presName="desTx" presStyleLbl="revTx" presStyleIdx="3" presStyleCnt="4">
        <dgm:presLayoutVars/>
      </dgm:prSet>
      <dgm:spPr/>
    </dgm:pt>
  </dgm:ptLst>
  <dgm:cxnLst>
    <dgm:cxn modelId="{E9688204-21C6-455D-8D1B-0808CF99D45D}" type="presOf" srcId="{4A2CE7CD-7B83-49A6-86ED-063E5F23B2F3}" destId="{56D14683-2634-4F24-AC95-F89297BE51AE}" srcOrd="0" destOrd="0" presId="urn:microsoft.com/office/officeart/2018/5/layout/CenteredIconLabelDescriptionList"/>
    <dgm:cxn modelId="{7299500D-BF4C-4267-9C71-0266AFDB8724}" srcId="{7404238D-6EFE-45A9-AA23-F6882CA0FCE0}" destId="{A5DD54DB-DBE1-42D1-8025-B8F07E013E9F}" srcOrd="0" destOrd="0" parTransId="{7BDAB65E-691F-4EB9-B2A4-07C15320BD9D}" sibTransId="{F007A01C-0469-4B83-8FFE-400AFBDD6BD2}"/>
    <dgm:cxn modelId="{45643A36-2A9B-4CB9-A99E-EDE8FBA49779}" type="presOf" srcId="{A5DD54DB-DBE1-42D1-8025-B8F07E013E9F}" destId="{BD2EAC7A-9912-46B5-AF87-7655B8B18065}" srcOrd="0" destOrd="0" presId="urn:microsoft.com/office/officeart/2018/5/layout/CenteredIconLabelDescriptionList"/>
    <dgm:cxn modelId="{23973F5F-8A80-46D4-8170-EFB32647636E}" srcId="{A5DD54DB-DBE1-42D1-8025-B8F07E013E9F}" destId="{F8B787BC-AF42-440A-BD35-5E2F4E027561}" srcOrd="0" destOrd="0" parTransId="{4042BC65-776F-4330-9887-B7B02B8D09C8}" sibTransId="{B7976551-A5E9-47C3-A128-BE6676CC4BC5}"/>
    <dgm:cxn modelId="{5E873F65-CC5D-4287-A56F-DC10871F283B}" srcId="{7404238D-6EFE-45A9-AA23-F6882CA0FCE0}" destId="{56BA4FB9-13B7-4A2D-95DA-2D1129A761A0}" srcOrd="1" destOrd="0" parTransId="{CF2D08AA-C573-4D9C-AD60-27848F1D06EB}" sibTransId="{E0C470E8-D648-4DFF-8DA7-C603811C2CCB}"/>
    <dgm:cxn modelId="{2D9DD18D-7B57-47F1-9D16-5C0E2435AA2E}" srcId="{56BA4FB9-13B7-4A2D-95DA-2D1129A761A0}" destId="{4A2CE7CD-7B83-49A6-86ED-063E5F23B2F3}" srcOrd="0" destOrd="0" parTransId="{4331EEBB-60BB-4473-96A9-15B3C3C7C88A}" sibTransId="{B8415B34-75B6-46BE-8254-D2B279A18CA5}"/>
    <dgm:cxn modelId="{E67FD3BE-5E2A-4666-A7CE-ACA24EDA1BDE}" type="presOf" srcId="{F8B787BC-AF42-440A-BD35-5E2F4E027561}" destId="{C0495CDC-186B-4000-87A9-8458DD2F02D8}" srcOrd="0" destOrd="0" presId="urn:microsoft.com/office/officeart/2018/5/layout/CenteredIconLabelDescriptionList"/>
    <dgm:cxn modelId="{CDE3B3C1-1E8A-4BE7-A41D-9A3FCDB69236}" srcId="{56BA4FB9-13B7-4A2D-95DA-2D1129A761A0}" destId="{B379A92E-08F3-4F57-9E84-96912160EFEE}" srcOrd="1" destOrd="0" parTransId="{4A84D5B4-4A2F-4344-B10C-63BF41C78D36}" sibTransId="{9920F1B5-7517-42F4-9ECD-67703DD07E2E}"/>
    <dgm:cxn modelId="{23EBE7C2-FC03-47B4-A3F2-7876984660AF}" type="presOf" srcId="{7404238D-6EFE-45A9-AA23-F6882CA0FCE0}" destId="{6BAEAF04-B44E-4A8C-9AD5-45D4522C0374}" srcOrd="0" destOrd="0" presId="urn:microsoft.com/office/officeart/2018/5/layout/CenteredIconLabelDescriptionList"/>
    <dgm:cxn modelId="{D64EEACE-0B00-44A1-B17C-FC51B33F3B5F}" type="presOf" srcId="{56BA4FB9-13B7-4A2D-95DA-2D1129A761A0}" destId="{29EB00CC-C0E7-4DC5-8FEC-B91F143CCF2A}" srcOrd="0" destOrd="0" presId="urn:microsoft.com/office/officeart/2018/5/layout/CenteredIconLabelDescriptionList"/>
    <dgm:cxn modelId="{4103C5D1-1211-41B7-A76A-FFC589494945}" type="presOf" srcId="{B379A92E-08F3-4F57-9E84-96912160EFEE}" destId="{56D14683-2634-4F24-AC95-F89297BE51AE}" srcOrd="0" destOrd="1" presId="urn:microsoft.com/office/officeart/2018/5/layout/CenteredIconLabelDescriptionList"/>
    <dgm:cxn modelId="{88FD83A0-D99B-421E-8B7C-F5F420A792AC}" type="presParOf" srcId="{6BAEAF04-B44E-4A8C-9AD5-45D4522C0374}" destId="{39796848-84E9-4C57-B712-B705AD19DAFD}" srcOrd="0" destOrd="0" presId="urn:microsoft.com/office/officeart/2018/5/layout/CenteredIconLabelDescriptionList"/>
    <dgm:cxn modelId="{1A2056E4-916C-476A-8E66-252169479423}" type="presParOf" srcId="{39796848-84E9-4C57-B712-B705AD19DAFD}" destId="{39098767-5D63-414D-9932-8B736475AB23}" srcOrd="0" destOrd="0" presId="urn:microsoft.com/office/officeart/2018/5/layout/CenteredIconLabelDescriptionList"/>
    <dgm:cxn modelId="{CFA802BE-AC76-4917-BC71-BF7326A8D164}" type="presParOf" srcId="{39796848-84E9-4C57-B712-B705AD19DAFD}" destId="{2D439E9B-F038-43ED-92A8-28BB5A066736}" srcOrd="1" destOrd="0" presId="urn:microsoft.com/office/officeart/2018/5/layout/CenteredIconLabelDescriptionList"/>
    <dgm:cxn modelId="{FB9169B8-0482-436F-837B-89C6E6FE0A01}" type="presParOf" srcId="{39796848-84E9-4C57-B712-B705AD19DAFD}" destId="{BD2EAC7A-9912-46B5-AF87-7655B8B18065}" srcOrd="2" destOrd="0" presId="urn:microsoft.com/office/officeart/2018/5/layout/CenteredIconLabelDescriptionList"/>
    <dgm:cxn modelId="{71BDAD0A-D311-47A1-91D5-2D099C1C9879}" type="presParOf" srcId="{39796848-84E9-4C57-B712-B705AD19DAFD}" destId="{D20B28BF-6D0E-4612-A0D9-BA9C15F9B4AF}" srcOrd="3" destOrd="0" presId="urn:microsoft.com/office/officeart/2018/5/layout/CenteredIconLabelDescriptionList"/>
    <dgm:cxn modelId="{0531727A-B880-4E94-AD48-D2D50F32F32F}" type="presParOf" srcId="{39796848-84E9-4C57-B712-B705AD19DAFD}" destId="{C0495CDC-186B-4000-87A9-8458DD2F02D8}" srcOrd="4" destOrd="0" presId="urn:microsoft.com/office/officeart/2018/5/layout/CenteredIconLabelDescriptionList"/>
    <dgm:cxn modelId="{23D22B28-221B-466C-B9B8-1D92D816D676}" type="presParOf" srcId="{6BAEAF04-B44E-4A8C-9AD5-45D4522C0374}" destId="{CDF398AA-6A4B-4BE2-B64C-017F56A38F6E}" srcOrd="1" destOrd="0" presId="urn:microsoft.com/office/officeart/2018/5/layout/CenteredIconLabelDescriptionList"/>
    <dgm:cxn modelId="{4C0E3BA3-823A-43D6-A40A-547D84502810}" type="presParOf" srcId="{6BAEAF04-B44E-4A8C-9AD5-45D4522C0374}" destId="{2A5B2CA4-FEF4-4EBC-90C9-DEFFF6606B40}" srcOrd="2" destOrd="0" presId="urn:microsoft.com/office/officeart/2018/5/layout/CenteredIconLabelDescriptionList"/>
    <dgm:cxn modelId="{3DAFC7ED-585D-47DA-813A-2203636918E6}" type="presParOf" srcId="{2A5B2CA4-FEF4-4EBC-90C9-DEFFF6606B40}" destId="{56C6434B-2943-47E9-9BBB-CE62C774DDDF}" srcOrd="0" destOrd="0" presId="urn:microsoft.com/office/officeart/2018/5/layout/CenteredIconLabelDescriptionList"/>
    <dgm:cxn modelId="{34A06E5D-61F0-4CF6-AEF3-59E97AC7DC3F}" type="presParOf" srcId="{2A5B2CA4-FEF4-4EBC-90C9-DEFFF6606B40}" destId="{14873E6A-E49D-4934-8EF4-85608B87755A}" srcOrd="1" destOrd="0" presId="urn:microsoft.com/office/officeart/2018/5/layout/CenteredIconLabelDescriptionList"/>
    <dgm:cxn modelId="{89608E4D-6DE6-4AAA-B545-9DC08FBFB5B8}" type="presParOf" srcId="{2A5B2CA4-FEF4-4EBC-90C9-DEFFF6606B40}" destId="{29EB00CC-C0E7-4DC5-8FEC-B91F143CCF2A}" srcOrd="2" destOrd="0" presId="urn:microsoft.com/office/officeart/2018/5/layout/CenteredIconLabelDescriptionList"/>
    <dgm:cxn modelId="{48F41DC7-4877-4C84-AFC8-A042A04D5FF1}" type="presParOf" srcId="{2A5B2CA4-FEF4-4EBC-90C9-DEFFF6606B40}" destId="{84790329-2EEE-436B-9573-545FC4EC06FA}" srcOrd="3" destOrd="0" presId="urn:microsoft.com/office/officeart/2018/5/layout/CenteredIconLabelDescriptionList"/>
    <dgm:cxn modelId="{21A5B929-5F61-4FD8-8518-71497F4EF065}" type="presParOf" srcId="{2A5B2CA4-FEF4-4EBC-90C9-DEFFF6606B40}" destId="{56D14683-2634-4F24-AC95-F89297BE51AE}" srcOrd="4" destOrd="0" presId="urn:microsoft.com/office/officeart/2018/5/layout/Centered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404238D-6EFE-45A9-AA23-F6882CA0FCE0}" type="doc">
      <dgm:prSet loTypeId="urn:microsoft.com/office/officeart/2018/5/layout/CenteredIconLabelDescriptionList" loCatId="icon" qsTypeId="urn:microsoft.com/office/officeart/2005/8/quickstyle/simple1" qsCatId="simple" csTypeId="urn:microsoft.com/office/officeart/2018/5/colors/Iconchunking_neutralbg_colorful1" csCatId="colorful" phldr="1"/>
      <dgm:spPr/>
      <dgm:t>
        <a:bodyPr/>
        <a:lstStyle/>
        <a:p>
          <a:endParaRPr lang="nl-NL"/>
        </a:p>
      </dgm:t>
    </dgm:pt>
    <dgm:pt modelId="{A5DD54DB-DBE1-42D1-8025-B8F07E013E9F}">
      <dgm:prSet phldrT="[Tekst]"/>
      <dgm:spPr/>
      <dgm:t>
        <a:bodyPr/>
        <a:lstStyle/>
        <a:p>
          <a:pPr>
            <a:lnSpc>
              <a:spcPct val="100000"/>
            </a:lnSpc>
            <a:defRPr b="1"/>
          </a:pPr>
          <a:r>
            <a:rPr lang="nl-NL" dirty="0">
              <a:latin typeface="Effra" panose="02000506080000020004"/>
            </a:rPr>
            <a:t>Enkelvoudige interest</a:t>
          </a:r>
        </a:p>
      </dgm:t>
    </dgm:pt>
    <dgm:pt modelId="{7BDAB65E-691F-4EB9-B2A4-07C15320BD9D}" type="parTrans" cxnId="{7299500D-BF4C-4267-9C71-0266AFDB8724}">
      <dgm:prSet/>
      <dgm:spPr/>
      <dgm:t>
        <a:bodyPr/>
        <a:lstStyle/>
        <a:p>
          <a:endParaRPr lang="nl-NL"/>
        </a:p>
      </dgm:t>
    </dgm:pt>
    <dgm:pt modelId="{F007A01C-0469-4B83-8FFE-400AFBDD6BD2}" type="sibTrans" cxnId="{7299500D-BF4C-4267-9C71-0266AFDB8724}">
      <dgm:prSet/>
      <dgm:spPr/>
      <dgm:t>
        <a:bodyPr/>
        <a:lstStyle/>
        <a:p>
          <a:endParaRPr lang="nl-NL"/>
        </a:p>
      </dgm:t>
    </dgm:pt>
    <dgm:pt modelId="{F8B787BC-AF42-440A-BD35-5E2F4E027561}">
      <dgm:prSet phldrT="[Tekst]" custT="1"/>
      <dgm:spPr/>
      <dgm:t>
        <a:bodyPr/>
        <a:lstStyle/>
        <a:p>
          <a:pPr>
            <a:lnSpc>
              <a:spcPct val="100000"/>
            </a:lnSpc>
          </a:pPr>
          <a:r>
            <a:rPr lang="nl-NL" sz="1800" dirty="0">
              <a:latin typeface="Effra" panose="02000506080000020004"/>
            </a:rPr>
            <a:t>Alleen vergoeding over het beginkapitaal.</a:t>
          </a:r>
        </a:p>
        <a:p>
          <a:pPr>
            <a:lnSpc>
              <a:spcPct val="100000"/>
            </a:lnSpc>
          </a:pPr>
          <a:r>
            <a:rPr lang="nl-NL" sz="1800" b="1" dirty="0">
              <a:solidFill>
                <a:srgbClr val="945DE8"/>
              </a:solidFill>
              <a:latin typeface="Effra" panose="02000506080000020004"/>
            </a:rPr>
            <a:t>Interest</a:t>
          </a:r>
          <a:r>
            <a:rPr lang="nl-NL" sz="1800" b="1" dirty="0">
              <a:latin typeface="Effra" panose="02000506080000020004"/>
            </a:rPr>
            <a:t> = K * i * T</a:t>
          </a:r>
          <a:endParaRPr lang="nl-NL" sz="1800" dirty="0">
            <a:latin typeface="Effra" panose="02000506080000020004"/>
          </a:endParaRPr>
        </a:p>
      </dgm:t>
    </dgm:pt>
    <dgm:pt modelId="{4042BC65-776F-4330-9887-B7B02B8D09C8}" type="parTrans" cxnId="{23973F5F-8A80-46D4-8170-EFB32647636E}">
      <dgm:prSet/>
      <dgm:spPr/>
      <dgm:t>
        <a:bodyPr/>
        <a:lstStyle/>
        <a:p>
          <a:endParaRPr lang="nl-NL"/>
        </a:p>
      </dgm:t>
    </dgm:pt>
    <dgm:pt modelId="{B7976551-A5E9-47C3-A128-BE6676CC4BC5}" type="sibTrans" cxnId="{23973F5F-8A80-46D4-8170-EFB32647636E}">
      <dgm:prSet/>
      <dgm:spPr/>
      <dgm:t>
        <a:bodyPr/>
        <a:lstStyle/>
        <a:p>
          <a:endParaRPr lang="nl-NL"/>
        </a:p>
      </dgm:t>
    </dgm:pt>
    <dgm:pt modelId="{56BA4FB9-13B7-4A2D-95DA-2D1129A761A0}">
      <dgm:prSet phldrT="[Tekst]"/>
      <dgm:spPr/>
      <dgm:t>
        <a:bodyPr/>
        <a:lstStyle/>
        <a:p>
          <a:pPr>
            <a:lnSpc>
              <a:spcPct val="100000"/>
            </a:lnSpc>
            <a:defRPr b="1"/>
          </a:pPr>
          <a:r>
            <a:rPr lang="nl-NL" dirty="0">
              <a:latin typeface="Effra" panose="02000506080000020004"/>
            </a:rPr>
            <a:t>Samengestelde interest</a:t>
          </a:r>
        </a:p>
      </dgm:t>
    </dgm:pt>
    <dgm:pt modelId="{CF2D08AA-C573-4D9C-AD60-27848F1D06EB}" type="parTrans" cxnId="{5E873F65-CC5D-4287-A56F-DC10871F283B}">
      <dgm:prSet/>
      <dgm:spPr/>
      <dgm:t>
        <a:bodyPr/>
        <a:lstStyle/>
        <a:p>
          <a:endParaRPr lang="nl-NL"/>
        </a:p>
      </dgm:t>
    </dgm:pt>
    <dgm:pt modelId="{E0C470E8-D648-4DFF-8DA7-C603811C2CCB}" type="sibTrans" cxnId="{5E873F65-CC5D-4287-A56F-DC10871F283B}">
      <dgm:prSet/>
      <dgm:spPr/>
      <dgm:t>
        <a:bodyPr/>
        <a:lstStyle/>
        <a:p>
          <a:endParaRPr lang="nl-NL"/>
        </a:p>
      </dgm:t>
    </dgm:pt>
    <dgm:pt modelId="{4A2CE7CD-7B83-49A6-86ED-063E5F23B2F3}">
      <dgm:prSet phldrT="[Tekst]" custT="1"/>
      <dgm:spPr/>
      <dgm:t>
        <a:bodyPr/>
        <a:lstStyle/>
        <a:p>
          <a:pPr>
            <a:lnSpc>
              <a:spcPct val="100000"/>
            </a:lnSpc>
          </a:pPr>
          <a:r>
            <a:rPr lang="nl-NL" sz="1800" dirty="0">
              <a:latin typeface="Effra" panose="02000506080000020004"/>
            </a:rPr>
            <a:t>Rente over rente. Rente wordt berekend over het ingelegde bedrag plus de bijgeschreven rente uit eerdere jaren.</a:t>
          </a:r>
        </a:p>
        <a:p>
          <a:pPr>
            <a:lnSpc>
              <a:spcPct val="100000"/>
            </a:lnSpc>
          </a:pPr>
          <a:r>
            <a:rPr lang="nl-NL" sz="1800" b="1" dirty="0">
              <a:solidFill>
                <a:srgbClr val="945DE8"/>
              </a:solidFill>
              <a:latin typeface="Effra" panose="02000506080000020004"/>
            </a:rPr>
            <a:t>Eindwaarde</a:t>
          </a:r>
          <a:r>
            <a:rPr lang="nl-NL" sz="1800" b="1" dirty="0">
              <a:latin typeface="Effra" panose="02000506080000020004"/>
            </a:rPr>
            <a:t> = C * (1+i)</a:t>
          </a:r>
          <a:r>
            <a:rPr lang="nl-NL" sz="1800" b="1" baseline="30000" dirty="0">
              <a:latin typeface="Effra" panose="02000506080000020004"/>
            </a:rPr>
            <a:t>n</a:t>
          </a:r>
          <a:r>
            <a:rPr lang="nl-NL" sz="1800" b="1" dirty="0">
              <a:latin typeface="Effra" panose="02000506080000020004"/>
            </a:rPr>
            <a:t> </a:t>
          </a:r>
          <a:endParaRPr lang="nl-NL" sz="1800" dirty="0">
            <a:latin typeface="Effra" panose="02000506080000020004"/>
          </a:endParaRPr>
        </a:p>
      </dgm:t>
    </dgm:pt>
    <dgm:pt modelId="{4331EEBB-60BB-4473-96A9-15B3C3C7C88A}" type="parTrans" cxnId="{2D9DD18D-7B57-47F1-9D16-5C0E2435AA2E}">
      <dgm:prSet/>
      <dgm:spPr/>
      <dgm:t>
        <a:bodyPr/>
        <a:lstStyle/>
        <a:p>
          <a:endParaRPr lang="nl-NL"/>
        </a:p>
      </dgm:t>
    </dgm:pt>
    <dgm:pt modelId="{B8415B34-75B6-46BE-8254-D2B279A18CA5}" type="sibTrans" cxnId="{2D9DD18D-7B57-47F1-9D16-5C0E2435AA2E}">
      <dgm:prSet/>
      <dgm:spPr/>
      <dgm:t>
        <a:bodyPr/>
        <a:lstStyle/>
        <a:p>
          <a:endParaRPr lang="nl-NL"/>
        </a:p>
      </dgm:t>
    </dgm:pt>
    <dgm:pt modelId="{B379A92E-08F3-4F57-9E84-96912160EFEE}">
      <dgm:prSet/>
      <dgm:spPr/>
      <dgm:t>
        <a:bodyPr/>
        <a:lstStyle/>
        <a:p>
          <a:pPr>
            <a:lnSpc>
              <a:spcPct val="100000"/>
            </a:lnSpc>
          </a:pPr>
          <a:endParaRPr lang="nl-NL" sz="1700" dirty="0">
            <a:latin typeface="Effra" panose="02000506080000020004"/>
          </a:endParaRPr>
        </a:p>
      </dgm:t>
    </dgm:pt>
    <dgm:pt modelId="{4A84D5B4-4A2F-4344-B10C-63BF41C78D36}" type="parTrans" cxnId="{CDE3B3C1-1E8A-4BE7-A41D-9A3FCDB69236}">
      <dgm:prSet/>
      <dgm:spPr/>
      <dgm:t>
        <a:bodyPr/>
        <a:lstStyle/>
        <a:p>
          <a:endParaRPr lang="nl-NL"/>
        </a:p>
      </dgm:t>
    </dgm:pt>
    <dgm:pt modelId="{9920F1B5-7517-42F4-9ECD-67703DD07E2E}" type="sibTrans" cxnId="{CDE3B3C1-1E8A-4BE7-A41D-9A3FCDB69236}">
      <dgm:prSet/>
      <dgm:spPr/>
      <dgm:t>
        <a:bodyPr/>
        <a:lstStyle/>
        <a:p>
          <a:endParaRPr lang="nl-NL"/>
        </a:p>
      </dgm:t>
    </dgm:pt>
    <dgm:pt modelId="{6BAEAF04-B44E-4A8C-9AD5-45D4522C0374}" type="pres">
      <dgm:prSet presAssocID="{7404238D-6EFE-45A9-AA23-F6882CA0FCE0}" presName="root" presStyleCnt="0">
        <dgm:presLayoutVars>
          <dgm:dir/>
          <dgm:resizeHandles val="exact"/>
        </dgm:presLayoutVars>
      </dgm:prSet>
      <dgm:spPr/>
    </dgm:pt>
    <dgm:pt modelId="{39796848-84E9-4C57-B712-B705AD19DAFD}" type="pres">
      <dgm:prSet presAssocID="{A5DD54DB-DBE1-42D1-8025-B8F07E013E9F}" presName="compNode" presStyleCnt="0"/>
      <dgm:spPr/>
    </dgm:pt>
    <dgm:pt modelId="{39098767-5D63-414D-9932-8B736475AB23}" type="pres">
      <dgm:prSet presAssocID="{A5DD54DB-DBE1-42D1-8025-B8F07E013E9F}" presName="iconRect" presStyleLbl="node1" presStyleIdx="0" presStyleCnt="2"/>
      <dgm:spPr>
        <a:blipFill>
          <a:blip xmlns:r="http://schemas.openxmlformats.org/officeDocument/2006/relationships" r:embed="rId1">
            <a:grayscl/>
            <a:extLst>
              <a:ext uri="{96DAC541-7B7A-43D3-8B79-37D633B846F1}">
                <asvg:svgBlip xmlns:asvg="http://schemas.microsoft.com/office/drawing/2016/SVG/main" r:embed="rId2"/>
              </a:ext>
            </a:extLst>
          </a:blip>
          <a:srcRect/>
          <a:stretch>
            <a:fillRect t="-1000" b="-1000"/>
          </a:stretch>
        </a:blipFill>
        <a:ln>
          <a:noFill/>
        </a:ln>
      </dgm:spPr>
      <dgm:extLst>
        <a:ext uri="{E40237B7-FDA0-4F09-8148-C483321AD2D9}">
          <dgm14:cNvPr xmlns:dgm14="http://schemas.microsoft.com/office/drawing/2010/diagram" id="0" name="" descr="Spaarvarken met effen opvulling"/>
        </a:ext>
      </dgm:extLst>
    </dgm:pt>
    <dgm:pt modelId="{2D439E9B-F038-43ED-92A8-28BB5A066736}" type="pres">
      <dgm:prSet presAssocID="{A5DD54DB-DBE1-42D1-8025-B8F07E013E9F}" presName="iconSpace" presStyleCnt="0"/>
      <dgm:spPr/>
    </dgm:pt>
    <dgm:pt modelId="{BD2EAC7A-9912-46B5-AF87-7655B8B18065}" type="pres">
      <dgm:prSet presAssocID="{A5DD54DB-DBE1-42D1-8025-B8F07E013E9F}" presName="parTx" presStyleLbl="revTx" presStyleIdx="0" presStyleCnt="4">
        <dgm:presLayoutVars>
          <dgm:chMax val="0"/>
          <dgm:chPref val="0"/>
        </dgm:presLayoutVars>
      </dgm:prSet>
      <dgm:spPr/>
    </dgm:pt>
    <dgm:pt modelId="{D20B28BF-6D0E-4612-A0D9-BA9C15F9B4AF}" type="pres">
      <dgm:prSet presAssocID="{A5DD54DB-DBE1-42D1-8025-B8F07E013E9F}" presName="txSpace" presStyleCnt="0"/>
      <dgm:spPr/>
    </dgm:pt>
    <dgm:pt modelId="{C0495CDC-186B-4000-87A9-8458DD2F02D8}" type="pres">
      <dgm:prSet presAssocID="{A5DD54DB-DBE1-42D1-8025-B8F07E013E9F}" presName="desTx" presStyleLbl="revTx" presStyleIdx="1" presStyleCnt="4">
        <dgm:presLayoutVars/>
      </dgm:prSet>
      <dgm:spPr/>
    </dgm:pt>
    <dgm:pt modelId="{CDF398AA-6A4B-4BE2-B64C-017F56A38F6E}" type="pres">
      <dgm:prSet presAssocID="{F007A01C-0469-4B83-8FFE-400AFBDD6BD2}" presName="sibTrans" presStyleCnt="0"/>
      <dgm:spPr/>
    </dgm:pt>
    <dgm:pt modelId="{2A5B2CA4-FEF4-4EBC-90C9-DEFFF6606B40}" type="pres">
      <dgm:prSet presAssocID="{56BA4FB9-13B7-4A2D-95DA-2D1129A761A0}" presName="compNode" presStyleCnt="0"/>
      <dgm:spPr/>
    </dgm:pt>
    <dgm:pt modelId="{56C6434B-2943-47E9-9BBB-CE62C774DDDF}" type="pres">
      <dgm:prSet presAssocID="{56BA4FB9-13B7-4A2D-95DA-2D1129A761A0}" presName="iconRect" presStyleLbl="node1" presStyleIdx="1" presStyleCnt="2"/>
      <dgm:spPr>
        <a:blipFill>
          <a:blip xmlns:r="http://schemas.openxmlformats.org/officeDocument/2006/relationships" r:embed="rId3">
            <a:duotone>
              <a:prstClr val="black"/>
              <a:schemeClr val="tx2">
                <a:tint val="45000"/>
                <a:satMod val="400000"/>
              </a:schemeClr>
            </a:duotone>
            <a:extLst>
              <a:ext uri="{96DAC541-7B7A-43D3-8B79-37D633B846F1}">
                <asvg:svgBlip xmlns:asvg="http://schemas.microsoft.com/office/drawing/2016/SVG/main" r:embed="rId4"/>
              </a:ext>
            </a:extLst>
          </a:blip>
          <a:srcRect/>
          <a:stretch>
            <a:fillRect t="-1000" b="-1000"/>
          </a:stretch>
        </a:blipFill>
        <a:ln>
          <a:noFill/>
        </a:ln>
      </dgm:spPr>
      <dgm:extLst>
        <a:ext uri="{E40237B7-FDA0-4F09-8148-C483321AD2D9}">
          <dgm14:cNvPr xmlns:dgm14="http://schemas.microsoft.com/office/drawing/2010/diagram" id="0" name="" descr="Munten met effen opvulling"/>
        </a:ext>
      </dgm:extLst>
    </dgm:pt>
    <dgm:pt modelId="{14873E6A-E49D-4934-8EF4-85608B87755A}" type="pres">
      <dgm:prSet presAssocID="{56BA4FB9-13B7-4A2D-95DA-2D1129A761A0}" presName="iconSpace" presStyleCnt="0"/>
      <dgm:spPr/>
    </dgm:pt>
    <dgm:pt modelId="{29EB00CC-C0E7-4DC5-8FEC-B91F143CCF2A}" type="pres">
      <dgm:prSet presAssocID="{56BA4FB9-13B7-4A2D-95DA-2D1129A761A0}" presName="parTx" presStyleLbl="revTx" presStyleIdx="2" presStyleCnt="4">
        <dgm:presLayoutVars>
          <dgm:chMax val="0"/>
          <dgm:chPref val="0"/>
        </dgm:presLayoutVars>
      </dgm:prSet>
      <dgm:spPr/>
    </dgm:pt>
    <dgm:pt modelId="{84790329-2EEE-436B-9573-545FC4EC06FA}" type="pres">
      <dgm:prSet presAssocID="{56BA4FB9-13B7-4A2D-95DA-2D1129A761A0}" presName="txSpace" presStyleCnt="0"/>
      <dgm:spPr/>
    </dgm:pt>
    <dgm:pt modelId="{56D14683-2634-4F24-AC95-F89297BE51AE}" type="pres">
      <dgm:prSet presAssocID="{56BA4FB9-13B7-4A2D-95DA-2D1129A761A0}" presName="desTx" presStyleLbl="revTx" presStyleIdx="3" presStyleCnt="4">
        <dgm:presLayoutVars/>
      </dgm:prSet>
      <dgm:spPr/>
    </dgm:pt>
  </dgm:ptLst>
  <dgm:cxnLst>
    <dgm:cxn modelId="{E9688204-21C6-455D-8D1B-0808CF99D45D}" type="presOf" srcId="{4A2CE7CD-7B83-49A6-86ED-063E5F23B2F3}" destId="{56D14683-2634-4F24-AC95-F89297BE51AE}" srcOrd="0" destOrd="0" presId="urn:microsoft.com/office/officeart/2018/5/layout/CenteredIconLabelDescriptionList"/>
    <dgm:cxn modelId="{7299500D-BF4C-4267-9C71-0266AFDB8724}" srcId="{7404238D-6EFE-45A9-AA23-F6882CA0FCE0}" destId="{A5DD54DB-DBE1-42D1-8025-B8F07E013E9F}" srcOrd="0" destOrd="0" parTransId="{7BDAB65E-691F-4EB9-B2A4-07C15320BD9D}" sibTransId="{F007A01C-0469-4B83-8FFE-400AFBDD6BD2}"/>
    <dgm:cxn modelId="{45643A36-2A9B-4CB9-A99E-EDE8FBA49779}" type="presOf" srcId="{A5DD54DB-DBE1-42D1-8025-B8F07E013E9F}" destId="{BD2EAC7A-9912-46B5-AF87-7655B8B18065}" srcOrd="0" destOrd="0" presId="urn:microsoft.com/office/officeart/2018/5/layout/CenteredIconLabelDescriptionList"/>
    <dgm:cxn modelId="{23973F5F-8A80-46D4-8170-EFB32647636E}" srcId="{A5DD54DB-DBE1-42D1-8025-B8F07E013E9F}" destId="{F8B787BC-AF42-440A-BD35-5E2F4E027561}" srcOrd="0" destOrd="0" parTransId="{4042BC65-776F-4330-9887-B7B02B8D09C8}" sibTransId="{B7976551-A5E9-47C3-A128-BE6676CC4BC5}"/>
    <dgm:cxn modelId="{5E873F65-CC5D-4287-A56F-DC10871F283B}" srcId="{7404238D-6EFE-45A9-AA23-F6882CA0FCE0}" destId="{56BA4FB9-13B7-4A2D-95DA-2D1129A761A0}" srcOrd="1" destOrd="0" parTransId="{CF2D08AA-C573-4D9C-AD60-27848F1D06EB}" sibTransId="{E0C470E8-D648-4DFF-8DA7-C603811C2CCB}"/>
    <dgm:cxn modelId="{2D9DD18D-7B57-47F1-9D16-5C0E2435AA2E}" srcId="{56BA4FB9-13B7-4A2D-95DA-2D1129A761A0}" destId="{4A2CE7CD-7B83-49A6-86ED-063E5F23B2F3}" srcOrd="0" destOrd="0" parTransId="{4331EEBB-60BB-4473-96A9-15B3C3C7C88A}" sibTransId="{B8415B34-75B6-46BE-8254-D2B279A18CA5}"/>
    <dgm:cxn modelId="{E67FD3BE-5E2A-4666-A7CE-ACA24EDA1BDE}" type="presOf" srcId="{F8B787BC-AF42-440A-BD35-5E2F4E027561}" destId="{C0495CDC-186B-4000-87A9-8458DD2F02D8}" srcOrd="0" destOrd="0" presId="urn:microsoft.com/office/officeart/2018/5/layout/CenteredIconLabelDescriptionList"/>
    <dgm:cxn modelId="{CDE3B3C1-1E8A-4BE7-A41D-9A3FCDB69236}" srcId="{56BA4FB9-13B7-4A2D-95DA-2D1129A761A0}" destId="{B379A92E-08F3-4F57-9E84-96912160EFEE}" srcOrd="1" destOrd="0" parTransId="{4A84D5B4-4A2F-4344-B10C-63BF41C78D36}" sibTransId="{9920F1B5-7517-42F4-9ECD-67703DD07E2E}"/>
    <dgm:cxn modelId="{23EBE7C2-FC03-47B4-A3F2-7876984660AF}" type="presOf" srcId="{7404238D-6EFE-45A9-AA23-F6882CA0FCE0}" destId="{6BAEAF04-B44E-4A8C-9AD5-45D4522C0374}" srcOrd="0" destOrd="0" presId="urn:microsoft.com/office/officeart/2018/5/layout/CenteredIconLabelDescriptionList"/>
    <dgm:cxn modelId="{D64EEACE-0B00-44A1-B17C-FC51B33F3B5F}" type="presOf" srcId="{56BA4FB9-13B7-4A2D-95DA-2D1129A761A0}" destId="{29EB00CC-C0E7-4DC5-8FEC-B91F143CCF2A}" srcOrd="0" destOrd="0" presId="urn:microsoft.com/office/officeart/2018/5/layout/CenteredIconLabelDescriptionList"/>
    <dgm:cxn modelId="{4103C5D1-1211-41B7-A76A-FFC589494945}" type="presOf" srcId="{B379A92E-08F3-4F57-9E84-96912160EFEE}" destId="{56D14683-2634-4F24-AC95-F89297BE51AE}" srcOrd="0" destOrd="1" presId="urn:microsoft.com/office/officeart/2018/5/layout/CenteredIconLabelDescriptionList"/>
    <dgm:cxn modelId="{88FD83A0-D99B-421E-8B7C-F5F420A792AC}" type="presParOf" srcId="{6BAEAF04-B44E-4A8C-9AD5-45D4522C0374}" destId="{39796848-84E9-4C57-B712-B705AD19DAFD}" srcOrd="0" destOrd="0" presId="urn:microsoft.com/office/officeart/2018/5/layout/CenteredIconLabelDescriptionList"/>
    <dgm:cxn modelId="{1A2056E4-916C-476A-8E66-252169479423}" type="presParOf" srcId="{39796848-84E9-4C57-B712-B705AD19DAFD}" destId="{39098767-5D63-414D-9932-8B736475AB23}" srcOrd="0" destOrd="0" presId="urn:microsoft.com/office/officeart/2018/5/layout/CenteredIconLabelDescriptionList"/>
    <dgm:cxn modelId="{CFA802BE-AC76-4917-BC71-BF7326A8D164}" type="presParOf" srcId="{39796848-84E9-4C57-B712-B705AD19DAFD}" destId="{2D439E9B-F038-43ED-92A8-28BB5A066736}" srcOrd="1" destOrd="0" presId="urn:microsoft.com/office/officeart/2018/5/layout/CenteredIconLabelDescriptionList"/>
    <dgm:cxn modelId="{FB9169B8-0482-436F-837B-89C6E6FE0A01}" type="presParOf" srcId="{39796848-84E9-4C57-B712-B705AD19DAFD}" destId="{BD2EAC7A-9912-46B5-AF87-7655B8B18065}" srcOrd="2" destOrd="0" presId="urn:microsoft.com/office/officeart/2018/5/layout/CenteredIconLabelDescriptionList"/>
    <dgm:cxn modelId="{71BDAD0A-D311-47A1-91D5-2D099C1C9879}" type="presParOf" srcId="{39796848-84E9-4C57-B712-B705AD19DAFD}" destId="{D20B28BF-6D0E-4612-A0D9-BA9C15F9B4AF}" srcOrd="3" destOrd="0" presId="urn:microsoft.com/office/officeart/2018/5/layout/CenteredIconLabelDescriptionList"/>
    <dgm:cxn modelId="{0531727A-B880-4E94-AD48-D2D50F32F32F}" type="presParOf" srcId="{39796848-84E9-4C57-B712-B705AD19DAFD}" destId="{C0495CDC-186B-4000-87A9-8458DD2F02D8}" srcOrd="4" destOrd="0" presId="urn:microsoft.com/office/officeart/2018/5/layout/CenteredIconLabelDescriptionList"/>
    <dgm:cxn modelId="{23D22B28-221B-466C-B9B8-1D92D816D676}" type="presParOf" srcId="{6BAEAF04-B44E-4A8C-9AD5-45D4522C0374}" destId="{CDF398AA-6A4B-4BE2-B64C-017F56A38F6E}" srcOrd="1" destOrd="0" presId="urn:microsoft.com/office/officeart/2018/5/layout/CenteredIconLabelDescriptionList"/>
    <dgm:cxn modelId="{4C0E3BA3-823A-43D6-A40A-547D84502810}" type="presParOf" srcId="{6BAEAF04-B44E-4A8C-9AD5-45D4522C0374}" destId="{2A5B2CA4-FEF4-4EBC-90C9-DEFFF6606B40}" srcOrd="2" destOrd="0" presId="urn:microsoft.com/office/officeart/2018/5/layout/CenteredIconLabelDescriptionList"/>
    <dgm:cxn modelId="{3DAFC7ED-585D-47DA-813A-2203636918E6}" type="presParOf" srcId="{2A5B2CA4-FEF4-4EBC-90C9-DEFFF6606B40}" destId="{56C6434B-2943-47E9-9BBB-CE62C774DDDF}" srcOrd="0" destOrd="0" presId="urn:microsoft.com/office/officeart/2018/5/layout/CenteredIconLabelDescriptionList"/>
    <dgm:cxn modelId="{34A06E5D-61F0-4CF6-AEF3-59E97AC7DC3F}" type="presParOf" srcId="{2A5B2CA4-FEF4-4EBC-90C9-DEFFF6606B40}" destId="{14873E6A-E49D-4934-8EF4-85608B87755A}" srcOrd="1" destOrd="0" presId="urn:microsoft.com/office/officeart/2018/5/layout/CenteredIconLabelDescriptionList"/>
    <dgm:cxn modelId="{89608E4D-6DE6-4AAA-B545-9DC08FBFB5B8}" type="presParOf" srcId="{2A5B2CA4-FEF4-4EBC-90C9-DEFFF6606B40}" destId="{29EB00CC-C0E7-4DC5-8FEC-B91F143CCF2A}" srcOrd="2" destOrd="0" presId="urn:microsoft.com/office/officeart/2018/5/layout/CenteredIconLabelDescriptionList"/>
    <dgm:cxn modelId="{48F41DC7-4877-4C84-AFC8-A042A04D5FF1}" type="presParOf" srcId="{2A5B2CA4-FEF4-4EBC-90C9-DEFFF6606B40}" destId="{84790329-2EEE-436B-9573-545FC4EC06FA}" srcOrd="3" destOrd="0" presId="urn:microsoft.com/office/officeart/2018/5/layout/CenteredIconLabelDescriptionList"/>
    <dgm:cxn modelId="{21A5B929-5F61-4FD8-8518-71497F4EF065}" type="presParOf" srcId="{2A5B2CA4-FEF4-4EBC-90C9-DEFFF6606B40}" destId="{56D14683-2634-4F24-AC95-F89297BE51AE}" srcOrd="4" destOrd="0" presId="urn:microsoft.com/office/officeart/2018/5/layout/Centered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7404238D-6EFE-45A9-AA23-F6882CA0FCE0}" type="doc">
      <dgm:prSet loTypeId="urn:microsoft.com/office/officeart/2018/5/layout/CenteredIconLabelDescriptionList" loCatId="icon" qsTypeId="urn:microsoft.com/office/officeart/2005/8/quickstyle/simple1" qsCatId="simple" csTypeId="urn:microsoft.com/office/officeart/2018/5/colors/Iconchunking_neutralbg_colorful1" csCatId="colorful" phldr="1"/>
      <dgm:spPr/>
      <dgm:t>
        <a:bodyPr/>
        <a:lstStyle/>
        <a:p>
          <a:endParaRPr lang="nl-NL"/>
        </a:p>
      </dgm:t>
    </dgm:pt>
    <dgm:pt modelId="{A5DD54DB-DBE1-42D1-8025-B8F07E013E9F}">
      <dgm:prSet phldrT="[Tekst]"/>
      <dgm:spPr/>
      <dgm:t>
        <a:bodyPr/>
        <a:lstStyle/>
        <a:p>
          <a:pPr>
            <a:lnSpc>
              <a:spcPct val="100000"/>
            </a:lnSpc>
            <a:defRPr b="1"/>
          </a:pPr>
          <a:r>
            <a:rPr lang="nl-NL" dirty="0">
              <a:latin typeface="Effra" panose="02000506080000020004"/>
            </a:rPr>
            <a:t>Enkelvoudige interest</a:t>
          </a:r>
        </a:p>
      </dgm:t>
    </dgm:pt>
    <dgm:pt modelId="{7BDAB65E-691F-4EB9-B2A4-07C15320BD9D}" type="parTrans" cxnId="{7299500D-BF4C-4267-9C71-0266AFDB8724}">
      <dgm:prSet/>
      <dgm:spPr/>
      <dgm:t>
        <a:bodyPr/>
        <a:lstStyle/>
        <a:p>
          <a:endParaRPr lang="nl-NL"/>
        </a:p>
      </dgm:t>
    </dgm:pt>
    <dgm:pt modelId="{F007A01C-0469-4B83-8FFE-400AFBDD6BD2}" type="sibTrans" cxnId="{7299500D-BF4C-4267-9C71-0266AFDB8724}">
      <dgm:prSet/>
      <dgm:spPr/>
      <dgm:t>
        <a:bodyPr/>
        <a:lstStyle/>
        <a:p>
          <a:endParaRPr lang="nl-NL"/>
        </a:p>
      </dgm:t>
    </dgm:pt>
    <dgm:pt modelId="{F8B787BC-AF42-440A-BD35-5E2F4E027561}">
      <dgm:prSet phldrT="[Tekst]" custT="1"/>
      <dgm:spPr/>
      <dgm:t>
        <a:bodyPr/>
        <a:lstStyle/>
        <a:p>
          <a:pPr>
            <a:lnSpc>
              <a:spcPct val="100000"/>
            </a:lnSpc>
          </a:pPr>
          <a:r>
            <a:rPr lang="nl-NL" sz="1800" dirty="0">
              <a:latin typeface="Effra" panose="02000506080000020004"/>
            </a:rPr>
            <a:t>Alleen vergoeding over het beginkapitaal.</a:t>
          </a:r>
        </a:p>
        <a:p>
          <a:pPr>
            <a:lnSpc>
              <a:spcPct val="100000"/>
            </a:lnSpc>
          </a:pPr>
          <a:r>
            <a:rPr lang="nl-NL" sz="1800" b="1" dirty="0">
              <a:solidFill>
                <a:srgbClr val="945DE8"/>
              </a:solidFill>
              <a:latin typeface="Effra" panose="02000506080000020004"/>
            </a:rPr>
            <a:t>Interest</a:t>
          </a:r>
          <a:r>
            <a:rPr lang="nl-NL" sz="1800" b="1" dirty="0">
              <a:latin typeface="Effra" panose="02000506080000020004"/>
            </a:rPr>
            <a:t> = K * i * T</a:t>
          </a:r>
          <a:endParaRPr lang="nl-NL" sz="1800" dirty="0">
            <a:latin typeface="Effra" panose="02000506080000020004"/>
          </a:endParaRPr>
        </a:p>
      </dgm:t>
    </dgm:pt>
    <dgm:pt modelId="{4042BC65-776F-4330-9887-B7B02B8D09C8}" type="parTrans" cxnId="{23973F5F-8A80-46D4-8170-EFB32647636E}">
      <dgm:prSet/>
      <dgm:spPr/>
      <dgm:t>
        <a:bodyPr/>
        <a:lstStyle/>
        <a:p>
          <a:endParaRPr lang="nl-NL"/>
        </a:p>
      </dgm:t>
    </dgm:pt>
    <dgm:pt modelId="{B7976551-A5E9-47C3-A128-BE6676CC4BC5}" type="sibTrans" cxnId="{23973F5F-8A80-46D4-8170-EFB32647636E}">
      <dgm:prSet/>
      <dgm:spPr/>
      <dgm:t>
        <a:bodyPr/>
        <a:lstStyle/>
        <a:p>
          <a:endParaRPr lang="nl-NL"/>
        </a:p>
      </dgm:t>
    </dgm:pt>
    <dgm:pt modelId="{56BA4FB9-13B7-4A2D-95DA-2D1129A761A0}">
      <dgm:prSet phldrT="[Tekst]"/>
      <dgm:spPr/>
      <dgm:t>
        <a:bodyPr/>
        <a:lstStyle/>
        <a:p>
          <a:pPr>
            <a:lnSpc>
              <a:spcPct val="100000"/>
            </a:lnSpc>
            <a:defRPr b="1"/>
          </a:pPr>
          <a:r>
            <a:rPr lang="nl-NL" dirty="0">
              <a:latin typeface="Effra" panose="02000506080000020004"/>
            </a:rPr>
            <a:t>Samengestelde interest</a:t>
          </a:r>
        </a:p>
      </dgm:t>
    </dgm:pt>
    <dgm:pt modelId="{CF2D08AA-C573-4D9C-AD60-27848F1D06EB}" type="parTrans" cxnId="{5E873F65-CC5D-4287-A56F-DC10871F283B}">
      <dgm:prSet/>
      <dgm:spPr/>
      <dgm:t>
        <a:bodyPr/>
        <a:lstStyle/>
        <a:p>
          <a:endParaRPr lang="nl-NL"/>
        </a:p>
      </dgm:t>
    </dgm:pt>
    <dgm:pt modelId="{E0C470E8-D648-4DFF-8DA7-C603811C2CCB}" type="sibTrans" cxnId="{5E873F65-CC5D-4287-A56F-DC10871F283B}">
      <dgm:prSet/>
      <dgm:spPr/>
      <dgm:t>
        <a:bodyPr/>
        <a:lstStyle/>
        <a:p>
          <a:endParaRPr lang="nl-NL"/>
        </a:p>
      </dgm:t>
    </dgm:pt>
    <dgm:pt modelId="{4A2CE7CD-7B83-49A6-86ED-063E5F23B2F3}">
      <dgm:prSet phldrT="[Tekst]" custT="1"/>
      <dgm:spPr/>
      <dgm:t>
        <a:bodyPr/>
        <a:lstStyle/>
        <a:p>
          <a:pPr>
            <a:lnSpc>
              <a:spcPct val="100000"/>
            </a:lnSpc>
          </a:pPr>
          <a:r>
            <a:rPr lang="nl-NL" sz="1800" dirty="0">
              <a:latin typeface="Effra" panose="02000506080000020004"/>
            </a:rPr>
            <a:t>Rente over rente. Rente wordt berekend over het ingelegde bedrag plus de bijgeschreven rente uit eerdere jaren.</a:t>
          </a:r>
        </a:p>
        <a:p>
          <a:pPr>
            <a:lnSpc>
              <a:spcPct val="100000"/>
            </a:lnSpc>
          </a:pPr>
          <a:r>
            <a:rPr lang="nl-NL" sz="1800" b="1" dirty="0">
              <a:solidFill>
                <a:srgbClr val="945DE8"/>
              </a:solidFill>
              <a:latin typeface="Effra" panose="02000506080000020004"/>
            </a:rPr>
            <a:t>Eindwaarde</a:t>
          </a:r>
          <a:r>
            <a:rPr lang="nl-NL" sz="1800" b="1" dirty="0">
              <a:latin typeface="Effra" panose="02000506080000020004"/>
            </a:rPr>
            <a:t> = C * (1+i)</a:t>
          </a:r>
          <a:r>
            <a:rPr lang="nl-NL" sz="1800" b="1" baseline="30000" dirty="0">
              <a:latin typeface="Effra" panose="02000506080000020004"/>
            </a:rPr>
            <a:t>n</a:t>
          </a:r>
          <a:r>
            <a:rPr lang="nl-NL" sz="1800" b="1" dirty="0">
              <a:latin typeface="Effra" panose="02000506080000020004"/>
            </a:rPr>
            <a:t> </a:t>
          </a:r>
          <a:endParaRPr lang="nl-NL" sz="1800" dirty="0">
            <a:latin typeface="Effra" panose="02000506080000020004"/>
          </a:endParaRPr>
        </a:p>
      </dgm:t>
    </dgm:pt>
    <dgm:pt modelId="{4331EEBB-60BB-4473-96A9-15B3C3C7C88A}" type="parTrans" cxnId="{2D9DD18D-7B57-47F1-9D16-5C0E2435AA2E}">
      <dgm:prSet/>
      <dgm:spPr/>
      <dgm:t>
        <a:bodyPr/>
        <a:lstStyle/>
        <a:p>
          <a:endParaRPr lang="nl-NL"/>
        </a:p>
      </dgm:t>
    </dgm:pt>
    <dgm:pt modelId="{B8415B34-75B6-46BE-8254-D2B279A18CA5}" type="sibTrans" cxnId="{2D9DD18D-7B57-47F1-9D16-5C0E2435AA2E}">
      <dgm:prSet/>
      <dgm:spPr/>
      <dgm:t>
        <a:bodyPr/>
        <a:lstStyle/>
        <a:p>
          <a:endParaRPr lang="nl-NL"/>
        </a:p>
      </dgm:t>
    </dgm:pt>
    <dgm:pt modelId="{B379A92E-08F3-4F57-9E84-96912160EFEE}">
      <dgm:prSet/>
      <dgm:spPr/>
      <dgm:t>
        <a:bodyPr/>
        <a:lstStyle/>
        <a:p>
          <a:pPr>
            <a:lnSpc>
              <a:spcPct val="100000"/>
            </a:lnSpc>
          </a:pPr>
          <a:endParaRPr lang="nl-NL" sz="1700" dirty="0">
            <a:latin typeface="Effra" panose="02000506080000020004"/>
          </a:endParaRPr>
        </a:p>
      </dgm:t>
    </dgm:pt>
    <dgm:pt modelId="{4A84D5B4-4A2F-4344-B10C-63BF41C78D36}" type="parTrans" cxnId="{CDE3B3C1-1E8A-4BE7-A41D-9A3FCDB69236}">
      <dgm:prSet/>
      <dgm:spPr/>
      <dgm:t>
        <a:bodyPr/>
        <a:lstStyle/>
        <a:p>
          <a:endParaRPr lang="nl-NL"/>
        </a:p>
      </dgm:t>
    </dgm:pt>
    <dgm:pt modelId="{9920F1B5-7517-42F4-9ECD-67703DD07E2E}" type="sibTrans" cxnId="{CDE3B3C1-1E8A-4BE7-A41D-9A3FCDB69236}">
      <dgm:prSet/>
      <dgm:spPr/>
      <dgm:t>
        <a:bodyPr/>
        <a:lstStyle/>
        <a:p>
          <a:endParaRPr lang="nl-NL"/>
        </a:p>
      </dgm:t>
    </dgm:pt>
    <dgm:pt modelId="{6BAEAF04-B44E-4A8C-9AD5-45D4522C0374}" type="pres">
      <dgm:prSet presAssocID="{7404238D-6EFE-45A9-AA23-F6882CA0FCE0}" presName="root" presStyleCnt="0">
        <dgm:presLayoutVars>
          <dgm:dir/>
          <dgm:resizeHandles val="exact"/>
        </dgm:presLayoutVars>
      </dgm:prSet>
      <dgm:spPr/>
    </dgm:pt>
    <dgm:pt modelId="{39796848-84E9-4C57-B712-B705AD19DAFD}" type="pres">
      <dgm:prSet presAssocID="{A5DD54DB-DBE1-42D1-8025-B8F07E013E9F}" presName="compNode" presStyleCnt="0"/>
      <dgm:spPr/>
    </dgm:pt>
    <dgm:pt modelId="{39098767-5D63-414D-9932-8B736475AB23}" type="pres">
      <dgm:prSet presAssocID="{A5DD54DB-DBE1-42D1-8025-B8F07E013E9F}" presName="iconRect" presStyleLbl="node1" presStyleIdx="0" presStyleCnt="2"/>
      <dgm:spPr>
        <a:blipFill>
          <a:blip xmlns:r="http://schemas.openxmlformats.org/officeDocument/2006/relationships" r:embed="rId1">
            <a:grayscl/>
            <a:extLst>
              <a:ext uri="{96DAC541-7B7A-43D3-8B79-37D633B846F1}">
                <asvg:svgBlip xmlns:asvg="http://schemas.microsoft.com/office/drawing/2016/SVG/main" r:embed="rId2"/>
              </a:ext>
            </a:extLst>
          </a:blip>
          <a:srcRect/>
          <a:stretch>
            <a:fillRect t="-1000" b="-1000"/>
          </a:stretch>
        </a:blipFill>
        <a:ln>
          <a:noFill/>
        </a:ln>
      </dgm:spPr>
      <dgm:extLst>
        <a:ext uri="{E40237B7-FDA0-4F09-8148-C483321AD2D9}">
          <dgm14:cNvPr xmlns:dgm14="http://schemas.microsoft.com/office/drawing/2010/diagram" id="0" name="" descr="Spaarvarken met effen opvulling"/>
        </a:ext>
      </dgm:extLst>
    </dgm:pt>
    <dgm:pt modelId="{2D439E9B-F038-43ED-92A8-28BB5A066736}" type="pres">
      <dgm:prSet presAssocID="{A5DD54DB-DBE1-42D1-8025-B8F07E013E9F}" presName="iconSpace" presStyleCnt="0"/>
      <dgm:spPr/>
    </dgm:pt>
    <dgm:pt modelId="{BD2EAC7A-9912-46B5-AF87-7655B8B18065}" type="pres">
      <dgm:prSet presAssocID="{A5DD54DB-DBE1-42D1-8025-B8F07E013E9F}" presName="parTx" presStyleLbl="revTx" presStyleIdx="0" presStyleCnt="4">
        <dgm:presLayoutVars>
          <dgm:chMax val="0"/>
          <dgm:chPref val="0"/>
        </dgm:presLayoutVars>
      </dgm:prSet>
      <dgm:spPr/>
    </dgm:pt>
    <dgm:pt modelId="{D20B28BF-6D0E-4612-A0D9-BA9C15F9B4AF}" type="pres">
      <dgm:prSet presAssocID="{A5DD54DB-DBE1-42D1-8025-B8F07E013E9F}" presName="txSpace" presStyleCnt="0"/>
      <dgm:spPr/>
    </dgm:pt>
    <dgm:pt modelId="{C0495CDC-186B-4000-87A9-8458DD2F02D8}" type="pres">
      <dgm:prSet presAssocID="{A5DD54DB-DBE1-42D1-8025-B8F07E013E9F}" presName="desTx" presStyleLbl="revTx" presStyleIdx="1" presStyleCnt="4">
        <dgm:presLayoutVars/>
      </dgm:prSet>
      <dgm:spPr/>
    </dgm:pt>
    <dgm:pt modelId="{CDF398AA-6A4B-4BE2-B64C-017F56A38F6E}" type="pres">
      <dgm:prSet presAssocID="{F007A01C-0469-4B83-8FFE-400AFBDD6BD2}" presName="sibTrans" presStyleCnt="0"/>
      <dgm:spPr/>
    </dgm:pt>
    <dgm:pt modelId="{2A5B2CA4-FEF4-4EBC-90C9-DEFFF6606B40}" type="pres">
      <dgm:prSet presAssocID="{56BA4FB9-13B7-4A2D-95DA-2D1129A761A0}" presName="compNode" presStyleCnt="0"/>
      <dgm:spPr/>
    </dgm:pt>
    <dgm:pt modelId="{56C6434B-2943-47E9-9BBB-CE62C774DDDF}" type="pres">
      <dgm:prSet presAssocID="{56BA4FB9-13B7-4A2D-95DA-2D1129A761A0}" presName="iconRect" presStyleLbl="node1" presStyleIdx="1" presStyleCnt="2"/>
      <dgm:spPr>
        <a:blipFill>
          <a:blip xmlns:r="http://schemas.openxmlformats.org/officeDocument/2006/relationships" r:embed="rId3">
            <a:duotone>
              <a:prstClr val="black"/>
              <a:schemeClr val="tx2">
                <a:tint val="45000"/>
                <a:satMod val="400000"/>
              </a:schemeClr>
            </a:duotone>
            <a:extLst>
              <a:ext uri="{96DAC541-7B7A-43D3-8B79-37D633B846F1}">
                <asvg:svgBlip xmlns:asvg="http://schemas.microsoft.com/office/drawing/2016/SVG/main" r:embed="rId4"/>
              </a:ext>
            </a:extLst>
          </a:blip>
          <a:srcRect/>
          <a:stretch>
            <a:fillRect t="-1000" b="-1000"/>
          </a:stretch>
        </a:blipFill>
        <a:ln>
          <a:noFill/>
        </a:ln>
      </dgm:spPr>
      <dgm:extLst>
        <a:ext uri="{E40237B7-FDA0-4F09-8148-C483321AD2D9}">
          <dgm14:cNvPr xmlns:dgm14="http://schemas.microsoft.com/office/drawing/2010/diagram" id="0" name="" descr="Munten met effen opvulling"/>
        </a:ext>
      </dgm:extLst>
    </dgm:pt>
    <dgm:pt modelId="{14873E6A-E49D-4934-8EF4-85608B87755A}" type="pres">
      <dgm:prSet presAssocID="{56BA4FB9-13B7-4A2D-95DA-2D1129A761A0}" presName="iconSpace" presStyleCnt="0"/>
      <dgm:spPr/>
    </dgm:pt>
    <dgm:pt modelId="{29EB00CC-C0E7-4DC5-8FEC-B91F143CCF2A}" type="pres">
      <dgm:prSet presAssocID="{56BA4FB9-13B7-4A2D-95DA-2D1129A761A0}" presName="parTx" presStyleLbl="revTx" presStyleIdx="2" presStyleCnt="4">
        <dgm:presLayoutVars>
          <dgm:chMax val="0"/>
          <dgm:chPref val="0"/>
        </dgm:presLayoutVars>
      </dgm:prSet>
      <dgm:spPr/>
    </dgm:pt>
    <dgm:pt modelId="{84790329-2EEE-436B-9573-545FC4EC06FA}" type="pres">
      <dgm:prSet presAssocID="{56BA4FB9-13B7-4A2D-95DA-2D1129A761A0}" presName="txSpace" presStyleCnt="0"/>
      <dgm:spPr/>
    </dgm:pt>
    <dgm:pt modelId="{56D14683-2634-4F24-AC95-F89297BE51AE}" type="pres">
      <dgm:prSet presAssocID="{56BA4FB9-13B7-4A2D-95DA-2D1129A761A0}" presName="desTx" presStyleLbl="revTx" presStyleIdx="3" presStyleCnt="4">
        <dgm:presLayoutVars/>
      </dgm:prSet>
      <dgm:spPr/>
    </dgm:pt>
  </dgm:ptLst>
  <dgm:cxnLst>
    <dgm:cxn modelId="{E9688204-21C6-455D-8D1B-0808CF99D45D}" type="presOf" srcId="{4A2CE7CD-7B83-49A6-86ED-063E5F23B2F3}" destId="{56D14683-2634-4F24-AC95-F89297BE51AE}" srcOrd="0" destOrd="0" presId="urn:microsoft.com/office/officeart/2018/5/layout/CenteredIconLabelDescriptionList"/>
    <dgm:cxn modelId="{7299500D-BF4C-4267-9C71-0266AFDB8724}" srcId="{7404238D-6EFE-45A9-AA23-F6882CA0FCE0}" destId="{A5DD54DB-DBE1-42D1-8025-B8F07E013E9F}" srcOrd="0" destOrd="0" parTransId="{7BDAB65E-691F-4EB9-B2A4-07C15320BD9D}" sibTransId="{F007A01C-0469-4B83-8FFE-400AFBDD6BD2}"/>
    <dgm:cxn modelId="{45643A36-2A9B-4CB9-A99E-EDE8FBA49779}" type="presOf" srcId="{A5DD54DB-DBE1-42D1-8025-B8F07E013E9F}" destId="{BD2EAC7A-9912-46B5-AF87-7655B8B18065}" srcOrd="0" destOrd="0" presId="urn:microsoft.com/office/officeart/2018/5/layout/CenteredIconLabelDescriptionList"/>
    <dgm:cxn modelId="{23973F5F-8A80-46D4-8170-EFB32647636E}" srcId="{A5DD54DB-DBE1-42D1-8025-B8F07E013E9F}" destId="{F8B787BC-AF42-440A-BD35-5E2F4E027561}" srcOrd="0" destOrd="0" parTransId="{4042BC65-776F-4330-9887-B7B02B8D09C8}" sibTransId="{B7976551-A5E9-47C3-A128-BE6676CC4BC5}"/>
    <dgm:cxn modelId="{5E873F65-CC5D-4287-A56F-DC10871F283B}" srcId="{7404238D-6EFE-45A9-AA23-F6882CA0FCE0}" destId="{56BA4FB9-13B7-4A2D-95DA-2D1129A761A0}" srcOrd="1" destOrd="0" parTransId="{CF2D08AA-C573-4D9C-AD60-27848F1D06EB}" sibTransId="{E0C470E8-D648-4DFF-8DA7-C603811C2CCB}"/>
    <dgm:cxn modelId="{2D9DD18D-7B57-47F1-9D16-5C0E2435AA2E}" srcId="{56BA4FB9-13B7-4A2D-95DA-2D1129A761A0}" destId="{4A2CE7CD-7B83-49A6-86ED-063E5F23B2F3}" srcOrd="0" destOrd="0" parTransId="{4331EEBB-60BB-4473-96A9-15B3C3C7C88A}" sibTransId="{B8415B34-75B6-46BE-8254-D2B279A18CA5}"/>
    <dgm:cxn modelId="{E67FD3BE-5E2A-4666-A7CE-ACA24EDA1BDE}" type="presOf" srcId="{F8B787BC-AF42-440A-BD35-5E2F4E027561}" destId="{C0495CDC-186B-4000-87A9-8458DD2F02D8}" srcOrd="0" destOrd="0" presId="urn:microsoft.com/office/officeart/2018/5/layout/CenteredIconLabelDescriptionList"/>
    <dgm:cxn modelId="{CDE3B3C1-1E8A-4BE7-A41D-9A3FCDB69236}" srcId="{56BA4FB9-13B7-4A2D-95DA-2D1129A761A0}" destId="{B379A92E-08F3-4F57-9E84-96912160EFEE}" srcOrd="1" destOrd="0" parTransId="{4A84D5B4-4A2F-4344-B10C-63BF41C78D36}" sibTransId="{9920F1B5-7517-42F4-9ECD-67703DD07E2E}"/>
    <dgm:cxn modelId="{23EBE7C2-FC03-47B4-A3F2-7876984660AF}" type="presOf" srcId="{7404238D-6EFE-45A9-AA23-F6882CA0FCE0}" destId="{6BAEAF04-B44E-4A8C-9AD5-45D4522C0374}" srcOrd="0" destOrd="0" presId="urn:microsoft.com/office/officeart/2018/5/layout/CenteredIconLabelDescriptionList"/>
    <dgm:cxn modelId="{D64EEACE-0B00-44A1-B17C-FC51B33F3B5F}" type="presOf" srcId="{56BA4FB9-13B7-4A2D-95DA-2D1129A761A0}" destId="{29EB00CC-C0E7-4DC5-8FEC-B91F143CCF2A}" srcOrd="0" destOrd="0" presId="urn:microsoft.com/office/officeart/2018/5/layout/CenteredIconLabelDescriptionList"/>
    <dgm:cxn modelId="{4103C5D1-1211-41B7-A76A-FFC589494945}" type="presOf" srcId="{B379A92E-08F3-4F57-9E84-96912160EFEE}" destId="{56D14683-2634-4F24-AC95-F89297BE51AE}" srcOrd="0" destOrd="1" presId="urn:microsoft.com/office/officeart/2018/5/layout/CenteredIconLabelDescriptionList"/>
    <dgm:cxn modelId="{88FD83A0-D99B-421E-8B7C-F5F420A792AC}" type="presParOf" srcId="{6BAEAF04-B44E-4A8C-9AD5-45D4522C0374}" destId="{39796848-84E9-4C57-B712-B705AD19DAFD}" srcOrd="0" destOrd="0" presId="urn:microsoft.com/office/officeart/2018/5/layout/CenteredIconLabelDescriptionList"/>
    <dgm:cxn modelId="{1A2056E4-916C-476A-8E66-252169479423}" type="presParOf" srcId="{39796848-84E9-4C57-B712-B705AD19DAFD}" destId="{39098767-5D63-414D-9932-8B736475AB23}" srcOrd="0" destOrd="0" presId="urn:microsoft.com/office/officeart/2018/5/layout/CenteredIconLabelDescriptionList"/>
    <dgm:cxn modelId="{CFA802BE-AC76-4917-BC71-BF7326A8D164}" type="presParOf" srcId="{39796848-84E9-4C57-B712-B705AD19DAFD}" destId="{2D439E9B-F038-43ED-92A8-28BB5A066736}" srcOrd="1" destOrd="0" presId="urn:microsoft.com/office/officeart/2018/5/layout/CenteredIconLabelDescriptionList"/>
    <dgm:cxn modelId="{FB9169B8-0482-436F-837B-89C6E6FE0A01}" type="presParOf" srcId="{39796848-84E9-4C57-B712-B705AD19DAFD}" destId="{BD2EAC7A-9912-46B5-AF87-7655B8B18065}" srcOrd="2" destOrd="0" presId="urn:microsoft.com/office/officeart/2018/5/layout/CenteredIconLabelDescriptionList"/>
    <dgm:cxn modelId="{71BDAD0A-D311-47A1-91D5-2D099C1C9879}" type="presParOf" srcId="{39796848-84E9-4C57-B712-B705AD19DAFD}" destId="{D20B28BF-6D0E-4612-A0D9-BA9C15F9B4AF}" srcOrd="3" destOrd="0" presId="urn:microsoft.com/office/officeart/2018/5/layout/CenteredIconLabelDescriptionList"/>
    <dgm:cxn modelId="{0531727A-B880-4E94-AD48-D2D50F32F32F}" type="presParOf" srcId="{39796848-84E9-4C57-B712-B705AD19DAFD}" destId="{C0495CDC-186B-4000-87A9-8458DD2F02D8}" srcOrd="4" destOrd="0" presId="urn:microsoft.com/office/officeart/2018/5/layout/CenteredIconLabelDescriptionList"/>
    <dgm:cxn modelId="{23D22B28-221B-466C-B9B8-1D92D816D676}" type="presParOf" srcId="{6BAEAF04-B44E-4A8C-9AD5-45D4522C0374}" destId="{CDF398AA-6A4B-4BE2-B64C-017F56A38F6E}" srcOrd="1" destOrd="0" presId="urn:microsoft.com/office/officeart/2018/5/layout/CenteredIconLabelDescriptionList"/>
    <dgm:cxn modelId="{4C0E3BA3-823A-43D6-A40A-547D84502810}" type="presParOf" srcId="{6BAEAF04-B44E-4A8C-9AD5-45D4522C0374}" destId="{2A5B2CA4-FEF4-4EBC-90C9-DEFFF6606B40}" srcOrd="2" destOrd="0" presId="urn:microsoft.com/office/officeart/2018/5/layout/CenteredIconLabelDescriptionList"/>
    <dgm:cxn modelId="{3DAFC7ED-585D-47DA-813A-2203636918E6}" type="presParOf" srcId="{2A5B2CA4-FEF4-4EBC-90C9-DEFFF6606B40}" destId="{56C6434B-2943-47E9-9BBB-CE62C774DDDF}" srcOrd="0" destOrd="0" presId="urn:microsoft.com/office/officeart/2018/5/layout/CenteredIconLabelDescriptionList"/>
    <dgm:cxn modelId="{34A06E5D-61F0-4CF6-AEF3-59E97AC7DC3F}" type="presParOf" srcId="{2A5B2CA4-FEF4-4EBC-90C9-DEFFF6606B40}" destId="{14873E6A-E49D-4934-8EF4-85608B87755A}" srcOrd="1" destOrd="0" presId="urn:microsoft.com/office/officeart/2018/5/layout/CenteredIconLabelDescriptionList"/>
    <dgm:cxn modelId="{89608E4D-6DE6-4AAA-B545-9DC08FBFB5B8}" type="presParOf" srcId="{2A5B2CA4-FEF4-4EBC-90C9-DEFFF6606B40}" destId="{29EB00CC-C0E7-4DC5-8FEC-B91F143CCF2A}" srcOrd="2" destOrd="0" presId="urn:microsoft.com/office/officeart/2018/5/layout/CenteredIconLabelDescriptionList"/>
    <dgm:cxn modelId="{48F41DC7-4877-4C84-AFC8-A042A04D5FF1}" type="presParOf" srcId="{2A5B2CA4-FEF4-4EBC-90C9-DEFFF6606B40}" destId="{84790329-2EEE-436B-9573-545FC4EC06FA}" srcOrd="3" destOrd="0" presId="urn:microsoft.com/office/officeart/2018/5/layout/CenteredIconLabelDescriptionList"/>
    <dgm:cxn modelId="{21A5B929-5F61-4FD8-8518-71497F4EF065}" type="presParOf" srcId="{2A5B2CA4-FEF4-4EBC-90C9-DEFFF6606B40}" destId="{56D14683-2634-4F24-AC95-F89297BE51AE}" srcOrd="4" destOrd="0" presId="urn:microsoft.com/office/officeart/2018/5/layout/Centered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7404238D-6EFE-45A9-AA23-F6882CA0FCE0}" type="doc">
      <dgm:prSet loTypeId="urn:microsoft.com/office/officeart/2018/5/layout/CenteredIconLabelDescriptionList" loCatId="icon" qsTypeId="urn:microsoft.com/office/officeart/2005/8/quickstyle/simple1" qsCatId="simple" csTypeId="urn:microsoft.com/office/officeart/2018/5/colors/Iconchunking_neutralbg_colorful1" csCatId="colorful" phldr="1"/>
      <dgm:spPr/>
      <dgm:t>
        <a:bodyPr/>
        <a:lstStyle/>
        <a:p>
          <a:endParaRPr lang="nl-NL"/>
        </a:p>
      </dgm:t>
    </dgm:pt>
    <dgm:pt modelId="{A5DD54DB-DBE1-42D1-8025-B8F07E013E9F}">
      <dgm:prSet phldrT="[Tekst]"/>
      <dgm:spPr/>
      <dgm:t>
        <a:bodyPr/>
        <a:lstStyle/>
        <a:p>
          <a:pPr>
            <a:lnSpc>
              <a:spcPct val="100000"/>
            </a:lnSpc>
            <a:defRPr b="1"/>
          </a:pPr>
          <a:r>
            <a:rPr lang="nl-NL" dirty="0">
              <a:latin typeface="Effra" panose="02000506080000020004"/>
            </a:rPr>
            <a:t>Enkelvoudige interest</a:t>
          </a:r>
        </a:p>
      </dgm:t>
    </dgm:pt>
    <dgm:pt modelId="{7BDAB65E-691F-4EB9-B2A4-07C15320BD9D}" type="parTrans" cxnId="{7299500D-BF4C-4267-9C71-0266AFDB8724}">
      <dgm:prSet/>
      <dgm:spPr/>
      <dgm:t>
        <a:bodyPr/>
        <a:lstStyle/>
        <a:p>
          <a:endParaRPr lang="nl-NL"/>
        </a:p>
      </dgm:t>
    </dgm:pt>
    <dgm:pt modelId="{F007A01C-0469-4B83-8FFE-400AFBDD6BD2}" type="sibTrans" cxnId="{7299500D-BF4C-4267-9C71-0266AFDB8724}">
      <dgm:prSet/>
      <dgm:spPr/>
      <dgm:t>
        <a:bodyPr/>
        <a:lstStyle/>
        <a:p>
          <a:endParaRPr lang="nl-NL"/>
        </a:p>
      </dgm:t>
    </dgm:pt>
    <dgm:pt modelId="{F8B787BC-AF42-440A-BD35-5E2F4E027561}">
      <dgm:prSet phldrT="[Tekst]" custT="1"/>
      <dgm:spPr/>
      <dgm:t>
        <a:bodyPr/>
        <a:lstStyle/>
        <a:p>
          <a:pPr>
            <a:lnSpc>
              <a:spcPct val="100000"/>
            </a:lnSpc>
          </a:pPr>
          <a:r>
            <a:rPr lang="nl-NL" sz="1800" dirty="0">
              <a:latin typeface="Effra" panose="02000506080000020004"/>
            </a:rPr>
            <a:t>Alleen vergoeding over het beginkapitaal.</a:t>
          </a:r>
        </a:p>
        <a:p>
          <a:pPr>
            <a:lnSpc>
              <a:spcPct val="100000"/>
            </a:lnSpc>
          </a:pPr>
          <a:r>
            <a:rPr lang="nl-NL" sz="1800" b="1" dirty="0">
              <a:solidFill>
                <a:srgbClr val="945DE8"/>
              </a:solidFill>
              <a:latin typeface="Effra" panose="02000506080000020004"/>
            </a:rPr>
            <a:t>Interest</a:t>
          </a:r>
          <a:r>
            <a:rPr lang="nl-NL" sz="1800" b="1" dirty="0">
              <a:latin typeface="Effra" panose="02000506080000020004"/>
            </a:rPr>
            <a:t> = K * i * T</a:t>
          </a:r>
          <a:endParaRPr lang="nl-NL" sz="1800" dirty="0">
            <a:latin typeface="Effra" panose="02000506080000020004"/>
          </a:endParaRPr>
        </a:p>
      </dgm:t>
    </dgm:pt>
    <dgm:pt modelId="{4042BC65-776F-4330-9887-B7B02B8D09C8}" type="parTrans" cxnId="{23973F5F-8A80-46D4-8170-EFB32647636E}">
      <dgm:prSet/>
      <dgm:spPr/>
      <dgm:t>
        <a:bodyPr/>
        <a:lstStyle/>
        <a:p>
          <a:endParaRPr lang="nl-NL"/>
        </a:p>
      </dgm:t>
    </dgm:pt>
    <dgm:pt modelId="{B7976551-A5E9-47C3-A128-BE6676CC4BC5}" type="sibTrans" cxnId="{23973F5F-8A80-46D4-8170-EFB32647636E}">
      <dgm:prSet/>
      <dgm:spPr/>
      <dgm:t>
        <a:bodyPr/>
        <a:lstStyle/>
        <a:p>
          <a:endParaRPr lang="nl-NL"/>
        </a:p>
      </dgm:t>
    </dgm:pt>
    <dgm:pt modelId="{56BA4FB9-13B7-4A2D-95DA-2D1129A761A0}">
      <dgm:prSet phldrT="[Tekst]"/>
      <dgm:spPr/>
      <dgm:t>
        <a:bodyPr/>
        <a:lstStyle/>
        <a:p>
          <a:pPr>
            <a:lnSpc>
              <a:spcPct val="100000"/>
            </a:lnSpc>
            <a:defRPr b="1"/>
          </a:pPr>
          <a:r>
            <a:rPr lang="nl-NL" dirty="0">
              <a:latin typeface="Effra" panose="02000506080000020004"/>
            </a:rPr>
            <a:t>Samengestelde interest</a:t>
          </a:r>
        </a:p>
      </dgm:t>
    </dgm:pt>
    <dgm:pt modelId="{CF2D08AA-C573-4D9C-AD60-27848F1D06EB}" type="parTrans" cxnId="{5E873F65-CC5D-4287-A56F-DC10871F283B}">
      <dgm:prSet/>
      <dgm:spPr/>
      <dgm:t>
        <a:bodyPr/>
        <a:lstStyle/>
        <a:p>
          <a:endParaRPr lang="nl-NL"/>
        </a:p>
      </dgm:t>
    </dgm:pt>
    <dgm:pt modelId="{E0C470E8-D648-4DFF-8DA7-C603811C2CCB}" type="sibTrans" cxnId="{5E873F65-CC5D-4287-A56F-DC10871F283B}">
      <dgm:prSet/>
      <dgm:spPr/>
      <dgm:t>
        <a:bodyPr/>
        <a:lstStyle/>
        <a:p>
          <a:endParaRPr lang="nl-NL"/>
        </a:p>
      </dgm:t>
    </dgm:pt>
    <dgm:pt modelId="{4A2CE7CD-7B83-49A6-86ED-063E5F23B2F3}">
      <dgm:prSet phldrT="[Tekst]" custT="1"/>
      <dgm:spPr/>
      <dgm:t>
        <a:bodyPr/>
        <a:lstStyle/>
        <a:p>
          <a:pPr>
            <a:lnSpc>
              <a:spcPct val="100000"/>
            </a:lnSpc>
          </a:pPr>
          <a:r>
            <a:rPr lang="nl-NL" sz="1800" dirty="0">
              <a:latin typeface="Effra" panose="02000506080000020004"/>
            </a:rPr>
            <a:t>Rente over rente. Rente wordt berekend over het ingelegde bedrag plus de bijgeschreven rente uit eerdere jaren.</a:t>
          </a:r>
        </a:p>
        <a:p>
          <a:pPr>
            <a:lnSpc>
              <a:spcPct val="100000"/>
            </a:lnSpc>
          </a:pPr>
          <a:r>
            <a:rPr lang="nl-NL" sz="1800" b="1" dirty="0">
              <a:solidFill>
                <a:srgbClr val="945DE8"/>
              </a:solidFill>
              <a:latin typeface="Effra" panose="02000506080000020004"/>
            </a:rPr>
            <a:t>Eindwaarde</a:t>
          </a:r>
          <a:r>
            <a:rPr lang="nl-NL" sz="1800" b="1" dirty="0">
              <a:latin typeface="Effra" panose="02000506080000020004"/>
            </a:rPr>
            <a:t> = C * (1+i)</a:t>
          </a:r>
          <a:r>
            <a:rPr lang="nl-NL" sz="1800" b="1" baseline="30000" dirty="0">
              <a:latin typeface="Effra" panose="02000506080000020004"/>
            </a:rPr>
            <a:t>n</a:t>
          </a:r>
          <a:r>
            <a:rPr lang="nl-NL" sz="1800" b="1" dirty="0">
              <a:latin typeface="Effra" panose="02000506080000020004"/>
            </a:rPr>
            <a:t> </a:t>
          </a:r>
          <a:endParaRPr lang="nl-NL" sz="1800" dirty="0">
            <a:latin typeface="Effra" panose="02000506080000020004"/>
          </a:endParaRPr>
        </a:p>
      </dgm:t>
    </dgm:pt>
    <dgm:pt modelId="{4331EEBB-60BB-4473-96A9-15B3C3C7C88A}" type="parTrans" cxnId="{2D9DD18D-7B57-47F1-9D16-5C0E2435AA2E}">
      <dgm:prSet/>
      <dgm:spPr/>
      <dgm:t>
        <a:bodyPr/>
        <a:lstStyle/>
        <a:p>
          <a:endParaRPr lang="nl-NL"/>
        </a:p>
      </dgm:t>
    </dgm:pt>
    <dgm:pt modelId="{B8415B34-75B6-46BE-8254-D2B279A18CA5}" type="sibTrans" cxnId="{2D9DD18D-7B57-47F1-9D16-5C0E2435AA2E}">
      <dgm:prSet/>
      <dgm:spPr/>
      <dgm:t>
        <a:bodyPr/>
        <a:lstStyle/>
        <a:p>
          <a:endParaRPr lang="nl-NL"/>
        </a:p>
      </dgm:t>
    </dgm:pt>
    <dgm:pt modelId="{B379A92E-08F3-4F57-9E84-96912160EFEE}">
      <dgm:prSet/>
      <dgm:spPr/>
      <dgm:t>
        <a:bodyPr/>
        <a:lstStyle/>
        <a:p>
          <a:pPr>
            <a:lnSpc>
              <a:spcPct val="100000"/>
            </a:lnSpc>
          </a:pPr>
          <a:endParaRPr lang="nl-NL" sz="1700" dirty="0">
            <a:latin typeface="Effra" panose="02000506080000020004"/>
          </a:endParaRPr>
        </a:p>
      </dgm:t>
    </dgm:pt>
    <dgm:pt modelId="{4A84D5B4-4A2F-4344-B10C-63BF41C78D36}" type="parTrans" cxnId="{CDE3B3C1-1E8A-4BE7-A41D-9A3FCDB69236}">
      <dgm:prSet/>
      <dgm:spPr/>
      <dgm:t>
        <a:bodyPr/>
        <a:lstStyle/>
        <a:p>
          <a:endParaRPr lang="nl-NL"/>
        </a:p>
      </dgm:t>
    </dgm:pt>
    <dgm:pt modelId="{9920F1B5-7517-42F4-9ECD-67703DD07E2E}" type="sibTrans" cxnId="{CDE3B3C1-1E8A-4BE7-A41D-9A3FCDB69236}">
      <dgm:prSet/>
      <dgm:spPr/>
      <dgm:t>
        <a:bodyPr/>
        <a:lstStyle/>
        <a:p>
          <a:endParaRPr lang="nl-NL"/>
        </a:p>
      </dgm:t>
    </dgm:pt>
    <dgm:pt modelId="{6BAEAF04-B44E-4A8C-9AD5-45D4522C0374}" type="pres">
      <dgm:prSet presAssocID="{7404238D-6EFE-45A9-AA23-F6882CA0FCE0}" presName="root" presStyleCnt="0">
        <dgm:presLayoutVars>
          <dgm:dir/>
          <dgm:resizeHandles val="exact"/>
        </dgm:presLayoutVars>
      </dgm:prSet>
      <dgm:spPr/>
    </dgm:pt>
    <dgm:pt modelId="{39796848-84E9-4C57-B712-B705AD19DAFD}" type="pres">
      <dgm:prSet presAssocID="{A5DD54DB-DBE1-42D1-8025-B8F07E013E9F}" presName="compNode" presStyleCnt="0"/>
      <dgm:spPr/>
    </dgm:pt>
    <dgm:pt modelId="{39098767-5D63-414D-9932-8B736475AB23}" type="pres">
      <dgm:prSet presAssocID="{A5DD54DB-DBE1-42D1-8025-B8F07E013E9F}" presName="iconRect" presStyleLbl="node1" presStyleIdx="0" presStyleCnt="2"/>
      <dgm:spPr>
        <a:blipFill>
          <a:blip xmlns:r="http://schemas.openxmlformats.org/officeDocument/2006/relationships" r:embed="rId1">
            <a:grayscl/>
            <a:extLst>
              <a:ext uri="{96DAC541-7B7A-43D3-8B79-37D633B846F1}">
                <asvg:svgBlip xmlns:asvg="http://schemas.microsoft.com/office/drawing/2016/SVG/main" r:embed="rId2"/>
              </a:ext>
            </a:extLst>
          </a:blip>
          <a:srcRect/>
          <a:stretch>
            <a:fillRect t="-1000" b="-1000"/>
          </a:stretch>
        </a:blipFill>
        <a:ln>
          <a:noFill/>
        </a:ln>
      </dgm:spPr>
      <dgm:extLst>
        <a:ext uri="{E40237B7-FDA0-4F09-8148-C483321AD2D9}">
          <dgm14:cNvPr xmlns:dgm14="http://schemas.microsoft.com/office/drawing/2010/diagram" id="0" name="" descr="Spaarvarken met effen opvulling"/>
        </a:ext>
      </dgm:extLst>
    </dgm:pt>
    <dgm:pt modelId="{2D439E9B-F038-43ED-92A8-28BB5A066736}" type="pres">
      <dgm:prSet presAssocID="{A5DD54DB-DBE1-42D1-8025-B8F07E013E9F}" presName="iconSpace" presStyleCnt="0"/>
      <dgm:spPr/>
    </dgm:pt>
    <dgm:pt modelId="{BD2EAC7A-9912-46B5-AF87-7655B8B18065}" type="pres">
      <dgm:prSet presAssocID="{A5DD54DB-DBE1-42D1-8025-B8F07E013E9F}" presName="parTx" presStyleLbl="revTx" presStyleIdx="0" presStyleCnt="4">
        <dgm:presLayoutVars>
          <dgm:chMax val="0"/>
          <dgm:chPref val="0"/>
        </dgm:presLayoutVars>
      </dgm:prSet>
      <dgm:spPr/>
    </dgm:pt>
    <dgm:pt modelId="{D20B28BF-6D0E-4612-A0D9-BA9C15F9B4AF}" type="pres">
      <dgm:prSet presAssocID="{A5DD54DB-DBE1-42D1-8025-B8F07E013E9F}" presName="txSpace" presStyleCnt="0"/>
      <dgm:spPr/>
    </dgm:pt>
    <dgm:pt modelId="{C0495CDC-186B-4000-87A9-8458DD2F02D8}" type="pres">
      <dgm:prSet presAssocID="{A5DD54DB-DBE1-42D1-8025-B8F07E013E9F}" presName="desTx" presStyleLbl="revTx" presStyleIdx="1" presStyleCnt="4">
        <dgm:presLayoutVars/>
      </dgm:prSet>
      <dgm:spPr/>
    </dgm:pt>
    <dgm:pt modelId="{CDF398AA-6A4B-4BE2-B64C-017F56A38F6E}" type="pres">
      <dgm:prSet presAssocID="{F007A01C-0469-4B83-8FFE-400AFBDD6BD2}" presName="sibTrans" presStyleCnt="0"/>
      <dgm:spPr/>
    </dgm:pt>
    <dgm:pt modelId="{2A5B2CA4-FEF4-4EBC-90C9-DEFFF6606B40}" type="pres">
      <dgm:prSet presAssocID="{56BA4FB9-13B7-4A2D-95DA-2D1129A761A0}" presName="compNode" presStyleCnt="0"/>
      <dgm:spPr/>
    </dgm:pt>
    <dgm:pt modelId="{56C6434B-2943-47E9-9BBB-CE62C774DDDF}" type="pres">
      <dgm:prSet presAssocID="{56BA4FB9-13B7-4A2D-95DA-2D1129A761A0}" presName="iconRect" presStyleLbl="node1" presStyleIdx="1" presStyleCnt="2"/>
      <dgm:spPr>
        <a:blipFill>
          <a:blip xmlns:r="http://schemas.openxmlformats.org/officeDocument/2006/relationships" r:embed="rId3">
            <a:duotone>
              <a:prstClr val="black"/>
              <a:schemeClr val="tx2">
                <a:tint val="45000"/>
                <a:satMod val="400000"/>
              </a:schemeClr>
            </a:duotone>
            <a:extLst>
              <a:ext uri="{96DAC541-7B7A-43D3-8B79-37D633B846F1}">
                <asvg:svgBlip xmlns:asvg="http://schemas.microsoft.com/office/drawing/2016/SVG/main" r:embed="rId4"/>
              </a:ext>
            </a:extLst>
          </a:blip>
          <a:srcRect/>
          <a:stretch>
            <a:fillRect t="-1000" b="-1000"/>
          </a:stretch>
        </a:blipFill>
        <a:ln>
          <a:noFill/>
        </a:ln>
      </dgm:spPr>
      <dgm:extLst>
        <a:ext uri="{E40237B7-FDA0-4F09-8148-C483321AD2D9}">
          <dgm14:cNvPr xmlns:dgm14="http://schemas.microsoft.com/office/drawing/2010/diagram" id="0" name="" descr="Munten met effen opvulling"/>
        </a:ext>
      </dgm:extLst>
    </dgm:pt>
    <dgm:pt modelId="{14873E6A-E49D-4934-8EF4-85608B87755A}" type="pres">
      <dgm:prSet presAssocID="{56BA4FB9-13B7-4A2D-95DA-2D1129A761A0}" presName="iconSpace" presStyleCnt="0"/>
      <dgm:spPr/>
    </dgm:pt>
    <dgm:pt modelId="{29EB00CC-C0E7-4DC5-8FEC-B91F143CCF2A}" type="pres">
      <dgm:prSet presAssocID="{56BA4FB9-13B7-4A2D-95DA-2D1129A761A0}" presName="parTx" presStyleLbl="revTx" presStyleIdx="2" presStyleCnt="4">
        <dgm:presLayoutVars>
          <dgm:chMax val="0"/>
          <dgm:chPref val="0"/>
        </dgm:presLayoutVars>
      </dgm:prSet>
      <dgm:spPr/>
    </dgm:pt>
    <dgm:pt modelId="{84790329-2EEE-436B-9573-545FC4EC06FA}" type="pres">
      <dgm:prSet presAssocID="{56BA4FB9-13B7-4A2D-95DA-2D1129A761A0}" presName="txSpace" presStyleCnt="0"/>
      <dgm:spPr/>
    </dgm:pt>
    <dgm:pt modelId="{56D14683-2634-4F24-AC95-F89297BE51AE}" type="pres">
      <dgm:prSet presAssocID="{56BA4FB9-13B7-4A2D-95DA-2D1129A761A0}" presName="desTx" presStyleLbl="revTx" presStyleIdx="3" presStyleCnt="4">
        <dgm:presLayoutVars/>
      </dgm:prSet>
      <dgm:spPr/>
    </dgm:pt>
  </dgm:ptLst>
  <dgm:cxnLst>
    <dgm:cxn modelId="{E9688204-21C6-455D-8D1B-0808CF99D45D}" type="presOf" srcId="{4A2CE7CD-7B83-49A6-86ED-063E5F23B2F3}" destId="{56D14683-2634-4F24-AC95-F89297BE51AE}" srcOrd="0" destOrd="0" presId="urn:microsoft.com/office/officeart/2018/5/layout/CenteredIconLabelDescriptionList"/>
    <dgm:cxn modelId="{7299500D-BF4C-4267-9C71-0266AFDB8724}" srcId="{7404238D-6EFE-45A9-AA23-F6882CA0FCE0}" destId="{A5DD54DB-DBE1-42D1-8025-B8F07E013E9F}" srcOrd="0" destOrd="0" parTransId="{7BDAB65E-691F-4EB9-B2A4-07C15320BD9D}" sibTransId="{F007A01C-0469-4B83-8FFE-400AFBDD6BD2}"/>
    <dgm:cxn modelId="{45643A36-2A9B-4CB9-A99E-EDE8FBA49779}" type="presOf" srcId="{A5DD54DB-DBE1-42D1-8025-B8F07E013E9F}" destId="{BD2EAC7A-9912-46B5-AF87-7655B8B18065}" srcOrd="0" destOrd="0" presId="urn:microsoft.com/office/officeart/2018/5/layout/CenteredIconLabelDescriptionList"/>
    <dgm:cxn modelId="{23973F5F-8A80-46D4-8170-EFB32647636E}" srcId="{A5DD54DB-DBE1-42D1-8025-B8F07E013E9F}" destId="{F8B787BC-AF42-440A-BD35-5E2F4E027561}" srcOrd="0" destOrd="0" parTransId="{4042BC65-776F-4330-9887-B7B02B8D09C8}" sibTransId="{B7976551-A5E9-47C3-A128-BE6676CC4BC5}"/>
    <dgm:cxn modelId="{5E873F65-CC5D-4287-A56F-DC10871F283B}" srcId="{7404238D-6EFE-45A9-AA23-F6882CA0FCE0}" destId="{56BA4FB9-13B7-4A2D-95DA-2D1129A761A0}" srcOrd="1" destOrd="0" parTransId="{CF2D08AA-C573-4D9C-AD60-27848F1D06EB}" sibTransId="{E0C470E8-D648-4DFF-8DA7-C603811C2CCB}"/>
    <dgm:cxn modelId="{2D9DD18D-7B57-47F1-9D16-5C0E2435AA2E}" srcId="{56BA4FB9-13B7-4A2D-95DA-2D1129A761A0}" destId="{4A2CE7CD-7B83-49A6-86ED-063E5F23B2F3}" srcOrd="0" destOrd="0" parTransId="{4331EEBB-60BB-4473-96A9-15B3C3C7C88A}" sibTransId="{B8415B34-75B6-46BE-8254-D2B279A18CA5}"/>
    <dgm:cxn modelId="{E67FD3BE-5E2A-4666-A7CE-ACA24EDA1BDE}" type="presOf" srcId="{F8B787BC-AF42-440A-BD35-5E2F4E027561}" destId="{C0495CDC-186B-4000-87A9-8458DD2F02D8}" srcOrd="0" destOrd="0" presId="urn:microsoft.com/office/officeart/2018/5/layout/CenteredIconLabelDescriptionList"/>
    <dgm:cxn modelId="{CDE3B3C1-1E8A-4BE7-A41D-9A3FCDB69236}" srcId="{56BA4FB9-13B7-4A2D-95DA-2D1129A761A0}" destId="{B379A92E-08F3-4F57-9E84-96912160EFEE}" srcOrd="1" destOrd="0" parTransId="{4A84D5B4-4A2F-4344-B10C-63BF41C78D36}" sibTransId="{9920F1B5-7517-42F4-9ECD-67703DD07E2E}"/>
    <dgm:cxn modelId="{23EBE7C2-FC03-47B4-A3F2-7876984660AF}" type="presOf" srcId="{7404238D-6EFE-45A9-AA23-F6882CA0FCE0}" destId="{6BAEAF04-B44E-4A8C-9AD5-45D4522C0374}" srcOrd="0" destOrd="0" presId="urn:microsoft.com/office/officeart/2018/5/layout/CenteredIconLabelDescriptionList"/>
    <dgm:cxn modelId="{D64EEACE-0B00-44A1-B17C-FC51B33F3B5F}" type="presOf" srcId="{56BA4FB9-13B7-4A2D-95DA-2D1129A761A0}" destId="{29EB00CC-C0E7-4DC5-8FEC-B91F143CCF2A}" srcOrd="0" destOrd="0" presId="urn:microsoft.com/office/officeart/2018/5/layout/CenteredIconLabelDescriptionList"/>
    <dgm:cxn modelId="{4103C5D1-1211-41B7-A76A-FFC589494945}" type="presOf" srcId="{B379A92E-08F3-4F57-9E84-96912160EFEE}" destId="{56D14683-2634-4F24-AC95-F89297BE51AE}" srcOrd="0" destOrd="1" presId="urn:microsoft.com/office/officeart/2018/5/layout/CenteredIconLabelDescriptionList"/>
    <dgm:cxn modelId="{88FD83A0-D99B-421E-8B7C-F5F420A792AC}" type="presParOf" srcId="{6BAEAF04-B44E-4A8C-9AD5-45D4522C0374}" destId="{39796848-84E9-4C57-B712-B705AD19DAFD}" srcOrd="0" destOrd="0" presId="urn:microsoft.com/office/officeart/2018/5/layout/CenteredIconLabelDescriptionList"/>
    <dgm:cxn modelId="{1A2056E4-916C-476A-8E66-252169479423}" type="presParOf" srcId="{39796848-84E9-4C57-B712-B705AD19DAFD}" destId="{39098767-5D63-414D-9932-8B736475AB23}" srcOrd="0" destOrd="0" presId="urn:microsoft.com/office/officeart/2018/5/layout/CenteredIconLabelDescriptionList"/>
    <dgm:cxn modelId="{CFA802BE-AC76-4917-BC71-BF7326A8D164}" type="presParOf" srcId="{39796848-84E9-4C57-B712-B705AD19DAFD}" destId="{2D439E9B-F038-43ED-92A8-28BB5A066736}" srcOrd="1" destOrd="0" presId="urn:microsoft.com/office/officeart/2018/5/layout/CenteredIconLabelDescriptionList"/>
    <dgm:cxn modelId="{FB9169B8-0482-436F-837B-89C6E6FE0A01}" type="presParOf" srcId="{39796848-84E9-4C57-B712-B705AD19DAFD}" destId="{BD2EAC7A-9912-46B5-AF87-7655B8B18065}" srcOrd="2" destOrd="0" presId="urn:microsoft.com/office/officeart/2018/5/layout/CenteredIconLabelDescriptionList"/>
    <dgm:cxn modelId="{71BDAD0A-D311-47A1-91D5-2D099C1C9879}" type="presParOf" srcId="{39796848-84E9-4C57-B712-B705AD19DAFD}" destId="{D20B28BF-6D0E-4612-A0D9-BA9C15F9B4AF}" srcOrd="3" destOrd="0" presId="urn:microsoft.com/office/officeart/2018/5/layout/CenteredIconLabelDescriptionList"/>
    <dgm:cxn modelId="{0531727A-B880-4E94-AD48-D2D50F32F32F}" type="presParOf" srcId="{39796848-84E9-4C57-B712-B705AD19DAFD}" destId="{C0495CDC-186B-4000-87A9-8458DD2F02D8}" srcOrd="4" destOrd="0" presId="urn:microsoft.com/office/officeart/2018/5/layout/CenteredIconLabelDescriptionList"/>
    <dgm:cxn modelId="{23D22B28-221B-466C-B9B8-1D92D816D676}" type="presParOf" srcId="{6BAEAF04-B44E-4A8C-9AD5-45D4522C0374}" destId="{CDF398AA-6A4B-4BE2-B64C-017F56A38F6E}" srcOrd="1" destOrd="0" presId="urn:microsoft.com/office/officeart/2018/5/layout/CenteredIconLabelDescriptionList"/>
    <dgm:cxn modelId="{4C0E3BA3-823A-43D6-A40A-547D84502810}" type="presParOf" srcId="{6BAEAF04-B44E-4A8C-9AD5-45D4522C0374}" destId="{2A5B2CA4-FEF4-4EBC-90C9-DEFFF6606B40}" srcOrd="2" destOrd="0" presId="urn:microsoft.com/office/officeart/2018/5/layout/CenteredIconLabelDescriptionList"/>
    <dgm:cxn modelId="{3DAFC7ED-585D-47DA-813A-2203636918E6}" type="presParOf" srcId="{2A5B2CA4-FEF4-4EBC-90C9-DEFFF6606B40}" destId="{56C6434B-2943-47E9-9BBB-CE62C774DDDF}" srcOrd="0" destOrd="0" presId="urn:microsoft.com/office/officeart/2018/5/layout/CenteredIconLabelDescriptionList"/>
    <dgm:cxn modelId="{34A06E5D-61F0-4CF6-AEF3-59E97AC7DC3F}" type="presParOf" srcId="{2A5B2CA4-FEF4-4EBC-90C9-DEFFF6606B40}" destId="{14873E6A-E49D-4934-8EF4-85608B87755A}" srcOrd="1" destOrd="0" presId="urn:microsoft.com/office/officeart/2018/5/layout/CenteredIconLabelDescriptionList"/>
    <dgm:cxn modelId="{89608E4D-6DE6-4AAA-B545-9DC08FBFB5B8}" type="presParOf" srcId="{2A5B2CA4-FEF4-4EBC-90C9-DEFFF6606B40}" destId="{29EB00CC-C0E7-4DC5-8FEC-B91F143CCF2A}" srcOrd="2" destOrd="0" presId="urn:microsoft.com/office/officeart/2018/5/layout/CenteredIconLabelDescriptionList"/>
    <dgm:cxn modelId="{48F41DC7-4877-4C84-AFC8-A042A04D5FF1}" type="presParOf" srcId="{2A5B2CA4-FEF4-4EBC-90C9-DEFFF6606B40}" destId="{84790329-2EEE-436B-9573-545FC4EC06FA}" srcOrd="3" destOrd="0" presId="urn:microsoft.com/office/officeart/2018/5/layout/CenteredIconLabelDescriptionList"/>
    <dgm:cxn modelId="{21A5B929-5F61-4FD8-8518-71497F4EF065}" type="presParOf" srcId="{2A5B2CA4-FEF4-4EBC-90C9-DEFFF6606B40}" destId="{56D14683-2634-4F24-AC95-F89297BE51AE}" srcOrd="4" destOrd="0" presId="urn:microsoft.com/office/officeart/2018/5/layout/Centered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7404238D-6EFE-45A9-AA23-F6882CA0FCE0}" type="doc">
      <dgm:prSet loTypeId="urn:microsoft.com/office/officeart/2018/5/layout/CenteredIconLabelDescriptionList" loCatId="icon" qsTypeId="urn:microsoft.com/office/officeart/2005/8/quickstyle/simple1" qsCatId="simple" csTypeId="urn:microsoft.com/office/officeart/2018/5/colors/Iconchunking_neutralbg_colorful1" csCatId="colorful" phldr="1"/>
      <dgm:spPr/>
      <dgm:t>
        <a:bodyPr/>
        <a:lstStyle/>
        <a:p>
          <a:endParaRPr lang="nl-NL"/>
        </a:p>
      </dgm:t>
    </dgm:pt>
    <dgm:pt modelId="{A5DD54DB-DBE1-42D1-8025-B8F07E013E9F}">
      <dgm:prSet phldrT="[Tekst]"/>
      <dgm:spPr/>
      <dgm:t>
        <a:bodyPr/>
        <a:lstStyle/>
        <a:p>
          <a:pPr>
            <a:lnSpc>
              <a:spcPct val="100000"/>
            </a:lnSpc>
            <a:defRPr b="1"/>
          </a:pPr>
          <a:r>
            <a:rPr lang="nl-NL" dirty="0">
              <a:latin typeface="Effra" panose="02000506080000020004"/>
            </a:rPr>
            <a:t>Constante kosten</a:t>
          </a:r>
        </a:p>
      </dgm:t>
    </dgm:pt>
    <dgm:pt modelId="{7BDAB65E-691F-4EB9-B2A4-07C15320BD9D}" type="parTrans" cxnId="{7299500D-BF4C-4267-9C71-0266AFDB8724}">
      <dgm:prSet/>
      <dgm:spPr/>
      <dgm:t>
        <a:bodyPr/>
        <a:lstStyle/>
        <a:p>
          <a:endParaRPr lang="nl-NL"/>
        </a:p>
      </dgm:t>
    </dgm:pt>
    <dgm:pt modelId="{F007A01C-0469-4B83-8FFE-400AFBDD6BD2}" type="sibTrans" cxnId="{7299500D-BF4C-4267-9C71-0266AFDB8724}">
      <dgm:prSet/>
      <dgm:spPr/>
      <dgm:t>
        <a:bodyPr/>
        <a:lstStyle/>
        <a:p>
          <a:endParaRPr lang="nl-NL"/>
        </a:p>
      </dgm:t>
    </dgm:pt>
    <dgm:pt modelId="{F8B787BC-AF42-440A-BD35-5E2F4E027561}">
      <dgm:prSet phldrT="[Tekst]"/>
      <dgm:spPr/>
      <dgm:t>
        <a:bodyPr/>
        <a:lstStyle/>
        <a:p>
          <a:pPr>
            <a:lnSpc>
              <a:spcPct val="100000"/>
            </a:lnSpc>
          </a:pPr>
          <a:r>
            <a:rPr lang="nl-NL" dirty="0"/>
            <a:t>Kosten die </a:t>
          </a:r>
          <a:r>
            <a:rPr lang="nl-NL" u="sng" dirty="0"/>
            <a:t>onafhankelijk</a:t>
          </a:r>
          <a:r>
            <a:rPr lang="nl-NL" dirty="0"/>
            <a:t> zijn van de productieomvang. </a:t>
          </a:r>
        </a:p>
        <a:p>
          <a:pPr>
            <a:lnSpc>
              <a:spcPct val="100000"/>
            </a:lnSpc>
          </a:pPr>
          <a:r>
            <a:rPr lang="nl-NL" dirty="0"/>
            <a:t>Het maakt niet uit of je 0, 10 of 20 fietsen produceert, deze kosten maak je sowieso. </a:t>
          </a:r>
        </a:p>
        <a:p>
          <a:pPr>
            <a:lnSpc>
              <a:spcPct val="100000"/>
            </a:lnSpc>
          </a:pPr>
          <a:r>
            <a:rPr lang="nl-NL" dirty="0"/>
            <a:t>Bijvoorbeeld:</a:t>
          </a:r>
        </a:p>
        <a:p>
          <a:pPr>
            <a:lnSpc>
              <a:spcPct val="100000"/>
            </a:lnSpc>
          </a:pPr>
          <a:r>
            <a:rPr lang="nl-NL" dirty="0"/>
            <a:t>- Afschrijvingskosten;</a:t>
          </a:r>
        </a:p>
        <a:p>
          <a:pPr>
            <a:lnSpc>
              <a:spcPct val="100000"/>
            </a:lnSpc>
          </a:pPr>
          <a:r>
            <a:rPr lang="nl-NL" dirty="0"/>
            <a:t>- Verzekeringskosten.</a:t>
          </a:r>
        </a:p>
      </dgm:t>
    </dgm:pt>
    <dgm:pt modelId="{4042BC65-776F-4330-9887-B7B02B8D09C8}" type="parTrans" cxnId="{23973F5F-8A80-46D4-8170-EFB32647636E}">
      <dgm:prSet/>
      <dgm:spPr/>
      <dgm:t>
        <a:bodyPr/>
        <a:lstStyle/>
        <a:p>
          <a:endParaRPr lang="nl-NL"/>
        </a:p>
      </dgm:t>
    </dgm:pt>
    <dgm:pt modelId="{B7976551-A5E9-47C3-A128-BE6676CC4BC5}" type="sibTrans" cxnId="{23973F5F-8A80-46D4-8170-EFB32647636E}">
      <dgm:prSet/>
      <dgm:spPr/>
      <dgm:t>
        <a:bodyPr/>
        <a:lstStyle/>
        <a:p>
          <a:endParaRPr lang="nl-NL"/>
        </a:p>
      </dgm:t>
    </dgm:pt>
    <dgm:pt modelId="{56BA4FB9-13B7-4A2D-95DA-2D1129A761A0}">
      <dgm:prSet phldrT="[Tekst]"/>
      <dgm:spPr/>
      <dgm:t>
        <a:bodyPr/>
        <a:lstStyle/>
        <a:p>
          <a:pPr>
            <a:lnSpc>
              <a:spcPct val="100000"/>
            </a:lnSpc>
            <a:defRPr b="1"/>
          </a:pPr>
          <a:r>
            <a:rPr lang="nl-NL" dirty="0">
              <a:latin typeface="Effra" panose="02000506080000020004"/>
            </a:rPr>
            <a:t>Variabele kosten</a:t>
          </a:r>
        </a:p>
      </dgm:t>
    </dgm:pt>
    <dgm:pt modelId="{CF2D08AA-C573-4D9C-AD60-27848F1D06EB}" type="parTrans" cxnId="{5E873F65-CC5D-4287-A56F-DC10871F283B}">
      <dgm:prSet/>
      <dgm:spPr/>
      <dgm:t>
        <a:bodyPr/>
        <a:lstStyle/>
        <a:p>
          <a:endParaRPr lang="nl-NL"/>
        </a:p>
      </dgm:t>
    </dgm:pt>
    <dgm:pt modelId="{E0C470E8-D648-4DFF-8DA7-C603811C2CCB}" type="sibTrans" cxnId="{5E873F65-CC5D-4287-A56F-DC10871F283B}">
      <dgm:prSet/>
      <dgm:spPr/>
      <dgm:t>
        <a:bodyPr/>
        <a:lstStyle/>
        <a:p>
          <a:endParaRPr lang="nl-NL"/>
        </a:p>
      </dgm:t>
    </dgm:pt>
    <dgm:pt modelId="{4A2CE7CD-7B83-49A6-86ED-063E5F23B2F3}">
      <dgm:prSet phldrT="[Tekst]"/>
      <dgm:spPr/>
      <dgm:t>
        <a:bodyPr/>
        <a:lstStyle/>
        <a:p>
          <a:pPr>
            <a:lnSpc>
              <a:spcPct val="100000"/>
            </a:lnSpc>
          </a:pPr>
          <a:r>
            <a:rPr lang="nl-NL" dirty="0"/>
            <a:t>Kosten die veranderen door een toename of afname in de productieomvang.</a:t>
          </a:r>
        </a:p>
        <a:p>
          <a:pPr>
            <a:lnSpc>
              <a:spcPct val="100000"/>
            </a:lnSpc>
          </a:pPr>
          <a:r>
            <a:rPr lang="nl-NL" dirty="0"/>
            <a:t>Bijvoorbeeld:</a:t>
          </a:r>
        </a:p>
        <a:p>
          <a:pPr>
            <a:lnSpc>
              <a:spcPct val="100000"/>
            </a:lnSpc>
          </a:pPr>
          <a:r>
            <a:rPr lang="nl-NL" dirty="0"/>
            <a:t>- Grondstofkosten;</a:t>
          </a:r>
        </a:p>
        <a:p>
          <a:pPr>
            <a:lnSpc>
              <a:spcPct val="100000"/>
            </a:lnSpc>
          </a:pPr>
          <a:r>
            <a:rPr lang="nl-NL" dirty="0"/>
            <a:t>- Verpakkingskosten.</a:t>
          </a:r>
        </a:p>
      </dgm:t>
    </dgm:pt>
    <dgm:pt modelId="{4331EEBB-60BB-4473-96A9-15B3C3C7C88A}" type="parTrans" cxnId="{2D9DD18D-7B57-47F1-9D16-5C0E2435AA2E}">
      <dgm:prSet/>
      <dgm:spPr/>
      <dgm:t>
        <a:bodyPr/>
        <a:lstStyle/>
        <a:p>
          <a:endParaRPr lang="nl-NL"/>
        </a:p>
      </dgm:t>
    </dgm:pt>
    <dgm:pt modelId="{B8415B34-75B6-46BE-8254-D2B279A18CA5}" type="sibTrans" cxnId="{2D9DD18D-7B57-47F1-9D16-5C0E2435AA2E}">
      <dgm:prSet/>
      <dgm:spPr/>
      <dgm:t>
        <a:bodyPr/>
        <a:lstStyle/>
        <a:p>
          <a:endParaRPr lang="nl-NL"/>
        </a:p>
      </dgm:t>
    </dgm:pt>
    <dgm:pt modelId="{6BAEAF04-B44E-4A8C-9AD5-45D4522C0374}" type="pres">
      <dgm:prSet presAssocID="{7404238D-6EFE-45A9-AA23-F6882CA0FCE0}" presName="root" presStyleCnt="0">
        <dgm:presLayoutVars>
          <dgm:dir/>
          <dgm:resizeHandles val="exact"/>
        </dgm:presLayoutVars>
      </dgm:prSet>
      <dgm:spPr/>
    </dgm:pt>
    <dgm:pt modelId="{39796848-84E9-4C57-B712-B705AD19DAFD}" type="pres">
      <dgm:prSet presAssocID="{A5DD54DB-DBE1-42D1-8025-B8F07E013E9F}" presName="compNode" presStyleCnt="0"/>
      <dgm:spPr/>
    </dgm:pt>
    <dgm:pt modelId="{39098767-5D63-414D-9932-8B736475AB23}" type="pres">
      <dgm:prSet presAssocID="{A5DD54DB-DBE1-42D1-8025-B8F07E013E9F}" presName="iconRect" presStyleLbl="node1" presStyleIdx="0" presStyleCnt="2" custScaleX="165293" custScaleY="133079"/>
      <dgm:spPr>
        <a:blipFill>
          <a:blip xmlns:r="http://schemas.openxmlformats.org/officeDocument/2006/relationships" r:embed="rId1"/>
          <a:srcRect/>
          <a:stretch>
            <a:fillRect t="-3000" b="-3000"/>
          </a:stretch>
        </a:blipFill>
        <a:ln>
          <a:noFill/>
        </a:ln>
      </dgm:spPr>
    </dgm:pt>
    <dgm:pt modelId="{2D439E9B-F038-43ED-92A8-28BB5A066736}" type="pres">
      <dgm:prSet presAssocID="{A5DD54DB-DBE1-42D1-8025-B8F07E013E9F}" presName="iconSpace" presStyleCnt="0"/>
      <dgm:spPr/>
    </dgm:pt>
    <dgm:pt modelId="{BD2EAC7A-9912-46B5-AF87-7655B8B18065}" type="pres">
      <dgm:prSet presAssocID="{A5DD54DB-DBE1-42D1-8025-B8F07E013E9F}" presName="parTx" presStyleLbl="revTx" presStyleIdx="0" presStyleCnt="4">
        <dgm:presLayoutVars>
          <dgm:chMax val="0"/>
          <dgm:chPref val="0"/>
        </dgm:presLayoutVars>
      </dgm:prSet>
      <dgm:spPr/>
    </dgm:pt>
    <dgm:pt modelId="{D20B28BF-6D0E-4612-A0D9-BA9C15F9B4AF}" type="pres">
      <dgm:prSet presAssocID="{A5DD54DB-DBE1-42D1-8025-B8F07E013E9F}" presName="txSpace" presStyleCnt="0"/>
      <dgm:spPr/>
    </dgm:pt>
    <dgm:pt modelId="{C0495CDC-186B-4000-87A9-8458DD2F02D8}" type="pres">
      <dgm:prSet presAssocID="{A5DD54DB-DBE1-42D1-8025-B8F07E013E9F}" presName="desTx" presStyleLbl="revTx" presStyleIdx="1" presStyleCnt="4">
        <dgm:presLayoutVars/>
      </dgm:prSet>
      <dgm:spPr/>
    </dgm:pt>
    <dgm:pt modelId="{CDF398AA-6A4B-4BE2-B64C-017F56A38F6E}" type="pres">
      <dgm:prSet presAssocID="{F007A01C-0469-4B83-8FFE-400AFBDD6BD2}" presName="sibTrans" presStyleCnt="0"/>
      <dgm:spPr/>
    </dgm:pt>
    <dgm:pt modelId="{2A5B2CA4-FEF4-4EBC-90C9-DEFFF6606B40}" type="pres">
      <dgm:prSet presAssocID="{56BA4FB9-13B7-4A2D-95DA-2D1129A761A0}" presName="compNode" presStyleCnt="0"/>
      <dgm:spPr/>
    </dgm:pt>
    <dgm:pt modelId="{56C6434B-2943-47E9-9BBB-CE62C774DDDF}" type="pres">
      <dgm:prSet presAssocID="{56BA4FB9-13B7-4A2D-95DA-2D1129A761A0}" presName="iconRect" presStyleLbl="node1" presStyleIdx="1" presStyleCnt="2" custScaleX="148802" custScaleY="103620" custLinFactNeighborY="594"/>
      <dgm:spPr>
        <a:blipFill>
          <a:blip xmlns:r="http://schemas.openxmlformats.org/officeDocument/2006/relationships" r:embed="rId2"/>
          <a:srcRect/>
          <a:stretch>
            <a:fillRect t="-5000" b="-5000"/>
          </a:stretch>
        </a:blipFill>
        <a:ln>
          <a:noFill/>
        </a:ln>
      </dgm:spPr>
    </dgm:pt>
    <dgm:pt modelId="{14873E6A-E49D-4934-8EF4-85608B87755A}" type="pres">
      <dgm:prSet presAssocID="{56BA4FB9-13B7-4A2D-95DA-2D1129A761A0}" presName="iconSpace" presStyleCnt="0"/>
      <dgm:spPr/>
    </dgm:pt>
    <dgm:pt modelId="{29EB00CC-C0E7-4DC5-8FEC-B91F143CCF2A}" type="pres">
      <dgm:prSet presAssocID="{56BA4FB9-13B7-4A2D-95DA-2D1129A761A0}" presName="parTx" presStyleLbl="revTx" presStyleIdx="2" presStyleCnt="4">
        <dgm:presLayoutVars>
          <dgm:chMax val="0"/>
          <dgm:chPref val="0"/>
        </dgm:presLayoutVars>
      </dgm:prSet>
      <dgm:spPr/>
    </dgm:pt>
    <dgm:pt modelId="{84790329-2EEE-436B-9573-545FC4EC06FA}" type="pres">
      <dgm:prSet presAssocID="{56BA4FB9-13B7-4A2D-95DA-2D1129A761A0}" presName="txSpace" presStyleCnt="0"/>
      <dgm:spPr/>
    </dgm:pt>
    <dgm:pt modelId="{56D14683-2634-4F24-AC95-F89297BE51AE}" type="pres">
      <dgm:prSet presAssocID="{56BA4FB9-13B7-4A2D-95DA-2D1129A761A0}" presName="desTx" presStyleLbl="revTx" presStyleIdx="3" presStyleCnt="4">
        <dgm:presLayoutVars/>
      </dgm:prSet>
      <dgm:spPr/>
    </dgm:pt>
  </dgm:ptLst>
  <dgm:cxnLst>
    <dgm:cxn modelId="{E9688204-21C6-455D-8D1B-0808CF99D45D}" type="presOf" srcId="{4A2CE7CD-7B83-49A6-86ED-063E5F23B2F3}" destId="{56D14683-2634-4F24-AC95-F89297BE51AE}" srcOrd="0" destOrd="0" presId="urn:microsoft.com/office/officeart/2018/5/layout/CenteredIconLabelDescriptionList"/>
    <dgm:cxn modelId="{7299500D-BF4C-4267-9C71-0266AFDB8724}" srcId="{7404238D-6EFE-45A9-AA23-F6882CA0FCE0}" destId="{A5DD54DB-DBE1-42D1-8025-B8F07E013E9F}" srcOrd="0" destOrd="0" parTransId="{7BDAB65E-691F-4EB9-B2A4-07C15320BD9D}" sibTransId="{F007A01C-0469-4B83-8FFE-400AFBDD6BD2}"/>
    <dgm:cxn modelId="{45643A36-2A9B-4CB9-A99E-EDE8FBA49779}" type="presOf" srcId="{A5DD54DB-DBE1-42D1-8025-B8F07E013E9F}" destId="{BD2EAC7A-9912-46B5-AF87-7655B8B18065}" srcOrd="0" destOrd="0" presId="urn:microsoft.com/office/officeart/2018/5/layout/CenteredIconLabelDescriptionList"/>
    <dgm:cxn modelId="{23973F5F-8A80-46D4-8170-EFB32647636E}" srcId="{A5DD54DB-DBE1-42D1-8025-B8F07E013E9F}" destId="{F8B787BC-AF42-440A-BD35-5E2F4E027561}" srcOrd="0" destOrd="0" parTransId="{4042BC65-776F-4330-9887-B7B02B8D09C8}" sibTransId="{B7976551-A5E9-47C3-A128-BE6676CC4BC5}"/>
    <dgm:cxn modelId="{5E873F65-CC5D-4287-A56F-DC10871F283B}" srcId="{7404238D-6EFE-45A9-AA23-F6882CA0FCE0}" destId="{56BA4FB9-13B7-4A2D-95DA-2D1129A761A0}" srcOrd="1" destOrd="0" parTransId="{CF2D08AA-C573-4D9C-AD60-27848F1D06EB}" sibTransId="{E0C470E8-D648-4DFF-8DA7-C603811C2CCB}"/>
    <dgm:cxn modelId="{2D9DD18D-7B57-47F1-9D16-5C0E2435AA2E}" srcId="{56BA4FB9-13B7-4A2D-95DA-2D1129A761A0}" destId="{4A2CE7CD-7B83-49A6-86ED-063E5F23B2F3}" srcOrd="0" destOrd="0" parTransId="{4331EEBB-60BB-4473-96A9-15B3C3C7C88A}" sibTransId="{B8415B34-75B6-46BE-8254-D2B279A18CA5}"/>
    <dgm:cxn modelId="{E67FD3BE-5E2A-4666-A7CE-ACA24EDA1BDE}" type="presOf" srcId="{F8B787BC-AF42-440A-BD35-5E2F4E027561}" destId="{C0495CDC-186B-4000-87A9-8458DD2F02D8}" srcOrd="0" destOrd="0" presId="urn:microsoft.com/office/officeart/2018/5/layout/CenteredIconLabelDescriptionList"/>
    <dgm:cxn modelId="{23EBE7C2-FC03-47B4-A3F2-7876984660AF}" type="presOf" srcId="{7404238D-6EFE-45A9-AA23-F6882CA0FCE0}" destId="{6BAEAF04-B44E-4A8C-9AD5-45D4522C0374}" srcOrd="0" destOrd="0" presId="urn:microsoft.com/office/officeart/2018/5/layout/CenteredIconLabelDescriptionList"/>
    <dgm:cxn modelId="{D64EEACE-0B00-44A1-B17C-FC51B33F3B5F}" type="presOf" srcId="{56BA4FB9-13B7-4A2D-95DA-2D1129A761A0}" destId="{29EB00CC-C0E7-4DC5-8FEC-B91F143CCF2A}" srcOrd="0" destOrd="0" presId="urn:microsoft.com/office/officeart/2018/5/layout/CenteredIconLabelDescriptionList"/>
    <dgm:cxn modelId="{88FD83A0-D99B-421E-8B7C-F5F420A792AC}" type="presParOf" srcId="{6BAEAF04-B44E-4A8C-9AD5-45D4522C0374}" destId="{39796848-84E9-4C57-B712-B705AD19DAFD}" srcOrd="0" destOrd="0" presId="urn:microsoft.com/office/officeart/2018/5/layout/CenteredIconLabelDescriptionList"/>
    <dgm:cxn modelId="{1A2056E4-916C-476A-8E66-252169479423}" type="presParOf" srcId="{39796848-84E9-4C57-B712-B705AD19DAFD}" destId="{39098767-5D63-414D-9932-8B736475AB23}" srcOrd="0" destOrd="0" presId="urn:microsoft.com/office/officeart/2018/5/layout/CenteredIconLabelDescriptionList"/>
    <dgm:cxn modelId="{CFA802BE-AC76-4917-BC71-BF7326A8D164}" type="presParOf" srcId="{39796848-84E9-4C57-B712-B705AD19DAFD}" destId="{2D439E9B-F038-43ED-92A8-28BB5A066736}" srcOrd="1" destOrd="0" presId="urn:microsoft.com/office/officeart/2018/5/layout/CenteredIconLabelDescriptionList"/>
    <dgm:cxn modelId="{FB9169B8-0482-436F-837B-89C6E6FE0A01}" type="presParOf" srcId="{39796848-84E9-4C57-B712-B705AD19DAFD}" destId="{BD2EAC7A-9912-46B5-AF87-7655B8B18065}" srcOrd="2" destOrd="0" presId="urn:microsoft.com/office/officeart/2018/5/layout/CenteredIconLabelDescriptionList"/>
    <dgm:cxn modelId="{71BDAD0A-D311-47A1-91D5-2D099C1C9879}" type="presParOf" srcId="{39796848-84E9-4C57-B712-B705AD19DAFD}" destId="{D20B28BF-6D0E-4612-A0D9-BA9C15F9B4AF}" srcOrd="3" destOrd="0" presId="urn:microsoft.com/office/officeart/2018/5/layout/CenteredIconLabelDescriptionList"/>
    <dgm:cxn modelId="{0531727A-B880-4E94-AD48-D2D50F32F32F}" type="presParOf" srcId="{39796848-84E9-4C57-B712-B705AD19DAFD}" destId="{C0495CDC-186B-4000-87A9-8458DD2F02D8}" srcOrd="4" destOrd="0" presId="urn:microsoft.com/office/officeart/2018/5/layout/CenteredIconLabelDescriptionList"/>
    <dgm:cxn modelId="{23D22B28-221B-466C-B9B8-1D92D816D676}" type="presParOf" srcId="{6BAEAF04-B44E-4A8C-9AD5-45D4522C0374}" destId="{CDF398AA-6A4B-4BE2-B64C-017F56A38F6E}" srcOrd="1" destOrd="0" presId="urn:microsoft.com/office/officeart/2018/5/layout/CenteredIconLabelDescriptionList"/>
    <dgm:cxn modelId="{4C0E3BA3-823A-43D6-A40A-547D84502810}" type="presParOf" srcId="{6BAEAF04-B44E-4A8C-9AD5-45D4522C0374}" destId="{2A5B2CA4-FEF4-4EBC-90C9-DEFFF6606B40}" srcOrd="2" destOrd="0" presId="urn:microsoft.com/office/officeart/2018/5/layout/CenteredIconLabelDescriptionList"/>
    <dgm:cxn modelId="{3DAFC7ED-585D-47DA-813A-2203636918E6}" type="presParOf" srcId="{2A5B2CA4-FEF4-4EBC-90C9-DEFFF6606B40}" destId="{56C6434B-2943-47E9-9BBB-CE62C774DDDF}" srcOrd="0" destOrd="0" presId="urn:microsoft.com/office/officeart/2018/5/layout/CenteredIconLabelDescriptionList"/>
    <dgm:cxn modelId="{34A06E5D-61F0-4CF6-AEF3-59E97AC7DC3F}" type="presParOf" srcId="{2A5B2CA4-FEF4-4EBC-90C9-DEFFF6606B40}" destId="{14873E6A-E49D-4934-8EF4-85608B87755A}" srcOrd="1" destOrd="0" presId="urn:microsoft.com/office/officeart/2018/5/layout/CenteredIconLabelDescriptionList"/>
    <dgm:cxn modelId="{89608E4D-6DE6-4AAA-B545-9DC08FBFB5B8}" type="presParOf" srcId="{2A5B2CA4-FEF4-4EBC-90C9-DEFFF6606B40}" destId="{29EB00CC-C0E7-4DC5-8FEC-B91F143CCF2A}" srcOrd="2" destOrd="0" presId="urn:microsoft.com/office/officeart/2018/5/layout/CenteredIconLabelDescriptionList"/>
    <dgm:cxn modelId="{48F41DC7-4877-4C84-AFC8-A042A04D5FF1}" type="presParOf" srcId="{2A5B2CA4-FEF4-4EBC-90C9-DEFFF6606B40}" destId="{84790329-2EEE-436B-9573-545FC4EC06FA}" srcOrd="3" destOrd="0" presId="urn:microsoft.com/office/officeart/2018/5/layout/CenteredIconLabelDescriptionList"/>
    <dgm:cxn modelId="{21A5B929-5F61-4FD8-8518-71497F4EF065}" type="presParOf" srcId="{2A5B2CA4-FEF4-4EBC-90C9-DEFFF6606B40}" destId="{56D14683-2634-4F24-AC95-F89297BE51AE}" srcOrd="4" destOrd="0" presId="urn:microsoft.com/office/officeart/2018/5/layout/Centered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7404238D-6EFE-45A9-AA23-F6882CA0FCE0}" type="doc">
      <dgm:prSet loTypeId="urn:microsoft.com/office/officeart/2018/5/layout/CenteredIconLabelDescriptionList" loCatId="icon" qsTypeId="urn:microsoft.com/office/officeart/2005/8/quickstyle/simple1" qsCatId="simple" csTypeId="urn:microsoft.com/office/officeart/2018/5/colors/Iconchunking_neutralbg_colorful1" csCatId="colorful" phldr="1"/>
      <dgm:spPr/>
      <dgm:t>
        <a:bodyPr/>
        <a:lstStyle/>
        <a:p>
          <a:endParaRPr lang="nl-NL"/>
        </a:p>
      </dgm:t>
    </dgm:pt>
    <dgm:pt modelId="{A5DD54DB-DBE1-42D1-8025-B8F07E013E9F}">
      <dgm:prSet phldrT="[Tekst]"/>
      <dgm:spPr/>
      <dgm:t>
        <a:bodyPr/>
        <a:lstStyle/>
        <a:p>
          <a:pPr>
            <a:lnSpc>
              <a:spcPct val="100000"/>
            </a:lnSpc>
            <a:defRPr b="1"/>
          </a:pPr>
          <a:r>
            <a:rPr lang="nl-NL" dirty="0">
              <a:latin typeface="Effra" panose="02000506080000020004"/>
            </a:rPr>
            <a:t>Constante kosten</a:t>
          </a:r>
        </a:p>
      </dgm:t>
    </dgm:pt>
    <dgm:pt modelId="{7BDAB65E-691F-4EB9-B2A4-07C15320BD9D}" type="parTrans" cxnId="{7299500D-BF4C-4267-9C71-0266AFDB8724}">
      <dgm:prSet/>
      <dgm:spPr/>
      <dgm:t>
        <a:bodyPr/>
        <a:lstStyle/>
        <a:p>
          <a:endParaRPr lang="nl-NL"/>
        </a:p>
      </dgm:t>
    </dgm:pt>
    <dgm:pt modelId="{F007A01C-0469-4B83-8FFE-400AFBDD6BD2}" type="sibTrans" cxnId="{7299500D-BF4C-4267-9C71-0266AFDB8724}">
      <dgm:prSet/>
      <dgm:spPr/>
      <dgm:t>
        <a:bodyPr/>
        <a:lstStyle/>
        <a:p>
          <a:endParaRPr lang="nl-NL"/>
        </a:p>
      </dgm:t>
    </dgm:pt>
    <dgm:pt modelId="{F8B787BC-AF42-440A-BD35-5E2F4E027561}">
      <dgm:prSet phldrT="[Tekst]"/>
      <dgm:spPr/>
      <dgm:t>
        <a:bodyPr/>
        <a:lstStyle/>
        <a:p>
          <a:pPr>
            <a:lnSpc>
              <a:spcPct val="100000"/>
            </a:lnSpc>
          </a:pPr>
          <a:r>
            <a:rPr lang="nl-NL" dirty="0">
              <a:latin typeface="Effra" panose="02000506080000020004"/>
            </a:rPr>
            <a:t>Kosten die </a:t>
          </a:r>
          <a:r>
            <a:rPr lang="nl-NL" u="sng" dirty="0">
              <a:latin typeface="Effra" panose="02000506080000020004"/>
            </a:rPr>
            <a:t>onafhankelijk</a:t>
          </a:r>
          <a:r>
            <a:rPr lang="nl-NL" dirty="0">
              <a:latin typeface="Effra" panose="02000506080000020004"/>
            </a:rPr>
            <a:t> zijn van de productieomvang. </a:t>
          </a:r>
        </a:p>
        <a:p>
          <a:pPr>
            <a:lnSpc>
              <a:spcPct val="100000"/>
            </a:lnSpc>
          </a:pPr>
          <a:r>
            <a:rPr lang="nl-NL" dirty="0">
              <a:latin typeface="Effra" panose="02000506080000020004"/>
            </a:rPr>
            <a:t>Het maakt niet uit of je 0, 10 of 20 fietsen produceert, deze kosten maak je sowieso. </a:t>
          </a:r>
        </a:p>
        <a:p>
          <a:pPr>
            <a:lnSpc>
              <a:spcPct val="100000"/>
            </a:lnSpc>
          </a:pPr>
          <a:r>
            <a:rPr lang="nl-NL" dirty="0">
              <a:latin typeface="Effra" panose="02000506080000020004"/>
            </a:rPr>
            <a:t>Bijvoorbeeld:</a:t>
          </a:r>
        </a:p>
        <a:p>
          <a:pPr>
            <a:lnSpc>
              <a:spcPct val="100000"/>
            </a:lnSpc>
          </a:pPr>
          <a:r>
            <a:rPr lang="nl-NL" dirty="0">
              <a:latin typeface="Effra" panose="02000506080000020004"/>
            </a:rPr>
            <a:t>- Afschrijvingskosten;</a:t>
          </a:r>
        </a:p>
        <a:p>
          <a:pPr>
            <a:lnSpc>
              <a:spcPct val="100000"/>
            </a:lnSpc>
          </a:pPr>
          <a:r>
            <a:rPr lang="nl-NL" dirty="0">
              <a:latin typeface="Effra" panose="02000506080000020004"/>
            </a:rPr>
            <a:t>- Verzekeringskosten.</a:t>
          </a:r>
        </a:p>
      </dgm:t>
    </dgm:pt>
    <dgm:pt modelId="{4042BC65-776F-4330-9887-B7B02B8D09C8}" type="parTrans" cxnId="{23973F5F-8A80-46D4-8170-EFB32647636E}">
      <dgm:prSet/>
      <dgm:spPr/>
      <dgm:t>
        <a:bodyPr/>
        <a:lstStyle/>
        <a:p>
          <a:endParaRPr lang="nl-NL"/>
        </a:p>
      </dgm:t>
    </dgm:pt>
    <dgm:pt modelId="{B7976551-A5E9-47C3-A128-BE6676CC4BC5}" type="sibTrans" cxnId="{23973F5F-8A80-46D4-8170-EFB32647636E}">
      <dgm:prSet/>
      <dgm:spPr/>
      <dgm:t>
        <a:bodyPr/>
        <a:lstStyle/>
        <a:p>
          <a:endParaRPr lang="nl-NL"/>
        </a:p>
      </dgm:t>
    </dgm:pt>
    <dgm:pt modelId="{56BA4FB9-13B7-4A2D-95DA-2D1129A761A0}">
      <dgm:prSet phldrT="[Tekst]"/>
      <dgm:spPr/>
      <dgm:t>
        <a:bodyPr/>
        <a:lstStyle/>
        <a:p>
          <a:pPr>
            <a:lnSpc>
              <a:spcPct val="100000"/>
            </a:lnSpc>
            <a:defRPr b="1"/>
          </a:pPr>
          <a:r>
            <a:rPr lang="nl-NL" dirty="0">
              <a:latin typeface="Effra" panose="02000506080000020004"/>
            </a:rPr>
            <a:t>Variabele kosten</a:t>
          </a:r>
        </a:p>
      </dgm:t>
    </dgm:pt>
    <dgm:pt modelId="{CF2D08AA-C573-4D9C-AD60-27848F1D06EB}" type="parTrans" cxnId="{5E873F65-CC5D-4287-A56F-DC10871F283B}">
      <dgm:prSet/>
      <dgm:spPr/>
      <dgm:t>
        <a:bodyPr/>
        <a:lstStyle/>
        <a:p>
          <a:endParaRPr lang="nl-NL"/>
        </a:p>
      </dgm:t>
    </dgm:pt>
    <dgm:pt modelId="{E0C470E8-D648-4DFF-8DA7-C603811C2CCB}" type="sibTrans" cxnId="{5E873F65-CC5D-4287-A56F-DC10871F283B}">
      <dgm:prSet/>
      <dgm:spPr/>
      <dgm:t>
        <a:bodyPr/>
        <a:lstStyle/>
        <a:p>
          <a:endParaRPr lang="nl-NL"/>
        </a:p>
      </dgm:t>
    </dgm:pt>
    <dgm:pt modelId="{4A2CE7CD-7B83-49A6-86ED-063E5F23B2F3}">
      <dgm:prSet phldrT="[Tekst]"/>
      <dgm:spPr/>
      <dgm:t>
        <a:bodyPr/>
        <a:lstStyle/>
        <a:p>
          <a:pPr>
            <a:lnSpc>
              <a:spcPct val="100000"/>
            </a:lnSpc>
          </a:pPr>
          <a:r>
            <a:rPr lang="nl-NL" dirty="0"/>
            <a:t>Kosten die veranderen door een toename of afname in de productieomvang.</a:t>
          </a:r>
        </a:p>
        <a:p>
          <a:pPr>
            <a:lnSpc>
              <a:spcPct val="100000"/>
            </a:lnSpc>
          </a:pPr>
          <a:r>
            <a:rPr lang="nl-NL" dirty="0"/>
            <a:t>Bijvoorbeeld:</a:t>
          </a:r>
        </a:p>
        <a:p>
          <a:pPr>
            <a:lnSpc>
              <a:spcPct val="100000"/>
            </a:lnSpc>
          </a:pPr>
          <a:r>
            <a:rPr lang="nl-NL" dirty="0"/>
            <a:t>- Grondstofkosten;</a:t>
          </a:r>
        </a:p>
        <a:p>
          <a:pPr>
            <a:lnSpc>
              <a:spcPct val="100000"/>
            </a:lnSpc>
          </a:pPr>
          <a:r>
            <a:rPr lang="nl-NL" dirty="0"/>
            <a:t>- Verpakkingskosten.</a:t>
          </a:r>
        </a:p>
      </dgm:t>
    </dgm:pt>
    <dgm:pt modelId="{4331EEBB-60BB-4473-96A9-15B3C3C7C88A}" type="parTrans" cxnId="{2D9DD18D-7B57-47F1-9D16-5C0E2435AA2E}">
      <dgm:prSet/>
      <dgm:spPr/>
      <dgm:t>
        <a:bodyPr/>
        <a:lstStyle/>
        <a:p>
          <a:endParaRPr lang="nl-NL"/>
        </a:p>
      </dgm:t>
    </dgm:pt>
    <dgm:pt modelId="{B8415B34-75B6-46BE-8254-D2B279A18CA5}" type="sibTrans" cxnId="{2D9DD18D-7B57-47F1-9D16-5C0E2435AA2E}">
      <dgm:prSet/>
      <dgm:spPr/>
      <dgm:t>
        <a:bodyPr/>
        <a:lstStyle/>
        <a:p>
          <a:endParaRPr lang="nl-NL"/>
        </a:p>
      </dgm:t>
    </dgm:pt>
    <dgm:pt modelId="{6BAEAF04-B44E-4A8C-9AD5-45D4522C0374}" type="pres">
      <dgm:prSet presAssocID="{7404238D-6EFE-45A9-AA23-F6882CA0FCE0}" presName="root" presStyleCnt="0">
        <dgm:presLayoutVars>
          <dgm:dir/>
          <dgm:resizeHandles val="exact"/>
        </dgm:presLayoutVars>
      </dgm:prSet>
      <dgm:spPr/>
    </dgm:pt>
    <dgm:pt modelId="{39796848-84E9-4C57-B712-B705AD19DAFD}" type="pres">
      <dgm:prSet presAssocID="{A5DD54DB-DBE1-42D1-8025-B8F07E013E9F}" presName="compNode" presStyleCnt="0"/>
      <dgm:spPr/>
    </dgm:pt>
    <dgm:pt modelId="{39098767-5D63-414D-9932-8B736475AB23}" type="pres">
      <dgm:prSet presAssocID="{A5DD54DB-DBE1-42D1-8025-B8F07E013E9F}" presName="iconRect" presStyleLbl="node1" presStyleIdx="0" presStyleCnt="2" custScaleX="165293" custScaleY="133079"/>
      <dgm:spPr>
        <a:blipFill>
          <a:blip xmlns:r="http://schemas.openxmlformats.org/officeDocument/2006/relationships" r:embed="rId1"/>
          <a:srcRect/>
          <a:stretch>
            <a:fillRect t="-3000" b="-3000"/>
          </a:stretch>
        </a:blipFill>
        <a:ln>
          <a:noFill/>
        </a:ln>
      </dgm:spPr>
    </dgm:pt>
    <dgm:pt modelId="{2D439E9B-F038-43ED-92A8-28BB5A066736}" type="pres">
      <dgm:prSet presAssocID="{A5DD54DB-DBE1-42D1-8025-B8F07E013E9F}" presName="iconSpace" presStyleCnt="0"/>
      <dgm:spPr/>
    </dgm:pt>
    <dgm:pt modelId="{BD2EAC7A-9912-46B5-AF87-7655B8B18065}" type="pres">
      <dgm:prSet presAssocID="{A5DD54DB-DBE1-42D1-8025-B8F07E013E9F}" presName="parTx" presStyleLbl="revTx" presStyleIdx="0" presStyleCnt="4">
        <dgm:presLayoutVars>
          <dgm:chMax val="0"/>
          <dgm:chPref val="0"/>
        </dgm:presLayoutVars>
      </dgm:prSet>
      <dgm:spPr/>
    </dgm:pt>
    <dgm:pt modelId="{D20B28BF-6D0E-4612-A0D9-BA9C15F9B4AF}" type="pres">
      <dgm:prSet presAssocID="{A5DD54DB-DBE1-42D1-8025-B8F07E013E9F}" presName="txSpace" presStyleCnt="0"/>
      <dgm:spPr/>
    </dgm:pt>
    <dgm:pt modelId="{C0495CDC-186B-4000-87A9-8458DD2F02D8}" type="pres">
      <dgm:prSet presAssocID="{A5DD54DB-DBE1-42D1-8025-B8F07E013E9F}" presName="desTx" presStyleLbl="revTx" presStyleIdx="1" presStyleCnt="4">
        <dgm:presLayoutVars/>
      </dgm:prSet>
      <dgm:spPr/>
    </dgm:pt>
    <dgm:pt modelId="{CDF398AA-6A4B-4BE2-B64C-017F56A38F6E}" type="pres">
      <dgm:prSet presAssocID="{F007A01C-0469-4B83-8FFE-400AFBDD6BD2}" presName="sibTrans" presStyleCnt="0"/>
      <dgm:spPr/>
    </dgm:pt>
    <dgm:pt modelId="{2A5B2CA4-FEF4-4EBC-90C9-DEFFF6606B40}" type="pres">
      <dgm:prSet presAssocID="{56BA4FB9-13B7-4A2D-95DA-2D1129A761A0}" presName="compNode" presStyleCnt="0"/>
      <dgm:spPr/>
    </dgm:pt>
    <dgm:pt modelId="{56C6434B-2943-47E9-9BBB-CE62C774DDDF}" type="pres">
      <dgm:prSet presAssocID="{56BA4FB9-13B7-4A2D-95DA-2D1129A761A0}" presName="iconRect" presStyleLbl="node1" presStyleIdx="1" presStyleCnt="2" custScaleX="148802" custScaleY="103620"/>
      <dgm:spPr>
        <a:blipFill>
          <a:blip xmlns:r="http://schemas.openxmlformats.org/officeDocument/2006/relationships" r:embed="rId2"/>
          <a:srcRect/>
          <a:stretch>
            <a:fillRect t="-5000" b="-5000"/>
          </a:stretch>
        </a:blipFill>
        <a:ln>
          <a:noFill/>
        </a:ln>
      </dgm:spPr>
    </dgm:pt>
    <dgm:pt modelId="{14873E6A-E49D-4934-8EF4-85608B87755A}" type="pres">
      <dgm:prSet presAssocID="{56BA4FB9-13B7-4A2D-95DA-2D1129A761A0}" presName="iconSpace" presStyleCnt="0"/>
      <dgm:spPr/>
    </dgm:pt>
    <dgm:pt modelId="{29EB00CC-C0E7-4DC5-8FEC-B91F143CCF2A}" type="pres">
      <dgm:prSet presAssocID="{56BA4FB9-13B7-4A2D-95DA-2D1129A761A0}" presName="parTx" presStyleLbl="revTx" presStyleIdx="2" presStyleCnt="4">
        <dgm:presLayoutVars>
          <dgm:chMax val="0"/>
          <dgm:chPref val="0"/>
        </dgm:presLayoutVars>
      </dgm:prSet>
      <dgm:spPr/>
    </dgm:pt>
    <dgm:pt modelId="{84790329-2EEE-436B-9573-545FC4EC06FA}" type="pres">
      <dgm:prSet presAssocID="{56BA4FB9-13B7-4A2D-95DA-2D1129A761A0}" presName="txSpace" presStyleCnt="0"/>
      <dgm:spPr/>
    </dgm:pt>
    <dgm:pt modelId="{56D14683-2634-4F24-AC95-F89297BE51AE}" type="pres">
      <dgm:prSet presAssocID="{56BA4FB9-13B7-4A2D-95DA-2D1129A761A0}" presName="desTx" presStyleLbl="revTx" presStyleIdx="3" presStyleCnt="4">
        <dgm:presLayoutVars/>
      </dgm:prSet>
      <dgm:spPr/>
    </dgm:pt>
  </dgm:ptLst>
  <dgm:cxnLst>
    <dgm:cxn modelId="{E9688204-21C6-455D-8D1B-0808CF99D45D}" type="presOf" srcId="{4A2CE7CD-7B83-49A6-86ED-063E5F23B2F3}" destId="{56D14683-2634-4F24-AC95-F89297BE51AE}" srcOrd="0" destOrd="0" presId="urn:microsoft.com/office/officeart/2018/5/layout/CenteredIconLabelDescriptionList"/>
    <dgm:cxn modelId="{7299500D-BF4C-4267-9C71-0266AFDB8724}" srcId="{7404238D-6EFE-45A9-AA23-F6882CA0FCE0}" destId="{A5DD54DB-DBE1-42D1-8025-B8F07E013E9F}" srcOrd="0" destOrd="0" parTransId="{7BDAB65E-691F-4EB9-B2A4-07C15320BD9D}" sibTransId="{F007A01C-0469-4B83-8FFE-400AFBDD6BD2}"/>
    <dgm:cxn modelId="{45643A36-2A9B-4CB9-A99E-EDE8FBA49779}" type="presOf" srcId="{A5DD54DB-DBE1-42D1-8025-B8F07E013E9F}" destId="{BD2EAC7A-9912-46B5-AF87-7655B8B18065}" srcOrd="0" destOrd="0" presId="urn:microsoft.com/office/officeart/2018/5/layout/CenteredIconLabelDescriptionList"/>
    <dgm:cxn modelId="{23973F5F-8A80-46D4-8170-EFB32647636E}" srcId="{A5DD54DB-DBE1-42D1-8025-B8F07E013E9F}" destId="{F8B787BC-AF42-440A-BD35-5E2F4E027561}" srcOrd="0" destOrd="0" parTransId="{4042BC65-776F-4330-9887-B7B02B8D09C8}" sibTransId="{B7976551-A5E9-47C3-A128-BE6676CC4BC5}"/>
    <dgm:cxn modelId="{5E873F65-CC5D-4287-A56F-DC10871F283B}" srcId="{7404238D-6EFE-45A9-AA23-F6882CA0FCE0}" destId="{56BA4FB9-13B7-4A2D-95DA-2D1129A761A0}" srcOrd="1" destOrd="0" parTransId="{CF2D08AA-C573-4D9C-AD60-27848F1D06EB}" sibTransId="{E0C470E8-D648-4DFF-8DA7-C603811C2CCB}"/>
    <dgm:cxn modelId="{2D9DD18D-7B57-47F1-9D16-5C0E2435AA2E}" srcId="{56BA4FB9-13B7-4A2D-95DA-2D1129A761A0}" destId="{4A2CE7CD-7B83-49A6-86ED-063E5F23B2F3}" srcOrd="0" destOrd="0" parTransId="{4331EEBB-60BB-4473-96A9-15B3C3C7C88A}" sibTransId="{B8415B34-75B6-46BE-8254-D2B279A18CA5}"/>
    <dgm:cxn modelId="{E67FD3BE-5E2A-4666-A7CE-ACA24EDA1BDE}" type="presOf" srcId="{F8B787BC-AF42-440A-BD35-5E2F4E027561}" destId="{C0495CDC-186B-4000-87A9-8458DD2F02D8}" srcOrd="0" destOrd="0" presId="urn:microsoft.com/office/officeart/2018/5/layout/CenteredIconLabelDescriptionList"/>
    <dgm:cxn modelId="{23EBE7C2-FC03-47B4-A3F2-7876984660AF}" type="presOf" srcId="{7404238D-6EFE-45A9-AA23-F6882CA0FCE0}" destId="{6BAEAF04-B44E-4A8C-9AD5-45D4522C0374}" srcOrd="0" destOrd="0" presId="urn:microsoft.com/office/officeart/2018/5/layout/CenteredIconLabelDescriptionList"/>
    <dgm:cxn modelId="{D64EEACE-0B00-44A1-B17C-FC51B33F3B5F}" type="presOf" srcId="{56BA4FB9-13B7-4A2D-95DA-2D1129A761A0}" destId="{29EB00CC-C0E7-4DC5-8FEC-B91F143CCF2A}" srcOrd="0" destOrd="0" presId="urn:microsoft.com/office/officeart/2018/5/layout/CenteredIconLabelDescriptionList"/>
    <dgm:cxn modelId="{88FD83A0-D99B-421E-8B7C-F5F420A792AC}" type="presParOf" srcId="{6BAEAF04-B44E-4A8C-9AD5-45D4522C0374}" destId="{39796848-84E9-4C57-B712-B705AD19DAFD}" srcOrd="0" destOrd="0" presId="urn:microsoft.com/office/officeart/2018/5/layout/CenteredIconLabelDescriptionList"/>
    <dgm:cxn modelId="{1A2056E4-916C-476A-8E66-252169479423}" type="presParOf" srcId="{39796848-84E9-4C57-B712-B705AD19DAFD}" destId="{39098767-5D63-414D-9932-8B736475AB23}" srcOrd="0" destOrd="0" presId="urn:microsoft.com/office/officeart/2018/5/layout/CenteredIconLabelDescriptionList"/>
    <dgm:cxn modelId="{CFA802BE-AC76-4917-BC71-BF7326A8D164}" type="presParOf" srcId="{39796848-84E9-4C57-B712-B705AD19DAFD}" destId="{2D439E9B-F038-43ED-92A8-28BB5A066736}" srcOrd="1" destOrd="0" presId="urn:microsoft.com/office/officeart/2018/5/layout/CenteredIconLabelDescriptionList"/>
    <dgm:cxn modelId="{FB9169B8-0482-436F-837B-89C6E6FE0A01}" type="presParOf" srcId="{39796848-84E9-4C57-B712-B705AD19DAFD}" destId="{BD2EAC7A-9912-46B5-AF87-7655B8B18065}" srcOrd="2" destOrd="0" presId="urn:microsoft.com/office/officeart/2018/5/layout/CenteredIconLabelDescriptionList"/>
    <dgm:cxn modelId="{71BDAD0A-D311-47A1-91D5-2D099C1C9879}" type="presParOf" srcId="{39796848-84E9-4C57-B712-B705AD19DAFD}" destId="{D20B28BF-6D0E-4612-A0D9-BA9C15F9B4AF}" srcOrd="3" destOrd="0" presId="urn:microsoft.com/office/officeart/2018/5/layout/CenteredIconLabelDescriptionList"/>
    <dgm:cxn modelId="{0531727A-B880-4E94-AD48-D2D50F32F32F}" type="presParOf" srcId="{39796848-84E9-4C57-B712-B705AD19DAFD}" destId="{C0495CDC-186B-4000-87A9-8458DD2F02D8}" srcOrd="4" destOrd="0" presId="urn:microsoft.com/office/officeart/2018/5/layout/CenteredIconLabelDescriptionList"/>
    <dgm:cxn modelId="{23D22B28-221B-466C-B9B8-1D92D816D676}" type="presParOf" srcId="{6BAEAF04-B44E-4A8C-9AD5-45D4522C0374}" destId="{CDF398AA-6A4B-4BE2-B64C-017F56A38F6E}" srcOrd="1" destOrd="0" presId="urn:microsoft.com/office/officeart/2018/5/layout/CenteredIconLabelDescriptionList"/>
    <dgm:cxn modelId="{4C0E3BA3-823A-43D6-A40A-547D84502810}" type="presParOf" srcId="{6BAEAF04-B44E-4A8C-9AD5-45D4522C0374}" destId="{2A5B2CA4-FEF4-4EBC-90C9-DEFFF6606B40}" srcOrd="2" destOrd="0" presId="urn:microsoft.com/office/officeart/2018/5/layout/CenteredIconLabelDescriptionList"/>
    <dgm:cxn modelId="{3DAFC7ED-585D-47DA-813A-2203636918E6}" type="presParOf" srcId="{2A5B2CA4-FEF4-4EBC-90C9-DEFFF6606B40}" destId="{56C6434B-2943-47E9-9BBB-CE62C774DDDF}" srcOrd="0" destOrd="0" presId="urn:microsoft.com/office/officeart/2018/5/layout/CenteredIconLabelDescriptionList"/>
    <dgm:cxn modelId="{34A06E5D-61F0-4CF6-AEF3-59E97AC7DC3F}" type="presParOf" srcId="{2A5B2CA4-FEF4-4EBC-90C9-DEFFF6606B40}" destId="{14873E6A-E49D-4934-8EF4-85608B87755A}" srcOrd="1" destOrd="0" presId="urn:microsoft.com/office/officeart/2018/5/layout/CenteredIconLabelDescriptionList"/>
    <dgm:cxn modelId="{89608E4D-6DE6-4AAA-B545-9DC08FBFB5B8}" type="presParOf" srcId="{2A5B2CA4-FEF4-4EBC-90C9-DEFFF6606B40}" destId="{29EB00CC-C0E7-4DC5-8FEC-B91F143CCF2A}" srcOrd="2" destOrd="0" presId="urn:microsoft.com/office/officeart/2018/5/layout/CenteredIconLabelDescriptionList"/>
    <dgm:cxn modelId="{48F41DC7-4877-4C84-AFC8-A042A04D5FF1}" type="presParOf" srcId="{2A5B2CA4-FEF4-4EBC-90C9-DEFFF6606B40}" destId="{84790329-2EEE-436B-9573-545FC4EC06FA}" srcOrd="3" destOrd="0" presId="urn:microsoft.com/office/officeart/2018/5/layout/CenteredIconLabelDescriptionList"/>
    <dgm:cxn modelId="{21A5B929-5F61-4FD8-8518-71497F4EF065}" type="presParOf" srcId="{2A5B2CA4-FEF4-4EBC-90C9-DEFFF6606B40}" destId="{56D14683-2634-4F24-AC95-F89297BE51AE}" srcOrd="4" destOrd="0" presId="urn:microsoft.com/office/officeart/2018/5/layout/Centered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7404238D-6EFE-45A9-AA23-F6882CA0FCE0}" type="doc">
      <dgm:prSet loTypeId="urn:microsoft.com/office/officeart/2018/5/layout/CenteredIconLabelDescriptionList" loCatId="icon" qsTypeId="urn:microsoft.com/office/officeart/2005/8/quickstyle/simple1" qsCatId="simple" csTypeId="urn:microsoft.com/office/officeart/2018/5/colors/Iconchunking_neutralbg_colorful1" csCatId="colorful" phldr="1"/>
      <dgm:spPr/>
      <dgm:t>
        <a:bodyPr/>
        <a:lstStyle/>
        <a:p>
          <a:endParaRPr lang="nl-NL"/>
        </a:p>
      </dgm:t>
    </dgm:pt>
    <dgm:pt modelId="{A5DD54DB-DBE1-42D1-8025-B8F07E013E9F}">
      <dgm:prSet phldrT="[Tekst]"/>
      <dgm:spPr/>
      <dgm:t>
        <a:bodyPr/>
        <a:lstStyle/>
        <a:p>
          <a:pPr>
            <a:lnSpc>
              <a:spcPct val="100000"/>
            </a:lnSpc>
            <a:defRPr b="1"/>
          </a:pPr>
          <a:r>
            <a:rPr lang="nl-NL" dirty="0">
              <a:latin typeface="Effra" panose="02000506080000020004"/>
            </a:rPr>
            <a:t>Constante kosten</a:t>
          </a:r>
        </a:p>
      </dgm:t>
    </dgm:pt>
    <dgm:pt modelId="{7BDAB65E-691F-4EB9-B2A4-07C15320BD9D}" type="parTrans" cxnId="{7299500D-BF4C-4267-9C71-0266AFDB8724}">
      <dgm:prSet/>
      <dgm:spPr/>
      <dgm:t>
        <a:bodyPr/>
        <a:lstStyle/>
        <a:p>
          <a:endParaRPr lang="nl-NL"/>
        </a:p>
      </dgm:t>
    </dgm:pt>
    <dgm:pt modelId="{F007A01C-0469-4B83-8FFE-400AFBDD6BD2}" type="sibTrans" cxnId="{7299500D-BF4C-4267-9C71-0266AFDB8724}">
      <dgm:prSet/>
      <dgm:spPr/>
      <dgm:t>
        <a:bodyPr/>
        <a:lstStyle/>
        <a:p>
          <a:endParaRPr lang="nl-NL"/>
        </a:p>
      </dgm:t>
    </dgm:pt>
    <dgm:pt modelId="{F8B787BC-AF42-440A-BD35-5E2F4E027561}">
      <dgm:prSet phldrT="[Tekst]"/>
      <dgm:spPr/>
      <dgm:t>
        <a:bodyPr/>
        <a:lstStyle/>
        <a:p>
          <a:pPr>
            <a:lnSpc>
              <a:spcPct val="100000"/>
            </a:lnSpc>
          </a:pPr>
          <a:r>
            <a:rPr lang="nl-NL" dirty="0">
              <a:latin typeface="Effra" panose="02000506080000020004"/>
            </a:rPr>
            <a:t>Kosten die </a:t>
          </a:r>
          <a:r>
            <a:rPr lang="nl-NL" u="sng" dirty="0">
              <a:latin typeface="Effra" panose="02000506080000020004"/>
            </a:rPr>
            <a:t>onafhankelijk</a:t>
          </a:r>
          <a:r>
            <a:rPr lang="nl-NL" dirty="0">
              <a:latin typeface="Effra" panose="02000506080000020004"/>
            </a:rPr>
            <a:t> zijn van de productieomvang. </a:t>
          </a:r>
        </a:p>
        <a:p>
          <a:pPr>
            <a:lnSpc>
              <a:spcPct val="100000"/>
            </a:lnSpc>
          </a:pPr>
          <a:r>
            <a:rPr lang="nl-NL" dirty="0">
              <a:latin typeface="Effra" panose="02000506080000020004"/>
            </a:rPr>
            <a:t>Het maakt niet uit of je 0, 10 of 20 fietsen produceert, deze kosten maak je sowieso. </a:t>
          </a:r>
        </a:p>
        <a:p>
          <a:pPr>
            <a:lnSpc>
              <a:spcPct val="100000"/>
            </a:lnSpc>
          </a:pPr>
          <a:r>
            <a:rPr lang="nl-NL" dirty="0">
              <a:latin typeface="Effra" panose="02000506080000020004"/>
            </a:rPr>
            <a:t>Bijvoorbeeld:</a:t>
          </a:r>
        </a:p>
        <a:p>
          <a:pPr>
            <a:lnSpc>
              <a:spcPct val="100000"/>
            </a:lnSpc>
          </a:pPr>
          <a:r>
            <a:rPr lang="nl-NL" dirty="0">
              <a:latin typeface="Effra" panose="02000506080000020004"/>
            </a:rPr>
            <a:t>- Afschrijvingskosten;</a:t>
          </a:r>
        </a:p>
        <a:p>
          <a:pPr>
            <a:lnSpc>
              <a:spcPct val="100000"/>
            </a:lnSpc>
          </a:pPr>
          <a:r>
            <a:rPr lang="nl-NL" dirty="0">
              <a:latin typeface="Effra" panose="02000506080000020004"/>
            </a:rPr>
            <a:t>- Verzekeringskosten.</a:t>
          </a:r>
        </a:p>
      </dgm:t>
    </dgm:pt>
    <dgm:pt modelId="{4042BC65-776F-4330-9887-B7B02B8D09C8}" type="parTrans" cxnId="{23973F5F-8A80-46D4-8170-EFB32647636E}">
      <dgm:prSet/>
      <dgm:spPr/>
      <dgm:t>
        <a:bodyPr/>
        <a:lstStyle/>
        <a:p>
          <a:endParaRPr lang="nl-NL"/>
        </a:p>
      </dgm:t>
    </dgm:pt>
    <dgm:pt modelId="{B7976551-A5E9-47C3-A128-BE6676CC4BC5}" type="sibTrans" cxnId="{23973F5F-8A80-46D4-8170-EFB32647636E}">
      <dgm:prSet/>
      <dgm:spPr/>
      <dgm:t>
        <a:bodyPr/>
        <a:lstStyle/>
        <a:p>
          <a:endParaRPr lang="nl-NL"/>
        </a:p>
      </dgm:t>
    </dgm:pt>
    <dgm:pt modelId="{56BA4FB9-13B7-4A2D-95DA-2D1129A761A0}">
      <dgm:prSet phldrT="[Tekst]"/>
      <dgm:spPr/>
      <dgm:t>
        <a:bodyPr/>
        <a:lstStyle/>
        <a:p>
          <a:pPr>
            <a:lnSpc>
              <a:spcPct val="100000"/>
            </a:lnSpc>
            <a:defRPr b="1"/>
          </a:pPr>
          <a:r>
            <a:rPr lang="nl-NL" dirty="0">
              <a:latin typeface="Effra" panose="02000506080000020004"/>
            </a:rPr>
            <a:t>Variabele kosten</a:t>
          </a:r>
        </a:p>
      </dgm:t>
    </dgm:pt>
    <dgm:pt modelId="{CF2D08AA-C573-4D9C-AD60-27848F1D06EB}" type="parTrans" cxnId="{5E873F65-CC5D-4287-A56F-DC10871F283B}">
      <dgm:prSet/>
      <dgm:spPr/>
      <dgm:t>
        <a:bodyPr/>
        <a:lstStyle/>
        <a:p>
          <a:endParaRPr lang="nl-NL"/>
        </a:p>
      </dgm:t>
    </dgm:pt>
    <dgm:pt modelId="{E0C470E8-D648-4DFF-8DA7-C603811C2CCB}" type="sibTrans" cxnId="{5E873F65-CC5D-4287-A56F-DC10871F283B}">
      <dgm:prSet/>
      <dgm:spPr/>
      <dgm:t>
        <a:bodyPr/>
        <a:lstStyle/>
        <a:p>
          <a:endParaRPr lang="nl-NL"/>
        </a:p>
      </dgm:t>
    </dgm:pt>
    <dgm:pt modelId="{4A2CE7CD-7B83-49A6-86ED-063E5F23B2F3}">
      <dgm:prSet phldrT="[Tekst]"/>
      <dgm:spPr/>
      <dgm:t>
        <a:bodyPr/>
        <a:lstStyle/>
        <a:p>
          <a:pPr>
            <a:lnSpc>
              <a:spcPct val="100000"/>
            </a:lnSpc>
          </a:pPr>
          <a:r>
            <a:rPr lang="nl-NL" dirty="0">
              <a:latin typeface="Effra" panose="02000506080000020004"/>
            </a:rPr>
            <a:t>Kosten die veranderen door een toename of afname in de productieomvang.</a:t>
          </a:r>
        </a:p>
        <a:p>
          <a:pPr>
            <a:lnSpc>
              <a:spcPct val="100000"/>
            </a:lnSpc>
          </a:pPr>
          <a:r>
            <a:rPr lang="nl-NL" dirty="0">
              <a:latin typeface="Effra" panose="02000506080000020004"/>
            </a:rPr>
            <a:t>Bijvoorbeeld:</a:t>
          </a:r>
        </a:p>
        <a:p>
          <a:pPr>
            <a:lnSpc>
              <a:spcPct val="100000"/>
            </a:lnSpc>
          </a:pPr>
          <a:r>
            <a:rPr lang="nl-NL" dirty="0">
              <a:latin typeface="Effra" panose="02000506080000020004"/>
            </a:rPr>
            <a:t>- Grondstofkosten;</a:t>
          </a:r>
        </a:p>
        <a:p>
          <a:pPr>
            <a:lnSpc>
              <a:spcPct val="100000"/>
            </a:lnSpc>
          </a:pPr>
          <a:r>
            <a:rPr lang="nl-NL" dirty="0">
              <a:latin typeface="Effra" panose="02000506080000020004"/>
            </a:rPr>
            <a:t>- Verpakkingskosten.</a:t>
          </a:r>
        </a:p>
      </dgm:t>
    </dgm:pt>
    <dgm:pt modelId="{4331EEBB-60BB-4473-96A9-15B3C3C7C88A}" type="parTrans" cxnId="{2D9DD18D-7B57-47F1-9D16-5C0E2435AA2E}">
      <dgm:prSet/>
      <dgm:spPr/>
      <dgm:t>
        <a:bodyPr/>
        <a:lstStyle/>
        <a:p>
          <a:endParaRPr lang="nl-NL"/>
        </a:p>
      </dgm:t>
    </dgm:pt>
    <dgm:pt modelId="{B8415B34-75B6-46BE-8254-D2B279A18CA5}" type="sibTrans" cxnId="{2D9DD18D-7B57-47F1-9D16-5C0E2435AA2E}">
      <dgm:prSet/>
      <dgm:spPr/>
      <dgm:t>
        <a:bodyPr/>
        <a:lstStyle/>
        <a:p>
          <a:endParaRPr lang="nl-NL"/>
        </a:p>
      </dgm:t>
    </dgm:pt>
    <dgm:pt modelId="{6BAEAF04-B44E-4A8C-9AD5-45D4522C0374}" type="pres">
      <dgm:prSet presAssocID="{7404238D-6EFE-45A9-AA23-F6882CA0FCE0}" presName="root" presStyleCnt="0">
        <dgm:presLayoutVars>
          <dgm:dir/>
          <dgm:resizeHandles val="exact"/>
        </dgm:presLayoutVars>
      </dgm:prSet>
      <dgm:spPr/>
    </dgm:pt>
    <dgm:pt modelId="{39796848-84E9-4C57-B712-B705AD19DAFD}" type="pres">
      <dgm:prSet presAssocID="{A5DD54DB-DBE1-42D1-8025-B8F07E013E9F}" presName="compNode" presStyleCnt="0"/>
      <dgm:spPr/>
    </dgm:pt>
    <dgm:pt modelId="{39098767-5D63-414D-9932-8B736475AB23}" type="pres">
      <dgm:prSet presAssocID="{A5DD54DB-DBE1-42D1-8025-B8F07E013E9F}" presName="iconRect" presStyleLbl="node1" presStyleIdx="0" presStyleCnt="2" custScaleX="165293" custScaleY="133079"/>
      <dgm:spPr>
        <a:blipFill>
          <a:blip xmlns:r="http://schemas.openxmlformats.org/officeDocument/2006/relationships" r:embed="rId1"/>
          <a:srcRect/>
          <a:stretch>
            <a:fillRect t="-3000" b="-3000"/>
          </a:stretch>
        </a:blipFill>
        <a:ln>
          <a:noFill/>
        </a:ln>
      </dgm:spPr>
    </dgm:pt>
    <dgm:pt modelId="{2D439E9B-F038-43ED-92A8-28BB5A066736}" type="pres">
      <dgm:prSet presAssocID="{A5DD54DB-DBE1-42D1-8025-B8F07E013E9F}" presName="iconSpace" presStyleCnt="0"/>
      <dgm:spPr/>
    </dgm:pt>
    <dgm:pt modelId="{BD2EAC7A-9912-46B5-AF87-7655B8B18065}" type="pres">
      <dgm:prSet presAssocID="{A5DD54DB-DBE1-42D1-8025-B8F07E013E9F}" presName="parTx" presStyleLbl="revTx" presStyleIdx="0" presStyleCnt="4">
        <dgm:presLayoutVars>
          <dgm:chMax val="0"/>
          <dgm:chPref val="0"/>
        </dgm:presLayoutVars>
      </dgm:prSet>
      <dgm:spPr/>
    </dgm:pt>
    <dgm:pt modelId="{D20B28BF-6D0E-4612-A0D9-BA9C15F9B4AF}" type="pres">
      <dgm:prSet presAssocID="{A5DD54DB-DBE1-42D1-8025-B8F07E013E9F}" presName="txSpace" presStyleCnt="0"/>
      <dgm:spPr/>
    </dgm:pt>
    <dgm:pt modelId="{C0495CDC-186B-4000-87A9-8458DD2F02D8}" type="pres">
      <dgm:prSet presAssocID="{A5DD54DB-DBE1-42D1-8025-B8F07E013E9F}" presName="desTx" presStyleLbl="revTx" presStyleIdx="1" presStyleCnt="4">
        <dgm:presLayoutVars/>
      </dgm:prSet>
      <dgm:spPr/>
    </dgm:pt>
    <dgm:pt modelId="{CDF398AA-6A4B-4BE2-B64C-017F56A38F6E}" type="pres">
      <dgm:prSet presAssocID="{F007A01C-0469-4B83-8FFE-400AFBDD6BD2}" presName="sibTrans" presStyleCnt="0"/>
      <dgm:spPr/>
    </dgm:pt>
    <dgm:pt modelId="{2A5B2CA4-FEF4-4EBC-90C9-DEFFF6606B40}" type="pres">
      <dgm:prSet presAssocID="{56BA4FB9-13B7-4A2D-95DA-2D1129A761A0}" presName="compNode" presStyleCnt="0"/>
      <dgm:spPr/>
    </dgm:pt>
    <dgm:pt modelId="{56C6434B-2943-47E9-9BBB-CE62C774DDDF}" type="pres">
      <dgm:prSet presAssocID="{56BA4FB9-13B7-4A2D-95DA-2D1129A761A0}" presName="iconRect" presStyleLbl="node1" presStyleIdx="1" presStyleCnt="2" custScaleX="148802" custScaleY="103620"/>
      <dgm:spPr>
        <a:blipFill>
          <a:blip xmlns:r="http://schemas.openxmlformats.org/officeDocument/2006/relationships" r:embed="rId2"/>
          <a:srcRect/>
          <a:stretch>
            <a:fillRect t="-5000" b="-5000"/>
          </a:stretch>
        </a:blipFill>
        <a:ln>
          <a:noFill/>
        </a:ln>
      </dgm:spPr>
    </dgm:pt>
    <dgm:pt modelId="{14873E6A-E49D-4934-8EF4-85608B87755A}" type="pres">
      <dgm:prSet presAssocID="{56BA4FB9-13B7-4A2D-95DA-2D1129A761A0}" presName="iconSpace" presStyleCnt="0"/>
      <dgm:spPr/>
    </dgm:pt>
    <dgm:pt modelId="{29EB00CC-C0E7-4DC5-8FEC-B91F143CCF2A}" type="pres">
      <dgm:prSet presAssocID="{56BA4FB9-13B7-4A2D-95DA-2D1129A761A0}" presName="parTx" presStyleLbl="revTx" presStyleIdx="2" presStyleCnt="4">
        <dgm:presLayoutVars>
          <dgm:chMax val="0"/>
          <dgm:chPref val="0"/>
        </dgm:presLayoutVars>
      </dgm:prSet>
      <dgm:spPr/>
    </dgm:pt>
    <dgm:pt modelId="{84790329-2EEE-436B-9573-545FC4EC06FA}" type="pres">
      <dgm:prSet presAssocID="{56BA4FB9-13B7-4A2D-95DA-2D1129A761A0}" presName="txSpace" presStyleCnt="0"/>
      <dgm:spPr/>
    </dgm:pt>
    <dgm:pt modelId="{56D14683-2634-4F24-AC95-F89297BE51AE}" type="pres">
      <dgm:prSet presAssocID="{56BA4FB9-13B7-4A2D-95DA-2D1129A761A0}" presName="desTx" presStyleLbl="revTx" presStyleIdx="3" presStyleCnt="4">
        <dgm:presLayoutVars/>
      </dgm:prSet>
      <dgm:spPr/>
    </dgm:pt>
  </dgm:ptLst>
  <dgm:cxnLst>
    <dgm:cxn modelId="{E9688204-21C6-455D-8D1B-0808CF99D45D}" type="presOf" srcId="{4A2CE7CD-7B83-49A6-86ED-063E5F23B2F3}" destId="{56D14683-2634-4F24-AC95-F89297BE51AE}" srcOrd="0" destOrd="0" presId="urn:microsoft.com/office/officeart/2018/5/layout/CenteredIconLabelDescriptionList"/>
    <dgm:cxn modelId="{7299500D-BF4C-4267-9C71-0266AFDB8724}" srcId="{7404238D-6EFE-45A9-AA23-F6882CA0FCE0}" destId="{A5DD54DB-DBE1-42D1-8025-B8F07E013E9F}" srcOrd="0" destOrd="0" parTransId="{7BDAB65E-691F-4EB9-B2A4-07C15320BD9D}" sibTransId="{F007A01C-0469-4B83-8FFE-400AFBDD6BD2}"/>
    <dgm:cxn modelId="{45643A36-2A9B-4CB9-A99E-EDE8FBA49779}" type="presOf" srcId="{A5DD54DB-DBE1-42D1-8025-B8F07E013E9F}" destId="{BD2EAC7A-9912-46B5-AF87-7655B8B18065}" srcOrd="0" destOrd="0" presId="urn:microsoft.com/office/officeart/2018/5/layout/CenteredIconLabelDescriptionList"/>
    <dgm:cxn modelId="{23973F5F-8A80-46D4-8170-EFB32647636E}" srcId="{A5DD54DB-DBE1-42D1-8025-B8F07E013E9F}" destId="{F8B787BC-AF42-440A-BD35-5E2F4E027561}" srcOrd="0" destOrd="0" parTransId="{4042BC65-776F-4330-9887-B7B02B8D09C8}" sibTransId="{B7976551-A5E9-47C3-A128-BE6676CC4BC5}"/>
    <dgm:cxn modelId="{5E873F65-CC5D-4287-A56F-DC10871F283B}" srcId="{7404238D-6EFE-45A9-AA23-F6882CA0FCE0}" destId="{56BA4FB9-13B7-4A2D-95DA-2D1129A761A0}" srcOrd="1" destOrd="0" parTransId="{CF2D08AA-C573-4D9C-AD60-27848F1D06EB}" sibTransId="{E0C470E8-D648-4DFF-8DA7-C603811C2CCB}"/>
    <dgm:cxn modelId="{2D9DD18D-7B57-47F1-9D16-5C0E2435AA2E}" srcId="{56BA4FB9-13B7-4A2D-95DA-2D1129A761A0}" destId="{4A2CE7CD-7B83-49A6-86ED-063E5F23B2F3}" srcOrd="0" destOrd="0" parTransId="{4331EEBB-60BB-4473-96A9-15B3C3C7C88A}" sibTransId="{B8415B34-75B6-46BE-8254-D2B279A18CA5}"/>
    <dgm:cxn modelId="{E67FD3BE-5E2A-4666-A7CE-ACA24EDA1BDE}" type="presOf" srcId="{F8B787BC-AF42-440A-BD35-5E2F4E027561}" destId="{C0495CDC-186B-4000-87A9-8458DD2F02D8}" srcOrd="0" destOrd="0" presId="urn:microsoft.com/office/officeart/2018/5/layout/CenteredIconLabelDescriptionList"/>
    <dgm:cxn modelId="{23EBE7C2-FC03-47B4-A3F2-7876984660AF}" type="presOf" srcId="{7404238D-6EFE-45A9-AA23-F6882CA0FCE0}" destId="{6BAEAF04-B44E-4A8C-9AD5-45D4522C0374}" srcOrd="0" destOrd="0" presId="urn:microsoft.com/office/officeart/2018/5/layout/CenteredIconLabelDescriptionList"/>
    <dgm:cxn modelId="{D64EEACE-0B00-44A1-B17C-FC51B33F3B5F}" type="presOf" srcId="{56BA4FB9-13B7-4A2D-95DA-2D1129A761A0}" destId="{29EB00CC-C0E7-4DC5-8FEC-B91F143CCF2A}" srcOrd="0" destOrd="0" presId="urn:microsoft.com/office/officeart/2018/5/layout/CenteredIconLabelDescriptionList"/>
    <dgm:cxn modelId="{88FD83A0-D99B-421E-8B7C-F5F420A792AC}" type="presParOf" srcId="{6BAEAF04-B44E-4A8C-9AD5-45D4522C0374}" destId="{39796848-84E9-4C57-B712-B705AD19DAFD}" srcOrd="0" destOrd="0" presId="urn:microsoft.com/office/officeart/2018/5/layout/CenteredIconLabelDescriptionList"/>
    <dgm:cxn modelId="{1A2056E4-916C-476A-8E66-252169479423}" type="presParOf" srcId="{39796848-84E9-4C57-B712-B705AD19DAFD}" destId="{39098767-5D63-414D-9932-8B736475AB23}" srcOrd="0" destOrd="0" presId="urn:microsoft.com/office/officeart/2018/5/layout/CenteredIconLabelDescriptionList"/>
    <dgm:cxn modelId="{CFA802BE-AC76-4917-BC71-BF7326A8D164}" type="presParOf" srcId="{39796848-84E9-4C57-B712-B705AD19DAFD}" destId="{2D439E9B-F038-43ED-92A8-28BB5A066736}" srcOrd="1" destOrd="0" presId="urn:microsoft.com/office/officeart/2018/5/layout/CenteredIconLabelDescriptionList"/>
    <dgm:cxn modelId="{FB9169B8-0482-436F-837B-89C6E6FE0A01}" type="presParOf" srcId="{39796848-84E9-4C57-B712-B705AD19DAFD}" destId="{BD2EAC7A-9912-46B5-AF87-7655B8B18065}" srcOrd="2" destOrd="0" presId="urn:microsoft.com/office/officeart/2018/5/layout/CenteredIconLabelDescriptionList"/>
    <dgm:cxn modelId="{71BDAD0A-D311-47A1-91D5-2D099C1C9879}" type="presParOf" srcId="{39796848-84E9-4C57-B712-B705AD19DAFD}" destId="{D20B28BF-6D0E-4612-A0D9-BA9C15F9B4AF}" srcOrd="3" destOrd="0" presId="urn:microsoft.com/office/officeart/2018/5/layout/CenteredIconLabelDescriptionList"/>
    <dgm:cxn modelId="{0531727A-B880-4E94-AD48-D2D50F32F32F}" type="presParOf" srcId="{39796848-84E9-4C57-B712-B705AD19DAFD}" destId="{C0495CDC-186B-4000-87A9-8458DD2F02D8}" srcOrd="4" destOrd="0" presId="urn:microsoft.com/office/officeart/2018/5/layout/CenteredIconLabelDescriptionList"/>
    <dgm:cxn modelId="{23D22B28-221B-466C-B9B8-1D92D816D676}" type="presParOf" srcId="{6BAEAF04-B44E-4A8C-9AD5-45D4522C0374}" destId="{CDF398AA-6A4B-4BE2-B64C-017F56A38F6E}" srcOrd="1" destOrd="0" presId="urn:microsoft.com/office/officeart/2018/5/layout/CenteredIconLabelDescriptionList"/>
    <dgm:cxn modelId="{4C0E3BA3-823A-43D6-A40A-547D84502810}" type="presParOf" srcId="{6BAEAF04-B44E-4A8C-9AD5-45D4522C0374}" destId="{2A5B2CA4-FEF4-4EBC-90C9-DEFFF6606B40}" srcOrd="2" destOrd="0" presId="urn:microsoft.com/office/officeart/2018/5/layout/CenteredIconLabelDescriptionList"/>
    <dgm:cxn modelId="{3DAFC7ED-585D-47DA-813A-2203636918E6}" type="presParOf" srcId="{2A5B2CA4-FEF4-4EBC-90C9-DEFFF6606B40}" destId="{56C6434B-2943-47E9-9BBB-CE62C774DDDF}" srcOrd="0" destOrd="0" presId="urn:microsoft.com/office/officeart/2018/5/layout/CenteredIconLabelDescriptionList"/>
    <dgm:cxn modelId="{34A06E5D-61F0-4CF6-AEF3-59E97AC7DC3F}" type="presParOf" srcId="{2A5B2CA4-FEF4-4EBC-90C9-DEFFF6606B40}" destId="{14873E6A-E49D-4934-8EF4-85608B87755A}" srcOrd="1" destOrd="0" presId="urn:microsoft.com/office/officeart/2018/5/layout/CenteredIconLabelDescriptionList"/>
    <dgm:cxn modelId="{89608E4D-6DE6-4AAA-B545-9DC08FBFB5B8}" type="presParOf" srcId="{2A5B2CA4-FEF4-4EBC-90C9-DEFFF6606B40}" destId="{29EB00CC-C0E7-4DC5-8FEC-B91F143CCF2A}" srcOrd="2" destOrd="0" presId="urn:microsoft.com/office/officeart/2018/5/layout/CenteredIconLabelDescriptionList"/>
    <dgm:cxn modelId="{48F41DC7-4877-4C84-AFC8-A042A04D5FF1}" type="presParOf" srcId="{2A5B2CA4-FEF4-4EBC-90C9-DEFFF6606B40}" destId="{84790329-2EEE-436B-9573-545FC4EC06FA}" srcOrd="3" destOrd="0" presId="urn:microsoft.com/office/officeart/2018/5/layout/CenteredIconLabelDescriptionList"/>
    <dgm:cxn modelId="{21A5B929-5F61-4FD8-8518-71497F4EF065}" type="presParOf" srcId="{2A5B2CA4-FEF4-4EBC-90C9-DEFFF6606B40}" destId="{56D14683-2634-4F24-AC95-F89297BE51AE}" srcOrd="4" destOrd="0" presId="urn:microsoft.com/office/officeart/2018/5/layout/Centered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63181D97-C6BD-4B83-940D-C9B6C9299FEE}"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nl-NL"/>
        </a:p>
      </dgm:t>
    </dgm:pt>
    <dgm:pt modelId="{32474F02-A06A-4615-BD02-0F144DA040A2}">
      <dgm:prSet phldrT="[Tekst]"/>
      <dgm:spPr>
        <a:solidFill>
          <a:srgbClr val="945DE8"/>
        </a:solidFill>
        <a:ln>
          <a:solidFill>
            <a:srgbClr val="945DE8"/>
          </a:solidFill>
        </a:ln>
      </dgm:spPr>
      <dgm:t>
        <a:bodyPr/>
        <a:lstStyle/>
        <a:p>
          <a:r>
            <a:rPr lang="nl-NL" dirty="0"/>
            <a:t>Commercieel</a:t>
          </a:r>
        </a:p>
      </dgm:t>
    </dgm:pt>
    <dgm:pt modelId="{6409EA31-403A-4725-932D-1A8B815BC5B0}" type="parTrans" cxnId="{4E6875C9-6DCF-4914-BA89-8CF930D8740E}">
      <dgm:prSet/>
      <dgm:spPr/>
      <dgm:t>
        <a:bodyPr/>
        <a:lstStyle/>
        <a:p>
          <a:endParaRPr lang="nl-NL"/>
        </a:p>
      </dgm:t>
    </dgm:pt>
    <dgm:pt modelId="{925B1EE7-8B77-40E3-AD1D-7913C7FE5854}" type="sibTrans" cxnId="{4E6875C9-6DCF-4914-BA89-8CF930D8740E}">
      <dgm:prSet/>
      <dgm:spPr/>
      <dgm:t>
        <a:bodyPr/>
        <a:lstStyle/>
        <a:p>
          <a:endParaRPr lang="nl-NL"/>
        </a:p>
      </dgm:t>
    </dgm:pt>
    <dgm:pt modelId="{CB1D55D3-8171-4F68-A132-577B284B3E02}">
      <dgm:prSet phldrT="[Tekst]"/>
      <dgm:spPr>
        <a:ln>
          <a:solidFill>
            <a:srgbClr val="945DE8"/>
          </a:solidFill>
        </a:ln>
      </dgm:spPr>
      <dgm:t>
        <a:bodyPr/>
        <a:lstStyle/>
        <a:p>
          <a:r>
            <a:rPr lang="nl-NL" dirty="0"/>
            <a:t>Eenmanszaak</a:t>
          </a:r>
        </a:p>
      </dgm:t>
    </dgm:pt>
    <dgm:pt modelId="{838F31FD-EDF9-4C76-9A22-94A7F4AB2A2D}" type="parTrans" cxnId="{A5500B18-68EF-4C4D-BB07-5E260A017C6B}">
      <dgm:prSet/>
      <dgm:spPr/>
      <dgm:t>
        <a:bodyPr/>
        <a:lstStyle/>
        <a:p>
          <a:endParaRPr lang="nl-NL"/>
        </a:p>
      </dgm:t>
    </dgm:pt>
    <dgm:pt modelId="{C3144087-0B58-47D5-9FE3-CECB2696EF30}" type="sibTrans" cxnId="{A5500B18-68EF-4C4D-BB07-5E260A017C6B}">
      <dgm:prSet/>
      <dgm:spPr/>
      <dgm:t>
        <a:bodyPr/>
        <a:lstStyle/>
        <a:p>
          <a:endParaRPr lang="nl-NL"/>
        </a:p>
      </dgm:t>
    </dgm:pt>
    <dgm:pt modelId="{942EAB2F-6067-40A1-A959-1967D1266EF1}">
      <dgm:prSet phldrT="[Tekst]"/>
      <dgm:spPr>
        <a:ln>
          <a:solidFill>
            <a:srgbClr val="945DE8"/>
          </a:solidFill>
        </a:ln>
      </dgm:spPr>
      <dgm:t>
        <a:bodyPr/>
        <a:lstStyle/>
        <a:p>
          <a:r>
            <a:rPr lang="nl-NL" dirty="0"/>
            <a:t>Vennootschap onder firma</a:t>
          </a:r>
        </a:p>
      </dgm:t>
    </dgm:pt>
    <dgm:pt modelId="{140D6889-A85E-4068-9409-2891BE100B42}" type="parTrans" cxnId="{0DE4A231-3ECB-4464-A1EC-0576D2A9B06A}">
      <dgm:prSet/>
      <dgm:spPr/>
      <dgm:t>
        <a:bodyPr/>
        <a:lstStyle/>
        <a:p>
          <a:endParaRPr lang="nl-NL"/>
        </a:p>
      </dgm:t>
    </dgm:pt>
    <dgm:pt modelId="{117AC041-33BD-48BF-B0E6-ECCC388E8E13}" type="sibTrans" cxnId="{0DE4A231-3ECB-4464-A1EC-0576D2A9B06A}">
      <dgm:prSet/>
      <dgm:spPr/>
      <dgm:t>
        <a:bodyPr/>
        <a:lstStyle/>
        <a:p>
          <a:endParaRPr lang="nl-NL"/>
        </a:p>
      </dgm:t>
    </dgm:pt>
    <dgm:pt modelId="{31FEDBE9-181F-4E31-A259-8F8184916058}">
      <dgm:prSet phldrT="[Tekst]"/>
      <dgm:spPr>
        <a:solidFill>
          <a:srgbClr val="945DE8"/>
        </a:solidFill>
        <a:ln>
          <a:solidFill>
            <a:srgbClr val="945DE8"/>
          </a:solidFill>
        </a:ln>
      </dgm:spPr>
      <dgm:t>
        <a:bodyPr/>
        <a:lstStyle/>
        <a:p>
          <a:r>
            <a:rPr lang="nl-NL" dirty="0"/>
            <a:t>Niet-commercieel</a:t>
          </a:r>
        </a:p>
      </dgm:t>
    </dgm:pt>
    <dgm:pt modelId="{8DF34765-BC1B-4815-99D5-47FF95618944}" type="parTrans" cxnId="{4B9C2668-4ACF-4AB5-B49A-7F6E8ACEF8B5}">
      <dgm:prSet/>
      <dgm:spPr/>
      <dgm:t>
        <a:bodyPr/>
        <a:lstStyle/>
        <a:p>
          <a:endParaRPr lang="nl-NL"/>
        </a:p>
      </dgm:t>
    </dgm:pt>
    <dgm:pt modelId="{D1E75427-A011-4913-901D-8E32E12B870B}" type="sibTrans" cxnId="{4B9C2668-4ACF-4AB5-B49A-7F6E8ACEF8B5}">
      <dgm:prSet/>
      <dgm:spPr/>
      <dgm:t>
        <a:bodyPr/>
        <a:lstStyle/>
        <a:p>
          <a:endParaRPr lang="nl-NL"/>
        </a:p>
      </dgm:t>
    </dgm:pt>
    <dgm:pt modelId="{BC63234A-1187-4132-B525-6478E8C5B396}">
      <dgm:prSet phldrT="[Tekst]"/>
      <dgm:spPr>
        <a:ln>
          <a:solidFill>
            <a:srgbClr val="945DE8"/>
          </a:solidFill>
        </a:ln>
      </dgm:spPr>
      <dgm:t>
        <a:bodyPr/>
        <a:lstStyle/>
        <a:p>
          <a:r>
            <a:rPr lang="nl-NL" dirty="0"/>
            <a:t>Vereniging</a:t>
          </a:r>
        </a:p>
      </dgm:t>
    </dgm:pt>
    <dgm:pt modelId="{97D0A15C-2ACB-43F8-B791-D29897E55B0B}" type="parTrans" cxnId="{A7C29EF8-C9CF-4834-9F55-59C5403E3C87}">
      <dgm:prSet/>
      <dgm:spPr/>
      <dgm:t>
        <a:bodyPr/>
        <a:lstStyle/>
        <a:p>
          <a:endParaRPr lang="nl-NL"/>
        </a:p>
      </dgm:t>
    </dgm:pt>
    <dgm:pt modelId="{3865AAA1-7F66-4383-AF54-04C1BA7D0D86}" type="sibTrans" cxnId="{A7C29EF8-C9CF-4834-9F55-59C5403E3C87}">
      <dgm:prSet/>
      <dgm:spPr/>
      <dgm:t>
        <a:bodyPr/>
        <a:lstStyle/>
        <a:p>
          <a:endParaRPr lang="nl-NL"/>
        </a:p>
      </dgm:t>
    </dgm:pt>
    <dgm:pt modelId="{A54160DA-D381-4350-A73E-288C318F6B8A}">
      <dgm:prSet phldrT="[Tekst]"/>
      <dgm:spPr>
        <a:ln>
          <a:solidFill>
            <a:srgbClr val="945DE8"/>
          </a:solidFill>
        </a:ln>
      </dgm:spPr>
      <dgm:t>
        <a:bodyPr/>
        <a:lstStyle/>
        <a:p>
          <a:r>
            <a:rPr lang="nl-NL" dirty="0"/>
            <a:t>Stichting</a:t>
          </a:r>
        </a:p>
      </dgm:t>
    </dgm:pt>
    <dgm:pt modelId="{E6980A27-0DB6-456F-A61E-DD57EA370249}" type="parTrans" cxnId="{06D9ECB6-B021-4413-8E38-91622A12E3CA}">
      <dgm:prSet/>
      <dgm:spPr/>
      <dgm:t>
        <a:bodyPr/>
        <a:lstStyle/>
        <a:p>
          <a:endParaRPr lang="nl-NL"/>
        </a:p>
      </dgm:t>
    </dgm:pt>
    <dgm:pt modelId="{68701A7E-99A3-422C-BFE1-8C7277DC08C2}" type="sibTrans" cxnId="{06D9ECB6-B021-4413-8E38-91622A12E3CA}">
      <dgm:prSet/>
      <dgm:spPr/>
      <dgm:t>
        <a:bodyPr/>
        <a:lstStyle/>
        <a:p>
          <a:endParaRPr lang="nl-NL"/>
        </a:p>
      </dgm:t>
    </dgm:pt>
    <dgm:pt modelId="{49796041-7641-428C-92CB-EE10533578FB}">
      <dgm:prSet/>
      <dgm:spPr>
        <a:ln>
          <a:solidFill>
            <a:srgbClr val="945DE8"/>
          </a:solidFill>
        </a:ln>
      </dgm:spPr>
      <dgm:t>
        <a:bodyPr/>
        <a:lstStyle/>
        <a:p>
          <a:r>
            <a:rPr lang="nl-NL" dirty="0"/>
            <a:t>Besloten Vennootschap</a:t>
          </a:r>
        </a:p>
      </dgm:t>
    </dgm:pt>
    <dgm:pt modelId="{E171E563-4715-489E-AE75-B477E26DA971}" type="parTrans" cxnId="{83744030-226B-4F28-BEB2-95F2CF947987}">
      <dgm:prSet/>
      <dgm:spPr/>
      <dgm:t>
        <a:bodyPr/>
        <a:lstStyle/>
        <a:p>
          <a:endParaRPr lang="nl-NL"/>
        </a:p>
      </dgm:t>
    </dgm:pt>
    <dgm:pt modelId="{01AF5899-ED7F-45F3-93EB-95A721D7A9E3}" type="sibTrans" cxnId="{83744030-226B-4F28-BEB2-95F2CF947987}">
      <dgm:prSet/>
      <dgm:spPr/>
      <dgm:t>
        <a:bodyPr/>
        <a:lstStyle/>
        <a:p>
          <a:endParaRPr lang="nl-NL"/>
        </a:p>
      </dgm:t>
    </dgm:pt>
    <dgm:pt modelId="{1EBC7321-9669-405B-8909-05E626C7FF82}">
      <dgm:prSet/>
      <dgm:spPr>
        <a:ln>
          <a:solidFill>
            <a:srgbClr val="945DE8"/>
          </a:solidFill>
        </a:ln>
      </dgm:spPr>
      <dgm:t>
        <a:bodyPr/>
        <a:lstStyle/>
        <a:p>
          <a:r>
            <a:rPr lang="nl-NL" dirty="0"/>
            <a:t>Naamloze Vennootschap</a:t>
          </a:r>
        </a:p>
      </dgm:t>
    </dgm:pt>
    <dgm:pt modelId="{DF4ADA4F-D0A2-451D-9AAA-B13649AB8047}" type="parTrans" cxnId="{087F0163-9C85-43C9-A165-DB7107B5AFA5}">
      <dgm:prSet/>
      <dgm:spPr/>
      <dgm:t>
        <a:bodyPr/>
        <a:lstStyle/>
        <a:p>
          <a:endParaRPr lang="nl-NL"/>
        </a:p>
      </dgm:t>
    </dgm:pt>
    <dgm:pt modelId="{E3F29EA9-F903-458E-B20E-CB90DB777EA9}" type="sibTrans" cxnId="{087F0163-9C85-43C9-A165-DB7107B5AFA5}">
      <dgm:prSet/>
      <dgm:spPr/>
      <dgm:t>
        <a:bodyPr/>
        <a:lstStyle/>
        <a:p>
          <a:endParaRPr lang="nl-NL"/>
        </a:p>
      </dgm:t>
    </dgm:pt>
    <dgm:pt modelId="{274CEA07-14CC-40B9-AD1E-EF972526C14B}" type="pres">
      <dgm:prSet presAssocID="{63181D97-C6BD-4B83-940D-C9B6C9299FEE}" presName="diagram" presStyleCnt="0">
        <dgm:presLayoutVars>
          <dgm:chPref val="1"/>
          <dgm:dir/>
          <dgm:animOne val="branch"/>
          <dgm:animLvl val="lvl"/>
          <dgm:resizeHandles/>
        </dgm:presLayoutVars>
      </dgm:prSet>
      <dgm:spPr/>
    </dgm:pt>
    <dgm:pt modelId="{4FAF7D79-FAD6-4920-8E47-6AFE9DD61E7C}" type="pres">
      <dgm:prSet presAssocID="{32474F02-A06A-4615-BD02-0F144DA040A2}" presName="root" presStyleCnt="0"/>
      <dgm:spPr/>
    </dgm:pt>
    <dgm:pt modelId="{456450C9-863A-4071-B16C-508CF61BECC5}" type="pres">
      <dgm:prSet presAssocID="{32474F02-A06A-4615-BD02-0F144DA040A2}" presName="rootComposite" presStyleCnt="0"/>
      <dgm:spPr/>
    </dgm:pt>
    <dgm:pt modelId="{4BF3325A-C2DD-4883-A72E-907E2896AEB2}" type="pres">
      <dgm:prSet presAssocID="{32474F02-A06A-4615-BD02-0F144DA040A2}" presName="rootText" presStyleLbl="node1" presStyleIdx="0" presStyleCnt="2"/>
      <dgm:spPr/>
    </dgm:pt>
    <dgm:pt modelId="{21E9C308-5F86-4AA0-8C46-3249E3203F29}" type="pres">
      <dgm:prSet presAssocID="{32474F02-A06A-4615-BD02-0F144DA040A2}" presName="rootConnector" presStyleLbl="node1" presStyleIdx="0" presStyleCnt="2"/>
      <dgm:spPr/>
    </dgm:pt>
    <dgm:pt modelId="{FA411C0C-CAA1-4952-AF60-E6220434F8B2}" type="pres">
      <dgm:prSet presAssocID="{32474F02-A06A-4615-BD02-0F144DA040A2}" presName="childShape" presStyleCnt="0"/>
      <dgm:spPr/>
    </dgm:pt>
    <dgm:pt modelId="{7C352E73-4B7A-43D1-866A-147C1F8A3212}" type="pres">
      <dgm:prSet presAssocID="{838F31FD-EDF9-4C76-9A22-94A7F4AB2A2D}" presName="Name13" presStyleLbl="parChTrans1D2" presStyleIdx="0" presStyleCnt="6"/>
      <dgm:spPr/>
    </dgm:pt>
    <dgm:pt modelId="{8200B46F-EBD7-47EF-951A-4A1120742549}" type="pres">
      <dgm:prSet presAssocID="{CB1D55D3-8171-4F68-A132-577B284B3E02}" presName="childText" presStyleLbl="bgAcc1" presStyleIdx="0" presStyleCnt="6">
        <dgm:presLayoutVars>
          <dgm:bulletEnabled val="1"/>
        </dgm:presLayoutVars>
      </dgm:prSet>
      <dgm:spPr/>
    </dgm:pt>
    <dgm:pt modelId="{0A20AD90-E84B-46B5-878D-52C5A0A4602E}" type="pres">
      <dgm:prSet presAssocID="{140D6889-A85E-4068-9409-2891BE100B42}" presName="Name13" presStyleLbl="parChTrans1D2" presStyleIdx="1" presStyleCnt="6"/>
      <dgm:spPr/>
    </dgm:pt>
    <dgm:pt modelId="{9D5AB673-B9FD-48DE-BE59-49E8CB8EA2A1}" type="pres">
      <dgm:prSet presAssocID="{942EAB2F-6067-40A1-A959-1967D1266EF1}" presName="childText" presStyleLbl="bgAcc1" presStyleIdx="1" presStyleCnt="6">
        <dgm:presLayoutVars>
          <dgm:bulletEnabled val="1"/>
        </dgm:presLayoutVars>
      </dgm:prSet>
      <dgm:spPr/>
    </dgm:pt>
    <dgm:pt modelId="{9981985A-7C0A-4444-8B5D-8D8CC02C26F4}" type="pres">
      <dgm:prSet presAssocID="{E171E563-4715-489E-AE75-B477E26DA971}" presName="Name13" presStyleLbl="parChTrans1D2" presStyleIdx="2" presStyleCnt="6"/>
      <dgm:spPr/>
    </dgm:pt>
    <dgm:pt modelId="{A8932D45-5967-4F58-AE26-546F14B15F36}" type="pres">
      <dgm:prSet presAssocID="{49796041-7641-428C-92CB-EE10533578FB}" presName="childText" presStyleLbl="bgAcc1" presStyleIdx="2" presStyleCnt="6">
        <dgm:presLayoutVars>
          <dgm:bulletEnabled val="1"/>
        </dgm:presLayoutVars>
      </dgm:prSet>
      <dgm:spPr/>
    </dgm:pt>
    <dgm:pt modelId="{DF396F68-0983-4EBC-BB40-4EAB4AECF683}" type="pres">
      <dgm:prSet presAssocID="{DF4ADA4F-D0A2-451D-9AAA-B13649AB8047}" presName="Name13" presStyleLbl="parChTrans1D2" presStyleIdx="3" presStyleCnt="6"/>
      <dgm:spPr/>
    </dgm:pt>
    <dgm:pt modelId="{3F2F5E3B-8F80-4893-81E7-0CFDF7C8686D}" type="pres">
      <dgm:prSet presAssocID="{1EBC7321-9669-405B-8909-05E626C7FF82}" presName="childText" presStyleLbl="bgAcc1" presStyleIdx="3" presStyleCnt="6">
        <dgm:presLayoutVars>
          <dgm:bulletEnabled val="1"/>
        </dgm:presLayoutVars>
      </dgm:prSet>
      <dgm:spPr/>
    </dgm:pt>
    <dgm:pt modelId="{DCAF5D34-6869-4286-8B21-B06820AB76D1}" type="pres">
      <dgm:prSet presAssocID="{31FEDBE9-181F-4E31-A259-8F8184916058}" presName="root" presStyleCnt="0"/>
      <dgm:spPr/>
    </dgm:pt>
    <dgm:pt modelId="{DB0D7A8A-D541-4E40-A4AC-3B230199AB70}" type="pres">
      <dgm:prSet presAssocID="{31FEDBE9-181F-4E31-A259-8F8184916058}" presName="rootComposite" presStyleCnt="0"/>
      <dgm:spPr/>
    </dgm:pt>
    <dgm:pt modelId="{2CF58F1A-FAC9-4C36-BD1A-15F686ED038F}" type="pres">
      <dgm:prSet presAssocID="{31FEDBE9-181F-4E31-A259-8F8184916058}" presName="rootText" presStyleLbl="node1" presStyleIdx="1" presStyleCnt="2"/>
      <dgm:spPr/>
    </dgm:pt>
    <dgm:pt modelId="{C6E8E2FA-3840-483C-BA34-E44B3FF61094}" type="pres">
      <dgm:prSet presAssocID="{31FEDBE9-181F-4E31-A259-8F8184916058}" presName="rootConnector" presStyleLbl="node1" presStyleIdx="1" presStyleCnt="2"/>
      <dgm:spPr/>
    </dgm:pt>
    <dgm:pt modelId="{341151D6-7028-4EE3-9AE6-2FF76FA3F8D8}" type="pres">
      <dgm:prSet presAssocID="{31FEDBE9-181F-4E31-A259-8F8184916058}" presName="childShape" presStyleCnt="0"/>
      <dgm:spPr/>
    </dgm:pt>
    <dgm:pt modelId="{163568DB-5B2B-4ABB-B635-E6ADADB7D67D}" type="pres">
      <dgm:prSet presAssocID="{97D0A15C-2ACB-43F8-B791-D29897E55B0B}" presName="Name13" presStyleLbl="parChTrans1D2" presStyleIdx="4" presStyleCnt="6"/>
      <dgm:spPr/>
    </dgm:pt>
    <dgm:pt modelId="{C13D5859-0C62-4F17-9F0E-A031747BBAB4}" type="pres">
      <dgm:prSet presAssocID="{BC63234A-1187-4132-B525-6478E8C5B396}" presName="childText" presStyleLbl="bgAcc1" presStyleIdx="4" presStyleCnt="6">
        <dgm:presLayoutVars>
          <dgm:bulletEnabled val="1"/>
        </dgm:presLayoutVars>
      </dgm:prSet>
      <dgm:spPr/>
    </dgm:pt>
    <dgm:pt modelId="{B49A4F03-0BEF-466A-B868-E5AD9B64A27A}" type="pres">
      <dgm:prSet presAssocID="{E6980A27-0DB6-456F-A61E-DD57EA370249}" presName="Name13" presStyleLbl="parChTrans1D2" presStyleIdx="5" presStyleCnt="6"/>
      <dgm:spPr/>
    </dgm:pt>
    <dgm:pt modelId="{EAB12340-96EA-4DE8-9998-66C92996DF93}" type="pres">
      <dgm:prSet presAssocID="{A54160DA-D381-4350-A73E-288C318F6B8A}" presName="childText" presStyleLbl="bgAcc1" presStyleIdx="5" presStyleCnt="6">
        <dgm:presLayoutVars>
          <dgm:bulletEnabled val="1"/>
        </dgm:presLayoutVars>
      </dgm:prSet>
      <dgm:spPr/>
    </dgm:pt>
  </dgm:ptLst>
  <dgm:cxnLst>
    <dgm:cxn modelId="{744BB308-5A57-441D-9E2A-C3FA8823FE97}" type="presOf" srcId="{97D0A15C-2ACB-43F8-B791-D29897E55B0B}" destId="{163568DB-5B2B-4ABB-B635-E6ADADB7D67D}" srcOrd="0" destOrd="0" presId="urn:microsoft.com/office/officeart/2005/8/layout/hierarchy3"/>
    <dgm:cxn modelId="{9DA5AF17-D35A-484D-A734-6FEF726DF1F8}" type="presOf" srcId="{942EAB2F-6067-40A1-A959-1967D1266EF1}" destId="{9D5AB673-B9FD-48DE-BE59-49E8CB8EA2A1}" srcOrd="0" destOrd="0" presId="urn:microsoft.com/office/officeart/2005/8/layout/hierarchy3"/>
    <dgm:cxn modelId="{A5500B18-68EF-4C4D-BB07-5E260A017C6B}" srcId="{32474F02-A06A-4615-BD02-0F144DA040A2}" destId="{CB1D55D3-8171-4F68-A132-577B284B3E02}" srcOrd="0" destOrd="0" parTransId="{838F31FD-EDF9-4C76-9A22-94A7F4AB2A2D}" sibTransId="{C3144087-0B58-47D5-9FE3-CECB2696EF30}"/>
    <dgm:cxn modelId="{11B63218-BA67-41BD-9355-32E107C312A9}" type="presOf" srcId="{DF4ADA4F-D0A2-451D-9AAA-B13649AB8047}" destId="{DF396F68-0983-4EBC-BB40-4EAB4AECF683}" srcOrd="0" destOrd="0" presId="urn:microsoft.com/office/officeart/2005/8/layout/hierarchy3"/>
    <dgm:cxn modelId="{F3B4272E-8A66-4FCA-B3A1-57B6F176E654}" type="presOf" srcId="{31FEDBE9-181F-4E31-A259-8F8184916058}" destId="{2CF58F1A-FAC9-4C36-BD1A-15F686ED038F}" srcOrd="0" destOrd="0" presId="urn:microsoft.com/office/officeart/2005/8/layout/hierarchy3"/>
    <dgm:cxn modelId="{83744030-226B-4F28-BEB2-95F2CF947987}" srcId="{32474F02-A06A-4615-BD02-0F144DA040A2}" destId="{49796041-7641-428C-92CB-EE10533578FB}" srcOrd="2" destOrd="0" parTransId="{E171E563-4715-489E-AE75-B477E26DA971}" sibTransId="{01AF5899-ED7F-45F3-93EB-95A721D7A9E3}"/>
    <dgm:cxn modelId="{0DE4A231-3ECB-4464-A1EC-0576D2A9B06A}" srcId="{32474F02-A06A-4615-BD02-0F144DA040A2}" destId="{942EAB2F-6067-40A1-A959-1967D1266EF1}" srcOrd="1" destOrd="0" parTransId="{140D6889-A85E-4068-9409-2891BE100B42}" sibTransId="{117AC041-33BD-48BF-B0E6-ECCC388E8E13}"/>
    <dgm:cxn modelId="{4FF7F933-FD6B-4E85-8044-40786AF216F2}" type="presOf" srcId="{838F31FD-EDF9-4C76-9A22-94A7F4AB2A2D}" destId="{7C352E73-4B7A-43D1-866A-147C1F8A3212}" srcOrd="0" destOrd="0" presId="urn:microsoft.com/office/officeart/2005/8/layout/hierarchy3"/>
    <dgm:cxn modelId="{20DD7A5C-9965-423F-A9A5-BBBBEA99DF18}" type="presOf" srcId="{E171E563-4715-489E-AE75-B477E26DA971}" destId="{9981985A-7C0A-4444-8B5D-8D8CC02C26F4}" srcOrd="0" destOrd="0" presId="urn:microsoft.com/office/officeart/2005/8/layout/hierarchy3"/>
    <dgm:cxn modelId="{6A6A9C61-E371-4147-B920-89FE41E37075}" type="presOf" srcId="{32474F02-A06A-4615-BD02-0F144DA040A2}" destId="{4BF3325A-C2DD-4883-A72E-907E2896AEB2}" srcOrd="0" destOrd="0" presId="urn:microsoft.com/office/officeart/2005/8/layout/hierarchy3"/>
    <dgm:cxn modelId="{087F0163-9C85-43C9-A165-DB7107B5AFA5}" srcId="{32474F02-A06A-4615-BD02-0F144DA040A2}" destId="{1EBC7321-9669-405B-8909-05E626C7FF82}" srcOrd="3" destOrd="0" parTransId="{DF4ADA4F-D0A2-451D-9AAA-B13649AB8047}" sibTransId="{E3F29EA9-F903-458E-B20E-CB90DB777EA9}"/>
    <dgm:cxn modelId="{4B9C2668-4ACF-4AB5-B49A-7F6E8ACEF8B5}" srcId="{63181D97-C6BD-4B83-940D-C9B6C9299FEE}" destId="{31FEDBE9-181F-4E31-A259-8F8184916058}" srcOrd="1" destOrd="0" parTransId="{8DF34765-BC1B-4815-99D5-47FF95618944}" sibTransId="{D1E75427-A011-4913-901D-8E32E12B870B}"/>
    <dgm:cxn modelId="{A51E3D88-83A5-4271-888B-B9281EC7B4B5}" type="presOf" srcId="{E6980A27-0DB6-456F-A61E-DD57EA370249}" destId="{B49A4F03-0BEF-466A-B868-E5AD9B64A27A}" srcOrd="0" destOrd="0" presId="urn:microsoft.com/office/officeart/2005/8/layout/hierarchy3"/>
    <dgm:cxn modelId="{FDC36C9B-24F7-493A-96C4-6936727E7B1B}" type="presOf" srcId="{BC63234A-1187-4132-B525-6478E8C5B396}" destId="{C13D5859-0C62-4F17-9F0E-A031747BBAB4}" srcOrd="0" destOrd="0" presId="urn:microsoft.com/office/officeart/2005/8/layout/hierarchy3"/>
    <dgm:cxn modelId="{3396FAA6-E68D-4085-893C-262A674FC307}" type="presOf" srcId="{49796041-7641-428C-92CB-EE10533578FB}" destId="{A8932D45-5967-4F58-AE26-546F14B15F36}" srcOrd="0" destOrd="0" presId="urn:microsoft.com/office/officeart/2005/8/layout/hierarchy3"/>
    <dgm:cxn modelId="{06D9ECB6-B021-4413-8E38-91622A12E3CA}" srcId="{31FEDBE9-181F-4E31-A259-8F8184916058}" destId="{A54160DA-D381-4350-A73E-288C318F6B8A}" srcOrd="1" destOrd="0" parTransId="{E6980A27-0DB6-456F-A61E-DD57EA370249}" sibTransId="{68701A7E-99A3-422C-BFE1-8C7277DC08C2}"/>
    <dgm:cxn modelId="{4E6875C9-6DCF-4914-BA89-8CF930D8740E}" srcId="{63181D97-C6BD-4B83-940D-C9B6C9299FEE}" destId="{32474F02-A06A-4615-BD02-0F144DA040A2}" srcOrd="0" destOrd="0" parTransId="{6409EA31-403A-4725-932D-1A8B815BC5B0}" sibTransId="{925B1EE7-8B77-40E3-AD1D-7913C7FE5854}"/>
    <dgm:cxn modelId="{946FDFD4-6ACB-4D0A-9A60-89A1A9AD7DCA}" type="presOf" srcId="{63181D97-C6BD-4B83-940D-C9B6C9299FEE}" destId="{274CEA07-14CC-40B9-AD1E-EF972526C14B}" srcOrd="0" destOrd="0" presId="urn:microsoft.com/office/officeart/2005/8/layout/hierarchy3"/>
    <dgm:cxn modelId="{EA63EFD8-D95B-442E-BDB0-3B12EE8AFD95}" type="presOf" srcId="{A54160DA-D381-4350-A73E-288C318F6B8A}" destId="{EAB12340-96EA-4DE8-9998-66C92996DF93}" srcOrd="0" destOrd="0" presId="urn:microsoft.com/office/officeart/2005/8/layout/hierarchy3"/>
    <dgm:cxn modelId="{8C326BDB-0BEB-48F3-AA01-3F2ECB9234B6}" type="presOf" srcId="{31FEDBE9-181F-4E31-A259-8F8184916058}" destId="{C6E8E2FA-3840-483C-BA34-E44B3FF61094}" srcOrd="1" destOrd="0" presId="urn:microsoft.com/office/officeart/2005/8/layout/hierarchy3"/>
    <dgm:cxn modelId="{270CAAE0-9E0C-4CAF-8334-87E2C5A5EA15}" type="presOf" srcId="{1EBC7321-9669-405B-8909-05E626C7FF82}" destId="{3F2F5E3B-8F80-4893-81E7-0CFDF7C8686D}" srcOrd="0" destOrd="0" presId="urn:microsoft.com/office/officeart/2005/8/layout/hierarchy3"/>
    <dgm:cxn modelId="{C7B996E3-88B9-4101-AEC6-4C681915732C}" type="presOf" srcId="{CB1D55D3-8171-4F68-A132-577B284B3E02}" destId="{8200B46F-EBD7-47EF-951A-4A1120742549}" srcOrd="0" destOrd="0" presId="urn:microsoft.com/office/officeart/2005/8/layout/hierarchy3"/>
    <dgm:cxn modelId="{0D6E5EEE-C517-4D9E-8210-53A17AF9BA79}" type="presOf" srcId="{140D6889-A85E-4068-9409-2891BE100B42}" destId="{0A20AD90-E84B-46B5-878D-52C5A0A4602E}" srcOrd="0" destOrd="0" presId="urn:microsoft.com/office/officeart/2005/8/layout/hierarchy3"/>
    <dgm:cxn modelId="{A7C29EF8-C9CF-4834-9F55-59C5403E3C87}" srcId="{31FEDBE9-181F-4E31-A259-8F8184916058}" destId="{BC63234A-1187-4132-B525-6478E8C5B396}" srcOrd="0" destOrd="0" parTransId="{97D0A15C-2ACB-43F8-B791-D29897E55B0B}" sibTransId="{3865AAA1-7F66-4383-AF54-04C1BA7D0D86}"/>
    <dgm:cxn modelId="{E94AE5FD-8CBB-4E05-B6E2-98AC7ABCADDF}" type="presOf" srcId="{32474F02-A06A-4615-BD02-0F144DA040A2}" destId="{21E9C308-5F86-4AA0-8C46-3249E3203F29}" srcOrd="1" destOrd="0" presId="urn:microsoft.com/office/officeart/2005/8/layout/hierarchy3"/>
    <dgm:cxn modelId="{8B7BC1F7-EF33-410E-9E28-FAA630B4E70E}" type="presParOf" srcId="{274CEA07-14CC-40B9-AD1E-EF972526C14B}" destId="{4FAF7D79-FAD6-4920-8E47-6AFE9DD61E7C}" srcOrd="0" destOrd="0" presId="urn:microsoft.com/office/officeart/2005/8/layout/hierarchy3"/>
    <dgm:cxn modelId="{6E327CB1-7AB1-4AF8-8229-C5907F300D55}" type="presParOf" srcId="{4FAF7D79-FAD6-4920-8E47-6AFE9DD61E7C}" destId="{456450C9-863A-4071-B16C-508CF61BECC5}" srcOrd="0" destOrd="0" presId="urn:microsoft.com/office/officeart/2005/8/layout/hierarchy3"/>
    <dgm:cxn modelId="{6CBA6508-FDFD-40FE-AF63-4728DD767BF0}" type="presParOf" srcId="{456450C9-863A-4071-B16C-508CF61BECC5}" destId="{4BF3325A-C2DD-4883-A72E-907E2896AEB2}" srcOrd="0" destOrd="0" presId="urn:microsoft.com/office/officeart/2005/8/layout/hierarchy3"/>
    <dgm:cxn modelId="{F0C1161E-217E-43D9-B2E6-7ECB7112677B}" type="presParOf" srcId="{456450C9-863A-4071-B16C-508CF61BECC5}" destId="{21E9C308-5F86-4AA0-8C46-3249E3203F29}" srcOrd="1" destOrd="0" presId="urn:microsoft.com/office/officeart/2005/8/layout/hierarchy3"/>
    <dgm:cxn modelId="{62D14CE9-230B-413B-94AC-3CDA6381B95B}" type="presParOf" srcId="{4FAF7D79-FAD6-4920-8E47-6AFE9DD61E7C}" destId="{FA411C0C-CAA1-4952-AF60-E6220434F8B2}" srcOrd="1" destOrd="0" presId="urn:microsoft.com/office/officeart/2005/8/layout/hierarchy3"/>
    <dgm:cxn modelId="{EB173641-4319-4B78-A081-123525C8FB45}" type="presParOf" srcId="{FA411C0C-CAA1-4952-AF60-E6220434F8B2}" destId="{7C352E73-4B7A-43D1-866A-147C1F8A3212}" srcOrd="0" destOrd="0" presId="urn:microsoft.com/office/officeart/2005/8/layout/hierarchy3"/>
    <dgm:cxn modelId="{E02E210C-BDAB-4477-9245-BCDE261B20D7}" type="presParOf" srcId="{FA411C0C-CAA1-4952-AF60-E6220434F8B2}" destId="{8200B46F-EBD7-47EF-951A-4A1120742549}" srcOrd="1" destOrd="0" presId="urn:microsoft.com/office/officeart/2005/8/layout/hierarchy3"/>
    <dgm:cxn modelId="{61C83DA4-65A8-4641-85C3-C33E2E07734E}" type="presParOf" srcId="{FA411C0C-CAA1-4952-AF60-E6220434F8B2}" destId="{0A20AD90-E84B-46B5-878D-52C5A0A4602E}" srcOrd="2" destOrd="0" presId="urn:microsoft.com/office/officeart/2005/8/layout/hierarchy3"/>
    <dgm:cxn modelId="{263D5A91-D8A7-4003-B7B9-54D8EC5B00BF}" type="presParOf" srcId="{FA411C0C-CAA1-4952-AF60-E6220434F8B2}" destId="{9D5AB673-B9FD-48DE-BE59-49E8CB8EA2A1}" srcOrd="3" destOrd="0" presId="urn:microsoft.com/office/officeart/2005/8/layout/hierarchy3"/>
    <dgm:cxn modelId="{5881C874-DE4D-4E10-9722-46ED3065FA90}" type="presParOf" srcId="{FA411C0C-CAA1-4952-AF60-E6220434F8B2}" destId="{9981985A-7C0A-4444-8B5D-8D8CC02C26F4}" srcOrd="4" destOrd="0" presId="urn:microsoft.com/office/officeart/2005/8/layout/hierarchy3"/>
    <dgm:cxn modelId="{8C619932-2012-4260-BD11-FF47816DFA3D}" type="presParOf" srcId="{FA411C0C-CAA1-4952-AF60-E6220434F8B2}" destId="{A8932D45-5967-4F58-AE26-546F14B15F36}" srcOrd="5" destOrd="0" presId="urn:microsoft.com/office/officeart/2005/8/layout/hierarchy3"/>
    <dgm:cxn modelId="{2D85FEA9-1FFE-466E-8260-9D92233E5341}" type="presParOf" srcId="{FA411C0C-CAA1-4952-AF60-E6220434F8B2}" destId="{DF396F68-0983-4EBC-BB40-4EAB4AECF683}" srcOrd="6" destOrd="0" presId="urn:microsoft.com/office/officeart/2005/8/layout/hierarchy3"/>
    <dgm:cxn modelId="{1F62B090-D91C-452E-A9DF-CA7D5E055ECF}" type="presParOf" srcId="{FA411C0C-CAA1-4952-AF60-E6220434F8B2}" destId="{3F2F5E3B-8F80-4893-81E7-0CFDF7C8686D}" srcOrd="7" destOrd="0" presId="urn:microsoft.com/office/officeart/2005/8/layout/hierarchy3"/>
    <dgm:cxn modelId="{394F37C1-F019-4127-BAFA-4469AAA14954}" type="presParOf" srcId="{274CEA07-14CC-40B9-AD1E-EF972526C14B}" destId="{DCAF5D34-6869-4286-8B21-B06820AB76D1}" srcOrd="1" destOrd="0" presId="urn:microsoft.com/office/officeart/2005/8/layout/hierarchy3"/>
    <dgm:cxn modelId="{54D2C614-E1E0-46BC-B23E-911C20324AFA}" type="presParOf" srcId="{DCAF5D34-6869-4286-8B21-B06820AB76D1}" destId="{DB0D7A8A-D541-4E40-A4AC-3B230199AB70}" srcOrd="0" destOrd="0" presId="urn:microsoft.com/office/officeart/2005/8/layout/hierarchy3"/>
    <dgm:cxn modelId="{9464D92A-FCE4-44DD-BCFD-13207A5D60AD}" type="presParOf" srcId="{DB0D7A8A-D541-4E40-A4AC-3B230199AB70}" destId="{2CF58F1A-FAC9-4C36-BD1A-15F686ED038F}" srcOrd="0" destOrd="0" presId="urn:microsoft.com/office/officeart/2005/8/layout/hierarchy3"/>
    <dgm:cxn modelId="{4A03FE40-8148-4F1B-8714-1A48F4B13886}" type="presParOf" srcId="{DB0D7A8A-D541-4E40-A4AC-3B230199AB70}" destId="{C6E8E2FA-3840-483C-BA34-E44B3FF61094}" srcOrd="1" destOrd="0" presId="urn:microsoft.com/office/officeart/2005/8/layout/hierarchy3"/>
    <dgm:cxn modelId="{FF2D673C-815E-4F07-93BE-50CD512F4097}" type="presParOf" srcId="{DCAF5D34-6869-4286-8B21-B06820AB76D1}" destId="{341151D6-7028-4EE3-9AE6-2FF76FA3F8D8}" srcOrd="1" destOrd="0" presId="urn:microsoft.com/office/officeart/2005/8/layout/hierarchy3"/>
    <dgm:cxn modelId="{74732656-E302-467F-A7C4-56EC68F70EAD}" type="presParOf" srcId="{341151D6-7028-4EE3-9AE6-2FF76FA3F8D8}" destId="{163568DB-5B2B-4ABB-B635-E6ADADB7D67D}" srcOrd="0" destOrd="0" presId="urn:microsoft.com/office/officeart/2005/8/layout/hierarchy3"/>
    <dgm:cxn modelId="{52E2724A-55D1-4125-B471-2345359BC65C}" type="presParOf" srcId="{341151D6-7028-4EE3-9AE6-2FF76FA3F8D8}" destId="{C13D5859-0C62-4F17-9F0E-A031747BBAB4}" srcOrd="1" destOrd="0" presId="urn:microsoft.com/office/officeart/2005/8/layout/hierarchy3"/>
    <dgm:cxn modelId="{AC08563A-9327-45F4-B55B-E2FD66D3DC19}" type="presParOf" srcId="{341151D6-7028-4EE3-9AE6-2FF76FA3F8D8}" destId="{B49A4F03-0BEF-466A-B868-E5AD9B64A27A}" srcOrd="2" destOrd="0" presId="urn:microsoft.com/office/officeart/2005/8/layout/hierarchy3"/>
    <dgm:cxn modelId="{992E35DD-D3DC-4468-8BAD-6CDA4CE4D196}" type="presParOf" srcId="{341151D6-7028-4EE3-9AE6-2FF76FA3F8D8}" destId="{EAB12340-96EA-4DE8-9998-66C92996DF93}" srcOrd="3" destOrd="0" presId="urn:microsoft.com/office/officeart/2005/8/layout/hierarchy3"/>
  </dgm:cxnLst>
  <dgm:bg>
    <a:noFill/>
  </dgm:bg>
  <dgm:whole>
    <a:ln>
      <a:solidFill>
        <a:srgbClr val="945DE8"/>
      </a:solidFill>
    </a:ln>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17.xml><?xml version="1.0" encoding="utf-8"?>
<dgm:dataModel xmlns:dgm="http://schemas.openxmlformats.org/drawingml/2006/diagram" xmlns:a="http://schemas.openxmlformats.org/drawingml/2006/main">
  <dgm:ptLst>
    <dgm:pt modelId="{7404238D-6EFE-45A9-AA23-F6882CA0FCE0}" type="doc">
      <dgm:prSet loTypeId="urn:microsoft.com/office/officeart/2018/5/layout/CenteredIconLabelDescriptionList" loCatId="icon" qsTypeId="urn:microsoft.com/office/officeart/2005/8/quickstyle/simple1" qsCatId="simple" csTypeId="urn:microsoft.com/office/officeart/2018/5/colors/Iconchunking_neutralbg_colorful1" csCatId="colorful" phldr="1"/>
      <dgm:spPr/>
      <dgm:t>
        <a:bodyPr/>
        <a:lstStyle/>
        <a:p>
          <a:endParaRPr lang="nl-NL"/>
        </a:p>
      </dgm:t>
    </dgm:pt>
    <dgm:pt modelId="{A5DD54DB-DBE1-42D1-8025-B8F07E013E9F}">
      <dgm:prSet phldrT="[Tekst]"/>
      <dgm:spPr/>
      <dgm:t>
        <a:bodyPr/>
        <a:lstStyle/>
        <a:p>
          <a:pPr>
            <a:lnSpc>
              <a:spcPct val="100000"/>
            </a:lnSpc>
            <a:defRPr b="1"/>
          </a:pPr>
          <a:r>
            <a:rPr lang="nl-NL" dirty="0">
              <a:latin typeface="Effra Medium" panose="02000606080000020004"/>
            </a:rPr>
            <a:t>Liquiditeit</a:t>
          </a:r>
        </a:p>
      </dgm:t>
    </dgm:pt>
    <dgm:pt modelId="{7BDAB65E-691F-4EB9-B2A4-07C15320BD9D}" type="parTrans" cxnId="{7299500D-BF4C-4267-9C71-0266AFDB8724}">
      <dgm:prSet/>
      <dgm:spPr/>
      <dgm:t>
        <a:bodyPr/>
        <a:lstStyle/>
        <a:p>
          <a:endParaRPr lang="nl-NL"/>
        </a:p>
      </dgm:t>
    </dgm:pt>
    <dgm:pt modelId="{F007A01C-0469-4B83-8FFE-400AFBDD6BD2}" type="sibTrans" cxnId="{7299500D-BF4C-4267-9C71-0266AFDB8724}">
      <dgm:prSet/>
      <dgm:spPr/>
      <dgm:t>
        <a:bodyPr/>
        <a:lstStyle/>
        <a:p>
          <a:endParaRPr lang="nl-NL"/>
        </a:p>
      </dgm:t>
    </dgm:pt>
    <dgm:pt modelId="{F8B787BC-AF42-440A-BD35-5E2F4E027561}">
      <dgm:prSet phldrT="[Tekst]"/>
      <dgm:spPr/>
      <dgm:t>
        <a:bodyPr/>
        <a:lstStyle/>
        <a:p>
          <a:pPr>
            <a:lnSpc>
              <a:spcPct val="100000"/>
            </a:lnSpc>
          </a:pPr>
          <a:r>
            <a:rPr lang="nl-NL" b="0" dirty="0">
              <a:latin typeface="Effra Medium" panose="02000606080000020004"/>
            </a:rPr>
            <a:t>Kan een onderneming </a:t>
          </a:r>
        </a:p>
        <a:p>
          <a:pPr>
            <a:lnSpc>
              <a:spcPct val="100000"/>
            </a:lnSpc>
          </a:pPr>
          <a:r>
            <a:rPr lang="nl-NL" b="0" dirty="0">
              <a:latin typeface="Effra Medium" panose="02000606080000020004"/>
            </a:rPr>
            <a:t>aan de korte termijn</a:t>
          </a:r>
        </a:p>
        <a:p>
          <a:pPr>
            <a:lnSpc>
              <a:spcPct val="100000"/>
            </a:lnSpc>
          </a:pPr>
          <a:r>
            <a:rPr lang="nl-NL" b="0" dirty="0">
              <a:latin typeface="Effra Medium" panose="02000606080000020004"/>
            </a:rPr>
            <a:t> verplichtingen voldoen?</a:t>
          </a:r>
        </a:p>
      </dgm:t>
    </dgm:pt>
    <dgm:pt modelId="{4042BC65-776F-4330-9887-B7B02B8D09C8}" type="parTrans" cxnId="{23973F5F-8A80-46D4-8170-EFB32647636E}">
      <dgm:prSet/>
      <dgm:spPr/>
      <dgm:t>
        <a:bodyPr/>
        <a:lstStyle/>
        <a:p>
          <a:endParaRPr lang="nl-NL"/>
        </a:p>
      </dgm:t>
    </dgm:pt>
    <dgm:pt modelId="{B7976551-A5E9-47C3-A128-BE6676CC4BC5}" type="sibTrans" cxnId="{23973F5F-8A80-46D4-8170-EFB32647636E}">
      <dgm:prSet/>
      <dgm:spPr/>
      <dgm:t>
        <a:bodyPr/>
        <a:lstStyle/>
        <a:p>
          <a:endParaRPr lang="nl-NL"/>
        </a:p>
      </dgm:t>
    </dgm:pt>
    <dgm:pt modelId="{56BA4FB9-13B7-4A2D-95DA-2D1129A761A0}">
      <dgm:prSet phldrT="[Tekst]"/>
      <dgm:spPr/>
      <dgm:t>
        <a:bodyPr/>
        <a:lstStyle/>
        <a:p>
          <a:pPr>
            <a:lnSpc>
              <a:spcPct val="100000"/>
            </a:lnSpc>
            <a:defRPr b="1"/>
          </a:pPr>
          <a:r>
            <a:rPr lang="nl-NL" dirty="0">
              <a:latin typeface="Effra Medium" panose="02000606080000020004"/>
            </a:rPr>
            <a:t>Solvabiliteit</a:t>
          </a:r>
        </a:p>
      </dgm:t>
    </dgm:pt>
    <dgm:pt modelId="{CF2D08AA-C573-4D9C-AD60-27848F1D06EB}" type="parTrans" cxnId="{5E873F65-CC5D-4287-A56F-DC10871F283B}">
      <dgm:prSet/>
      <dgm:spPr/>
      <dgm:t>
        <a:bodyPr/>
        <a:lstStyle/>
        <a:p>
          <a:endParaRPr lang="nl-NL"/>
        </a:p>
      </dgm:t>
    </dgm:pt>
    <dgm:pt modelId="{E0C470E8-D648-4DFF-8DA7-C603811C2CCB}" type="sibTrans" cxnId="{5E873F65-CC5D-4287-A56F-DC10871F283B}">
      <dgm:prSet/>
      <dgm:spPr/>
      <dgm:t>
        <a:bodyPr/>
        <a:lstStyle/>
        <a:p>
          <a:endParaRPr lang="nl-NL"/>
        </a:p>
      </dgm:t>
    </dgm:pt>
    <dgm:pt modelId="{4A2CE7CD-7B83-49A6-86ED-063E5F23B2F3}">
      <dgm:prSet phldrT="[Tekst]"/>
      <dgm:spPr/>
      <dgm:t>
        <a:bodyPr/>
        <a:lstStyle/>
        <a:p>
          <a:pPr>
            <a:lnSpc>
              <a:spcPct val="100000"/>
            </a:lnSpc>
          </a:pPr>
          <a:r>
            <a:rPr lang="nl-NL" b="1" dirty="0">
              <a:latin typeface="Effra Medium" panose="02000606080000020004"/>
            </a:rPr>
            <a:t>Kan een onderneming </a:t>
          </a:r>
        </a:p>
        <a:p>
          <a:pPr>
            <a:lnSpc>
              <a:spcPct val="100000"/>
            </a:lnSpc>
          </a:pPr>
          <a:r>
            <a:rPr lang="nl-NL" b="1" dirty="0">
              <a:latin typeface="Effra Medium" panose="02000606080000020004"/>
            </a:rPr>
            <a:t>aan alle verplichtingen </a:t>
          </a:r>
        </a:p>
        <a:p>
          <a:pPr>
            <a:lnSpc>
              <a:spcPct val="100000"/>
            </a:lnSpc>
          </a:pPr>
          <a:r>
            <a:rPr lang="nl-NL" b="1" dirty="0">
              <a:latin typeface="Effra Medium" panose="02000606080000020004"/>
            </a:rPr>
            <a:t>voldoen bij liquidatie?</a:t>
          </a:r>
        </a:p>
      </dgm:t>
    </dgm:pt>
    <dgm:pt modelId="{4331EEBB-60BB-4473-96A9-15B3C3C7C88A}" type="parTrans" cxnId="{2D9DD18D-7B57-47F1-9D16-5C0E2435AA2E}">
      <dgm:prSet/>
      <dgm:spPr/>
      <dgm:t>
        <a:bodyPr/>
        <a:lstStyle/>
        <a:p>
          <a:endParaRPr lang="nl-NL"/>
        </a:p>
      </dgm:t>
    </dgm:pt>
    <dgm:pt modelId="{B8415B34-75B6-46BE-8254-D2B279A18CA5}" type="sibTrans" cxnId="{2D9DD18D-7B57-47F1-9D16-5C0E2435AA2E}">
      <dgm:prSet/>
      <dgm:spPr/>
      <dgm:t>
        <a:bodyPr/>
        <a:lstStyle/>
        <a:p>
          <a:endParaRPr lang="nl-NL"/>
        </a:p>
      </dgm:t>
    </dgm:pt>
    <dgm:pt modelId="{B16B1C03-33EF-49E5-B262-25D07F78EC75}">
      <dgm:prSet phldrT="[Tekst]"/>
      <dgm:spPr/>
      <dgm:t>
        <a:bodyPr/>
        <a:lstStyle/>
        <a:p>
          <a:pPr>
            <a:lnSpc>
              <a:spcPct val="100000"/>
            </a:lnSpc>
            <a:defRPr b="1"/>
          </a:pPr>
          <a:r>
            <a:rPr lang="nl-NL" dirty="0">
              <a:latin typeface="Effra Medium" panose="02000606080000020004"/>
            </a:rPr>
            <a:t>Rentabiliteit</a:t>
          </a:r>
        </a:p>
      </dgm:t>
    </dgm:pt>
    <dgm:pt modelId="{9553C6EE-A0CC-4618-B7DC-F9CFEDE65811}" type="parTrans" cxnId="{59594377-AA68-4B25-9981-972A08CE6446}">
      <dgm:prSet/>
      <dgm:spPr/>
      <dgm:t>
        <a:bodyPr/>
        <a:lstStyle/>
        <a:p>
          <a:endParaRPr lang="nl-NL"/>
        </a:p>
      </dgm:t>
    </dgm:pt>
    <dgm:pt modelId="{B25810E3-76DE-4E06-9A74-E63E62FF2294}" type="sibTrans" cxnId="{59594377-AA68-4B25-9981-972A08CE6446}">
      <dgm:prSet/>
      <dgm:spPr/>
      <dgm:t>
        <a:bodyPr/>
        <a:lstStyle/>
        <a:p>
          <a:endParaRPr lang="nl-NL"/>
        </a:p>
      </dgm:t>
    </dgm:pt>
    <dgm:pt modelId="{42F65418-8ACD-416F-8535-7BD3AF4E16CC}">
      <dgm:prSet phldrT="[Tekst]"/>
      <dgm:spPr/>
      <dgm:t>
        <a:bodyPr/>
        <a:lstStyle/>
        <a:p>
          <a:pPr>
            <a:lnSpc>
              <a:spcPct val="100000"/>
            </a:lnSpc>
          </a:pPr>
          <a:r>
            <a:rPr lang="nl-NL" dirty="0">
              <a:latin typeface="Effra Medium" panose="02000606080000020004"/>
            </a:rPr>
            <a:t>Hoeveel levert 1 euro op </a:t>
          </a:r>
        </a:p>
        <a:p>
          <a:pPr>
            <a:lnSpc>
              <a:spcPct val="100000"/>
            </a:lnSpc>
          </a:pPr>
          <a:r>
            <a:rPr lang="nl-NL" dirty="0">
              <a:latin typeface="Effra Medium" panose="02000606080000020004"/>
            </a:rPr>
            <a:t>die in de onderneming </a:t>
          </a:r>
        </a:p>
        <a:p>
          <a:pPr>
            <a:lnSpc>
              <a:spcPct val="100000"/>
            </a:lnSpc>
          </a:pPr>
          <a:r>
            <a:rPr lang="nl-NL" dirty="0">
              <a:latin typeface="Effra Medium" panose="02000606080000020004"/>
            </a:rPr>
            <a:t>wordt gestopt?</a:t>
          </a:r>
        </a:p>
      </dgm:t>
    </dgm:pt>
    <dgm:pt modelId="{4061CC73-41BB-4386-908B-77F66281E665}" type="parTrans" cxnId="{8B264C65-F573-421A-8B2B-69ABA63E2E80}">
      <dgm:prSet/>
      <dgm:spPr/>
      <dgm:t>
        <a:bodyPr/>
        <a:lstStyle/>
        <a:p>
          <a:endParaRPr lang="nl-NL"/>
        </a:p>
      </dgm:t>
    </dgm:pt>
    <dgm:pt modelId="{79FA74F6-6856-4C8C-96DA-21F690342BCC}" type="sibTrans" cxnId="{8B264C65-F573-421A-8B2B-69ABA63E2E80}">
      <dgm:prSet/>
      <dgm:spPr/>
      <dgm:t>
        <a:bodyPr/>
        <a:lstStyle/>
        <a:p>
          <a:endParaRPr lang="nl-NL"/>
        </a:p>
      </dgm:t>
    </dgm:pt>
    <dgm:pt modelId="{6BAEAF04-B44E-4A8C-9AD5-45D4522C0374}" type="pres">
      <dgm:prSet presAssocID="{7404238D-6EFE-45A9-AA23-F6882CA0FCE0}" presName="root" presStyleCnt="0">
        <dgm:presLayoutVars>
          <dgm:dir/>
          <dgm:resizeHandles val="exact"/>
        </dgm:presLayoutVars>
      </dgm:prSet>
      <dgm:spPr/>
    </dgm:pt>
    <dgm:pt modelId="{39796848-84E9-4C57-B712-B705AD19DAFD}" type="pres">
      <dgm:prSet presAssocID="{A5DD54DB-DBE1-42D1-8025-B8F07E013E9F}" presName="compNode" presStyleCnt="0"/>
      <dgm:spPr/>
    </dgm:pt>
    <dgm:pt modelId="{39098767-5D63-414D-9932-8B736475AB23}" type="pres">
      <dgm:prSet presAssocID="{A5DD54DB-DBE1-42D1-8025-B8F07E013E9F}" presName="iconRect" presStyleLbl="node1" presStyleIdx="0" presStyleCnt="3"/>
      <dgm:spPr>
        <a:blipFill>
          <a:blip xmlns:r="http://schemas.openxmlformats.org/officeDocument/2006/relationships" r:embed="rId1">
            <a:duotone>
              <a:prstClr val="black"/>
              <a:schemeClr val="tx2">
                <a:tint val="45000"/>
                <a:satMod val="400000"/>
              </a:schemeClr>
            </a:duotone>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Munten"/>
        </a:ext>
      </dgm:extLst>
    </dgm:pt>
    <dgm:pt modelId="{2D439E9B-F038-43ED-92A8-28BB5A066736}" type="pres">
      <dgm:prSet presAssocID="{A5DD54DB-DBE1-42D1-8025-B8F07E013E9F}" presName="iconSpace" presStyleCnt="0"/>
      <dgm:spPr/>
    </dgm:pt>
    <dgm:pt modelId="{BD2EAC7A-9912-46B5-AF87-7655B8B18065}" type="pres">
      <dgm:prSet presAssocID="{A5DD54DB-DBE1-42D1-8025-B8F07E013E9F}" presName="parTx" presStyleLbl="revTx" presStyleIdx="0" presStyleCnt="6">
        <dgm:presLayoutVars>
          <dgm:chMax val="0"/>
          <dgm:chPref val="0"/>
        </dgm:presLayoutVars>
      </dgm:prSet>
      <dgm:spPr/>
    </dgm:pt>
    <dgm:pt modelId="{D20B28BF-6D0E-4612-A0D9-BA9C15F9B4AF}" type="pres">
      <dgm:prSet presAssocID="{A5DD54DB-DBE1-42D1-8025-B8F07E013E9F}" presName="txSpace" presStyleCnt="0"/>
      <dgm:spPr/>
    </dgm:pt>
    <dgm:pt modelId="{C0495CDC-186B-4000-87A9-8458DD2F02D8}" type="pres">
      <dgm:prSet presAssocID="{A5DD54DB-DBE1-42D1-8025-B8F07E013E9F}" presName="desTx" presStyleLbl="revTx" presStyleIdx="1" presStyleCnt="6">
        <dgm:presLayoutVars/>
      </dgm:prSet>
      <dgm:spPr/>
    </dgm:pt>
    <dgm:pt modelId="{CDF398AA-6A4B-4BE2-B64C-017F56A38F6E}" type="pres">
      <dgm:prSet presAssocID="{F007A01C-0469-4B83-8FFE-400AFBDD6BD2}" presName="sibTrans" presStyleCnt="0"/>
      <dgm:spPr/>
    </dgm:pt>
    <dgm:pt modelId="{2A5B2CA4-FEF4-4EBC-90C9-DEFFF6606B40}" type="pres">
      <dgm:prSet presAssocID="{56BA4FB9-13B7-4A2D-95DA-2D1129A761A0}" presName="compNode" presStyleCnt="0"/>
      <dgm:spPr/>
    </dgm:pt>
    <dgm:pt modelId="{56C6434B-2943-47E9-9BBB-CE62C774DDDF}" type="pres">
      <dgm:prSet presAssocID="{56BA4FB9-13B7-4A2D-95DA-2D1129A761A0}" presName="iconRect" presStyleLbl="node1" presStyleIdx="1" presStyleCnt="3"/>
      <dgm:spPr>
        <a:blipFill>
          <a:blip xmlns:r="http://schemas.openxmlformats.org/officeDocument/2006/relationships" r:embed="rId3">
            <a:duotone>
              <a:prstClr val="black"/>
              <a:schemeClr val="tx2">
                <a:tint val="45000"/>
                <a:satMod val="400000"/>
              </a:schemeClr>
            </a:duotone>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Geld"/>
        </a:ext>
      </dgm:extLst>
    </dgm:pt>
    <dgm:pt modelId="{14873E6A-E49D-4934-8EF4-85608B87755A}" type="pres">
      <dgm:prSet presAssocID="{56BA4FB9-13B7-4A2D-95DA-2D1129A761A0}" presName="iconSpace" presStyleCnt="0"/>
      <dgm:spPr/>
    </dgm:pt>
    <dgm:pt modelId="{29EB00CC-C0E7-4DC5-8FEC-B91F143CCF2A}" type="pres">
      <dgm:prSet presAssocID="{56BA4FB9-13B7-4A2D-95DA-2D1129A761A0}" presName="parTx" presStyleLbl="revTx" presStyleIdx="2" presStyleCnt="6">
        <dgm:presLayoutVars>
          <dgm:chMax val="0"/>
          <dgm:chPref val="0"/>
        </dgm:presLayoutVars>
      </dgm:prSet>
      <dgm:spPr/>
    </dgm:pt>
    <dgm:pt modelId="{84790329-2EEE-436B-9573-545FC4EC06FA}" type="pres">
      <dgm:prSet presAssocID="{56BA4FB9-13B7-4A2D-95DA-2D1129A761A0}" presName="txSpace" presStyleCnt="0"/>
      <dgm:spPr/>
    </dgm:pt>
    <dgm:pt modelId="{56D14683-2634-4F24-AC95-F89297BE51AE}" type="pres">
      <dgm:prSet presAssocID="{56BA4FB9-13B7-4A2D-95DA-2D1129A761A0}" presName="desTx" presStyleLbl="revTx" presStyleIdx="3" presStyleCnt="6">
        <dgm:presLayoutVars/>
      </dgm:prSet>
      <dgm:spPr/>
    </dgm:pt>
    <dgm:pt modelId="{9542AEB5-79F5-4AAD-A4D4-992315B81CA3}" type="pres">
      <dgm:prSet presAssocID="{E0C470E8-D648-4DFF-8DA7-C603811C2CCB}" presName="sibTrans" presStyleCnt="0"/>
      <dgm:spPr/>
    </dgm:pt>
    <dgm:pt modelId="{8C20C181-9215-4E66-8E2D-ED98D3C90379}" type="pres">
      <dgm:prSet presAssocID="{B16B1C03-33EF-49E5-B262-25D07F78EC75}" presName="compNode" presStyleCnt="0"/>
      <dgm:spPr/>
    </dgm:pt>
    <dgm:pt modelId="{3DCA745C-ACB6-439B-808A-32927380E932}" type="pres">
      <dgm:prSet presAssocID="{B16B1C03-33EF-49E5-B262-25D07F78EC75}" presName="iconRect" presStyleLbl="node1" presStyleIdx="2" presStyleCnt="3"/>
      <dgm:spPr>
        <a:blipFill>
          <a:blip xmlns:r="http://schemas.openxmlformats.org/officeDocument/2006/relationships" r:embed="rId5">
            <a:duotone>
              <a:prstClr val="black"/>
              <a:schemeClr val="tx2">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Wiskunde"/>
        </a:ext>
      </dgm:extLst>
    </dgm:pt>
    <dgm:pt modelId="{31FF318E-A1C9-427A-ACEE-8998E9F0952C}" type="pres">
      <dgm:prSet presAssocID="{B16B1C03-33EF-49E5-B262-25D07F78EC75}" presName="iconSpace" presStyleCnt="0"/>
      <dgm:spPr/>
    </dgm:pt>
    <dgm:pt modelId="{F2E349AB-A160-45E9-9354-9EB98D70676B}" type="pres">
      <dgm:prSet presAssocID="{B16B1C03-33EF-49E5-B262-25D07F78EC75}" presName="parTx" presStyleLbl="revTx" presStyleIdx="4" presStyleCnt="6">
        <dgm:presLayoutVars>
          <dgm:chMax val="0"/>
          <dgm:chPref val="0"/>
        </dgm:presLayoutVars>
      </dgm:prSet>
      <dgm:spPr/>
    </dgm:pt>
    <dgm:pt modelId="{4263DC03-5259-4A97-A991-6928578D9A51}" type="pres">
      <dgm:prSet presAssocID="{B16B1C03-33EF-49E5-B262-25D07F78EC75}" presName="txSpace" presStyleCnt="0"/>
      <dgm:spPr/>
    </dgm:pt>
    <dgm:pt modelId="{EBD33D17-4906-45CB-BDBB-4C6AB8A639D9}" type="pres">
      <dgm:prSet presAssocID="{B16B1C03-33EF-49E5-B262-25D07F78EC75}" presName="desTx" presStyleLbl="revTx" presStyleIdx="5" presStyleCnt="6">
        <dgm:presLayoutVars/>
      </dgm:prSet>
      <dgm:spPr/>
    </dgm:pt>
  </dgm:ptLst>
  <dgm:cxnLst>
    <dgm:cxn modelId="{E9688204-21C6-455D-8D1B-0808CF99D45D}" type="presOf" srcId="{4A2CE7CD-7B83-49A6-86ED-063E5F23B2F3}" destId="{56D14683-2634-4F24-AC95-F89297BE51AE}" srcOrd="0" destOrd="0" presId="urn:microsoft.com/office/officeart/2018/5/layout/CenteredIconLabelDescriptionList"/>
    <dgm:cxn modelId="{7299500D-BF4C-4267-9C71-0266AFDB8724}" srcId="{7404238D-6EFE-45A9-AA23-F6882CA0FCE0}" destId="{A5DD54DB-DBE1-42D1-8025-B8F07E013E9F}" srcOrd="0" destOrd="0" parTransId="{7BDAB65E-691F-4EB9-B2A4-07C15320BD9D}" sibTransId="{F007A01C-0469-4B83-8FFE-400AFBDD6BD2}"/>
    <dgm:cxn modelId="{45643A36-2A9B-4CB9-A99E-EDE8FBA49779}" type="presOf" srcId="{A5DD54DB-DBE1-42D1-8025-B8F07E013E9F}" destId="{BD2EAC7A-9912-46B5-AF87-7655B8B18065}" srcOrd="0" destOrd="0" presId="urn:microsoft.com/office/officeart/2018/5/layout/CenteredIconLabelDescriptionList"/>
    <dgm:cxn modelId="{23973F5F-8A80-46D4-8170-EFB32647636E}" srcId="{A5DD54DB-DBE1-42D1-8025-B8F07E013E9F}" destId="{F8B787BC-AF42-440A-BD35-5E2F4E027561}" srcOrd="0" destOrd="0" parTransId="{4042BC65-776F-4330-9887-B7B02B8D09C8}" sibTransId="{B7976551-A5E9-47C3-A128-BE6676CC4BC5}"/>
    <dgm:cxn modelId="{4B201760-567C-42BE-837F-EA6F2097EE9E}" type="presOf" srcId="{B16B1C03-33EF-49E5-B262-25D07F78EC75}" destId="{F2E349AB-A160-45E9-9354-9EB98D70676B}" srcOrd="0" destOrd="0" presId="urn:microsoft.com/office/officeart/2018/5/layout/CenteredIconLabelDescriptionList"/>
    <dgm:cxn modelId="{5E873F65-CC5D-4287-A56F-DC10871F283B}" srcId="{7404238D-6EFE-45A9-AA23-F6882CA0FCE0}" destId="{56BA4FB9-13B7-4A2D-95DA-2D1129A761A0}" srcOrd="1" destOrd="0" parTransId="{CF2D08AA-C573-4D9C-AD60-27848F1D06EB}" sibTransId="{E0C470E8-D648-4DFF-8DA7-C603811C2CCB}"/>
    <dgm:cxn modelId="{8B264C65-F573-421A-8B2B-69ABA63E2E80}" srcId="{B16B1C03-33EF-49E5-B262-25D07F78EC75}" destId="{42F65418-8ACD-416F-8535-7BD3AF4E16CC}" srcOrd="0" destOrd="0" parTransId="{4061CC73-41BB-4386-908B-77F66281E665}" sibTransId="{79FA74F6-6856-4C8C-96DA-21F690342BCC}"/>
    <dgm:cxn modelId="{59594377-AA68-4B25-9981-972A08CE6446}" srcId="{7404238D-6EFE-45A9-AA23-F6882CA0FCE0}" destId="{B16B1C03-33EF-49E5-B262-25D07F78EC75}" srcOrd="2" destOrd="0" parTransId="{9553C6EE-A0CC-4618-B7DC-F9CFEDE65811}" sibTransId="{B25810E3-76DE-4E06-9A74-E63E62FF2294}"/>
    <dgm:cxn modelId="{2D9DD18D-7B57-47F1-9D16-5C0E2435AA2E}" srcId="{56BA4FB9-13B7-4A2D-95DA-2D1129A761A0}" destId="{4A2CE7CD-7B83-49A6-86ED-063E5F23B2F3}" srcOrd="0" destOrd="0" parTransId="{4331EEBB-60BB-4473-96A9-15B3C3C7C88A}" sibTransId="{B8415B34-75B6-46BE-8254-D2B279A18CA5}"/>
    <dgm:cxn modelId="{E67FD3BE-5E2A-4666-A7CE-ACA24EDA1BDE}" type="presOf" srcId="{F8B787BC-AF42-440A-BD35-5E2F4E027561}" destId="{C0495CDC-186B-4000-87A9-8458DD2F02D8}" srcOrd="0" destOrd="0" presId="urn:microsoft.com/office/officeart/2018/5/layout/CenteredIconLabelDescriptionList"/>
    <dgm:cxn modelId="{23EBE7C2-FC03-47B4-A3F2-7876984660AF}" type="presOf" srcId="{7404238D-6EFE-45A9-AA23-F6882CA0FCE0}" destId="{6BAEAF04-B44E-4A8C-9AD5-45D4522C0374}" srcOrd="0" destOrd="0" presId="urn:microsoft.com/office/officeart/2018/5/layout/CenteredIconLabelDescriptionList"/>
    <dgm:cxn modelId="{D64EEACE-0B00-44A1-B17C-FC51B33F3B5F}" type="presOf" srcId="{56BA4FB9-13B7-4A2D-95DA-2D1129A761A0}" destId="{29EB00CC-C0E7-4DC5-8FEC-B91F143CCF2A}" srcOrd="0" destOrd="0" presId="urn:microsoft.com/office/officeart/2018/5/layout/CenteredIconLabelDescriptionList"/>
    <dgm:cxn modelId="{C5FA15D1-AF20-463A-89B5-29BEE825594C}" type="presOf" srcId="{42F65418-8ACD-416F-8535-7BD3AF4E16CC}" destId="{EBD33D17-4906-45CB-BDBB-4C6AB8A639D9}" srcOrd="0" destOrd="0" presId="urn:microsoft.com/office/officeart/2018/5/layout/CenteredIconLabelDescriptionList"/>
    <dgm:cxn modelId="{88FD83A0-D99B-421E-8B7C-F5F420A792AC}" type="presParOf" srcId="{6BAEAF04-B44E-4A8C-9AD5-45D4522C0374}" destId="{39796848-84E9-4C57-B712-B705AD19DAFD}" srcOrd="0" destOrd="0" presId="urn:microsoft.com/office/officeart/2018/5/layout/CenteredIconLabelDescriptionList"/>
    <dgm:cxn modelId="{1A2056E4-916C-476A-8E66-252169479423}" type="presParOf" srcId="{39796848-84E9-4C57-B712-B705AD19DAFD}" destId="{39098767-5D63-414D-9932-8B736475AB23}" srcOrd="0" destOrd="0" presId="urn:microsoft.com/office/officeart/2018/5/layout/CenteredIconLabelDescriptionList"/>
    <dgm:cxn modelId="{CFA802BE-AC76-4917-BC71-BF7326A8D164}" type="presParOf" srcId="{39796848-84E9-4C57-B712-B705AD19DAFD}" destId="{2D439E9B-F038-43ED-92A8-28BB5A066736}" srcOrd="1" destOrd="0" presId="urn:microsoft.com/office/officeart/2018/5/layout/CenteredIconLabelDescriptionList"/>
    <dgm:cxn modelId="{FB9169B8-0482-436F-837B-89C6E6FE0A01}" type="presParOf" srcId="{39796848-84E9-4C57-B712-B705AD19DAFD}" destId="{BD2EAC7A-9912-46B5-AF87-7655B8B18065}" srcOrd="2" destOrd="0" presId="urn:microsoft.com/office/officeart/2018/5/layout/CenteredIconLabelDescriptionList"/>
    <dgm:cxn modelId="{71BDAD0A-D311-47A1-91D5-2D099C1C9879}" type="presParOf" srcId="{39796848-84E9-4C57-B712-B705AD19DAFD}" destId="{D20B28BF-6D0E-4612-A0D9-BA9C15F9B4AF}" srcOrd="3" destOrd="0" presId="urn:microsoft.com/office/officeart/2018/5/layout/CenteredIconLabelDescriptionList"/>
    <dgm:cxn modelId="{0531727A-B880-4E94-AD48-D2D50F32F32F}" type="presParOf" srcId="{39796848-84E9-4C57-B712-B705AD19DAFD}" destId="{C0495CDC-186B-4000-87A9-8458DD2F02D8}" srcOrd="4" destOrd="0" presId="urn:microsoft.com/office/officeart/2018/5/layout/CenteredIconLabelDescriptionList"/>
    <dgm:cxn modelId="{23D22B28-221B-466C-B9B8-1D92D816D676}" type="presParOf" srcId="{6BAEAF04-B44E-4A8C-9AD5-45D4522C0374}" destId="{CDF398AA-6A4B-4BE2-B64C-017F56A38F6E}" srcOrd="1" destOrd="0" presId="urn:microsoft.com/office/officeart/2018/5/layout/CenteredIconLabelDescriptionList"/>
    <dgm:cxn modelId="{4C0E3BA3-823A-43D6-A40A-547D84502810}" type="presParOf" srcId="{6BAEAF04-B44E-4A8C-9AD5-45D4522C0374}" destId="{2A5B2CA4-FEF4-4EBC-90C9-DEFFF6606B40}" srcOrd="2" destOrd="0" presId="urn:microsoft.com/office/officeart/2018/5/layout/CenteredIconLabelDescriptionList"/>
    <dgm:cxn modelId="{3DAFC7ED-585D-47DA-813A-2203636918E6}" type="presParOf" srcId="{2A5B2CA4-FEF4-4EBC-90C9-DEFFF6606B40}" destId="{56C6434B-2943-47E9-9BBB-CE62C774DDDF}" srcOrd="0" destOrd="0" presId="urn:microsoft.com/office/officeart/2018/5/layout/CenteredIconLabelDescriptionList"/>
    <dgm:cxn modelId="{34A06E5D-61F0-4CF6-AEF3-59E97AC7DC3F}" type="presParOf" srcId="{2A5B2CA4-FEF4-4EBC-90C9-DEFFF6606B40}" destId="{14873E6A-E49D-4934-8EF4-85608B87755A}" srcOrd="1" destOrd="0" presId="urn:microsoft.com/office/officeart/2018/5/layout/CenteredIconLabelDescriptionList"/>
    <dgm:cxn modelId="{89608E4D-6DE6-4AAA-B545-9DC08FBFB5B8}" type="presParOf" srcId="{2A5B2CA4-FEF4-4EBC-90C9-DEFFF6606B40}" destId="{29EB00CC-C0E7-4DC5-8FEC-B91F143CCF2A}" srcOrd="2" destOrd="0" presId="urn:microsoft.com/office/officeart/2018/5/layout/CenteredIconLabelDescriptionList"/>
    <dgm:cxn modelId="{48F41DC7-4877-4C84-AFC8-A042A04D5FF1}" type="presParOf" srcId="{2A5B2CA4-FEF4-4EBC-90C9-DEFFF6606B40}" destId="{84790329-2EEE-436B-9573-545FC4EC06FA}" srcOrd="3" destOrd="0" presId="urn:microsoft.com/office/officeart/2018/5/layout/CenteredIconLabelDescriptionList"/>
    <dgm:cxn modelId="{21A5B929-5F61-4FD8-8518-71497F4EF065}" type="presParOf" srcId="{2A5B2CA4-FEF4-4EBC-90C9-DEFFF6606B40}" destId="{56D14683-2634-4F24-AC95-F89297BE51AE}" srcOrd="4" destOrd="0" presId="urn:microsoft.com/office/officeart/2018/5/layout/CenteredIconLabelDescriptionList"/>
    <dgm:cxn modelId="{CA45DD59-7CCB-46A2-8EDC-203D1633F0A2}" type="presParOf" srcId="{6BAEAF04-B44E-4A8C-9AD5-45D4522C0374}" destId="{9542AEB5-79F5-4AAD-A4D4-992315B81CA3}" srcOrd="3" destOrd="0" presId="urn:microsoft.com/office/officeart/2018/5/layout/CenteredIconLabelDescriptionList"/>
    <dgm:cxn modelId="{ACCDEC27-E02A-4049-9E70-5FF79B89340D}" type="presParOf" srcId="{6BAEAF04-B44E-4A8C-9AD5-45D4522C0374}" destId="{8C20C181-9215-4E66-8E2D-ED98D3C90379}" srcOrd="4" destOrd="0" presId="urn:microsoft.com/office/officeart/2018/5/layout/CenteredIconLabelDescriptionList"/>
    <dgm:cxn modelId="{62B627B4-CCBE-4C41-A4E5-4D6E64AF18F7}" type="presParOf" srcId="{8C20C181-9215-4E66-8E2D-ED98D3C90379}" destId="{3DCA745C-ACB6-439B-808A-32927380E932}" srcOrd="0" destOrd="0" presId="urn:microsoft.com/office/officeart/2018/5/layout/CenteredIconLabelDescriptionList"/>
    <dgm:cxn modelId="{A4EA8BF2-31FE-4AFE-8DA9-90FE781FF30A}" type="presParOf" srcId="{8C20C181-9215-4E66-8E2D-ED98D3C90379}" destId="{31FF318E-A1C9-427A-ACEE-8998E9F0952C}" srcOrd="1" destOrd="0" presId="urn:microsoft.com/office/officeart/2018/5/layout/CenteredIconLabelDescriptionList"/>
    <dgm:cxn modelId="{053ABE56-4FED-463F-8BE7-78846C78BAB6}" type="presParOf" srcId="{8C20C181-9215-4E66-8E2D-ED98D3C90379}" destId="{F2E349AB-A160-45E9-9354-9EB98D70676B}" srcOrd="2" destOrd="0" presId="urn:microsoft.com/office/officeart/2018/5/layout/CenteredIconLabelDescriptionList"/>
    <dgm:cxn modelId="{03E44EBB-69C0-494F-A35E-06C5D66DE73D}" type="presParOf" srcId="{8C20C181-9215-4E66-8E2D-ED98D3C90379}" destId="{4263DC03-5259-4A97-A991-6928578D9A51}" srcOrd="3" destOrd="0" presId="urn:microsoft.com/office/officeart/2018/5/layout/CenteredIconLabelDescriptionList"/>
    <dgm:cxn modelId="{E9B5C9FF-71E4-4D8D-949B-0E778F47E513}" type="presParOf" srcId="{8C20C181-9215-4E66-8E2D-ED98D3C90379}" destId="{EBD33D17-4906-45CB-BDBB-4C6AB8A639D9}" srcOrd="4" destOrd="0" presId="urn:microsoft.com/office/officeart/2018/5/layout/Centered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404238D-6EFE-45A9-AA23-F6882CA0FCE0}" type="doc">
      <dgm:prSet loTypeId="urn:microsoft.com/office/officeart/2018/5/layout/CenteredIconLabelDescriptionList" loCatId="icon" qsTypeId="urn:microsoft.com/office/officeart/2005/8/quickstyle/simple1" qsCatId="simple" csTypeId="urn:microsoft.com/office/officeart/2018/5/colors/Iconchunking_neutralbg_colorful1" csCatId="colorful" phldr="1"/>
      <dgm:spPr/>
      <dgm:t>
        <a:bodyPr/>
        <a:lstStyle/>
        <a:p>
          <a:endParaRPr lang="nl-NL"/>
        </a:p>
      </dgm:t>
    </dgm:pt>
    <dgm:pt modelId="{A5DD54DB-DBE1-42D1-8025-B8F07E013E9F}">
      <dgm:prSet phldrT="[Tekst]"/>
      <dgm:spPr/>
      <dgm:t>
        <a:bodyPr/>
        <a:lstStyle/>
        <a:p>
          <a:pPr>
            <a:lnSpc>
              <a:spcPct val="100000"/>
            </a:lnSpc>
            <a:defRPr b="1"/>
          </a:pPr>
          <a:r>
            <a:rPr lang="nl-NL" dirty="0">
              <a:latin typeface="Effra" panose="02000506080000020004"/>
            </a:rPr>
            <a:t>Opbrengsten</a:t>
          </a:r>
        </a:p>
      </dgm:t>
    </dgm:pt>
    <dgm:pt modelId="{7BDAB65E-691F-4EB9-B2A4-07C15320BD9D}" type="parTrans" cxnId="{7299500D-BF4C-4267-9C71-0266AFDB8724}">
      <dgm:prSet/>
      <dgm:spPr/>
      <dgm:t>
        <a:bodyPr/>
        <a:lstStyle/>
        <a:p>
          <a:endParaRPr lang="nl-NL"/>
        </a:p>
      </dgm:t>
    </dgm:pt>
    <dgm:pt modelId="{F007A01C-0469-4B83-8FFE-400AFBDD6BD2}" type="sibTrans" cxnId="{7299500D-BF4C-4267-9C71-0266AFDB8724}">
      <dgm:prSet/>
      <dgm:spPr/>
      <dgm:t>
        <a:bodyPr/>
        <a:lstStyle/>
        <a:p>
          <a:endParaRPr lang="nl-NL"/>
        </a:p>
      </dgm:t>
    </dgm:pt>
    <dgm:pt modelId="{F8B787BC-AF42-440A-BD35-5E2F4E027561}">
      <dgm:prSet phldrT="[Tekst]"/>
      <dgm:spPr/>
      <dgm:t>
        <a:bodyPr/>
        <a:lstStyle/>
        <a:p>
          <a:pPr>
            <a:lnSpc>
              <a:spcPct val="100000"/>
            </a:lnSpc>
          </a:pPr>
          <a:r>
            <a:rPr lang="nl-NL" dirty="0">
              <a:latin typeface="Effra" panose="02000506080000020004"/>
            </a:rPr>
            <a:t>- O</a:t>
          </a:r>
          <a:r>
            <a:rPr lang="nl-NL" b="0" i="0" dirty="0">
              <a:latin typeface="Effra" panose="02000506080000020004"/>
            </a:rPr>
            <a:t>p het moment dat een onderneming een verkoopcontract sluit, is er sprake van omzet (= opbrengst).</a:t>
          </a:r>
        </a:p>
        <a:p>
          <a:pPr>
            <a:lnSpc>
              <a:spcPct val="100000"/>
            </a:lnSpc>
          </a:pPr>
          <a:r>
            <a:rPr lang="nl-NL" b="0" i="0" dirty="0">
              <a:latin typeface="Effra" panose="02000506080000020004"/>
            </a:rPr>
            <a:t>- Het tijdstip van ontvangst van het geld doet er niet toe. </a:t>
          </a:r>
        </a:p>
        <a:p>
          <a:pPr>
            <a:lnSpc>
              <a:spcPct val="100000"/>
            </a:lnSpc>
          </a:pPr>
          <a:r>
            <a:rPr lang="nl-NL" b="0" i="0" dirty="0">
              <a:latin typeface="Effra" panose="02000506080000020004"/>
            </a:rPr>
            <a:t>- Omzet is altijd exclusief btw. </a:t>
          </a:r>
          <a:endParaRPr lang="nl-NL" dirty="0">
            <a:latin typeface="Effra" panose="02000506080000020004"/>
          </a:endParaRPr>
        </a:p>
      </dgm:t>
    </dgm:pt>
    <dgm:pt modelId="{4042BC65-776F-4330-9887-B7B02B8D09C8}" type="parTrans" cxnId="{23973F5F-8A80-46D4-8170-EFB32647636E}">
      <dgm:prSet/>
      <dgm:spPr/>
      <dgm:t>
        <a:bodyPr/>
        <a:lstStyle/>
        <a:p>
          <a:endParaRPr lang="nl-NL"/>
        </a:p>
      </dgm:t>
    </dgm:pt>
    <dgm:pt modelId="{B7976551-A5E9-47C3-A128-BE6676CC4BC5}" type="sibTrans" cxnId="{23973F5F-8A80-46D4-8170-EFB32647636E}">
      <dgm:prSet/>
      <dgm:spPr/>
      <dgm:t>
        <a:bodyPr/>
        <a:lstStyle/>
        <a:p>
          <a:endParaRPr lang="nl-NL"/>
        </a:p>
      </dgm:t>
    </dgm:pt>
    <dgm:pt modelId="{56BA4FB9-13B7-4A2D-95DA-2D1129A761A0}">
      <dgm:prSet phldrT="[Tekst]"/>
      <dgm:spPr/>
      <dgm:t>
        <a:bodyPr/>
        <a:lstStyle/>
        <a:p>
          <a:pPr>
            <a:lnSpc>
              <a:spcPct val="100000"/>
            </a:lnSpc>
            <a:defRPr b="1"/>
          </a:pPr>
          <a:r>
            <a:rPr lang="nl-NL" dirty="0">
              <a:latin typeface="Effra" panose="02000506080000020004"/>
            </a:rPr>
            <a:t>Ontvangsten</a:t>
          </a:r>
        </a:p>
      </dgm:t>
    </dgm:pt>
    <dgm:pt modelId="{CF2D08AA-C573-4D9C-AD60-27848F1D06EB}" type="parTrans" cxnId="{5E873F65-CC5D-4287-A56F-DC10871F283B}">
      <dgm:prSet/>
      <dgm:spPr/>
      <dgm:t>
        <a:bodyPr/>
        <a:lstStyle/>
        <a:p>
          <a:endParaRPr lang="nl-NL"/>
        </a:p>
      </dgm:t>
    </dgm:pt>
    <dgm:pt modelId="{E0C470E8-D648-4DFF-8DA7-C603811C2CCB}" type="sibTrans" cxnId="{5E873F65-CC5D-4287-A56F-DC10871F283B}">
      <dgm:prSet/>
      <dgm:spPr/>
      <dgm:t>
        <a:bodyPr/>
        <a:lstStyle/>
        <a:p>
          <a:endParaRPr lang="nl-NL"/>
        </a:p>
      </dgm:t>
    </dgm:pt>
    <dgm:pt modelId="{4A2CE7CD-7B83-49A6-86ED-063E5F23B2F3}">
      <dgm:prSet phldrT="[Tekst]"/>
      <dgm:spPr/>
      <dgm:t>
        <a:bodyPr/>
        <a:lstStyle/>
        <a:p>
          <a:pPr>
            <a:lnSpc>
              <a:spcPct val="100000"/>
            </a:lnSpc>
          </a:pPr>
          <a:r>
            <a:rPr lang="nl-NL" dirty="0">
              <a:latin typeface="Effra" panose="02000506080000020004"/>
            </a:rPr>
            <a:t>- O</a:t>
          </a:r>
          <a:r>
            <a:rPr lang="nl-NL" b="0" i="0" dirty="0">
              <a:latin typeface="Effra" panose="02000506080000020004"/>
            </a:rPr>
            <a:t>p het moment dat een onderneming daadwerkelijk geld ontvangt, is er sprake van een ontvangst. </a:t>
          </a:r>
        </a:p>
        <a:p>
          <a:pPr>
            <a:lnSpc>
              <a:spcPct val="100000"/>
            </a:lnSpc>
          </a:pPr>
          <a:r>
            <a:rPr lang="nl-NL" b="0" i="0" dirty="0">
              <a:latin typeface="Effra" panose="02000506080000020004"/>
            </a:rPr>
            <a:t>- Ontvangsten zijn altijd inclusief btw. De btw moet vervolgens worden afgedragen aan de fiscus.</a:t>
          </a:r>
          <a:endParaRPr lang="nl-NL" dirty="0">
            <a:latin typeface="Effra" panose="02000506080000020004"/>
          </a:endParaRPr>
        </a:p>
      </dgm:t>
    </dgm:pt>
    <dgm:pt modelId="{4331EEBB-60BB-4473-96A9-15B3C3C7C88A}" type="parTrans" cxnId="{2D9DD18D-7B57-47F1-9D16-5C0E2435AA2E}">
      <dgm:prSet/>
      <dgm:spPr/>
      <dgm:t>
        <a:bodyPr/>
        <a:lstStyle/>
        <a:p>
          <a:endParaRPr lang="nl-NL"/>
        </a:p>
      </dgm:t>
    </dgm:pt>
    <dgm:pt modelId="{B8415B34-75B6-46BE-8254-D2B279A18CA5}" type="sibTrans" cxnId="{2D9DD18D-7B57-47F1-9D16-5C0E2435AA2E}">
      <dgm:prSet/>
      <dgm:spPr/>
      <dgm:t>
        <a:bodyPr/>
        <a:lstStyle/>
        <a:p>
          <a:endParaRPr lang="nl-NL"/>
        </a:p>
      </dgm:t>
    </dgm:pt>
    <dgm:pt modelId="{B379A92E-08F3-4F57-9E84-96912160EFEE}">
      <dgm:prSet/>
      <dgm:spPr/>
      <dgm:t>
        <a:bodyPr/>
        <a:lstStyle/>
        <a:p>
          <a:pPr>
            <a:lnSpc>
              <a:spcPct val="100000"/>
            </a:lnSpc>
          </a:pPr>
          <a:endParaRPr lang="nl-NL" dirty="0">
            <a:latin typeface="Effra" panose="02000506080000020004"/>
          </a:endParaRPr>
        </a:p>
      </dgm:t>
    </dgm:pt>
    <dgm:pt modelId="{4A84D5B4-4A2F-4344-B10C-63BF41C78D36}" type="parTrans" cxnId="{CDE3B3C1-1E8A-4BE7-A41D-9A3FCDB69236}">
      <dgm:prSet/>
      <dgm:spPr/>
      <dgm:t>
        <a:bodyPr/>
        <a:lstStyle/>
        <a:p>
          <a:endParaRPr lang="nl-NL"/>
        </a:p>
      </dgm:t>
    </dgm:pt>
    <dgm:pt modelId="{9920F1B5-7517-42F4-9ECD-67703DD07E2E}" type="sibTrans" cxnId="{CDE3B3C1-1E8A-4BE7-A41D-9A3FCDB69236}">
      <dgm:prSet/>
      <dgm:spPr/>
      <dgm:t>
        <a:bodyPr/>
        <a:lstStyle/>
        <a:p>
          <a:endParaRPr lang="nl-NL"/>
        </a:p>
      </dgm:t>
    </dgm:pt>
    <dgm:pt modelId="{6BAEAF04-B44E-4A8C-9AD5-45D4522C0374}" type="pres">
      <dgm:prSet presAssocID="{7404238D-6EFE-45A9-AA23-F6882CA0FCE0}" presName="root" presStyleCnt="0">
        <dgm:presLayoutVars>
          <dgm:dir/>
          <dgm:resizeHandles val="exact"/>
        </dgm:presLayoutVars>
      </dgm:prSet>
      <dgm:spPr/>
    </dgm:pt>
    <dgm:pt modelId="{39796848-84E9-4C57-B712-B705AD19DAFD}" type="pres">
      <dgm:prSet presAssocID="{A5DD54DB-DBE1-42D1-8025-B8F07E013E9F}" presName="compNode" presStyleCnt="0"/>
      <dgm:spPr/>
    </dgm:pt>
    <dgm:pt modelId="{39098767-5D63-414D-9932-8B736475AB23}" type="pres">
      <dgm:prSet presAssocID="{A5DD54DB-DBE1-42D1-8025-B8F07E013E9F}" presName="iconRect" presStyleLbl="node1" presStyleIdx="0" presStyleCnt="2"/>
      <dgm:spPr>
        <a:blipFill>
          <a:blip xmlns:r="http://schemas.openxmlformats.org/officeDocument/2006/relationships" r:embed="rId1">
            <a:duotone>
              <a:prstClr val="black"/>
              <a:schemeClr val="tx2">
                <a:tint val="45000"/>
                <a:satMod val="400000"/>
              </a:schemeClr>
            </a:duotone>
            <a:extLst>
              <a:ext uri="{96DAC541-7B7A-43D3-8B79-37D633B846F1}">
                <asvg:svgBlip xmlns:asvg="http://schemas.microsoft.com/office/drawing/2016/SVG/main" r:embed="rId2"/>
              </a:ext>
            </a:extLst>
          </a:blip>
          <a:srcRect/>
          <a:stretch>
            <a:fillRect t="-1000" b="-1000"/>
          </a:stretch>
        </a:blipFill>
        <a:ln>
          <a:noFill/>
        </a:ln>
      </dgm:spPr>
      <dgm:extLst>
        <a:ext uri="{E40237B7-FDA0-4F09-8148-C483321AD2D9}">
          <dgm14:cNvPr xmlns:dgm14="http://schemas.microsoft.com/office/drawing/2010/diagram" id="0" name="" descr="Handdruk met effen opvulling"/>
        </a:ext>
      </dgm:extLst>
    </dgm:pt>
    <dgm:pt modelId="{2D439E9B-F038-43ED-92A8-28BB5A066736}" type="pres">
      <dgm:prSet presAssocID="{A5DD54DB-DBE1-42D1-8025-B8F07E013E9F}" presName="iconSpace" presStyleCnt="0"/>
      <dgm:spPr/>
    </dgm:pt>
    <dgm:pt modelId="{BD2EAC7A-9912-46B5-AF87-7655B8B18065}" type="pres">
      <dgm:prSet presAssocID="{A5DD54DB-DBE1-42D1-8025-B8F07E013E9F}" presName="parTx" presStyleLbl="revTx" presStyleIdx="0" presStyleCnt="4">
        <dgm:presLayoutVars>
          <dgm:chMax val="0"/>
          <dgm:chPref val="0"/>
        </dgm:presLayoutVars>
      </dgm:prSet>
      <dgm:spPr/>
    </dgm:pt>
    <dgm:pt modelId="{D20B28BF-6D0E-4612-A0D9-BA9C15F9B4AF}" type="pres">
      <dgm:prSet presAssocID="{A5DD54DB-DBE1-42D1-8025-B8F07E013E9F}" presName="txSpace" presStyleCnt="0"/>
      <dgm:spPr/>
    </dgm:pt>
    <dgm:pt modelId="{C0495CDC-186B-4000-87A9-8458DD2F02D8}" type="pres">
      <dgm:prSet presAssocID="{A5DD54DB-DBE1-42D1-8025-B8F07E013E9F}" presName="desTx" presStyleLbl="revTx" presStyleIdx="1" presStyleCnt="4">
        <dgm:presLayoutVars/>
      </dgm:prSet>
      <dgm:spPr/>
    </dgm:pt>
    <dgm:pt modelId="{CDF398AA-6A4B-4BE2-B64C-017F56A38F6E}" type="pres">
      <dgm:prSet presAssocID="{F007A01C-0469-4B83-8FFE-400AFBDD6BD2}" presName="sibTrans" presStyleCnt="0"/>
      <dgm:spPr/>
    </dgm:pt>
    <dgm:pt modelId="{2A5B2CA4-FEF4-4EBC-90C9-DEFFF6606B40}" type="pres">
      <dgm:prSet presAssocID="{56BA4FB9-13B7-4A2D-95DA-2D1129A761A0}" presName="compNode" presStyleCnt="0"/>
      <dgm:spPr/>
    </dgm:pt>
    <dgm:pt modelId="{56C6434B-2943-47E9-9BBB-CE62C774DDDF}" type="pres">
      <dgm:prSet presAssocID="{56BA4FB9-13B7-4A2D-95DA-2D1129A761A0}" presName="iconRect" presStyleLbl="node1" presStyleIdx="1" presStyleCnt="2"/>
      <dgm:spPr>
        <a:blipFill>
          <a:blip xmlns:r="http://schemas.openxmlformats.org/officeDocument/2006/relationships" r:embed="rId3">
            <a:duotone>
              <a:prstClr val="black"/>
              <a:schemeClr val="tx2">
                <a:tint val="45000"/>
                <a:satMod val="400000"/>
              </a:schemeClr>
            </a:duotone>
            <a:extLst>
              <a:ext uri="{96DAC541-7B7A-43D3-8B79-37D633B846F1}">
                <asvg:svgBlip xmlns:asvg="http://schemas.microsoft.com/office/drawing/2016/SVG/main" r:embed="rId4"/>
              </a:ext>
            </a:extLst>
          </a:blip>
          <a:srcRect/>
          <a:stretch>
            <a:fillRect t="-1000" b="-1000"/>
          </a:stretch>
        </a:blipFill>
        <a:ln>
          <a:noFill/>
        </a:ln>
      </dgm:spPr>
      <dgm:extLst>
        <a:ext uri="{E40237B7-FDA0-4F09-8148-C483321AD2D9}">
          <dgm14:cNvPr xmlns:dgm14="http://schemas.microsoft.com/office/drawing/2010/diagram" id="0" name="" descr="Munten met effen opvulling"/>
        </a:ext>
      </dgm:extLst>
    </dgm:pt>
    <dgm:pt modelId="{14873E6A-E49D-4934-8EF4-85608B87755A}" type="pres">
      <dgm:prSet presAssocID="{56BA4FB9-13B7-4A2D-95DA-2D1129A761A0}" presName="iconSpace" presStyleCnt="0"/>
      <dgm:spPr/>
    </dgm:pt>
    <dgm:pt modelId="{29EB00CC-C0E7-4DC5-8FEC-B91F143CCF2A}" type="pres">
      <dgm:prSet presAssocID="{56BA4FB9-13B7-4A2D-95DA-2D1129A761A0}" presName="parTx" presStyleLbl="revTx" presStyleIdx="2" presStyleCnt="4">
        <dgm:presLayoutVars>
          <dgm:chMax val="0"/>
          <dgm:chPref val="0"/>
        </dgm:presLayoutVars>
      </dgm:prSet>
      <dgm:spPr/>
    </dgm:pt>
    <dgm:pt modelId="{84790329-2EEE-436B-9573-545FC4EC06FA}" type="pres">
      <dgm:prSet presAssocID="{56BA4FB9-13B7-4A2D-95DA-2D1129A761A0}" presName="txSpace" presStyleCnt="0"/>
      <dgm:spPr/>
    </dgm:pt>
    <dgm:pt modelId="{56D14683-2634-4F24-AC95-F89297BE51AE}" type="pres">
      <dgm:prSet presAssocID="{56BA4FB9-13B7-4A2D-95DA-2D1129A761A0}" presName="desTx" presStyleLbl="revTx" presStyleIdx="3" presStyleCnt="4">
        <dgm:presLayoutVars/>
      </dgm:prSet>
      <dgm:spPr/>
    </dgm:pt>
  </dgm:ptLst>
  <dgm:cxnLst>
    <dgm:cxn modelId="{E9688204-21C6-455D-8D1B-0808CF99D45D}" type="presOf" srcId="{4A2CE7CD-7B83-49A6-86ED-063E5F23B2F3}" destId="{56D14683-2634-4F24-AC95-F89297BE51AE}" srcOrd="0" destOrd="0" presId="urn:microsoft.com/office/officeart/2018/5/layout/CenteredIconLabelDescriptionList"/>
    <dgm:cxn modelId="{7299500D-BF4C-4267-9C71-0266AFDB8724}" srcId="{7404238D-6EFE-45A9-AA23-F6882CA0FCE0}" destId="{A5DD54DB-DBE1-42D1-8025-B8F07E013E9F}" srcOrd="0" destOrd="0" parTransId="{7BDAB65E-691F-4EB9-B2A4-07C15320BD9D}" sibTransId="{F007A01C-0469-4B83-8FFE-400AFBDD6BD2}"/>
    <dgm:cxn modelId="{45643A36-2A9B-4CB9-A99E-EDE8FBA49779}" type="presOf" srcId="{A5DD54DB-DBE1-42D1-8025-B8F07E013E9F}" destId="{BD2EAC7A-9912-46B5-AF87-7655B8B18065}" srcOrd="0" destOrd="0" presId="urn:microsoft.com/office/officeart/2018/5/layout/CenteredIconLabelDescriptionList"/>
    <dgm:cxn modelId="{23973F5F-8A80-46D4-8170-EFB32647636E}" srcId="{A5DD54DB-DBE1-42D1-8025-B8F07E013E9F}" destId="{F8B787BC-AF42-440A-BD35-5E2F4E027561}" srcOrd="0" destOrd="0" parTransId="{4042BC65-776F-4330-9887-B7B02B8D09C8}" sibTransId="{B7976551-A5E9-47C3-A128-BE6676CC4BC5}"/>
    <dgm:cxn modelId="{5E873F65-CC5D-4287-A56F-DC10871F283B}" srcId="{7404238D-6EFE-45A9-AA23-F6882CA0FCE0}" destId="{56BA4FB9-13B7-4A2D-95DA-2D1129A761A0}" srcOrd="1" destOrd="0" parTransId="{CF2D08AA-C573-4D9C-AD60-27848F1D06EB}" sibTransId="{E0C470E8-D648-4DFF-8DA7-C603811C2CCB}"/>
    <dgm:cxn modelId="{2D9DD18D-7B57-47F1-9D16-5C0E2435AA2E}" srcId="{56BA4FB9-13B7-4A2D-95DA-2D1129A761A0}" destId="{4A2CE7CD-7B83-49A6-86ED-063E5F23B2F3}" srcOrd="0" destOrd="0" parTransId="{4331EEBB-60BB-4473-96A9-15B3C3C7C88A}" sibTransId="{B8415B34-75B6-46BE-8254-D2B279A18CA5}"/>
    <dgm:cxn modelId="{E67FD3BE-5E2A-4666-A7CE-ACA24EDA1BDE}" type="presOf" srcId="{F8B787BC-AF42-440A-BD35-5E2F4E027561}" destId="{C0495CDC-186B-4000-87A9-8458DD2F02D8}" srcOrd="0" destOrd="0" presId="urn:microsoft.com/office/officeart/2018/5/layout/CenteredIconLabelDescriptionList"/>
    <dgm:cxn modelId="{CDE3B3C1-1E8A-4BE7-A41D-9A3FCDB69236}" srcId="{56BA4FB9-13B7-4A2D-95DA-2D1129A761A0}" destId="{B379A92E-08F3-4F57-9E84-96912160EFEE}" srcOrd="1" destOrd="0" parTransId="{4A84D5B4-4A2F-4344-B10C-63BF41C78D36}" sibTransId="{9920F1B5-7517-42F4-9ECD-67703DD07E2E}"/>
    <dgm:cxn modelId="{23EBE7C2-FC03-47B4-A3F2-7876984660AF}" type="presOf" srcId="{7404238D-6EFE-45A9-AA23-F6882CA0FCE0}" destId="{6BAEAF04-B44E-4A8C-9AD5-45D4522C0374}" srcOrd="0" destOrd="0" presId="urn:microsoft.com/office/officeart/2018/5/layout/CenteredIconLabelDescriptionList"/>
    <dgm:cxn modelId="{D64EEACE-0B00-44A1-B17C-FC51B33F3B5F}" type="presOf" srcId="{56BA4FB9-13B7-4A2D-95DA-2D1129A761A0}" destId="{29EB00CC-C0E7-4DC5-8FEC-B91F143CCF2A}" srcOrd="0" destOrd="0" presId="urn:microsoft.com/office/officeart/2018/5/layout/CenteredIconLabelDescriptionList"/>
    <dgm:cxn modelId="{4103C5D1-1211-41B7-A76A-FFC589494945}" type="presOf" srcId="{B379A92E-08F3-4F57-9E84-96912160EFEE}" destId="{56D14683-2634-4F24-AC95-F89297BE51AE}" srcOrd="0" destOrd="1" presId="urn:microsoft.com/office/officeart/2018/5/layout/CenteredIconLabelDescriptionList"/>
    <dgm:cxn modelId="{88FD83A0-D99B-421E-8B7C-F5F420A792AC}" type="presParOf" srcId="{6BAEAF04-B44E-4A8C-9AD5-45D4522C0374}" destId="{39796848-84E9-4C57-B712-B705AD19DAFD}" srcOrd="0" destOrd="0" presId="urn:microsoft.com/office/officeart/2018/5/layout/CenteredIconLabelDescriptionList"/>
    <dgm:cxn modelId="{1A2056E4-916C-476A-8E66-252169479423}" type="presParOf" srcId="{39796848-84E9-4C57-B712-B705AD19DAFD}" destId="{39098767-5D63-414D-9932-8B736475AB23}" srcOrd="0" destOrd="0" presId="urn:microsoft.com/office/officeart/2018/5/layout/CenteredIconLabelDescriptionList"/>
    <dgm:cxn modelId="{CFA802BE-AC76-4917-BC71-BF7326A8D164}" type="presParOf" srcId="{39796848-84E9-4C57-B712-B705AD19DAFD}" destId="{2D439E9B-F038-43ED-92A8-28BB5A066736}" srcOrd="1" destOrd="0" presId="urn:microsoft.com/office/officeart/2018/5/layout/CenteredIconLabelDescriptionList"/>
    <dgm:cxn modelId="{FB9169B8-0482-436F-837B-89C6E6FE0A01}" type="presParOf" srcId="{39796848-84E9-4C57-B712-B705AD19DAFD}" destId="{BD2EAC7A-9912-46B5-AF87-7655B8B18065}" srcOrd="2" destOrd="0" presId="urn:microsoft.com/office/officeart/2018/5/layout/CenteredIconLabelDescriptionList"/>
    <dgm:cxn modelId="{71BDAD0A-D311-47A1-91D5-2D099C1C9879}" type="presParOf" srcId="{39796848-84E9-4C57-B712-B705AD19DAFD}" destId="{D20B28BF-6D0E-4612-A0D9-BA9C15F9B4AF}" srcOrd="3" destOrd="0" presId="urn:microsoft.com/office/officeart/2018/5/layout/CenteredIconLabelDescriptionList"/>
    <dgm:cxn modelId="{0531727A-B880-4E94-AD48-D2D50F32F32F}" type="presParOf" srcId="{39796848-84E9-4C57-B712-B705AD19DAFD}" destId="{C0495CDC-186B-4000-87A9-8458DD2F02D8}" srcOrd="4" destOrd="0" presId="urn:microsoft.com/office/officeart/2018/5/layout/CenteredIconLabelDescriptionList"/>
    <dgm:cxn modelId="{23D22B28-221B-466C-B9B8-1D92D816D676}" type="presParOf" srcId="{6BAEAF04-B44E-4A8C-9AD5-45D4522C0374}" destId="{CDF398AA-6A4B-4BE2-B64C-017F56A38F6E}" srcOrd="1" destOrd="0" presId="urn:microsoft.com/office/officeart/2018/5/layout/CenteredIconLabelDescriptionList"/>
    <dgm:cxn modelId="{4C0E3BA3-823A-43D6-A40A-547D84502810}" type="presParOf" srcId="{6BAEAF04-B44E-4A8C-9AD5-45D4522C0374}" destId="{2A5B2CA4-FEF4-4EBC-90C9-DEFFF6606B40}" srcOrd="2" destOrd="0" presId="urn:microsoft.com/office/officeart/2018/5/layout/CenteredIconLabelDescriptionList"/>
    <dgm:cxn modelId="{3DAFC7ED-585D-47DA-813A-2203636918E6}" type="presParOf" srcId="{2A5B2CA4-FEF4-4EBC-90C9-DEFFF6606B40}" destId="{56C6434B-2943-47E9-9BBB-CE62C774DDDF}" srcOrd="0" destOrd="0" presId="urn:microsoft.com/office/officeart/2018/5/layout/CenteredIconLabelDescriptionList"/>
    <dgm:cxn modelId="{34A06E5D-61F0-4CF6-AEF3-59E97AC7DC3F}" type="presParOf" srcId="{2A5B2CA4-FEF4-4EBC-90C9-DEFFF6606B40}" destId="{14873E6A-E49D-4934-8EF4-85608B87755A}" srcOrd="1" destOrd="0" presId="urn:microsoft.com/office/officeart/2018/5/layout/CenteredIconLabelDescriptionList"/>
    <dgm:cxn modelId="{89608E4D-6DE6-4AAA-B545-9DC08FBFB5B8}" type="presParOf" srcId="{2A5B2CA4-FEF4-4EBC-90C9-DEFFF6606B40}" destId="{29EB00CC-C0E7-4DC5-8FEC-B91F143CCF2A}" srcOrd="2" destOrd="0" presId="urn:microsoft.com/office/officeart/2018/5/layout/CenteredIconLabelDescriptionList"/>
    <dgm:cxn modelId="{48F41DC7-4877-4C84-AFC8-A042A04D5FF1}" type="presParOf" srcId="{2A5B2CA4-FEF4-4EBC-90C9-DEFFF6606B40}" destId="{84790329-2EEE-436B-9573-545FC4EC06FA}" srcOrd="3" destOrd="0" presId="urn:microsoft.com/office/officeart/2018/5/layout/CenteredIconLabelDescriptionList"/>
    <dgm:cxn modelId="{21A5B929-5F61-4FD8-8518-71497F4EF065}" type="presParOf" srcId="{2A5B2CA4-FEF4-4EBC-90C9-DEFFF6606B40}" destId="{56D14683-2634-4F24-AC95-F89297BE51AE}" srcOrd="4" destOrd="0" presId="urn:microsoft.com/office/officeart/2018/5/layout/Centered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404238D-6EFE-45A9-AA23-F6882CA0FCE0}" type="doc">
      <dgm:prSet loTypeId="urn:microsoft.com/office/officeart/2018/5/layout/CenteredIconLabelDescriptionList" loCatId="icon" qsTypeId="urn:microsoft.com/office/officeart/2005/8/quickstyle/simple1" qsCatId="simple" csTypeId="urn:microsoft.com/office/officeart/2018/5/colors/Iconchunking_neutralbg_colorful1" csCatId="colorful" phldr="1"/>
      <dgm:spPr/>
      <dgm:t>
        <a:bodyPr/>
        <a:lstStyle/>
        <a:p>
          <a:endParaRPr lang="nl-NL"/>
        </a:p>
      </dgm:t>
    </dgm:pt>
    <dgm:pt modelId="{A5DD54DB-DBE1-42D1-8025-B8F07E013E9F}">
      <dgm:prSet phldrT="[Tekst]"/>
      <dgm:spPr/>
      <dgm:t>
        <a:bodyPr/>
        <a:lstStyle/>
        <a:p>
          <a:pPr>
            <a:lnSpc>
              <a:spcPct val="100000"/>
            </a:lnSpc>
            <a:defRPr b="1"/>
          </a:pPr>
          <a:r>
            <a:rPr lang="nl-NL" dirty="0">
              <a:latin typeface="Effra" panose="02000506080000020004"/>
            </a:rPr>
            <a:t>Opbrengsten</a:t>
          </a:r>
        </a:p>
      </dgm:t>
    </dgm:pt>
    <dgm:pt modelId="{7BDAB65E-691F-4EB9-B2A4-07C15320BD9D}" type="parTrans" cxnId="{7299500D-BF4C-4267-9C71-0266AFDB8724}">
      <dgm:prSet/>
      <dgm:spPr/>
      <dgm:t>
        <a:bodyPr/>
        <a:lstStyle/>
        <a:p>
          <a:endParaRPr lang="nl-NL"/>
        </a:p>
      </dgm:t>
    </dgm:pt>
    <dgm:pt modelId="{F007A01C-0469-4B83-8FFE-400AFBDD6BD2}" type="sibTrans" cxnId="{7299500D-BF4C-4267-9C71-0266AFDB8724}">
      <dgm:prSet/>
      <dgm:spPr/>
      <dgm:t>
        <a:bodyPr/>
        <a:lstStyle/>
        <a:p>
          <a:endParaRPr lang="nl-NL"/>
        </a:p>
      </dgm:t>
    </dgm:pt>
    <dgm:pt modelId="{F8B787BC-AF42-440A-BD35-5E2F4E027561}">
      <dgm:prSet phldrT="[Tekst]"/>
      <dgm:spPr/>
      <dgm:t>
        <a:bodyPr/>
        <a:lstStyle/>
        <a:p>
          <a:pPr>
            <a:lnSpc>
              <a:spcPct val="100000"/>
            </a:lnSpc>
          </a:pPr>
          <a:r>
            <a:rPr lang="nl-NL" dirty="0">
              <a:latin typeface="Effra" panose="02000506080000020004"/>
            </a:rPr>
            <a:t>- O</a:t>
          </a:r>
          <a:r>
            <a:rPr lang="nl-NL" b="0" i="0" dirty="0">
              <a:latin typeface="Effra" panose="02000506080000020004"/>
            </a:rPr>
            <a:t>p het moment dat een onderneming een verkoopcontract sluit, is er sprake van omzet (= opbrengst).</a:t>
          </a:r>
        </a:p>
        <a:p>
          <a:pPr>
            <a:lnSpc>
              <a:spcPct val="100000"/>
            </a:lnSpc>
          </a:pPr>
          <a:r>
            <a:rPr lang="nl-NL" b="0" i="0" dirty="0">
              <a:latin typeface="Effra" panose="02000506080000020004"/>
            </a:rPr>
            <a:t>- Het tijdstip van ontvangst van het geld doet er niet toe. </a:t>
          </a:r>
        </a:p>
        <a:p>
          <a:pPr>
            <a:lnSpc>
              <a:spcPct val="100000"/>
            </a:lnSpc>
          </a:pPr>
          <a:r>
            <a:rPr lang="nl-NL" b="0" i="0" dirty="0">
              <a:latin typeface="Effra" panose="02000506080000020004"/>
            </a:rPr>
            <a:t>- Omzet is altijd </a:t>
          </a:r>
          <a:r>
            <a:rPr lang="nl-NL" b="0" i="0" u="sng" dirty="0">
              <a:latin typeface="Effra" panose="02000506080000020004"/>
            </a:rPr>
            <a:t>exclusief</a:t>
          </a:r>
          <a:r>
            <a:rPr lang="nl-NL" b="0" i="0" dirty="0">
              <a:latin typeface="Effra" panose="02000506080000020004"/>
            </a:rPr>
            <a:t> btw. </a:t>
          </a:r>
          <a:endParaRPr lang="nl-NL" dirty="0">
            <a:latin typeface="Effra" panose="02000506080000020004"/>
          </a:endParaRPr>
        </a:p>
      </dgm:t>
    </dgm:pt>
    <dgm:pt modelId="{4042BC65-776F-4330-9887-B7B02B8D09C8}" type="parTrans" cxnId="{23973F5F-8A80-46D4-8170-EFB32647636E}">
      <dgm:prSet/>
      <dgm:spPr/>
      <dgm:t>
        <a:bodyPr/>
        <a:lstStyle/>
        <a:p>
          <a:endParaRPr lang="nl-NL"/>
        </a:p>
      </dgm:t>
    </dgm:pt>
    <dgm:pt modelId="{B7976551-A5E9-47C3-A128-BE6676CC4BC5}" type="sibTrans" cxnId="{23973F5F-8A80-46D4-8170-EFB32647636E}">
      <dgm:prSet/>
      <dgm:spPr/>
      <dgm:t>
        <a:bodyPr/>
        <a:lstStyle/>
        <a:p>
          <a:endParaRPr lang="nl-NL"/>
        </a:p>
      </dgm:t>
    </dgm:pt>
    <dgm:pt modelId="{56BA4FB9-13B7-4A2D-95DA-2D1129A761A0}">
      <dgm:prSet phldrT="[Tekst]"/>
      <dgm:spPr/>
      <dgm:t>
        <a:bodyPr/>
        <a:lstStyle/>
        <a:p>
          <a:pPr>
            <a:lnSpc>
              <a:spcPct val="100000"/>
            </a:lnSpc>
            <a:defRPr b="1"/>
          </a:pPr>
          <a:r>
            <a:rPr lang="nl-NL" dirty="0">
              <a:latin typeface="Effra" panose="02000506080000020004"/>
            </a:rPr>
            <a:t>Ontvangsten</a:t>
          </a:r>
        </a:p>
      </dgm:t>
    </dgm:pt>
    <dgm:pt modelId="{CF2D08AA-C573-4D9C-AD60-27848F1D06EB}" type="parTrans" cxnId="{5E873F65-CC5D-4287-A56F-DC10871F283B}">
      <dgm:prSet/>
      <dgm:spPr/>
      <dgm:t>
        <a:bodyPr/>
        <a:lstStyle/>
        <a:p>
          <a:endParaRPr lang="nl-NL"/>
        </a:p>
      </dgm:t>
    </dgm:pt>
    <dgm:pt modelId="{E0C470E8-D648-4DFF-8DA7-C603811C2CCB}" type="sibTrans" cxnId="{5E873F65-CC5D-4287-A56F-DC10871F283B}">
      <dgm:prSet/>
      <dgm:spPr/>
      <dgm:t>
        <a:bodyPr/>
        <a:lstStyle/>
        <a:p>
          <a:endParaRPr lang="nl-NL"/>
        </a:p>
      </dgm:t>
    </dgm:pt>
    <dgm:pt modelId="{4A2CE7CD-7B83-49A6-86ED-063E5F23B2F3}">
      <dgm:prSet phldrT="[Tekst]"/>
      <dgm:spPr/>
      <dgm:t>
        <a:bodyPr/>
        <a:lstStyle/>
        <a:p>
          <a:pPr>
            <a:lnSpc>
              <a:spcPct val="100000"/>
            </a:lnSpc>
          </a:pPr>
          <a:r>
            <a:rPr lang="nl-NL" dirty="0">
              <a:latin typeface="Effra" panose="02000506080000020004"/>
            </a:rPr>
            <a:t>- O</a:t>
          </a:r>
          <a:r>
            <a:rPr lang="nl-NL" b="0" i="0" dirty="0">
              <a:latin typeface="Effra" panose="02000506080000020004"/>
            </a:rPr>
            <a:t>p het moment dat een onderneming daadwerkelijk geld ontvangt, is er sprake van een ontvangst. </a:t>
          </a:r>
        </a:p>
        <a:p>
          <a:pPr>
            <a:lnSpc>
              <a:spcPct val="100000"/>
            </a:lnSpc>
          </a:pPr>
          <a:r>
            <a:rPr lang="nl-NL" b="0" i="0" dirty="0">
              <a:latin typeface="Effra" panose="02000506080000020004"/>
            </a:rPr>
            <a:t>- Ontvangsten zijn altijd </a:t>
          </a:r>
          <a:r>
            <a:rPr lang="nl-NL" b="0" i="0" u="sng" dirty="0">
              <a:latin typeface="Effra" panose="02000506080000020004"/>
            </a:rPr>
            <a:t>inclusief</a:t>
          </a:r>
          <a:r>
            <a:rPr lang="nl-NL" b="0" i="0" dirty="0">
              <a:latin typeface="Effra" panose="02000506080000020004"/>
            </a:rPr>
            <a:t> btw. De btw moet vervolgens worden afgedragen aan de fiscus.</a:t>
          </a:r>
          <a:endParaRPr lang="nl-NL" dirty="0">
            <a:latin typeface="Effra" panose="02000506080000020004"/>
          </a:endParaRPr>
        </a:p>
      </dgm:t>
    </dgm:pt>
    <dgm:pt modelId="{4331EEBB-60BB-4473-96A9-15B3C3C7C88A}" type="parTrans" cxnId="{2D9DD18D-7B57-47F1-9D16-5C0E2435AA2E}">
      <dgm:prSet/>
      <dgm:spPr/>
      <dgm:t>
        <a:bodyPr/>
        <a:lstStyle/>
        <a:p>
          <a:endParaRPr lang="nl-NL"/>
        </a:p>
      </dgm:t>
    </dgm:pt>
    <dgm:pt modelId="{B8415B34-75B6-46BE-8254-D2B279A18CA5}" type="sibTrans" cxnId="{2D9DD18D-7B57-47F1-9D16-5C0E2435AA2E}">
      <dgm:prSet/>
      <dgm:spPr/>
      <dgm:t>
        <a:bodyPr/>
        <a:lstStyle/>
        <a:p>
          <a:endParaRPr lang="nl-NL"/>
        </a:p>
      </dgm:t>
    </dgm:pt>
    <dgm:pt modelId="{B379A92E-08F3-4F57-9E84-96912160EFEE}">
      <dgm:prSet/>
      <dgm:spPr/>
      <dgm:t>
        <a:bodyPr/>
        <a:lstStyle/>
        <a:p>
          <a:pPr>
            <a:lnSpc>
              <a:spcPct val="100000"/>
            </a:lnSpc>
          </a:pPr>
          <a:endParaRPr lang="nl-NL" dirty="0">
            <a:latin typeface="Effra" panose="02000506080000020004"/>
          </a:endParaRPr>
        </a:p>
      </dgm:t>
    </dgm:pt>
    <dgm:pt modelId="{4A84D5B4-4A2F-4344-B10C-63BF41C78D36}" type="parTrans" cxnId="{CDE3B3C1-1E8A-4BE7-A41D-9A3FCDB69236}">
      <dgm:prSet/>
      <dgm:spPr/>
      <dgm:t>
        <a:bodyPr/>
        <a:lstStyle/>
        <a:p>
          <a:endParaRPr lang="nl-NL"/>
        </a:p>
      </dgm:t>
    </dgm:pt>
    <dgm:pt modelId="{9920F1B5-7517-42F4-9ECD-67703DD07E2E}" type="sibTrans" cxnId="{CDE3B3C1-1E8A-4BE7-A41D-9A3FCDB69236}">
      <dgm:prSet/>
      <dgm:spPr/>
      <dgm:t>
        <a:bodyPr/>
        <a:lstStyle/>
        <a:p>
          <a:endParaRPr lang="nl-NL"/>
        </a:p>
      </dgm:t>
    </dgm:pt>
    <dgm:pt modelId="{6BAEAF04-B44E-4A8C-9AD5-45D4522C0374}" type="pres">
      <dgm:prSet presAssocID="{7404238D-6EFE-45A9-AA23-F6882CA0FCE0}" presName="root" presStyleCnt="0">
        <dgm:presLayoutVars>
          <dgm:dir/>
          <dgm:resizeHandles val="exact"/>
        </dgm:presLayoutVars>
      </dgm:prSet>
      <dgm:spPr/>
    </dgm:pt>
    <dgm:pt modelId="{39796848-84E9-4C57-B712-B705AD19DAFD}" type="pres">
      <dgm:prSet presAssocID="{A5DD54DB-DBE1-42D1-8025-B8F07E013E9F}" presName="compNode" presStyleCnt="0"/>
      <dgm:spPr/>
    </dgm:pt>
    <dgm:pt modelId="{39098767-5D63-414D-9932-8B736475AB23}" type="pres">
      <dgm:prSet presAssocID="{A5DD54DB-DBE1-42D1-8025-B8F07E013E9F}" presName="iconRect" presStyleLbl="node1" presStyleIdx="0" presStyleCnt="2"/>
      <dgm:spPr>
        <a:blipFill>
          <a:blip xmlns:r="http://schemas.openxmlformats.org/officeDocument/2006/relationships" r:embed="rId1">
            <a:duotone>
              <a:prstClr val="black"/>
              <a:schemeClr val="tx2">
                <a:tint val="45000"/>
                <a:satMod val="400000"/>
              </a:schemeClr>
            </a:duotone>
            <a:extLst>
              <a:ext uri="{96DAC541-7B7A-43D3-8B79-37D633B846F1}">
                <asvg:svgBlip xmlns:asvg="http://schemas.microsoft.com/office/drawing/2016/SVG/main" r:embed="rId2"/>
              </a:ext>
            </a:extLst>
          </a:blip>
          <a:srcRect/>
          <a:stretch>
            <a:fillRect t="-1000" b="-1000"/>
          </a:stretch>
        </a:blipFill>
        <a:ln>
          <a:noFill/>
        </a:ln>
      </dgm:spPr>
      <dgm:extLst>
        <a:ext uri="{E40237B7-FDA0-4F09-8148-C483321AD2D9}">
          <dgm14:cNvPr xmlns:dgm14="http://schemas.microsoft.com/office/drawing/2010/diagram" id="0" name="" descr="Handdruk met effen opvulling"/>
        </a:ext>
      </dgm:extLst>
    </dgm:pt>
    <dgm:pt modelId="{2D439E9B-F038-43ED-92A8-28BB5A066736}" type="pres">
      <dgm:prSet presAssocID="{A5DD54DB-DBE1-42D1-8025-B8F07E013E9F}" presName="iconSpace" presStyleCnt="0"/>
      <dgm:spPr/>
    </dgm:pt>
    <dgm:pt modelId="{BD2EAC7A-9912-46B5-AF87-7655B8B18065}" type="pres">
      <dgm:prSet presAssocID="{A5DD54DB-DBE1-42D1-8025-B8F07E013E9F}" presName="parTx" presStyleLbl="revTx" presStyleIdx="0" presStyleCnt="4">
        <dgm:presLayoutVars>
          <dgm:chMax val="0"/>
          <dgm:chPref val="0"/>
        </dgm:presLayoutVars>
      </dgm:prSet>
      <dgm:spPr/>
    </dgm:pt>
    <dgm:pt modelId="{D20B28BF-6D0E-4612-A0D9-BA9C15F9B4AF}" type="pres">
      <dgm:prSet presAssocID="{A5DD54DB-DBE1-42D1-8025-B8F07E013E9F}" presName="txSpace" presStyleCnt="0"/>
      <dgm:spPr/>
    </dgm:pt>
    <dgm:pt modelId="{C0495CDC-186B-4000-87A9-8458DD2F02D8}" type="pres">
      <dgm:prSet presAssocID="{A5DD54DB-DBE1-42D1-8025-B8F07E013E9F}" presName="desTx" presStyleLbl="revTx" presStyleIdx="1" presStyleCnt="4">
        <dgm:presLayoutVars/>
      </dgm:prSet>
      <dgm:spPr/>
    </dgm:pt>
    <dgm:pt modelId="{CDF398AA-6A4B-4BE2-B64C-017F56A38F6E}" type="pres">
      <dgm:prSet presAssocID="{F007A01C-0469-4B83-8FFE-400AFBDD6BD2}" presName="sibTrans" presStyleCnt="0"/>
      <dgm:spPr/>
    </dgm:pt>
    <dgm:pt modelId="{2A5B2CA4-FEF4-4EBC-90C9-DEFFF6606B40}" type="pres">
      <dgm:prSet presAssocID="{56BA4FB9-13B7-4A2D-95DA-2D1129A761A0}" presName="compNode" presStyleCnt="0"/>
      <dgm:spPr/>
    </dgm:pt>
    <dgm:pt modelId="{56C6434B-2943-47E9-9BBB-CE62C774DDDF}" type="pres">
      <dgm:prSet presAssocID="{56BA4FB9-13B7-4A2D-95DA-2D1129A761A0}" presName="iconRect" presStyleLbl="node1" presStyleIdx="1" presStyleCnt="2"/>
      <dgm:spPr>
        <a:blipFill>
          <a:blip xmlns:r="http://schemas.openxmlformats.org/officeDocument/2006/relationships" r:embed="rId3">
            <a:duotone>
              <a:prstClr val="black"/>
              <a:schemeClr val="tx2">
                <a:tint val="45000"/>
                <a:satMod val="400000"/>
              </a:schemeClr>
            </a:duotone>
            <a:extLst>
              <a:ext uri="{96DAC541-7B7A-43D3-8B79-37D633B846F1}">
                <asvg:svgBlip xmlns:asvg="http://schemas.microsoft.com/office/drawing/2016/SVG/main" r:embed="rId4"/>
              </a:ext>
            </a:extLst>
          </a:blip>
          <a:srcRect/>
          <a:stretch>
            <a:fillRect t="-1000" b="-1000"/>
          </a:stretch>
        </a:blipFill>
        <a:ln>
          <a:noFill/>
        </a:ln>
      </dgm:spPr>
      <dgm:extLst>
        <a:ext uri="{E40237B7-FDA0-4F09-8148-C483321AD2D9}">
          <dgm14:cNvPr xmlns:dgm14="http://schemas.microsoft.com/office/drawing/2010/diagram" id="0" name="" descr="Munten met effen opvulling"/>
        </a:ext>
      </dgm:extLst>
    </dgm:pt>
    <dgm:pt modelId="{14873E6A-E49D-4934-8EF4-85608B87755A}" type="pres">
      <dgm:prSet presAssocID="{56BA4FB9-13B7-4A2D-95DA-2D1129A761A0}" presName="iconSpace" presStyleCnt="0"/>
      <dgm:spPr/>
    </dgm:pt>
    <dgm:pt modelId="{29EB00CC-C0E7-4DC5-8FEC-B91F143CCF2A}" type="pres">
      <dgm:prSet presAssocID="{56BA4FB9-13B7-4A2D-95DA-2D1129A761A0}" presName="parTx" presStyleLbl="revTx" presStyleIdx="2" presStyleCnt="4">
        <dgm:presLayoutVars>
          <dgm:chMax val="0"/>
          <dgm:chPref val="0"/>
        </dgm:presLayoutVars>
      </dgm:prSet>
      <dgm:spPr/>
    </dgm:pt>
    <dgm:pt modelId="{84790329-2EEE-436B-9573-545FC4EC06FA}" type="pres">
      <dgm:prSet presAssocID="{56BA4FB9-13B7-4A2D-95DA-2D1129A761A0}" presName="txSpace" presStyleCnt="0"/>
      <dgm:spPr/>
    </dgm:pt>
    <dgm:pt modelId="{56D14683-2634-4F24-AC95-F89297BE51AE}" type="pres">
      <dgm:prSet presAssocID="{56BA4FB9-13B7-4A2D-95DA-2D1129A761A0}" presName="desTx" presStyleLbl="revTx" presStyleIdx="3" presStyleCnt="4">
        <dgm:presLayoutVars/>
      </dgm:prSet>
      <dgm:spPr/>
    </dgm:pt>
  </dgm:ptLst>
  <dgm:cxnLst>
    <dgm:cxn modelId="{E9688204-21C6-455D-8D1B-0808CF99D45D}" type="presOf" srcId="{4A2CE7CD-7B83-49A6-86ED-063E5F23B2F3}" destId="{56D14683-2634-4F24-AC95-F89297BE51AE}" srcOrd="0" destOrd="0" presId="urn:microsoft.com/office/officeart/2018/5/layout/CenteredIconLabelDescriptionList"/>
    <dgm:cxn modelId="{7299500D-BF4C-4267-9C71-0266AFDB8724}" srcId="{7404238D-6EFE-45A9-AA23-F6882CA0FCE0}" destId="{A5DD54DB-DBE1-42D1-8025-B8F07E013E9F}" srcOrd="0" destOrd="0" parTransId="{7BDAB65E-691F-4EB9-B2A4-07C15320BD9D}" sibTransId="{F007A01C-0469-4B83-8FFE-400AFBDD6BD2}"/>
    <dgm:cxn modelId="{45643A36-2A9B-4CB9-A99E-EDE8FBA49779}" type="presOf" srcId="{A5DD54DB-DBE1-42D1-8025-B8F07E013E9F}" destId="{BD2EAC7A-9912-46B5-AF87-7655B8B18065}" srcOrd="0" destOrd="0" presId="urn:microsoft.com/office/officeart/2018/5/layout/CenteredIconLabelDescriptionList"/>
    <dgm:cxn modelId="{23973F5F-8A80-46D4-8170-EFB32647636E}" srcId="{A5DD54DB-DBE1-42D1-8025-B8F07E013E9F}" destId="{F8B787BC-AF42-440A-BD35-5E2F4E027561}" srcOrd="0" destOrd="0" parTransId="{4042BC65-776F-4330-9887-B7B02B8D09C8}" sibTransId="{B7976551-A5E9-47C3-A128-BE6676CC4BC5}"/>
    <dgm:cxn modelId="{5E873F65-CC5D-4287-A56F-DC10871F283B}" srcId="{7404238D-6EFE-45A9-AA23-F6882CA0FCE0}" destId="{56BA4FB9-13B7-4A2D-95DA-2D1129A761A0}" srcOrd="1" destOrd="0" parTransId="{CF2D08AA-C573-4D9C-AD60-27848F1D06EB}" sibTransId="{E0C470E8-D648-4DFF-8DA7-C603811C2CCB}"/>
    <dgm:cxn modelId="{2D9DD18D-7B57-47F1-9D16-5C0E2435AA2E}" srcId="{56BA4FB9-13B7-4A2D-95DA-2D1129A761A0}" destId="{4A2CE7CD-7B83-49A6-86ED-063E5F23B2F3}" srcOrd="0" destOrd="0" parTransId="{4331EEBB-60BB-4473-96A9-15B3C3C7C88A}" sibTransId="{B8415B34-75B6-46BE-8254-D2B279A18CA5}"/>
    <dgm:cxn modelId="{E67FD3BE-5E2A-4666-A7CE-ACA24EDA1BDE}" type="presOf" srcId="{F8B787BC-AF42-440A-BD35-5E2F4E027561}" destId="{C0495CDC-186B-4000-87A9-8458DD2F02D8}" srcOrd="0" destOrd="0" presId="urn:microsoft.com/office/officeart/2018/5/layout/CenteredIconLabelDescriptionList"/>
    <dgm:cxn modelId="{CDE3B3C1-1E8A-4BE7-A41D-9A3FCDB69236}" srcId="{56BA4FB9-13B7-4A2D-95DA-2D1129A761A0}" destId="{B379A92E-08F3-4F57-9E84-96912160EFEE}" srcOrd="1" destOrd="0" parTransId="{4A84D5B4-4A2F-4344-B10C-63BF41C78D36}" sibTransId="{9920F1B5-7517-42F4-9ECD-67703DD07E2E}"/>
    <dgm:cxn modelId="{23EBE7C2-FC03-47B4-A3F2-7876984660AF}" type="presOf" srcId="{7404238D-6EFE-45A9-AA23-F6882CA0FCE0}" destId="{6BAEAF04-B44E-4A8C-9AD5-45D4522C0374}" srcOrd="0" destOrd="0" presId="urn:microsoft.com/office/officeart/2018/5/layout/CenteredIconLabelDescriptionList"/>
    <dgm:cxn modelId="{D64EEACE-0B00-44A1-B17C-FC51B33F3B5F}" type="presOf" srcId="{56BA4FB9-13B7-4A2D-95DA-2D1129A761A0}" destId="{29EB00CC-C0E7-4DC5-8FEC-B91F143CCF2A}" srcOrd="0" destOrd="0" presId="urn:microsoft.com/office/officeart/2018/5/layout/CenteredIconLabelDescriptionList"/>
    <dgm:cxn modelId="{4103C5D1-1211-41B7-A76A-FFC589494945}" type="presOf" srcId="{B379A92E-08F3-4F57-9E84-96912160EFEE}" destId="{56D14683-2634-4F24-AC95-F89297BE51AE}" srcOrd="0" destOrd="1" presId="urn:microsoft.com/office/officeart/2018/5/layout/CenteredIconLabelDescriptionList"/>
    <dgm:cxn modelId="{88FD83A0-D99B-421E-8B7C-F5F420A792AC}" type="presParOf" srcId="{6BAEAF04-B44E-4A8C-9AD5-45D4522C0374}" destId="{39796848-84E9-4C57-B712-B705AD19DAFD}" srcOrd="0" destOrd="0" presId="urn:microsoft.com/office/officeart/2018/5/layout/CenteredIconLabelDescriptionList"/>
    <dgm:cxn modelId="{1A2056E4-916C-476A-8E66-252169479423}" type="presParOf" srcId="{39796848-84E9-4C57-B712-B705AD19DAFD}" destId="{39098767-5D63-414D-9932-8B736475AB23}" srcOrd="0" destOrd="0" presId="urn:microsoft.com/office/officeart/2018/5/layout/CenteredIconLabelDescriptionList"/>
    <dgm:cxn modelId="{CFA802BE-AC76-4917-BC71-BF7326A8D164}" type="presParOf" srcId="{39796848-84E9-4C57-B712-B705AD19DAFD}" destId="{2D439E9B-F038-43ED-92A8-28BB5A066736}" srcOrd="1" destOrd="0" presId="urn:microsoft.com/office/officeart/2018/5/layout/CenteredIconLabelDescriptionList"/>
    <dgm:cxn modelId="{FB9169B8-0482-436F-837B-89C6E6FE0A01}" type="presParOf" srcId="{39796848-84E9-4C57-B712-B705AD19DAFD}" destId="{BD2EAC7A-9912-46B5-AF87-7655B8B18065}" srcOrd="2" destOrd="0" presId="urn:microsoft.com/office/officeart/2018/5/layout/CenteredIconLabelDescriptionList"/>
    <dgm:cxn modelId="{71BDAD0A-D311-47A1-91D5-2D099C1C9879}" type="presParOf" srcId="{39796848-84E9-4C57-B712-B705AD19DAFD}" destId="{D20B28BF-6D0E-4612-A0D9-BA9C15F9B4AF}" srcOrd="3" destOrd="0" presId="urn:microsoft.com/office/officeart/2018/5/layout/CenteredIconLabelDescriptionList"/>
    <dgm:cxn modelId="{0531727A-B880-4E94-AD48-D2D50F32F32F}" type="presParOf" srcId="{39796848-84E9-4C57-B712-B705AD19DAFD}" destId="{C0495CDC-186B-4000-87A9-8458DD2F02D8}" srcOrd="4" destOrd="0" presId="urn:microsoft.com/office/officeart/2018/5/layout/CenteredIconLabelDescriptionList"/>
    <dgm:cxn modelId="{23D22B28-221B-466C-B9B8-1D92D816D676}" type="presParOf" srcId="{6BAEAF04-B44E-4A8C-9AD5-45D4522C0374}" destId="{CDF398AA-6A4B-4BE2-B64C-017F56A38F6E}" srcOrd="1" destOrd="0" presId="urn:microsoft.com/office/officeart/2018/5/layout/CenteredIconLabelDescriptionList"/>
    <dgm:cxn modelId="{4C0E3BA3-823A-43D6-A40A-547D84502810}" type="presParOf" srcId="{6BAEAF04-B44E-4A8C-9AD5-45D4522C0374}" destId="{2A5B2CA4-FEF4-4EBC-90C9-DEFFF6606B40}" srcOrd="2" destOrd="0" presId="urn:microsoft.com/office/officeart/2018/5/layout/CenteredIconLabelDescriptionList"/>
    <dgm:cxn modelId="{3DAFC7ED-585D-47DA-813A-2203636918E6}" type="presParOf" srcId="{2A5B2CA4-FEF4-4EBC-90C9-DEFFF6606B40}" destId="{56C6434B-2943-47E9-9BBB-CE62C774DDDF}" srcOrd="0" destOrd="0" presId="urn:microsoft.com/office/officeart/2018/5/layout/CenteredIconLabelDescriptionList"/>
    <dgm:cxn modelId="{34A06E5D-61F0-4CF6-AEF3-59E97AC7DC3F}" type="presParOf" srcId="{2A5B2CA4-FEF4-4EBC-90C9-DEFFF6606B40}" destId="{14873E6A-E49D-4934-8EF4-85608B87755A}" srcOrd="1" destOrd="0" presId="urn:microsoft.com/office/officeart/2018/5/layout/CenteredIconLabelDescriptionList"/>
    <dgm:cxn modelId="{89608E4D-6DE6-4AAA-B545-9DC08FBFB5B8}" type="presParOf" srcId="{2A5B2CA4-FEF4-4EBC-90C9-DEFFF6606B40}" destId="{29EB00CC-C0E7-4DC5-8FEC-B91F143CCF2A}" srcOrd="2" destOrd="0" presId="urn:microsoft.com/office/officeart/2018/5/layout/CenteredIconLabelDescriptionList"/>
    <dgm:cxn modelId="{48F41DC7-4877-4C84-AFC8-A042A04D5FF1}" type="presParOf" srcId="{2A5B2CA4-FEF4-4EBC-90C9-DEFFF6606B40}" destId="{84790329-2EEE-436B-9573-545FC4EC06FA}" srcOrd="3" destOrd="0" presId="urn:microsoft.com/office/officeart/2018/5/layout/CenteredIconLabelDescriptionList"/>
    <dgm:cxn modelId="{21A5B929-5F61-4FD8-8518-71497F4EF065}" type="presParOf" srcId="{2A5B2CA4-FEF4-4EBC-90C9-DEFFF6606B40}" destId="{56D14683-2634-4F24-AC95-F89297BE51AE}" srcOrd="4" destOrd="0" presId="urn:microsoft.com/office/officeart/2018/5/layout/Centered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404238D-6EFE-45A9-AA23-F6882CA0FCE0}" type="doc">
      <dgm:prSet loTypeId="urn:microsoft.com/office/officeart/2018/5/layout/CenteredIconLabelDescriptionList" loCatId="icon" qsTypeId="urn:microsoft.com/office/officeart/2005/8/quickstyle/simple1" qsCatId="simple" csTypeId="urn:microsoft.com/office/officeart/2018/5/colors/Iconchunking_neutralbg_colorful1" csCatId="colorful" phldr="1"/>
      <dgm:spPr/>
      <dgm:t>
        <a:bodyPr/>
        <a:lstStyle/>
        <a:p>
          <a:endParaRPr lang="nl-NL"/>
        </a:p>
      </dgm:t>
    </dgm:pt>
    <dgm:pt modelId="{A5DD54DB-DBE1-42D1-8025-B8F07E013E9F}">
      <dgm:prSet phldrT="[Tekst]"/>
      <dgm:spPr/>
      <dgm:t>
        <a:bodyPr/>
        <a:lstStyle/>
        <a:p>
          <a:pPr>
            <a:lnSpc>
              <a:spcPct val="100000"/>
            </a:lnSpc>
            <a:defRPr b="1"/>
          </a:pPr>
          <a:r>
            <a:rPr lang="nl-NL" dirty="0">
              <a:latin typeface="Effra" panose="02000506080000020004"/>
            </a:rPr>
            <a:t>Kosten</a:t>
          </a:r>
        </a:p>
      </dgm:t>
    </dgm:pt>
    <dgm:pt modelId="{7BDAB65E-691F-4EB9-B2A4-07C15320BD9D}" type="parTrans" cxnId="{7299500D-BF4C-4267-9C71-0266AFDB8724}">
      <dgm:prSet/>
      <dgm:spPr/>
      <dgm:t>
        <a:bodyPr/>
        <a:lstStyle/>
        <a:p>
          <a:endParaRPr lang="nl-NL"/>
        </a:p>
      </dgm:t>
    </dgm:pt>
    <dgm:pt modelId="{F007A01C-0469-4B83-8FFE-400AFBDD6BD2}" type="sibTrans" cxnId="{7299500D-BF4C-4267-9C71-0266AFDB8724}">
      <dgm:prSet/>
      <dgm:spPr/>
      <dgm:t>
        <a:bodyPr/>
        <a:lstStyle/>
        <a:p>
          <a:endParaRPr lang="nl-NL"/>
        </a:p>
      </dgm:t>
    </dgm:pt>
    <dgm:pt modelId="{F8B787BC-AF42-440A-BD35-5E2F4E027561}">
      <dgm:prSet phldrT="[Tekst]"/>
      <dgm:spPr/>
      <dgm:t>
        <a:bodyPr/>
        <a:lstStyle/>
        <a:p>
          <a:pPr>
            <a:lnSpc>
              <a:spcPct val="100000"/>
            </a:lnSpc>
          </a:pPr>
          <a:r>
            <a:rPr lang="nl-NL" dirty="0">
              <a:latin typeface="Effra" panose="02000506080000020004"/>
            </a:rPr>
            <a:t>- B</a:t>
          </a:r>
          <a:r>
            <a:rPr lang="nl-NL" b="0" i="0" dirty="0"/>
            <a:t>ij kosten is er altijd sprake van een bedrag dat wordt toegerekend aan een periode (om het resultaat te kunnen berekenen). </a:t>
          </a:r>
        </a:p>
        <a:p>
          <a:pPr>
            <a:lnSpc>
              <a:spcPct val="100000"/>
            </a:lnSpc>
          </a:pPr>
          <a:r>
            <a:rPr lang="nl-NL" b="0" i="0" dirty="0"/>
            <a:t>- Het geld hoeft niet daadwerkelijk te zijn uitgegeven.</a:t>
          </a:r>
        </a:p>
        <a:p>
          <a:pPr>
            <a:lnSpc>
              <a:spcPct val="100000"/>
            </a:lnSpc>
          </a:pPr>
          <a:r>
            <a:rPr lang="nl-NL" b="0" i="0" dirty="0">
              <a:latin typeface="Effra" panose="02000506080000020004"/>
            </a:rPr>
            <a:t>- Kosten altijd </a:t>
          </a:r>
          <a:r>
            <a:rPr lang="nl-NL" b="0" i="0" u="sng" dirty="0">
              <a:latin typeface="Effra" panose="02000506080000020004"/>
            </a:rPr>
            <a:t>exclusief</a:t>
          </a:r>
          <a:r>
            <a:rPr lang="nl-NL" b="0" i="0" dirty="0">
              <a:latin typeface="Effra" panose="02000506080000020004"/>
            </a:rPr>
            <a:t> btw. </a:t>
          </a:r>
          <a:endParaRPr lang="nl-NL" dirty="0">
            <a:latin typeface="Effra" panose="02000506080000020004"/>
          </a:endParaRPr>
        </a:p>
      </dgm:t>
    </dgm:pt>
    <dgm:pt modelId="{4042BC65-776F-4330-9887-B7B02B8D09C8}" type="parTrans" cxnId="{23973F5F-8A80-46D4-8170-EFB32647636E}">
      <dgm:prSet/>
      <dgm:spPr/>
      <dgm:t>
        <a:bodyPr/>
        <a:lstStyle/>
        <a:p>
          <a:endParaRPr lang="nl-NL"/>
        </a:p>
      </dgm:t>
    </dgm:pt>
    <dgm:pt modelId="{B7976551-A5E9-47C3-A128-BE6676CC4BC5}" type="sibTrans" cxnId="{23973F5F-8A80-46D4-8170-EFB32647636E}">
      <dgm:prSet/>
      <dgm:spPr/>
      <dgm:t>
        <a:bodyPr/>
        <a:lstStyle/>
        <a:p>
          <a:endParaRPr lang="nl-NL"/>
        </a:p>
      </dgm:t>
    </dgm:pt>
    <dgm:pt modelId="{56BA4FB9-13B7-4A2D-95DA-2D1129A761A0}">
      <dgm:prSet phldrT="[Tekst]"/>
      <dgm:spPr/>
      <dgm:t>
        <a:bodyPr/>
        <a:lstStyle/>
        <a:p>
          <a:pPr>
            <a:lnSpc>
              <a:spcPct val="100000"/>
            </a:lnSpc>
            <a:defRPr b="1"/>
          </a:pPr>
          <a:r>
            <a:rPr lang="nl-NL" dirty="0">
              <a:latin typeface="Effra" panose="02000506080000020004"/>
            </a:rPr>
            <a:t>Uitgaven</a:t>
          </a:r>
        </a:p>
      </dgm:t>
    </dgm:pt>
    <dgm:pt modelId="{CF2D08AA-C573-4D9C-AD60-27848F1D06EB}" type="parTrans" cxnId="{5E873F65-CC5D-4287-A56F-DC10871F283B}">
      <dgm:prSet/>
      <dgm:spPr/>
      <dgm:t>
        <a:bodyPr/>
        <a:lstStyle/>
        <a:p>
          <a:endParaRPr lang="nl-NL"/>
        </a:p>
      </dgm:t>
    </dgm:pt>
    <dgm:pt modelId="{E0C470E8-D648-4DFF-8DA7-C603811C2CCB}" type="sibTrans" cxnId="{5E873F65-CC5D-4287-A56F-DC10871F283B}">
      <dgm:prSet/>
      <dgm:spPr/>
      <dgm:t>
        <a:bodyPr/>
        <a:lstStyle/>
        <a:p>
          <a:endParaRPr lang="nl-NL"/>
        </a:p>
      </dgm:t>
    </dgm:pt>
    <dgm:pt modelId="{4A2CE7CD-7B83-49A6-86ED-063E5F23B2F3}">
      <dgm:prSet phldrT="[Tekst]"/>
      <dgm:spPr/>
      <dgm:t>
        <a:bodyPr/>
        <a:lstStyle/>
        <a:p>
          <a:pPr>
            <a:lnSpc>
              <a:spcPct val="100000"/>
            </a:lnSpc>
          </a:pPr>
          <a:r>
            <a:rPr lang="nl-NL" dirty="0">
              <a:latin typeface="Effra" panose="02000506080000020004"/>
            </a:rPr>
            <a:t>- O</a:t>
          </a:r>
          <a:r>
            <a:rPr lang="nl-NL" b="0" i="0" dirty="0"/>
            <a:t>p het moment dat er daadwerkelijk geld wordt uitgegeven, spreken we van uitgaven (in tegenstelling tot kosten). Er is altijd sprake van een actie op een tijdstip.</a:t>
          </a:r>
        </a:p>
        <a:p>
          <a:pPr>
            <a:lnSpc>
              <a:spcPct val="100000"/>
            </a:lnSpc>
          </a:pPr>
          <a:r>
            <a:rPr lang="nl-NL" b="0" i="0" dirty="0">
              <a:latin typeface="Effra" panose="02000506080000020004"/>
            </a:rPr>
            <a:t>- Uitgaven zijn altijd </a:t>
          </a:r>
          <a:r>
            <a:rPr lang="nl-NL" b="0" i="0" u="sng" dirty="0">
              <a:latin typeface="Effra" panose="02000506080000020004"/>
            </a:rPr>
            <a:t>inclusief</a:t>
          </a:r>
          <a:r>
            <a:rPr lang="nl-NL" b="0" i="0" dirty="0">
              <a:latin typeface="Effra" panose="02000506080000020004"/>
            </a:rPr>
            <a:t> btw. De btw kan vervolgens worden teruggevorderd van de fiscus.</a:t>
          </a:r>
          <a:endParaRPr lang="nl-NL" dirty="0">
            <a:latin typeface="Effra" panose="02000506080000020004"/>
          </a:endParaRPr>
        </a:p>
      </dgm:t>
    </dgm:pt>
    <dgm:pt modelId="{4331EEBB-60BB-4473-96A9-15B3C3C7C88A}" type="parTrans" cxnId="{2D9DD18D-7B57-47F1-9D16-5C0E2435AA2E}">
      <dgm:prSet/>
      <dgm:spPr/>
      <dgm:t>
        <a:bodyPr/>
        <a:lstStyle/>
        <a:p>
          <a:endParaRPr lang="nl-NL"/>
        </a:p>
      </dgm:t>
    </dgm:pt>
    <dgm:pt modelId="{B8415B34-75B6-46BE-8254-D2B279A18CA5}" type="sibTrans" cxnId="{2D9DD18D-7B57-47F1-9D16-5C0E2435AA2E}">
      <dgm:prSet/>
      <dgm:spPr/>
      <dgm:t>
        <a:bodyPr/>
        <a:lstStyle/>
        <a:p>
          <a:endParaRPr lang="nl-NL"/>
        </a:p>
      </dgm:t>
    </dgm:pt>
    <dgm:pt modelId="{B379A92E-08F3-4F57-9E84-96912160EFEE}">
      <dgm:prSet/>
      <dgm:spPr/>
      <dgm:t>
        <a:bodyPr/>
        <a:lstStyle/>
        <a:p>
          <a:pPr>
            <a:lnSpc>
              <a:spcPct val="100000"/>
            </a:lnSpc>
          </a:pPr>
          <a:endParaRPr lang="nl-NL" dirty="0">
            <a:latin typeface="Effra" panose="02000506080000020004"/>
          </a:endParaRPr>
        </a:p>
      </dgm:t>
    </dgm:pt>
    <dgm:pt modelId="{4A84D5B4-4A2F-4344-B10C-63BF41C78D36}" type="parTrans" cxnId="{CDE3B3C1-1E8A-4BE7-A41D-9A3FCDB69236}">
      <dgm:prSet/>
      <dgm:spPr/>
      <dgm:t>
        <a:bodyPr/>
        <a:lstStyle/>
        <a:p>
          <a:endParaRPr lang="nl-NL"/>
        </a:p>
      </dgm:t>
    </dgm:pt>
    <dgm:pt modelId="{9920F1B5-7517-42F4-9ECD-67703DD07E2E}" type="sibTrans" cxnId="{CDE3B3C1-1E8A-4BE7-A41D-9A3FCDB69236}">
      <dgm:prSet/>
      <dgm:spPr/>
      <dgm:t>
        <a:bodyPr/>
        <a:lstStyle/>
        <a:p>
          <a:endParaRPr lang="nl-NL"/>
        </a:p>
      </dgm:t>
    </dgm:pt>
    <dgm:pt modelId="{6BAEAF04-B44E-4A8C-9AD5-45D4522C0374}" type="pres">
      <dgm:prSet presAssocID="{7404238D-6EFE-45A9-AA23-F6882CA0FCE0}" presName="root" presStyleCnt="0">
        <dgm:presLayoutVars>
          <dgm:dir/>
          <dgm:resizeHandles val="exact"/>
        </dgm:presLayoutVars>
      </dgm:prSet>
      <dgm:spPr/>
    </dgm:pt>
    <dgm:pt modelId="{39796848-84E9-4C57-B712-B705AD19DAFD}" type="pres">
      <dgm:prSet presAssocID="{A5DD54DB-DBE1-42D1-8025-B8F07E013E9F}" presName="compNode" presStyleCnt="0"/>
      <dgm:spPr/>
    </dgm:pt>
    <dgm:pt modelId="{39098767-5D63-414D-9932-8B736475AB23}" type="pres">
      <dgm:prSet presAssocID="{A5DD54DB-DBE1-42D1-8025-B8F07E013E9F}" presName="iconRect" presStyleLbl="node1" presStyleIdx="0" presStyleCnt="2"/>
      <dgm:spPr>
        <a:blipFill>
          <a:blip xmlns:r="http://schemas.openxmlformats.org/officeDocument/2006/relationships" r:embed="rId1">
            <a:grayscl/>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t="-1000" b="-1000"/>
          </a:stretch>
        </a:blipFill>
        <a:ln>
          <a:noFill/>
        </a:ln>
      </dgm:spPr>
      <dgm:extLst>
        <a:ext uri="{E40237B7-FDA0-4F09-8148-C483321AD2D9}">
          <dgm14:cNvPr xmlns:dgm14="http://schemas.microsoft.com/office/drawing/2010/diagram" id="0" name="" descr="Staafdiagram met stijgende lijn met effen opvulling"/>
        </a:ext>
      </dgm:extLst>
    </dgm:pt>
    <dgm:pt modelId="{2D439E9B-F038-43ED-92A8-28BB5A066736}" type="pres">
      <dgm:prSet presAssocID="{A5DD54DB-DBE1-42D1-8025-B8F07E013E9F}" presName="iconSpace" presStyleCnt="0"/>
      <dgm:spPr/>
    </dgm:pt>
    <dgm:pt modelId="{BD2EAC7A-9912-46B5-AF87-7655B8B18065}" type="pres">
      <dgm:prSet presAssocID="{A5DD54DB-DBE1-42D1-8025-B8F07E013E9F}" presName="parTx" presStyleLbl="revTx" presStyleIdx="0" presStyleCnt="4">
        <dgm:presLayoutVars>
          <dgm:chMax val="0"/>
          <dgm:chPref val="0"/>
        </dgm:presLayoutVars>
      </dgm:prSet>
      <dgm:spPr/>
    </dgm:pt>
    <dgm:pt modelId="{D20B28BF-6D0E-4612-A0D9-BA9C15F9B4AF}" type="pres">
      <dgm:prSet presAssocID="{A5DD54DB-DBE1-42D1-8025-B8F07E013E9F}" presName="txSpace" presStyleCnt="0"/>
      <dgm:spPr/>
    </dgm:pt>
    <dgm:pt modelId="{C0495CDC-186B-4000-87A9-8458DD2F02D8}" type="pres">
      <dgm:prSet presAssocID="{A5DD54DB-DBE1-42D1-8025-B8F07E013E9F}" presName="desTx" presStyleLbl="revTx" presStyleIdx="1" presStyleCnt="4">
        <dgm:presLayoutVars/>
      </dgm:prSet>
      <dgm:spPr/>
    </dgm:pt>
    <dgm:pt modelId="{CDF398AA-6A4B-4BE2-B64C-017F56A38F6E}" type="pres">
      <dgm:prSet presAssocID="{F007A01C-0469-4B83-8FFE-400AFBDD6BD2}" presName="sibTrans" presStyleCnt="0"/>
      <dgm:spPr/>
    </dgm:pt>
    <dgm:pt modelId="{2A5B2CA4-FEF4-4EBC-90C9-DEFFF6606B40}" type="pres">
      <dgm:prSet presAssocID="{56BA4FB9-13B7-4A2D-95DA-2D1129A761A0}" presName="compNode" presStyleCnt="0"/>
      <dgm:spPr/>
    </dgm:pt>
    <dgm:pt modelId="{56C6434B-2943-47E9-9BBB-CE62C774DDDF}" type="pres">
      <dgm:prSet presAssocID="{56BA4FB9-13B7-4A2D-95DA-2D1129A761A0}" presName="iconRect" presStyleLbl="node1" presStyleIdx="1" presStyleCnt="2"/>
      <dgm:spPr>
        <a:blipFill>
          <a:blip xmlns:r="http://schemas.openxmlformats.org/officeDocument/2006/relationships" r:embed="rId3">
            <a:duotone>
              <a:prstClr val="black"/>
              <a:schemeClr val="tx2">
                <a:tint val="45000"/>
                <a:satMod val="400000"/>
              </a:schemeClr>
            </a:duotone>
            <a:extLst>
              <a:ext uri="{96DAC541-7B7A-43D3-8B79-37D633B846F1}">
                <asvg:svgBlip xmlns:asvg="http://schemas.microsoft.com/office/drawing/2016/SVG/main" r:embed="rId4"/>
              </a:ext>
            </a:extLst>
          </a:blip>
          <a:srcRect/>
          <a:stretch>
            <a:fillRect t="-1000" b="-1000"/>
          </a:stretch>
        </a:blipFill>
        <a:ln>
          <a:noFill/>
        </a:ln>
      </dgm:spPr>
      <dgm:extLst>
        <a:ext uri="{E40237B7-FDA0-4F09-8148-C483321AD2D9}">
          <dgm14:cNvPr xmlns:dgm14="http://schemas.microsoft.com/office/drawing/2010/diagram" id="0" name="" descr="Munten met effen opvulling"/>
        </a:ext>
      </dgm:extLst>
    </dgm:pt>
    <dgm:pt modelId="{14873E6A-E49D-4934-8EF4-85608B87755A}" type="pres">
      <dgm:prSet presAssocID="{56BA4FB9-13B7-4A2D-95DA-2D1129A761A0}" presName="iconSpace" presStyleCnt="0"/>
      <dgm:spPr/>
    </dgm:pt>
    <dgm:pt modelId="{29EB00CC-C0E7-4DC5-8FEC-B91F143CCF2A}" type="pres">
      <dgm:prSet presAssocID="{56BA4FB9-13B7-4A2D-95DA-2D1129A761A0}" presName="parTx" presStyleLbl="revTx" presStyleIdx="2" presStyleCnt="4">
        <dgm:presLayoutVars>
          <dgm:chMax val="0"/>
          <dgm:chPref val="0"/>
        </dgm:presLayoutVars>
      </dgm:prSet>
      <dgm:spPr/>
    </dgm:pt>
    <dgm:pt modelId="{84790329-2EEE-436B-9573-545FC4EC06FA}" type="pres">
      <dgm:prSet presAssocID="{56BA4FB9-13B7-4A2D-95DA-2D1129A761A0}" presName="txSpace" presStyleCnt="0"/>
      <dgm:spPr/>
    </dgm:pt>
    <dgm:pt modelId="{56D14683-2634-4F24-AC95-F89297BE51AE}" type="pres">
      <dgm:prSet presAssocID="{56BA4FB9-13B7-4A2D-95DA-2D1129A761A0}" presName="desTx" presStyleLbl="revTx" presStyleIdx="3" presStyleCnt="4">
        <dgm:presLayoutVars/>
      </dgm:prSet>
      <dgm:spPr/>
    </dgm:pt>
  </dgm:ptLst>
  <dgm:cxnLst>
    <dgm:cxn modelId="{E9688204-21C6-455D-8D1B-0808CF99D45D}" type="presOf" srcId="{4A2CE7CD-7B83-49A6-86ED-063E5F23B2F3}" destId="{56D14683-2634-4F24-AC95-F89297BE51AE}" srcOrd="0" destOrd="0" presId="urn:microsoft.com/office/officeart/2018/5/layout/CenteredIconLabelDescriptionList"/>
    <dgm:cxn modelId="{7299500D-BF4C-4267-9C71-0266AFDB8724}" srcId="{7404238D-6EFE-45A9-AA23-F6882CA0FCE0}" destId="{A5DD54DB-DBE1-42D1-8025-B8F07E013E9F}" srcOrd="0" destOrd="0" parTransId="{7BDAB65E-691F-4EB9-B2A4-07C15320BD9D}" sibTransId="{F007A01C-0469-4B83-8FFE-400AFBDD6BD2}"/>
    <dgm:cxn modelId="{45643A36-2A9B-4CB9-A99E-EDE8FBA49779}" type="presOf" srcId="{A5DD54DB-DBE1-42D1-8025-B8F07E013E9F}" destId="{BD2EAC7A-9912-46B5-AF87-7655B8B18065}" srcOrd="0" destOrd="0" presId="urn:microsoft.com/office/officeart/2018/5/layout/CenteredIconLabelDescriptionList"/>
    <dgm:cxn modelId="{23973F5F-8A80-46D4-8170-EFB32647636E}" srcId="{A5DD54DB-DBE1-42D1-8025-B8F07E013E9F}" destId="{F8B787BC-AF42-440A-BD35-5E2F4E027561}" srcOrd="0" destOrd="0" parTransId="{4042BC65-776F-4330-9887-B7B02B8D09C8}" sibTransId="{B7976551-A5E9-47C3-A128-BE6676CC4BC5}"/>
    <dgm:cxn modelId="{5E873F65-CC5D-4287-A56F-DC10871F283B}" srcId="{7404238D-6EFE-45A9-AA23-F6882CA0FCE0}" destId="{56BA4FB9-13B7-4A2D-95DA-2D1129A761A0}" srcOrd="1" destOrd="0" parTransId="{CF2D08AA-C573-4D9C-AD60-27848F1D06EB}" sibTransId="{E0C470E8-D648-4DFF-8DA7-C603811C2CCB}"/>
    <dgm:cxn modelId="{2D9DD18D-7B57-47F1-9D16-5C0E2435AA2E}" srcId="{56BA4FB9-13B7-4A2D-95DA-2D1129A761A0}" destId="{4A2CE7CD-7B83-49A6-86ED-063E5F23B2F3}" srcOrd="0" destOrd="0" parTransId="{4331EEBB-60BB-4473-96A9-15B3C3C7C88A}" sibTransId="{B8415B34-75B6-46BE-8254-D2B279A18CA5}"/>
    <dgm:cxn modelId="{E67FD3BE-5E2A-4666-A7CE-ACA24EDA1BDE}" type="presOf" srcId="{F8B787BC-AF42-440A-BD35-5E2F4E027561}" destId="{C0495CDC-186B-4000-87A9-8458DD2F02D8}" srcOrd="0" destOrd="0" presId="urn:microsoft.com/office/officeart/2018/5/layout/CenteredIconLabelDescriptionList"/>
    <dgm:cxn modelId="{CDE3B3C1-1E8A-4BE7-A41D-9A3FCDB69236}" srcId="{56BA4FB9-13B7-4A2D-95DA-2D1129A761A0}" destId="{B379A92E-08F3-4F57-9E84-96912160EFEE}" srcOrd="1" destOrd="0" parTransId="{4A84D5B4-4A2F-4344-B10C-63BF41C78D36}" sibTransId="{9920F1B5-7517-42F4-9ECD-67703DD07E2E}"/>
    <dgm:cxn modelId="{23EBE7C2-FC03-47B4-A3F2-7876984660AF}" type="presOf" srcId="{7404238D-6EFE-45A9-AA23-F6882CA0FCE0}" destId="{6BAEAF04-B44E-4A8C-9AD5-45D4522C0374}" srcOrd="0" destOrd="0" presId="urn:microsoft.com/office/officeart/2018/5/layout/CenteredIconLabelDescriptionList"/>
    <dgm:cxn modelId="{D64EEACE-0B00-44A1-B17C-FC51B33F3B5F}" type="presOf" srcId="{56BA4FB9-13B7-4A2D-95DA-2D1129A761A0}" destId="{29EB00CC-C0E7-4DC5-8FEC-B91F143CCF2A}" srcOrd="0" destOrd="0" presId="urn:microsoft.com/office/officeart/2018/5/layout/CenteredIconLabelDescriptionList"/>
    <dgm:cxn modelId="{4103C5D1-1211-41B7-A76A-FFC589494945}" type="presOf" srcId="{B379A92E-08F3-4F57-9E84-96912160EFEE}" destId="{56D14683-2634-4F24-AC95-F89297BE51AE}" srcOrd="0" destOrd="1" presId="urn:microsoft.com/office/officeart/2018/5/layout/CenteredIconLabelDescriptionList"/>
    <dgm:cxn modelId="{88FD83A0-D99B-421E-8B7C-F5F420A792AC}" type="presParOf" srcId="{6BAEAF04-B44E-4A8C-9AD5-45D4522C0374}" destId="{39796848-84E9-4C57-B712-B705AD19DAFD}" srcOrd="0" destOrd="0" presId="urn:microsoft.com/office/officeart/2018/5/layout/CenteredIconLabelDescriptionList"/>
    <dgm:cxn modelId="{1A2056E4-916C-476A-8E66-252169479423}" type="presParOf" srcId="{39796848-84E9-4C57-B712-B705AD19DAFD}" destId="{39098767-5D63-414D-9932-8B736475AB23}" srcOrd="0" destOrd="0" presId="urn:microsoft.com/office/officeart/2018/5/layout/CenteredIconLabelDescriptionList"/>
    <dgm:cxn modelId="{CFA802BE-AC76-4917-BC71-BF7326A8D164}" type="presParOf" srcId="{39796848-84E9-4C57-B712-B705AD19DAFD}" destId="{2D439E9B-F038-43ED-92A8-28BB5A066736}" srcOrd="1" destOrd="0" presId="urn:microsoft.com/office/officeart/2018/5/layout/CenteredIconLabelDescriptionList"/>
    <dgm:cxn modelId="{FB9169B8-0482-436F-837B-89C6E6FE0A01}" type="presParOf" srcId="{39796848-84E9-4C57-B712-B705AD19DAFD}" destId="{BD2EAC7A-9912-46B5-AF87-7655B8B18065}" srcOrd="2" destOrd="0" presId="urn:microsoft.com/office/officeart/2018/5/layout/CenteredIconLabelDescriptionList"/>
    <dgm:cxn modelId="{71BDAD0A-D311-47A1-91D5-2D099C1C9879}" type="presParOf" srcId="{39796848-84E9-4C57-B712-B705AD19DAFD}" destId="{D20B28BF-6D0E-4612-A0D9-BA9C15F9B4AF}" srcOrd="3" destOrd="0" presId="urn:microsoft.com/office/officeart/2018/5/layout/CenteredIconLabelDescriptionList"/>
    <dgm:cxn modelId="{0531727A-B880-4E94-AD48-D2D50F32F32F}" type="presParOf" srcId="{39796848-84E9-4C57-B712-B705AD19DAFD}" destId="{C0495CDC-186B-4000-87A9-8458DD2F02D8}" srcOrd="4" destOrd="0" presId="urn:microsoft.com/office/officeart/2018/5/layout/CenteredIconLabelDescriptionList"/>
    <dgm:cxn modelId="{23D22B28-221B-466C-B9B8-1D92D816D676}" type="presParOf" srcId="{6BAEAF04-B44E-4A8C-9AD5-45D4522C0374}" destId="{CDF398AA-6A4B-4BE2-B64C-017F56A38F6E}" srcOrd="1" destOrd="0" presId="urn:microsoft.com/office/officeart/2018/5/layout/CenteredIconLabelDescriptionList"/>
    <dgm:cxn modelId="{4C0E3BA3-823A-43D6-A40A-547D84502810}" type="presParOf" srcId="{6BAEAF04-B44E-4A8C-9AD5-45D4522C0374}" destId="{2A5B2CA4-FEF4-4EBC-90C9-DEFFF6606B40}" srcOrd="2" destOrd="0" presId="urn:microsoft.com/office/officeart/2018/5/layout/CenteredIconLabelDescriptionList"/>
    <dgm:cxn modelId="{3DAFC7ED-585D-47DA-813A-2203636918E6}" type="presParOf" srcId="{2A5B2CA4-FEF4-4EBC-90C9-DEFFF6606B40}" destId="{56C6434B-2943-47E9-9BBB-CE62C774DDDF}" srcOrd="0" destOrd="0" presId="urn:microsoft.com/office/officeart/2018/5/layout/CenteredIconLabelDescriptionList"/>
    <dgm:cxn modelId="{34A06E5D-61F0-4CF6-AEF3-59E97AC7DC3F}" type="presParOf" srcId="{2A5B2CA4-FEF4-4EBC-90C9-DEFFF6606B40}" destId="{14873E6A-E49D-4934-8EF4-85608B87755A}" srcOrd="1" destOrd="0" presId="urn:microsoft.com/office/officeart/2018/5/layout/CenteredIconLabelDescriptionList"/>
    <dgm:cxn modelId="{89608E4D-6DE6-4AAA-B545-9DC08FBFB5B8}" type="presParOf" srcId="{2A5B2CA4-FEF4-4EBC-90C9-DEFFF6606B40}" destId="{29EB00CC-C0E7-4DC5-8FEC-B91F143CCF2A}" srcOrd="2" destOrd="0" presId="urn:microsoft.com/office/officeart/2018/5/layout/CenteredIconLabelDescriptionList"/>
    <dgm:cxn modelId="{48F41DC7-4877-4C84-AFC8-A042A04D5FF1}" type="presParOf" srcId="{2A5B2CA4-FEF4-4EBC-90C9-DEFFF6606B40}" destId="{84790329-2EEE-436B-9573-545FC4EC06FA}" srcOrd="3" destOrd="0" presId="urn:microsoft.com/office/officeart/2018/5/layout/CenteredIconLabelDescriptionList"/>
    <dgm:cxn modelId="{21A5B929-5F61-4FD8-8518-71497F4EF065}" type="presParOf" srcId="{2A5B2CA4-FEF4-4EBC-90C9-DEFFF6606B40}" destId="{56D14683-2634-4F24-AC95-F89297BE51AE}" srcOrd="4" destOrd="0" presId="urn:microsoft.com/office/officeart/2018/5/layout/Centered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404238D-6EFE-45A9-AA23-F6882CA0FCE0}" type="doc">
      <dgm:prSet loTypeId="urn:microsoft.com/office/officeart/2018/5/layout/CenteredIconLabelDescriptionList" loCatId="icon" qsTypeId="urn:microsoft.com/office/officeart/2005/8/quickstyle/simple1" qsCatId="simple" csTypeId="urn:microsoft.com/office/officeart/2018/5/colors/Iconchunking_neutralbg_colorful1" csCatId="colorful" phldr="1"/>
      <dgm:spPr/>
      <dgm:t>
        <a:bodyPr/>
        <a:lstStyle/>
        <a:p>
          <a:endParaRPr lang="nl-NL"/>
        </a:p>
      </dgm:t>
    </dgm:pt>
    <dgm:pt modelId="{A5DD54DB-DBE1-42D1-8025-B8F07E013E9F}">
      <dgm:prSet phldrT="[Tekst]"/>
      <dgm:spPr/>
      <dgm:t>
        <a:bodyPr/>
        <a:lstStyle/>
        <a:p>
          <a:pPr>
            <a:lnSpc>
              <a:spcPct val="100000"/>
            </a:lnSpc>
            <a:defRPr b="1"/>
          </a:pPr>
          <a:r>
            <a:rPr lang="nl-NL" dirty="0">
              <a:latin typeface="Effra" panose="02000506080000020004"/>
            </a:rPr>
            <a:t>Kosten</a:t>
          </a:r>
        </a:p>
      </dgm:t>
    </dgm:pt>
    <dgm:pt modelId="{7BDAB65E-691F-4EB9-B2A4-07C15320BD9D}" type="parTrans" cxnId="{7299500D-BF4C-4267-9C71-0266AFDB8724}">
      <dgm:prSet/>
      <dgm:spPr/>
      <dgm:t>
        <a:bodyPr/>
        <a:lstStyle/>
        <a:p>
          <a:endParaRPr lang="nl-NL"/>
        </a:p>
      </dgm:t>
    </dgm:pt>
    <dgm:pt modelId="{F007A01C-0469-4B83-8FFE-400AFBDD6BD2}" type="sibTrans" cxnId="{7299500D-BF4C-4267-9C71-0266AFDB8724}">
      <dgm:prSet/>
      <dgm:spPr/>
      <dgm:t>
        <a:bodyPr/>
        <a:lstStyle/>
        <a:p>
          <a:endParaRPr lang="nl-NL"/>
        </a:p>
      </dgm:t>
    </dgm:pt>
    <dgm:pt modelId="{F8B787BC-AF42-440A-BD35-5E2F4E027561}">
      <dgm:prSet phldrT="[Tekst]"/>
      <dgm:spPr/>
      <dgm:t>
        <a:bodyPr/>
        <a:lstStyle/>
        <a:p>
          <a:pPr>
            <a:lnSpc>
              <a:spcPct val="100000"/>
            </a:lnSpc>
          </a:pPr>
          <a:r>
            <a:rPr lang="nl-NL" dirty="0">
              <a:latin typeface="Effra" panose="02000506080000020004"/>
            </a:rPr>
            <a:t>- B</a:t>
          </a:r>
          <a:r>
            <a:rPr lang="nl-NL" b="0" i="0" dirty="0"/>
            <a:t>ij kosten is er altijd sprake van een bedrag dat wordt toegerekend aan een periode (om het resultaat te kunnen berekenen). </a:t>
          </a:r>
        </a:p>
        <a:p>
          <a:pPr>
            <a:lnSpc>
              <a:spcPct val="100000"/>
            </a:lnSpc>
          </a:pPr>
          <a:r>
            <a:rPr lang="nl-NL" b="0" i="0" dirty="0"/>
            <a:t>- Het geld hoeft niet daadwerkelijk te zijn uitgegeven.</a:t>
          </a:r>
        </a:p>
        <a:p>
          <a:pPr>
            <a:lnSpc>
              <a:spcPct val="100000"/>
            </a:lnSpc>
          </a:pPr>
          <a:r>
            <a:rPr lang="nl-NL" b="0" i="0" dirty="0">
              <a:latin typeface="Effra" panose="02000506080000020004"/>
            </a:rPr>
            <a:t>- Kosten altijd </a:t>
          </a:r>
          <a:r>
            <a:rPr lang="nl-NL" b="0" i="0" u="sng" dirty="0">
              <a:latin typeface="Effra" panose="02000506080000020004"/>
            </a:rPr>
            <a:t>exclusief</a:t>
          </a:r>
          <a:r>
            <a:rPr lang="nl-NL" b="0" i="0" dirty="0">
              <a:latin typeface="Effra" panose="02000506080000020004"/>
            </a:rPr>
            <a:t> btw. </a:t>
          </a:r>
          <a:endParaRPr lang="nl-NL" dirty="0">
            <a:latin typeface="Effra" panose="02000506080000020004"/>
          </a:endParaRPr>
        </a:p>
      </dgm:t>
    </dgm:pt>
    <dgm:pt modelId="{4042BC65-776F-4330-9887-B7B02B8D09C8}" type="parTrans" cxnId="{23973F5F-8A80-46D4-8170-EFB32647636E}">
      <dgm:prSet/>
      <dgm:spPr/>
      <dgm:t>
        <a:bodyPr/>
        <a:lstStyle/>
        <a:p>
          <a:endParaRPr lang="nl-NL"/>
        </a:p>
      </dgm:t>
    </dgm:pt>
    <dgm:pt modelId="{B7976551-A5E9-47C3-A128-BE6676CC4BC5}" type="sibTrans" cxnId="{23973F5F-8A80-46D4-8170-EFB32647636E}">
      <dgm:prSet/>
      <dgm:spPr/>
      <dgm:t>
        <a:bodyPr/>
        <a:lstStyle/>
        <a:p>
          <a:endParaRPr lang="nl-NL"/>
        </a:p>
      </dgm:t>
    </dgm:pt>
    <dgm:pt modelId="{56BA4FB9-13B7-4A2D-95DA-2D1129A761A0}">
      <dgm:prSet phldrT="[Tekst]"/>
      <dgm:spPr/>
      <dgm:t>
        <a:bodyPr/>
        <a:lstStyle/>
        <a:p>
          <a:pPr>
            <a:lnSpc>
              <a:spcPct val="100000"/>
            </a:lnSpc>
            <a:defRPr b="1"/>
          </a:pPr>
          <a:r>
            <a:rPr lang="nl-NL" dirty="0">
              <a:latin typeface="Effra" panose="02000506080000020004"/>
            </a:rPr>
            <a:t>Uitgaven</a:t>
          </a:r>
        </a:p>
      </dgm:t>
    </dgm:pt>
    <dgm:pt modelId="{CF2D08AA-C573-4D9C-AD60-27848F1D06EB}" type="parTrans" cxnId="{5E873F65-CC5D-4287-A56F-DC10871F283B}">
      <dgm:prSet/>
      <dgm:spPr/>
      <dgm:t>
        <a:bodyPr/>
        <a:lstStyle/>
        <a:p>
          <a:endParaRPr lang="nl-NL"/>
        </a:p>
      </dgm:t>
    </dgm:pt>
    <dgm:pt modelId="{E0C470E8-D648-4DFF-8DA7-C603811C2CCB}" type="sibTrans" cxnId="{5E873F65-CC5D-4287-A56F-DC10871F283B}">
      <dgm:prSet/>
      <dgm:spPr/>
      <dgm:t>
        <a:bodyPr/>
        <a:lstStyle/>
        <a:p>
          <a:endParaRPr lang="nl-NL"/>
        </a:p>
      </dgm:t>
    </dgm:pt>
    <dgm:pt modelId="{4A2CE7CD-7B83-49A6-86ED-063E5F23B2F3}">
      <dgm:prSet phldrT="[Tekst]"/>
      <dgm:spPr/>
      <dgm:t>
        <a:bodyPr/>
        <a:lstStyle/>
        <a:p>
          <a:pPr>
            <a:lnSpc>
              <a:spcPct val="100000"/>
            </a:lnSpc>
          </a:pPr>
          <a:r>
            <a:rPr lang="nl-NL" dirty="0">
              <a:latin typeface="Effra" panose="02000506080000020004"/>
            </a:rPr>
            <a:t>- O</a:t>
          </a:r>
          <a:r>
            <a:rPr lang="nl-NL" b="0" i="0" dirty="0"/>
            <a:t>p het moment dat er daadwerkelijk geld wordt uitgegeven, spreken we van uitgaven (in tegenstelling tot kosten). Er is altijd sprake van een actie op een tijdstip.</a:t>
          </a:r>
        </a:p>
        <a:p>
          <a:pPr>
            <a:lnSpc>
              <a:spcPct val="100000"/>
            </a:lnSpc>
          </a:pPr>
          <a:r>
            <a:rPr lang="nl-NL" b="0" i="0" dirty="0">
              <a:latin typeface="Effra" panose="02000506080000020004"/>
            </a:rPr>
            <a:t>- Uitgaven zijn altijd </a:t>
          </a:r>
          <a:r>
            <a:rPr lang="nl-NL" b="0" i="0" u="sng" dirty="0">
              <a:latin typeface="Effra" panose="02000506080000020004"/>
            </a:rPr>
            <a:t>inclusief</a:t>
          </a:r>
          <a:r>
            <a:rPr lang="nl-NL" b="0" i="0" dirty="0">
              <a:latin typeface="Effra" panose="02000506080000020004"/>
            </a:rPr>
            <a:t> btw. De btw kan vervolgens worden teruggevorderd van de fiscus.</a:t>
          </a:r>
          <a:endParaRPr lang="nl-NL" dirty="0">
            <a:latin typeface="Effra" panose="02000506080000020004"/>
          </a:endParaRPr>
        </a:p>
      </dgm:t>
    </dgm:pt>
    <dgm:pt modelId="{4331EEBB-60BB-4473-96A9-15B3C3C7C88A}" type="parTrans" cxnId="{2D9DD18D-7B57-47F1-9D16-5C0E2435AA2E}">
      <dgm:prSet/>
      <dgm:spPr/>
      <dgm:t>
        <a:bodyPr/>
        <a:lstStyle/>
        <a:p>
          <a:endParaRPr lang="nl-NL"/>
        </a:p>
      </dgm:t>
    </dgm:pt>
    <dgm:pt modelId="{B8415B34-75B6-46BE-8254-D2B279A18CA5}" type="sibTrans" cxnId="{2D9DD18D-7B57-47F1-9D16-5C0E2435AA2E}">
      <dgm:prSet/>
      <dgm:spPr/>
      <dgm:t>
        <a:bodyPr/>
        <a:lstStyle/>
        <a:p>
          <a:endParaRPr lang="nl-NL"/>
        </a:p>
      </dgm:t>
    </dgm:pt>
    <dgm:pt modelId="{B379A92E-08F3-4F57-9E84-96912160EFEE}">
      <dgm:prSet/>
      <dgm:spPr/>
      <dgm:t>
        <a:bodyPr/>
        <a:lstStyle/>
        <a:p>
          <a:pPr>
            <a:lnSpc>
              <a:spcPct val="100000"/>
            </a:lnSpc>
          </a:pPr>
          <a:endParaRPr lang="nl-NL" dirty="0">
            <a:latin typeface="Effra" panose="02000506080000020004"/>
          </a:endParaRPr>
        </a:p>
      </dgm:t>
    </dgm:pt>
    <dgm:pt modelId="{4A84D5B4-4A2F-4344-B10C-63BF41C78D36}" type="parTrans" cxnId="{CDE3B3C1-1E8A-4BE7-A41D-9A3FCDB69236}">
      <dgm:prSet/>
      <dgm:spPr/>
      <dgm:t>
        <a:bodyPr/>
        <a:lstStyle/>
        <a:p>
          <a:endParaRPr lang="nl-NL"/>
        </a:p>
      </dgm:t>
    </dgm:pt>
    <dgm:pt modelId="{9920F1B5-7517-42F4-9ECD-67703DD07E2E}" type="sibTrans" cxnId="{CDE3B3C1-1E8A-4BE7-A41D-9A3FCDB69236}">
      <dgm:prSet/>
      <dgm:spPr/>
      <dgm:t>
        <a:bodyPr/>
        <a:lstStyle/>
        <a:p>
          <a:endParaRPr lang="nl-NL"/>
        </a:p>
      </dgm:t>
    </dgm:pt>
    <dgm:pt modelId="{6BAEAF04-B44E-4A8C-9AD5-45D4522C0374}" type="pres">
      <dgm:prSet presAssocID="{7404238D-6EFE-45A9-AA23-F6882CA0FCE0}" presName="root" presStyleCnt="0">
        <dgm:presLayoutVars>
          <dgm:dir/>
          <dgm:resizeHandles val="exact"/>
        </dgm:presLayoutVars>
      </dgm:prSet>
      <dgm:spPr/>
    </dgm:pt>
    <dgm:pt modelId="{39796848-84E9-4C57-B712-B705AD19DAFD}" type="pres">
      <dgm:prSet presAssocID="{A5DD54DB-DBE1-42D1-8025-B8F07E013E9F}" presName="compNode" presStyleCnt="0"/>
      <dgm:spPr/>
    </dgm:pt>
    <dgm:pt modelId="{39098767-5D63-414D-9932-8B736475AB23}" type="pres">
      <dgm:prSet presAssocID="{A5DD54DB-DBE1-42D1-8025-B8F07E013E9F}" presName="iconRect" presStyleLbl="node1" presStyleIdx="0" presStyleCnt="2"/>
      <dgm:spPr>
        <a:blipFill>
          <a:blip xmlns:r="http://schemas.openxmlformats.org/officeDocument/2006/relationships" r:embed="rId1">
            <a:grayscl/>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t="-1000" b="-1000"/>
          </a:stretch>
        </a:blipFill>
        <a:ln>
          <a:noFill/>
        </a:ln>
      </dgm:spPr>
      <dgm:extLst>
        <a:ext uri="{E40237B7-FDA0-4F09-8148-C483321AD2D9}">
          <dgm14:cNvPr xmlns:dgm14="http://schemas.microsoft.com/office/drawing/2010/diagram" id="0" name="" descr="Staafdiagram met stijgende lijn met effen opvulling"/>
        </a:ext>
      </dgm:extLst>
    </dgm:pt>
    <dgm:pt modelId="{2D439E9B-F038-43ED-92A8-28BB5A066736}" type="pres">
      <dgm:prSet presAssocID="{A5DD54DB-DBE1-42D1-8025-B8F07E013E9F}" presName="iconSpace" presStyleCnt="0"/>
      <dgm:spPr/>
    </dgm:pt>
    <dgm:pt modelId="{BD2EAC7A-9912-46B5-AF87-7655B8B18065}" type="pres">
      <dgm:prSet presAssocID="{A5DD54DB-DBE1-42D1-8025-B8F07E013E9F}" presName="parTx" presStyleLbl="revTx" presStyleIdx="0" presStyleCnt="4">
        <dgm:presLayoutVars>
          <dgm:chMax val="0"/>
          <dgm:chPref val="0"/>
        </dgm:presLayoutVars>
      </dgm:prSet>
      <dgm:spPr/>
    </dgm:pt>
    <dgm:pt modelId="{D20B28BF-6D0E-4612-A0D9-BA9C15F9B4AF}" type="pres">
      <dgm:prSet presAssocID="{A5DD54DB-DBE1-42D1-8025-B8F07E013E9F}" presName="txSpace" presStyleCnt="0"/>
      <dgm:spPr/>
    </dgm:pt>
    <dgm:pt modelId="{C0495CDC-186B-4000-87A9-8458DD2F02D8}" type="pres">
      <dgm:prSet presAssocID="{A5DD54DB-DBE1-42D1-8025-B8F07E013E9F}" presName="desTx" presStyleLbl="revTx" presStyleIdx="1" presStyleCnt="4">
        <dgm:presLayoutVars/>
      </dgm:prSet>
      <dgm:spPr/>
    </dgm:pt>
    <dgm:pt modelId="{CDF398AA-6A4B-4BE2-B64C-017F56A38F6E}" type="pres">
      <dgm:prSet presAssocID="{F007A01C-0469-4B83-8FFE-400AFBDD6BD2}" presName="sibTrans" presStyleCnt="0"/>
      <dgm:spPr/>
    </dgm:pt>
    <dgm:pt modelId="{2A5B2CA4-FEF4-4EBC-90C9-DEFFF6606B40}" type="pres">
      <dgm:prSet presAssocID="{56BA4FB9-13B7-4A2D-95DA-2D1129A761A0}" presName="compNode" presStyleCnt="0"/>
      <dgm:spPr/>
    </dgm:pt>
    <dgm:pt modelId="{56C6434B-2943-47E9-9BBB-CE62C774DDDF}" type="pres">
      <dgm:prSet presAssocID="{56BA4FB9-13B7-4A2D-95DA-2D1129A761A0}" presName="iconRect" presStyleLbl="node1" presStyleIdx="1" presStyleCnt="2"/>
      <dgm:spPr>
        <a:blipFill>
          <a:blip xmlns:r="http://schemas.openxmlformats.org/officeDocument/2006/relationships" r:embed="rId3">
            <a:duotone>
              <a:prstClr val="black"/>
              <a:schemeClr val="tx2">
                <a:tint val="45000"/>
                <a:satMod val="400000"/>
              </a:schemeClr>
            </a:duotone>
            <a:extLst>
              <a:ext uri="{96DAC541-7B7A-43D3-8B79-37D633B846F1}">
                <asvg:svgBlip xmlns:asvg="http://schemas.microsoft.com/office/drawing/2016/SVG/main" r:embed="rId4"/>
              </a:ext>
            </a:extLst>
          </a:blip>
          <a:srcRect/>
          <a:stretch>
            <a:fillRect t="-1000" b="-1000"/>
          </a:stretch>
        </a:blipFill>
        <a:ln>
          <a:noFill/>
        </a:ln>
      </dgm:spPr>
      <dgm:extLst>
        <a:ext uri="{E40237B7-FDA0-4F09-8148-C483321AD2D9}">
          <dgm14:cNvPr xmlns:dgm14="http://schemas.microsoft.com/office/drawing/2010/diagram" id="0" name="" descr="Munten met effen opvulling"/>
        </a:ext>
      </dgm:extLst>
    </dgm:pt>
    <dgm:pt modelId="{14873E6A-E49D-4934-8EF4-85608B87755A}" type="pres">
      <dgm:prSet presAssocID="{56BA4FB9-13B7-4A2D-95DA-2D1129A761A0}" presName="iconSpace" presStyleCnt="0"/>
      <dgm:spPr/>
    </dgm:pt>
    <dgm:pt modelId="{29EB00CC-C0E7-4DC5-8FEC-B91F143CCF2A}" type="pres">
      <dgm:prSet presAssocID="{56BA4FB9-13B7-4A2D-95DA-2D1129A761A0}" presName="parTx" presStyleLbl="revTx" presStyleIdx="2" presStyleCnt="4">
        <dgm:presLayoutVars>
          <dgm:chMax val="0"/>
          <dgm:chPref val="0"/>
        </dgm:presLayoutVars>
      </dgm:prSet>
      <dgm:spPr/>
    </dgm:pt>
    <dgm:pt modelId="{84790329-2EEE-436B-9573-545FC4EC06FA}" type="pres">
      <dgm:prSet presAssocID="{56BA4FB9-13B7-4A2D-95DA-2D1129A761A0}" presName="txSpace" presStyleCnt="0"/>
      <dgm:spPr/>
    </dgm:pt>
    <dgm:pt modelId="{56D14683-2634-4F24-AC95-F89297BE51AE}" type="pres">
      <dgm:prSet presAssocID="{56BA4FB9-13B7-4A2D-95DA-2D1129A761A0}" presName="desTx" presStyleLbl="revTx" presStyleIdx="3" presStyleCnt="4">
        <dgm:presLayoutVars/>
      </dgm:prSet>
      <dgm:spPr/>
    </dgm:pt>
  </dgm:ptLst>
  <dgm:cxnLst>
    <dgm:cxn modelId="{E9688204-21C6-455D-8D1B-0808CF99D45D}" type="presOf" srcId="{4A2CE7CD-7B83-49A6-86ED-063E5F23B2F3}" destId="{56D14683-2634-4F24-AC95-F89297BE51AE}" srcOrd="0" destOrd="0" presId="urn:microsoft.com/office/officeart/2018/5/layout/CenteredIconLabelDescriptionList"/>
    <dgm:cxn modelId="{7299500D-BF4C-4267-9C71-0266AFDB8724}" srcId="{7404238D-6EFE-45A9-AA23-F6882CA0FCE0}" destId="{A5DD54DB-DBE1-42D1-8025-B8F07E013E9F}" srcOrd="0" destOrd="0" parTransId="{7BDAB65E-691F-4EB9-B2A4-07C15320BD9D}" sibTransId="{F007A01C-0469-4B83-8FFE-400AFBDD6BD2}"/>
    <dgm:cxn modelId="{45643A36-2A9B-4CB9-A99E-EDE8FBA49779}" type="presOf" srcId="{A5DD54DB-DBE1-42D1-8025-B8F07E013E9F}" destId="{BD2EAC7A-9912-46B5-AF87-7655B8B18065}" srcOrd="0" destOrd="0" presId="urn:microsoft.com/office/officeart/2018/5/layout/CenteredIconLabelDescriptionList"/>
    <dgm:cxn modelId="{23973F5F-8A80-46D4-8170-EFB32647636E}" srcId="{A5DD54DB-DBE1-42D1-8025-B8F07E013E9F}" destId="{F8B787BC-AF42-440A-BD35-5E2F4E027561}" srcOrd="0" destOrd="0" parTransId="{4042BC65-776F-4330-9887-B7B02B8D09C8}" sibTransId="{B7976551-A5E9-47C3-A128-BE6676CC4BC5}"/>
    <dgm:cxn modelId="{5E873F65-CC5D-4287-A56F-DC10871F283B}" srcId="{7404238D-6EFE-45A9-AA23-F6882CA0FCE0}" destId="{56BA4FB9-13B7-4A2D-95DA-2D1129A761A0}" srcOrd="1" destOrd="0" parTransId="{CF2D08AA-C573-4D9C-AD60-27848F1D06EB}" sibTransId="{E0C470E8-D648-4DFF-8DA7-C603811C2CCB}"/>
    <dgm:cxn modelId="{2D9DD18D-7B57-47F1-9D16-5C0E2435AA2E}" srcId="{56BA4FB9-13B7-4A2D-95DA-2D1129A761A0}" destId="{4A2CE7CD-7B83-49A6-86ED-063E5F23B2F3}" srcOrd="0" destOrd="0" parTransId="{4331EEBB-60BB-4473-96A9-15B3C3C7C88A}" sibTransId="{B8415B34-75B6-46BE-8254-D2B279A18CA5}"/>
    <dgm:cxn modelId="{E67FD3BE-5E2A-4666-A7CE-ACA24EDA1BDE}" type="presOf" srcId="{F8B787BC-AF42-440A-BD35-5E2F4E027561}" destId="{C0495CDC-186B-4000-87A9-8458DD2F02D8}" srcOrd="0" destOrd="0" presId="urn:microsoft.com/office/officeart/2018/5/layout/CenteredIconLabelDescriptionList"/>
    <dgm:cxn modelId="{CDE3B3C1-1E8A-4BE7-A41D-9A3FCDB69236}" srcId="{56BA4FB9-13B7-4A2D-95DA-2D1129A761A0}" destId="{B379A92E-08F3-4F57-9E84-96912160EFEE}" srcOrd="1" destOrd="0" parTransId="{4A84D5B4-4A2F-4344-B10C-63BF41C78D36}" sibTransId="{9920F1B5-7517-42F4-9ECD-67703DD07E2E}"/>
    <dgm:cxn modelId="{23EBE7C2-FC03-47B4-A3F2-7876984660AF}" type="presOf" srcId="{7404238D-6EFE-45A9-AA23-F6882CA0FCE0}" destId="{6BAEAF04-B44E-4A8C-9AD5-45D4522C0374}" srcOrd="0" destOrd="0" presId="urn:microsoft.com/office/officeart/2018/5/layout/CenteredIconLabelDescriptionList"/>
    <dgm:cxn modelId="{D64EEACE-0B00-44A1-B17C-FC51B33F3B5F}" type="presOf" srcId="{56BA4FB9-13B7-4A2D-95DA-2D1129A761A0}" destId="{29EB00CC-C0E7-4DC5-8FEC-B91F143CCF2A}" srcOrd="0" destOrd="0" presId="urn:microsoft.com/office/officeart/2018/5/layout/CenteredIconLabelDescriptionList"/>
    <dgm:cxn modelId="{4103C5D1-1211-41B7-A76A-FFC589494945}" type="presOf" srcId="{B379A92E-08F3-4F57-9E84-96912160EFEE}" destId="{56D14683-2634-4F24-AC95-F89297BE51AE}" srcOrd="0" destOrd="1" presId="urn:microsoft.com/office/officeart/2018/5/layout/CenteredIconLabelDescriptionList"/>
    <dgm:cxn modelId="{88FD83A0-D99B-421E-8B7C-F5F420A792AC}" type="presParOf" srcId="{6BAEAF04-B44E-4A8C-9AD5-45D4522C0374}" destId="{39796848-84E9-4C57-B712-B705AD19DAFD}" srcOrd="0" destOrd="0" presId="urn:microsoft.com/office/officeart/2018/5/layout/CenteredIconLabelDescriptionList"/>
    <dgm:cxn modelId="{1A2056E4-916C-476A-8E66-252169479423}" type="presParOf" srcId="{39796848-84E9-4C57-B712-B705AD19DAFD}" destId="{39098767-5D63-414D-9932-8B736475AB23}" srcOrd="0" destOrd="0" presId="urn:microsoft.com/office/officeart/2018/5/layout/CenteredIconLabelDescriptionList"/>
    <dgm:cxn modelId="{CFA802BE-AC76-4917-BC71-BF7326A8D164}" type="presParOf" srcId="{39796848-84E9-4C57-B712-B705AD19DAFD}" destId="{2D439E9B-F038-43ED-92A8-28BB5A066736}" srcOrd="1" destOrd="0" presId="urn:microsoft.com/office/officeart/2018/5/layout/CenteredIconLabelDescriptionList"/>
    <dgm:cxn modelId="{FB9169B8-0482-436F-837B-89C6E6FE0A01}" type="presParOf" srcId="{39796848-84E9-4C57-B712-B705AD19DAFD}" destId="{BD2EAC7A-9912-46B5-AF87-7655B8B18065}" srcOrd="2" destOrd="0" presId="urn:microsoft.com/office/officeart/2018/5/layout/CenteredIconLabelDescriptionList"/>
    <dgm:cxn modelId="{71BDAD0A-D311-47A1-91D5-2D099C1C9879}" type="presParOf" srcId="{39796848-84E9-4C57-B712-B705AD19DAFD}" destId="{D20B28BF-6D0E-4612-A0D9-BA9C15F9B4AF}" srcOrd="3" destOrd="0" presId="urn:microsoft.com/office/officeart/2018/5/layout/CenteredIconLabelDescriptionList"/>
    <dgm:cxn modelId="{0531727A-B880-4E94-AD48-D2D50F32F32F}" type="presParOf" srcId="{39796848-84E9-4C57-B712-B705AD19DAFD}" destId="{C0495CDC-186B-4000-87A9-8458DD2F02D8}" srcOrd="4" destOrd="0" presId="urn:microsoft.com/office/officeart/2018/5/layout/CenteredIconLabelDescriptionList"/>
    <dgm:cxn modelId="{23D22B28-221B-466C-B9B8-1D92D816D676}" type="presParOf" srcId="{6BAEAF04-B44E-4A8C-9AD5-45D4522C0374}" destId="{CDF398AA-6A4B-4BE2-B64C-017F56A38F6E}" srcOrd="1" destOrd="0" presId="urn:microsoft.com/office/officeart/2018/5/layout/CenteredIconLabelDescriptionList"/>
    <dgm:cxn modelId="{4C0E3BA3-823A-43D6-A40A-547D84502810}" type="presParOf" srcId="{6BAEAF04-B44E-4A8C-9AD5-45D4522C0374}" destId="{2A5B2CA4-FEF4-4EBC-90C9-DEFFF6606B40}" srcOrd="2" destOrd="0" presId="urn:microsoft.com/office/officeart/2018/5/layout/CenteredIconLabelDescriptionList"/>
    <dgm:cxn modelId="{3DAFC7ED-585D-47DA-813A-2203636918E6}" type="presParOf" srcId="{2A5B2CA4-FEF4-4EBC-90C9-DEFFF6606B40}" destId="{56C6434B-2943-47E9-9BBB-CE62C774DDDF}" srcOrd="0" destOrd="0" presId="urn:microsoft.com/office/officeart/2018/5/layout/CenteredIconLabelDescriptionList"/>
    <dgm:cxn modelId="{34A06E5D-61F0-4CF6-AEF3-59E97AC7DC3F}" type="presParOf" srcId="{2A5B2CA4-FEF4-4EBC-90C9-DEFFF6606B40}" destId="{14873E6A-E49D-4934-8EF4-85608B87755A}" srcOrd="1" destOrd="0" presId="urn:microsoft.com/office/officeart/2018/5/layout/CenteredIconLabelDescriptionList"/>
    <dgm:cxn modelId="{89608E4D-6DE6-4AAA-B545-9DC08FBFB5B8}" type="presParOf" srcId="{2A5B2CA4-FEF4-4EBC-90C9-DEFFF6606B40}" destId="{29EB00CC-C0E7-4DC5-8FEC-B91F143CCF2A}" srcOrd="2" destOrd="0" presId="urn:microsoft.com/office/officeart/2018/5/layout/CenteredIconLabelDescriptionList"/>
    <dgm:cxn modelId="{48F41DC7-4877-4C84-AFC8-A042A04D5FF1}" type="presParOf" srcId="{2A5B2CA4-FEF4-4EBC-90C9-DEFFF6606B40}" destId="{84790329-2EEE-436B-9573-545FC4EC06FA}" srcOrd="3" destOrd="0" presId="urn:microsoft.com/office/officeart/2018/5/layout/CenteredIconLabelDescriptionList"/>
    <dgm:cxn modelId="{21A5B929-5F61-4FD8-8518-71497F4EF065}" type="presParOf" srcId="{2A5B2CA4-FEF4-4EBC-90C9-DEFFF6606B40}" destId="{56D14683-2634-4F24-AC95-F89297BE51AE}" srcOrd="4" destOrd="0" presId="urn:microsoft.com/office/officeart/2018/5/layout/Centered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404238D-6EFE-45A9-AA23-F6882CA0FCE0}" type="doc">
      <dgm:prSet loTypeId="urn:microsoft.com/office/officeart/2018/5/layout/CenteredIconLabelDescriptionList" loCatId="icon" qsTypeId="urn:microsoft.com/office/officeart/2005/8/quickstyle/simple1" qsCatId="simple" csTypeId="urn:microsoft.com/office/officeart/2018/5/colors/Iconchunking_neutralbg_colorful1" csCatId="colorful" phldr="1"/>
      <dgm:spPr/>
      <dgm:t>
        <a:bodyPr/>
        <a:lstStyle/>
        <a:p>
          <a:endParaRPr lang="nl-NL"/>
        </a:p>
      </dgm:t>
    </dgm:pt>
    <dgm:pt modelId="{A5DD54DB-DBE1-42D1-8025-B8F07E013E9F}">
      <dgm:prSet phldrT="[Tekst]"/>
      <dgm:spPr/>
      <dgm:t>
        <a:bodyPr/>
        <a:lstStyle/>
        <a:p>
          <a:pPr>
            <a:lnSpc>
              <a:spcPct val="100000"/>
            </a:lnSpc>
            <a:defRPr b="1"/>
          </a:pPr>
          <a:r>
            <a:rPr lang="nl-NL" dirty="0">
              <a:latin typeface="Effra" panose="02000506080000020004"/>
            </a:rPr>
            <a:t>Kosten</a:t>
          </a:r>
        </a:p>
      </dgm:t>
    </dgm:pt>
    <dgm:pt modelId="{7BDAB65E-691F-4EB9-B2A4-07C15320BD9D}" type="parTrans" cxnId="{7299500D-BF4C-4267-9C71-0266AFDB8724}">
      <dgm:prSet/>
      <dgm:spPr/>
      <dgm:t>
        <a:bodyPr/>
        <a:lstStyle/>
        <a:p>
          <a:endParaRPr lang="nl-NL"/>
        </a:p>
      </dgm:t>
    </dgm:pt>
    <dgm:pt modelId="{F007A01C-0469-4B83-8FFE-400AFBDD6BD2}" type="sibTrans" cxnId="{7299500D-BF4C-4267-9C71-0266AFDB8724}">
      <dgm:prSet/>
      <dgm:spPr/>
      <dgm:t>
        <a:bodyPr/>
        <a:lstStyle/>
        <a:p>
          <a:endParaRPr lang="nl-NL"/>
        </a:p>
      </dgm:t>
    </dgm:pt>
    <dgm:pt modelId="{F8B787BC-AF42-440A-BD35-5E2F4E027561}">
      <dgm:prSet phldrT="[Tekst]"/>
      <dgm:spPr/>
      <dgm:t>
        <a:bodyPr/>
        <a:lstStyle/>
        <a:p>
          <a:pPr>
            <a:lnSpc>
              <a:spcPct val="100000"/>
            </a:lnSpc>
          </a:pPr>
          <a:r>
            <a:rPr lang="nl-NL" dirty="0">
              <a:latin typeface="Effra" panose="02000506080000020004"/>
            </a:rPr>
            <a:t>- B</a:t>
          </a:r>
          <a:r>
            <a:rPr lang="nl-NL" b="0" i="0" dirty="0"/>
            <a:t>ij kosten is er altijd sprake van een bedrag dat wordt toegerekend aan een periode (om het resultaat te kunnen berekenen). </a:t>
          </a:r>
        </a:p>
        <a:p>
          <a:pPr>
            <a:lnSpc>
              <a:spcPct val="100000"/>
            </a:lnSpc>
          </a:pPr>
          <a:r>
            <a:rPr lang="nl-NL" b="0" i="0" dirty="0"/>
            <a:t>- Het geld hoeft niet daadwerkelijk te zijn uitgegeven.</a:t>
          </a:r>
        </a:p>
        <a:p>
          <a:pPr>
            <a:lnSpc>
              <a:spcPct val="100000"/>
            </a:lnSpc>
          </a:pPr>
          <a:r>
            <a:rPr lang="nl-NL" b="0" i="0" dirty="0">
              <a:latin typeface="Effra" panose="02000506080000020004"/>
            </a:rPr>
            <a:t>- Kosten altijd </a:t>
          </a:r>
          <a:r>
            <a:rPr lang="nl-NL" b="0" i="0" u="sng" dirty="0">
              <a:latin typeface="Effra" panose="02000506080000020004"/>
            </a:rPr>
            <a:t>exclusief</a:t>
          </a:r>
          <a:r>
            <a:rPr lang="nl-NL" b="0" i="0" dirty="0">
              <a:latin typeface="Effra" panose="02000506080000020004"/>
            </a:rPr>
            <a:t> btw. </a:t>
          </a:r>
          <a:endParaRPr lang="nl-NL" dirty="0">
            <a:latin typeface="Effra" panose="02000506080000020004"/>
          </a:endParaRPr>
        </a:p>
      </dgm:t>
    </dgm:pt>
    <dgm:pt modelId="{4042BC65-776F-4330-9887-B7B02B8D09C8}" type="parTrans" cxnId="{23973F5F-8A80-46D4-8170-EFB32647636E}">
      <dgm:prSet/>
      <dgm:spPr/>
      <dgm:t>
        <a:bodyPr/>
        <a:lstStyle/>
        <a:p>
          <a:endParaRPr lang="nl-NL"/>
        </a:p>
      </dgm:t>
    </dgm:pt>
    <dgm:pt modelId="{B7976551-A5E9-47C3-A128-BE6676CC4BC5}" type="sibTrans" cxnId="{23973F5F-8A80-46D4-8170-EFB32647636E}">
      <dgm:prSet/>
      <dgm:spPr/>
      <dgm:t>
        <a:bodyPr/>
        <a:lstStyle/>
        <a:p>
          <a:endParaRPr lang="nl-NL"/>
        </a:p>
      </dgm:t>
    </dgm:pt>
    <dgm:pt modelId="{56BA4FB9-13B7-4A2D-95DA-2D1129A761A0}">
      <dgm:prSet phldrT="[Tekst]"/>
      <dgm:spPr/>
      <dgm:t>
        <a:bodyPr/>
        <a:lstStyle/>
        <a:p>
          <a:pPr>
            <a:lnSpc>
              <a:spcPct val="100000"/>
            </a:lnSpc>
            <a:defRPr b="1"/>
          </a:pPr>
          <a:r>
            <a:rPr lang="nl-NL" dirty="0">
              <a:latin typeface="Effra" panose="02000506080000020004"/>
            </a:rPr>
            <a:t>Uitgaven</a:t>
          </a:r>
        </a:p>
      </dgm:t>
    </dgm:pt>
    <dgm:pt modelId="{CF2D08AA-C573-4D9C-AD60-27848F1D06EB}" type="parTrans" cxnId="{5E873F65-CC5D-4287-A56F-DC10871F283B}">
      <dgm:prSet/>
      <dgm:spPr/>
      <dgm:t>
        <a:bodyPr/>
        <a:lstStyle/>
        <a:p>
          <a:endParaRPr lang="nl-NL"/>
        </a:p>
      </dgm:t>
    </dgm:pt>
    <dgm:pt modelId="{E0C470E8-D648-4DFF-8DA7-C603811C2CCB}" type="sibTrans" cxnId="{5E873F65-CC5D-4287-A56F-DC10871F283B}">
      <dgm:prSet/>
      <dgm:spPr/>
      <dgm:t>
        <a:bodyPr/>
        <a:lstStyle/>
        <a:p>
          <a:endParaRPr lang="nl-NL"/>
        </a:p>
      </dgm:t>
    </dgm:pt>
    <dgm:pt modelId="{4A2CE7CD-7B83-49A6-86ED-063E5F23B2F3}">
      <dgm:prSet phldrT="[Tekst]"/>
      <dgm:spPr/>
      <dgm:t>
        <a:bodyPr/>
        <a:lstStyle/>
        <a:p>
          <a:pPr>
            <a:lnSpc>
              <a:spcPct val="100000"/>
            </a:lnSpc>
          </a:pPr>
          <a:r>
            <a:rPr lang="nl-NL" dirty="0">
              <a:latin typeface="Effra" panose="02000506080000020004"/>
            </a:rPr>
            <a:t>- O</a:t>
          </a:r>
          <a:r>
            <a:rPr lang="nl-NL" b="0" i="0" dirty="0"/>
            <a:t>p het moment dat er daadwerkelijk geld wordt uitgegeven, spreken we van uitgaven (in tegenstelling tot kosten). Er is altijd sprake van een actie op een tijdstip.</a:t>
          </a:r>
        </a:p>
        <a:p>
          <a:pPr>
            <a:lnSpc>
              <a:spcPct val="100000"/>
            </a:lnSpc>
          </a:pPr>
          <a:r>
            <a:rPr lang="nl-NL" b="0" i="0" dirty="0">
              <a:latin typeface="Effra" panose="02000506080000020004"/>
            </a:rPr>
            <a:t>- Uitgaven zijn altijd </a:t>
          </a:r>
          <a:r>
            <a:rPr lang="nl-NL" b="0" i="0" u="sng" dirty="0">
              <a:latin typeface="Effra" panose="02000506080000020004"/>
            </a:rPr>
            <a:t>inclusief</a:t>
          </a:r>
          <a:r>
            <a:rPr lang="nl-NL" b="0" i="0" dirty="0">
              <a:latin typeface="Effra" panose="02000506080000020004"/>
            </a:rPr>
            <a:t> btw. De btw kan vervolgens worden teruggevorderd van de fiscus.</a:t>
          </a:r>
          <a:endParaRPr lang="nl-NL" dirty="0">
            <a:latin typeface="Effra" panose="02000506080000020004"/>
          </a:endParaRPr>
        </a:p>
      </dgm:t>
    </dgm:pt>
    <dgm:pt modelId="{4331EEBB-60BB-4473-96A9-15B3C3C7C88A}" type="parTrans" cxnId="{2D9DD18D-7B57-47F1-9D16-5C0E2435AA2E}">
      <dgm:prSet/>
      <dgm:spPr/>
      <dgm:t>
        <a:bodyPr/>
        <a:lstStyle/>
        <a:p>
          <a:endParaRPr lang="nl-NL"/>
        </a:p>
      </dgm:t>
    </dgm:pt>
    <dgm:pt modelId="{B8415B34-75B6-46BE-8254-D2B279A18CA5}" type="sibTrans" cxnId="{2D9DD18D-7B57-47F1-9D16-5C0E2435AA2E}">
      <dgm:prSet/>
      <dgm:spPr/>
      <dgm:t>
        <a:bodyPr/>
        <a:lstStyle/>
        <a:p>
          <a:endParaRPr lang="nl-NL"/>
        </a:p>
      </dgm:t>
    </dgm:pt>
    <dgm:pt modelId="{B379A92E-08F3-4F57-9E84-96912160EFEE}">
      <dgm:prSet/>
      <dgm:spPr/>
      <dgm:t>
        <a:bodyPr/>
        <a:lstStyle/>
        <a:p>
          <a:pPr>
            <a:lnSpc>
              <a:spcPct val="100000"/>
            </a:lnSpc>
          </a:pPr>
          <a:endParaRPr lang="nl-NL" dirty="0">
            <a:latin typeface="Effra" panose="02000506080000020004"/>
          </a:endParaRPr>
        </a:p>
      </dgm:t>
    </dgm:pt>
    <dgm:pt modelId="{4A84D5B4-4A2F-4344-B10C-63BF41C78D36}" type="parTrans" cxnId="{CDE3B3C1-1E8A-4BE7-A41D-9A3FCDB69236}">
      <dgm:prSet/>
      <dgm:spPr/>
      <dgm:t>
        <a:bodyPr/>
        <a:lstStyle/>
        <a:p>
          <a:endParaRPr lang="nl-NL"/>
        </a:p>
      </dgm:t>
    </dgm:pt>
    <dgm:pt modelId="{9920F1B5-7517-42F4-9ECD-67703DD07E2E}" type="sibTrans" cxnId="{CDE3B3C1-1E8A-4BE7-A41D-9A3FCDB69236}">
      <dgm:prSet/>
      <dgm:spPr/>
      <dgm:t>
        <a:bodyPr/>
        <a:lstStyle/>
        <a:p>
          <a:endParaRPr lang="nl-NL"/>
        </a:p>
      </dgm:t>
    </dgm:pt>
    <dgm:pt modelId="{6BAEAF04-B44E-4A8C-9AD5-45D4522C0374}" type="pres">
      <dgm:prSet presAssocID="{7404238D-6EFE-45A9-AA23-F6882CA0FCE0}" presName="root" presStyleCnt="0">
        <dgm:presLayoutVars>
          <dgm:dir/>
          <dgm:resizeHandles val="exact"/>
        </dgm:presLayoutVars>
      </dgm:prSet>
      <dgm:spPr/>
    </dgm:pt>
    <dgm:pt modelId="{39796848-84E9-4C57-B712-B705AD19DAFD}" type="pres">
      <dgm:prSet presAssocID="{A5DD54DB-DBE1-42D1-8025-B8F07E013E9F}" presName="compNode" presStyleCnt="0"/>
      <dgm:spPr/>
    </dgm:pt>
    <dgm:pt modelId="{39098767-5D63-414D-9932-8B736475AB23}" type="pres">
      <dgm:prSet presAssocID="{A5DD54DB-DBE1-42D1-8025-B8F07E013E9F}" presName="iconRect" presStyleLbl="node1" presStyleIdx="0" presStyleCnt="2"/>
      <dgm:spPr>
        <a:blipFill>
          <a:blip xmlns:r="http://schemas.openxmlformats.org/officeDocument/2006/relationships" r:embed="rId1">
            <a:grayscl/>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t="-1000" b="-1000"/>
          </a:stretch>
        </a:blipFill>
        <a:ln>
          <a:noFill/>
        </a:ln>
      </dgm:spPr>
      <dgm:extLst>
        <a:ext uri="{E40237B7-FDA0-4F09-8148-C483321AD2D9}">
          <dgm14:cNvPr xmlns:dgm14="http://schemas.microsoft.com/office/drawing/2010/diagram" id="0" name="" descr="Staafdiagram met stijgende lijn met effen opvulling"/>
        </a:ext>
      </dgm:extLst>
    </dgm:pt>
    <dgm:pt modelId="{2D439E9B-F038-43ED-92A8-28BB5A066736}" type="pres">
      <dgm:prSet presAssocID="{A5DD54DB-DBE1-42D1-8025-B8F07E013E9F}" presName="iconSpace" presStyleCnt="0"/>
      <dgm:spPr/>
    </dgm:pt>
    <dgm:pt modelId="{BD2EAC7A-9912-46B5-AF87-7655B8B18065}" type="pres">
      <dgm:prSet presAssocID="{A5DD54DB-DBE1-42D1-8025-B8F07E013E9F}" presName="parTx" presStyleLbl="revTx" presStyleIdx="0" presStyleCnt="4">
        <dgm:presLayoutVars>
          <dgm:chMax val="0"/>
          <dgm:chPref val="0"/>
        </dgm:presLayoutVars>
      </dgm:prSet>
      <dgm:spPr/>
    </dgm:pt>
    <dgm:pt modelId="{D20B28BF-6D0E-4612-A0D9-BA9C15F9B4AF}" type="pres">
      <dgm:prSet presAssocID="{A5DD54DB-DBE1-42D1-8025-B8F07E013E9F}" presName="txSpace" presStyleCnt="0"/>
      <dgm:spPr/>
    </dgm:pt>
    <dgm:pt modelId="{C0495CDC-186B-4000-87A9-8458DD2F02D8}" type="pres">
      <dgm:prSet presAssocID="{A5DD54DB-DBE1-42D1-8025-B8F07E013E9F}" presName="desTx" presStyleLbl="revTx" presStyleIdx="1" presStyleCnt="4">
        <dgm:presLayoutVars/>
      </dgm:prSet>
      <dgm:spPr/>
    </dgm:pt>
    <dgm:pt modelId="{CDF398AA-6A4B-4BE2-B64C-017F56A38F6E}" type="pres">
      <dgm:prSet presAssocID="{F007A01C-0469-4B83-8FFE-400AFBDD6BD2}" presName="sibTrans" presStyleCnt="0"/>
      <dgm:spPr/>
    </dgm:pt>
    <dgm:pt modelId="{2A5B2CA4-FEF4-4EBC-90C9-DEFFF6606B40}" type="pres">
      <dgm:prSet presAssocID="{56BA4FB9-13B7-4A2D-95DA-2D1129A761A0}" presName="compNode" presStyleCnt="0"/>
      <dgm:spPr/>
    </dgm:pt>
    <dgm:pt modelId="{56C6434B-2943-47E9-9BBB-CE62C774DDDF}" type="pres">
      <dgm:prSet presAssocID="{56BA4FB9-13B7-4A2D-95DA-2D1129A761A0}" presName="iconRect" presStyleLbl="node1" presStyleIdx="1" presStyleCnt="2"/>
      <dgm:spPr>
        <a:blipFill>
          <a:blip xmlns:r="http://schemas.openxmlformats.org/officeDocument/2006/relationships" r:embed="rId3">
            <a:duotone>
              <a:prstClr val="black"/>
              <a:schemeClr val="tx2">
                <a:tint val="45000"/>
                <a:satMod val="400000"/>
              </a:schemeClr>
            </a:duotone>
            <a:extLst>
              <a:ext uri="{96DAC541-7B7A-43D3-8B79-37D633B846F1}">
                <asvg:svgBlip xmlns:asvg="http://schemas.microsoft.com/office/drawing/2016/SVG/main" r:embed="rId4"/>
              </a:ext>
            </a:extLst>
          </a:blip>
          <a:srcRect/>
          <a:stretch>
            <a:fillRect t="-1000" b="-1000"/>
          </a:stretch>
        </a:blipFill>
        <a:ln>
          <a:noFill/>
        </a:ln>
      </dgm:spPr>
      <dgm:extLst>
        <a:ext uri="{E40237B7-FDA0-4F09-8148-C483321AD2D9}">
          <dgm14:cNvPr xmlns:dgm14="http://schemas.microsoft.com/office/drawing/2010/diagram" id="0" name="" descr="Munten met effen opvulling"/>
        </a:ext>
      </dgm:extLst>
    </dgm:pt>
    <dgm:pt modelId="{14873E6A-E49D-4934-8EF4-85608B87755A}" type="pres">
      <dgm:prSet presAssocID="{56BA4FB9-13B7-4A2D-95DA-2D1129A761A0}" presName="iconSpace" presStyleCnt="0"/>
      <dgm:spPr/>
    </dgm:pt>
    <dgm:pt modelId="{29EB00CC-C0E7-4DC5-8FEC-B91F143CCF2A}" type="pres">
      <dgm:prSet presAssocID="{56BA4FB9-13B7-4A2D-95DA-2D1129A761A0}" presName="parTx" presStyleLbl="revTx" presStyleIdx="2" presStyleCnt="4">
        <dgm:presLayoutVars>
          <dgm:chMax val="0"/>
          <dgm:chPref val="0"/>
        </dgm:presLayoutVars>
      </dgm:prSet>
      <dgm:spPr/>
    </dgm:pt>
    <dgm:pt modelId="{84790329-2EEE-436B-9573-545FC4EC06FA}" type="pres">
      <dgm:prSet presAssocID="{56BA4FB9-13B7-4A2D-95DA-2D1129A761A0}" presName="txSpace" presStyleCnt="0"/>
      <dgm:spPr/>
    </dgm:pt>
    <dgm:pt modelId="{56D14683-2634-4F24-AC95-F89297BE51AE}" type="pres">
      <dgm:prSet presAssocID="{56BA4FB9-13B7-4A2D-95DA-2D1129A761A0}" presName="desTx" presStyleLbl="revTx" presStyleIdx="3" presStyleCnt="4">
        <dgm:presLayoutVars/>
      </dgm:prSet>
      <dgm:spPr/>
    </dgm:pt>
  </dgm:ptLst>
  <dgm:cxnLst>
    <dgm:cxn modelId="{E9688204-21C6-455D-8D1B-0808CF99D45D}" type="presOf" srcId="{4A2CE7CD-7B83-49A6-86ED-063E5F23B2F3}" destId="{56D14683-2634-4F24-AC95-F89297BE51AE}" srcOrd="0" destOrd="0" presId="urn:microsoft.com/office/officeart/2018/5/layout/CenteredIconLabelDescriptionList"/>
    <dgm:cxn modelId="{7299500D-BF4C-4267-9C71-0266AFDB8724}" srcId="{7404238D-6EFE-45A9-AA23-F6882CA0FCE0}" destId="{A5DD54DB-DBE1-42D1-8025-B8F07E013E9F}" srcOrd="0" destOrd="0" parTransId="{7BDAB65E-691F-4EB9-B2A4-07C15320BD9D}" sibTransId="{F007A01C-0469-4B83-8FFE-400AFBDD6BD2}"/>
    <dgm:cxn modelId="{45643A36-2A9B-4CB9-A99E-EDE8FBA49779}" type="presOf" srcId="{A5DD54DB-DBE1-42D1-8025-B8F07E013E9F}" destId="{BD2EAC7A-9912-46B5-AF87-7655B8B18065}" srcOrd="0" destOrd="0" presId="urn:microsoft.com/office/officeart/2018/5/layout/CenteredIconLabelDescriptionList"/>
    <dgm:cxn modelId="{23973F5F-8A80-46D4-8170-EFB32647636E}" srcId="{A5DD54DB-DBE1-42D1-8025-B8F07E013E9F}" destId="{F8B787BC-AF42-440A-BD35-5E2F4E027561}" srcOrd="0" destOrd="0" parTransId="{4042BC65-776F-4330-9887-B7B02B8D09C8}" sibTransId="{B7976551-A5E9-47C3-A128-BE6676CC4BC5}"/>
    <dgm:cxn modelId="{5E873F65-CC5D-4287-A56F-DC10871F283B}" srcId="{7404238D-6EFE-45A9-AA23-F6882CA0FCE0}" destId="{56BA4FB9-13B7-4A2D-95DA-2D1129A761A0}" srcOrd="1" destOrd="0" parTransId="{CF2D08AA-C573-4D9C-AD60-27848F1D06EB}" sibTransId="{E0C470E8-D648-4DFF-8DA7-C603811C2CCB}"/>
    <dgm:cxn modelId="{2D9DD18D-7B57-47F1-9D16-5C0E2435AA2E}" srcId="{56BA4FB9-13B7-4A2D-95DA-2D1129A761A0}" destId="{4A2CE7CD-7B83-49A6-86ED-063E5F23B2F3}" srcOrd="0" destOrd="0" parTransId="{4331EEBB-60BB-4473-96A9-15B3C3C7C88A}" sibTransId="{B8415B34-75B6-46BE-8254-D2B279A18CA5}"/>
    <dgm:cxn modelId="{E67FD3BE-5E2A-4666-A7CE-ACA24EDA1BDE}" type="presOf" srcId="{F8B787BC-AF42-440A-BD35-5E2F4E027561}" destId="{C0495CDC-186B-4000-87A9-8458DD2F02D8}" srcOrd="0" destOrd="0" presId="urn:microsoft.com/office/officeart/2018/5/layout/CenteredIconLabelDescriptionList"/>
    <dgm:cxn modelId="{CDE3B3C1-1E8A-4BE7-A41D-9A3FCDB69236}" srcId="{56BA4FB9-13B7-4A2D-95DA-2D1129A761A0}" destId="{B379A92E-08F3-4F57-9E84-96912160EFEE}" srcOrd="1" destOrd="0" parTransId="{4A84D5B4-4A2F-4344-B10C-63BF41C78D36}" sibTransId="{9920F1B5-7517-42F4-9ECD-67703DD07E2E}"/>
    <dgm:cxn modelId="{23EBE7C2-FC03-47B4-A3F2-7876984660AF}" type="presOf" srcId="{7404238D-6EFE-45A9-AA23-F6882CA0FCE0}" destId="{6BAEAF04-B44E-4A8C-9AD5-45D4522C0374}" srcOrd="0" destOrd="0" presId="urn:microsoft.com/office/officeart/2018/5/layout/CenteredIconLabelDescriptionList"/>
    <dgm:cxn modelId="{D64EEACE-0B00-44A1-B17C-FC51B33F3B5F}" type="presOf" srcId="{56BA4FB9-13B7-4A2D-95DA-2D1129A761A0}" destId="{29EB00CC-C0E7-4DC5-8FEC-B91F143CCF2A}" srcOrd="0" destOrd="0" presId="urn:microsoft.com/office/officeart/2018/5/layout/CenteredIconLabelDescriptionList"/>
    <dgm:cxn modelId="{4103C5D1-1211-41B7-A76A-FFC589494945}" type="presOf" srcId="{B379A92E-08F3-4F57-9E84-96912160EFEE}" destId="{56D14683-2634-4F24-AC95-F89297BE51AE}" srcOrd="0" destOrd="1" presId="urn:microsoft.com/office/officeart/2018/5/layout/CenteredIconLabelDescriptionList"/>
    <dgm:cxn modelId="{88FD83A0-D99B-421E-8B7C-F5F420A792AC}" type="presParOf" srcId="{6BAEAF04-B44E-4A8C-9AD5-45D4522C0374}" destId="{39796848-84E9-4C57-B712-B705AD19DAFD}" srcOrd="0" destOrd="0" presId="urn:microsoft.com/office/officeart/2018/5/layout/CenteredIconLabelDescriptionList"/>
    <dgm:cxn modelId="{1A2056E4-916C-476A-8E66-252169479423}" type="presParOf" srcId="{39796848-84E9-4C57-B712-B705AD19DAFD}" destId="{39098767-5D63-414D-9932-8B736475AB23}" srcOrd="0" destOrd="0" presId="urn:microsoft.com/office/officeart/2018/5/layout/CenteredIconLabelDescriptionList"/>
    <dgm:cxn modelId="{CFA802BE-AC76-4917-BC71-BF7326A8D164}" type="presParOf" srcId="{39796848-84E9-4C57-B712-B705AD19DAFD}" destId="{2D439E9B-F038-43ED-92A8-28BB5A066736}" srcOrd="1" destOrd="0" presId="urn:microsoft.com/office/officeart/2018/5/layout/CenteredIconLabelDescriptionList"/>
    <dgm:cxn modelId="{FB9169B8-0482-436F-837B-89C6E6FE0A01}" type="presParOf" srcId="{39796848-84E9-4C57-B712-B705AD19DAFD}" destId="{BD2EAC7A-9912-46B5-AF87-7655B8B18065}" srcOrd="2" destOrd="0" presId="urn:microsoft.com/office/officeart/2018/5/layout/CenteredIconLabelDescriptionList"/>
    <dgm:cxn modelId="{71BDAD0A-D311-47A1-91D5-2D099C1C9879}" type="presParOf" srcId="{39796848-84E9-4C57-B712-B705AD19DAFD}" destId="{D20B28BF-6D0E-4612-A0D9-BA9C15F9B4AF}" srcOrd="3" destOrd="0" presId="urn:microsoft.com/office/officeart/2018/5/layout/CenteredIconLabelDescriptionList"/>
    <dgm:cxn modelId="{0531727A-B880-4E94-AD48-D2D50F32F32F}" type="presParOf" srcId="{39796848-84E9-4C57-B712-B705AD19DAFD}" destId="{C0495CDC-186B-4000-87A9-8458DD2F02D8}" srcOrd="4" destOrd="0" presId="urn:microsoft.com/office/officeart/2018/5/layout/CenteredIconLabelDescriptionList"/>
    <dgm:cxn modelId="{23D22B28-221B-466C-B9B8-1D92D816D676}" type="presParOf" srcId="{6BAEAF04-B44E-4A8C-9AD5-45D4522C0374}" destId="{CDF398AA-6A4B-4BE2-B64C-017F56A38F6E}" srcOrd="1" destOrd="0" presId="urn:microsoft.com/office/officeart/2018/5/layout/CenteredIconLabelDescriptionList"/>
    <dgm:cxn modelId="{4C0E3BA3-823A-43D6-A40A-547D84502810}" type="presParOf" srcId="{6BAEAF04-B44E-4A8C-9AD5-45D4522C0374}" destId="{2A5B2CA4-FEF4-4EBC-90C9-DEFFF6606B40}" srcOrd="2" destOrd="0" presId="urn:microsoft.com/office/officeart/2018/5/layout/CenteredIconLabelDescriptionList"/>
    <dgm:cxn modelId="{3DAFC7ED-585D-47DA-813A-2203636918E6}" type="presParOf" srcId="{2A5B2CA4-FEF4-4EBC-90C9-DEFFF6606B40}" destId="{56C6434B-2943-47E9-9BBB-CE62C774DDDF}" srcOrd="0" destOrd="0" presId="urn:microsoft.com/office/officeart/2018/5/layout/CenteredIconLabelDescriptionList"/>
    <dgm:cxn modelId="{34A06E5D-61F0-4CF6-AEF3-59E97AC7DC3F}" type="presParOf" srcId="{2A5B2CA4-FEF4-4EBC-90C9-DEFFF6606B40}" destId="{14873E6A-E49D-4934-8EF4-85608B87755A}" srcOrd="1" destOrd="0" presId="urn:microsoft.com/office/officeart/2018/5/layout/CenteredIconLabelDescriptionList"/>
    <dgm:cxn modelId="{89608E4D-6DE6-4AAA-B545-9DC08FBFB5B8}" type="presParOf" srcId="{2A5B2CA4-FEF4-4EBC-90C9-DEFFF6606B40}" destId="{29EB00CC-C0E7-4DC5-8FEC-B91F143CCF2A}" srcOrd="2" destOrd="0" presId="urn:microsoft.com/office/officeart/2018/5/layout/CenteredIconLabelDescriptionList"/>
    <dgm:cxn modelId="{48F41DC7-4877-4C84-AFC8-A042A04D5FF1}" type="presParOf" srcId="{2A5B2CA4-FEF4-4EBC-90C9-DEFFF6606B40}" destId="{84790329-2EEE-436B-9573-545FC4EC06FA}" srcOrd="3" destOrd="0" presId="urn:microsoft.com/office/officeart/2018/5/layout/CenteredIconLabelDescriptionList"/>
    <dgm:cxn modelId="{21A5B929-5F61-4FD8-8518-71497F4EF065}" type="presParOf" srcId="{2A5B2CA4-FEF4-4EBC-90C9-DEFFF6606B40}" destId="{56D14683-2634-4F24-AC95-F89297BE51AE}" srcOrd="4" destOrd="0" presId="urn:microsoft.com/office/officeart/2018/5/layout/Centered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404238D-6EFE-45A9-AA23-F6882CA0FCE0}" type="doc">
      <dgm:prSet loTypeId="urn:microsoft.com/office/officeart/2018/5/layout/CenteredIconLabelDescriptionList" loCatId="icon" qsTypeId="urn:microsoft.com/office/officeart/2005/8/quickstyle/simple1" qsCatId="simple" csTypeId="urn:microsoft.com/office/officeart/2018/5/colors/Iconchunking_neutralbg_colorful1" csCatId="colorful" phldr="1"/>
      <dgm:spPr/>
      <dgm:t>
        <a:bodyPr/>
        <a:lstStyle/>
        <a:p>
          <a:endParaRPr lang="nl-NL"/>
        </a:p>
      </dgm:t>
    </dgm:pt>
    <dgm:pt modelId="{A5DD54DB-DBE1-42D1-8025-B8F07E013E9F}">
      <dgm:prSet phldrT="[Tekst]"/>
      <dgm:spPr/>
      <dgm:t>
        <a:bodyPr/>
        <a:lstStyle/>
        <a:p>
          <a:pPr>
            <a:lnSpc>
              <a:spcPct val="100000"/>
            </a:lnSpc>
            <a:defRPr b="1"/>
          </a:pPr>
          <a:r>
            <a:rPr lang="nl-NL" dirty="0">
              <a:latin typeface="Effra" panose="02000506080000020004"/>
            </a:rPr>
            <a:t>Vrijwillig</a:t>
          </a:r>
        </a:p>
      </dgm:t>
    </dgm:pt>
    <dgm:pt modelId="{7BDAB65E-691F-4EB9-B2A4-07C15320BD9D}" type="parTrans" cxnId="{7299500D-BF4C-4267-9C71-0266AFDB8724}">
      <dgm:prSet/>
      <dgm:spPr/>
      <dgm:t>
        <a:bodyPr/>
        <a:lstStyle/>
        <a:p>
          <a:endParaRPr lang="nl-NL"/>
        </a:p>
      </dgm:t>
    </dgm:pt>
    <dgm:pt modelId="{F007A01C-0469-4B83-8FFE-400AFBDD6BD2}" type="sibTrans" cxnId="{7299500D-BF4C-4267-9C71-0266AFDB8724}">
      <dgm:prSet/>
      <dgm:spPr/>
      <dgm:t>
        <a:bodyPr/>
        <a:lstStyle/>
        <a:p>
          <a:endParaRPr lang="nl-NL"/>
        </a:p>
      </dgm:t>
    </dgm:pt>
    <dgm:pt modelId="{F8B787BC-AF42-440A-BD35-5E2F4E027561}">
      <dgm:prSet phldrT="[Tekst]"/>
      <dgm:spPr/>
      <dgm:t>
        <a:bodyPr/>
        <a:lstStyle/>
        <a:p>
          <a:pPr>
            <a:lnSpc>
              <a:spcPct val="100000"/>
            </a:lnSpc>
          </a:pPr>
          <a:r>
            <a:rPr lang="nl-NL" dirty="0"/>
            <a:t>Particulier persoon beslist zelf of hij spaart.</a:t>
          </a:r>
          <a:endParaRPr lang="nl-NL" dirty="0">
            <a:latin typeface="Effra" panose="02000506080000020004"/>
          </a:endParaRPr>
        </a:p>
      </dgm:t>
    </dgm:pt>
    <dgm:pt modelId="{4042BC65-776F-4330-9887-B7B02B8D09C8}" type="parTrans" cxnId="{23973F5F-8A80-46D4-8170-EFB32647636E}">
      <dgm:prSet/>
      <dgm:spPr/>
      <dgm:t>
        <a:bodyPr/>
        <a:lstStyle/>
        <a:p>
          <a:endParaRPr lang="nl-NL"/>
        </a:p>
      </dgm:t>
    </dgm:pt>
    <dgm:pt modelId="{B7976551-A5E9-47C3-A128-BE6676CC4BC5}" type="sibTrans" cxnId="{23973F5F-8A80-46D4-8170-EFB32647636E}">
      <dgm:prSet/>
      <dgm:spPr/>
      <dgm:t>
        <a:bodyPr/>
        <a:lstStyle/>
        <a:p>
          <a:endParaRPr lang="nl-NL"/>
        </a:p>
      </dgm:t>
    </dgm:pt>
    <dgm:pt modelId="{56BA4FB9-13B7-4A2D-95DA-2D1129A761A0}">
      <dgm:prSet phldrT="[Tekst]"/>
      <dgm:spPr/>
      <dgm:t>
        <a:bodyPr/>
        <a:lstStyle/>
        <a:p>
          <a:pPr>
            <a:lnSpc>
              <a:spcPct val="100000"/>
            </a:lnSpc>
            <a:defRPr b="1"/>
          </a:pPr>
          <a:r>
            <a:rPr lang="nl-NL" dirty="0">
              <a:latin typeface="Effra" panose="02000506080000020004"/>
            </a:rPr>
            <a:t>Verplicht</a:t>
          </a:r>
        </a:p>
      </dgm:t>
    </dgm:pt>
    <dgm:pt modelId="{CF2D08AA-C573-4D9C-AD60-27848F1D06EB}" type="parTrans" cxnId="{5E873F65-CC5D-4287-A56F-DC10871F283B}">
      <dgm:prSet/>
      <dgm:spPr/>
      <dgm:t>
        <a:bodyPr/>
        <a:lstStyle/>
        <a:p>
          <a:endParaRPr lang="nl-NL"/>
        </a:p>
      </dgm:t>
    </dgm:pt>
    <dgm:pt modelId="{E0C470E8-D648-4DFF-8DA7-C603811C2CCB}" type="sibTrans" cxnId="{5E873F65-CC5D-4287-A56F-DC10871F283B}">
      <dgm:prSet/>
      <dgm:spPr/>
      <dgm:t>
        <a:bodyPr/>
        <a:lstStyle/>
        <a:p>
          <a:endParaRPr lang="nl-NL"/>
        </a:p>
      </dgm:t>
    </dgm:pt>
    <dgm:pt modelId="{4A2CE7CD-7B83-49A6-86ED-063E5F23B2F3}">
      <dgm:prSet phldrT="[Tekst]"/>
      <dgm:spPr/>
      <dgm:t>
        <a:bodyPr/>
        <a:lstStyle/>
        <a:p>
          <a:pPr>
            <a:lnSpc>
              <a:spcPct val="100000"/>
            </a:lnSpc>
          </a:pPr>
          <a:r>
            <a:rPr lang="nl-NL"/>
            <a:t>Particulier persoon spaart verplicht voor pensioen bij de werkgever. Kenmerken:</a:t>
          </a:r>
          <a:endParaRPr lang="nl-NL" dirty="0">
            <a:latin typeface="Effra" panose="02000506080000020004"/>
          </a:endParaRPr>
        </a:p>
      </dgm:t>
    </dgm:pt>
    <dgm:pt modelId="{4331EEBB-60BB-4473-96A9-15B3C3C7C88A}" type="parTrans" cxnId="{2D9DD18D-7B57-47F1-9D16-5C0E2435AA2E}">
      <dgm:prSet/>
      <dgm:spPr/>
      <dgm:t>
        <a:bodyPr/>
        <a:lstStyle/>
        <a:p>
          <a:endParaRPr lang="nl-NL"/>
        </a:p>
      </dgm:t>
    </dgm:pt>
    <dgm:pt modelId="{B8415B34-75B6-46BE-8254-D2B279A18CA5}" type="sibTrans" cxnId="{2D9DD18D-7B57-47F1-9D16-5C0E2435AA2E}">
      <dgm:prSet/>
      <dgm:spPr/>
      <dgm:t>
        <a:bodyPr/>
        <a:lstStyle/>
        <a:p>
          <a:endParaRPr lang="nl-NL"/>
        </a:p>
      </dgm:t>
    </dgm:pt>
    <dgm:pt modelId="{B379A92E-08F3-4F57-9E84-96912160EFEE}">
      <dgm:prSet/>
      <dgm:spPr/>
      <dgm:t>
        <a:bodyPr/>
        <a:lstStyle/>
        <a:p>
          <a:pPr>
            <a:lnSpc>
              <a:spcPct val="100000"/>
            </a:lnSpc>
          </a:pPr>
          <a:endParaRPr lang="nl-NL" dirty="0">
            <a:latin typeface="Effra" panose="02000506080000020004"/>
          </a:endParaRPr>
        </a:p>
      </dgm:t>
    </dgm:pt>
    <dgm:pt modelId="{4A84D5B4-4A2F-4344-B10C-63BF41C78D36}" type="parTrans" cxnId="{CDE3B3C1-1E8A-4BE7-A41D-9A3FCDB69236}">
      <dgm:prSet/>
      <dgm:spPr/>
      <dgm:t>
        <a:bodyPr/>
        <a:lstStyle/>
        <a:p>
          <a:endParaRPr lang="nl-NL"/>
        </a:p>
      </dgm:t>
    </dgm:pt>
    <dgm:pt modelId="{9920F1B5-7517-42F4-9ECD-67703DD07E2E}" type="sibTrans" cxnId="{CDE3B3C1-1E8A-4BE7-A41D-9A3FCDB69236}">
      <dgm:prSet/>
      <dgm:spPr/>
      <dgm:t>
        <a:bodyPr/>
        <a:lstStyle/>
        <a:p>
          <a:endParaRPr lang="nl-NL"/>
        </a:p>
      </dgm:t>
    </dgm:pt>
    <dgm:pt modelId="{8C4E5C75-769A-44FF-8E70-0EAF29BAA3B3}">
      <dgm:prSet/>
      <dgm:spPr/>
      <dgm:t>
        <a:bodyPr/>
        <a:lstStyle/>
        <a:p>
          <a:pPr>
            <a:lnSpc>
              <a:spcPct val="100000"/>
            </a:lnSpc>
          </a:pPr>
          <a:r>
            <a:rPr lang="nl-NL"/>
            <a:t>Soorten spaarrekeningen:</a:t>
          </a:r>
          <a:endParaRPr lang="nl-NL" dirty="0"/>
        </a:p>
      </dgm:t>
    </dgm:pt>
    <dgm:pt modelId="{540FCA6C-D33C-4A44-873F-CE0CB2AD4741}" type="parTrans" cxnId="{E487BF69-5B34-43D6-B233-E74C07B1C176}">
      <dgm:prSet/>
      <dgm:spPr/>
      <dgm:t>
        <a:bodyPr/>
        <a:lstStyle/>
        <a:p>
          <a:endParaRPr lang="nl-NL"/>
        </a:p>
      </dgm:t>
    </dgm:pt>
    <dgm:pt modelId="{DC1733C4-3A7B-4D89-9D9C-10324D545659}" type="sibTrans" cxnId="{E487BF69-5B34-43D6-B233-E74C07B1C176}">
      <dgm:prSet/>
      <dgm:spPr/>
      <dgm:t>
        <a:bodyPr/>
        <a:lstStyle/>
        <a:p>
          <a:endParaRPr lang="nl-NL"/>
        </a:p>
      </dgm:t>
    </dgm:pt>
    <dgm:pt modelId="{B10F4148-BA0F-4626-8303-CAE4BA5A16D3}">
      <dgm:prSet/>
      <dgm:spPr/>
      <dgm:t>
        <a:bodyPr/>
        <a:lstStyle/>
        <a:p>
          <a:pPr>
            <a:lnSpc>
              <a:spcPct val="100000"/>
            </a:lnSpc>
          </a:pPr>
          <a:r>
            <a:rPr lang="nl-NL"/>
            <a:t>- Vrij opneembare spaarrekening;</a:t>
          </a:r>
          <a:endParaRPr lang="nl-NL" dirty="0"/>
        </a:p>
      </dgm:t>
    </dgm:pt>
    <dgm:pt modelId="{64523B16-EACE-4F2B-A047-6F82CEA02C99}" type="parTrans" cxnId="{4F8EF3C8-E21C-4EC2-8172-C47ED44521C3}">
      <dgm:prSet/>
      <dgm:spPr/>
      <dgm:t>
        <a:bodyPr/>
        <a:lstStyle/>
        <a:p>
          <a:endParaRPr lang="nl-NL"/>
        </a:p>
      </dgm:t>
    </dgm:pt>
    <dgm:pt modelId="{FDA85780-BC7B-4F59-A137-0E50843D229D}" type="sibTrans" cxnId="{4F8EF3C8-E21C-4EC2-8172-C47ED44521C3}">
      <dgm:prSet/>
      <dgm:spPr/>
      <dgm:t>
        <a:bodyPr/>
        <a:lstStyle/>
        <a:p>
          <a:endParaRPr lang="nl-NL"/>
        </a:p>
      </dgm:t>
    </dgm:pt>
    <dgm:pt modelId="{4127C06B-376B-4D30-93A5-AB570228497E}">
      <dgm:prSet/>
      <dgm:spPr/>
      <dgm:t>
        <a:bodyPr/>
        <a:lstStyle/>
        <a:p>
          <a:pPr>
            <a:lnSpc>
              <a:spcPct val="100000"/>
            </a:lnSpc>
          </a:pPr>
          <a:r>
            <a:rPr lang="nl-NL" dirty="0"/>
            <a:t>- Niet-vrij opneembare spaardepositorekening.</a:t>
          </a:r>
        </a:p>
      </dgm:t>
    </dgm:pt>
    <dgm:pt modelId="{DA52B850-141A-4FD4-94AE-A381A51BF7AA}" type="parTrans" cxnId="{8D28FF6C-936F-49CB-8713-A1335731E3FF}">
      <dgm:prSet/>
      <dgm:spPr/>
      <dgm:t>
        <a:bodyPr/>
        <a:lstStyle/>
        <a:p>
          <a:endParaRPr lang="nl-NL"/>
        </a:p>
      </dgm:t>
    </dgm:pt>
    <dgm:pt modelId="{A7486B18-7FB2-4EAA-A3E6-1CB89F90ED91}" type="sibTrans" cxnId="{8D28FF6C-936F-49CB-8713-A1335731E3FF}">
      <dgm:prSet/>
      <dgm:spPr/>
      <dgm:t>
        <a:bodyPr/>
        <a:lstStyle/>
        <a:p>
          <a:endParaRPr lang="nl-NL"/>
        </a:p>
      </dgm:t>
    </dgm:pt>
    <dgm:pt modelId="{97357659-6181-4FEF-89D4-9B1AFBB027AE}">
      <dgm:prSet/>
      <dgm:spPr/>
      <dgm:t>
        <a:bodyPr/>
        <a:lstStyle/>
        <a:p>
          <a:pPr>
            <a:lnSpc>
              <a:spcPct val="100000"/>
            </a:lnSpc>
          </a:pPr>
          <a:r>
            <a:rPr lang="nl-NL"/>
            <a:t>- Werkgever houdt pensioenpremie in op inkomen werknemer;</a:t>
          </a:r>
          <a:endParaRPr lang="nl-NL" dirty="0"/>
        </a:p>
      </dgm:t>
    </dgm:pt>
    <dgm:pt modelId="{0B5CD808-2763-4FEB-BC7E-0A95DD61C719}" type="parTrans" cxnId="{0967E651-D6C6-4469-904C-ABC2A4E67361}">
      <dgm:prSet/>
      <dgm:spPr/>
      <dgm:t>
        <a:bodyPr/>
        <a:lstStyle/>
        <a:p>
          <a:endParaRPr lang="nl-NL"/>
        </a:p>
      </dgm:t>
    </dgm:pt>
    <dgm:pt modelId="{D7AC716D-D195-4203-9E1C-16420638236F}" type="sibTrans" cxnId="{0967E651-D6C6-4469-904C-ABC2A4E67361}">
      <dgm:prSet/>
      <dgm:spPr/>
      <dgm:t>
        <a:bodyPr/>
        <a:lstStyle/>
        <a:p>
          <a:endParaRPr lang="nl-NL"/>
        </a:p>
      </dgm:t>
    </dgm:pt>
    <dgm:pt modelId="{95DEEFBA-EA6A-4118-B82C-E0E403034774}">
      <dgm:prSet/>
      <dgm:spPr/>
      <dgm:t>
        <a:bodyPr/>
        <a:lstStyle/>
        <a:p>
          <a:pPr>
            <a:lnSpc>
              <a:spcPct val="100000"/>
            </a:lnSpc>
          </a:pPr>
          <a:r>
            <a:rPr lang="nl-NL"/>
            <a:t>- Werkgever draagt pensioenpremies af aan bedrijfspensioenfonds;</a:t>
          </a:r>
          <a:endParaRPr lang="nl-NL" dirty="0"/>
        </a:p>
      </dgm:t>
    </dgm:pt>
    <dgm:pt modelId="{26013F33-42FA-4447-9372-ECFEB88CCABD}" type="parTrans" cxnId="{AB5711A6-CF16-404D-BDF6-D85EFC0F8651}">
      <dgm:prSet/>
      <dgm:spPr/>
      <dgm:t>
        <a:bodyPr/>
        <a:lstStyle/>
        <a:p>
          <a:endParaRPr lang="nl-NL"/>
        </a:p>
      </dgm:t>
    </dgm:pt>
    <dgm:pt modelId="{F502E273-D539-4A44-9441-B56A34EA2607}" type="sibTrans" cxnId="{AB5711A6-CF16-404D-BDF6-D85EFC0F8651}">
      <dgm:prSet/>
      <dgm:spPr/>
      <dgm:t>
        <a:bodyPr/>
        <a:lstStyle/>
        <a:p>
          <a:endParaRPr lang="nl-NL"/>
        </a:p>
      </dgm:t>
    </dgm:pt>
    <dgm:pt modelId="{A8BCBA6A-6680-4B25-A91B-EA1F34E0D387}">
      <dgm:prSet/>
      <dgm:spPr/>
      <dgm:t>
        <a:bodyPr/>
        <a:lstStyle/>
        <a:p>
          <a:pPr>
            <a:lnSpc>
              <a:spcPct val="100000"/>
            </a:lnSpc>
          </a:pPr>
          <a:r>
            <a:rPr lang="nl-NL" dirty="0"/>
            <a:t>- Bedrijfspensioenfonds belegt pensioenpremies.</a:t>
          </a:r>
        </a:p>
      </dgm:t>
    </dgm:pt>
    <dgm:pt modelId="{1AE5823C-18C7-4574-878D-553FD9B86038}" type="parTrans" cxnId="{BF8A1D5A-C8AD-4682-B79C-12AD764F4044}">
      <dgm:prSet/>
      <dgm:spPr/>
      <dgm:t>
        <a:bodyPr/>
        <a:lstStyle/>
        <a:p>
          <a:endParaRPr lang="nl-NL"/>
        </a:p>
      </dgm:t>
    </dgm:pt>
    <dgm:pt modelId="{057221AE-1E38-4FF4-B66F-E973EE330387}" type="sibTrans" cxnId="{BF8A1D5A-C8AD-4682-B79C-12AD764F4044}">
      <dgm:prSet/>
      <dgm:spPr/>
      <dgm:t>
        <a:bodyPr/>
        <a:lstStyle/>
        <a:p>
          <a:endParaRPr lang="nl-NL"/>
        </a:p>
      </dgm:t>
    </dgm:pt>
    <dgm:pt modelId="{6BAEAF04-B44E-4A8C-9AD5-45D4522C0374}" type="pres">
      <dgm:prSet presAssocID="{7404238D-6EFE-45A9-AA23-F6882CA0FCE0}" presName="root" presStyleCnt="0">
        <dgm:presLayoutVars>
          <dgm:dir/>
          <dgm:resizeHandles val="exact"/>
        </dgm:presLayoutVars>
      </dgm:prSet>
      <dgm:spPr/>
    </dgm:pt>
    <dgm:pt modelId="{39796848-84E9-4C57-B712-B705AD19DAFD}" type="pres">
      <dgm:prSet presAssocID="{A5DD54DB-DBE1-42D1-8025-B8F07E013E9F}" presName="compNode" presStyleCnt="0"/>
      <dgm:spPr/>
    </dgm:pt>
    <dgm:pt modelId="{39098767-5D63-414D-9932-8B736475AB23}" type="pres">
      <dgm:prSet presAssocID="{A5DD54DB-DBE1-42D1-8025-B8F07E013E9F}" presName="iconRect" presStyleLbl="node1" presStyleIdx="0" presStyleCnt="2"/>
      <dgm:spPr>
        <a:blipFill>
          <a:blip xmlns:r="http://schemas.openxmlformats.org/officeDocument/2006/relationships" r:embed="rId1">
            <a:grayscl/>
            <a:extLst>
              <a:ext uri="{96DAC541-7B7A-43D3-8B79-37D633B846F1}">
                <asvg:svgBlip xmlns:asvg="http://schemas.microsoft.com/office/drawing/2016/SVG/main" r:embed="rId2"/>
              </a:ext>
            </a:extLst>
          </a:blip>
          <a:srcRect/>
          <a:stretch>
            <a:fillRect t="-1000" b="-1000"/>
          </a:stretch>
        </a:blipFill>
        <a:ln>
          <a:noFill/>
        </a:ln>
      </dgm:spPr>
      <dgm:extLst>
        <a:ext uri="{E40237B7-FDA0-4F09-8148-C483321AD2D9}">
          <dgm14:cNvPr xmlns:dgm14="http://schemas.microsoft.com/office/drawing/2010/diagram" id="0" name="" descr="Spaarvarken met effen opvulling"/>
        </a:ext>
      </dgm:extLst>
    </dgm:pt>
    <dgm:pt modelId="{2D439E9B-F038-43ED-92A8-28BB5A066736}" type="pres">
      <dgm:prSet presAssocID="{A5DD54DB-DBE1-42D1-8025-B8F07E013E9F}" presName="iconSpace" presStyleCnt="0"/>
      <dgm:spPr/>
    </dgm:pt>
    <dgm:pt modelId="{BD2EAC7A-9912-46B5-AF87-7655B8B18065}" type="pres">
      <dgm:prSet presAssocID="{A5DD54DB-DBE1-42D1-8025-B8F07E013E9F}" presName="parTx" presStyleLbl="revTx" presStyleIdx="0" presStyleCnt="4">
        <dgm:presLayoutVars>
          <dgm:chMax val="0"/>
          <dgm:chPref val="0"/>
        </dgm:presLayoutVars>
      </dgm:prSet>
      <dgm:spPr/>
    </dgm:pt>
    <dgm:pt modelId="{D20B28BF-6D0E-4612-A0D9-BA9C15F9B4AF}" type="pres">
      <dgm:prSet presAssocID="{A5DD54DB-DBE1-42D1-8025-B8F07E013E9F}" presName="txSpace" presStyleCnt="0"/>
      <dgm:spPr/>
    </dgm:pt>
    <dgm:pt modelId="{C0495CDC-186B-4000-87A9-8458DD2F02D8}" type="pres">
      <dgm:prSet presAssocID="{A5DD54DB-DBE1-42D1-8025-B8F07E013E9F}" presName="desTx" presStyleLbl="revTx" presStyleIdx="1" presStyleCnt="4">
        <dgm:presLayoutVars/>
      </dgm:prSet>
      <dgm:spPr/>
    </dgm:pt>
    <dgm:pt modelId="{CDF398AA-6A4B-4BE2-B64C-017F56A38F6E}" type="pres">
      <dgm:prSet presAssocID="{F007A01C-0469-4B83-8FFE-400AFBDD6BD2}" presName="sibTrans" presStyleCnt="0"/>
      <dgm:spPr/>
    </dgm:pt>
    <dgm:pt modelId="{2A5B2CA4-FEF4-4EBC-90C9-DEFFF6606B40}" type="pres">
      <dgm:prSet presAssocID="{56BA4FB9-13B7-4A2D-95DA-2D1129A761A0}" presName="compNode" presStyleCnt="0"/>
      <dgm:spPr/>
    </dgm:pt>
    <dgm:pt modelId="{56C6434B-2943-47E9-9BBB-CE62C774DDDF}" type="pres">
      <dgm:prSet presAssocID="{56BA4FB9-13B7-4A2D-95DA-2D1129A761A0}" presName="iconRect" presStyleLbl="node1" presStyleIdx="1" presStyleCnt="2"/>
      <dgm:spPr>
        <a:blipFill>
          <a:blip xmlns:r="http://schemas.openxmlformats.org/officeDocument/2006/relationships" r:embed="rId3">
            <a:duotone>
              <a:prstClr val="black"/>
              <a:schemeClr val="tx2">
                <a:tint val="45000"/>
                <a:satMod val="400000"/>
              </a:schemeClr>
            </a:duotone>
            <a:extLst>
              <a:ext uri="{96DAC541-7B7A-43D3-8B79-37D633B846F1}">
                <asvg:svgBlip xmlns:asvg="http://schemas.microsoft.com/office/drawing/2016/SVG/main" r:embed="rId4"/>
              </a:ext>
            </a:extLst>
          </a:blip>
          <a:srcRect/>
          <a:stretch>
            <a:fillRect t="-1000" b="-1000"/>
          </a:stretch>
        </a:blipFill>
        <a:ln>
          <a:noFill/>
        </a:ln>
      </dgm:spPr>
      <dgm:extLst>
        <a:ext uri="{E40237B7-FDA0-4F09-8148-C483321AD2D9}">
          <dgm14:cNvPr xmlns:dgm14="http://schemas.microsoft.com/office/drawing/2010/diagram" id="0" name="" descr="Munten met effen opvulling"/>
        </a:ext>
      </dgm:extLst>
    </dgm:pt>
    <dgm:pt modelId="{14873E6A-E49D-4934-8EF4-85608B87755A}" type="pres">
      <dgm:prSet presAssocID="{56BA4FB9-13B7-4A2D-95DA-2D1129A761A0}" presName="iconSpace" presStyleCnt="0"/>
      <dgm:spPr/>
    </dgm:pt>
    <dgm:pt modelId="{29EB00CC-C0E7-4DC5-8FEC-B91F143CCF2A}" type="pres">
      <dgm:prSet presAssocID="{56BA4FB9-13B7-4A2D-95DA-2D1129A761A0}" presName="parTx" presStyleLbl="revTx" presStyleIdx="2" presStyleCnt="4">
        <dgm:presLayoutVars>
          <dgm:chMax val="0"/>
          <dgm:chPref val="0"/>
        </dgm:presLayoutVars>
      </dgm:prSet>
      <dgm:spPr/>
    </dgm:pt>
    <dgm:pt modelId="{84790329-2EEE-436B-9573-545FC4EC06FA}" type="pres">
      <dgm:prSet presAssocID="{56BA4FB9-13B7-4A2D-95DA-2D1129A761A0}" presName="txSpace" presStyleCnt="0"/>
      <dgm:spPr/>
    </dgm:pt>
    <dgm:pt modelId="{56D14683-2634-4F24-AC95-F89297BE51AE}" type="pres">
      <dgm:prSet presAssocID="{56BA4FB9-13B7-4A2D-95DA-2D1129A761A0}" presName="desTx" presStyleLbl="revTx" presStyleIdx="3" presStyleCnt="4">
        <dgm:presLayoutVars/>
      </dgm:prSet>
      <dgm:spPr/>
    </dgm:pt>
  </dgm:ptLst>
  <dgm:cxnLst>
    <dgm:cxn modelId="{E9688204-21C6-455D-8D1B-0808CF99D45D}" type="presOf" srcId="{4A2CE7CD-7B83-49A6-86ED-063E5F23B2F3}" destId="{56D14683-2634-4F24-AC95-F89297BE51AE}" srcOrd="0" destOrd="0" presId="urn:microsoft.com/office/officeart/2018/5/layout/CenteredIconLabelDescriptionList"/>
    <dgm:cxn modelId="{7299500D-BF4C-4267-9C71-0266AFDB8724}" srcId="{7404238D-6EFE-45A9-AA23-F6882CA0FCE0}" destId="{A5DD54DB-DBE1-42D1-8025-B8F07E013E9F}" srcOrd="0" destOrd="0" parTransId="{7BDAB65E-691F-4EB9-B2A4-07C15320BD9D}" sibTransId="{F007A01C-0469-4B83-8FFE-400AFBDD6BD2}"/>
    <dgm:cxn modelId="{D8090A16-6406-44E0-8934-A5623F9AE839}" type="presOf" srcId="{B10F4148-BA0F-4626-8303-CAE4BA5A16D3}" destId="{C0495CDC-186B-4000-87A9-8458DD2F02D8}" srcOrd="0" destOrd="2" presId="urn:microsoft.com/office/officeart/2018/5/layout/CenteredIconLabelDescriptionList"/>
    <dgm:cxn modelId="{A6F2162A-B128-48D2-B748-873C7C99EC86}" type="presOf" srcId="{97357659-6181-4FEF-89D4-9B1AFBB027AE}" destId="{56D14683-2634-4F24-AC95-F89297BE51AE}" srcOrd="0" destOrd="1" presId="urn:microsoft.com/office/officeart/2018/5/layout/CenteredIconLabelDescriptionList"/>
    <dgm:cxn modelId="{45643A36-2A9B-4CB9-A99E-EDE8FBA49779}" type="presOf" srcId="{A5DD54DB-DBE1-42D1-8025-B8F07E013E9F}" destId="{BD2EAC7A-9912-46B5-AF87-7655B8B18065}" srcOrd="0" destOrd="0" presId="urn:microsoft.com/office/officeart/2018/5/layout/CenteredIconLabelDescriptionList"/>
    <dgm:cxn modelId="{23973F5F-8A80-46D4-8170-EFB32647636E}" srcId="{A5DD54DB-DBE1-42D1-8025-B8F07E013E9F}" destId="{F8B787BC-AF42-440A-BD35-5E2F4E027561}" srcOrd="0" destOrd="0" parTransId="{4042BC65-776F-4330-9887-B7B02B8D09C8}" sibTransId="{B7976551-A5E9-47C3-A128-BE6676CC4BC5}"/>
    <dgm:cxn modelId="{5E873F65-CC5D-4287-A56F-DC10871F283B}" srcId="{7404238D-6EFE-45A9-AA23-F6882CA0FCE0}" destId="{56BA4FB9-13B7-4A2D-95DA-2D1129A761A0}" srcOrd="1" destOrd="0" parTransId="{CF2D08AA-C573-4D9C-AD60-27848F1D06EB}" sibTransId="{E0C470E8-D648-4DFF-8DA7-C603811C2CCB}"/>
    <dgm:cxn modelId="{E487BF69-5B34-43D6-B233-E74C07B1C176}" srcId="{A5DD54DB-DBE1-42D1-8025-B8F07E013E9F}" destId="{8C4E5C75-769A-44FF-8E70-0EAF29BAA3B3}" srcOrd="1" destOrd="0" parTransId="{540FCA6C-D33C-4A44-873F-CE0CB2AD4741}" sibTransId="{DC1733C4-3A7B-4D89-9D9C-10324D545659}"/>
    <dgm:cxn modelId="{F25D434B-A522-403B-AF25-F79DD15794BB}" type="presOf" srcId="{A8BCBA6A-6680-4B25-A91B-EA1F34E0D387}" destId="{56D14683-2634-4F24-AC95-F89297BE51AE}" srcOrd="0" destOrd="3" presId="urn:microsoft.com/office/officeart/2018/5/layout/CenteredIconLabelDescriptionList"/>
    <dgm:cxn modelId="{8D28FF6C-936F-49CB-8713-A1335731E3FF}" srcId="{A5DD54DB-DBE1-42D1-8025-B8F07E013E9F}" destId="{4127C06B-376B-4D30-93A5-AB570228497E}" srcOrd="3" destOrd="0" parTransId="{DA52B850-141A-4FD4-94AE-A381A51BF7AA}" sibTransId="{A7486B18-7FB2-4EAA-A3E6-1CB89F90ED91}"/>
    <dgm:cxn modelId="{0967E651-D6C6-4469-904C-ABC2A4E67361}" srcId="{56BA4FB9-13B7-4A2D-95DA-2D1129A761A0}" destId="{97357659-6181-4FEF-89D4-9B1AFBB027AE}" srcOrd="1" destOrd="0" parTransId="{0B5CD808-2763-4FEB-BC7E-0A95DD61C719}" sibTransId="{D7AC716D-D195-4203-9E1C-16420638236F}"/>
    <dgm:cxn modelId="{FDBAA475-0642-408C-8F92-6F46F567540E}" type="presOf" srcId="{95DEEFBA-EA6A-4118-B82C-E0E403034774}" destId="{56D14683-2634-4F24-AC95-F89297BE51AE}" srcOrd="0" destOrd="2" presId="urn:microsoft.com/office/officeart/2018/5/layout/CenteredIconLabelDescriptionList"/>
    <dgm:cxn modelId="{BF8A1D5A-C8AD-4682-B79C-12AD764F4044}" srcId="{56BA4FB9-13B7-4A2D-95DA-2D1129A761A0}" destId="{A8BCBA6A-6680-4B25-A91B-EA1F34E0D387}" srcOrd="3" destOrd="0" parTransId="{1AE5823C-18C7-4574-878D-553FD9B86038}" sibTransId="{057221AE-1E38-4FF4-B66F-E973EE330387}"/>
    <dgm:cxn modelId="{2D9DD18D-7B57-47F1-9D16-5C0E2435AA2E}" srcId="{56BA4FB9-13B7-4A2D-95DA-2D1129A761A0}" destId="{4A2CE7CD-7B83-49A6-86ED-063E5F23B2F3}" srcOrd="0" destOrd="0" parTransId="{4331EEBB-60BB-4473-96A9-15B3C3C7C88A}" sibTransId="{B8415B34-75B6-46BE-8254-D2B279A18CA5}"/>
    <dgm:cxn modelId="{A7861A92-64A1-4EE3-BBF8-EC9F9209F094}" type="presOf" srcId="{4127C06B-376B-4D30-93A5-AB570228497E}" destId="{C0495CDC-186B-4000-87A9-8458DD2F02D8}" srcOrd="0" destOrd="3" presId="urn:microsoft.com/office/officeart/2018/5/layout/CenteredIconLabelDescriptionList"/>
    <dgm:cxn modelId="{3097779E-FC1B-4D78-86C6-F3E84F1A51C2}" type="presOf" srcId="{8C4E5C75-769A-44FF-8E70-0EAF29BAA3B3}" destId="{C0495CDC-186B-4000-87A9-8458DD2F02D8}" srcOrd="0" destOrd="1" presId="urn:microsoft.com/office/officeart/2018/5/layout/CenteredIconLabelDescriptionList"/>
    <dgm:cxn modelId="{AB5711A6-CF16-404D-BDF6-D85EFC0F8651}" srcId="{56BA4FB9-13B7-4A2D-95DA-2D1129A761A0}" destId="{95DEEFBA-EA6A-4118-B82C-E0E403034774}" srcOrd="2" destOrd="0" parTransId="{26013F33-42FA-4447-9372-ECFEB88CCABD}" sibTransId="{F502E273-D539-4A44-9441-B56A34EA2607}"/>
    <dgm:cxn modelId="{E67FD3BE-5E2A-4666-A7CE-ACA24EDA1BDE}" type="presOf" srcId="{F8B787BC-AF42-440A-BD35-5E2F4E027561}" destId="{C0495CDC-186B-4000-87A9-8458DD2F02D8}" srcOrd="0" destOrd="0" presId="urn:microsoft.com/office/officeart/2018/5/layout/CenteredIconLabelDescriptionList"/>
    <dgm:cxn modelId="{CDE3B3C1-1E8A-4BE7-A41D-9A3FCDB69236}" srcId="{56BA4FB9-13B7-4A2D-95DA-2D1129A761A0}" destId="{B379A92E-08F3-4F57-9E84-96912160EFEE}" srcOrd="4" destOrd="0" parTransId="{4A84D5B4-4A2F-4344-B10C-63BF41C78D36}" sibTransId="{9920F1B5-7517-42F4-9ECD-67703DD07E2E}"/>
    <dgm:cxn modelId="{23EBE7C2-FC03-47B4-A3F2-7876984660AF}" type="presOf" srcId="{7404238D-6EFE-45A9-AA23-F6882CA0FCE0}" destId="{6BAEAF04-B44E-4A8C-9AD5-45D4522C0374}" srcOrd="0" destOrd="0" presId="urn:microsoft.com/office/officeart/2018/5/layout/CenteredIconLabelDescriptionList"/>
    <dgm:cxn modelId="{4F8EF3C8-E21C-4EC2-8172-C47ED44521C3}" srcId="{A5DD54DB-DBE1-42D1-8025-B8F07E013E9F}" destId="{B10F4148-BA0F-4626-8303-CAE4BA5A16D3}" srcOrd="2" destOrd="0" parTransId="{64523B16-EACE-4F2B-A047-6F82CEA02C99}" sibTransId="{FDA85780-BC7B-4F59-A137-0E50843D229D}"/>
    <dgm:cxn modelId="{D64EEACE-0B00-44A1-B17C-FC51B33F3B5F}" type="presOf" srcId="{56BA4FB9-13B7-4A2D-95DA-2D1129A761A0}" destId="{29EB00CC-C0E7-4DC5-8FEC-B91F143CCF2A}" srcOrd="0" destOrd="0" presId="urn:microsoft.com/office/officeart/2018/5/layout/CenteredIconLabelDescriptionList"/>
    <dgm:cxn modelId="{4103C5D1-1211-41B7-A76A-FFC589494945}" type="presOf" srcId="{B379A92E-08F3-4F57-9E84-96912160EFEE}" destId="{56D14683-2634-4F24-AC95-F89297BE51AE}" srcOrd="0" destOrd="4" presId="urn:microsoft.com/office/officeart/2018/5/layout/CenteredIconLabelDescriptionList"/>
    <dgm:cxn modelId="{88FD83A0-D99B-421E-8B7C-F5F420A792AC}" type="presParOf" srcId="{6BAEAF04-B44E-4A8C-9AD5-45D4522C0374}" destId="{39796848-84E9-4C57-B712-B705AD19DAFD}" srcOrd="0" destOrd="0" presId="urn:microsoft.com/office/officeart/2018/5/layout/CenteredIconLabelDescriptionList"/>
    <dgm:cxn modelId="{1A2056E4-916C-476A-8E66-252169479423}" type="presParOf" srcId="{39796848-84E9-4C57-B712-B705AD19DAFD}" destId="{39098767-5D63-414D-9932-8B736475AB23}" srcOrd="0" destOrd="0" presId="urn:microsoft.com/office/officeart/2018/5/layout/CenteredIconLabelDescriptionList"/>
    <dgm:cxn modelId="{CFA802BE-AC76-4917-BC71-BF7326A8D164}" type="presParOf" srcId="{39796848-84E9-4C57-B712-B705AD19DAFD}" destId="{2D439E9B-F038-43ED-92A8-28BB5A066736}" srcOrd="1" destOrd="0" presId="urn:microsoft.com/office/officeart/2018/5/layout/CenteredIconLabelDescriptionList"/>
    <dgm:cxn modelId="{FB9169B8-0482-436F-837B-89C6E6FE0A01}" type="presParOf" srcId="{39796848-84E9-4C57-B712-B705AD19DAFD}" destId="{BD2EAC7A-9912-46B5-AF87-7655B8B18065}" srcOrd="2" destOrd="0" presId="urn:microsoft.com/office/officeart/2018/5/layout/CenteredIconLabelDescriptionList"/>
    <dgm:cxn modelId="{71BDAD0A-D311-47A1-91D5-2D099C1C9879}" type="presParOf" srcId="{39796848-84E9-4C57-B712-B705AD19DAFD}" destId="{D20B28BF-6D0E-4612-A0D9-BA9C15F9B4AF}" srcOrd="3" destOrd="0" presId="urn:microsoft.com/office/officeart/2018/5/layout/CenteredIconLabelDescriptionList"/>
    <dgm:cxn modelId="{0531727A-B880-4E94-AD48-D2D50F32F32F}" type="presParOf" srcId="{39796848-84E9-4C57-B712-B705AD19DAFD}" destId="{C0495CDC-186B-4000-87A9-8458DD2F02D8}" srcOrd="4" destOrd="0" presId="urn:microsoft.com/office/officeart/2018/5/layout/CenteredIconLabelDescriptionList"/>
    <dgm:cxn modelId="{23D22B28-221B-466C-B9B8-1D92D816D676}" type="presParOf" srcId="{6BAEAF04-B44E-4A8C-9AD5-45D4522C0374}" destId="{CDF398AA-6A4B-4BE2-B64C-017F56A38F6E}" srcOrd="1" destOrd="0" presId="urn:microsoft.com/office/officeart/2018/5/layout/CenteredIconLabelDescriptionList"/>
    <dgm:cxn modelId="{4C0E3BA3-823A-43D6-A40A-547D84502810}" type="presParOf" srcId="{6BAEAF04-B44E-4A8C-9AD5-45D4522C0374}" destId="{2A5B2CA4-FEF4-4EBC-90C9-DEFFF6606B40}" srcOrd="2" destOrd="0" presId="urn:microsoft.com/office/officeart/2018/5/layout/CenteredIconLabelDescriptionList"/>
    <dgm:cxn modelId="{3DAFC7ED-585D-47DA-813A-2203636918E6}" type="presParOf" srcId="{2A5B2CA4-FEF4-4EBC-90C9-DEFFF6606B40}" destId="{56C6434B-2943-47E9-9BBB-CE62C774DDDF}" srcOrd="0" destOrd="0" presId="urn:microsoft.com/office/officeart/2018/5/layout/CenteredIconLabelDescriptionList"/>
    <dgm:cxn modelId="{34A06E5D-61F0-4CF6-AEF3-59E97AC7DC3F}" type="presParOf" srcId="{2A5B2CA4-FEF4-4EBC-90C9-DEFFF6606B40}" destId="{14873E6A-E49D-4934-8EF4-85608B87755A}" srcOrd="1" destOrd="0" presId="urn:microsoft.com/office/officeart/2018/5/layout/CenteredIconLabelDescriptionList"/>
    <dgm:cxn modelId="{89608E4D-6DE6-4AAA-B545-9DC08FBFB5B8}" type="presParOf" srcId="{2A5B2CA4-FEF4-4EBC-90C9-DEFFF6606B40}" destId="{29EB00CC-C0E7-4DC5-8FEC-B91F143CCF2A}" srcOrd="2" destOrd="0" presId="urn:microsoft.com/office/officeart/2018/5/layout/CenteredIconLabelDescriptionList"/>
    <dgm:cxn modelId="{48F41DC7-4877-4C84-AFC8-A042A04D5FF1}" type="presParOf" srcId="{2A5B2CA4-FEF4-4EBC-90C9-DEFFF6606B40}" destId="{84790329-2EEE-436B-9573-545FC4EC06FA}" srcOrd="3" destOrd="0" presId="urn:microsoft.com/office/officeart/2018/5/layout/CenteredIconLabelDescriptionList"/>
    <dgm:cxn modelId="{21A5B929-5F61-4FD8-8518-71497F4EF065}" type="presParOf" srcId="{2A5B2CA4-FEF4-4EBC-90C9-DEFFF6606B40}" destId="{56D14683-2634-4F24-AC95-F89297BE51AE}" srcOrd="4" destOrd="0" presId="urn:microsoft.com/office/officeart/2018/5/layout/Centered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404238D-6EFE-45A9-AA23-F6882CA0FCE0}" type="doc">
      <dgm:prSet loTypeId="urn:microsoft.com/office/officeart/2018/5/layout/CenteredIconLabelDescriptionList" loCatId="icon" qsTypeId="urn:microsoft.com/office/officeart/2005/8/quickstyle/simple1" qsCatId="simple" csTypeId="urn:microsoft.com/office/officeart/2018/5/colors/Iconchunking_neutralbg_colorful1" csCatId="colorful" phldr="1"/>
      <dgm:spPr/>
      <dgm:t>
        <a:bodyPr/>
        <a:lstStyle/>
        <a:p>
          <a:endParaRPr lang="nl-NL"/>
        </a:p>
      </dgm:t>
    </dgm:pt>
    <dgm:pt modelId="{A5DD54DB-DBE1-42D1-8025-B8F07E013E9F}">
      <dgm:prSet phldrT="[Tekst]"/>
      <dgm:spPr/>
      <dgm:t>
        <a:bodyPr/>
        <a:lstStyle/>
        <a:p>
          <a:pPr>
            <a:lnSpc>
              <a:spcPct val="100000"/>
            </a:lnSpc>
            <a:defRPr b="1"/>
          </a:pPr>
          <a:r>
            <a:rPr lang="nl-NL" dirty="0">
              <a:latin typeface="Effra" panose="02000506080000020004"/>
            </a:rPr>
            <a:t>Vrijwillig</a:t>
          </a:r>
        </a:p>
      </dgm:t>
    </dgm:pt>
    <dgm:pt modelId="{7BDAB65E-691F-4EB9-B2A4-07C15320BD9D}" type="parTrans" cxnId="{7299500D-BF4C-4267-9C71-0266AFDB8724}">
      <dgm:prSet/>
      <dgm:spPr/>
      <dgm:t>
        <a:bodyPr/>
        <a:lstStyle/>
        <a:p>
          <a:endParaRPr lang="nl-NL"/>
        </a:p>
      </dgm:t>
    </dgm:pt>
    <dgm:pt modelId="{F007A01C-0469-4B83-8FFE-400AFBDD6BD2}" type="sibTrans" cxnId="{7299500D-BF4C-4267-9C71-0266AFDB8724}">
      <dgm:prSet/>
      <dgm:spPr/>
      <dgm:t>
        <a:bodyPr/>
        <a:lstStyle/>
        <a:p>
          <a:endParaRPr lang="nl-NL"/>
        </a:p>
      </dgm:t>
    </dgm:pt>
    <dgm:pt modelId="{F8B787BC-AF42-440A-BD35-5E2F4E027561}">
      <dgm:prSet phldrT="[Tekst]"/>
      <dgm:spPr/>
      <dgm:t>
        <a:bodyPr/>
        <a:lstStyle/>
        <a:p>
          <a:pPr>
            <a:lnSpc>
              <a:spcPct val="100000"/>
            </a:lnSpc>
          </a:pPr>
          <a:r>
            <a:rPr lang="nl-NL" dirty="0"/>
            <a:t>Particulier persoon beslist zelf of hij spaart.</a:t>
          </a:r>
          <a:endParaRPr lang="nl-NL" dirty="0">
            <a:latin typeface="Effra" panose="02000506080000020004"/>
          </a:endParaRPr>
        </a:p>
      </dgm:t>
    </dgm:pt>
    <dgm:pt modelId="{4042BC65-776F-4330-9887-B7B02B8D09C8}" type="parTrans" cxnId="{23973F5F-8A80-46D4-8170-EFB32647636E}">
      <dgm:prSet/>
      <dgm:spPr/>
      <dgm:t>
        <a:bodyPr/>
        <a:lstStyle/>
        <a:p>
          <a:endParaRPr lang="nl-NL"/>
        </a:p>
      </dgm:t>
    </dgm:pt>
    <dgm:pt modelId="{B7976551-A5E9-47C3-A128-BE6676CC4BC5}" type="sibTrans" cxnId="{23973F5F-8A80-46D4-8170-EFB32647636E}">
      <dgm:prSet/>
      <dgm:spPr/>
      <dgm:t>
        <a:bodyPr/>
        <a:lstStyle/>
        <a:p>
          <a:endParaRPr lang="nl-NL"/>
        </a:p>
      </dgm:t>
    </dgm:pt>
    <dgm:pt modelId="{56BA4FB9-13B7-4A2D-95DA-2D1129A761A0}">
      <dgm:prSet phldrT="[Tekst]"/>
      <dgm:spPr/>
      <dgm:t>
        <a:bodyPr/>
        <a:lstStyle/>
        <a:p>
          <a:pPr>
            <a:lnSpc>
              <a:spcPct val="100000"/>
            </a:lnSpc>
            <a:defRPr b="1"/>
          </a:pPr>
          <a:r>
            <a:rPr lang="nl-NL" dirty="0">
              <a:latin typeface="Effra" panose="02000506080000020004"/>
            </a:rPr>
            <a:t>Verplicht</a:t>
          </a:r>
        </a:p>
      </dgm:t>
    </dgm:pt>
    <dgm:pt modelId="{CF2D08AA-C573-4D9C-AD60-27848F1D06EB}" type="parTrans" cxnId="{5E873F65-CC5D-4287-A56F-DC10871F283B}">
      <dgm:prSet/>
      <dgm:spPr/>
      <dgm:t>
        <a:bodyPr/>
        <a:lstStyle/>
        <a:p>
          <a:endParaRPr lang="nl-NL"/>
        </a:p>
      </dgm:t>
    </dgm:pt>
    <dgm:pt modelId="{E0C470E8-D648-4DFF-8DA7-C603811C2CCB}" type="sibTrans" cxnId="{5E873F65-CC5D-4287-A56F-DC10871F283B}">
      <dgm:prSet/>
      <dgm:spPr/>
      <dgm:t>
        <a:bodyPr/>
        <a:lstStyle/>
        <a:p>
          <a:endParaRPr lang="nl-NL"/>
        </a:p>
      </dgm:t>
    </dgm:pt>
    <dgm:pt modelId="{4A2CE7CD-7B83-49A6-86ED-063E5F23B2F3}">
      <dgm:prSet phldrT="[Tekst]"/>
      <dgm:spPr/>
      <dgm:t>
        <a:bodyPr/>
        <a:lstStyle/>
        <a:p>
          <a:pPr>
            <a:lnSpc>
              <a:spcPct val="100000"/>
            </a:lnSpc>
          </a:pPr>
          <a:r>
            <a:rPr lang="nl-NL"/>
            <a:t>Particulier persoon spaart verplicht voor pensioen bij de werkgever. Kenmerken:</a:t>
          </a:r>
          <a:endParaRPr lang="nl-NL" dirty="0">
            <a:latin typeface="Effra" panose="02000506080000020004"/>
          </a:endParaRPr>
        </a:p>
      </dgm:t>
    </dgm:pt>
    <dgm:pt modelId="{4331EEBB-60BB-4473-96A9-15B3C3C7C88A}" type="parTrans" cxnId="{2D9DD18D-7B57-47F1-9D16-5C0E2435AA2E}">
      <dgm:prSet/>
      <dgm:spPr/>
      <dgm:t>
        <a:bodyPr/>
        <a:lstStyle/>
        <a:p>
          <a:endParaRPr lang="nl-NL"/>
        </a:p>
      </dgm:t>
    </dgm:pt>
    <dgm:pt modelId="{B8415B34-75B6-46BE-8254-D2B279A18CA5}" type="sibTrans" cxnId="{2D9DD18D-7B57-47F1-9D16-5C0E2435AA2E}">
      <dgm:prSet/>
      <dgm:spPr/>
      <dgm:t>
        <a:bodyPr/>
        <a:lstStyle/>
        <a:p>
          <a:endParaRPr lang="nl-NL"/>
        </a:p>
      </dgm:t>
    </dgm:pt>
    <dgm:pt modelId="{B379A92E-08F3-4F57-9E84-96912160EFEE}">
      <dgm:prSet/>
      <dgm:spPr/>
      <dgm:t>
        <a:bodyPr/>
        <a:lstStyle/>
        <a:p>
          <a:pPr>
            <a:lnSpc>
              <a:spcPct val="100000"/>
            </a:lnSpc>
          </a:pPr>
          <a:endParaRPr lang="nl-NL" dirty="0">
            <a:latin typeface="Effra" panose="02000506080000020004"/>
          </a:endParaRPr>
        </a:p>
      </dgm:t>
    </dgm:pt>
    <dgm:pt modelId="{4A84D5B4-4A2F-4344-B10C-63BF41C78D36}" type="parTrans" cxnId="{CDE3B3C1-1E8A-4BE7-A41D-9A3FCDB69236}">
      <dgm:prSet/>
      <dgm:spPr/>
      <dgm:t>
        <a:bodyPr/>
        <a:lstStyle/>
        <a:p>
          <a:endParaRPr lang="nl-NL"/>
        </a:p>
      </dgm:t>
    </dgm:pt>
    <dgm:pt modelId="{9920F1B5-7517-42F4-9ECD-67703DD07E2E}" type="sibTrans" cxnId="{CDE3B3C1-1E8A-4BE7-A41D-9A3FCDB69236}">
      <dgm:prSet/>
      <dgm:spPr/>
      <dgm:t>
        <a:bodyPr/>
        <a:lstStyle/>
        <a:p>
          <a:endParaRPr lang="nl-NL"/>
        </a:p>
      </dgm:t>
    </dgm:pt>
    <dgm:pt modelId="{8C4E5C75-769A-44FF-8E70-0EAF29BAA3B3}">
      <dgm:prSet/>
      <dgm:spPr/>
      <dgm:t>
        <a:bodyPr/>
        <a:lstStyle/>
        <a:p>
          <a:pPr>
            <a:lnSpc>
              <a:spcPct val="100000"/>
            </a:lnSpc>
          </a:pPr>
          <a:r>
            <a:rPr lang="nl-NL"/>
            <a:t>Soorten spaarrekeningen:</a:t>
          </a:r>
          <a:endParaRPr lang="nl-NL" dirty="0"/>
        </a:p>
      </dgm:t>
    </dgm:pt>
    <dgm:pt modelId="{540FCA6C-D33C-4A44-873F-CE0CB2AD4741}" type="parTrans" cxnId="{E487BF69-5B34-43D6-B233-E74C07B1C176}">
      <dgm:prSet/>
      <dgm:spPr/>
      <dgm:t>
        <a:bodyPr/>
        <a:lstStyle/>
        <a:p>
          <a:endParaRPr lang="nl-NL"/>
        </a:p>
      </dgm:t>
    </dgm:pt>
    <dgm:pt modelId="{DC1733C4-3A7B-4D89-9D9C-10324D545659}" type="sibTrans" cxnId="{E487BF69-5B34-43D6-B233-E74C07B1C176}">
      <dgm:prSet/>
      <dgm:spPr/>
      <dgm:t>
        <a:bodyPr/>
        <a:lstStyle/>
        <a:p>
          <a:endParaRPr lang="nl-NL"/>
        </a:p>
      </dgm:t>
    </dgm:pt>
    <dgm:pt modelId="{B10F4148-BA0F-4626-8303-CAE4BA5A16D3}">
      <dgm:prSet/>
      <dgm:spPr/>
      <dgm:t>
        <a:bodyPr/>
        <a:lstStyle/>
        <a:p>
          <a:pPr>
            <a:lnSpc>
              <a:spcPct val="100000"/>
            </a:lnSpc>
          </a:pPr>
          <a:r>
            <a:rPr lang="nl-NL"/>
            <a:t>- Vrij opneembare spaarrekening;</a:t>
          </a:r>
          <a:endParaRPr lang="nl-NL" dirty="0"/>
        </a:p>
      </dgm:t>
    </dgm:pt>
    <dgm:pt modelId="{64523B16-EACE-4F2B-A047-6F82CEA02C99}" type="parTrans" cxnId="{4F8EF3C8-E21C-4EC2-8172-C47ED44521C3}">
      <dgm:prSet/>
      <dgm:spPr/>
      <dgm:t>
        <a:bodyPr/>
        <a:lstStyle/>
        <a:p>
          <a:endParaRPr lang="nl-NL"/>
        </a:p>
      </dgm:t>
    </dgm:pt>
    <dgm:pt modelId="{FDA85780-BC7B-4F59-A137-0E50843D229D}" type="sibTrans" cxnId="{4F8EF3C8-E21C-4EC2-8172-C47ED44521C3}">
      <dgm:prSet/>
      <dgm:spPr/>
      <dgm:t>
        <a:bodyPr/>
        <a:lstStyle/>
        <a:p>
          <a:endParaRPr lang="nl-NL"/>
        </a:p>
      </dgm:t>
    </dgm:pt>
    <dgm:pt modelId="{4127C06B-376B-4D30-93A5-AB570228497E}">
      <dgm:prSet/>
      <dgm:spPr/>
      <dgm:t>
        <a:bodyPr/>
        <a:lstStyle/>
        <a:p>
          <a:pPr>
            <a:lnSpc>
              <a:spcPct val="100000"/>
            </a:lnSpc>
          </a:pPr>
          <a:r>
            <a:rPr lang="nl-NL" dirty="0"/>
            <a:t>- Niet-vrij opneembare spaardepositorekening.</a:t>
          </a:r>
        </a:p>
      </dgm:t>
    </dgm:pt>
    <dgm:pt modelId="{DA52B850-141A-4FD4-94AE-A381A51BF7AA}" type="parTrans" cxnId="{8D28FF6C-936F-49CB-8713-A1335731E3FF}">
      <dgm:prSet/>
      <dgm:spPr/>
      <dgm:t>
        <a:bodyPr/>
        <a:lstStyle/>
        <a:p>
          <a:endParaRPr lang="nl-NL"/>
        </a:p>
      </dgm:t>
    </dgm:pt>
    <dgm:pt modelId="{A7486B18-7FB2-4EAA-A3E6-1CB89F90ED91}" type="sibTrans" cxnId="{8D28FF6C-936F-49CB-8713-A1335731E3FF}">
      <dgm:prSet/>
      <dgm:spPr/>
      <dgm:t>
        <a:bodyPr/>
        <a:lstStyle/>
        <a:p>
          <a:endParaRPr lang="nl-NL"/>
        </a:p>
      </dgm:t>
    </dgm:pt>
    <dgm:pt modelId="{97357659-6181-4FEF-89D4-9B1AFBB027AE}">
      <dgm:prSet/>
      <dgm:spPr/>
      <dgm:t>
        <a:bodyPr/>
        <a:lstStyle/>
        <a:p>
          <a:pPr>
            <a:lnSpc>
              <a:spcPct val="100000"/>
            </a:lnSpc>
          </a:pPr>
          <a:r>
            <a:rPr lang="nl-NL"/>
            <a:t>- Werkgever houdt pensioenpremie in op inkomen werknemer;</a:t>
          </a:r>
          <a:endParaRPr lang="nl-NL" dirty="0"/>
        </a:p>
      </dgm:t>
    </dgm:pt>
    <dgm:pt modelId="{0B5CD808-2763-4FEB-BC7E-0A95DD61C719}" type="parTrans" cxnId="{0967E651-D6C6-4469-904C-ABC2A4E67361}">
      <dgm:prSet/>
      <dgm:spPr/>
      <dgm:t>
        <a:bodyPr/>
        <a:lstStyle/>
        <a:p>
          <a:endParaRPr lang="nl-NL"/>
        </a:p>
      </dgm:t>
    </dgm:pt>
    <dgm:pt modelId="{D7AC716D-D195-4203-9E1C-16420638236F}" type="sibTrans" cxnId="{0967E651-D6C6-4469-904C-ABC2A4E67361}">
      <dgm:prSet/>
      <dgm:spPr/>
      <dgm:t>
        <a:bodyPr/>
        <a:lstStyle/>
        <a:p>
          <a:endParaRPr lang="nl-NL"/>
        </a:p>
      </dgm:t>
    </dgm:pt>
    <dgm:pt modelId="{95DEEFBA-EA6A-4118-B82C-E0E403034774}">
      <dgm:prSet/>
      <dgm:spPr/>
      <dgm:t>
        <a:bodyPr/>
        <a:lstStyle/>
        <a:p>
          <a:pPr>
            <a:lnSpc>
              <a:spcPct val="100000"/>
            </a:lnSpc>
          </a:pPr>
          <a:r>
            <a:rPr lang="nl-NL"/>
            <a:t>- Werkgever draagt pensioenpremies af aan bedrijfspensioenfonds;</a:t>
          </a:r>
          <a:endParaRPr lang="nl-NL" dirty="0"/>
        </a:p>
      </dgm:t>
    </dgm:pt>
    <dgm:pt modelId="{26013F33-42FA-4447-9372-ECFEB88CCABD}" type="parTrans" cxnId="{AB5711A6-CF16-404D-BDF6-D85EFC0F8651}">
      <dgm:prSet/>
      <dgm:spPr/>
      <dgm:t>
        <a:bodyPr/>
        <a:lstStyle/>
        <a:p>
          <a:endParaRPr lang="nl-NL"/>
        </a:p>
      </dgm:t>
    </dgm:pt>
    <dgm:pt modelId="{F502E273-D539-4A44-9441-B56A34EA2607}" type="sibTrans" cxnId="{AB5711A6-CF16-404D-BDF6-D85EFC0F8651}">
      <dgm:prSet/>
      <dgm:spPr/>
      <dgm:t>
        <a:bodyPr/>
        <a:lstStyle/>
        <a:p>
          <a:endParaRPr lang="nl-NL"/>
        </a:p>
      </dgm:t>
    </dgm:pt>
    <dgm:pt modelId="{A8BCBA6A-6680-4B25-A91B-EA1F34E0D387}">
      <dgm:prSet/>
      <dgm:spPr/>
      <dgm:t>
        <a:bodyPr/>
        <a:lstStyle/>
        <a:p>
          <a:pPr>
            <a:lnSpc>
              <a:spcPct val="100000"/>
            </a:lnSpc>
          </a:pPr>
          <a:r>
            <a:rPr lang="nl-NL" dirty="0"/>
            <a:t>- Bedrijfspensioenfonds belegt pensioenpremies.</a:t>
          </a:r>
        </a:p>
      </dgm:t>
    </dgm:pt>
    <dgm:pt modelId="{1AE5823C-18C7-4574-878D-553FD9B86038}" type="parTrans" cxnId="{BF8A1D5A-C8AD-4682-B79C-12AD764F4044}">
      <dgm:prSet/>
      <dgm:spPr/>
      <dgm:t>
        <a:bodyPr/>
        <a:lstStyle/>
        <a:p>
          <a:endParaRPr lang="nl-NL"/>
        </a:p>
      </dgm:t>
    </dgm:pt>
    <dgm:pt modelId="{057221AE-1E38-4FF4-B66F-E973EE330387}" type="sibTrans" cxnId="{BF8A1D5A-C8AD-4682-B79C-12AD764F4044}">
      <dgm:prSet/>
      <dgm:spPr/>
      <dgm:t>
        <a:bodyPr/>
        <a:lstStyle/>
        <a:p>
          <a:endParaRPr lang="nl-NL"/>
        </a:p>
      </dgm:t>
    </dgm:pt>
    <dgm:pt modelId="{6BAEAF04-B44E-4A8C-9AD5-45D4522C0374}" type="pres">
      <dgm:prSet presAssocID="{7404238D-6EFE-45A9-AA23-F6882CA0FCE0}" presName="root" presStyleCnt="0">
        <dgm:presLayoutVars>
          <dgm:dir/>
          <dgm:resizeHandles val="exact"/>
        </dgm:presLayoutVars>
      </dgm:prSet>
      <dgm:spPr/>
    </dgm:pt>
    <dgm:pt modelId="{39796848-84E9-4C57-B712-B705AD19DAFD}" type="pres">
      <dgm:prSet presAssocID="{A5DD54DB-DBE1-42D1-8025-B8F07E013E9F}" presName="compNode" presStyleCnt="0"/>
      <dgm:spPr/>
    </dgm:pt>
    <dgm:pt modelId="{39098767-5D63-414D-9932-8B736475AB23}" type="pres">
      <dgm:prSet presAssocID="{A5DD54DB-DBE1-42D1-8025-B8F07E013E9F}" presName="iconRect" presStyleLbl="node1" presStyleIdx="0" presStyleCnt="2"/>
      <dgm:spPr>
        <a:blipFill>
          <a:blip xmlns:r="http://schemas.openxmlformats.org/officeDocument/2006/relationships" r:embed="rId1">
            <a:grayscl/>
            <a:extLst>
              <a:ext uri="{96DAC541-7B7A-43D3-8B79-37D633B846F1}">
                <asvg:svgBlip xmlns:asvg="http://schemas.microsoft.com/office/drawing/2016/SVG/main" r:embed="rId2"/>
              </a:ext>
            </a:extLst>
          </a:blip>
          <a:srcRect/>
          <a:stretch>
            <a:fillRect t="-1000" b="-1000"/>
          </a:stretch>
        </a:blipFill>
        <a:ln>
          <a:noFill/>
        </a:ln>
      </dgm:spPr>
      <dgm:extLst>
        <a:ext uri="{E40237B7-FDA0-4F09-8148-C483321AD2D9}">
          <dgm14:cNvPr xmlns:dgm14="http://schemas.microsoft.com/office/drawing/2010/diagram" id="0" name="" descr="Spaarvarken met effen opvulling"/>
        </a:ext>
      </dgm:extLst>
    </dgm:pt>
    <dgm:pt modelId="{2D439E9B-F038-43ED-92A8-28BB5A066736}" type="pres">
      <dgm:prSet presAssocID="{A5DD54DB-DBE1-42D1-8025-B8F07E013E9F}" presName="iconSpace" presStyleCnt="0"/>
      <dgm:spPr/>
    </dgm:pt>
    <dgm:pt modelId="{BD2EAC7A-9912-46B5-AF87-7655B8B18065}" type="pres">
      <dgm:prSet presAssocID="{A5DD54DB-DBE1-42D1-8025-B8F07E013E9F}" presName="parTx" presStyleLbl="revTx" presStyleIdx="0" presStyleCnt="4">
        <dgm:presLayoutVars>
          <dgm:chMax val="0"/>
          <dgm:chPref val="0"/>
        </dgm:presLayoutVars>
      </dgm:prSet>
      <dgm:spPr/>
    </dgm:pt>
    <dgm:pt modelId="{D20B28BF-6D0E-4612-A0D9-BA9C15F9B4AF}" type="pres">
      <dgm:prSet presAssocID="{A5DD54DB-DBE1-42D1-8025-B8F07E013E9F}" presName="txSpace" presStyleCnt="0"/>
      <dgm:spPr/>
    </dgm:pt>
    <dgm:pt modelId="{C0495CDC-186B-4000-87A9-8458DD2F02D8}" type="pres">
      <dgm:prSet presAssocID="{A5DD54DB-DBE1-42D1-8025-B8F07E013E9F}" presName="desTx" presStyleLbl="revTx" presStyleIdx="1" presStyleCnt="4">
        <dgm:presLayoutVars/>
      </dgm:prSet>
      <dgm:spPr/>
    </dgm:pt>
    <dgm:pt modelId="{CDF398AA-6A4B-4BE2-B64C-017F56A38F6E}" type="pres">
      <dgm:prSet presAssocID="{F007A01C-0469-4B83-8FFE-400AFBDD6BD2}" presName="sibTrans" presStyleCnt="0"/>
      <dgm:spPr/>
    </dgm:pt>
    <dgm:pt modelId="{2A5B2CA4-FEF4-4EBC-90C9-DEFFF6606B40}" type="pres">
      <dgm:prSet presAssocID="{56BA4FB9-13B7-4A2D-95DA-2D1129A761A0}" presName="compNode" presStyleCnt="0"/>
      <dgm:spPr/>
    </dgm:pt>
    <dgm:pt modelId="{56C6434B-2943-47E9-9BBB-CE62C774DDDF}" type="pres">
      <dgm:prSet presAssocID="{56BA4FB9-13B7-4A2D-95DA-2D1129A761A0}" presName="iconRect" presStyleLbl="node1" presStyleIdx="1" presStyleCnt="2"/>
      <dgm:spPr>
        <a:blipFill>
          <a:blip xmlns:r="http://schemas.openxmlformats.org/officeDocument/2006/relationships" r:embed="rId3">
            <a:duotone>
              <a:prstClr val="black"/>
              <a:schemeClr val="tx2">
                <a:tint val="45000"/>
                <a:satMod val="400000"/>
              </a:schemeClr>
            </a:duotone>
            <a:extLst>
              <a:ext uri="{96DAC541-7B7A-43D3-8B79-37D633B846F1}">
                <asvg:svgBlip xmlns:asvg="http://schemas.microsoft.com/office/drawing/2016/SVG/main" r:embed="rId4"/>
              </a:ext>
            </a:extLst>
          </a:blip>
          <a:srcRect/>
          <a:stretch>
            <a:fillRect t="-1000" b="-1000"/>
          </a:stretch>
        </a:blipFill>
        <a:ln>
          <a:noFill/>
        </a:ln>
      </dgm:spPr>
      <dgm:extLst>
        <a:ext uri="{E40237B7-FDA0-4F09-8148-C483321AD2D9}">
          <dgm14:cNvPr xmlns:dgm14="http://schemas.microsoft.com/office/drawing/2010/diagram" id="0" name="" descr="Munten met effen opvulling"/>
        </a:ext>
      </dgm:extLst>
    </dgm:pt>
    <dgm:pt modelId="{14873E6A-E49D-4934-8EF4-85608B87755A}" type="pres">
      <dgm:prSet presAssocID="{56BA4FB9-13B7-4A2D-95DA-2D1129A761A0}" presName="iconSpace" presStyleCnt="0"/>
      <dgm:spPr/>
    </dgm:pt>
    <dgm:pt modelId="{29EB00CC-C0E7-4DC5-8FEC-B91F143CCF2A}" type="pres">
      <dgm:prSet presAssocID="{56BA4FB9-13B7-4A2D-95DA-2D1129A761A0}" presName="parTx" presStyleLbl="revTx" presStyleIdx="2" presStyleCnt="4">
        <dgm:presLayoutVars>
          <dgm:chMax val="0"/>
          <dgm:chPref val="0"/>
        </dgm:presLayoutVars>
      </dgm:prSet>
      <dgm:spPr/>
    </dgm:pt>
    <dgm:pt modelId="{84790329-2EEE-436B-9573-545FC4EC06FA}" type="pres">
      <dgm:prSet presAssocID="{56BA4FB9-13B7-4A2D-95DA-2D1129A761A0}" presName="txSpace" presStyleCnt="0"/>
      <dgm:spPr/>
    </dgm:pt>
    <dgm:pt modelId="{56D14683-2634-4F24-AC95-F89297BE51AE}" type="pres">
      <dgm:prSet presAssocID="{56BA4FB9-13B7-4A2D-95DA-2D1129A761A0}" presName="desTx" presStyleLbl="revTx" presStyleIdx="3" presStyleCnt="4">
        <dgm:presLayoutVars/>
      </dgm:prSet>
      <dgm:spPr/>
    </dgm:pt>
  </dgm:ptLst>
  <dgm:cxnLst>
    <dgm:cxn modelId="{E9688204-21C6-455D-8D1B-0808CF99D45D}" type="presOf" srcId="{4A2CE7CD-7B83-49A6-86ED-063E5F23B2F3}" destId="{56D14683-2634-4F24-AC95-F89297BE51AE}" srcOrd="0" destOrd="0" presId="urn:microsoft.com/office/officeart/2018/5/layout/CenteredIconLabelDescriptionList"/>
    <dgm:cxn modelId="{7299500D-BF4C-4267-9C71-0266AFDB8724}" srcId="{7404238D-6EFE-45A9-AA23-F6882CA0FCE0}" destId="{A5DD54DB-DBE1-42D1-8025-B8F07E013E9F}" srcOrd="0" destOrd="0" parTransId="{7BDAB65E-691F-4EB9-B2A4-07C15320BD9D}" sibTransId="{F007A01C-0469-4B83-8FFE-400AFBDD6BD2}"/>
    <dgm:cxn modelId="{D8090A16-6406-44E0-8934-A5623F9AE839}" type="presOf" srcId="{B10F4148-BA0F-4626-8303-CAE4BA5A16D3}" destId="{C0495CDC-186B-4000-87A9-8458DD2F02D8}" srcOrd="0" destOrd="2" presId="urn:microsoft.com/office/officeart/2018/5/layout/CenteredIconLabelDescriptionList"/>
    <dgm:cxn modelId="{A6F2162A-B128-48D2-B748-873C7C99EC86}" type="presOf" srcId="{97357659-6181-4FEF-89D4-9B1AFBB027AE}" destId="{56D14683-2634-4F24-AC95-F89297BE51AE}" srcOrd="0" destOrd="1" presId="urn:microsoft.com/office/officeart/2018/5/layout/CenteredIconLabelDescriptionList"/>
    <dgm:cxn modelId="{45643A36-2A9B-4CB9-A99E-EDE8FBA49779}" type="presOf" srcId="{A5DD54DB-DBE1-42D1-8025-B8F07E013E9F}" destId="{BD2EAC7A-9912-46B5-AF87-7655B8B18065}" srcOrd="0" destOrd="0" presId="urn:microsoft.com/office/officeart/2018/5/layout/CenteredIconLabelDescriptionList"/>
    <dgm:cxn modelId="{23973F5F-8A80-46D4-8170-EFB32647636E}" srcId="{A5DD54DB-DBE1-42D1-8025-B8F07E013E9F}" destId="{F8B787BC-AF42-440A-BD35-5E2F4E027561}" srcOrd="0" destOrd="0" parTransId="{4042BC65-776F-4330-9887-B7B02B8D09C8}" sibTransId="{B7976551-A5E9-47C3-A128-BE6676CC4BC5}"/>
    <dgm:cxn modelId="{5E873F65-CC5D-4287-A56F-DC10871F283B}" srcId="{7404238D-6EFE-45A9-AA23-F6882CA0FCE0}" destId="{56BA4FB9-13B7-4A2D-95DA-2D1129A761A0}" srcOrd="1" destOrd="0" parTransId="{CF2D08AA-C573-4D9C-AD60-27848F1D06EB}" sibTransId="{E0C470E8-D648-4DFF-8DA7-C603811C2CCB}"/>
    <dgm:cxn modelId="{E487BF69-5B34-43D6-B233-E74C07B1C176}" srcId="{A5DD54DB-DBE1-42D1-8025-B8F07E013E9F}" destId="{8C4E5C75-769A-44FF-8E70-0EAF29BAA3B3}" srcOrd="1" destOrd="0" parTransId="{540FCA6C-D33C-4A44-873F-CE0CB2AD4741}" sibTransId="{DC1733C4-3A7B-4D89-9D9C-10324D545659}"/>
    <dgm:cxn modelId="{F25D434B-A522-403B-AF25-F79DD15794BB}" type="presOf" srcId="{A8BCBA6A-6680-4B25-A91B-EA1F34E0D387}" destId="{56D14683-2634-4F24-AC95-F89297BE51AE}" srcOrd="0" destOrd="3" presId="urn:microsoft.com/office/officeart/2018/5/layout/CenteredIconLabelDescriptionList"/>
    <dgm:cxn modelId="{8D28FF6C-936F-49CB-8713-A1335731E3FF}" srcId="{A5DD54DB-DBE1-42D1-8025-B8F07E013E9F}" destId="{4127C06B-376B-4D30-93A5-AB570228497E}" srcOrd="3" destOrd="0" parTransId="{DA52B850-141A-4FD4-94AE-A381A51BF7AA}" sibTransId="{A7486B18-7FB2-4EAA-A3E6-1CB89F90ED91}"/>
    <dgm:cxn modelId="{0967E651-D6C6-4469-904C-ABC2A4E67361}" srcId="{56BA4FB9-13B7-4A2D-95DA-2D1129A761A0}" destId="{97357659-6181-4FEF-89D4-9B1AFBB027AE}" srcOrd="1" destOrd="0" parTransId="{0B5CD808-2763-4FEB-BC7E-0A95DD61C719}" sibTransId="{D7AC716D-D195-4203-9E1C-16420638236F}"/>
    <dgm:cxn modelId="{FDBAA475-0642-408C-8F92-6F46F567540E}" type="presOf" srcId="{95DEEFBA-EA6A-4118-B82C-E0E403034774}" destId="{56D14683-2634-4F24-AC95-F89297BE51AE}" srcOrd="0" destOrd="2" presId="urn:microsoft.com/office/officeart/2018/5/layout/CenteredIconLabelDescriptionList"/>
    <dgm:cxn modelId="{BF8A1D5A-C8AD-4682-B79C-12AD764F4044}" srcId="{56BA4FB9-13B7-4A2D-95DA-2D1129A761A0}" destId="{A8BCBA6A-6680-4B25-A91B-EA1F34E0D387}" srcOrd="3" destOrd="0" parTransId="{1AE5823C-18C7-4574-878D-553FD9B86038}" sibTransId="{057221AE-1E38-4FF4-B66F-E973EE330387}"/>
    <dgm:cxn modelId="{2D9DD18D-7B57-47F1-9D16-5C0E2435AA2E}" srcId="{56BA4FB9-13B7-4A2D-95DA-2D1129A761A0}" destId="{4A2CE7CD-7B83-49A6-86ED-063E5F23B2F3}" srcOrd="0" destOrd="0" parTransId="{4331EEBB-60BB-4473-96A9-15B3C3C7C88A}" sibTransId="{B8415B34-75B6-46BE-8254-D2B279A18CA5}"/>
    <dgm:cxn modelId="{A7861A92-64A1-4EE3-BBF8-EC9F9209F094}" type="presOf" srcId="{4127C06B-376B-4D30-93A5-AB570228497E}" destId="{C0495CDC-186B-4000-87A9-8458DD2F02D8}" srcOrd="0" destOrd="3" presId="urn:microsoft.com/office/officeart/2018/5/layout/CenteredIconLabelDescriptionList"/>
    <dgm:cxn modelId="{3097779E-FC1B-4D78-86C6-F3E84F1A51C2}" type="presOf" srcId="{8C4E5C75-769A-44FF-8E70-0EAF29BAA3B3}" destId="{C0495CDC-186B-4000-87A9-8458DD2F02D8}" srcOrd="0" destOrd="1" presId="urn:microsoft.com/office/officeart/2018/5/layout/CenteredIconLabelDescriptionList"/>
    <dgm:cxn modelId="{AB5711A6-CF16-404D-BDF6-D85EFC0F8651}" srcId="{56BA4FB9-13B7-4A2D-95DA-2D1129A761A0}" destId="{95DEEFBA-EA6A-4118-B82C-E0E403034774}" srcOrd="2" destOrd="0" parTransId="{26013F33-42FA-4447-9372-ECFEB88CCABD}" sibTransId="{F502E273-D539-4A44-9441-B56A34EA2607}"/>
    <dgm:cxn modelId="{E67FD3BE-5E2A-4666-A7CE-ACA24EDA1BDE}" type="presOf" srcId="{F8B787BC-AF42-440A-BD35-5E2F4E027561}" destId="{C0495CDC-186B-4000-87A9-8458DD2F02D8}" srcOrd="0" destOrd="0" presId="urn:microsoft.com/office/officeart/2018/5/layout/CenteredIconLabelDescriptionList"/>
    <dgm:cxn modelId="{CDE3B3C1-1E8A-4BE7-A41D-9A3FCDB69236}" srcId="{56BA4FB9-13B7-4A2D-95DA-2D1129A761A0}" destId="{B379A92E-08F3-4F57-9E84-96912160EFEE}" srcOrd="4" destOrd="0" parTransId="{4A84D5B4-4A2F-4344-B10C-63BF41C78D36}" sibTransId="{9920F1B5-7517-42F4-9ECD-67703DD07E2E}"/>
    <dgm:cxn modelId="{23EBE7C2-FC03-47B4-A3F2-7876984660AF}" type="presOf" srcId="{7404238D-6EFE-45A9-AA23-F6882CA0FCE0}" destId="{6BAEAF04-B44E-4A8C-9AD5-45D4522C0374}" srcOrd="0" destOrd="0" presId="urn:microsoft.com/office/officeart/2018/5/layout/CenteredIconLabelDescriptionList"/>
    <dgm:cxn modelId="{4F8EF3C8-E21C-4EC2-8172-C47ED44521C3}" srcId="{A5DD54DB-DBE1-42D1-8025-B8F07E013E9F}" destId="{B10F4148-BA0F-4626-8303-CAE4BA5A16D3}" srcOrd="2" destOrd="0" parTransId="{64523B16-EACE-4F2B-A047-6F82CEA02C99}" sibTransId="{FDA85780-BC7B-4F59-A137-0E50843D229D}"/>
    <dgm:cxn modelId="{D64EEACE-0B00-44A1-B17C-FC51B33F3B5F}" type="presOf" srcId="{56BA4FB9-13B7-4A2D-95DA-2D1129A761A0}" destId="{29EB00CC-C0E7-4DC5-8FEC-B91F143CCF2A}" srcOrd="0" destOrd="0" presId="urn:microsoft.com/office/officeart/2018/5/layout/CenteredIconLabelDescriptionList"/>
    <dgm:cxn modelId="{4103C5D1-1211-41B7-A76A-FFC589494945}" type="presOf" srcId="{B379A92E-08F3-4F57-9E84-96912160EFEE}" destId="{56D14683-2634-4F24-AC95-F89297BE51AE}" srcOrd="0" destOrd="4" presId="urn:microsoft.com/office/officeart/2018/5/layout/CenteredIconLabelDescriptionList"/>
    <dgm:cxn modelId="{88FD83A0-D99B-421E-8B7C-F5F420A792AC}" type="presParOf" srcId="{6BAEAF04-B44E-4A8C-9AD5-45D4522C0374}" destId="{39796848-84E9-4C57-B712-B705AD19DAFD}" srcOrd="0" destOrd="0" presId="urn:microsoft.com/office/officeart/2018/5/layout/CenteredIconLabelDescriptionList"/>
    <dgm:cxn modelId="{1A2056E4-916C-476A-8E66-252169479423}" type="presParOf" srcId="{39796848-84E9-4C57-B712-B705AD19DAFD}" destId="{39098767-5D63-414D-9932-8B736475AB23}" srcOrd="0" destOrd="0" presId="urn:microsoft.com/office/officeart/2018/5/layout/CenteredIconLabelDescriptionList"/>
    <dgm:cxn modelId="{CFA802BE-AC76-4917-BC71-BF7326A8D164}" type="presParOf" srcId="{39796848-84E9-4C57-B712-B705AD19DAFD}" destId="{2D439E9B-F038-43ED-92A8-28BB5A066736}" srcOrd="1" destOrd="0" presId="urn:microsoft.com/office/officeart/2018/5/layout/CenteredIconLabelDescriptionList"/>
    <dgm:cxn modelId="{FB9169B8-0482-436F-837B-89C6E6FE0A01}" type="presParOf" srcId="{39796848-84E9-4C57-B712-B705AD19DAFD}" destId="{BD2EAC7A-9912-46B5-AF87-7655B8B18065}" srcOrd="2" destOrd="0" presId="urn:microsoft.com/office/officeart/2018/5/layout/CenteredIconLabelDescriptionList"/>
    <dgm:cxn modelId="{71BDAD0A-D311-47A1-91D5-2D099C1C9879}" type="presParOf" srcId="{39796848-84E9-4C57-B712-B705AD19DAFD}" destId="{D20B28BF-6D0E-4612-A0D9-BA9C15F9B4AF}" srcOrd="3" destOrd="0" presId="urn:microsoft.com/office/officeart/2018/5/layout/CenteredIconLabelDescriptionList"/>
    <dgm:cxn modelId="{0531727A-B880-4E94-AD48-D2D50F32F32F}" type="presParOf" srcId="{39796848-84E9-4C57-B712-B705AD19DAFD}" destId="{C0495CDC-186B-4000-87A9-8458DD2F02D8}" srcOrd="4" destOrd="0" presId="urn:microsoft.com/office/officeart/2018/5/layout/CenteredIconLabelDescriptionList"/>
    <dgm:cxn modelId="{23D22B28-221B-466C-B9B8-1D92D816D676}" type="presParOf" srcId="{6BAEAF04-B44E-4A8C-9AD5-45D4522C0374}" destId="{CDF398AA-6A4B-4BE2-B64C-017F56A38F6E}" srcOrd="1" destOrd="0" presId="urn:microsoft.com/office/officeart/2018/5/layout/CenteredIconLabelDescriptionList"/>
    <dgm:cxn modelId="{4C0E3BA3-823A-43D6-A40A-547D84502810}" type="presParOf" srcId="{6BAEAF04-B44E-4A8C-9AD5-45D4522C0374}" destId="{2A5B2CA4-FEF4-4EBC-90C9-DEFFF6606B40}" srcOrd="2" destOrd="0" presId="urn:microsoft.com/office/officeart/2018/5/layout/CenteredIconLabelDescriptionList"/>
    <dgm:cxn modelId="{3DAFC7ED-585D-47DA-813A-2203636918E6}" type="presParOf" srcId="{2A5B2CA4-FEF4-4EBC-90C9-DEFFF6606B40}" destId="{56C6434B-2943-47E9-9BBB-CE62C774DDDF}" srcOrd="0" destOrd="0" presId="urn:microsoft.com/office/officeart/2018/5/layout/CenteredIconLabelDescriptionList"/>
    <dgm:cxn modelId="{34A06E5D-61F0-4CF6-AEF3-59E97AC7DC3F}" type="presParOf" srcId="{2A5B2CA4-FEF4-4EBC-90C9-DEFFF6606B40}" destId="{14873E6A-E49D-4934-8EF4-85608B87755A}" srcOrd="1" destOrd="0" presId="urn:microsoft.com/office/officeart/2018/5/layout/CenteredIconLabelDescriptionList"/>
    <dgm:cxn modelId="{89608E4D-6DE6-4AAA-B545-9DC08FBFB5B8}" type="presParOf" srcId="{2A5B2CA4-FEF4-4EBC-90C9-DEFFF6606B40}" destId="{29EB00CC-C0E7-4DC5-8FEC-B91F143CCF2A}" srcOrd="2" destOrd="0" presId="urn:microsoft.com/office/officeart/2018/5/layout/CenteredIconLabelDescriptionList"/>
    <dgm:cxn modelId="{48F41DC7-4877-4C84-AFC8-A042A04D5FF1}" type="presParOf" srcId="{2A5B2CA4-FEF4-4EBC-90C9-DEFFF6606B40}" destId="{84790329-2EEE-436B-9573-545FC4EC06FA}" srcOrd="3" destOrd="0" presId="urn:microsoft.com/office/officeart/2018/5/layout/CenteredIconLabelDescriptionList"/>
    <dgm:cxn modelId="{21A5B929-5F61-4FD8-8518-71497F4EF065}" type="presParOf" srcId="{2A5B2CA4-FEF4-4EBC-90C9-DEFFF6606B40}" destId="{56D14683-2634-4F24-AC95-F89297BE51AE}" srcOrd="4" destOrd="0" presId="urn:microsoft.com/office/officeart/2018/5/layout/Centered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404238D-6EFE-45A9-AA23-F6882CA0FCE0}" type="doc">
      <dgm:prSet loTypeId="urn:microsoft.com/office/officeart/2018/5/layout/CenteredIconLabelDescriptionList" loCatId="icon" qsTypeId="urn:microsoft.com/office/officeart/2005/8/quickstyle/simple1" qsCatId="simple" csTypeId="urn:microsoft.com/office/officeart/2018/5/colors/Iconchunking_neutralbg_colorful1" csCatId="colorful" phldr="1"/>
      <dgm:spPr/>
      <dgm:t>
        <a:bodyPr/>
        <a:lstStyle/>
        <a:p>
          <a:endParaRPr lang="nl-NL"/>
        </a:p>
      </dgm:t>
    </dgm:pt>
    <dgm:pt modelId="{A5DD54DB-DBE1-42D1-8025-B8F07E013E9F}">
      <dgm:prSet phldrT="[Tekst]"/>
      <dgm:spPr/>
      <dgm:t>
        <a:bodyPr/>
        <a:lstStyle/>
        <a:p>
          <a:pPr>
            <a:lnSpc>
              <a:spcPct val="100000"/>
            </a:lnSpc>
            <a:defRPr b="1"/>
          </a:pPr>
          <a:r>
            <a:rPr lang="nl-NL" dirty="0">
              <a:latin typeface="Effra" panose="02000506080000020004"/>
            </a:rPr>
            <a:t>Vrijwillig</a:t>
          </a:r>
        </a:p>
      </dgm:t>
    </dgm:pt>
    <dgm:pt modelId="{7BDAB65E-691F-4EB9-B2A4-07C15320BD9D}" type="parTrans" cxnId="{7299500D-BF4C-4267-9C71-0266AFDB8724}">
      <dgm:prSet/>
      <dgm:spPr/>
      <dgm:t>
        <a:bodyPr/>
        <a:lstStyle/>
        <a:p>
          <a:endParaRPr lang="nl-NL"/>
        </a:p>
      </dgm:t>
    </dgm:pt>
    <dgm:pt modelId="{F007A01C-0469-4B83-8FFE-400AFBDD6BD2}" type="sibTrans" cxnId="{7299500D-BF4C-4267-9C71-0266AFDB8724}">
      <dgm:prSet/>
      <dgm:spPr/>
      <dgm:t>
        <a:bodyPr/>
        <a:lstStyle/>
        <a:p>
          <a:endParaRPr lang="nl-NL"/>
        </a:p>
      </dgm:t>
    </dgm:pt>
    <dgm:pt modelId="{F8B787BC-AF42-440A-BD35-5E2F4E027561}">
      <dgm:prSet phldrT="[Tekst]"/>
      <dgm:spPr/>
      <dgm:t>
        <a:bodyPr/>
        <a:lstStyle/>
        <a:p>
          <a:pPr>
            <a:lnSpc>
              <a:spcPct val="100000"/>
            </a:lnSpc>
          </a:pPr>
          <a:r>
            <a:rPr lang="nl-NL" dirty="0"/>
            <a:t>Particulier persoon beslist zelf of hij spaart.</a:t>
          </a:r>
          <a:endParaRPr lang="nl-NL" dirty="0">
            <a:latin typeface="Effra" panose="02000506080000020004"/>
          </a:endParaRPr>
        </a:p>
      </dgm:t>
    </dgm:pt>
    <dgm:pt modelId="{4042BC65-776F-4330-9887-B7B02B8D09C8}" type="parTrans" cxnId="{23973F5F-8A80-46D4-8170-EFB32647636E}">
      <dgm:prSet/>
      <dgm:spPr/>
      <dgm:t>
        <a:bodyPr/>
        <a:lstStyle/>
        <a:p>
          <a:endParaRPr lang="nl-NL"/>
        </a:p>
      </dgm:t>
    </dgm:pt>
    <dgm:pt modelId="{B7976551-A5E9-47C3-A128-BE6676CC4BC5}" type="sibTrans" cxnId="{23973F5F-8A80-46D4-8170-EFB32647636E}">
      <dgm:prSet/>
      <dgm:spPr/>
      <dgm:t>
        <a:bodyPr/>
        <a:lstStyle/>
        <a:p>
          <a:endParaRPr lang="nl-NL"/>
        </a:p>
      </dgm:t>
    </dgm:pt>
    <dgm:pt modelId="{56BA4FB9-13B7-4A2D-95DA-2D1129A761A0}">
      <dgm:prSet phldrT="[Tekst]"/>
      <dgm:spPr/>
      <dgm:t>
        <a:bodyPr/>
        <a:lstStyle/>
        <a:p>
          <a:pPr>
            <a:lnSpc>
              <a:spcPct val="100000"/>
            </a:lnSpc>
            <a:defRPr b="1"/>
          </a:pPr>
          <a:r>
            <a:rPr lang="nl-NL" dirty="0">
              <a:latin typeface="Effra" panose="02000506080000020004"/>
            </a:rPr>
            <a:t>Verplicht</a:t>
          </a:r>
        </a:p>
      </dgm:t>
    </dgm:pt>
    <dgm:pt modelId="{CF2D08AA-C573-4D9C-AD60-27848F1D06EB}" type="parTrans" cxnId="{5E873F65-CC5D-4287-A56F-DC10871F283B}">
      <dgm:prSet/>
      <dgm:spPr/>
      <dgm:t>
        <a:bodyPr/>
        <a:lstStyle/>
        <a:p>
          <a:endParaRPr lang="nl-NL"/>
        </a:p>
      </dgm:t>
    </dgm:pt>
    <dgm:pt modelId="{E0C470E8-D648-4DFF-8DA7-C603811C2CCB}" type="sibTrans" cxnId="{5E873F65-CC5D-4287-A56F-DC10871F283B}">
      <dgm:prSet/>
      <dgm:spPr/>
      <dgm:t>
        <a:bodyPr/>
        <a:lstStyle/>
        <a:p>
          <a:endParaRPr lang="nl-NL"/>
        </a:p>
      </dgm:t>
    </dgm:pt>
    <dgm:pt modelId="{4A2CE7CD-7B83-49A6-86ED-063E5F23B2F3}">
      <dgm:prSet phldrT="[Tekst]"/>
      <dgm:spPr/>
      <dgm:t>
        <a:bodyPr/>
        <a:lstStyle/>
        <a:p>
          <a:pPr>
            <a:lnSpc>
              <a:spcPct val="100000"/>
            </a:lnSpc>
          </a:pPr>
          <a:r>
            <a:rPr lang="nl-NL"/>
            <a:t>Particulier persoon spaart verplicht voor pensioen bij de werkgever. Kenmerken:</a:t>
          </a:r>
          <a:endParaRPr lang="nl-NL" dirty="0">
            <a:latin typeface="Effra" panose="02000506080000020004"/>
          </a:endParaRPr>
        </a:p>
      </dgm:t>
    </dgm:pt>
    <dgm:pt modelId="{4331EEBB-60BB-4473-96A9-15B3C3C7C88A}" type="parTrans" cxnId="{2D9DD18D-7B57-47F1-9D16-5C0E2435AA2E}">
      <dgm:prSet/>
      <dgm:spPr/>
      <dgm:t>
        <a:bodyPr/>
        <a:lstStyle/>
        <a:p>
          <a:endParaRPr lang="nl-NL"/>
        </a:p>
      </dgm:t>
    </dgm:pt>
    <dgm:pt modelId="{B8415B34-75B6-46BE-8254-D2B279A18CA5}" type="sibTrans" cxnId="{2D9DD18D-7B57-47F1-9D16-5C0E2435AA2E}">
      <dgm:prSet/>
      <dgm:spPr/>
      <dgm:t>
        <a:bodyPr/>
        <a:lstStyle/>
        <a:p>
          <a:endParaRPr lang="nl-NL"/>
        </a:p>
      </dgm:t>
    </dgm:pt>
    <dgm:pt modelId="{B379A92E-08F3-4F57-9E84-96912160EFEE}">
      <dgm:prSet/>
      <dgm:spPr/>
      <dgm:t>
        <a:bodyPr/>
        <a:lstStyle/>
        <a:p>
          <a:pPr>
            <a:lnSpc>
              <a:spcPct val="100000"/>
            </a:lnSpc>
          </a:pPr>
          <a:endParaRPr lang="nl-NL" dirty="0">
            <a:latin typeface="Effra" panose="02000506080000020004"/>
          </a:endParaRPr>
        </a:p>
      </dgm:t>
    </dgm:pt>
    <dgm:pt modelId="{4A84D5B4-4A2F-4344-B10C-63BF41C78D36}" type="parTrans" cxnId="{CDE3B3C1-1E8A-4BE7-A41D-9A3FCDB69236}">
      <dgm:prSet/>
      <dgm:spPr/>
      <dgm:t>
        <a:bodyPr/>
        <a:lstStyle/>
        <a:p>
          <a:endParaRPr lang="nl-NL"/>
        </a:p>
      </dgm:t>
    </dgm:pt>
    <dgm:pt modelId="{9920F1B5-7517-42F4-9ECD-67703DD07E2E}" type="sibTrans" cxnId="{CDE3B3C1-1E8A-4BE7-A41D-9A3FCDB69236}">
      <dgm:prSet/>
      <dgm:spPr/>
      <dgm:t>
        <a:bodyPr/>
        <a:lstStyle/>
        <a:p>
          <a:endParaRPr lang="nl-NL"/>
        </a:p>
      </dgm:t>
    </dgm:pt>
    <dgm:pt modelId="{8C4E5C75-769A-44FF-8E70-0EAF29BAA3B3}">
      <dgm:prSet/>
      <dgm:spPr/>
      <dgm:t>
        <a:bodyPr/>
        <a:lstStyle/>
        <a:p>
          <a:pPr>
            <a:lnSpc>
              <a:spcPct val="100000"/>
            </a:lnSpc>
          </a:pPr>
          <a:r>
            <a:rPr lang="nl-NL"/>
            <a:t>Soorten spaarrekeningen:</a:t>
          </a:r>
          <a:endParaRPr lang="nl-NL" dirty="0"/>
        </a:p>
      </dgm:t>
    </dgm:pt>
    <dgm:pt modelId="{540FCA6C-D33C-4A44-873F-CE0CB2AD4741}" type="parTrans" cxnId="{E487BF69-5B34-43D6-B233-E74C07B1C176}">
      <dgm:prSet/>
      <dgm:spPr/>
      <dgm:t>
        <a:bodyPr/>
        <a:lstStyle/>
        <a:p>
          <a:endParaRPr lang="nl-NL"/>
        </a:p>
      </dgm:t>
    </dgm:pt>
    <dgm:pt modelId="{DC1733C4-3A7B-4D89-9D9C-10324D545659}" type="sibTrans" cxnId="{E487BF69-5B34-43D6-B233-E74C07B1C176}">
      <dgm:prSet/>
      <dgm:spPr/>
      <dgm:t>
        <a:bodyPr/>
        <a:lstStyle/>
        <a:p>
          <a:endParaRPr lang="nl-NL"/>
        </a:p>
      </dgm:t>
    </dgm:pt>
    <dgm:pt modelId="{B10F4148-BA0F-4626-8303-CAE4BA5A16D3}">
      <dgm:prSet/>
      <dgm:spPr/>
      <dgm:t>
        <a:bodyPr/>
        <a:lstStyle/>
        <a:p>
          <a:pPr>
            <a:lnSpc>
              <a:spcPct val="100000"/>
            </a:lnSpc>
          </a:pPr>
          <a:r>
            <a:rPr lang="nl-NL"/>
            <a:t>- Vrij opneembare spaarrekening;</a:t>
          </a:r>
          <a:endParaRPr lang="nl-NL" dirty="0"/>
        </a:p>
      </dgm:t>
    </dgm:pt>
    <dgm:pt modelId="{64523B16-EACE-4F2B-A047-6F82CEA02C99}" type="parTrans" cxnId="{4F8EF3C8-E21C-4EC2-8172-C47ED44521C3}">
      <dgm:prSet/>
      <dgm:spPr/>
      <dgm:t>
        <a:bodyPr/>
        <a:lstStyle/>
        <a:p>
          <a:endParaRPr lang="nl-NL"/>
        </a:p>
      </dgm:t>
    </dgm:pt>
    <dgm:pt modelId="{FDA85780-BC7B-4F59-A137-0E50843D229D}" type="sibTrans" cxnId="{4F8EF3C8-E21C-4EC2-8172-C47ED44521C3}">
      <dgm:prSet/>
      <dgm:spPr/>
      <dgm:t>
        <a:bodyPr/>
        <a:lstStyle/>
        <a:p>
          <a:endParaRPr lang="nl-NL"/>
        </a:p>
      </dgm:t>
    </dgm:pt>
    <dgm:pt modelId="{4127C06B-376B-4D30-93A5-AB570228497E}">
      <dgm:prSet/>
      <dgm:spPr/>
      <dgm:t>
        <a:bodyPr/>
        <a:lstStyle/>
        <a:p>
          <a:pPr>
            <a:lnSpc>
              <a:spcPct val="100000"/>
            </a:lnSpc>
          </a:pPr>
          <a:r>
            <a:rPr lang="nl-NL" dirty="0"/>
            <a:t>- Niet-vrij opneembare spaardepositorekening.</a:t>
          </a:r>
        </a:p>
      </dgm:t>
    </dgm:pt>
    <dgm:pt modelId="{DA52B850-141A-4FD4-94AE-A381A51BF7AA}" type="parTrans" cxnId="{8D28FF6C-936F-49CB-8713-A1335731E3FF}">
      <dgm:prSet/>
      <dgm:spPr/>
      <dgm:t>
        <a:bodyPr/>
        <a:lstStyle/>
        <a:p>
          <a:endParaRPr lang="nl-NL"/>
        </a:p>
      </dgm:t>
    </dgm:pt>
    <dgm:pt modelId="{A7486B18-7FB2-4EAA-A3E6-1CB89F90ED91}" type="sibTrans" cxnId="{8D28FF6C-936F-49CB-8713-A1335731E3FF}">
      <dgm:prSet/>
      <dgm:spPr/>
      <dgm:t>
        <a:bodyPr/>
        <a:lstStyle/>
        <a:p>
          <a:endParaRPr lang="nl-NL"/>
        </a:p>
      </dgm:t>
    </dgm:pt>
    <dgm:pt modelId="{97357659-6181-4FEF-89D4-9B1AFBB027AE}">
      <dgm:prSet/>
      <dgm:spPr/>
      <dgm:t>
        <a:bodyPr/>
        <a:lstStyle/>
        <a:p>
          <a:pPr>
            <a:lnSpc>
              <a:spcPct val="100000"/>
            </a:lnSpc>
          </a:pPr>
          <a:r>
            <a:rPr lang="nl-NL"/>
            <a:t>- Werkgever houdt pensioenpremie in op inkomen werknemer;</a:t>
          </a:r>
          <a:endParaRPr lang="nl-NL" dirty="0"/>
        </a:p>
      </dgm:t>
    </dgm:pt>
    <dgm:pt modelId="{0B5CD808-2763-4FEB-BC7E-0A95DD61C719}" type="parTrans" cxnId="{0967E651-D6C6-4469-904C-ABC2A4E67361}">
      <dgm:prSet/>
      <dgm:spPr/>
      <dgm:t>
        <a:bodyPr/>
        <a:lstStyle/>
        <a:p>
          <a:endParaRPr lang="nl-NL"/>
        </a:p>
      </dgm:t>
    </dgm:pt>
    <dgm:pt modelId="{D7AC716D-D195-4203-9E1C-16420638236F}" type="sibTrans" cxnId="{0967E651-D6C6-4469-904C-ABC2A4E67361}">
      <dgm:prSet/>
      <dgm:spPr/>
      <dgm:t>
        <a:bodyPr/>
        <a:lstStyle/>
        <a:p>
          <a:endParaRPr lang="nl-NL"/>
        </a:p>
      </dgm:t>
    </dgm:pt>
    <dgm:pt modelId="{95DEEFBA-EA6A-4118-B82C-E0E403034774}">
      <dgm:prSet/>
      <dgm:spPr/>
      <dgm:t>
        <a:bodyPr/>
        <a:lstStyle/>
        <a:p>
          <a:pPr>
            <a:lnSpc>
              <a:spcPct val="100000"/>
            </a:lnSpc>
          </a:pPr>
          <a:r>
            <a:rPr lang="nl-NL"/>
            <a:t>- Werkgever draagt pensioenpremies af aan bedrijfspensioenfonds;</a:t>
          </a:r>
          <a:endParaRPr lang="nl-NL" dirty="0"/>
        </a:p>
      </dgm:t>
    </dgm:pt>
    <dgm:pt modelId="{26013F33-42FA-4447-9372-ECFEB88CCABD}" type="parTrans" cxnId="{AB5711A6-CF16-404D-BDF6-D85EFC0F8651}">
      <dgm:prSet/>
      <dgm:spPr/>
      <dgm:t>
        <a:bodyPr/>
        <a:lstStyle/>
        <a:p>
          <a:endParaRPr lang="nl-NL"/>
        </a:p>
      </dgm:t>
    </dgm:pt>
    <dgm:pt modelId="{F502E273-D539-4A44-9441-B56A34EA2607}" type="sibTrans" cxnId="{AB5711A6-CF16-404D-BDF6-D85EFC0F8651}">
      <dgm:prSet/>
      <dgm:spPr/>
      <dgm:t>
        <a:bodyPr/>
        <a:lstStyle/>
        <a:p>
          <a:endParaRPr lang="nl-NL"/>
        </a:p>
      </dgm:t>
    </dgm:pt>
    <dgm:pt modelId="{A8BCBA6A-6680-4B25-A91B-EA1F34E0D387}">
      <dgm:prSet/>
      <dgm:spPr/>
      <dgm:t>
        <a:bodyPr/>
        <a:lstStyle/>
        <a:p>
          <a:pPr>
            <a:lnSpc>
              <a:spcPct val="100000"/>
            </a:lnSpc>
          </a:pPr>
          <a:r>
            <a:rPr lang="nl-NL" dirty="0"/>
            <a:t>- Bedrijfspensioenfonds belegt pensioenpremies.</a:t>
          </a:r>
        </a:p>
      </dgm:t>
    </dgm:pt>
    <dgm:pt modelId="{1AE5823C-18C7-4574-878D-553FD9B86038}" type="parTrans" cxnId="{BF8A1D5A-C8AD-4682-B79C-12AD764F4044}">
      <dgm:prSet/>
      <dgm:spPr/>
      <dgm:t>
        <a:bodyPr/>
        <a:lstStyle/>
        <a:p>
          <a:endParaRPr lang="nl-NL"/>
        </a:p>
      </dgm:t>
    </dgm:pt>
    <dgm:pt modelId="{057221AE-1E38-4FF4-B66F-E973EE330387}" type="sibTrans" cxnId="{BF8A1D5A-C8AD-4682-B79C-12AD764F4044}">
      <dgm:prSet/>
      <dgm:spPr/>
      <dgm:t>
        <a:bodyPr/>
        <a:lstStyle/>
        <a:p>
          <a:endParaRPr lang="nl-NL"/>
        </a:p>
      </dgm:t>
    </dgm:pt>
    <dgm:pt modelId="{6BAEAF04-B44E-4A8C-9AD5-45D4522C0374}" type="pres">
      <dgm:prSet presAssocID="{7404238D-6EFE-45A9-AA23-F6882CA0FCE0}" presName="root" presStyleCnt="0">
        <dgm:presLayoutVars>
          <dgm:dir/>
          <dgm:resizeHandles val="exact"/>
        </dgm:presLayoutVars>
      </dgm:prSet>
      <dgm:spPr/>
    </dgm:pt>
    <dgm:pt modelId="{39796848-84E9-4C57-B712-B705AD19DAFD}" type="pres">
      <dgm:prSet presAssocID="{A5DD54DB-DBE1-42D1-8025-B8F07E013E9F}" presName="compNode" presStyleCnt="0"/>
      <dgm:spPr/>
    </dgm:pt>
    <dgm:pt modelId="{39098767-5D63-414D-9932-8B736475AB23}" type="pres">
      <dgm:prSet presAssocID="{A5DD54DB-DBE1-42D1-8025-B8F07E013E9F}" presName="iconRect" presStyleLbl="node1" presStyleIdx="0" presStyleCnt="2"/>
      <dgm:spPr>
        <a:blipFill>
          <a:blip xmlns:r="http://schemas.openxmlformats.org/officeDocument/2006/relationships" r:embed="rId1">
            <a:grayscl/>
            <a:extLst>
              <a:ext uri="{96DAC541-7B7A-43D3-8B79-37D633B846F1}">
                <asvg:svgBlip xmlns:asvg="http://schemas.microsoft.com/office/drawing/2016/SVG/main" r:embed="rId2"/>
              </a:ext>
            </a:extLst>
          </a:blip>
          <a:srcRect/>
          <a:stretch>
            <a:fillRect t="-1000" b="-1000"/>
          </a:stretch>
        </a:blipFill>
        <a:ln>
          <a:noFill/>
        </a:ln>
      </dgm:spPr>
      <dgm:extLst>
        <a:ext uri="{E40237B7-FDA0-4F09-8148-C483321AD2D9}">
          <dgm14:cNvPr xmlns:dgm14="http://schemas.microsoft.com/office/drawing/2010/diagram" id="0" name="" descr="Spaarvarken met effen opvulling"/>
        </a:ext>
      </dgm:extLst>
    </dgm:pt>
    <dgm:pt modelId="{2D439E9B-F038-43ED-92A8-28BB5A066736}" type="pres">
      <dgm:prSet presAssocID="{A5DD54DB-DBE1-42D1-8025-B8F07E013E9F}" presName="iconSpace" presStyleCnt="0"/>
      <dgm:spPr/>
    </dgm:pt>
    <dgm:pt modelId="{BD2EAC7A-9912-46B5-AF87-7655B8B18065}" type="pres">
      <dgm:prSet presAssocID="{A5DD54DB-DBE1-42D1-8025-B8F07E013E9F}" presName="parTx" presStyleLbl="revTx" presStyleIdx="0" presStyleCnt="4">
        <dgm:presLayoutVars>
          <dgm:chMax val="0"/>
          <dgm:chPref val="0"/>
        </dgm:presLayoutVars>
      </dgm:prSet>
      <dgm:spPr/>
    </dgm:pt>
    <dgm:pt modelId="{D20B28BF-6D0E-4612-A0D9-BA9C15F9B4AF}" type="pres">
      <dgm:prSet presAssocID="{A5DD54DB-DBE1-42D1-8025-B8F07E013E9F}" presName="txSpace" presStyleCnt="0"/>
      <dgm:spPr/>
    </dgm:pt>
    <dgm:pt modelId="{C0495CDC-186B-4000-87A9-8458DD2F02D8}" type="pres">
      <dgm:prSet presAssocID="{A5DD54DB-DBE1-42D1-8025-B8F07E013E9F}" presName="desTx" presStyleLbl="revTx" presStyleIdx="1" presStyleCnt="4">
        <dgm:presLayoutVars/>
      </dgm:prSet>
      <dgm:spPr/>
    </dgm:pt>
    <dgm:pt modelId="{CDF398AA-6A4B-4BE2-B64C-017F56A38F6E}" type="pres">
      <dgm:prSet presAssocID="{F007A01C-0469-4B83-8FFE-400AFBDD6BD2}" presName="sibTrans" presStyleCnt="0"/>
      <dgm:spPr/>
    </dgm:pt>
    <dgm:pt modelId="{2A5B2CA4-FEF4-4EBC-90C9-DEFFF6606B40}" type="pres">
      <dgm:prSet presAssocID="{56BA4FB9-13B7-4A2D-95DA-2D1129A761A0}" presName="compNode" presStyleCnt="0"/>
      <dgm:spPr/>
    </dgm:pt>
    <dgm:pt modelId="{56C6434B-2943-47E9-9BBB-CE62C774DDDF}" type="pres">
      <dgm:prSet presAssocID="{56BA4FB9-13B7-4A2D-95DA-2D1129A761A0}" presName="iconRect" presStyleLbl="node1" presStyleIdx="1" presStyleCnt="2"/>
      <dgm:spPr>
        <a:blipFill>
          <a:blip xmlns:r="http://schemas.openxmlformats.org/officeDocument/2006/relationships" r:embed="rId3">
            <a:duotone>
              <a:prstClr val="black"/>
              <a:schemeClr val="tx2">
                <a:tint val="45000"/>
                <a:satMod val="400000"/>
              </a:schemeClr>
            </a:duotone>
            <a:extLst>
              <a:ext uri="{96DAC541-7B7A-43D3-8B79-37D633B846F1}">
                <asvg:svgBlip xmlns:asvg="http://schemas.microsoft.com/office/drawing/2016/SVG/main" r:embed="rId4"/>
              </a:ext>
            </a:extLst>
          </a:blip>
          <a:srcRect/>
          <a:stretch>
            <a:fillRect t="-1000" b="-1000"/>
          </a:stretch>
        </a:blipFill>
        <a:ln>
          <a:noFill/>
        </a:ln>
      </dgm:spPr>
      <dgm:extLst>
        <a:ext uri="{E40237B7-FDA0-4F09-8148-C483321AD2D9}">
          <dgm14:cNvPr xmlns:dgm14="http://schemas.microsoft.com/office/drawing/2010/diagram" id="0" name="" descr="Munten met effen opvulling"/>
        </a:ext>
      </dgm:extLst>
    </dgm:pt>
    <dgm:pt modelId="{14873E6A-E49D-4934-8EF4-85608B87755A}" type="pres">
      <dgm:prSet presAssocID="{56BA4FB9-13B7-4A2D-95DA-2D1129A761A0}" presName="iconSpace" presStyleCnt="0"/>
      <dgm:spPr/>
    </dgm:pt>
    <dgm:pt modelId="{29EB00CC-C0E7-4DC5-8FEC-B91F143CCF2A}" type="pres">
      <dgm:prSet presAssocID="{56BA4FB9-13B7-4A2D-95DA-2D1129A761A0}" presName="parTx" presStyleLbl="revTx" presStyleIdx="2" presStyleCnt="4">
        <dgm:presLayoutVars>
          <dgm:chMax val="0"/>
          <dgm:chPref val="0"/>
        </dgm:presLayoutVars>
      </dgm:prSet>
      <dgm:spPr/>
    </dgm:pt>
    <dgm:pt modelId="{84790329-2EEE-436B-9573-545FC4EC06FA}" type="pres">
      <dgm:prSet presAssocID="{56BA4FB9-13B7-4A2D-95DA-2D1129A761A0}" presName="txSpace" presStyleCnt="0"/>
      <dgm:spPr/>
    </dgm:pt>
    <dgm:pt modelId="{56D14683-2634-4F24-AC95-F89297BE51AE}" type="pres">
      <dgm:prSet presAssocID="{56BA4FB9-13B7-4A2D-95DA-2D1129A761A0}" presName="desTx" presStyleLbl="revTx" presStyleIdx="3" presStyleCnt="4">
        <dgm:presLayoutVars/>
      </dgm:prSet>
      <dgm:spPr/>
    </dgm:pt>
  </dgm:ptLst>
  <dgm:cxnLst>
    <dgm:cxn modelId="{E9688204-21C6-455D-8D1B-0808CF99D45D}" type="presOf" srcId="{4A2CE7CD-7B83-49A6-86ED-063E5F23B2F3}" destId="{56D14683-2634-4F24-AC95-F89297BE51AE}" srcOrd="0" destOrd="0" presId="urn:microsoft.com/office/officeart/2018/5/layout/CenteredIconLabelDescriptionList"/>
    <dgm:cxn modelId="{7299500D-BF4C-4267-9C71-0266AFDB8724}" srcId="{7404238D-6EFE-45A9-AA23-F6882CA0FCE0}" destId="{A5DD54DB-DBE1-42D1-8025-B8F07E013E9F}" srcOrd="0" destOrd="0" parTransId="{7BDAB65E-691F-4EB9-B2A4-07C15320BD9D}" sibTransId="{F007A01C-0469-4B83-8FFE-400AFBDD6BD2}"/>
    <dgm:cxn modelId="{D8090A16-6406-44E0-8934-A5623F9AE839}" type="presOf" srcId="{B10F4148-BA0F-4626-8303-CAE4BA5A16D3}" destId="{C0495CDC-186B-4000-87A9-8458DD2F02D8}" srcOrd="0" destOrd="2" presId="urn:microsoft.com/office/officeart/2018/5/layout/CenteredIconLabelDescriptionList"/>
    <dgm:cxn modelId="{A6F2162A-B128-48D2-B748-873C7C99EC86}" type="presOf" srcId="{97357659-6181-4FEF-89D4-9B1AFBB027AE}" destId="{56D14683-2634-4F24-AC95-F89297BE51AE}" srcOrd="0" destOrd="1" presId="urn:microsoft.com/office/officeart/2018/5/layout/CenteredIconLabelDescriptionList"/>
    <dgm:cxn modelId="{45643A36-2A9B-4CB9-A99E-EDE8FBA49779}" type="presOf" srcId="{A5DD54DB-DBE1-42D1-8025-B8F07E013E9F}" destId="{BD2EAC7A-9912-46B5-AF87-7655B8B18065}" srcOrd="0" destOrd="0" presId="urn:microsoft.com/office/officeart/2018/5/layout/CenteredIconLabelDescriptionList"/>
    <dgm:cxn modelId="{23973F5F-8A80-46D4-8170-EFB32647636E}" srcId="{A5DD54DB-DBE1-42D1-8025-B8F07E013E9F}" destId="{F8B787BC-AF42-440A-BD35-5E2F4E027561}" srcOrd="0" destOrd="0" parTransId="{4042BC65-776F-4330-9887-B7B02B8D09C8}" sibTransId="{B7976551-A5E9-47C3-A128-BE6676CC4BC5}"/>
    <dgm:cxn modelId="{5E873F65-CC5D-4287-A56F-DC10871F283B}" srcId="{7404238D-6EFE-45A9-AA23-F6882CA0FCE0}" destId="{56BA4FB9-13B7-4A2D-95DA-2D1129A761A0}" srcOrd="1" destOrd="0" parTransId="{CF2D08AA-C573-4D9C-AD60-27848F1D06EB}" sibTransId="{E0C470E8-D648-4DFF-8DA7-C603811C2CCB}"/>
    <dgm:cxn modelId="{E487BF69-5B34-43D6-B233-E74C07B1C176}" srcId="{A5DD54DB-DBE1-42D1-8025-B8F07E013E9F}" destId="{8C4E5C75-769A-44FF-8E70-0EAF29BAA3B3}" srcOrd="1" destOrd="0" parTransId="{540FCA6C-D33C-4A44-873F-CE0CB2AD4741}" sibTransId="{DC1733C4-3A7B-4D89-9D9C-10324D545659}"/>
    <dgm:cxn modelId="{F25D434B-A522-403B-AF25-F79DD15794BB}" type="presOf" srcId="{A8BCBA6A-6680-4B25-A91B-EA1F34E0D387}" destId="{56D14683-2634-4F24-AC95-F89297BE51AE}" srcOrd="0" destOrd="3" presId="urn:microsoft.com/office/officeart/2018/5/layout/CenteredIconLabelDescriptionList"/>
    <dgm:cxn modelId="{8D28FF6C-936F-49CB-8713-A1335731E3FF}" srcId="{A5DD54DB-DBE1-42D1-8025-B8F07E013E9F}" destId="{4127C06B-376B-4D30-93A5-AB570228497E}" srcOrd="3" destOrd="0" parTransId="{DA52B850-141A-4FD4-94AE-A381A51BF7AA}" sibTransId="{A7486B18-7FB2-4EAA-A3E6-1CB89F90ED91}"/>
    <dgm:cxn modelId="{0967E651-D6C6-4469-904C-ABC2A4E67361}" srcId="{56BA4FB9-13B7-4A2D-95DA-2D1129A761A0}" destId="{97357659-6181-4FEF-89D4-9B1AFBB027AE}" srcOrd="1" destOrd="0" parTransId="{0B5CD808-2763-4FEB-BC7E-0A95DD61C719}" sibTransId="{D7AC716D-D195-4203-9E1C-16420638236F}"/>
    <dgm:cxn modelId="{FDBAA475-0642-408C-8F92-6F46F567540E}" type="presOf" srcId="{95DEEFBA-EA6A-4118-B82C-E0E403034774}" destId="{56D14683-2634-4F24-AC95-F89297BE51AE}" srcOrd="0" destOrd="2" presId="urn:microsoft.com/office/officeart/2018/5/layout/CenteredIconLabelDescriptionList"/>
    <dgm:cxn modelId="{BF8A1D5A-C8AD-4682-B79C-12AD764F4044}" srcId="{56BA4FB9-13B7-4A2D-95DA-2D1129A761A0}" destId="{A8BCBA6A-6680-4B25-A91B-EA1F34E0D387}" srcOrd="3" destOrd="0" parTransId="{1AE5823C-18C7-4574-878D-553FD9B86038}" sibTransId="{057221AE-1E38-4FF4-B66F-E973EE330387}"/>
    <dgm:cxn modelId="{2D9DD18D-7B57-47F1-9D16-5C0E2435AA2E}" srcId="{56BA4FB9-13B7-4A2D-95DA-2D1129A761A0}" destId="{4A2CE7CD-7B83-49A6-86ED-063E5F23B2F3}" srcOrd="0" destOrd="0" parTransId="{4331EEBB-60BB-4473-96A9-15B3C3C7C88A}" sibTransId="{B8415B34-75B6-46BE-8254-D2B279A18CA5}"/>
    <dgm:cxn modelId="{A7861A92-64A1-4EE3-BBF8-EC9F9209F094}" type="presOf" srcId="{4127C06B-376B-4D30-93A5-AB570228497E}" destId="{C0495CDC-186B-4000-87A9-8458DD2F02D8}" srcOrd="0" destOrd="3" presId="urn:microsoft.com/office/officeart/2018/5/layout/CenteredIconLabelDescriptionList"/>
    <dgm:cxn modelId="{3097779E-FC1B-4D78-86C6-F3E84F1A51C2}" type="presOf" srcId="{8C4E5C75-769A-44FF-8E70-0EAF29BAA3B3}" destId="{C0495CDC-186B-4000-87A9-8458DD2F02D8}" srcOrd="0" destOrd="1" presId="urn:microsoft.com/office/officeart/2018/5/layout/CenteredIconLabelDescriptionList"/>
    <dgm:cxn modelId="{AB5711A6-CF16-404D-BDF6-D85EFC0F8651}" srcId="{56BA4FB9-13B7-4A2D-95DA-2D1129A761A0}" destId="{95DEEFBA-EA6A-4118-B82C-E0E403034774}" srcOrd="2" destOrd="0" parTransId="{26013F33-42FA-4447-9372-ECFEB88CCABD}" sibTransId="{F502E273-D539-4A44-9441-B56A34EA2607}"/>
    <dgm:cxn modelId="{E67FD3BE-5E2A-4666-A7CE-ACA24EDA1BDE}" type="presOf" srcId="{F8B787BC-AF42-440A-BD35-5E2F4E027561}" destId="{C0495CDC-186B-4000-87A9-8458DD2F02D8}" srcOrd="0" destOrd="0" presId="urn:microsoft.com/office/officeart/2018/5/layout/CenteredIconLabelDescriptionList"/>
    <dgm:cxn modelId="{CDE3B3C1-1E8A-4BE7-A41D-9A3FCDB69236}" srcId="{56BA4FB9-13B7-4A2D-95DA-2D1129A761A0}" destId="{B379A92E-08F3-4F57-9E84-96912160EFEE}" srcOrd="4" destOrd="0" parTransId="{4A84D5B4-4A2F-4344-B10C-63BF41C78D36}" sibTransId="{9920F1B5-7517-42F4-9ECD-67703DD07E2E}"/>
    <dgm:cxn modelId="{23EBE7C2-FC03-47B4-A3F2-7876984660AF}" type="presOf" srcId="{7404238D-6EFE-45A9-AA23-F6882CA0FCE0}" destId="{6BAEAF04-B44E-4A8C-9AD5-45D4522C0374}" srcOrd="0" destOrd="0" presId="urn:microsoft.com/office/officeart/2018/5/layout/CenteredIconLabelDescriptionList"/>
    <dgm:cxn modelId="{4F8EF3C8-E21C-4EC2-8172-C47ED44521C3}" srcId="{A5DD54DB-DBE1-42D1-8025-B8F07E013E9F}" destId="{B10F4148-BA0F-4626-8303-CAE4BA5A16D3}" srcOrd="2" destOrd="0" parTransId="{64523B16-EACE-4F2B-A047-6F82CEA02C99}" sibTransId="{FDA85780-BC7B-4F59-A137-0E50843D229D}"/>
    <dgm:cxn modelId="{D64EEACE-0B00-44A1-B17C-FC51B33F3B5F}" type="presOf" srcId="{56BA4FB9-13B7-4A2D-95DA-2D1129A761A0}" destId="{29EB00CC-C0E7-4DC5-8FEC-B91F143CCF2A}" srcOrd="0" destOrd="0" presId="urn:microsoft.com/office/officeart/2018/5/layout/CenteredIconLabelDescriptionList"/>
    <dgm:cxn modelId="{4103C5D1-1211-41B7-A76A-FFC589494945}" type="presOf" srcId="{B379A92E-08F3-4F57-9E84-96912160EFEE}" destId="{56D14683-2634-4F24-AC95-F89297BE51AE}" srcOrd="0" destOrd="4" presId="urn:microsoft.com/office/officeart/2018/5/layout/CenteredIconLabelDescriptionList"/>
    <dgm:cxn modelId="{88FD83A0-D99B-421E-8B7C-F5F420A792AC}" type="presParOf" srcId="{6BAEAF04-B44E-4A8C-9AD5-45D4522C0374}" destId="{39796848-84E9-4C57-B712-B705AD19DAFD}" srcOrd="0" destOrd="0" presId="urn:microsoft.com/office/officeart/2018/5/layout/CenteredIconLabelDescriptionList"/>
    <dgm:cxn modelId="{1A2056E4-916C-476A-8E66-252169479423}" type="presParOf" srcId="{39796848-84E9-4C57-B712-B705AD19DAFD}" destId="{39098767-5D63-414D-9932-8B736475AB23}" srcOrd="0" destOrd="0" presId="urn:microsoft.com/office/officeart/2018/5/layout/CenteredIconLabelDescriptionList"/>
    <dgm:cxn modelId="{CFA802BE-AC76-4917-BC71-BF7326A8D164}" type="presParOf" srcId="{39796848-84E9-4C57-B712-B705AD19DAFD}" destId="{2D439E9B-F038-43ED-92A8-28BB5A066736}" srcOrd="1" destOrd="0" presId="urn:microsoft.com/office/officeart/2018/5/layout/CenteredIconLabelDescriptionList"/>
    <dgm:cxn modelId="{FB9169B8-0482-436F-837B-89C6E6FE0A01}" type="presParOf" srcId="{39796848-84E9-4C57-B712-B705AD19DAFD}" destId="{BD2EAC7A-9912-46B5-AF87-7655B8B18065}" srcOrd="2" destOrd="0" presId="urn:microsoft.com/office/officeart/2018/5/layout/CenteredIconLabelDescriptionList"/>
    <dgm:cxn modelId="{71BDAD0A-D311-47A1-91D5-2D099C1C9879}" type="presParOf" srcId="{39796848-84E9-4C57-B712-B705AD19DAFD}" destId="{D20B28BF-6D0E-4612-A0D9-BA9C15F9B4AF}" srcOrd="3" destOrd="0" presId="urn:microsoft.com/office/officeart/2018/5/layout/CenteredIconLabelDescriptionList"/>
    <dgm:cxn modelId="{0531727A-B880-4E94-AD48-D2D50F32F32F}" type="presParOf" srcId="{39796848-84E9-4C57-B712-B705AD19DAFD}" destId="{C0495CDC-186B-4000-87A9-8458DD2F02D8}" srcOrd="4" destOrd="0" presId="urn:microsoft.com/office/officeart/2018/5/layout/CenteredIconLabelDescriptionList"/>
    <dgm:cxn modelId="{23D22B28-221B-466C-B9B8-1D92D816D676}" type="presParOf" srcId="{6BAEAF04-B44E-4A8C-9AD5-45D4522C0374}" destId="{CDF398AA-6A4B-4BE2-B64C-017F56A38F6E}" srcOrd="1" destOrd="0" presId="urn:microsoft.com/office/officeart/2018/5/layout/CenteredIconLabelDescriptionList"/>
    <dgm:cxn modelId="{4C0E3BA3-823A-43D6-A40A-547D84502810}" type="presParOf" srcId="{6BAEAF04-B44E-4A8C-9AD5-45D4522C0374}" destId="{2A5B2CA4-FEF4-4EBC-90C9-DEFFF6606B40}" srcOrd="2" destOrd="0" presId="urn:microsoft.com/office/officeart/2018/5/layout/CenteredIconLabelDescriptionList"/>
    <dgm:cxn modelId="{3DAFC7ED-585D-47DA-813A-2203636918E6}" type="presParOf" srcId="{2A5B2CA4-FEF4-4EBC-90C9-DEFFF6606B40}" destId="{56C6434B-2943-47E9-9BBB-CE62C774DDDF}" srcOrd="0" destOrd="0" presId="urn:microsoft.com/office/officeart/2018/5/layout/CenteredIconLabelDescriptionList"/>
    <dgm:cxn modelId="{34A06E5D-61F0-4CF6-AEF3-59E97AC7DC3F}" type="presParOf" srcId="{2A5B2CA4-FEF4-4EBC-90C9-DEFFF6606B40}" destId="{14873E6A-E49D-4934-8EF4-85608B87755A}" srcOrd="1" destOrd="0" presId="urn:microsoft.com/office/officeart/2018/5/layout/CenteredIconLabelDescriptionList"/>
    <dgm:cxn modelId="{89608E4D-6DE6-4AAA-B545-9DC08FBFB5B8}" type="presParOf" srcId="{2A5B2CA4-FEF4-4EBC-90C9-DEFFF6606B40}" destId="{29EB00CC-C0E7-4DC5-8FEC-B91F143CCF2A}" srcOrd="2" destOrd="0" presId="urn:microsoft.com/office/officeart/2018/5/layout/CenteredIconLabelDescriptionList"/>
    <dgm:cxn modelId="{48F41DC7-4877-4C84-AFC8-A042A04D5FF1}" type="presParOf" srcId="{2A5B2CA4-FEF4-4EBC-90C9-DEFFF6606B40}" destId="{84790329-2EEE-436B-9573-545FC4EC06FA}" srcOrd="3" destOrd="0" presId="urn:microsoft.com/office/officeart/2018/5/layout/CenteredIconLabelDescriptionList"/>
    <dgm:cxn modelId="{21A5B929-5F61-4FD8-8518-71497F4EF065}" type="presParOf" srcId="{2A5B2CA4-FEF4-4EBC-90C9-DEFFF6606B40}" destId="{56D14683-2634-4F24-AC95-F89297BE51AE}" srcOrd="4" destOrd="0" presId="urn:microsoft.com/office/officeart/2018/5/layout/Centered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098767-5D63-414D-9932-8B736475AB23}">
      <dsp:nvSpPr>
        <dsp:cNvPr id="0" name=""/>
        <dsp:cNvSpPr/>
      </dsp:nvSpPr>
      <dsp:spPr>
        <a:xfrm>
          <a:off x="1967016" y="58369"/>
          <a:ext cx="1510523" cy="1469998"/>
        </a:xfrm>
        <a:prstGeom prst="rect">
          <a:avLst/>
        </a:prstGeom>
        <a:blipFill>
          <a:blip xmlns:r="http://schemas.openxmlformats.org/officeDocument/2006/relationships" r:embed="rId1">
            <a:duotone>
              <a:prstClr val="black"/>
              <a:schemeClr val="tx2">
                <a:tint val="45000"/>
                <a:satMod val="400000"/>
              </a:schemeClr>
            </a:duotone>
            <a:extLst>
              <a:ext uri="{96DAC541-7B7A-43D3-8B79-37D633B846F1}">
                <asvg:svgBlip xmlns:asvg="http://schemas.microsoft.com/office/drawing/2016/SVG/main" r:embed="rId2"/>
              </a:ext>
            </a:extLst>
          </a:blip>
          <a:srcRect/>
          <a:stretch>
            <a:fillRect t="-1000" b="-1000"/>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D2EAC7A-9912-46B5-AF87-7655B8B18065}">
      <dsp:nvSpPr>
        <dsp:cNvPr id="0" name=""/>
        <dsp:cNvSpPr/>
      </dsp:nvSpPr>
      <dsp:spPr>
        <a:xfrm>
          <a:off x="564387" y="1710455"/>
          <a:ext cx="4315781" cy="6299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600200">
            <a:lnSpc>
              <a:spcPct val="100000"/>
            </a:lnSpc>
            <a:spcBef>
              <a:spcPct val="0"/>
            </a:spcBef>
            <a:spcAft>
              <a:spcPct val="35000"/>
            </a:spcAft>
            <a:buNone/>
            <a:defRPr b="1"/>
          </a:pPr>
          <a:r>
            <a:rPr lang="nl-NL" sz="3600" kern="1200" dirty="0">
              <a:latin typeface="Effra" panose="02000506080000020004"/>
            </a:rPr>
            <a:t>Opbrengsten</a:t>
          </a:r>
        </a:p>
      </dsp:txBody>
      <dsp:txXfrm>
        <a:off x="564387" y="1710455"/>
        <a:ext cx="4315781" cy="629999"/>
      </dsp:txXfrm>
    </dsp:sp>
    <dsp:sp modelId="{C0495CDC-186B-4000-87A9-8458DD2F02D8}">
      <dsp:nvSpPr>
        <dsp:cNvPr id="0" name=""/>
        <dsp:cNvSpPr/>
      </dsp:nvSpPr>
      <dsp:spPr>
        <a:xfrm>
          <a:off x="564387" y="2425147"/>
          <a:ext cx="4315781" cy="18678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nl-NL" sz="1700" kern="1200" dirty="0">
              <a:latin typeface="Effra" panose="02000506080000020004"/>
            </a:rPr>
            <a:t>- O</a:t>
          </a:r>
          <a:r>
            <a:rPr lang="nl-NL" sz="1700" b="0" i="0" kern="1200" dirty="0">
              <a:latin typeface="Effra" panose="02000506080000020004"/>
            </a:rPr>
            <a:t>p het moment dat een onderneming een verkoopcontract sluit, is er sprake van omzet (= opbrengst).</a:t>
          </a:r>
        </a:p>
        <a:p>
          <a:pPr marL="0" lvl="0" indent="0" algn="ctr" defTabSz="755650">
            <a:lnSpc>
              <a:spcPct val="100000"/>
            </a:lnSpc>
            <a:spcBef>
              <a:spcPct val="0"/>
            </a:spcBef>
            <a:spcAft>
              <a:spcPct val="35000"/>
            </a:spcAft>
            <a:buNone/>
          </a:pPr>
          <a:r>
            <a:rPr lang="nl-NL" sz="1700" b="0" i="0" kern="1200" dirty="0">
              <a:latin typeface="Effra" panose="02000506080000020004"/>
            </a:rPr>
            <a:t>- Het tijdstip van ontvangst van het geld doet er niet toe. </a:t>
          </a:r>
        </a:p>
        <a:p>
          <a:pPr marL="0" lvl="0" indent="0" algn="ctr" defTabSz="755650">
            <a:lnSpc>
              <a:spcPct val="100000"/>
            </a:lnSpc>
            <a:spcBef>
              <a:spcPct val="0"/>
            </a:spcBef>
            <a:spcAft>
              <a:spcPct val="35000"/>
            </a:spcAft>
            <a:buNone/>
          </a:pPr>
          <a:r>
            <a:rPr lang="nl-NL" sz="1700" b="0" i="0" kern="1200" dirty="0">
              <a:latin typeface="Effra" panose="02000506080000020004"/>
            </a:rPr>
            <a:t>- Omzet is altijd exclusief btw. </a:t>
          </a:r>
          <a:endParaRPr lang="nl-NL" sz="1700" kern="1200" dirty="0">
            <a:latin typeface="Effra" panose="02000506080000020004"/>
          </a:endParaRPr>
        </a:p>
      </dsp:txBody>
      <dsp:txXfrm>
        <a:off x="564387" y="2425147"/>
        <a:ext cx="4315781" cy="1867821"/>
      </dsp:txXfrm>
    </dsp:sp>
    <dsp:sp modelId="{56C6434B-2943-47E9-9BBB-CE62C774DDDF}">
      <dsp:nvSpPr>
        <dsp:cNvPr id="0" name=""/>
        <dsp:cNvSpPr/>
      </dsp:nvSpPr>
      <dsp:spPr>
        <a:xfrm>
          <a:off x="7038059" y="58369"/>
          <a:ext cx="1510523" cy="1469998"/>
        </a:xfrm>
        <a:prstGeom prst="rect">
          <a:avLst/>
        </a:prstGeom>
        <a:blipFill>
          <a:blip xmlns:r="http://schemas.openxmlformats.org/officeDocument/2006/relationships" r:embed="rId3">
            <a:duotone>
              <a:prstClr val="black"/>
              <a:schemeClr val="tx2">
                <a:tint val="45000"/>
                <a:satMod val="400000"/>
              </a:schemeClr>
            </a:duotone>
            <a:extLst>
              <a:ext uri="{96DAC541-7B7A-43D3-8B79-37D633B846F1}">
                <asvg:svgBlip xmlns:asvg="http://schemas.microsoft.com/office/drawing/2016/SVG/main" r:embed="rId4"/>
              </a:ext>
            </a:extLst>
          </a:blip>
          <a:srcRect/>
          <a:stretch>
            <a:fillRect t="-1000" b="-1000"/>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9EB00CC-C0E7-4DC5-8FEC-B91F143CCF2A}">
      <dsp:nvSpPr>
        <dsp:cNvPr id="0" name=""/>
        <dsp:cNvSpPr/>
      </dsp:nvSpPr>
      <dsp:spPr>
        <a:xfrm>
          <a:off x="5635430" y="1710455"/>
          <a:ext cx="4315781" cy="6299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600200">
            <a:lnSpc>
              <a:spcPct val="100000"/>
            </a:lnSpc>
            <a:spcBef>
              <a:spcPct val="0"/>
            </a:spcBef>
            <a:spcAft>
              <a:spcPct val="35000"/>
            </a:spcAft>
            <a:buNone/>
            <a:defRPr b="1"/>
          </a:pPr>
          <a:r>
            <a:rPr lang="nl-NL" sz="3600" kern="1200" dirty="0">
              <a:latin typeface="Effra" panose="02000506080000020004"/>
            </a:rPr>
            <a:t>Ontvangsten</a:t>
          </a:r>
        </a:p>
      </dsp:txBody>
      <dsp:txXfrm>
        <a:off x="5635430" y="1710455"/>
        <a:ext cx="4315781" cy="629999"/>
      </dsp:txXfrm>
    </dsp:sp>
    <dsp:sp modelId="{56D14683-2634-4F24-AC95-F89297BE51AE}">
      <dsp:nvSpPr>
        <dsp:cNvPr id="0" name=""/>
        <dsp:cNvSpPr/>
      </dsp:nvSpPr>
      <dsp:spPr>
        <a:xfrm>
          <a:off x="5635430" y="2425147"/>
          <a:ext cx="4315781" cy="18678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nl-NL" sz="1700" kern="1200" dirty="0">
              <a:latin typeface="Effra" panose="02000506080000020004"/>
            </a:rPr>
            <a:t>- O</a:t>
          </a:r>
          <a:r>
            <a:rPr lang="nl-NL" sz="1700" b="0" i="0" kern="1200" dirty="0">
              <a:latin typeface="Effra" panose="02000506080000020004"/>
            </a:rPr>
            <a:t>p het moment dat een onderneming daadwerkelijk geld ontvangt, is er sprake van een ontvangst. </a:t>
          </a:r>
        </a:p>
        <a:p>
          <a:pPr marL="0" lvl="0" indent="0" algn="ctr" defTabSz="755650">
            <a:lnSpc>
              <a:spcPct val="100000"/>
            </a:lnSpc>
            <a:spcBef>
              <a:spcPct val="0"/>
            </a:spcBef>
            <a:spcAft>
              <a:spcPct val="35000"/>
            </a:spcAft>
            <a:buNone/>
          </a:pPr>
          <a:r>
            <a:rPr lang="nl-NL" sz="1700" b="0" i="0" kern="1200" dirty="0">
              <a:latin typeface="Effra" panose="02000506080000020004"/>
            </a:rPr>
            <a:t>- Ontvangsten zijn altijd inclusief btw. De btw moet vervolgens worden afgedragen aan de fiscus.</a:t>
          </a:r>
          <a:endParaRPr lang="nl-NL" sz="1700" kern="1200" dirty="0">
            <a:latin typeface="Effra" panose="02000506080000020004"/>
          </a:endParaRPr>
        </a:p>
        <a:p>
          <a:pPr marL="0" lvl="0" indent="0" algn="ctr" defTabSz="755650">
            <a:lnSpc>
              <a:spcPct val="100000"/>
            </a:lnSpc>
            <a:spcBef>
              <a:spcPct val="0"/>
            </a:spcBef>
            <a:spcAft>
              <a:spcPct val="35000"/>
            </a:spcAft>
            <a:buNone/>
          </a:pPr>
          <a:endParaRPr lang="nl-NL" sz="1700" kern="1200" dirty="0">
            <a:latin typeface="Effra" panose="02000506080000020004"/>
          </a:endParaRPr>
        </a:p>
      </dsp:txBody>
      <dsp:txXfrm>
        <a:off x="5635430" y="2425147"/>
        <a:ext cx="4315781" cy="1867821"/>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098767-5D63-414D-9932-8B736475AB23}">
      <dsp:nvSpPr>
        <dsp:cNvPr id="0" name=""/>
        <dsp:cNvSpPr/>
      </dsp:nvSpPr>
      <dsp:spPr>
        <a:xfrm>
          <a:off x="1963800" y="172293"/>
          <a:ext cx="1512000" cy="1512000"/>
        </a:xfrm>
        <a:prstGeom prst="rect">
          <a:avLst/>
        </a:prstGeom>
        <a:blipFill>
          <a:blip xmlns:r="http://schemas.openxmlformats.org/officeDocument/2006/relationships" r:embed="rId1">
            <a:grayscl/>
            <a:extLst>
              <a:ext uri="{96DAC541-7B7A-43D3-8B79-37D633B846F1}">
                <asvg:svgBlip xmlns:asvg="http://schemas.microsoft.com/office/drawing/2016/SVG/main" r:embed="rId2"/>
              </a:ext>
            </a:extLst>
          </a:blip>
          <a:srcRect/>
          <a:stretch>
            <a:fillRect t="-1000" b="-1000"/>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D2EAC7A-9912-46B5-AF87-7655B8B18065}">
      <dsp:nvSpPr>
        <dsp:cNvPr id="0" name=""/>
        <dsp:cNvSpPr/>
      </dsp:nvSpPr>
      <dsp:spPr>
        <a:xfrm>
          <a:off x="559800" y="1856584"/>
          <a:ext cx="4320000" cy="64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555750">
            <a:lnSpc>
              <a:spcPct val="100000"/>
            </a:lnSpc>
            <a:spcBef>
              <a:spcPct val="0"/>
            </a:spcBef>
            <a:spcAft>
              <a:spcPct val="35000"/>
            </a:spcAft>
            <a:buNone/>
            <a:defRPr b="1"/>
          </a:pPr>
          <a:r>
            <a:rPr lang="nl-NL" sz="3500" kern="1200" dirty="0">
              <a:latin typeface="Effra" panose="02000506080000020004"/>
            </a:rPr>
            <a:t>Enkelvoudige interest</a:t>
          </a:r>
        </a:p>
      </dsp:txBody>
      <dsp:txXfrm>
        <a:off x="559800" y="1856584"/>
        <a:ext cx="4320000" cy="648000"/>
      </dsp:txXfrm>
    </dsp:sp>
    <dsp:sp modelId="{C0495CDC-186B-4000-87A9-8458DD2F02D8}">
      <dsp:nvSpPr>
        <dsp:cNvPr id="0" name=""/>
        <dsp:cNvSpPr/>
      </dsp:nvSpPr>
      <dsp:spPr>
        <a:xfrm>
          <a:off x="559800" y="2584719"/>
          <a:ext cx="4320000" cy="15943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nl-NL" sz="1800" kern="1200" dirty="0">
              <a:latin typeface="Effra" panose="02000506080000020004"/>
            </a:rPr>
            <a:t>Alleen vergoeding over het beginkapitaal.</a:t>
          </a:r>
        </a:p>
        <a:p>
          <a:pPr marL="0" lvl="0" indent="0" algn="ctr" defTabSz="800100">
            <a:lnSpc>
              <a:spcPct val="100000"/>
            </a:lnSpc>
            <a:spcBef>
              <a:spcPct val="0"/>
            </a:spcBef>
            <a:spcAft>
              <a:spcPct val="35000"/>
            </a:spcAft>
            <a:buNone/>
          </a:pPr>
          <a:r>
            <a:rPr lang="nl-NL" sz="1800" b="1" kern="1200" dirty="0">
              <a:solidFill>
                <a:srgbClr val="945DE8"/>
              </a:solidFill>
              <a:latin typeface="Effra" panose="02000506080000020004"/>
            </a:rPr>
            <a:t>Interest</a:t>
          </a:r>
          <a:r>
            <a:rPr lang="nl-NL" sz="1800" b="1" kern="1200" dirty="0">
              <a:latin typeface="Effra" panose="02000506080000020004"/>
            </a:rPr>
            <a:t> = K * i * T</a:t>
          </a:r>
          <a:endParaRPr lang="nl-NL" sz="1800" kern="1200" dirty="0">
            <a:latin typeface="Effra" panose="02000506080000020004"/>
          </a:endParaRPr>
        </a:p>
      </dsp:txBody>
      <dsp:txXfrm>
        <a:off x="559800" y="2584719"/>
        <a:ext cx="4320000" cy="1594325"/>
      </dsp:txXfrm>
    </dsp:sp>
    <dsp:sp modelId="{56C6434B-2943-47E9-9BBB-CE62C774DDDF}">
      <dsp:nvSpPr>
        <dsp:cNvPr id="0" name=""/>
        <dsp:cNvSpPr/>
      </dsp:nvSpPr>
      <dsp:spPr>
        <a:xfrm>
          <a:off x="7039800" y="172293"/>
          <a:ext cx="1512000" cy="1512000"/>
        </a:xfrm>
        <a:prstGeom prst="rect">
          <a:avLst/>
        </a:prstGeom>
        <a:blipFill>
          <a:blip xmlns:r="http://schemas.openxmlformats.org/officeDocument/2006/relationships" r:embed="rId3">
            <a:duotone>
              <a:prstClr val="black"/>
              <a:schemeClr val="tx2">
                <a:tint val="45000"/>
                <a:satMod val="400000"/>
              </a:schemeClr>
            </a:duotone>
            <a:extLst>
              <a:ext uri="{96DAC541-7B7A-43D3-8B79-37D633B846F1}">
                <asvg:svgBlip xmlns:asvg="http://schemas.microsoft.com/office/drawing/2016/SVG/main" r:embed="rId4"/>
              </a:ext>
            </a:extLst>
          </a:blip>
          <a:srcRect/>
          <a:stretch>
            <a:fillRect t="-1000" b="-1000"/>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9EB00CC-C0E7-4DC5-8FEC-B91F143CCF2A}">
      <dsp:nvSpPr>
        <dsp:cNvPr id="0" name=""/>
        <dsp:cNvSpPr/>
      </dsp:nvSpPr>
      <dsp:spPr>
        <a:xfrm>
          <a:off x="5635800" y="1856584"/>
          <a:ext cx="4320000" cy="64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555750">
            <a:lnSpc>
              <a:spcPct val="100000"/>
            </a:lnSpc>
            <a:spcBef>
              <a:spcPct val="0"/>
            </a:spcBef>
            <a:spcAft>
              <a:spcPct val="35000"/>
            </a:spcAft>
            <a:buNone/>
            <a:defRPr b="1"/>
          </a:pPr>
          <a:r>
            <a:rPr lang="nl-NL" sz="3500" kern="1200" dirty="0">
              <a:latin typeface="Effra" panose="02000506080000020004"/>
            </a:rPr>
            <a:t>Samengestelde interest</a:t>
          </a:r>
        </a:p>
      </dsp:txBody>
      <dsp:txXfrm>
        <a:off x="5635800" y="1856584"/>
        <a:ext cx="4320000" cy="648000"/>
      </dsp:txXfrm>
    </dsp:sp>
    <dsp:sp modelId="{56D14683-2634-4F24-AC95-F89297BE51AE}">
      <dsp:nvSpPr>
        <dsp:cNvPr id="0" name=""/>
        <dsp:cNvSpPr/>
      </dsp:nvSpPr>
      <dsp:spPr>
        <a:xfrm>
          <a:off x="5635800" y="2584719"/>
          <a:ext cx="4320000" cy="15943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nl-NL" sz="1800" kern="1200" dirty="0">
              <a:latin typeface="Effra" panose="02000506080000020004"/>
            </a:rPr>
            <a:t>Rente over rente. Rente wordt berekend over het ingelegde bedrag plus de bijgeschreven rente uit eerdere jaren.</a:t>
          </a:r>
        </a:p>
        <a:p>
          <a:pPr marL="0" lvl="0" indent="0" algn="ctr" defTabSz="800100">
            <a:lnSpc>
              <a:spcPct val="100000"/>
            </a:lnSpc>
            <a:spcBef>
              <a:spcPct val="0"/>
            </a:spcBef>
            <a:spcAft>
              <a:spcPct val="35000"/>
            </a:spcAft>
            <a:buNone/>
          </a:pPr>
          <a:r>
            <a:rPr lang="nl-NL" sz="1800" b="1" kern="1200" dirty="0">
              <a:solidFill>
                <a:srgbClr val="945DE8"/>
              </a:solidFill>
              <a:latin typeface="Effra" panose="02000506080000020004"/>
            </a:rPr>
            <a:t>Eindwaarde</a:t>
          </a:r>
          <a:r>
            <a:rPr lang="nl-NL" sz="1800" b="1" kern="1200" dirty="0">
              <a:latin typeface="Effra" panose="02000506080000020004"/>
            </a:rPr>
            <a:t> = C * (1+i)</a:t>
          </a:r>
          <a:r>
            <a:rPr lang="nl-NL" sz="1800" b="1" kern="1200" baseline="30000" dirty="0">
              <a:latin typeface="Effra" panose="02000506080000020004"/>
            </a:rPr>
            <a:t>n</a:t>
          </a:r>
          <a:r>
            <a:rPr lang="nl-NL" sz="1800" b="1" kern="1200" dirty="0">
              <a:latin typeface="Effra" panose="02000506080000020004"/>
            </a:rPr>
            <a:t> </a:t>
          </a:r>
          <a:endParaRPr lang="nl-NL" sz="1800" kern="1200" dirty="0">
            <a:latin typeface="Effra" panose="02000506080000020004"/>
          </a:endParaRPr>
        </a:p>
        <a:p>
          <a:pPr marL="0" lvl="0" indent="0" algn="ctr" defTabSz="755650">
            <a:lnSpc>
              <a:spcPct val="100000"/>
            </a:lnSpc>
            <a:spcBef>
              <a:spcPct val="0"/>
            </a:spcBef>
            <a:spcAft>
              <a:spcPct val="35000"/>
            </a:spcAft>
            <a:buNone/>
          </a:pPr>
          <a:endParaRPr lang="nl-NL" sz="1700" kern="1200" dirty="0">
            <a:latin typeface="Effra" panose="02000506080000020004"/>
          </a:endParaRPr>
        </a:p>
      </dsp:txBody>
      <dsp:txXfrm>
        <a:off x="5635800" y="2584719"/>
        <a:ext cx="4320000" cy="1594325"/>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098767-5D63-414D-9932-8B736475AB23}">
      <dsp:nvSpPr>
        <dsp:cNvPr id="0" name=""/>
        <dsp:cNvSpPr/>
      </dsp:nvSpPr>
      <dsp:spPr>
        <a:xfrm>
          <a:off x="1963800" y="172293"/>
          <a:ext cx="1512000" cy="1512000"/>
        </a:xfrm>
        <a:prstGeom prst="rect">
          <a:avLst/>
        </a:prstGeom>
        <a:blipFill>
          <a:blip xmlns:r="http://schemas.openxmlformats.org/officeDocument/2006/relationships" r:embed="rId1">
            <a:grayscl/>
            <a:extLst>
              <a:ext uri="{96DAC541-7B7A-43D3-8B79-37D633B846F1}">
                <asvg:svgBlip xmlns:asvg="http://schemas.microsoft.com/office/drawing/2016/SVG/main" r:embed="rId2"/>
              </a:ext>
            </a:extLst>
          </a:blip>
          <a:srcRect/>
          <a:stretch>
            <a:fillRect t="-1000" b="-1000"/>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D2EAC7A-9912-46B5-AF87-7655B8B18065}">
      <dsp:nvSpPr>
        <dsp:cNvPr id="0" name=""/>
        <dsp:cNvSpPr/>
      </dsp:nvSpPr>
      <dsp:spPr>
        <a:xfrm>
          <a:off x="559800" y="1856584"/>
          <a:ext cx="4320000" cy="64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555750">
            <a:lnSpc>
              <a:spcPct val="100000"/>
            </a:lnSpc>
            <a:spcBef>
              <a:spcPct val="0"/>
            </a:spcBef>
            <a:spcAft>
              <a:spcPct val="35000"/>
            </a:spcAft>
            <a:buNone/>
            <a:defRPr b="1"/>
          </a:pPr>
          <a:r>
            <a:rPr lang="nl-NL" sz="3500" kern="1200" dirty="0">
              <a:latin typeface="Effra" panose="02000506080000020004"/>
            </a:rPr>
            <a:t>Enkelvoudige interest</a:t>
          </a:r>
        </a:p>
      </dsp:txBody>
      <dsp:txXfrm>
        <a:off x="559800" y="1856584"/>
        <a:ext cx="4320000" cy="648000"/>
      </dsp:txXfrm>
    </dsp:sp>
    <dsp:sp modelId="{C0495CDC-186B-4000-87A9-8458DD2F02D8}">
      <dsp:nvSpPr>
        <dsp:cNvPr id="0" name=""/>
        <dsp:cNvSpPr/>
      </dsp:nvSpPr>
      <dsp:spPr>
        <a:xfrm>
          <a:off x="559800" y="2584719"/>
          <a:ext cx="4320000" cy="15943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nl-NL" sz="1800" kern="1200" dirty="0">
              <a:latin typeface="Effra" panose="02000506080000020004"/>
            </a:rPr>
            <a:t>Alleen vergoeding over het beginkapitaal.</a:t>
          </a:r>
        </a:p>
        <a:p>
          <a:pPr marL="0" lvl="0" indent="0" algn="ctr" defTabSz="800100">
            <a:lnSpc>
              <a:spcPct val="100000"/>
            </a:lnSpc>
            <a:spcBef>
              <a:spcPct val="0"/>
            </a:spcBef>
            <a:spcAft>
              <a:spcPct val="35000"/>
            </a:spcAft>
            <a:buNone/>
          </a:pPr>
          <a:r>
            <a:rPr lang="nl-NL" sz="1800" b="1" kern="1200" dirty="0">
              <a:solidFill>
                <a:srgbClr val="945DE8"/>
              </a:solidFill>
              <a:latin typeface="Effra" panose="02000506080000020004"/>
            </a:rPr>
            <a:t>Interest</a:t>
          </a:r>
          <a:r>
            <a:rPr lang="nl-NL" sz="1800" b="1" kern="1200" dirty="0">
              <a:latin typeface="Effra" panose="02000506080000020004"/>
            </a:rPr>
            <a:t> = K * i * T</a:t>
          </a:r>
          <a:endParaRPr lang="nl-NL" sz="1800" kern="1200" dirty="0">
            <a:latin typeface="Effra" panose="02000506080000020004"/>
          </a:endParaRPr>
        </a:p>
      </dsp:txBody>
      <dsp:txXfrm>
        <a:off x="559800" y="2584719"/>
        <a:ext cx="4320000" cy="1594325"/>
      </dsp:txXfrm>
    </dsp:sp>
    <dsp:sp modelId="{56C6434B-2943-47E9-9BBB-CE62C774DDDF}">
      <dsp:nvSpPr>
        <dsp:cNvPr id="0" name=""/>
        <dsp:cNvSpPr/>
      </dsp:nvSpPr>
      <dsp:spPr>
        <a:xfrm>
          <a:off x="7039800" y="172293"/>
          <a:ext cx="1512000" cy="1512000"/>
        </a:xfrm>
        <a:prstGeom prst="rect">
          <a:avLst/>
        </a:prstGeom>
        <a:blipFill>
          <a:blip xmlns:r="http://schemas.openxmlformats.org/officeDocument/2006/relationships" r:embed="rId3">
            <a:duotone>
              <a:prstClr val="black"/>
              <a:schemeClr val="tx2">
                <a:tint val="45000"/>
                <a:satMod val="400000"/>
              </a:schemeClr>
            </a:duotone>
            <a:extLst>
              <a:ext uri="{96DAC541-7B7A-43D3-8B79-37D633B846F1}">
                <asvg:svgBlip xmlns:asvg="http://schemas.microsoft.com/office/drawing/2016/SVG/main" r:embed="rId4"/>
              </a:ext>
            </a:extLst>
          </a:blip>
          <a:srcRect/>
          <a:stretch>
            <a:fillRect t="-1000" b="-1000"/>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9EB00CC-C0E7-4DC5-8FEC-B91F143CCF2A}">
      <dsp:nvSpPr>
        <dsp:cNvPr id="0" name=""/>
        <dsp:cNvSpPr/>
      </dsp:nvSpPr>
      <dsp:spPr>
        <a:xfrm>
          <a:off x="5635800" y="1856584"/>
          <a:ext cx="4320000" cy="64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555750">
            <a:lnSpc>
              <a:spcPct val="100000"/>
            </a:lnSpc>
            <a:spcBef>
              <a:spcPct val="0"/>
            </a:spcBef>
            <a:spcAft>
              <a:spcPct val="35000"/>
            </a:spcAft>
            <a:buNone/>
            <a:defRPr b="1"/>
          </a:pPr>
          <a:r>
            <a:rPr lang="nl-NL" sz="3500" kern="1200" dirty="0">
              <a:latin typeface="Effra" panose="02000506080000020004"/>
            </a:rPr>
            <a:t>Samengestelde interest</a:t>
          </a:r>
        </a:p>
      </dsp:txBody>
      <dsp:txXfrm>
        <a:off x="5635800" y="1856584"/>
        <a:ext cx="4320000" cy="648000"/>
      </dsp:txXfrm>
    </dsp:sp>
    <dsp:sp modelId="{56D14683-2634-4F24-AC95-F89297BE51AE}">
      <dsp:nvSpPr>
        <dsp:cNvPr id="0" name=""/>
        <dsp:cNvSpPr/>
      </dsp:nvSpPr>
      <dsp:spPr>
        <a:xfrm>
          <a:off x="5635800" y="2584719"/>
          <a:ext cx="4320000" cy="15943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nl-NL" sz="1800" kern="1200" dirty="0">
              <a:latin typeface="Effra" panose="02000506080000020004"/>
            </a:rPr>
            <a:t>Rente over rente. Rente wordt berekend over het ingelegde bedrag plus de bijgeschreven rente uit eerdere jaren.</a:t>
          </a:r>
        </a:p>
        <a:p>
          <a:pPr marL="0" lvl="0" indent="0" algn="ctr" defTabSz="800100">
            <a:lnSpc>
              <a:spcPct val="100000"/>
            </a:lnSpc>
            <a:spcBef>
              <a:spcPct val="0"/>
            </a:spcBef>
            <a:spcAft>
              <a:spcPct val="35000"/>
            </a:spcAft>
            <a:buNone/>
          </a:pPr>
          <a:r>
            <a:rPr lang="nl-NL" sz="1800" b="1" kern="1200" dirty="0">
              <a:solidFill>
                <a:srgbClr val="945DE8"/>
              </a:solidFill>
              <a:latin typeface="Effra" panose="02000506080000020004"/>
            </a:rPr>
            <a:t>Eindwaarde</a:t>
          </a:r>
          <a:r>
            <a:rPr lang="nl-NL" sz="1800" b="1" kern="1200" dirty="0">
              <a:latin typeface="Effra" panose="02000506080000020004"/>
            </a:rPr>
            <a:t> = C * (1+i)</a:t>
          </a:r>
          <a:r>
            <a:rPr lang="nl-NL" sz="1800" b="1" kern="1200" baseline="30000" dirty="0">
              <a:latin typeface="Effra" panose="02000506080000020004"/>
            </a:rPr>
            <a:t>n</a:t>
          </a:r>
          <a:r>
            <a:rPr lang="nl-NL" sz="1800" b="1" kern="1200" dirty="0">
              <a:latin typeface="Effra" panose="02000506080000020004"/>
            </a:rPr>
            <a:t> </a:t>
          </a:r>
          <a:endParaRPr lang="nl-NL" sz="1800" kern="1200" dirty="0">
            <a:latin typeface="Effra" panose="02000506080000020004"/>
          </a:endParaRPr>
        </a:p>
        <a:p>
          <a:pPr marL="0" lvl="0" indent="0" algn="ctr" defTabSz="755650">
            <a:lnSpc>
              <a:spcPct val="100000"/>
            </a:lnSpc>
            <a:spcBef>
              <a:spcPct val="0"/>
            </a:spcBef>
            <a:spcAft>
              <a:spcPct val="35000"/>
            </a:spcAft>
            <a:buNone/>
          </a:pPr>
          <a:endParaRPr lang="nl-NL" sz="1700" kern="1200" dirty="0">
            <a:latin typeface="Effra" panose="02000506080000020004"/>
          </a:endParaRPr>
        </a:p>
      </dsp:txBody>
      <dsp:txXfrm>
        <a:off x="5635800" y="2584719"/>
        <a:ext cx="4320000" cy="1594325"/>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098767-5D63-414D-9932-8B736475AB23}">
      <dsp:nvSpPr>
        <dsp:cNvPr id="0" name=""/>
        <dsp:cNvSpPr/>
      </dsp:nvSpPr>
      <dsp:spPr>
        <a:xfrm>
          <a:off x="1963800" y="172293"/>
          <a:ext cx="1512000" cy="1512000"/>
        </a:xfrm>
        <a:prstGeom prst="rect">
          <a:avLst/>
        </a:prstGeom>
        <a:blipFill>
          <a:blip xmlns:r="http://schemas.openxmlformats.org/officeDocument/2006/relationships" r:embed="rId1">
            <a:grayscl/>
            <a:extLst>
              <a:ext uri="{96DAC541-7B7A-43D3-8B79-37D633B846F1}">
                <asvg:svgBlip xmlns:asvg="http://schemas.microsoft.com/office/drawing/2016/SVG/main" r:embed="rId2"/>
              </a:ext>
            </a:extLst>
          </a:blip>
          <a:srcRect/>
          <a:stretch>
            <a:fillRect t="-1000" b="-1000"/>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D2EAC7A-9912-46B5-AF87-7655B8B18065}">
      <dsp:nvSpPr>
        <dsp:cNvPr id="0" name=""/>
        <dsp:cNvSpPr/>
      </dsp:nvSpPr>
      <dsp:spPr>
        <a:xfrm>
          <a:off x="559800" y="1856584"/>
          <a:ext cx="4320000" cy="64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555750">
            <a:lnSpc>
              <a:spcPct val="100000"/>
            </a:lnSpc>
            <a:spcBef>
              <a:spcPct val="0"/>
            </a:spcBef>
            <a:spcAft>
              <a:spcPct val="35000"/>
            </a:spcAft>
            <a:buNone/>
            <a:defRPr b="1"/>
          </a:pPr>
          <a:r>
            <a:rPr lang="nl-NL" sz="3500" kern="1200" dirty="0">
              <a:latin typeface="Effra" panose="02000506080000020004"/>
            </a:rPr>
            <a:t>Enkelvoudige interest</a:t>
          </a:r>
        </a:p>
      </dsp:txBody>
      <dsp:txXfrm>
        <a:off x="559800" y="1856584"/>
        <a:ext cx="4320000" cy="648000"/>
      </dsp:txXfrm>
    </dsp:sp>
    <dsp:sp modelId="{C0495CDC-186B-4000-87A9-8458DD2F02D8}">
      <dsp:nvSpPr>
        <dsp:cNvPr id="0" name=""/>
        <dsp:cNvSpPr/>
      </dsp:nvSpPr>
      <dsp:spPr>
        <a:xfrm>
          <a:off x="559800" y="2584719"/>
          <a:ext cx="4320000" cy="15943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nl-NL" sz="1800" kern="1200" dirty="0">
              <a:latin typeface="Effra" panose="02000506080000020004"/>
            </a:rPr>
            <a:t>Alleen vergoeding over het beginkapitaal.</a:t>
          </a:r>
        </a:p>
        <a:p>
          <a:pPr marL="0" lvl="0" indent="0" algn="ctr" defTabSz="800100">
            <a:lnSpc>
              <a:spcPct val="100000"/>
            </a:lnSpc>
            <a:spcBef>
              <a:spcPct val="0"/>
            </a:spcBef>
            <a:spcAft>
              <a:spcPct val="35000"/>
            </a:spcAft>
            <a:buNone/>
          </a:pPr>
          <a:r>
            <a:rPr lang="nl-NL" sz="1800" b="1" kern="1200" dirty="0">
              <a:solidFill>
                <a:srgbClr val="945DE8"/>
              </a:solidFill>
              <a:latin typeface="Effra" panose="02000506080000020004"/>
            </a:rPr>
            <a:t>Interest</a:t>
          </a:r>
          <a:r>
            <a:rPr lang="nl-NL" sz="1800" b="1" kern="1200" dirty="0">
              <a:latin typeface="Effra" panose="02000506080000020004"/>
            </a:rPr>
            <a:t> = K * i * T</a:t>
          </a:r>
          <a:endParaRPr lang="nl-NL" sz="1800" kern="1200" dirty="0">
            <a:latin typeface="Effra" panose="02000506080000020004"/>
          </a:endParaRPr>
        </a:p>
      </dsp:txBody>
      <dsp:txXfrm>
        <a:off x="559800" y="2584719"/>
        <a:ext cx="4320000" cy="1594325"/>
      </dsp:txXfrm>
    </dsp:sp>
    <dsp:sp modelId="{56C6434B-2943-47E9-9BBB-CE62C774DDDF}">
      <dsp:nvSpPr>
        <dsp:cNvPr id="0" name=""/>
        <dsp:cNvSpPr/>
      </dsp:nvSpPr>
      <dsp:spPr>
        <a:xfrm>
          <a:off x="7039800" y="172293"/>
          <a:ext cx="1512000" cy="1512000"/>
        </a:xfrm>
        <a:prstGeom prst="rect">
          <a:avLst/>
        </a:prstGeom>
        <a:blipFill>
          <a:blip xmlns:r="http://schemas.openxmlformats.org/officeDocument/2006/relationships" r:embed="rId3">
            <a:duotone>
              <a:prstClr val="black"/>
              <a:schemeClr val="tx2">
                <a:tint val="45000"/>
                <a:satMod val="400000"/>
              </a:schemeClr>
            </a:duotone>
            <a:extLst>
              <a:ext uri="{96DAC541-7B7A-43D3-8B79-37D633B846F1}">
                <asvg:svgBlip xmlns:asvg="http://schemas.microsoft.com/office/drawing/2016/SVG/main" r:embed="rId4"/>
              </a:ext>
            </a:extLst>
          </a:blip>
          <a:srcRect/>
          <a:stretch>
            <a:fillRect t="-1000" b="-1000"/>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9EB00CC-C0E7-4DC5-8FEC-B91F143CCF2A}">
      <dsp:nvSpPr>
        <dsp:cNvPr id="0" name=""/>
        <dsp:cNvSpPr/>
      </dsp:nvSpPr>
      <dsp:spPr>
        <a:xfrm>
          <a:off x="5635800" y="1856584"/>
          <a:ext cx="4320000" cy="64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555750">
            <a:lnSpc>
              <a:spcPct val="100000"/>
            </a:lnSpc>
            <a:spcBef>
              <a:spcPct val="0"/>
            </a:spcBef>
            <a:spcAft>
              <a:spcPct val="35000"/>
            </a:spcAft>
            <a:buNone/>
            <a:defRPr b="1"/>
          </a:pPr>
          <a:r>
            <a:rPr lang="nl-NL" sz="3500" kern="1200" dirty="0">
              <a:latin typeface="Effra" panose="02000506080000020004"/>
            </a:rPr>
            <a:t>Samengestelde interest</a:t>
          </a:r>
        </a:p>
      </dsp:txBody>
      <dsp:txXfrm>
        <a:off x="5635800" y="1856584"/>
        <a:ext cx="4320000" cy="648000"/>
      </dsp:txXfrm>
    </dsp:sp>
    <dsp:sp modelId="{56D14683-2634-4F24-AC95-F89297BE51AE}">
      <dsp:nvSpPr>
        <dsp:cNvPr id="0" name=""/>
        <dsp:cNvSpPr/>
      </dsp:nvSpPr>
      <dsp:spPr>
        <a:xfrm>
          <a:off x="5635800" y="2584719"/>
          <a:ext cx="4320000" cy="15943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nl-NL" sz="1800" kern="1200" dirty="0">
              <a:latin typeface="Effra" panose="02000506080000020004"/>
            </a:rPr>
            <a:t>Rente over rente. Rente wordt berekend over het ingelegde bedrag plus de bijgeschreven rente uit eerdere jaren.</a:t>
          </a:r>
        </a:p>
        <a:p>
          <a:pPr marL="0" lvl="0" indent="0" algn="ctr" defTabSz="800100">
            <a:lnSpc>
              <a:spcPct val="100000"/>
            </a:lnSpc>
            <a:spcBef>
              <a:spcPct val="0"/>
            </a:spcBef>
            <a:spcAft>
              <a:spcPct val="35000"/>
            </a:spcAft>
            <a:buNone/>
          </a:pPr>
          <a:r>
            <a:rPr lang="nl-NL" sz="1800" b="1" kern="1200" dirty="0">
              <a:solidFill>
                <a:srgbClr val="945DE8"/>
              </a:solidFill>
              <a:latin typeface="Effra" panose="02000506080000020004"/>
            </a:rPr>
            <a:t>Eindwaarde</a:t>
          </a:r>
          <a:r>
            <a:rPr lang="nl-NL" sz="1800" b="1" kern="1200" dirty="0">
              <a:latin typeface="Effra" panose="02000506080000020004"/>
            </a:rPr>
            <a:t> = C * (1+i)</a:t>
          </a:r>
          <a:r>
            <a:rPr lang="nl-NL" sz="1800" b="1" kern="1200" baseline="30000" dirty="0">
              <a:latin typeface="Effra" panose="02000506080000020004"/>
            </a:rPr>
            <a:t>n</a:t>
          </a:r>
          <a:r>
            <a:rPr lang="nl-NL" sz="1800" b="1" kern="1200" dirty="0">
              <a:latin typeface="Effra" panose="02000506080000020004"/>
            </a:rPr>
            <a:t> </a:t>
          </a:r>
          <a:endParaRPr lang="nl-NL" sz="1800" kern="1200" dirty="0">
            <a:latin typeface="Effra" panose="02000506080000020004"/>
          </a:endParaRPr>
        </a:p>
        <a:p>
          <a:pPr marL="0" lvl="0" indent="0" algn="ctr" defTabSz="755650">
            <a:lnSpc>
              <a:spcPct val="100000"/>
            </a:lnSpc>
            <a:spcBef>
              <a:spcPct val="0"/>
            </a:spcBef>
            <a:spcAft>
              <a:spcPct val="35000"/>
            </a:spcAft>
            <a:buNone/>
          </a:pPr>
          <a:endParaRPr lang="nl-NL" sz="1700" kern="1200" dirty="0">
            <a:latin typeface="Effra" panose="02000506080000020004"/>
          </a:endParaRPr>
        </a:p>
      </dsp:txBody>
      <dsp:txXfrm>
        <a:off x="5635800" y="2584719"/>
        <a:ext cx="4320000" cy="1594325"/>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098767-5D63-414D-9932-8B736475AB23}">
      <dsp:nvSpPr>
        <dsp:cNvPr id="0" name=""/>
        <dsp:cNvSpPr/>
      </dsp:nvSpPr>
      <dsp:spPr>
        <a:xfrm>
          <a:off x="1248978" y="958357"/>
          <a:ext cx="2494351" cy="2008226"/>
        </a:xfrm>
        <a:prstGeom prst="rect">
          <a:avLst/>
        </a:prstGeom>
        <a:blipFill>
          <a:blip xmlns:r="http://schemas.openxmlformats.org/officeDocument/2006/relationships" r:embed="rId1"/>
          <a:srcRect/>
          <a:stretch>
            <a:fillRect t="-3000" b="-3000"/>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D2EAC7A-9912-46B5-AF87-7655B8B18065}">
      <dsp:nvSpPr>
        <dsp:cNvPr id="0" name=""/>
        <dsp:cNvSpPr/>
      </dsp:nvSpPr>
      <dsp:spPr>
        <a:xfrm>
          <a:off x="340371" y="2816084"/>
          <a:ext cx="4311566" cy="6467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600200">
            <a:lnSpc>
              <a:spcPct val="100000"/>
            </a:lnSpc>
            <a:spcBef>
              <a:spcPct val="0"/>
            </a:spcBef>
            <a:spcAft>
              <a:spcPct val="35000"/>
            </a:spcAft>
            <a:buNone/>
            <a:defRPr b="1"/>
          </a:pPr>
          <a:r>
            <a:rPr lang="nl-NL" sz="3600" kern="1200" dirty="0">
              <a:latin typeface="Effra" panose="02000506080000020004"/>
            </a:rPr>
            <a:t>Constante kosten</a:t>
          </a:r>
        </a:p>
      </dsp:txBody>
      <dsp:txXfrm>
        <a:off x="340371" y="2816084"/>
        <a:ext cx="4311566" cy="646734"/>
      </dsp:txXfrm>
    </dsp:sp>
    <dsp:sp modelId="{C0495CDC-186B-4000-87A9-8458DD2F02D8}">
      <dsp:nvSpPr>
        <dsp:cNvPr id="0" name=""/>
        <dsp:cNvSpPr/>
      </dsp:nvSpPr>
      <dsp:spPr>
        <a:xfrm>
          <a:off x="340371" y="3508908"/>
          <a:ext cx="4311566" cy="3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nl-NL" sz="1700" kern="1200" dirty="0"/>
            <a:t>Kosten die </a:t>
          </a:r>
          <a:r>
            <a:rPr lang="nl-NL" sz="1700" u="sng" kern="1200" dirty="0"/>
            <a:t>onafhankelijk</a:t>
          </a:r>
          <a:r>
            <a:rPr lang="nl-NL" sz="1700" kern="1200" dirty="0"/>
            <a:t> zijn van de productieomvang. </a:t>
          </a:r>
        </a:p>
        <a:p>
          <a:pPr marL="0" lvl="0" indent="0" algn="ctr" defTabSz="755650">
            <a:lnSpc>
              <a:spcPct val="100000"/>
            </a:lnSpc>
            <a:spcBef>
              <a:spcPct val="0"/>
            </a:spcBef>
            <a:spcAft>
              <a:spcPct val="35000"/>
            </a:spcAft>
            <a:buNone/>
          </a:pPr>
          <a:r>
            <a:rPr lang="nl-NL" sz="1700" kern="1200" dirty="0"/>
            <a:t>Het maakt niet uit of je 0, 10 of 20 fietsen produceert, deze kosten maak je sowieso. </a:t>
          </a:r>
        </a:p>
        <a:p>
          <a:pPr marL="0" lvl="0" indent="0" algn="ctr" defTabSz="755650">
            <a:lnSpc>
              <a:spcPct val="100000"/>
            </a:lnSpc>
            <a:spcBef>
              <a:spcPct val="0"/>
            </a:spcBef>
            <a:spcAft>
              <a:spcPct val="35000"/>
            </a:spcAft>
            <a:buNone/>
          </a:pPr>
          <a:r>
            <a:rPr lang="nl-NL" sz="1700" kern="1200" dirty="0"/>
            <a:t>Bijvoorbeeld:</a:t>
          </a:r>
        </a:p>
        <a:p>
          <a:pPr marL="0" lvl="0" indent="0" algn="ctr" defTabSz="755650">
            <a:lnSpc>
              <a:spcPct val="100000"/>
            </a:lnSpc>
            <a:spcBef>
              <a:spcPct val="0"/>
            </a:spcBef>
            <a:spcAft>
              <a:spcPct val="35000"/>
            </a:spcAft>
            <a:buNone/>
          </a:pPr>
          <a:r>
            <a:rPr lang="nl-NL" sz="1700" kern="1200" dirty="0"/>
            <a:t>- Afschrijvingskosten;</a:t>
          </a:r>
        </a:p>
        <a:p>
          <a:pPr marL="0" lvl="0" indent="0" algn="ctr" defTabSz="755650">
            <a:lnSpc>
              <a:spcPct val="100000"/>
            </a:lnSpc>
            <a:spcBef>
              <a:spcPct val="0"/>
            </a:spcBef>
            <a:spcAft>
              <a:spcPct val="35000"/>
            </a:spcAft>
            <a:buNone/>
          </a:pPr>
          <a:r>
            <a:rPr lang="nl-NL" sz="1700" kern="1200" dirty="0"/>
            <a:t>- Verzekeringskosten.</a:t>
          </a:r>
        </a:p>
      </dsp:txBody>
      <dsp:txXfrm>
        <a:off x="340371" y="3508908"/>
        <a:ext cx="4311566" cy="3200"/>
      </dsp:txXfrm>
    </dsp:sp>
    <dsp:sp modelId="{56C6434B-2943-47E9-9BBB-CE62C774DDDF}">
      <dsp:nvSpPr>
        <dsp:cNvPr id="0" name=""/>
        <dsp:cNvSpPr/>
      </dsp:nvSpPr>
      <dsp:spPr>
        <a:xfrm>
          <a:off x="6439498" y="1078458"/>
          <a:ext cx="2245494" cy="1563675"/>
        </a:xfrm>
        <a:prstGeom prst="rect">
          <a:avLst/>
        </a:prstGeom>
        <a:blipFill>
          <a:blip xmlns:r="http://schemas.openxmlformats.org/officeDocument/2006/relationships" r:embed="rId2"/>
          <a:srcRect/>
          <a:stretch>
            <a:fillRect t="-5000" b="-5000"/>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9EB00CC-C0E7-4DC5-8FEC-B91F143CCF2A}">
      <dsp:nvSpPr>
        <dsp:cNvPr id="0" name=""/>
        <dsp:cNvSpPr/>
      </dsp:nvSpPr>
      <dsp:spPr>
        <a:xfrm>
          <a:off x="5406462" y="2704947"/>
          <a:ext cx="4311566" cy="6467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600200">
            <a:lnSpc>
              <a:spcPct val="100000"/>
            </a:lnSpc>
            <a:spcBef>
              <a:spcPct val="0"/>
            </a:spcBef>
            <a:spcAft>
              <a:spcPct val="35000"/>
            </a:spcAft>
            <a:buNone/>
            <a:defRPr b="1"/>
          </a:pPr>
          <a:r>
            <a:rPr lang="nl-NL" sz="3600" kern="1200" dirty="0">
              <a:latin typeface="Effra" panose="02000506080000020004"/>
            </a:rPr>
            <a:t>Variabele kosten</a:t>
          </a:r>
        </a:p>
      </dsp:txBody>
      <dsp:txXfrm>
        <a:off x="5406462" y="2704947"/>
        <a:ext cx="4311566" cy="646734"/>
      </dsp:txXfrm>
    </dsp:sp>
    <dsp:sp modelId="{56D14683-2634-4F24-AC95-F89297BE51AE}">
      <dsp:nvSpPr>
        <dsp:cNvPr id="0" name=""/>
        <dsp:cNvSpPr/>
      </dsp:nvSpPr>
      <dsp:spPr>
        <a:xfrm>
          <a:off x="5406462" y="3397770"/>
          <a:ext cx="4311566" cy="3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nl-NL" sz="1700" kern="1200" dirty="0"/>
            <a:t>Kosten die veranderen door een toename of afname in de productieomvang.</a:t>
          </a:r>
        </a:p>
        <a:p>
          <a:pPr marL="0" lvl="0" indent="0" algn="ctr" defTabSz="755650">
            <a:lnSpc>
              <a:spcPct val="100000"/>
            </a:lnSpc>
            <a:spcBef>
              <a:spcPct val="0"/>
            </a:spcBef>
            <a:spcAft>
              <a:spcPct val="35000"/>
            </a:spcAft>
            <a:buNone/>
          </a:pPr>
          <a:r>
            <a:rPr lang="nl-NL" sz="1700" kern="1200" dirty="0"/>
            <a:t>Bijvoorbeeld:</a:t>
          </a:r>
        </a:p>
        <a:p>
          <a:pPr marL="0" lvl="0" indent="0" algn="ctr" defTabSz="755650">
            <a:lnSpc>
              <a:spcPct val="100000"/>
            </a:lnSpc>
            <a:spcBef>
              <a:spcPct val="0"/>
            </a:spcBef>
            <a:spcAft>
              <a:spcPct val="35000"/>
            </a:spcAft>
            <a:buNone/>
          </a:pPr>
          <a:r>
            <a:rPr lang="nl-NL" sz="1700" kern="1200" dirty="0"/>
            <a:t>- Grondstofkosten;</a:t>
          </a:r>
        </a:p>
        <a:p>
          <a:pPr marL="0" lvl="0" indent="0" algn="ctr" defTabSz="755650">
            <a:lnSpc>
              <a:spcPct val="100000"/>
            </a:lnSpc>
            <a:spcBef>
              <a:spcPct val="0"/>
            </a:spcBef>
            <a:spcAft>
              <a:spcPct val="35000"/>
            </a:spcAft>
            <a:buNone/>
          </a:pPr>
          <a:r>
            <a:rPr lang="nl-NL" sz="1700" kern="1200" dirty="0"/>
            <a:t>- Verpakkingskosten.</a:t>
          </a:r>
        </a:p>
      </dsp:txBody>
      <dsp:txXfrm>
        <a:off x="5406462" y="3397770"/>
        <a:ext cx="4311566" cy="3200"/>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098767-5D63-414D-9932-8B736475AB23}">
      <dsp:nvSpPr>
        <dsp:cNvPr id="0" name=""/>
        <dsp:cNvSpPr/>
      </dsp:nvSpPr>
      <dsp:spPr>
        <a:xfrm>
          <a:off x="1248978" y="958357"/>
          <a:ext cx="2494351" cy="2008226"/>
        </a:xfrm>
        <a:prstGeom prst="rect">
          <a:avLst/>
        </a:prstGeom>
        <a:blipFill>
          <a:blip xmlns:r="http://schemas.openxmlformats.org/officeDocument/2006/relationships" r:embed="rId1"/>
          <a:srcRect/>
          <a:stretch>
            <a:fillRect t="-3000" b="-3000"/>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D2EAC7A-9912-46B5-AF87-7655B8B18065}">
      <dsp:nvSpPr>
        <dsp:cNvPr id="0" name=""/>
        <dsp:cNvSpPr/>
      </dsp:nvSpPr>
      <dsp:spPr>
        <a:xfrm>
          <a:off x="340371" y="2816084"/>
          <a:ext cx="4311566" cy="6467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600200">
            <a:lnSpc>
              <a:spcPct val="100000"/>
            </a:lnSpc>
            <a:spcBef>
              <a:spcPct val="0"/>
            </a:spcBef>
            <a:spcAft>
              <a:spcPct val="35000"/>
            </a:spcAft>
            <a:buNone/>
            <a:defRPr b="1"/>
          </a:pPr>
          <a:r>
            <a:rPr lang="nl-NL" sz="3600" kern="1200" dirty="0">
              <a:latin typeface="Effra" panose="02000506080000020004"/>
            </a:rPr>
            <a:t>Constante kosten</a:t>
          </a:r>
        </a:p>
      </dsp:txBody>
      <dsp:txXfrm>
        <a:off x="340371" y="2816084"/>
        <a:ext cx="4311566" cy="646734"/>
      </dsp:txXfrm>
    </dsp:sp>
    <dsp:sp modelId="{C0495CDC-186B-4000-87A9-8458DD2F02D8}">
      <dsp:nvSpPr>
        <dsp:cNvPr id="0" name=""/>
        <dsp:cNvSpPr/>
      </dsp:nvSpPr>
      <dsp:spPr>
        <a:xfrm>
          <a:off x="340371" y="3508908"/>
          <a:ext cx="4311566" cy="3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nl-NL" sz="1700" kern="1200" dirty="0">
              <a:latin typeface="Effra" panose="02000506080000020004"/>
            </a:rPr>
            <a:t>Kosten die </a:t>
          </a:r>
          <a:r>
            <a:rPr lang="nl-NL" sz="1700" u="sng" kern="1200" dirty="0">
              <a:latin typeface="Effra" panose="02000506080000020004"/>
            </a:rPr>
            <a:t>onafhankelijk</a:t>
          </a:r>
          <a:r>
            <a:rPr lang="nl-NL" sz="1700" kern="1200" dirty="0">
              <a:latin typeface="Effra" panose="02000506080000020004"/>
            </a:rPr>
            <a:t> zijn van de productieomvang. </a:t>
          </a:r>
        </a:p>
        <a:p>
          <a:pPr marL="0" lvl="0" indent="0" algn="ctr" defTabSz="755650">
            <a:lnSpc>
              <a:spcPct val="100000"/>
            </a:lnSpc>
            <a:spcBef>
              <a:spcPct val="0"/>
            </a:spcBef>
            <a:spcAft>
              <a:spcPct val="35000"/>
            </a:spcAft>
            <a:buNone/>
          </a:pPr>
          <a:r>
            <a:rPr lang="nl-NL" sz="1700" kern="1200" dirty="0">
              <a:latin typeface="Effra" panose="02000506080000020004"/>
            </a:rPr>
            <a:t>Het maakt niet uit of je 0, 10 of 20 fietsen produceert, deze kosten maak je sowieso. </a:t>
          </a:r>
        </a:p>
        <a:p>
          <a:pPr marL="0" lvl="0" indent="0" algn="ctr" defTabSz="755650">
            <a:lnSpc>
              <a:spcPct val="100000"/>
            </a:lnSpc>
            <a:spcBef>
              <a:spcPct val="0"/>
            </a:spcBef>
            <a:spcAft>
              <a:spcPct val="35000"/>
            </a:spcAft>
            <a:buNone/>
          </a:pPr>
          <a:r>
            <a:rPr lang="nl-NL" sz="1700" kern="1200" dirty="0">
              <a:latin typeface="Effra" panose="02000506080000020004"/>
            </a:rPr>
            <a:t>Bijvoorbeeld:</a:t>
          </a:r>
        </a:p>
        <a:p>
          <a:pPr marL="0" lvl="0" indent="0" algn="ctr" defTabSz="755650">
            <a:lnSpc>
              <a:spcPct val="100000"/>
            </a:lnSpc>
            <a:spcBef>
              <a:spcPct val="0"/>
            </a:spcBef>
            <a:spcAft>
              <a:spcPct val="35000"/>
            </a:spcAft>
            <a:buNone/>
          </a:pPr>
          <a:r>
            <a:rPr lang="nl-NL" sz="1700" kern="1200" dirty="0">
              <a:latin typeface="Effra" panose="02000506080000020004"/>
            </a:rPr>
            <a:t>- Afschrijvingskosten;</a:t>
          </a:r>
        </a:p>
        <a:p>
          <a:pPr marL="0" lvl="0" indent="0" algn="ctr" defTabSz="755650">
            <a:lnSpc>
              <a:spcPct val="100000"/>
            </a:lnSpc>
            <a:spcBef>
              <a:spcPct val="0"/>
            </a:spcBef>
            <a:spcAft>
              <a:spcPct val="35000"/>
            </a:spcAft>
            <a:buNone/>
          </a:pPr>
          <a:r>
            <a:rPr lang="nl-NL" sz="1700" kern="1200" dirty="0">
              <a:latin typeface="Effra" panose="02000506080000020004"/>
            </a:rPr>
            <a:t>- Verzekeringskosten.</a:t>
          </a:r>
        </a:p>
      </dsp:txBody>
      <dsp:txXfrm>
        <a:off x="340371" y="3508908"/>
        <a:ext cx="4311566" cy="3200"/>
      </dsp:txXfrm>
    </dsp:sp>
    <dsp:sp modelId="{56C6434B-2943-47E9-9BBB-CE62C774DDDF}">
      <dsp:nvSpPr>
        <dsp:cNvPr id="0" name=""/>
        <dsp:cNvSpPr/>
      </dsp:nvSpPr>
      <dsp:spPr>
        <a:xfrm>
          <a:off x="6439498" y="1069494"/>
          <a:ext cx="2245494" cy="1563675"/>
        </a:xfrm>
        <a:prstGeom prst="rect">
          <a:avLst/>
        </a:prstGeom>
        <a:blipFill>
          <a:blip xmlns:r="http://schemas.openxmlformats.org/officeDocument/2006/relationships" r:embed="rId2"/>
          <a:srcRect/>
          <a:stretch>
            <a:fillRect t="-5000" b="-5000"/>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9EB00CC-C0E7-4DC5-8FEC-B91F143CCF2A}">
      <dsp:nvSpPr>
        <dsp:cNvPr id="0" name=""/>
        <dsp:cNvSpPr/>
      </dsp:nvSpPr>
      <dsp:spPr>
        <a:xfrm>
          <a:off x="5406462" y="2704947"/>
          <a:ext cx="4311566" cy="6467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600200">
            <a:lnSpc>
              <a:spcPct val="100000"/>
            </a:lnSpc>
            <a:spcBef>
              <a:spcPct val="0"/>
            </a:spcBef>
            <a:spcAft>
              <a:spcPct val="35000"/>
            </a:spcAft>
            <a:buNone/>
            <a:defRPr b="1"/>
          </a:pPr>
          <a:r>
            <a:rPr lang="nl-NL" sz="3600" kern="1200" dirty="0">
              <a:latin typeface="Effra" panose="02000506080000020004"/>
            </a:rPr>
            <a:t>Variabele kosten</a:t>
          </a:r>
        </a:p>
      </dsp:txBody>
      <dsp:txXfrm>
        <a:off x="5406462" y="2704947"/>
        <a:ext cx="4311566" cy="646734"/>
      </dsp:txXfrm>
    </dsp:sp>
    <dsp:sp modelId="{56D14683-2634-4F24-AC95-F89297BE51AE}">
      <dsp:nvSpPr>
        <dsp:cNvPr id="0" name=""/>
        <dsp:cNvSpPr/>
      </dsp:nvSpPr>
      <dsp:spPr>
        <a:xfrm>
          <a:off x="5406462" y="3397770"/>
          <a:ext cx="4311566" cy="3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nl-NL" sz="1700" kern="1200" dirty="0"/>
            <a:t>Kosten die veranderen door een toename of afname in de productieomvang.</a:t>
          </a:r>
        </a:p>
        <a:p>
          <a:pPr marL="0" lvl="0" indent="0" algn="ctr" defTabSz="755650">
            <a:lnSpc>
              <a:spcPct val="100000"/>
            </a:lnSpc>
            <a:spcBef>
              <a:spcPct val="0"/>
            </a:spcBef>
            <a:spcAft>
              <a:spcPct val="35000"/>
            </a:spcAft>
            <a:buNone/>
          </a:pPr>
          <a:r>
            <a:rPr lang="nl-NL" sz="1700" kern="1200" dirty="0"/>
            <a:t>Bijvoorbeeld:</a:t>
          </a:r>
        </a:p>
        <a:p>
          <a:pPr marL="0" lvl="0" indent="0" algn="ctr" defTabSz="755650">
            <a:lnSpc>
              <a:spcPct val="100000"/>
            </a:lnSpc>
            <a:spcBef>
              <a:spcPct val="0"/>
            </a:spcBef>
            <a:spcAft>
              <a:spcPct val="35000"/>
            </a:spcAft>
            <a:buNone/>
          </a:pPr>
          <a:r>
            <a:rPr lang="nl-NL" sz="1700" kern="1200" dirty="0"/>
            <a:t>- Grondstofkosten;</a:t>
          </a:r>
        </a:p>
        <a:p>
          <a:pPr marL="0" lvl="0" indent="0" algn="ctr" defTabSz="755650">
            <a:lnSpc>
              <a:spcPct val="100000"/>
            </a:lnSpc>
            <a:spcBef>
              <a:spcPct val="0"/>
            </a:spcBef>
            <a:spcAft>
              <a:spcPct val="35000"/>
            </a:spcAft>
            <a:buNone/>
          </a:pPr>
          <a:r>
            <a:rPr lang="nl-NL" sz="1700" kern="1200" dirty="0"/>
            <a:t>- Verpakkingskosten.</a:t>
          </a:r>
        </a:p>
      </dsp:txBody>
      <dsp:txXfrm>
        <a:off x="5406462" y="3397770"/>
        <a:ext cx="4311566" cy="3200"/>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098767-5D63-414D-9932-8B736475AB23}">
      <dsp:nvSpPr>
        <dsp:cNvPr id="0" name=""/>
        <dsp:cNvSpPr/>
      </dsp:nvSpPr>
      <dsp:spPr>
        <a:xfrm>
          <a:off x="1248978" y="958357"/>
          <a:ext cx="2494351" cy="2008226"/>
        </a:xfrm>
        <a:prstGeom prst="rect">
          <a:avLst/>
        </a:prstGeom>
        <a:blipFill>
          <a:blip xmlns:r="http://schemas.openxmlformats.org/officeDocument/2006/relationships" r:embed="rId1"/>
          <a:srcRect/>
          <a:stretch>
            <a:fillRect t="-3000" b="-3000"/>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D2EAC7A-9912-46B5-AF87-7655B8B18065}">
      <dsp:nvSpPr>
        <dsp:cNvPr id="0" name=""/>
        <dsp:cNvSpPr/>
      </dsp:nvSpPr>
      <dsp:spPr>
        <a:xfrm>
          <a:off x="340371" y="2816084"/>
          <a:ext cx="4311566" cy="6467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600200">
            <a:lnSpc>
              <a:spcPct val="100000"/>
            </a:lnSpc>
            <a:spcBef>
              <a:spcPct val="0"/>
            </a:spcBef>
            <a:spcAft>
              <a:spcPct val="35000"/>
            </a:spcAft>
            <a:buNone/>
            <a:defRPr b="1"/>
          </a:pPr>
          <a:r>
            <a:rPr lang="nl-NL" sz="3600" kern="1200" dirty="0">
              <a:latin typeface="Effra" panose="02000506080000020004"/>
            </a:rPr>
            <a:t>Constante kosten</a:t>
          </a:r>
        </a:p>
      </dsp:txBody>
      <dsp:txXfrm>
        <a:off x="340371" y="2816084"/>
        <a:ext cx="4311566" cy="646734"/>
      </dsp:txXfrm>
    </dsp:sp>
    <dsp:sp modelId="{C0495CDC-186B-4000-87A9-8458DD2F02D8}">
      <dsp:nvSpPr>
        <dsp:cNvPr id="0" name=""/>
        <dsp:cNvSpPr/>
      </dsp:nvSpPr>
      <dsp:spPr>
        <a:xfrm>
          <a:off x="340371" y="3508908"/>
          <a:ext cx="4311566" cy="3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nl-NL" sz="1700" kern="1200" dirty="0">
              <a:latin typeface="Effra" panose="02000506080000020004"/>
            </a:rPr>
            <a:t>Kosten die </a:t>
          </a:r>
          <a:r>
            <a:rPr lang="nl-NL" sz="1700" u="sng" kern="1200" dirty="0">
              <a:latin typeface="Effra" panose="02000506080000020004"/>
            </a:rPr>
            <a:t>onafhankelijk</a:t>
          </a:r>
          <a:r>
            <a:rPr lang="nl-NL" sz="1700" kern="1200" dirty="0">
              <a:latin typeface="Effra" panose="02000506080000020004"/>
            </a:rPr>
            <a:t> zijn van de productieomvang. </a:t>
          </a:r>
        </a:p>
        <a:p>
          <a:pPr marL="0" lvl="0" indent="0" algn="ctr" defTabSz="755650">
            <a:lnSpc>
              <a:spcPct val="100000"/>
            </a:lnSpc>
            <a:spcBef>
              <a:spcPct val="0"/>
            </a:spcBef>
            <a:spcAft>
              <a:spcPct val="35000"/>
            </a:spcAft>
            <a:buNone/>
          </a:pPr>
          <a:r>
            <a:rPr lang="nl-NL" sz="1700" kern="1200" dirty="0">
              <a:latin typeface="Effra" panose="02000506080000020004"/>
            </a:rPr>
            <a:t>Het maakt niet uit of je 0, 10 of 20 fietsen produceert, deze kosten maak je sowieso. </a:t>
          </a:r>
        </a:p>
        <a:p>
          <a:pPr marL="0" lvl="0" indent="0" algn="ctr" defTabSz="755650">
            <a:lnSpc>
              <a:spcPct val="100000"/>
            </a:lnSpc>
            <a:spcBef>
              <a:spcPct val="0"/>
            </a:spcBef>
            <a:spcAft>
              <a:spcPct val="35000"/>
            </a:spcAft>
            <a:buNone/>
          </a:pPr>
          <a:r>
            <a:rPr lang="nl-NL" sz="1700" kern="1200" dirty="0">
              <a:latin typeface="Effra" panose="02000506080000020004"/>
            </a:rPr>
            <a:t>Bijvoorbeeld:</a:t>
          </a:r>
        </a:p>
        <a:p>
          <a:pPr marL="0" lvl="0" indent="0" algn="ctr" defTabSz="755650">
            <a:lnSpc>
              <a:spcPct val="100000"/>
            </a:lnSpc>
            <a:spcBef>
              <a:spcPct val="0"/>
            </a:spcBef>
            <a:spcAft>
              <a:spcPct val="35000"/>
            </a:spcAft>
            <a:buNone/>
          </a:pPr>
          <a:r>
            <a:rPr lang="nl-NL" sz="1700" kern="1200" dirty="0">
              <a:latin typeface="Effra" panose="02000506080000020004"/>
            </a:rPr>
            <a:t>- Afschrijvingskosten;</a:t>
          </a:r>
        </a:p>
        <a:p>
          <a:pPr marL="0" lvl="0" indent="0" algn="ctr" defTabSz="755650">
            <a:lnSpc>
              <a:spcPct val="100000"/>
            </a:lnSpc>
            <a:spcBef>
              <a:spcPct val="0"/>
            </a:spcBef>
            <a:spcAft>
              <a:spcPct val="35000"/>
            </a:spcAft>
            <a:buNone/>
          </a:pPr>
          <a:r>
            <a:rPr lang="nl-NL" sz="1700" kern="1200" dirty="0">
              <a:latin typeface="Effra" panose="02000506080000020004"/>
            </a:rPr>
            <a:t>- Verzekeringskosten.</a:t>
          </a:r>
        </a:p>
      </dsp:txBody>
      <dsp:txXfrm>
        <a:off x="340371" y="3508908"/>
        <a:ext cx="4311566" cy="3200"/>
      </dsp:txXfrm>
    </dsp:sp>
    <dsp:sp modelId="{56C6434B-2943-47E9-9BBB-CE62C774DDDF}">
      <dsp:nvSpPr>
        <dsp:cNvPr id="0" name=""/>
        <dsp:cNvSpPr/>
      </dsp:nvSpPr>
      <dsp:spPr>
        <a:xfrm>
          <a:off x="6439498" y="1069494"/>
          <a:ext cx="2245494" cy="1563675"/>
        </a:xfrm>
        <a:prstGeom prst="rect">
          <a:avLst/>
        </a:prstGeom>
        <a:blipFill>
          <a:blip xmlns:r="http://schemas.openxmlformats.org/officeDocument/2006/relationships" r:embed="rId2"/>
          <a:srcRect/>
          <a:stretch>
            <a:fillRect t="-5000" b="-5000"/>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9EB00CC-C0E7-4DC5-8FEC-B91F143CCF2A}">
      <dsp:nvSpPr>
        <dsp:cNvPr id="0" name=""/>
        <dsp:cNvSpPr/>
      </dsp:nvSpPr>
      <dsp:spPr>
        <a:xfrm>
          <a:off x="5406462" y="2704947"/>
          <a:ext cx="4311566" cy="6467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600200">
            <a:lnSpc>
              <a:spcPct val="100000"/>
            </a:lnSpc>
            <a:spcBef>
              <a:spcPct val="0"/>
            </a:spcBef>
            <a:spcAft>
              <a:spcPct val="35000"/>
            </a:spcAft>
            <a:buNone/>
            <a:defRPr b="1"/>
          </a:pPr>
          <a:r>
            <a:rPr lang="nl-NL" sz="3600" kern="1200" dirty="0">
              <a:latin typeface="Effra" panose="02000506080000020004"/>
            </a:rPr>
            <a:t>Variabele kosten</a:t>
          </a:r>
        </a:p>
      </dsp:txBody>
      <dsp:txXfrm>
        <a:off x="5406462" y="2704947"/>
        <a:ext cx="4311566" cy="646734"/>
      </dsp:txXfrm>
    </dsp:sp>
    <dsp:sp modelId="{56D14683-2634-4F24-AC95-F89297BE51AE}">
      <dsp:nvSpPr>
        <dsp:cNvPr id="0" name=""/>
        <dsp:cNvSpPr/>
      </dsp:nvSpPr>
      <dsp:spPr>
        <a:xfrm>
          <a:off x="5406462" y="3397770"/>
          <a:ext cx="4311566" cy="3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nl-NL" sz="1700" kern="1200" dirty="0">
              <a:latin typeface="Effra" panose="02000506080000020004"/>
            </a:rPr>
            <a:t>Kosten die veranderen door een toename of afname in de productieomvang.</a:t>
          </a:r>
        </a:p>
        <a:p>
          <a:pPr marL="0" lvl="0" indent="0" algn="ctr" defTabSz="755650">
            <a:lnSpc>
              <a:spcPct val="100000"/>
            </a:lnSpc>
            <a:spcBef>
              <a:spcPct val="0"/>
            </a:spcBef>
            <a:spcAft>
              <a:spcPct val="35000"/>
            </a:spcAft>
            <a:buNone/>
          </a:pPr>
          <a:r>
            <a:rPr lang="nl-NL" sz="1700" kern="1200" dirty="0">
              <a:latin typeface="Effra" panose="02000506080000020004"/>
            </a:rPr>
            <a:t>Bijvoorbeeld:</a:t>
          </a:r>
        </a:p>
        <a:p>
          <a:pPr marL="0" lvl="0" indent="0" algn="ctr" defTabSz="755650">
            <a:lnSpc>
              <a:spcPct val="100000"/>
            </a:lnSpc>
            <a:spcBef>
              <a:spcPct val="0"/>
            </a:spcBef>
            <a:spcAft>
              <a:spcPct val="35000"/>
            </a:spcAft>
            <a:buNone/>
          </a:pPr>
          <a:r>
            <a:rPr lang="nl-NL" sz="1700" kern="1200" dirty="0">
              <a:latin typeface="Effra" panose="02000506080000020004"/>
            </a:rPr>
            <a:t>- Grondstofkosten;</a:t>
          </a:r>
        </a:p>
        <a:p>
          <a:pPr marL="0" lvl="0" indent="0" algn="ctr" defTabSz="755650">
            <a:lnSpc>
              <a:spcPct val="100000"/>
            </a:lnSpc>
            <a:spcBef>
              <a:spcPct val="0"/>
            </a:spcBef>
            <a:spcAft>
              <a:spcPct val="35000"/>
            </a:spcAft>
            <a:buNone/>
          </a:pPr>
          <a:r>
            <a:rPr lang="nl-NL" sz="1700" kern="1200" dirty="0">
              <a:latin typeface="Effra" panose="02000506080000020004"/>
            </a:rPr>
            <a:t>- Verpakkingskosten.</a:t>
          </a:r>
        </a:p>
      </dsp:txBody>
      <dsp:txXfrm>
        <a:off x="5406462" y="3397770"/>
        <a:ext cx="4311566" cy="3200"/>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F3325A-C2DD-4883-A72E-907E2896AEB2}">
      <dsp:nvSpPr>
        <dsp:cNvPr id="0" name=""/>
        <dsp:cNvSpPr/>
      </dsp:nvSpPr>
      <dsp:spPr>
        <a:xfrm>
          <a:off x="4017757" y="3346"/>
          <a:ext cx="2144478" cy="1072239"/>
        </a:xfrm>
        <a:prstGeom prst="roundRect">
          <a:avLst>
            <a:gd name="adj" fmla="val 10000"/>
          </a:avLst>
        </a:prstGeom>
        <a:solidFill>
          <a:srgbClr val="945DE8"/>
        </a:solidFill>
        <a:ln w="12700" cap="flat" cmpd="sng" algn="ctr">
          <a:solidFill>
            <a:srgbClr val="945DE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35560" rIns="53340" bIns="35560" numCol="1" spcCol="1270" anchor="ctr" anchorCtr="0">
          <a:noAutofit/>
        </a:bodyPr>
        <a:lstStyle/>
        <a:p>
          <a:pPr marL="0" lvl="0" indent="0" algn="ctr" defTabSz="1244600">
            <a:lnSpc>
              <a:spcPct val="90000"/>
            </a:lnSpc>
            <a:spcBef>
              <a:spcPct val="0"/>
            </a:spcBef>
            <a:spcAft>
              <a:spcPct val="35000"/>
            </a:spcAft>
            <a:buNone/>
          </a:pPr>
          <a:r>
            <a:rPr lang="nl-NL" sz="2800" kern="1200" dirty="0"/>
            <a:t>Commercieel</a:t>
          </a:r>
        </a:p>
      </dsp:txBody>
      <dsp:txXfrm>
        <a:off x="4049162" y="34751"/>
        <a:ext cx="2081668" cy="1009429"/>
      </dsp:txXfrm>
    </dsp:sp>
    <dsp:sp modelId="{7C352E73-4B7A-43D1-866A-147C1F8A3212}">
      <dsp:nvSpPr>
        <dsp:cNvPr id="0" name=""/>
        <dsp:cNvSpPr/>
      </dsp:nvSpPr>
      <dsp:spPr>
        <a:xfrm>
          <a:off x="4232205" y="1075585"/>
          <a:ext cx="214447" cy="804179"/>
        </a:xfrm>
        <a:custGeom>
          <a:avLst/>
          <a:gdLst/>
          <a:ahLst/>
          <a:cxnLst/>
          <a:rect l="0" t="0" r="0" b="0"/>
          <a:pathLst>
            <a:path>
              <a:moveTo>
                <a:pt x="0" y="0"/>
              </a:moveTo>
              <a:lnTo>
                <a:pt x="0" y="804179"/>
              </a:lnTo>
              <a:lnTo>
                <a:pt x="214447" y="80417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200B46F-EBD7-47EF-951A-4A1120742549}">
      <dsp:nvSpPr>
        <dsp:cNvPr id="0" name=""/>
        <dsp:cNvSpPr/>
      </dsp:nvSpPr>
      <dsp:spPr>
        <a:xfrm>
          <a:off x="4446653" y="1343645"/>
          <a:ext cx="1715583" cy="1072239"/>
        </a:xfrm>
        <a:prstGeom prst="roundRect">
          <a:avLst>
            <a:gd name="adj" fmla="val 10000"/>
          </a:avLst>
        </a:prstGeom>
        <a:solidFill>
          <a:schemeClr val="lt1">
            <a:alpha val="90000"/>
            <a:hueOff val="0"/>
            <a:satOff val="0"/>
            <a:lumOff val="0"/>
            <a:alphaOff val="0"/>
          </a:schemeClr>
        </a:solidFill>
        <a:ln w="12700" cap="flat" cmpd="sng" algn="ctr">
          <a:solidFill>
            <a:srgbClr val="945DE8"/>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0005" tIns="26670" rIns="40005" bIns="26670" numCol="1" spcCol="1270" anchor="ctr" anchorCtr="0">
          <a:noAutofit/>
        </a:bodyPr>
        <a:lstStyle/>
        <a:p>
          <a:pPr marL="0" lvl="0" indent="0" algn="ctr" defTabSz="933450">
            <a:lnSpc>
              <a:spcPct val="90000"/>
            </a:lnSpc>
            <a:spcBef>
              <a:spcPct val="0"/>
            </a:spcBef>
            <a:spcAft>
              <a:spcPct val="35000"/>
            </a:spcAft>
            <a:buNone/>
          </a:pPr>
          <a:r>
            <a:rPr lang="nl-NL" sz="2100" kern="1200" dirty="0"/>
            <a:t>Eenmanszaak</a:t>
          </a:r>
        </a:p>
      </dsp:txBody>
      <dsp:txXfrm>
        <a:off x="4478058" y="1375050"/>
        <a:ext cx="1652773" cy="1009429"/>
      </dsp:txXfrm>
    </dsp:sp>
    <dsp:sp modelId="{0A20AD90-E84B-46B5-878D-52C5A0A4602E}">
      <dsp:nvSpPr>
        <dsp:cNvPr id="0" name=""/>
        <dsp:cNvSpPr/>
      </dsp:nvSpPr>
      <dsp:spPr>
        <a:xfrm>
          <a:off x="4232205" y="1075585"/>
          <a:ext cx="214447" cy="2144478"/>
        </a:xfrm>
        <a:custGeom>
          <a:avLst/>
          <a:gdLst/>
          <a:ahLst/>
          <a:cxnLst/>
          <a:rect l="0" t="0" r="0" b="0"/>
          <a:pathLst>
            <a:path>
              <a:moveTo>
                <a:pt x="0" y="0"/>
              </a:moveTo>
              <a:lnTo>
                <a:pt x="0" y="2144478"/>
              </a:lnTo>
              <a:lnTo>
                <a:pt x="214447" y="214447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D5AB673-B9FD-48DE-BE59-49E8CB8EA2A1}">
      <dsp:nvSpPr>
        <dsp:cNvPr id="0" name=""/>
        <dsp:cNvSpPr/>
      </dsp:nvSpPr>
      <dsp:spPr>
        <a:xfrm>
          <a:off x="4446653" y="2683944"/>
          <a:ext cx="1715583" cy="1072239"/>
        </a:xfrm>
        <a:prstGeom prst="roundRect">
          <a:avLst>
            <a:gd name="adj" fmla="val 10000"/>
          </a:avLst>
        </a:prstGeom>
        <a:solidFill>
          <a:schemeClr val="lt1">
            <a:alpha val="90000"/>
            <a:hueOff val="0"/>
            <a:satOff val="0"/>
            <a:lumOff val="0"/>
            <a:alphaOff val="0"/>
          </a:schemeClr>
        </a:solidFill>
        <a:ln w="12700" cap="flat" cmpd="sng" algn="ctr">
          <a:solidFill>
            <a:srgbClr val="945DE8"/>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0005" tIns="26670" rIns="40005" bIns="26670" numCol="1" spcCol="1270" anchor="ctr" anchorCtr="0">
          <a:noAutofit/>
        </a:bodyPr>
        <a:lstStyle/>
        <a:p>
          <a:pPr marL="0" lvl="0" indent="0" algn="ctr" defTabSz="933450">
            <a:lnSpc>
              <a:spcPct val="90000"/>
            </a:lnSpc>
            <a:spcBef>
              <a:spcPct val="0"/>
            </a:spcBef>
            <a:spcAft>
              <a:spcPct val="35000"/>
            </a:spcAft>
            <a:buNone/>
          </a:pPr>
          <a:r>
            <a:rPr lang="nl-NL" sz="2100" kern="1200" dirty="0"/>
            <a:t>Vennootschap onder firma</a:t>
          </a:r>
        </a:p>
      </dsp:txBody>
      <dsp:txXfrm>
        <a:off x="4478058" y="2715349"/>
        <a:ext cx="1652773" cy="1009429"/>
      </dsp:txXfrm>
    </dsp:sp>
    <dsp:sp modelId="{9981985A-7C0A-4444-8B5D-8D8CC02C26F4}">
      <dsp:nvSpPr>
        <dsp:cNvPr id="0" name=""/>
        <dsp:cNvSpPr/>
      </dsp:nvSpPr>
      <dsp:spPr>
        <a:xfrm>
          <a:off x="4232205" y="1075585"/>
          <a:ext cx="214447" cy="3484777"/>
        </a:xfrm>
        <a:custGeom>
          <a:avLst/>
          <a:gdLst/>
          <a:ahLst/>
          <a:cxnLst/>
          <a:rect l="0" t="0" r="0" b="0"/>
          <a:pathLst>
            <a:path>
              <a:moveTo>
                <a:pt x="0" y="0"/>
              </a:moveTo>
              <a:lnTo>
                <a:pt x="0" y="3484777"/>
              </a:lnTo>
              <a:lnTo>
                <a:pt x="214447" y="348477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8932D45-5967-4F58-AE26-546F14B15F36}">
      <dsp:nvSpPr>
        <dsp:cNvPr id="0" name=""/>
        <dsp:cNvSpPr/>
      </dsp:nvSpPr>
      <dsp:spPr>
        <a:xfrm>
          <a:off x="4446653" y="4024244"/>
          <a:ext cx="1715583" cy="1072239"/>
        </a:xfrm>
        <a:prstGeom prst="roundRect">
          <a:avLst>
            <a:gd name="adj" fmla="val 10000"/>
          </a:avLst>
        </a:prstGeom>
        <a:solidFill>
          <a:schemeClr val="lt1">
            <a:alpha val="90000"/>
            <a:hueOff val="0"/>
            <a:satOff val="0"/>
            <a:lumOff val="0"/>
            <a:alphaOff val="0"/>
          </a:schemeClr>
        </a:solidFill>
        <a:ln w="12700" cap="flat" cmpd="sng" algn="ctr">
          <a:solidFill>
            <a:srgbClr val="945DE8"/>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0005" tIns="26670" rIns="40005" bIns="26670" numCol="1" spcCol="1270" anchor="ctr" anchorCtr="0">
          <a:noAutofit/>
        </a:bodyPr>
        <a:lstStyle/>
        <a:p>
          <a:pPr marL="0" lvl="0" indent="0" algn="ctr" defTabSz="933450">
            <a:lnSpc>
              <a:spcPct val="90000"/>
            </a:lnSpc>
            <a:spcBef>
              <a:spcPct val="0"/>
            </a:spcBef>
            <a:spcAft>
              <a:spcPct val="35000"/>
            </a:spcAft>
            <a:buNone/>
          </a:pPr>
          <a:r>
            <a:rPr lang="nl-NL" sz="2100" kern="1200" dirty="0"/>
            <a:t>Besloten Vennootschap</a:t>
          </a:r>
        </a:p>
      </dsp:txBody>
      <dsp:txXfrm>
        <a:off x="4478058" y="4055649"/>
        <a:ext cx="1652773" cy="1009429"/>
      </dsp:txXfrm>
    </dsp:sp>
    <dsp:sp modelId="{DF396F68-0983-4EBC-BB40-4EAB4AECF683}">
      <dsp:nvSpPr>
        <dsp:cNvPr id="0" name=""/>
        <dsp:cNvSpPr/>
      </dsp:nvSpPr>
      <dsp:spPr>
        <a:xfrm>
          <a:off x="4232205" y="1075585"/>
          <a:ext cx="214447" cy="4825077"/>
        </a:xfrm>
        <a:custGeom>
          <a:avLst/>
          <a:gdLst/>
          <a:ahLst/>
          <a:cxnLst/>
          <a:rect l="0" t="0" r="0" b="0"/>
          <a:pathLst>
            <a:path>
              <a:moveTo>
                <a:pt x="0" y="0"/>
              </a:moveTo>
              <a:lnTo>
                <a:pt x="0" y="4825077"/>
              </a:lnTo>
              <a:lnTo>
                <a:pt x="214447" y="482507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F2F5E3B-8F80-4893-81E7-0CFDF7C8686D}">
      <dsp:nvSpPr>
        <dsp:cNvPr id="0" name=""/>
        <dsp:cNvSpPr/>
      </dsp:nvSpPr>
      <dsp:spPr>
        <a:xfrm>
          <a:off x="4446653" y="5364543"/>
          <a:ext cx="1715583" cy="1072239"/>
        </a:xfrm>
        <a:prstGeom prst="roundRect">
          <a:avLst>
            <a:gd name="adj" fmla="val 10000"/>
          </a:avLst>
        </a:prstGeom>
        <a:solidFill>
          <a:schemeClr val="lt1">
            <a:alpha val="90000"/>
            <a:hueOff val="0"/>
            <a:satOff val="0"/>
            <a:lumOff val="0"/>
            <a:alphaOff val="0"/>
          </a:schemeClr>
        </a:solidFill>
        <a:ln w="12700" cap="flat" cmpd="sng" algn="ctr">
          <a:solidFill>
            <a:srgbClr val="945DE8"/>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0005" tIns="26670" rIns="40005" bIns="26670" numCol="1" spcCol="1270" anchor="ctr" anchorCtr="0">
          <a:noAutofit/>
        </a:bodyPr>
        <a:lstStyle/>
        <a:p>
          <a:pPr marL="0" lvl="0" indent="0" algn="ctr" defTabSz="933450">
            <a:lnSpc>
              <a:spcPct val="90000"/>
            </a:lnSpc>
            <a:spcBef>
              <a:spcPct val="0"/>
            </a:spcBef>
            <a:spcAft>
              <a:spcPct val="35000"/>
            </a:spcAft>
            <a:buNone/>
          </a:pPr>
          <a:r>
            <a:rPr lang="nl-NL" sz="2100" kern="1200" dirty="0"/>
            <a:t>Naamloze Vennootschap</a:t>
          </a:r>
        </a:p>
      </dsp:txBody>
      <dsp:txXfrm>
        <a:off x="4478058" y="5395948"/>
        <a:ext cx="1652773" cy="1009429"/>
      </dsp:txXfrm>
    </dsp:sp>
    <dsp:sp modelId="{2CF58F1A-FAC9-4C36-BD1A-15F686ED038F}">
      <dsp:nvSpPr>
        <dsp:cNvPr id="0" name=""/>
        <dsp:cNvSpPr/>
      </dsp:nvSpPr>
      <dsp:spPr>
        <a:xfrm>
          <a:off x="6698356" y="3346"/>
          <a:ext cx="2144478" cy="1072239"/>
        </a:xfrm>
        <a:prstGeom prst="roundRect">
          <a:avLst>
            <a:gd name="adj" fmla="val 10000"/>
          </a:avLst>
        </a:prstGeom>
        <a:solidFill>
          <a:srgbClr val="945DE8"/>
        </a:solidFill>
        <a:ln w="12700" cap="flat" cmpd="sng" algn="ctr">
          <a:solidFill>
            <a:srgbClr val="945DE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35560" rIns="53340" bIns="35560" numCol="1" spcCol="1270" anchor="ctr" anchorCtr="0">
          <a:noAutofit/>
        </a:bodyPr>
        <a:lstStyle/>
        <a:p>
          <a:pPr marL="0" lvl="0" indent="0" algn="ctr" defTabSz="1244600">
            <a:lnSpc>
              <a:spcPct val="90000"/>
            </a:lnSpc>
            <a:spcBef>
              <a:spcPct val="0"/>
            </a:spcBef>
            <a:spcAft>
              <a:spcPct val="35000"/>
            </a:spcAft>
            <a:buNone/>
          </a:pPr>
          <a:r>
            <a:rPr lang="nl-NL" sz="2800" kern="1200" dirty="0"/>
            <a:t>Niet-commercieel</a:t>
          </a:r>
        </a:p>
      </dsp:txBody>
      <dsp:txXfrm>
        <a:off x="6729761" y="34751"/>
        <a:ext cx="2081668" cy="1009429"/>
      </dsp:txXfrm>
    </dsp:sp>
    <dsp:sp modelId="{163568DB-5B2B-4ABB-B635-E6ADADB7D67D}">
      <dsp:nvSpPr>
        <dsp:cNvPr id="0" name=""/>
        <dsp:cNvSpPr/>
      </dsp:nvSpPr>
      <dsp:spPr>
        <a:xfrm>
          <a:off x="6912804" y="1075585"/>
          <a:ext cx="214447" cy="804179"/>
        </a:xfrm>
        <a:custGeom>
          <a:avLst/>
          <a:gdLst/>
          <a:ahLst/>
          <a:cxnLst/>
          <a:rect l="0" t="0" r="0" b="0"/>
          <a:pathLst>
            <a:path>
              <a:moveTo>
                <a:pt x="0" y="0"/>
              </a:moveTo>
              <a:lnTo>
                <a:pt x="0" y="804179"/>
              </a:lnTo>
              <a:lnTo>
                <a:pt x="214447" y="80417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13D5859-0C62-4F17-9F0E-A031747BBAB4}">
      <dsp:nvSpPr>
        <dsp:cNvPr id="0" name=""/>
        <dsp:cNvSpPr/>
      </dsp:nvSpPr>
      <dsp:spPr>
        <a:xfrm>
          <a:off x="7127252" y="1343645"/>
          <a:ext cx="1715583" cy="1072239"/>
        </a:xfrm>
        <a:prstGeom prst="roundRect">
          <a:avLst>
            <a:gd name="adj" fmla="val 10000"/>
          </a:avLst>
        </a:prstGeom>
        <a:solidFill>
          <a:schemeClr val="lt1">
            <a:alpha val="90000"/>
            <a:hueOff val="0"/>
            <a:satOff val="0"/>
            <a:lumOff val="0"/>
            <a:alphaOff val="0"/>
          </a:schemeClr>
        </a:solidFill>
        <a:ln w="12700" cap="flat" cmpd="sng" algn="ctr">
          <a:solidFill>
            <a:srgbClr val="945DE8"/>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0005" tIns="26670" rIns="40005" bIns="26670" numCol="1" spcCol="1270" anchor="ctr" anchorCtr="0">
          <a:noAutofit/>
        </a:bodyPr>
        <a:lstStyle/>
        <a:p>
          <a:pPr marL="0" lvl="0" indent="0" algn="ctr" defTabSz="933450">
            <a:lnSpc>
              <a:spcPct val="90000"/>
            </a:lnSpc>
            <a:spcBef>
              <a:spcPct val="0"/>
            </a:spcBef>
            <a:spcAft>
              <a:spcPct val="35000"/>
            </a:spcAft>
            <a:buNone/>
          </a:pPr>
          <a:r>
            <a:rPr lang="nl-NL" sz="2100" kern="1200" dirty="0"/>
            <a:t>Vereniging</a:t>
          </a:r>
        </a:p>
      </dsp:txBody>
      <dsp:txXfrm>
        <a:off x="7158657" y="1375050"/>
        <a:ext cx="1652773" cy="1009429"/>
      </dsp:txXfrm>
    </dsp:sp>
    <dsp:sp modelId="{B49A4F03-0BEF-466A-B868-E5AD9B64A27A}">
      <dsp:nvSpPr>
        <dsp:cNvPr id="0" name=""/>
        <dsp:cNvSpPr/>
      </dsp:nvSpPr>
      <dsp:spPr>
        <a:xfrm>
          <a:off x="6912804" y="1075585"/>
          <a:ext cx="214447" cy="2144478"/>
        </a:xfrm>
        <a:custGeom>
          <a:avLst/>
          <a:gdLst/>
          <a:ahLst/>
          <a:cxnLst/>
          <a:rect l="0" t="0" r="0" b="0"/>
          <a:pathLst>
            <a:path>
              <a:moveTo>
                <a:pt x="0" y="0"/>
              </a:moveTo>
              <a:lnTo>
                <a:pt x="0" y="2144478"/>
              </a:lnTo>
              <a:lnTo>
                <a:pt x="214447" y="214447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AB12340-96EA-4DE8-9998-66C92996DF93}">
      <dsp:nvSpPr>
        <dsp:cNvPr id="0" name=""/>
        <dsp:cNvSpPr/>
      </dsp:nvSpPr>
      <dsp:spPr>
        <a:xfrm>
          <a:off x="7127252" y="2683944"/>
          <a:ext cx="1715583" cy="1072239"/>
        </a:xfrm>
        <a:prstGeom prst="roundRect">
          <a:avLst>
            <a:gd name="adj" fmla="val 10000"/>
          </a:avLst>
        </a:prstGeom>
        <a:solidFill>
          <a:schemeClr val="lt1">
            <a:alpha val="90000"/>
            <a:hueOff val="0"/>
            <a:satOff val="0"/>
            <a:lumOff val="0"/>
            <a:alphaOff val="0"/>
          </a:schemeClr>
        </a:solidFill>
        <a:ln w="12700" cap="flat" cmpd="sng" algn="ctr">
          <a:solidFill>
            <a:srgbClr val="945DE8"/>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0005" tIns="26670" rIns="40005" bIns="26670" numCol="1" spcCol="1270" anchor="ctr" anchorCtr="0">
          <a:noAutofit/>
        </a:bodyPr>
        <a:lstStyle/>
        <a:p>
          <a:pPr marL="0" lvl="0" indent="0" algn="ctr" defTabSz="933450">
            <a:lnSpc>
              <a:spcPct val="90000"/>
            </a:lnSpc>
            <a:spcBef>
              <a:spcPct val="0"/>
            </a:spcBef>
            <a:spcAft>
              <a:spcPct val="35000"/>
            </a:spcAft>
            <a:buNone/>
          </a:pPr>
          <a:r>
            <a:rPr lang="nl-NL" sz="2100" kern="1200" dirty="0"/>
            <a:t>Stichting</a:t>
          </a:r>
        </a:p>
      </dsp:txBody>
      <dsp:txXfrm>
        <a:off x="7158657" y="2715349"/>
        <a:ext cx="1652773" cy="1009429"/>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098767-5D63-414D-9932-8B736475AB23}">
      <dsp:nvSpPr>
        <dsp:cNvPr id="0" name=""/>
        <dsp:cNvSpPr/>
      </dsp:nvSpPr>
      <dsp:spPr>
        <a:xfrm>
          <a:off x="1058243" y="892653"/>
          <a:ext cx="1136953" cy="1136953"/>
        </a:xfrm>
        <a:prstGeom prst="rect">
          <a:avLst/>
        </a:prstGeom>
        <a:blipFill>
          <a:blip xmlns:r="http://schemas.openxmlformats.org/officeDocument/2006/relationships" r:embed="rId1">
            <a:duotone>
              <a:prstClr val="black"/>
              <a:schemeClr val="tx2">
                <a:tint val="45000"/>
                <a:satMod val="400000"/>
              </a:schemeClr>
            </a:duotone>
            <a:extLs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D2EAC7A-9912-46B5-AF87-7655B8B18065}">
      <dsp:nvSpPr>
        <dsp:cNvPr id="0" name=""/>
        <dsp:cNvSpPr/>
      </dsp:nvSpPr>
      <dsp:spPr>
        <a:xfrm>
          <a:off x="2501" y="2149438"/>
          <a:ext cx="3248437" cy="4872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377950">
            <a:lnSpc>
              <a:spcPct val="100000"/>
            </a:lnSpc>
            <a:spcBef>
              <a:spcPct val="0"/>
            </a:spcBef>
            <a:spcAft>
              <a:spcPct val="35000"/>
            </a:spcAft>
            <a:buNone/>
            <a:defRPr b="1"/>
          </a:pPr>
          <a:r>
            <a:rPr lang="nl-NL" sz="3100" kern="1200" dirty="0">
              <a:latin typeface="Effra Medium" panose="02000606080000020004"/>
            </a:rPr>
            <a:t>Liquiditeit</a:t>
          </a:r>
        </a:p>
      </dsp:txBody>
      <dsp:txXfrm>
        <a:off x="2501" y="2149438"/>
        <a:ext cx="3248437" cy="487265"/>
      </dsp:txXfrm>
    </dsp:sp>
    <dsp:sp modelId="{C0495CDC-186B-4000-87A9-8458DD2F02D8}">
      <dsp:nvSpPr>
        <dsp:cNvPr id="0" name=""/>
        <dsp:cNvSpPr/>
      </dsp:nvSpPr>
      <dsp:spPr>
        <a:xfrm>
          <a:off x="2501" y="2692439"/>
          <a:ext cx="3248437" cy="9870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nl-NL" sz="1700" b="0" kern="1200" dirty="0">
              <a:latin typeface="Effra Medium" panose="02000606080000020004"/>
            </a:rPr>
            <a:t>Kan een onderneming </a:t>
          </a:r>
        </a:p>
        <a:p>
          <a:pPr marL="0" lvl="0" indent="0" algn="ctr" defTabSz="755650">
            <a:lnSpc>
              <a:spcPct val="100000"/>
            </a:lnSpc>
            <a:spcBef>
              <a:spcPct val="0"/>
            </a:spcBef>
            <a:spcAft>
              <a:spcPct val="35000"/>
            </a:spcAft>
            <a:buNone/>
          </a:pPr>
          <a:r>
            <a:rPr lang="nl-NL" sz="1700" b="0" kern="1200" dirty="0">
              <a:latin typeface="Effra Medium" panose="02000606080000020004"/>
            </a:rPr>
            <a:t>aan de korte termijn</a:t>
          </a:r>
        </a:p>
        <a:p>
          <a:pPr marL="0" lvl="0" indent="0" algn="ctr" defTabSz="755650">
            <a:lnSpc>
              <a:spcPct val="100000"/>
            </a:lnSpc>
            <a:spcBef>
              <a:spcPct val="0"/>
            </a:spcBef>
            <a:spcAft>
              <a:spcPct val="35000"/>
            </a:spcAft>
            <a:buNone/>
          </a:pPr>
          <a:r>
            <a:rPr lang="nl-NL" sz="1700" b="0" kern="1200" dirty="0">
              <a:latin typeface="Effra Medium" panose="02000606080000020004"/>
            </a:rPr>
            <a:t> verplichtingen voldoen?</a:t>
          </a:r>
        </a:p>
      </dsp:txBody>
      <dsp:txXfrm>
        <a:off x="2501" y="2692439"/>
        <a:ext cx="3248437" cy="987005"/>
      </dsp:txXfrm>
    </dsp:sp>
    <dsp:sp modelId="{56C6434B-2943-47E9-9BBB-CE62C774DDDF}">
      <dsp:nvSpPr>
        <dsp:cNvPr id="0" name=""/>
        <dsp:cNvSpPr/>
      </dsp:nvSpPr>
      <dsp:spPr>
        <a:xfrm>
          <a:off x="4875157" y="892653"/>
          <a:ext cx="1136953" cy="1136953"/>
        </a:xfrm>
        <a:prstGeom prst="rect">
          <a:avLst/>
        </a:prstGeom>
        <a:blipFill>
          <a:blip xmlns:r="http://schemas.openxmlformats.org/officeDocument/2006/relationships" r:embed="rId3">
            <a:duotone>
              <a:prstClr val="black"/>
              <a:schemeClr val="tx2">
                <a:tint val="45000"/>
                <a:satMod val="400000"/>
              </a:schemeClr>
            </a:duotone>
            <a:extLs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9EB00CC-C0E7-4DC5-8FEC-B91F143CCF2A}">
      <dsp:nvSpPr>
        <dsp:cNvPr id="0" name=""/>
        <dsp:cNvSpPr/>
      </dsp:nvSpPr>
      <dsp:spPr>
        <a:xfrm>
          <a:off x="3819415" y="2149438"/>
          <a:ext cx="3248437" cy="4872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377950">
            <a:lnSpc>
              <a:spcPct val="100000"/>
            </a:lnSpc>
            <a:spcBef>
              <a:spcPct val="0"/>
            </a:spcBef>
            <a:spcAft>
              <a:spcPct val="35000"/>
            </a:spcAft>
            <a:buNone/>
            <a:defRPr b="1"/>
          </a:pPr>
          <a:r>
            <a:rPr lang="nl-NL" sz="3100" kern="1200" dirty="0">
              <a:latin typeface="Effra Medium" panose="02000606080000020004"/>
            </a:rPr>
            <a:t>Solvabiliteit</a:t>
          </a:r>
        </a:p>
      </dsp:txBody>
      <dsp:txXfrm>
        <a:off x="3819415" y="2149438"/>
        <a:ext cx="3248437" cy="487265"/>
      </dsp:txXfrm>
    </dsp:sp>
    <dsp:sp modelId="{56D14683-2634-4F24-AC95-F89297BE51AE}">
      <dsp:nvSpPr>
        <dsp:cNvPr id="0" name=""/>
        <dsp:cNvSpPr/>
      </dsp:nvSpPr>
      <dsp:spPr>
        <a:xfrm>
          <a:off x="3819415" y="2692439"/>
          <a:ext cx="3248437" cy="9870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nl-NL" sz="1700" b="1" kern="1200" dirty="0">
              <a:latin typeface="Effra Medium" panose="02000606080000020004"/>
            </a:rPr>
            <a:t>Kan een onderneming </a:t>
          </a:r>
        </a:p>
        <a:p>
          <a:pPr marL="0" lvl="0" indent="0" algn="ctr" defTabSz="755650">
            <a:lnSpc>
              <a:spcPct val="100000"/>
            </a:lnSpc>
            <a:spcBef>
              <a:spcPct val="0"/>
            </a:spcBef>
            <a:spcAft>
              <a:spcPct val="35000"/>
            </a:spcAft>
            <a:buNone/>
          </a:pPr>
          <a:r>
            <a:rPr lang="nl-NL" sz="1700" b="1" kern="1200" dirty="0">
              <a:latin typeface="Effra Medium" panose="02000606080000020004"/>
            </a:rPr>
            <a:t>aan alle verplichtingen </a:t>
          </a:r>
        </a:p>
        <a:p>
          <a:pPr marL="0" lvl="0" indent="0" algn="ctr" defTabSz="755650">
            <a:lnSpc>
              <a:spcPct val="100000"/>
            </a:lnSpc>
            <a:spcBef>
              <a:spcPct val="0"/>
            </a:spcBef>
            <a:spcAft>
              <a:spcPct val="35000"/>
            </a:spcAft>
            <a:buNone/>
          </a:pPr>
          <a:r>
            <a:rPr lang="nl-NL" sz="1700" b="1" kern="1200" dirty="0">
              <a:latin typeface="Effra Medium" panose="02000606080000020004"/>
            </a:rPr>
            <a:t>voldoen bij liquidatie?</a:t>
          </a:r>
        </a:p>
      </dsp:txBody>
      <dsp:txXfrm>
        <a:off x="3819415" y="2692439"/>
        <a:ext cx="3248437" cy="987005"/>
      </dsp:txXfrm>
    </dsp:sp>
    <dsp:sp modelId="{3DCA745C-ACB6-439B-808A-32927380E932}">
      <dsp:nvSpPr>
        <dsp:cNvPr id="0" name=""/>
        <dsp:cNvSpPr/>
      </dsp:nvSpPr>
      <dsp:spPr>
        <a:xfrm>
          <a:off x="8692072" y="892653"/>
          <a:ext cx="1136953" cy="1136953"/>
        </a:xfrm>
        <a:prstGeom prst="rect">
          <a:avLst/>
        </a:prstGeom>
        <a:blipFill>
          <a:blip xmlns:r="http://schemas.openxmlformats.org/officeDocument/2006/relationships" r:embed="rId5">
            <a:duotone>
              <a:prstClr val="black"/>
              <a:schemeClr val="tx2">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2E349AB-A160-45E9-9354-9EB98D70676B}">
      <dsp:nvSpPr>
        <dsp:cNvPr id="0" name=""/>
        <dsp:cNvSpPr/>
      </dsp:nvSpPr>
      <dsp:spPr>
        <a:xfrm>
          <a:off x="7636329" y="2149438"/>
          <a:ext cx="3248437" cy="4872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377950">
            <a:lnSpc>
              <a:spcPct val="100000"/>
            </a:lnSpc>
            <a:spcBef>
              <a:spcPct val="0"/>
            </a:spcBef>
            <a:spcAft>
              <a:spcPct val="35000"/>
            </a:spcAft>
            <a:buNone/>
            <a:defRPr b="1"/>
          </a:pPr>
          <a:r>
            <a:rPr lang="nl-NL" sz="3100" kern="1200" dirty="0">
              <a:latin typeface="Effra Medium" panose="02000606080000020004"/>
            </a:rPr>
            <a:t>Rentabiliteit</a:t>
          </a:r>
        </a:p>
      </dsp:txBody>
      <dsp:txXfrm>
        <a:off x="7636329" y="2149438"/>
        <a:ext cx="3248437" cy="487265"/>
      </dsp:txXfrm>
    </dsp:sp>
    <dsp:sp modelId="{EBD33D17-4906-45CB-BDBB-4C6AB8A639D9}">
      <dsp:nvSpPr>
        <dsp:cNvPr id="0" name=""/>
        <dsp:cNvSpPr/>
      </dsp:nvSpPr>
      <dsp:spPr>
        <a:xfrm>
          <a:off x="7636329" y="2692439"/>
          <a:ext cx="3248437" cy="9870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nl-NL" sz="1700" kern="1200" dirty="0">
              <a:latin typeface="Effra Medium" panose="02000606080000020004"/>
            </a:rPr>
            <a:t>Hoeveel levert 1 euro op </a:t>
          </a:r>
        </a:p>
        <a:p>
          <a:pPr marL="0" lvl="0" indent="0" algn="ctr" defTabSz="755650">
            <a:lnSpc>
              <a:spcPct val="100000"/>
            </a:lnSpc>
            <a:spcBef>
              <a:spcPct val="0"/>
            </a:spcBef>
            <a:spcAft>
              <a:spcPct val="35000"/>
            </a:spcAft>
            <a:buNone/>
          </a:pPr>
          <a:r>
            <a:rPr lang="nl-NL" sz="1700" kern="1200" dirty="0">
              <a:latin typeface="Effra Medium" panose="02000606080000020004"/>
            </a:rPr>
            <a:t>die in de onderneming </a:t>
          </a:r>
        </a:p>
        <a:p>
          <a:pPr marL="0" lvl="0" indent="0" algn="ctr" defTabSz="755650">
            <a:lnSpc>
              <a:spcPct val="100000"/>
            </a:lnSpc>
            <a:spcBef>
              <a:spcPct val="0"/>
            </a:spcBef>
            <a:spcAft>
              <a:spcPct val="35000"/>
            </a:spcAft>
            <a:buNone/>
          </a:pPr>
          <a:r>
            <a:rPr lang="nl-NL" sz="1700" kern="1200" dirty="0">
              <a:latin typeface="Effra Medium" panose="02000606080000020004"/>
            </a:rPr>
            <a:t>wordt gestopt?</a:t>
          </a:r>
        </a:p>
      </dsp:txBody>
      <dsp:txXfrm>
        <a:off x="7636329" y="2692439"/>
        <a:ext cx="3248437" cy="98700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098767-5D63-414D-9932-8B736475AB23}">
      <dsp:nvSpPr>
        <dsp:cNvPr id="0" name=""/>
        <dsp:cNvSpPr/>
      </dsp:nvSpPr>
      <dsp:spPr>
        <a:xfrm>
          <a:off x="1967016" y="58369"/>
          <a:ext cx="1510523" cy="1469998"/>
        </a:xfrm>
        <a:prstGeom prst="rect">
          <a:avLst/>
        </a:prstGeom>
        <a:blipFill>
          <a:blip xmlns:r="http://schemas.openxmlformats.org/officeDocument/2006/relationships" r:embed="rId1">
            <a:duotone>
              <a:prstClr val="black"/>
              <a:schemeClr val="tx2">
                <a:tint val="45000"/>
                <a:satMod val="400000"/>
              </a:schemeClr>
            </a:duotone>
            <a:extLst>
              <a:ext uri="{96DAC541-7B7A-43D3-8B79-37D633B846F1}">
                <asvg:svgBlip xmlns:asvg="http://schemas.microsoft.com/office/drawing/2016/SVG/main" r:embed="rId2"/>
              </a:ext>
            </a:extLst>
          </a:blip>
          <a:srcRect/>
          <a:stretch>
            <a:fillRect t="-1000" b="-1000"/>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D2EAC7A-9912-46B5-AF87-7655B8B18065}">
      <dsp:nvSpPr>
        <dsp:cNvPr id="0" name=""/>
        <dsp:cNvSpPr/>
      </dsp:nvSpPr>
      <dsp:spPr>
        <a:xfrm>
          <a:off x="564387" y="1710455"/>
          <a:ext cx="4315781" cy="6299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600200">
            <a:lnSpc>
              <a:spcPct val="100000"/>
            </a:lnSpc>
            <a:spcBef>
              <a:spcPct val="0"/>
            </a:spcBef>
            <a:spcAft>
              <a:spcPct val="35000"/>
            </a:spcAft>
            <a:buNone/>
            <a:defRPr b="1"/>
          </a:pPr>
          <a:r>
            <a:rPr lang="nl-NL" sz="3600" kern="1200" dirty="0">
              <a:latin typeface="Effra" panose="02000506080000020004"/>
            </a:rPr>
            <a:t>Opbrengsten</a:t>
          </a:r>
        </a:p>
      </dsp:txBody>
      <dsp:txXfrm>
        <a:off x="564387" y="1710455"/>
        <a:ext cx="4315781" cy="629999"/>
      </dsp:txXfrm>
    </dsp:sp>
    <dsp:sp modelId="{C0495CDC-186B-4000-87A9-8458DD2F02D8}">
      <dsp:nvSpPr>
        <dsp:cNvPr id="0" name=""/>
        <dsp:cNvSpPr/>
      </dsp:nvSpPr>
      <dsp:spPr>
        <a:xfrm>
          <a:off x="564387" y="2425147"/>
          <a:ext cx="4315781" cy="18678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nl-NL" sz="1700" kern="1200" dirty="0">
              <a:latin typeface="Effra" panose="02000506080000020004"/>
            </a:rPr>
            <a:t>- O</a:t>
          </a:r>
          <a:r>
            <a:rPr lang="nl-NL" sz="1700" b="0" i="0" kern="1200" dirty="0">
              <a:latin typeface="Effra" panose="02000506080000020004"/>
            </a:rPr>
            <a:t>p het moment dat een onderneming een verkoopcontract sluit, is er sprake van omzet (= opbrengst).</a:t>
          </a:r>
        </a:p>
        <a:p>
          <a:pPr marL="0" lvl="0" indent="0" algn="ctr" defTabSz="755650">
            <a:lnSpc>
              <a:spcPct val="100000"/>
            </a:lnSpc>
            <a:spcBef>
              <a:spcPct val="0"/>
            </a:spcBef>
            <a:spcAft>
              <a:spcPct val="35000"/>
            </a:spcAft>
            <a:buNone/>
          </a:pPr>
          <a:r>
            <a:rPr lang="nl-NL" sz="1700" b="0" i="0" kern="1200" dirty="0">
              <a:latin typeface="Effra" panose="02000506080000020004"/>
            </a:rPr>
            <a:t>- Het tijdstip van ontvangst van het geld doet er niet toe. </a:t>
          </a:r>
        </a:p>
        <a:p>
          <a:pPr marL="0" lvl="0" indent="0" algn="ctr" defTabSz="755650">
            <a:lnSpc>
              <a:spcPct val="100000"/>
            </a:lnSpc>
            <a:spcBef>
              <a:spcPct val="0"/>
            </a:spcBef>
            <a:spcAft>
              <a:spcPct val="35000"/>
            </a:spcAft>
            <a:buNone/>
          </a:pPr>
          <a:r>
            <a:rPr lang="nl-NL" sz="1700" b="0" i="0" kern="1200" dirty="0">
              <a:latin typeface="Effra" panose="02000506080000020004"/>
            </a:rPr>
            <a:t>- Omzet is altijd exclusief btw. </a:t>
          </a:r>
          <a:endParaRPr lang="nl-NL" sz="1700" kern="1200" dirty="0">
            <a:latin typeface="Effra" panose="02000506080000020004"/>
          </a:endParaRPr>
        </a:p>
      </dsp:txBody>
      <dsp:txXfrm>
        <a:off x="564387" y="2425147"/>
        <a:ext cx="4315781" cy="1867821"/>
      </dsp:txXfrm>
    </dsp:sp>
    <dsp:sp modelId="{56C6434B-2943-47E9-9BBB-CE62C774DDDF}">
      <dsp:nvSpPr>
        <dsp:cNvPr id="0" name=""/>
        <dsp:cNvSpPr/>
      </dsp:nvSpPr>
      <dsp:spPr>
        <a:xfrm>
          <a:off x="7038059" y="58369"/>
          <a:ext cx="1510523" cy="1469998"/>
        </a:xfrm>
        <a:prstGeom prst="rect">
          <a:avLst/>
        </a:prstGeom>
        <a:blipFill>
          <a:blip xmlns:r="http://schemas.openxmlformats.org/officeDocument/2006/relationships" r:embed="rId3">
            <a:duotone>
              <a:prstClr val="black"/>
              <a:schemeClr val="tx2">
                <a:tint val="45000"/>
                <a:satMod val="400000"/>
              </a:schemeClr>
            </a:duotone>
            <a:extLst>
              <a:ext uri="{96DAC541-7B7A-43D3-8B79-37D633B846F1}">
                <asvg:svgBlip xmlns:asvg="http://schemas.microsoft.com/office/drawing/2016/SVG/main" r:embed="rId4"/>
              </a:ext>
            </a:extLst>
          </a:blip>
          <a:srcRect/>
          <a:stretch>
            <a:fillRect t="-1000" b="-1000"/>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9EB00CC-C0E7-4DC5-8FEC-B91F143CCF2A}">
      <dsp:nvSpPr>
        <dsp:cNvPr id="0" name=""/>
        <dsp:cNvSpPr/>
      </dsp:nvSpPr>
      <dsp:spPr>
        <a:xfrm>
          <a:off x="5635430" y="1710455"/>
          <a:ext cx="4315781" cy="6299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600200">
            <a:lnSpc>
              <a:spcPct val="100000"/>
            </a:lnSpc>
            <a:spcBef>
              <a:spcPct val="0"/>
            </a:spcBef>
            <a:spcAft>
              <a:spcPct val="35000"/>
            </a:spcAft>
            <a:buNone/>
            <a:defRPr b="1"/>
          </a:pPr>
          <a:r>
            <a:rPr lang="nl-NL" sz="3600" kern="1200" dirty="0">
              <a:latin typeface="Effra" panose="02000506080000020004"/>
            </a:rPr>
            <a:t>Ontvangsten</a:t>
          </a:r>
        </a:p>
      </dsp:txBody>
      <dsp:txXfrm>
        <a:off x="5635430" y="1710455"/>
        <a:ext cx="4315781" cy="629999"/>
      </dsp:txXfrm>
    </dsp:sp>
    <dsp:sp modelId="{56D14683-2634-4F24-AC95-F89297BE51AE}">
      <dsp:nvSpPr>
        <dsp:cNvPr id="0" name=""/>
        <dsp:cNvSpPr/>
      </dsp:nvSpPr>
      <dsp:spPr>
        <a:xfrm>
          <a:off x="5635430" y="2425147"/>
          <a:ext cx="4315781" cy="18678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nl-NL" sz="1700" kern="1200" dirty="0">
              <a:latin typeface="Effra" panose="02000506080000020004"/>
            </a:rPr>
            <a:t>- O</a:t>
          </a:r>
          <a:r>
            <a:rPr lang="nl-NL" sz="1700" b="0" i="0" kern="1200" dirty="0">
              <a:latin typeface="Effra" panose="02000506080000020004"/>
            </a:rPr>
            <a:t>p het moment dat een onderneming daadwerkelijk geld ontvangt, is er sprake van een ontvangst. </a:t>
          </a:r>
        </a:p>
        <a:p>
          <a:pPr marL="0" lvl="0" indent="0" algn="ctr" defTabSz="755650">
            <a:lnSpc>
              <a:spcPct val="100000"/>
            </a:lnSpc>
            <a:spcBef>
              <a:spcPct val="0"/>
            </a:spcBef>
            <a:spcAft>
              <a:spcPct val="35000"/>
            </a:spcAft>
            <a:buNone/>
          </a:pPr>
          <a:r>
            <a:rPr lang="nl-NL" sz="1700" b="0" i="0" kern="1200" dirty="0">
              <a:latin typeface="Effra" panose="02000506080000020004"/>
            </a:rPr>
            <a:t>- Ontvangsten zijn altijd inclusief btw. De btw moet vervolgens worden afgedragen aan de fiscus.</a:t>
          </a:r>
          <a:endParaRPr lang="nl-NL" sz="1700" kern="1200" dirty="0">
            <a:latin typeface="Effra" panose="02000506080000020004"/>
          </a:endParaRPr>
        </a:p>
        <a:p>
          <a:pPr marL="0" lvl="0" indent="0" algn="ctr" defTabSz="755650">
            <a:lnSpc>
              <a:spcPct val="100000"/>
            </a:lnSpc>
            <a:spcBef>
              <a:spcPct val="0"/>
            </a:spcBef>
            <a:spcAft>
              <a:spcPct val="35000"/>
            </a:spcAft>
            <a:buNone/>
          </a:pPr>
          <a:endParaRPr lang="nl-NL" sz="1700" kern="1200" dirty="0">
            <a:latin typeface="Effra" panose="02000506080000020004"/>
          </a:endParaRPr>
        </a:p>
      </dsp:txBody>
      <dsp:txXfrm>
        <a:off x="5635430" y="2425147"/>
        <a:ext cx="4315781" cy="186782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098767-5D63-414D-9932-8B736475AB23}">
      <dsp:nvSpPr>
        <dsp:cNvPr id="0" name=""/>
        <dsp:cNvSpPr/>
      </dsp:nvSpPr>
      <dsp:spPr>
        <a:xfrm>
          <a:off x="1967016" y="58369"/>
          <a:ext cx="1510523" cy="1469998"/>
        </a:xfrm>
        <a:prstGeom prst="rect">
          <a:avLst/>
        </a:prstGeom>
        <a:blipFill>
          <a:blip xmlns:r="http://schemas.openxmlformats.org/officeDocument/2006/relationships" r:embed="rId1">
            <a:duotone>
              <a:prstClr val="black"/>
              <a:schemeClr val="tx2">
                <a:tint val="45000"/>
                <a:satMod val="400000"/>
              </a:schemeClr>
            </a:duotone>
            <a:extLst>
              <a:ext uri="{96DAC541-7B7A-43D3-8B79-37D633B846F1}">
                <asvg:svgBlip xmlns:asvg="http://schemas.microsoft.com/office/drawing/2016/SVG/main" r:embed="rId2"/>
              </a:ext>
            </a:extLst>
          </a:blip>
          <a:srcRect/>
          <a:stretch>
            <a:fillRect t="-1000" b="-1000"/>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D2EAC7A-9912-46B5-AF87-7655B8B18065}">
      <dsp:nvSpPr>
        <dsp:cNvPr id="0" name=""/>
        <dsp:cNvSpPr/>
      </dsp:nvSpPr>
      <dsp:spPr>
        <a:xfrm>
          <a:off x="564387" y="1710455"/>
          <a:ext cx="4315781" cy="6299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600200">
            <a:lnSpc>
              <a:spcPct val="100000"/>
            </a:lnSpc>
            <a:spcBef>
              <a:spcPct val="0"/>
            </a:spcBef>
            <a:spcAft>
              <a:spcPct val="35000"/>
            </a:spcAft>
            <a:buNone/>
            <a:defRPr b="1"/>
          </a:pPr>
          <a:r>
            <a:rPr lang="nl-NL" sz="3600" kern="1200" dirty="0">
              <a:latin typeface="Effra" panose="02000506080000020004"/>
            </a:rPr>
            <a:t>Opbrengsten</a:t>
          </a:r>
        </a:p>
      </dsp:txBody>
      <dsp:txXfrm>
        <a:off x="564387" y="1710455"/>
        <a:ext cx="4315781" cy="629999"/>
      </dsp:txXfrm>
    </dsp:sp>
    <dsp:sp modelId="{C0495CDC-186B-4000-87A9-8458DD2F02D8}">
      <dsp:nvSpPr>
        <dsp:cNvPr id="0" name=""/>
        <dsp:cNvSpPr/>
      </dsp:nvSpPr>
      <dsp:spPr>
        <a:xfrm>
          <a:off x="564387" y="2425147"/>
          <a:ext cx="4315781" cy="18678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nl-NL" sz="1700" kern="1200" dirty="0">
              <a:latin typeface="Effra" panose="02000506080000020004"/>
            </a:rPr>
            <a:t>- O</a:t>
          </a:r>
          <a:r>
            <a:rPr lang="nl-NL" sz="1700" b="0" i="0" kern="1200" dirty="0">
              <a:latin typeface="Effra" panose="02000506080000020004"/>
            </a:rPr>
            <a:t>p het moment dat een onderneming een verkoopcontract sluit, is er sprake van omzet (= opbrengst).</a:t>
          </a:r>
        </a:p>
        <a:p>
          <a:pPr marL="0" lvl="0" indent="0" algn="ctr" defTabSz="755650">
            <a:lnSpc>
              <a:spcPct val="100000"/>
            </a:lnSpc>
            <a:spcBef>
              <a:spcPct val="0"/>
            </a:spcBef>
            <a:spcAft>
              <a:spcPct val="35000"/>
            </a:spcAft>
            <a:buNone/>
          </a:pPr>
          <a:r>
            <a:rPr lang="nl-NL" sz="1700" b="0" i="0" kern="1200" dirty="0">
              <a:latin typeface="Effra" panose="02000506080000020004"/>
            </a:rPr>
            <a:t>- Het tijdstip van ontvangst van het geld doet er niet toe. </a:t>
          </a:r>
        </a:p>
        <a:p>
          <a:pPr marL="0" lvl="0" indent="0" algn="ctr" defTabSz="755650">
            <a:lnSpc>
              <a:spcPct val="100000"/>
            </a:lnSpc>
            <a:spcBef>
              <a:spcPct val="0"/>
            </a:spcBef>
            <a:spcAft>
              <a:spcPct val="35000"/>
            </a:spcAft>
            <a:buNone/>
          </a:pPr>
          <a:r>
            <a:rPr lang="nl-NL" sz="1700" b="0" i="0" kern="1200" dirty="0">
              <a:latin typeface="Effra" panose="02000506080000020004"/>
            </a:rPr>
            <a:t>- Omzet is altijd </a:t>
          </a:r>
          <a:r>
            <a:rPr lang="nl-NL" sz="1700" b="0" i="0" u="sng" kern="1200" dirty="0">
              <a:latin typeface="Effra" panose="02000506080000020004"/>
            </a:rPr>
            <a:t>exclusief</a:t>
          </a:r>
          <a:r>
            <a:rPr lang="nl-NL" sz="1700" b="0" i="0" kern="1200" dirty="0">
              <a:latin typeface="Effra" panose="02000506080000020004"/>
            </a:rPr>
            <a:t> btw. </a:t>
          </a:r>
          <a:endParaRPr lang="nl-NL" sz="1700" kern="1200" dirty="0">
            <a:latin typeface="Effra" panose="02000506080000020004"/>
          </a:endParaRPr>
        </a:p>
      </dsp:txBody>
      <dsp:txXfrm>
        <a:off x="564387" y="2425147"/>
        <a:ext cx="4315781" cy="1867821"/>
      </dsp:txXfrm>
    </dsp:sp>
    <dsp:sp modelId="{56C6434B-2943-47E9-9BBB-CE62C774DDDF}">
      <dsp:nvSpPr>
        <dsp:cNvPr id="0" name=""/>
        <dsp:cNvSpPr/>
      </dsp:nvSpPr>
      <dsp:spPr>
        <a:xfrm>
          <a:off x="7038059" y="58369"/>
          <a:ext cx="1510523" cy="1469998"/>
        </a:xfrm>
        <a:prstGeom prst="rect">
          <a:avLst/>
        </a:prstGeom>
        <a:blipFill>
          <a:blip xmlns:r="http://schemas.openxmlformats.org/officeDocument/2006/relationships" r:embed="rId3">
            <a:duotone>
              <a:prstClr val="black"/>
              <a:schemeClr val="tx2">
                <a:tint val="45000"/>
                <a:satMod val="400000"/>
              </a:schemeClr>
            </a:duotone>
            <a:extLst>
              <a:ext uri="{96DAC541-7B7A-43D3-8B79-37D633B846F1}">
                <asvg:svgBlip xmlns:asvg="http://schemas.microsoft.com/office/drawing/2016/SVG/main" r:embed="rId4"/>
              </a:ext>
            </a:extLst>
          </a:blip>
          <a:srcRect/>
          <a:stretch>
            <a:fillRect t="-1000" b="-1000"/>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9EB00CC-C0E7-4DC5-8FEC-B91F143CCF2A}">
      <dsp:nvSpPr>
        <dsp:cNvPr id="0" name=""/>
        <dsp:cNvSpPr/>
      </dsp:nvSpPr>
      <dsp:spPr>
        <a:xfrm>
          <a:off x="5635430" y="1710455"/>
          <a:ext cx="4315781" cy="6299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600200">
            <a:lnSpc>
              <a:spcPct val="100000"/>
            </a:lnSpc>
            <a:spcBef>
              <a:spcPct val="0"/>
            </a:spcBef>
            <a:spcAft>
              <a:spcPct val="35000"/>
            </a:spcAft>
            <a:buNone/>
            <a:defRPr b="1"/>
          </a:pPr>
          <a:r>
            <a:rPr lang="nl-NL" sz="3600" kern="1200" dirty="0">
              <a:latin typeface="Effra" panose="02000506080000020004"/>
            </a:rPr>
            <a:t>Ontvangsten</a:t>
          </a:r>
        </a:p>
      </dsp:txBody>
      <dsp:txXfrm>
        <a:off x="5635430" y="1710455"/>
        <a:ext cx="4315781" cy="629999"/>
      </dsp:txXfrm>
    </dsp:sp>
    <dsp:sp modelId="{56D14683-2634-4F24-AC95-F89297BE51AE}">
      <dsp:nvSpPr>
        <dsp:cNvPr id="0" name=""/>
        <dsp:cNvSpPr/>
      </dsp:nvSpPr>
      <dsp:spPr>
        <a:xfrm>
          <a:off x="5635430" y="2425147"/>
          <a:ext cx="4315781" cy="18678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nl-NL" sz="1700" kern="1200" dirty="0">
              <a:latin typeface="Effra" panose="02000506080000020004"/>
            </a:rPr>
            <a:t>- O</a:t>
          </a:r>
          <a:r>
            <a:rPr lang="nl-NL" sz="1700" b="0" i="0" kern="1200" dirty="0">
              <a:latin typeface="Effra" panose="02000506080000020004"/>
            </a:rPr>
            <a:t>p het moment dat een onderneming daadwerkelijk geld ontvangt, is er sprake van een ontvangst. </a:t>
          </a:r>
        </a:p>
        <a:p>
          <a:pPr marL="0" lvl="0" indent="0" algn="ctr" defTabSz="755650">
            <a:lnSpc>
              <a:spcPct val="100000"/>
            </a:lnSpc>
            <a:spcBef>
              <a:spcPct val="0"/>
            </a:spcBef>
            <a:spcAft>
              <a:spcPct val="35000"/>
            </a:spcAft>
            <a:buNone/>
          </a:pPr>
          <a:r>
            <a:rPr lang="nl-NL" sz="1700" b="0" i="0" kern="1200" dirty="0">
              <a:latin typeface="Effra" panose="02000506080000020004"/>
            </a:rPr>
            <a:t>- Ontvangsten zijn altijd </a:t>
          </a:r>
          <a:r>
            <a:rPr lang="nl-NL" sz="1700" b="0" i="0" u="sng" kern="1200" dirty="0">
              <a:latin typeface="Effra" panose="02000506080000020004"/>
            </a:rPr>
            <a:t>inclusief</a:t>
          </a:r>
          <a:r>
            <a:rPr lang="nl-NL" sz="1700" b="0" i="0" kern="1200" dirty="0">
              <a:latin typeface="Effra" panose="02000506080000020004"/>
            </a:rPr>
            <a:t> btw. De btw moet vervolgens worden afgedragen aan de fiscus.</a:t>
          </a:r>
          <a:endParaRPr lang="nl-NL" sz="1700" kern="1200" dirty="0">
            <a:latin typeface="Effra" panose="02000506080000020004"/>
          </a:endParaRPr>
        </a:p>
        <a:p>
          <a:pPr marL="0" lvl="0" indent="0" algn="ctr" defTabSz="755650">
            <a:lnSpc>
              <a:spcPct val="100000"/>
            </a:lnSpc>
            <a:spcBef>
              <a:spcPct val="0"/>
            </a:spcBef>
            <a:spcAft>
              <a:spcPct val="35000"/>
            </a:spcAft>
            <a:buNone/>
          </a:pPr>
          <a:endParaRPr lang="nl-NL" sz="1700" kern="1200" dirty="0">
            <a:latin typeface="Effra" panose="02000506080000020004"/>
          </a:endParaRPr>
        </a:p>
      </dsp:txBody>
      <dsp:txXfrm>
        <a:off x="5635430" y="2425147"/>
        <a:ext cx="4315781" cy="186782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098767-5D63-414D-9932-8B736475AB23}">
      <dsp:nvSpPr>
        <dsp:cNvPr id="0" name=""/>
        <dsp:cNvSpPr/>
      </dsp:nvSpPr>
      <dsp:spPr>
        <a:xfrm>
          <a:off x="1967016" y="58369"/>
          <a:ext cx="1510523" cy="1469998"/>
        </a:xfrm>
        <a:prstGeom prst="rect">
          <a:avLst/>
        </a:prstGeom>
        <a:blipFill>
          <a:blip xmlns:r="http://schemas.openxmlformats.org/officeDocument/2006/relationships" r:embed="rId1">
            <a:grayscl/>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t="-1000" b="-1000"/>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D2EAC7A-9912-46B5-AF87-7655B8B18065}">
      <dsp:nvSpPr>
        <dsp:cNvPr id="0" name=""/>
        <dsp:cNvSpPr/>
      </dsp:nvSpPr>
      <dsp:spPr>
        <a:xfrm>
          <a:off x="564387" y="1710455"/>
          <a:ext cx="4315781" cy="6299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600200">
            <a:lnSpc>
              <a:spcPct val="100000"/>
            </a:lnSpc>
            <a:spcBef>
              <a:spcPct val="0"/>
            </a:spcBef>
            <a:spcAft>
              <a:spcPct val="35000"/>
            </a:spcAft>
            <a:buNone/>
            <a:defRPr b="1"/>
          </a:pPr>
          <a:r>
            <a:rPr lang="nl-NL" sz="3600" kern="1200" dirty="0">
              <a:latin typeface="Effra" panose="02000506080000020004"/>
            </a:rPr>
            <a:t>Kosten</a:t>
          </a:r>
        </a:p>
      </dsp:txBody>
      <dsp:txXfrm>
        <a:off x="564387" y="1710455"/>
        <a:ext cx="4315781" cy="629999"/>
      </dsp:txXfrm>
    </dsp:sp>
    <dsp:sp modelId="{C0495CDC-186B-4000-87A9-8458DD2F02D8}">
      <dsp:nvSpPr>
        <dsp:cNvPr id="0" name=""/>
        <dsp:cNvSpPr/>
      </dsp:nvSpPr>
      <dsp:spPr>
        <a:xfrm>
          <a:off x="564387" y="2425147"/>
          <a:ext cx="4315781" cy="18678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nl-NL" sz="1700" kern="1200" dirty="0">
              <a:latin typeface="Effra" panose="02000506080000020004"/>
            </a:rPr>
            <a:t>- B</a:t>
          </a:r>
          <a:r>
            <a:rPr lang="nl-NL" sz="1700" b="0" i="0" kern="1200" dirty="0"/>
            <a:t>ij kosten is er altijd sprake van een bedrag dat wordt toegerekend aan een periode (om het resultaat te kunnen berekenen). </a:t>
          </a:r>
        </a:p>
        <a:p>
          <a:pPr marL="0" lvl="0" indent="0" algn="ctr" defTabSz="755650">
            <a:lnSpc>
              <a:spcPct val="100000"/>
            </a:lnSpc>
            <a:spcBef>
              <a:spcPct val="0"/>
            </a:spcBef>
            <a:spcAft>
              <a:spcPct val="35000"/>
            </a:spcAft>
            <a:buNone/>
          </a:pPr>
          <a:r>
            <a:rPr lang="nl-NL" sz="1700" b="0" i="0" kern="1200" dirty="0"/>
            <a:t>- Het geld hoeft niet daadwerkelijk te zijn uitgegeven.</a:t>
          </a:r>
        </a:p>
        <a:p>
          <a:pPr marL="0" lvl="0" indent="0" algn="ctr" defTabSz="755650">
            <a:lnSpc>
              <a:spcPct val="100000"/>
            </a:lnSpc>
            <a:spcBef>
              <a:spcPct val="0"/>
            </a:spcBef>
            <a:spcAft>
              <a:spcPct val="35000"/>
            </a:spcAft>
            <a:buNone/>
          </a:pPr>
          <a:r>
            <a:rPr lang="nl-NL" sz="1700" b="0" i="0" kern="1200" dirty="0">
              <a:latin typeface="Effra" panose="02000506080000020004"/>
            </a:rPr>
            <a:t>- Kosten altijd </a:t>
          </a:r>
          <a:r>
            <a:rPr lang="nl-NL" sz="1700" b="0" i="0" u="sng" kern="1200" dirty="0">
              <a:latin typeface="Effra" panose="02000506080000020004"/>
            </a:rPr>
            <a:t>exclusief</a:t>
          </a:r>
          <a:r>
            <a:rPr lang="nl-NL" sz="1700" b="0" i="0" kern="1200" dirty="0">
              <a:latin typeface="Effra" panose="02000506080000020004"/>
            </a:rPr>
            <a:t> btw. </a:t>
          </a:r>
          <a:endParaRPr lang="nl-NL" sz="1700" kern="1200" dirty="0">
            <a:latin typeface="Effra" panose="02000506080000020004"/>
          </a:endParaRPr>
        </a:p>
      </dsp:txBody>
      <dsp:txXfrm>
        <a:off x="564387" y="2425147"/>
        <a:ext cx="4315781" cy="1867821"/>
      </dsp:txXfrm>
    </dsp:sp>
    <dsp:sp modelId="{56C6434B-2943-47E9-9BBB-CE62C774DDDF}">
      <dsp:nvSpPr>
        <dsp:cNvPr id="0" name=""/>
        <dsp:cNvSpPr/>
      </dsp:nvSpPr>
      <dsp:spPr>
        <a:xfrm>
          <a:off x="7038059" y="58369"/>
          <a:ext cx="1510523" cy="1469998"/>
        </a:xfrm>
        <a:prstGeom prst="rect">
          <a:avLst/>
        </a:prstGeom>
        <a:blipFill>
          <a:blip xmlns:r="http://schemas.openxmlformats.org/officeDocument/2006/relationships" r:embed="rId3">
            <a:duotone>
              <a:prstClr val="black"/>
              <a:schemeClr val="tx2">
                <a:tint val="45000"/>
                <a:satMod val="400000"/>
              </a:schemeClr>
            </a:duotone>
            <a:extLst>
              <a:ext uri="{96DAC541-7B7A-43D3-8B79-37D633B846F1}">
                <asvg:svgBlip xmlns:asvg="http://schemas.microsoft.com/office/drawing/2016/SVG/main" r:embed="rId4"/>
              </a:ext>
            </a:extLst>
          </a:blip>
          <a:srcRect/>
          <a:stretch>
            <a:fillRect t="-1000" b="-1000"/>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9EB00CC-C0E7-4DC5-8FEC-B91F143CCF2A}">
      <dsp:nvSpPr>
        <dsp:cNvPr id="0" name=""/>
        <dsp:cNvSpPr/>
      </dsp:nvSpPr>
      <dsp:spPr>
        <a:xfrm>
          <a:off x="5635430" y="1710455"/>
          <a:ext cx="4315781" cy="6299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600200">
            <a:lnSpc>
              <a:spcPct val="100000"/>
            </a:lnSpc>
            <a:spcBef>
              <a:spcPct val="0"/>
            </a:spcBef>
            <a:spcAft>
              <a:spcPct val="35000"/>
            </a:spcAft>
            <a:buNone/>
            <a:defRPr b="1"/>
          </a:pPr>
          <a:r>
            <a:rPr lang="nl-NL" sz="3600" kern="1200" dirty="0">
              <a:latin typeface="Effra" panose="02000506080000020004"/>
            </a:rPr>
            <a:t>Uitgaven</a:t>
          </a:r>
        </a:p>
      </dsp:txBody>
      <dsp:txXfrm>
        <a:off x="5635430" y="1710455"/>
        <a:ext cx="4315781" cy="629999"/>
      </dsp:txXfrm>
    </dsp:sp>
    <dsp:sp modelId="{56D14683-2634-4F24-AC95-F89297BE51AE}">
      <dsp:nvSpPr>
        <dsp:cNvPr id="0" name=""/>
        <dsp:cNvSpPr/>
      </dsp:nvSpPr>
      <dsp:spPr>
        <a:xfrm>
          <a:off x="5635430" y="2425147"/>
          <a:ext cx="4315781" cy="18678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nl-NL" sz="1700" kern="1200" dirty="0">
              <a:latin typeface="Effra" panose="02000506080000020004"/>
            </a:rPr>
            <a:t>- O</a:t>
          </a:r>
          <a:r>
            <a:rPr lang="nl-NL" sz="1700" b="0" i="0" kern="1200" dirty="0"/>
            <a:t>p het moment dat er daadwerkelijk geld wordt uitgegeven, spreken we van uitgaven (in tegenstelling tot kosten). Er is altijd sprake van een actie op een tijdstip.</a:t>
          </a:r>
        </a:p>
        <a:p>
          <a:pPr marL="0" lvl="0" indent="0" algn="ctr" defTabSz="755650">
            <a:lnSpc>
              <a:spcPct val="100000"/>
            </a:lnSpc>
            <a:spcBef>
              <a:spcPct val="0"/>
            </a:spcBef>
            <a:spcAft>
              <a:spcPct val="35000"/>
            </a:spcAft>
            <a:buNone/>
          </a:pPr>
          <a:r>
            <a:rPr lang="nl-NL" sz="1700" b="0" i="0" kern="1200" dirty="0">
              <a:latin typeface="Effra" panose="02000506080000020004"/>
            </a:rPr>
            <a:t>- Uitgaven zijn altijd </a:t>
          </a:r>
          <a:r>
            <a:rPr lang="nl-NL" sz="1700" b="0" i="0" u="sng" kern="1200" dirty="0">
              <a:latin typeface="Effra" panose="02000506080000020004"/>
            </a:rPr>
            <a:t>inclusief</a:t>
          </a:r>
          <a:r>
            <a:rPr lang="nl-NL" sz="1700" b="0" i="0" kern="1200" dirty="0">
              <a:latin typeface="Effra" panose="02000506080000020004"/>
            </a:rPr>
            <a:t> btw. De btw kan vervolgens worden teruggevorderd van de fiscus.</a:t>
          </a:r>
          <a:endParaRPr lang="nl-NL" sz="1700" kern="1200" dirty="0">
            <a:latin typeface="Effra" panose="02000506080000020004"/>
          </a:endParaRPr>
        </a:p>
        <a:p>
          <a:pPr marL="0" lvl="0" indent="0" algn="ctr" defTabSz="755650">
            <a:lnSpc>
              <a:spcPct val="100000"/>
            </a:lnSpc>
            <a:spcBef>
              <a:spcPct val="0"/>
            </a:spcBef>
            <a:spcAft>
              <a:spcPct val="35000"/>
            </a:spcAft>
            <a:buNone/>
          </a:pPr>
          <a:endParaRPr lang="nl-NL" sz="1700" kern="1200" dirty="0">
            <a:latin typeface="Effra" panose="02000506080000020004"/>
          </a:endParaRPr>
        </a:p>
      </dsp:txBody>
      <dsp:txXfrm>
        <a:off x="5635430" y="2425147"/>
        <a:ext cx="4315781" cy="186782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098767-5D63-414D-9932-8B736475AB23}">
      <dsp:nvSpPr>
        <dsp:cNvPr id="0" name=""/>
        <dsp:cNvSpPr/>
      </dsp:nvSpPr>
      <dsp:spPr>
        <a:xfrm>
          <a:off x="1967016" y="58369"/>
          <a:ext cx="1510523" cy="1469998"/>
        </a:xfrm>
        <a:prstGeom prst="rect">
          <a:avLst/>
        </a:prstGeom>
        <a:blipFill>
          <a:blip xmlns:r="http://schemas.openxmlformats.org/officeDocument/2006/relationships" r:embed="rId1">
            <a:grayscl/>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t="-1000" b="-1000"/>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D2EAC7A-9912-46B5-AF87-7655B8B18065}">
      <dsp:nvSpPr>
        <dsp:cNvPr id="0" name=""/>
        <dsp:cNvSpPr/>
      </dsp:nvSpPr>
      <dsp:spPr>
        <a:xfrm>
          <a:off x="564387" y="1710455"/>
          <a:ext cx="4315781" cy="6299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600200">
            <a:lnSpc>
              <a:spcPct val="100000"/>
            </a:lnSpc>
            <a:spcBef>
              <a:spcPct val="0"/>
            </a:spcBef>
            <a:spcAft>
              <a:spcPct val="35000"/>
            </a:spcAft>
            <a:buNone/>
            <a:defRPr b="1"/>
          </a:pPr>
          <a:r>
            <a:rPr lang="nl-NL" sz="3600" kern="1200" dirty="0">
              <a:latin typeface="Effra" panose="02000506080000020004"/>
            </a:rPr>
            <a:t>Kosten</a:t>
          </a:r>
        </a:p>
      </dsp:txBody>
      <dsp:txXfrm>
        <a:off x="564387" y="1710455"/>
        <a:ext cx="4315781" cy="629999"/>
      </dsp:txXfrm>
    </dsp:sp>
    <dsp:sp modelId="{C0495CDC-186B-4000-87A9-8458DD2F02D8}">
      <dsp:nvSpPr>
        <dsp:cNvPr id="0" name=""/>
        <dsp:cNvSpPr/>
      </dsp:nvSpPr>
      <dsp:spPr>
        <a:xfrm>
          <a:off x="564387" y="2425147"/>
          <a:ext cx="4315781" cy="18678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nl-NL" sz="1700" kern="1200" dirty="0">
              <a:latin typeface="Effra" panose="02000506080000020004"/>
            </a:rPr>
            <a:t>- B</a:t>
          </a:r>
          <a:r>
            <a:rPr lang="nl-NL" sz="1700" b="0" i="0" kern="1200" dirty="0"/>
            <a:t>ij kosten is er altijd sprake van een bedrag dat wordt toegerekend aan een periode (om het resultaat te kunnen berekenen). </a:t>
          </a:r>
        </a:p>
        <a:p>
          <a:pPr marL="0" lvl="0" indent="0" algn="ctr" defTabSz="755650">
            <a:lnSpc>
              <a:spcPct val="100000"/>
            </a:lnSpc>
            <a:spcBef>
              <a:spcPct val="0"/>
            </a:spcBef>
            <a:spcAft>
              <a:spcPct val="35000"/>
            </a:spcAft>
            <a:buNone/>
          </a:pPr>
          <a:r>
            <a:rPr lang="nl-NL" sz="1700" b="0" i="0" kern="1200" dirty="0"/>
            <a:t>- Het geld hoeft niet daadwerkelijk te zijn uitgegeven.</a:t>
          </a:r>
        </a:p>
        <a:p>
          <a:pPr marL="0" lvl="0" indent="0" algn="ctr" defTabSz="755650">
            <a:lnSpc>
              <a:spcPct val="100000"/>
            </a:lnSpc>
            <a:spcBef>
              <a:spcPct val="0"/>
            </a:spcBef>
            <a:spcAft>
              <a:spcPct val="35000"/>
            </a:spcAft>
            <a:buNone/>
          </a:pPr>
          <a:r>
            <a:rPr lang="nl-NL" sz="1700" b="0" i="0" kern="1200" dirty="0">
              <a:latin typeface="Effra" panose="02000506080000020004"/>
            </a:rPr>
            <a:t>- Kosten altijd </a:t>
          </a:r>
          <a:r>
            <a:rPr lang="nl-NL" sz="1700" b="0" i="0" u="sng" kern="1200" dirty="0">
              <a:latin typeface="Effra" panose="02000506080000020004"/>
            </a:rPr>
            <a:t>exclusief</a:t>
          </a:r>
          <a:r>
            <a:rPr lang="nl-NL" sz="1700" b="0" i="0" kern="1200" dirty="0">
              <a:latin typeface="Effra" panose="02000506080000020004"/>
            </a:rPr>
            <a:t> btw. </a:t>
          </a:r>
          <a:endParaRPr lang="nl-NL" sz="1700" kern="1200" dirty="0">
            <a:latin typeface="Effra" panose="02000506080000020004"/>
          </a:endParaRPr>
        </a:p>
      </dsp:txBody>
      <dsp:txXfrm>
        <a:off x="564387" y="2425147"/>
        <a:ext cx="4315781" cy="1867821"/>
      </dsp:txXfrm>
    </dsp:sp>
    <dsp:sp modelId="{56C6434B-2943-47E9-9BBB-CE62C774DDDF}">
      <dsp:nvSpPr>
        <dsp:cNvPr id="0" name=""/>
        <dsp:cNvSpPr/>
      </dsp:nvSpPr>
      <dsp:spPr>
        <a:xfrm>
          <a:off x="7038059" y="58369"/>
          <a:ext cx="1510523" cy="1469998"/>
        </a:xfrm>
        <a:prstGeom prst="rect">
          <a:avLst/>
        </a:prstGeom>
        <a:blipFill>
          <a:blip xmlns:r="http://schemas.openxmlformats.org/officeDocument/2006/relationships" r:embed="rId3">
            <a:duotone>
              <a:prstClr val="black"/>
              <a:schemeClr val="tx2">
                <a:tint val="45000"/>
                <a:satMod val="400000"/>
              </a:schemeClr>
            </a:duotone>
            <a:extLst>
              <a:ext uri="{96DAC541-7B7A-43D3-8B79-37D633B846F1}">
                <asvg:svgBlip xmlns:asvg="http://schemas.microsoft.com/office/drawing/2016/SVG/main" r:embed="rId4"/>
              </a:ext>
            </a:extLst>
          </a:blip>
          <a:srcRect/>
          <a:stretch>
            <a:fillRect t="-1000" b="-1000"/>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9EB00CC-C0E7-4DC5-8FEC-B91F143CCF2A}">
      <dsp:nvSpPr>
        <dsp:cNvPr id="0" name=""/>
        <dsp:cNvSpPr/>
      </dsp:nvSpPr>
      <dsp:spPr>
        <a:xfrm>
          <a:off x="5635430" y="1710455"/>
          <a:ext cx="4315781" cy="6299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600200">
            <a:lnSpc>
              <a:spcPct val="100000"/>
            </a:lnSpc>
            <a:spcBef>
              <a:spcPct val="0"/>
            </a:spcBef>
            <a:spcAft>
              <a:spcPct val="35000"/>
            </a:spcAft>
            <a:buNone/>
            <a:defRPr b="1"/>
          </a:pPr>
          <a:r>
            <a:rPr lang="nl-NL" sz="3600" kern="1200" dirty="0">
              <a:latin typeface="Effra" panose="02000506080000020004"/>
            </a:rPr>
            <a:t>Uitgaven</a:t>
          </a:r>
        </a:p>
      </dsp:txBody>
      <dsp:txXfrm>
        <a:off x="5635430" y="1710455"/>
        <a:ext cx="4315781" cy="629999"/>
      </dsp:txXfrm>
    </dsp:sp>
    <dsp:sp modelId="{56D14683-2634-4F24-AC95-F89297BE51AE}">
      <dsp:nvSpPr>
        <dsp:cNvPr id="0" name=""/>
        <dsp:cNvSpPr/>
      </dsp:nvSpPr>
      <dsp:spPr>
        <a:xfrm>
          <a:off x="5635430" y="2425147"/>
          <a:ext cx="4315781" cy="18678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nl-NL" sz="1700" kern="1200" dirty="0">
              <a:latin typeface="Effra" panose="02000506080000020004"/>
            </a:rPr>
            <a:t>- O</a:t>
          </a:r>
          <a:r>
            <a:rPr lang="nl-NL" sz="1700" b="0" i="0" kern="1200" dirty="0"/>
            <a:t>p het moment dat er daadwerkelijk geld wordt uitgegeven, spreken we van uitgaven (in tegenstelling tot kosten). Er is altijd sprake van een actie op een tijdstip.</a:t>
          </a:r>
        </a:p>
        <a:p>
          <a:pPr marL="0" lvl="0" indent="0" algn="ctr" defTabSz="755650">
            <a:lnSpc>
              <a:spcPct val="100000"/>
            </a:lnSpc>
            <a:spcBef>
              <a:spcPct val="0"/>
            </a:spcBef>
            <a:spcAft>
              <a:spcPct val="35000"/>
            </a:spcAft>
            <a:buNone/>
          </a:pPr>
          <a:r>
            <a:rPr lang="nl-NL" sz="1700" b="0" i="0" kern="1200" dirty="0">
              <a:latin typeface="Effra" panose="02000506080000020004"/>
            </a:rPr>
            <a:t>- Uitgaven zijn altijd </a:t>
          </a:r>
          <a:r>
            <a:rPr lang="nl-NL" sz="1700" b="0" i="0" u="sng" kern="1200" dirty="0">
              <a:latin typeface="Effra" panose="02000506080000020004"/>
            </a:rPr>
            <a:t>inclusief</a:t>
          </a:r>
          <a:r>
            <a:rPr lang="nl-NL" sz="1700" b="0" i="0" kern="1200" dirty="0">
              <a:latin typeface="Effra" panose="02000506080000020004"/>
            </a:rPr>
            <a:t> btw. De btw kan vervolgens worden teruggevorderd van de fiscus.</a:t>
          </a:r>
          <a:endParaRPr lang="nl-NL" sz="1700" kern="1200" dirty="0">
            <a:latin typeface="Effra" panose="02000506080000020004"/>
          </a:endParaRPr>
        </a:p>
        <a:p>
          <a:pPr marL="0" lvl="0" indent="0" algn="ctr" defTabSz="755650">
            <a:lnSpc>
              <a:spcPct val="100000"/>
            </a:lnSpc>
            <a:spcBef>
              <a:spcPct val="0"/>
            </a:spcBef>
            <a:spcAft>
              <a:spcPct val="35000"/>
            </a:spcAft>
            <a:buNone/>
          </a:pPr>
          <a:endParaRPr lang="nl-NL" sz="1700" kern="1200" dirty="0">
            <a:latin typeface="Effra" panose="02000506080000020004"/>
          </a:endParaRPr>
        </a:p>
      </dsp:txBody>
      <dsp:txXfrm>
        <a:off x="5635430" y="2425147"/>
        <a:ext cx="4315781" cy="186782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098767-5D63-414D-9932-8B736475AB23}">
      <dsp:nvSpPr>
        <dsp:cNvPr id="0" name=""/>
        <dsp:cNvSpPr/>
      </dsp:nvSpPr>
      <dsp:spPr>
        <a:xfrm>
          <a:off x="1967016" y="58369"/>
          <a:ext cx="1510523" cy="1469998"/>
        </a:xfrm>
        <a:prstGeom prst="rect">
          <a:avLst/>
        </a:prstGeom>
        <a:blipFill>
          <a:blip xmlns:r="http://schemas.openxmlformats.org/officeDocument/2006/relationships" r:embed="rId1">
            <a:grayscl/>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t="-1000" b="-1000"/>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D2EAC7A-9912-46B5-AF87-7655B8B18065}">
      <dsp:nvSpPr>
        <dsp:cNvPr id="0" name=""/>
        <dsp:cNvSpPr/>
      </dsp:nvSpPr>
      <dsp:spPr>
        <a:xfrm>
          <a:off x="564387" y="1710455"/>
          <a:ext cx="4315781" cy="6299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600200">
            <a:lnSpc>
              <a:spcPct val="100000"/>
            </a:lnSpc>
            <a:spcBef>
              <a:spcPct val="0"/>
            </a:spcBef>
            <a:spcAft>
              <a:spcPct val="35000"/>
            </a:spcAft>
            <a:buNone/>
            <a:defRPr b="1"/>
          </a:pPr>
          <a:r>
            <a:rPr lang="nl-NL" sz="3600" kern="1200" dirty="0">
              <a:latin typeface="Effra" panose="02000506080000020004"/>
            </a:rPr>
            <a:t>Kosten</a:t>
          </a:r>
        </a:p>
      </dsp:txBody>
      <dsp:txXfrm>
        <a:off x="564387" y="1710455"/>
        <a:ext cx="4315781" cy="629999"/>
      </dsp:txXfrm>
    </dsp:sp>
    <dsp:sp modelId="{C0495CDC-186B-4000-87A9-8458DD2F02D8}">
      <dsp:nvSpPr>
        <dsp:cNvPr id="0" name=""/>
        <dsp:cNvSpPr/>
      </dsp:nvSpPr>
      <dsp:spPr>
        <a:xfrm>
          <a:off x="564387" y="2425147"/>
          <a:ext cx="4315781" cy="18678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nl-NL" sz="1700" kern="1200" dirty="0">
              <a:latin typeface="Effra" panose="02000506080000020004"/>
            </a:rPr>
            <a:t>- B</a:t>
          </a:r>
          <a:r>
            <a:rPr lang="nl-NL" sz="1700" b="0" i="0" kern="1200" dirty="0"/>
            <a:t>ij kosten is er altijd sprake van een bedrag dat wordt toegerekend aan een periode (om het resultaat te kunnen berekenen). </a:t>
          </a:r>
        </a:p>
        <a:p>
          <a:pPr marL="0" lvl="0" indent="0" algn="ctr" defTabSz="755650">
            <a:lnSpc>
              <a:spcPct val="100000"/>
            </a:lnSpc>
            <a:spcBef>
              <a:spcPct val="0"/>
            </a:spcBef>
            <a:spcAft>
              <a:spcPct val="35000"/>
            </a:spcAft>
            <a:buNone/>
          </a:pPr>
          <a:r>
            <a:rPr lang="nl-NL" sz="1700" b="0" i="0" kern="1200" dirty="0"/>
            <a:t>- Het geld hoeft niet daadwerkelijk te zijn uitgegeven.</a:t>
          </a:r>
        </a:p>
        <a:p>
          <a:pPr marL="0" lvl="0" indent="0" algn="ctr" defTabSz="755650">
            <a:lnSpc>
              <a:spcPct val="100000"/>
            </a:lnSpc>
            <a:spcBef>
              <a:spcPct val="0"/>
            </a:spcBef>
            <a:spcAft>
              <a:spcPct val="35000"/>
            </a:spcAft>
            <a:buNone/>
          </a:pPr>
          <a:r>
            <a:rPr lang="nl-NL" sz="1700" b="0" i="0" kern="1200" dirty="0">
              <a:latin typeface="Effra" panose="02000506080000020004"/>
            </a:rPr>
            <a:t>- Kosten altijd </a:t>
          </a:r>
          <a:r>
            <a:rPr lang="nl-NL" sz="1700" b="0" i="0" u="sng" kern="1200" dirty="0">
              <a:latin typeface="Effra" panose="02000506080000020004"/>
            </a:rPr>
            <a:t>exclusief</a:t>
          </a:r>
          <a:r>
            <a:rPr lang="nl-NL" sz="1700" b="0" i="0" kern="1200" dirty="0">
              <a:latin typeface="Effra" panose="02000506080000020004"/>
            </a:rPr>
            <a:t> btw. </a:t>
          </a:r>
          <a:endParaRPr lang="nl-NL" sz="1700" kern="1200" dirty="0">
            <a:latin typeface="Effra" panose="02000506080000020004"/>
          </a:endParaRPr>
        </a:p>
      </dsp:txBody>
      <dsp:txXfrm>
        <a:off x="564387" y="2425147"/>
        <a:ext cx="4315781" cy="1867821"/>
      </dsp:txXfrm>
    </dsp:sp>
    <dsp:sp modelId="{56C6434B-2943-47E9-9BBB-CE62C774DDDF}">
      <dsp:nvSpPr>
        <dsp:cNvPr id="0" name=""/>
        <dsp:cNvSpPr/>
      </dsp:nvSpPr>
      <dsp:spPr>
        <a:xfrm>
          <a:off x="7038059" y="58369"/>
          <a:ext cx="1510523" cy="1469998"/>
        </a:xfrm>
        <a:prstGeom prst="rect">
          <a:avLst/>
        </a:prstGeom>
        <a:blipFill>
          <a:blip xmlns:r="http://schemas.openxmlformats.org/officeDocument/2006/relationships" r:embed="rId3">
            <a:duotone>
              <a:prstClr val="black"/>
              <a:schemeClr val="tx2">
                <a:tint val="45000"/>
                <a:satMod val="400000"/>
              </a:schemeClr>
            </a:duotone>
            <a:extLst>
              <a:ext uri="{96DAC541-7B7A-43D3-8B79-37D633B846F1}">
                <asvg:svgBlip xmlns:asvg="http://schemas.microsoft.com/office/drawing/2016/SVG/main" r:embed="rId4"/>
              </a:ext>
            </a:extLst>
          </a:blip>
          <a:srcRect/>
          <a:stretch>
            <a:fillRect t="-1000" b="-1000"/>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9EB00CC-C0E7-4DC5-8FEC-B91F143CCF2A}">
      <dsp:nvSpPr>
        <dsp:cNvPr id="0" name=""/>
        <dsp:cNvSpPr/>
      </dsp:nvSpPr>
      <dsp:spPr>
        <a:xfrm>
          <a:off x="5635430" y="1710455"/>
          <a:ext cx="4315781" cy="6299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600200">
            <a:lnSpc>
              <a:spcPct val="100000"/>
            </a:lnSpc>
            <a:spcBef>
              <a:spcPct val="0"/>
            </a:spcBef>
            <a:spcAft>
              <a:spcPct val="35000"/>
            </a:spcAft>
            <a:buNone/>
            <a:defRPr b="1"/>
          </a:pPr>
          <a:r>
            <a:rPr lang="nl-NL" sz="3600" kern="1200" dirty="0">
              <a:latin typeface="Effra" panose="02000506080000020004"/>
            </a:rPr>
            <a:t>Uitgaven</a:t>
          </a:r>
        </a:p>
      </dsp:txBody>
      <dsp:txXfrm>
        <a:off x="5635430" y="1710455"/>
        <a:ext cx="4315781" cy="629999"/>
      </dsp:txXfrm>
    </dsp:sp>
    <dsp:sp modelId="{56D14683-2634-4F24-AC95-F89297BE51AE}">
      <dsp:nvSpPr>
        <dsp:cNvPr id="0" name=""/>
        <dsp:cNvSpPr/>
      </dsp:nvSpPr>
      <dsp:spPr>
        <a:xfrm>
          <a:off x="5635430" y="2425147"/>
          <a:ext cx="4315781" cy="18678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nl-NL" sz="1700" kern="1200" dirty="0">
              <a:latin typeface="Effra" panose="02000506080000020004"/>
            </a:rPr>
            <a:t>- O</a:t>
          </a:r>
          <a:r>
            <a:rPr lang="nl-NL" sz="1700" b="0" i="0" kern="1200" dirty="0"/>
            <a:t>p het moment dat er daadwerkelijk geld wordt uitgegeven, spreken we van uitgaven (in tegenstelling tot kosten). Er is altijd sprake van een actie op een tijdstip.</a:t>
          </a:r>
        </a:p>
        <a:p>
          <a:pPr marL="0" lvl="0" indent="0" algn="ctr" defTabSz="755650">
            <a:lnSpc>
              <a:spcPct val="100000"/>
            </a:lnSpc>
            <a:spcBef>
              <a:spcPct val="0"/>
            </a:spcBef>
            <a:spcAft>
              <a:spcPct val="35000"/>
            </a:spcAft>
            <a:buNone/>
          </a:pPr>
          <a:r>
            <a:rPr lang="nl-NL" sz="1700" b="0" i="0" kern="1200" dirty="0">
              <a:latin typeface="Effra" panose="02000506080000020004"/>
            </a:rPr>
            <a:t>- Uitgaven zijn altijd </a:t>
          </a:r>
          <a:r>
            <a:rPr lang="nl-NL" sz="1700" b="0" i="0" u="sng" kern="1200" dirty="0">
              <a:latin typeface="Effra" panose="02000506080000020004"/>
            </a:rPr>
            <a:t>inclusief</a:t>
          </a:r>
          <a:r>
            <a:rPr lang="nl-NL" sz="1700" b="0" i="0" kern="1200" dirty="0">
              <a:latin typeface="Effra" panose="02000506080000020004"/>
            </a:rPr>
            <a:t> btw. De btw kan vervolgens worden teruggevorderd van de fiscus.</a:t>
          </a:r>
          <a:endParaRPr lang="nl-NL" sz="1700" kern="1200" dirty="0">
            <a:latin typeface="Effra" panose="02000506080000020004"/>
          </a:endParaRPr>
        </a:p>
        <a:p>
          <a:pPr marL="0" lvl="0" indent="0" algn="ctr" defTabSz="755650">
            <a:lnSpc>
              <a:spcPct val="100000"/>
            </a:lnSpc>
            <a:spcBef>
              <a:spcPct val="0"/>
            </a:spcBef>
            <a:spcAft>
              <a:spcPct val="35000"/>
            </a:spcAft>
            <a:buNone/>
          </a:pPr>
          <a:endParaRPr lang="nl-NL" sz="1700" kern="1200" dirty="0">
            <a:latin typeface="Effra" panose="02000506080000020004"/>
          </a:endParaRPr>
        </a:p>
      </dsp:txBody>
      <dsp:txXfrm>
        <a:off x="5635430" y="2425147"/>
        <a:ext cx="4315781" cy="186782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098767-5D63-414D-9932-8B736475AB23}">
      <dsp:nvSpPr>
        <dsp:cNvPr id="0" name=""/>
        <dsp:cNvSpPr/>
      </dsp:nvSpPr>
      <dsp:spPr>
        <a:xfrm>
          <a:off x="1967016" y="263563"/>
          <a:ext cx="1510523" cy="1327536"/>
        </a:xfrm>
        <a:prstGeom prst="rect">
          <a:avLst/>
        </a:prstGeom>
        <a:blipFill>
          <a:blip xmlns:r="http://schemas.openxmlformats.org/officeDocument/2006/relationships" r:embed="rId1">
            <a:grayscl/>
            <a:extLst>
              <a:ext uri="{96DAC541-7B7A-43D3-8B79-37D633B846F1}">
                <asvg:svgBlip xmlns:asvg="http://schemas.microsoft.com/office/drawing/2016/SVG/main" r:embed="rId2"/>
              </a:ext>
            </a:extLst>
          </a:blip>
          <a:srcRect/>
          <a:stretch>
            <a:fillRect t="-1000" b="-1000"/>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D2EAC7A-9912-46B5-AF87-7655B8B18065}">
      <dsp:nvSpPr>
        <dsp:cNvPr id="0" name=""/>
        <dsp:cNvSpPr/>
      </dsp:nvSpPr>
      <dsp:spPr>
        <a:xfrm>
          <a:off x="564387" y="1755541"/>
          <a:ext cx="4315781" cy="5689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600200">
            <a:lnSpc>
              <a:spcPct val="100000"/>
            </a:lnSpc>
            <a:spcBef>
              <a:spcPct val="0"/>
            </a:spcBef>
            <a:spcAft>
              <a:spcPct val="35000"/>
            </a:spcAft>
            <a:buNone/>
            <a:defRPr b="1"/>
          </a:pPr>
          <a:r>
            <a:rPr lang="nl-NL" sz="3600" kern="1200" dirty="0">
              <a:latin typeface="Effra" panose="02000506080000020004"/>
            </a:rPr>
            <a:t>Vrijwillig</a:t>
          </a:r>
        </a:p>
      </dsp:txBody>
      <dsp:txXfrm>
        <a:off x="564387" y="1755541"/>
        <a:ext cx="4315781" cy="568944"/>
      </dsp:txXfrm>
    </dsp:sp>
    <dsp:sp modelId="{C0495CDC-186B-4000-87A9-8458DD2F02D8}">
      <dsp:nvSpPr>
        <dsp:cNvPr id="0" name=""/>
        <dsp:cNvSpPr/>
      </dsp:nvSpPr>
      <dsp:spPr>
        <a:xfrm>
          <a:off x="564387" y="2400969"/>
          <a:ext cx="4315781" cy="16868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nl-NL" sz="1700" kern="1200" dirty="0"/>
            <a:t>Particulier persoon beslist zelf of hij spaart.</a:t>
          </a:r>
          <a:endParaRPr lang="nl-NL" sz="1700" kern="1200" dirty="0">
            <a:latin typeface="Effra" panose="02000506080000020004"/>
          </a:endParaRPr>
        </a:p>
        <a:p>
          <a:pPr marL="0" lvl="0" indent="0" algn="ctr" defTabSz="755650">
            <a:lnSpc>
              <a:spcPct val="100000"/>
            </a:lnSpc>
            <a:spcBef>
              <a:spcPct val="0"/>
            </a:spcBef>
            <a:spcAft>
              <a:spcPct val="35000"/>
            </a:spcAft>
            <a:buNone/>
          </a:pPr>
          <a:r>
            <a:rPr lang="nl-NL" sz="1700" kern="1200"/>
            <a:t>Soorten spaarrekeningen:</a:t>
          </a:r>
          <a:endParaRPr lang="nl-NL" sz="1700" kern="1200" dirty="0"/>
        </a:p>
        <a:p>
          <a:pPr marL="0" lvl="0" indent="0" algn="ctr" defTabSz="755650">
            <a:lnSpc>
              <a:spcPct val="100000"/>
            </a:lnSpc>
            <a:spcBef>
              <a:spcPct val="0"/>
            </a:spcBef>
            <a:spcAft>
              <a:spcPct val="35000"/>
            </a:spcAft>
            <a:buNone/>
          </a:pPr>
          <a:r>
            <a:rPr lang="nl-NL" sz="1700" kern="1200"/>
            <a:t>- Vrij opneembare spaarrekening;</a:t>
          </a:r>
          <a:endParaRPr lang="nl-NL" sz="1700" kern="1200" dirty="0"/>
        </a:p>
        <a:p>
          <a:pPr marL="0" lvl="0" indent="0" algn="ctr" defTabSz="755650">
            <a:lnSpc>
              <a:spcPct val="100000"/>
            </a:lnSpc>
            <a:spcBef>
              <a:spcPct val="0"/>
            </a:spcBef>
            <a:spcAft>
              <a:spcPct val="35000"/>
            </a:spcAft>
            <a:buNone/>
          </a:pPr>
          <a:r>
            <a:rPr lang="nl-NL" sz="1700" kern="1200" dirty="0"/>
            <a:t>- Niet-vrij opneembare spaardepositorekening.</a:t>
          </a:r>
        </a:p>
      </dsp:txBody>
      <dsp:txXfrm>
        <a:off x="564387" y="2400969"/>
        <a:ext cx="4315781" cy="1686805"/>
      </dsp:txXfrm>
    </dsp:sp>
    <dsp:sp modelId="{56C6434B-2943-47E9-9BBB-CE62C774DDDF}">
      <dsp:nvSpPr>
        <dsp:cNvPr id="0" name=""/>
        <dsp:cNvSpPr/>
      </dsp:nvSpPr>
      <dsp:spPr>
        <a:xfrm>
          <a:off x="7038059" y="263563"/>
          <a:ext cx="1510523" cy="1327536"/>
        </a:xfrm>
        <a:prstGeom prst="rect">
          <a:avLst/>
        </a:prstGeom>
        <a:blipFill>
          <a:blip xmlns:r="http://schemas.openxmlformats.org/officeDocument/2006/relationships" r:embed="rId3">
            <a:duotone>
              <a:prstClr val="black"/>
              <a:schemeClr val="tx2">
                <a:tint val="45000"/>
                <a:satMod val="400000"/>
              </a:schemeClr>
            </a:duotone>
            <a:extLst>
              <a:ext uri="{96DAC541-7B7A-43D3-8B79-37D633B846F1}">
                <asvg:svgBlip xmlns:asvg="http://schemas.microsoft.com/office/drawing/2016/SVG/main" r:embed="rId4"/>
              </a:ext>
            </a:extLst>
          </a:blip>
          <a:srcRect/>
          <a:stretch>
            <a:fillRect t="-1000" b="-1000"/>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9EB00CC-C0E7-4DC5-8FEC-B91F143CCF2A}">
      <dsp:nvSpPr>
        <dsp:cNvPr id="0" name=""/>
        <dsp:cNvSpPr/>
      </dsp:nvSpPr>
      <dsp:spPr>
        <a:xfrm>
          <a:off x="5635430" y="1755541"/>
          <a:ext cx="4315781" cy="5689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600200">
            <a:lnSpc>
              <a:spcPct val="100000"/>
            </a:lnSpc>
            <a:spcBef>
              <a:spcPct val="0"/>
            </a:spcBef>
            <a:spcAft>
              <a:spcPct val="35000"/>
            </a:spcAft>
            <a:buNone/>
            <a:defRPr b="1"/>
          </a:pPr>
          <a:r>
            <a:rPr lang="nl-NL" sz="3600" kern="1200" dirty="0">
              <a:latin typeface="Effra" panose="02000506080000020004"/>
            </a:rPr>
            <a:t>Verplicht</a:t>
          </a:r>
        </a:p>
      </dsp:txBody>
      <dsp:txXfrm>
        <a:off x="5635430" y="1755541"/>
        <a:ext cx="4315781" cy="568944"/>
      </dsp:txXfrm>
    </dsp:sp>
    <dsp:sp modelId="{56D14683-2634-4F24-AC95-F89297BE51AE}">
      <dsp:nvSpPr>
        <dsp:cNvPr id="0" name=""/>
        <dsp:cNvSpPr/>
      </dsp:nvSpPr>
      <dsp:spPr>
        <a:xfrm>
          <a:off x="5635430" y="2400969"/>
          <a:ext cx="4315781" cy="16868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nl-NL" sz="1700" kern="1200"/>
            <a:t>Particulier persoon spaart verplicht voor pensioen bij de werkgever. Kenmerken:</a:t>
          </a:r>
          <a:endParaRPr lang="nl-NL" sz="1700" kern="1200" dirty="0">
            <a:latin typeface="Effra" panose="02000506080000020004"/>
          </a:endParaRPr>
        </a:p>
        <a:p>
          <a:pPr marL="0" lvl="0" indent="0" algn="ctr" defTabSz="755650">
            <a:lnSpc>
              <a:spcPct val="100000"/>
            </a:lnSpc>
            <a:spcBef>
              <a:spcPct val="0"/>
            </a:spcBef>
            <a:spcAft>
              <a:spcPct val="35000"/>
            </a:spcAft>
            <a:buNone/>
          </a:pPr>
          <a:r>
            <a:rPr lang="nl-NL" sz="1700" kern="1200"/>
            <a:t>- Werkgever houdt pensioenpremie in op inkomen werknemer;</a:t>
          </a:r>
          <a:endParaRPr lang="nl-NL" sz="1700" kern="1200" dirty="0"/>
        </a:p>
        <a:p>
          <a:pPr marL="0" lvl="0" indent="0" algn="ctr" defTabSz="755650">
            <a:lnSpc>
              <a:spcPct val="100000"/>
            </a:lnSpc>
            <a:spcBef>
              <a:spcPct val="0"/>
            </a:spcBef>
            <a:spcAft>
              <a:spcPct val="35000"/>
            </a:spcAft>
            <a:buNone/>
          </a:pPr>
          <a:r>
            <a:rPr lang="nl-NL" sz="1700" kern="1200"/>
            <a:t>- Werkgever draagt pensioenpremies af aan bedrijfspensioenfonds;</a:t>
          </a:r>
          <a:endParaRPr lang="nl-NL" sz="1700" kern="1200" dirty="0"/>
        </a:p>
        <a:p>
          <a:pPr marL="0" lvl="0" indent="0" algn="ctr" defTabSz="755650">
            <a:lnSpc>
              <a:spcPct val="100000"/>
            </a:lnSpc>
            <a:spcBef>
              <a:spcPct val="0"/>
            </a:spcBef>
            <a:spcAft>
              <a:spcPct val="35000"/>
            </a:spcAft>
            <a:buNone/>
          </a:pPr>
          <a:r>
            <a:rPr lang="nl-NL" sz="1700" kern="1200" dirty="0"/>
            <a:t>- Bedrijfspensioenfonds belegt pensioenpremies.</a:t>
          </a:r>
        </a:p>
        <a:p>
          <a:pPr marL="0" lvl="0" indent="0" algn="ctr" defTabSz="755650">
            <a:lnSpc>
              <a:spcPct val="100000"/>
            </a:lnSpc>
            <a:spcBef>
              <a:spcPct val="0"/>
            </a:spcBef>
            <a:spcAft>
              <a:spcPct val="35000"/>
            </a:spcAft>
            <a:buNone/>
          </a:pPr>
          <a:endParaRPr lang="nl-NL" sz="1700" kern="1200" dirty="0">
            <a:latin typeface="Effra" panose="02000506080000020004"/>
          </a:endParaRPr>
        </a:p>
      </dsp:txBody>
      <dsp:txXfrm>
        <a:off x="5635430" y="2400969"/>
        <a:ext cx="4315781" cy="168680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098767-5D63-414D-9932-8B736475AB23}">
      <dsp:nvSpPr>
        <dsp:cNvPr id="0" name=""/>
        <dsp:cNvSpPr/>
      </dsp:nvSpPr>
      <dsp:spPr>
        <a:xfrm>
          <a:off x="1967016" y="263563"/>
          <a:ext cx="1510523" cy="1327536"/>
        </a:xfrm>
        <a:prstGeom prst="rect">
          <a:avLst/>
        </a:prstGeom>
        <a:blipFill>
          <a:blip xmlns:r="http://schemas.openxmlformats.org/officeDocument/2006/relationships" r:embed="rId1">
            <a:grayscl/>
            <a:extLst>
              <a:ext uri="{96DAC541-7B7A-43D3-8B79-37D633B846F1}">
                <asvg:svgBlip xmlns:asvg="http://schemas.microsoft.com/office/drawing/2016/SVG/main" r:embed="rId2"/>
              </a:ext>
            </a:extLst>
          </a:blip>
          <a:srcRect/>
          <a:stretch>
            <a:fillRect t="-1000" b="-1000"/>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D2EAC7A-9912-46B5-AF87-7655B8B18065}">
      <dsp:nvSpPr>
        <dsp:cNvPr id="0" name=""/>
        <dsp:cNvSpPr/>
      </dsp:nvSpPr>
      <dsp:spPr>
        <a:xfrm>
          <a:off x="564387" y="1755541"/>
          <a:ext cx="4315781" cy="5689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600200">
            <a:lnSpc>
              <a:spcPct val="100000"/>
            </a:lnSpc>
            <a:spcBef>
              <a:spcPct val="0"/>
            </a:spcBef>
            <a:spcAft>
              <a:spcPct val="35000"/>
            </a:spcAft>
            <a:buNone/>
            <a:defRPr b="1"/>
          </a:pPr>
          <a:r>
            <a:rPr lang="nl-NL" sz="3600" kern="1200" dirty="0">
              <a:latin typeface="Effra" panose="02000506080000020004"/>
            </a:rPr>
            <a:t>Vrijwillig</a:t>
          </a:r>
        </a:p>
      </dsp:txBody>
      <dsp:txXfrm>
        <a:off x="564387" y="1755541"/>
        <a:ext cx="4315781" cy="568944"/>
      </dsp:txXfrm>
    </dsp:sp>
    <dsp:sp modelId="{C0495CDC-186B-4000-87A9-8458DD2F02D8}">
      <dsp:nvSpPr>
        <dsp:cNvPr id="0" name=""/>
        <dsp:cNvSpPr/>
      </dsp:nvSpPr>
      <dsp:spPr>
        <a:xfrm>
          <a:off x="564387" y="2400969"/>
          <a:ext cx="4315781" cy="16868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nl-NL" sz="1700" kern="1200" dirty="0"/>
            <a:t>Particulier persoon beslist zelf of hij spaart.</a:t>
          </a:r>
          <a:endParaRPr lang="nl-NL" sz="1700" kern="1200" dirty="0">
            <a:latin typeface="Effra" panose="02000506080000020004"/>
          </a:endParaRPr>
        </a:p>
        <a:p>
          <a:pPr marL="0" lvl="0" indent="0" algn="ctr" defTabSz="755650">
            <a:lnSpc>
              <a:spcPct val="100000"/>
            </a:lnSpc>
            <a:spcBef>
              <a:spcPct val="0"/>
            </a:spcBef>
            <a:spcAft>
              <a:spcPct val="35000"/>
            </a:spcAft>
            <a:buNone/>
          </a:pPr>
          <a:r>
            <a:rPr lang="nl-NL" sz="1700" kern="1200"/>
            <a:t>Soorten spaarrekeningen:</a:t>
          </a:r>
          <a:endParaRPr lang="nl-NL" sz="1700" kern="1200" dirty="0"/>
        </a:p>
        <a:p>
          <a:pPr marL="0" lvl="0" indent="0" algn="ctr" defTabSz="755650">
            <a:lnSpc>
              <a:spcPct val="100000"/>
            </a:lnSpc>
            <a:spcBef>
              <a:spcPct val="0"/>
            </a:spcBef>
            <a:spcAft>
              <a:spcPct val="35000"/>
            </a:spcAft>
            <a:buNone/>
          </a:pPr>
          <a:r>
            <a:rPr lang="nl-NL" sz="1700" kern="1200"/>
            <a:t>- Vrij opneembare spaarrekening;</a:t>
          </a:r>
          <a:endParaRPr lang="nl-NL" sz="1700" kern="1200" dirty="0"/>
        </a:p>
        <a:p>
          <a:pPr marL="0" lvl="0" indent="0" algn="ctr" defTabSz="755650">
            <a:lnSpc>
              <a:spcPct val="100000"/>
            </a:lnSpc>
            <a:spcBef>
              <a:spcPct val="0"/>
            </a:spcBef>
            <a:spcAft>
              <a:spcPct val="35000"/>
            </a:spcAft>
            <a:buNone/>
          </a:pPr>
          <a:r>
            <a:rPr lang="nl-NL" sz="1700" kern="1200" dirty="0"/>
            <a:t>- Niet-vrij opneembare spaardepositorekening.</a:t>
          </a:r>
        </a:p>
      </dsp:txBody>
      <dsp:txXfrm>
        <a:off x="564387" y="2400969"/>
        <a:ext cx="4315781" cy="1686805"/>
      </dsp:txXfrm>
    </dsp:sp>
    <dsp:sp modelId="{56C6434B-2943-47E9-9BBB-CE62C774DDDF}">
      <dsp:nvSpPr>
        <dsp:cNvPr id="0" name=""/>
        <dsp:cNvSpPr/>
      </dsp:nvSpPr>
      <dsp:spPr>
        <a:xfrm>
          <a:off x="7038059" y="263563"/>
          <a:ext cx="1510523" cy="1327536"/>
        </a:xfrm>
        <a:prstGeom prst="rect">
          <a:avLst/>
        </a:prstGeom>
        <a:blipFill>
          <a:blip xmlns:r="http://schemas.openxmlformats.org/officeDocument/2006/relationships" r:embed="rId3">
            <a:duotone>
              <a:prstClr val="black"/>
              <a:schemeClr val="tx2">
                <a:tint val="45000"/>
                <a:satMod val="400000"/>
              </a:schemeClr>
            </a:duotone>
            <a:extLst>
              <a:ext uri="{96DAC541-7B7A-43D3-8B79-37D633B846F1}">
                <asvg:svgBlip xmlns:asvg="http://schemas.microsoft.com/office/drawing/2016/SVG/main" r:embed="rId4"/>
              </a:ext>
            </a:extLst>
          </a:blip>
          <a:srcRect/>
          <a:stretch>
            <a:fillRect t="-1000" b="-1000"/>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9EB00CC-C0E7-4DC5-8FEC-B91F143CCF2A}">
      <dsp:nvSpPr>
        <dsp:cNvPr id="0" name=""/>
        <dsp:cNvSpPr/>
      </dsp:nvSpPr>
      <dsp:spPr>
        <a:xfrm>
          <a:off x="5635430" y="1755541"/>
          <a:ext cx="4315781" cy="5689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600200">
            <a:lnSpc>
              <a:spcPct val="100000"/>
            </a:lnSpc>
            <a:spcBef>
              <a:spcPct val="0"/>
            </a:spcBef>
            <a:spcAft>
              <a:spcPct val="35000"/>
            </a:spcAft>
            <a:buNone/>
            <a:defRPr b="1"/>
          </a:pPr>
          <a:r>
            <a:rPr lang="nl-NL" sz="3600" kern="1200" dirty="0">
              <a:latin typeface="Effra" panose="02000506080000020004"/>
            </a:rPr>
            <a:t>Verplicht</a:t>
          </a:r>
        </a:p>
      </dsp:txBody>
      <dsp:txXfrm>
        <a:off x="5635430" y="1755541"/>
        <a:ext cx="4315781" cy="568944"/>
      </dsp:txXfrm>
    </dsp:sp>
    <dsp:sp modelId="{56D14683-2634-4F24-AC95-F89297BE51AE}">
      <dsp:nvSpPr>
        <dsp:cNvPr id="0" name=""/>
        <dsp:cNvSpPr/>
      </dsp:nvSpPr>
      <dsp:spPr>
        <a:xfrm>
          <a:off x="5635430" y="2400969"/>
          <a:ext cx="4315781" cy="16868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nl-NL" sz="1700" kern="1200"/>
            <a:t>Particulier persoon spaart verplicht voor pensioen bij de werkgever. Kenmerken:</a:t>
          </a:r>
          <a:endParaRPr lang="nl-NL" sz="1700" kern="1200" dirty="0">
            <a:latin typeface="Effra" panose="02000506080000020004"/>
          </a:endParaRPr>
        </a:p>
        <a:p>
          <a:pPr marL="0" lvl="0" indent="0" algn="ctr" defTabSz="755650">
            <a:lnSpc>
              <a:spcPct val="100000"/>
            </a:lnSpc>
            <a:spcBef>
              <a:spcPct val="0"/>
            </a:spcBef>
            <a:spcAft>
              <a:spcPct val="35000"/>
            </a:spcAft>
            <a:buNone/>
          </a:pPr>
          <a:r>
            <a:rPr lang="nl-NL" sz="1700" kern="1200"/>
            <a:t>- Werkgever houdt pensioenpremie in op inkomen werknemer;</a:t>
          </a:r>
          <a:endParaRPr lang="nl-NL" sz="1700" kern="1200" dirty="0"/>
        </a:p>
        <a:p>
          <a:pPr marL="0" lvl="0" indent="0" algn="ctr" defTabSz="755650">
            <a:lnSpc>
              <a:spcPct val="100000"/>
            </a:lnSpc>
            <a:spcBef>
              <a:spcPct val="0"/>
            </a:spcBef>
            <a:spcAft>
              <a:spcPct val="35000"/>
            </a:spcAft>
            <a:buNone/>
          </a:pPr>
          <a:r>
            <a:rPr lang="nl-NL" sz="1700" kern="1200"/>
            <a:t>- Werkgever draagt pensioenpremies af aan bedrijfspensioenfonds;</a:t>
          </a:r>
          <a:endParaRPr lang="nl-NL" sz="1700" kern="1200" dirty="0"/>
        </a:p>
        <a:p>
          <a:pPr marL="0" lvl="0" indent="0" algn="ctr" defTabSz="755650">
            <a:lnSpc>
              <a:spcPct val="100000"/>
            </a:lnSpc>
            <a:spcBef>
              <a:spcPct val="0"/>
            </a:spcBef>
            <a:spcAft>
              <a:spcPct val="35000"/>
            </a:spcAft>
            <a:buNone/>
          </a:pPr>
          <a:r>
            <a:rPr lang="nl-NL" sz="1700" kern="1200" dirty="0"/>
            <a:t>- Bedrijfspensioenfonds belegt pensioenpremies.</a:t>
          </a:r>
        </a:p>
        <a:p>
          <a:pPr marL="0" lvl="0" indent="0" algn="ctr" defTabSz="755650">
            <a:lnSpc>
              <a:spcPct val="100000"/>
            </a:lnSpc>
            <a:spcBef>
              <a:spcPct val="0"/>
            </a:spcBef>
            <a:spcAft>
              <a:spcPct val="35000"/>
            </a:spcAft>
            <a:buNone/>
          </a:pPr>
          <a:endParaRPr lang="nl-NL" sz="1700" kern="1200" dirty="0">
            <a:latin typeface="Effra" panose="02000506080000020004"/>
          </a:endParaRPr>
        </a:p>
      </dsp:txBody>
      <dsp:txXfrm>
        <a:off x="5635430" y="2400969"/>
        <a:ext cx="4315781" cy="168680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098767-5D63-414D-9932-8B736475AB23}">
      <dsp:nvSpPr>
        <dsp:cNvPr id="0" name=""/>
        <dsp:cNvSpPr/>
      </dsp:nvSpPr>
      <dsp:spPr>
        <a:xfrm>
          <a:off x="1967016" y="263563"/>
          <a:ext cx="1510523" cy="1327536"/>
        </a:xfrm>
        <a:prstGeom prst="rect">
          <a:avLst/>
        </a:prstGeom>
        <a:blipFill>
          <a:blip xmlns:r="http://schemas.openxmlformats.org/officeDocument/2006/relationships" r:embed="rId1">
            <a:grayscl/>
            <a:extLst>
              <a:ext uri="{96DAC541-7B7A-43D3-8B79-37D633B846F1}">
                <asvg:svgBlip xmlns:asvg="http://schemas.microsoft.com/office/drawing/2016/SVG/main" r:embed="rId2"/>
              </a:ext>
            </a:extLst>
          </a:blip>
          <a:srcRect/>
          <a:stretch>
            <a:fillRect t="-1000" b="-1000"/>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D2EAC7A-9912-46B5-AF87-7655B8B18065}">
      <dsp:nvSpPr>
        <dsp:cNvPr id="0" name=""/>
        <dsp:cNvSpPr/>
      </dsp:nvSpPr>
      <dsp:spPr>
        <a:xfrm>
          <a:off x="564387" y="1755541"/>
          <a:ext cx="4315781" cy="5689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600200">
            <a:lnSpc>
              <a:spcPct val="100000"/>
            </a:lnSpc>
            <a:spcBef>
              <a:spcPct val="0"/>
            </a:spcBef>
            <a:spcAft>
              <a:spcPct val="35000"/>
            </a:spcAft>
            <a:buNone/>
            <a:defRPr b="1"/>
          </a:pPr>
          <a:r>
            <a:rPr lang="nl-NL" sz="3600" kern="1200" dirty="0">
              <a:latin typeface="Effra" panose="02000506080000020004"/>
            </a:rPr>
            <a:t>Vrijwillig</a:t>
          </a:r>
        </a:p>
      </dsp:txBody>
      <dsp:txXfrm>
        <a:off x="564387" y="1755541"/>
        <a:ext cx="4315781" cy="568944"/>
      </dsp:txXfrm>
    </dsp:sp>
    <dsp:sp modelId="{C0495CDC-186B-4000-87A9-8458DD2F02D8}">
      <dsp:nvSpPr>
        <dsp:cNvPr id="0" name=""/>
        <dsp:cNvSpPr/>
      </dsp:nvSpPr>
      <dsp:spPr>
        <a:xfrm>
          <a:off x="564387" y="2400969"/>
          <a:ext cx="4315781" cy="16868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nl-NL" sz="1700" kern="1200" dirty="0"/>
            <a:t>Particulier persoon beslist zelf of hij spaart.</a:t>
          </a:r>
          <a:endParaRPr lang="nl-NL" sz="1700" kern="1200" dirty="0">
            <a:latin typeface="Effra" panose="02000506080000020004"/>
          </a:endParaRPr>
        </a:p>
        <a:p>
          <a:pPr marL="0" lvl="0" indent="0" algn="ctr" defTabSz="755650">
            <a:lnSpc>
              <a:spcPct val="100000"/>
            </a:lnSpc>
            <a:spcBef>
              <a:spcPct val="0"/>
            </a:spcBef>
            <a:spcAft>
              <a:spcPct val="35000"/>
            </a:spcAft>
            <a:buNone/>
          </a:pPr>
          <a:r>
            <a:rPr lang="nl-NL" sz="1700" kern="1200"/>
            <a:t>Soorten spaarrekeningen:</a:t>
          </a:r>
          <a:endParaRPr lang="nl-NL" sz="1700" kern="1200" dirty="0"/>
        </a:p>
        <a:p>
          <a:pPr marL="0" lvl="0" indent="0" algn="ctr" defTabSz="755650">
            <a:lnSpc>
              <a:spcPct val="100000"/>
            </a:lnSpc>
            <a:spcBef>
              <a:spcPct val="0"/>
            </a:spcBef>
            <a:spcAft>
              <a:spcPct val="35000"/>
            </a:spcAft>
            <a:buNone/>
          </a:pPr>
          <a:r>
            <a:rPr lang="nl-NL" sz="1700" kern="1200"/>
            <a:t>- Vrij opneembare spaarrekening;</a:t>
          </a:r>
          <a:endParaRPr lang="nl-NL" sz="1700" kern="1200" dirty="0"/>
        </a:p>
        <a:p>
          <a:pPr marL="0" lvl="0" indent="0" algn="ctr" defTabSz="755650">
            <a:lnSpc>
              <a:spcPct val="100000"/>
            </a:lnSpc>
            <a:spcBef>
              <a:spcPct val="0"/>
            </a:spcBef>
            <a:spcAft>
              <a:spcPct val="35000"/>
            </a:spcAft>
            <a:buNone/>
          </a:pPr>
          <a:r>
            <a:rPr lang="nl-NL" sz="1700" kern="1200" dirty="0"/>
            <a:t>- Niet-vrij opneembare spaardepositorekening.</a:t>
          </a:r>
        </a:p>
      </dsp:txBody>
      <dsp:txXfrm>
        <a:off x="564387" y="2400969"/>
        <a:ext cx="4315781" cy="1686805"/>
      </dsp:txXfrm>
    </dsp:sp>
    <dsp:sp modelId="{56C6434B-2943-47E9-9BBB-CE62C774DDDF}">
      <dsp:nvSpPr>
        <dsp:cNvPr id="0" name=""/>
        <dsp:cNvSpPr/>
      </dsp:nvSpPr>
      <dsp:spPr>
        <a:xfrm>
          <a:off x="7038059" y="263563"/>
          <a:ext cx="1510523" cy="1327536"/>
        </a:xfrm>
        <a:prstGeom prst="rect">
          <a:avLst/>
        </a:prstGeom>
        <a:blipFill>
          <a:blip xmlns:r="http://schemas.openxmlformats.org/officeDocument/2006/relationships" r:embed="rId3">
            <a:duotone>
              <a:prstClr val="black"/>
              <a:schemeClr val="tx2">
                <a:tint val="45000"/>
                <a:satMod val="400000"/>
              </a:schemeClr>
            </a:duotone>
            <a:extLst>
              <a:ext uri="{96DAC541-7B7A-43D3-8B79-37D633B846F1}">
                <asvg:svgBlip xmlns:asvg="http://schemas.microsoft.com/office/drawing/2016/SVG/main" r:embed="rId4"/>
              </a:ext>
            </a:extLst>
          </a:blip>
          <a:srcRect/>
          <a:stretch>
            <a:fillRect t="-1000" b="-1000"/>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9EB00CC-C0E7-4DC5-8FEC-B91F143CCF2A}">
      <dsp:nvSpPr>
        <dsp:cNvPr id="0" name=""/>
        <dsp:cNvSpPr/>
      </dsp:nvSpPr>
      <dsp:spPr>
        <a:xfrm>
          <a:off x="5635430" y="1755541"/>
          <a:ext cx="4315781" cy="5689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600200">
            <a:lnSpc>
              <a:spcPct val="100000"/>
            </a:lnSpc>
            <a:spcBef>
              <a:spcPct val="0"/>
            </a:spcBef>
            <a:spcAft>
              <a:spcPct val="35000"/>
            </a:spcAft>
            <a:buNone/>
            <a:defRPr b="1"/>
          </a:pPr>
          <a:r>
            <a:rPr lang="nl-NL" sz="3600" kern="1200" dirty="0">
              <a:latin typeface="Effra" panose="02000506080000020004"/>
            </a:rPr>
            <a:t>Verplicht</a:t>
          </a:r>
        </a:p>
      </dsp:txBody>
      <dsp:txXfrm>
        <a:off x="5635430" y="1755541"/>
        <a:ext cx="4315781" cy="568944"/>
      </dsp:txXfrm>
    </dsp:sp>
    <dsp:sp modelId="{56D14683-2634-4F24-AC95-F89297BE51AE}">
      <dsp:nvSpPr>
        <dsp:cNvPr id="0" name=""/>
        <dsp:cNvSpPr/>
      </dsp:nvSpPr>
      <dsp:spPr>
        <a:xfrm>
          <a:off x="5635430" y="2400969"/>
          <a:ext cx="4315781" cy="16868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nl-NL" sz="1700" kern="1200"/>
            <a:t>Particulier persoon spaart verplicht voor pensioen bij de werkgever. Kenmerken:</a:t>
          </a:r>
          <a:endParaRPr lang="nl-NL" sz="1700" kern="1200" dirty="0">
            <a:latin typeface="Effra" panose="02000506080000020004"/>
          </a:endParaRPr>
        </a:p>
        <a:p>
          <a:pPr marL="0" lvl="0" indent="0" algn="ctr" defTabSz="755650">
            <a:lnSpc>
              <a:spcPct val="100000"/>
            </a:lnSpc>
            <a:spcBef>
              <a:spcPct val="0"/>
            </a:spcBef>
            <a:spcAft>
              <a:spcPct val="35000"/>
            </a:spcAft>
            <a:buNone/>
          </a:pPr>
          <a:r>
            <a:rPr lang="nl-NL" sz="1700" kern="1200"/>
            <a:t>- Werkgever houdt pensioenpremie in op inkomen werknemer;</a:t>
          </a:r>
          <a:endParaRPr lang="nl-NL" sz="1700" kern="1200" dirty="0"/>
        </a:p>
        <a:p>
          <a:pPr marL="0" lvl="0" indent="0" algn="ctr" defTabSz="755650">
            <a:lnSpc>
              <a:spcPct val="100000"/>
            </a:lnSpc>
            <a:spcBef>
              <a:spcPct val="0"/>
            </a:spcBef>
            <a:spcAft>
              <a:spcPct val="35000"/>
            </a:spcAft>
            <a:buNone/>
          </a:pPr>
          <a:r>
            <a:rPr lang="nl-NL" sz="1700" kern="1200"/>
            <a:t>- Werkgever draagt pensioenpremies af aan bedrijfspensioenfonds;</a:t>
          </a:r>
          <a:endParaRPr lang="nl-NL" sz="1700" kern="1200" dirty="0"/>
        </a:p>
        <a:p>
          <a:pPr marL="0" lvl="0" indent="0" algn="ctr" defTabSz="755650">
            <a:lnSpc>
              <a:spcPct val="100000"/>
            </a:lnSpc>
            <a:spcBef>
              <a:spcPct val="0"/>
            </a:spcBef>
            <a:spcAft>
              <a:spcPct val="35000"/>
            </a:spcAft>
            <a:buNone/>
          </a:pPr>
          <a:r>
            <a:rPr lang="nl-NL" sz="1700" kern="1200" dirty="0"/>
            <a:t>- Bedrijfspensioenfonds belegt pensioenpremies.</a:t>
          </a:r>
        </a:p>
        <a:p>
          <a:pPr marL="0" lvl="0" indent="0" algn="ctr" defTabSz="755650">
            <a:lnSpc>
              <a:spcPct val="100000"/>
            </a:lnSpc>
            <a:spcBef>
              <a:spcPct val="0"/>
            </a:spcBef>
            <a:spcAft>
              <a:spcPct val="35000"/>
            </a:spcAft>
            <a:buNone/>
          </a:pPr>
          <a:endParaRPr lang="nl-NL" sz="1700" kern="1200" dirty="0">
            <a:latin typeface="Effra" panose="02000506080000020004"/>
          </a:endParaRPr>
        </a:p>
      </dsp:txBody>
      <dsp:txXfrm>
        <a:off x="5635430" y="2400969"/>
        <a:ext cx="4315781" cy="1686805"/>
      </dsp:txXfrm>
    </dsp:sp>
  </dsp:spTree>
</dsp:drawing>
</file>

<file path=ppt/diagrams/layout1.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10.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11.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12.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13.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14.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15.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16.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8.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9.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3303B088-E8ED-4B1B-8A7F-F213E363004F}" type="datetimeFigureOut">
              <a:rPr lang="nl-NL" smtClean="0"/>
              <a:t>17-5-2025</a:t>
            </a:fld>
            <a:endParaRPr lang="nl-NL"/>
          </a:p>
        </p:txBody>
      </p:sp>
      <p:sp>
        <p:nvSpPr>
          <p:cNvPr id="4" name="Tijdelijke aanduiding voor dia-afbeelding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702DE054-1A0C-403B-A1DA-D1826809846E}" type="slidenum">
              <a:rPr lang="nl-NL" smtClean="0"/>
              <a:t>‹nr.›</a:t>
            </a:fld>
            <a:endParaRPr lang="nl-NL"/>
          </a:p>
        </p:txBody>
      </p:sp>
    </p:spTree>
    <p:extLst>
      <p:ext uri="{BB962C8B-B14F-4D97-AF65-F5344CB8AC3E}">
        <p14:creationId xmlns:p14="http://schemas.microsoft.com/office/powerpoint/2010/main" val="34451135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652D38-649F-2742-B8D4-CEFE19811428}"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92316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702DE054-1A0C-403B-A1DA-D1826809846E}" type="slidenum">
              <a:rPr lang="nl-NL" smtClean="0"/>
              <a:t>45</a:t>
            </a:fld>
            <a:endParaRPr lang="nl-NL"/>
          </a:p>
        </p:txBody>
      </p:sp>
    </p:spTree>
    <p:extLst>
      <p:ext uri="{BB962C8B-B14F-4D97-AF65-F5344CB8AC3E}">
        <p14:creationId xmlns:p14="http://schemas.microsoft.com/office/powerpoint/2010/main" val="31617891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17D836-7FB8-EAFB-AF49-520BAD838CDB}"/>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8C348BF2-C3EF-60BE-7583-076DAD533D8C}"/>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671EBD22-7852-B302-3298-0E59CB27373C}"/>
              </a:ext>
            </a:extLst>
          </p:cNvPr>
          <p:cNvSpPr>
            <a:spLocks noGrp="1"/>
          </p:cNvSpPr>
          <p:nvPr>
            <p:ph type="body" idx="1"/>
          </p:nvPr>
        </p:nvSpPr>
        <p:spPr/>
        <p:txBody>
          <a:bodyPr/>
          <a:lstStyle/>
          <a:p>
            <a:pPr algn="ctr"/>
            <a:r>
              <a:rPr lang="nl-NL" dirty="0">
                <a:solidFill>
                  <a:schemeClr val="tx1"/>
                </a:solidFill>
              </a:rPr>
              <a:t>De formules berekenen dus iets anders! Wil je de uitkomsten met elkaar vergelijken? 2 mogelijkheden:</a:t>
            </a:r>
          </a:p>
          <a:p>
            <a:pPr marL="342900" indent="-342900" algn="ctr">
              <a:buAutoNum type="arabicPeriod"/>
            </a:pPr>
            <a:r>
              <a:rPr lang="nl-NL" dirty="0">
                <a:solidFill>
                  <a:schemeClr val="tx1"/>
                </a:solidFill>
              </a:rPr>
              <a:t>Interestbedrag enkelvoudige interest + kapitaal = eindwaarde enkelvoudige interest</a:t>
            </a:r>
          </a:p>
          <a:p>
            <a:pPr marL="342900" indent="-342900" algn="ctr">
              <a:buAutoNum type="arabicPeriod"/>
            </a:pPr>
            <a:r>
              <a:rPr lang="nl-NL" dirty="0">
                <a:solidFill>
                  <a:schemeClr val="tx1"/>
                </a:solidFill>
              </a:rPr>
              <a:t>Eindwaarde samengestelde interest – beginwaarde = interest samengestelde interest</a:t>
            </a:r>
          </a:p>
          <a:p>
            <a:endParaRPr lang="nl-NL" dirty="0"/>
          </a:p>
        </p:txBody>
      </p:sp>
      <p:sp>
        <p:nvSpPr>
          <p:cNvPr id="4" name="Tijdelijke aanduiding voor dianummer 3">
            <a:extLst>
              <a:ext uri="{FF2B5EF4-FFF2-40B4-BE49-F238E27FC236}">
                <a16:creationId xmlns:a16="http://schemas.microsoft.com/office/drawing/2014/main" id="{F90E8DA1-E43B-D8C7-5463-29547037A095}"/>
              </a:ext>
            </a:extLst>
          </p:cNvPr>
          <p:cNvSpPr>
            <a:spLocks noGrp="1"/>
          </p:cNvSpPr>
          <p:nvPr>
            <p:ph type="sldNum" sz="quarter" idx="5"/>
          </p:nvPr>
        </p:nvSpPr>
        <p:spPr/>
        <p:txBody>
          <a:bodyPr/>
          <a:lstStyle/>
          <a:p>
            <a:fld id="{702DE054-1A0C-403B-A1DA-D1826809846E}" type="slidenum">
              <a:rPr lang="nl-NL" smtClean="0"/>
              <a:t>49</a:t>
            </a:fld>
            <a:endParaRPr lang="nl-NL"/>
          </a:p>
        </p:txBody>
      </p:sp>
    </p:spTree>
    <p:extLst>
      <p:ext uri="{BB962C8B-B14F-4D97-AF65-F5344CB8AC3E}">
        <p14:creationId xmlns:p14="http://schemas.microsoft.com/office/powerpoint/2010/main" val="9379565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B7474E-4D42-5B5D-8BBB-8F45210F1821}"/>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D57C4EAA-8C3C-AF7E-22DE-2032978E93BA}"/>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017D876C-CF4F-8CC7-80D4-97D2EA04A812}"/>
              </a:ext>
            </a:extLst>
          </p:cNvPr>
          <p:cNvSpPr>
            <a:spLocks noGrp="1"/>
          </p:cNvSpPr>
          <p:nvPr>
            <p:ph type="body" idx="1"/>
          </p:nvPr>
        </p:nvSpPr>
        <p:spPr/>
        <p:txBody>
          <a:bodyPr/>
          <a:lstStyle/>
          <a:p>
            <a:pPr algn="ctr"/>
            <a:r>
              <a:rPr lang="nl-NL" dirty="0">
                <a:solidFill>
                  <a:schemeClr val="tx1"/>
                </a:solidFill>
              </a:rPr>
              <a:t>De formules berekenen dus iets anders! Wil je de uitkomsten met elkaar vergelijken? 2 mogelijkheden:</a:t>
            </a:r>
          </a:p>
          <a:p>
            <a:pPr marL="342900" indent="-342900" algn="ctr">
              <a:buAutoNum type="arabicPeriod"/>
            </a:pPr>
            <a:r>
              <a:rPr lang="nl-NL" dirty="0">
                <a:solidFill>
                  <a:schemeClr val="tx1"/>
                </a:solidFill>
              </a:rPr>
              <a:t>Interestbedrag enkelvoudige interest + kapitaal = eindwaarde enkelvoudige interest</a:t>
            </a:r>
          </a:p>
          <a:p>
            <a:pPr marL="342900" indent="-342900" algn="ctr">
              <a:buAutoNum type="arabicPeriod"/>
            </a:pPr>
            <a:r>
              <a:rPr lang="nl-NL" dirty="0">
                <a:solidFill>
                  <a:schemeClr val="tx1"/>
                </a:solidFill>
              </a:rPr>
              <a:t>Eindwaarde samengestelde interest – beginwaarde = interest samengestelde interest</a:t>
            </a:r>
          </a:p>
          <a:p>
            <a:endParaRPr lang="nl-NL" dirty="0"/>
          </a:p>
        </p:txBody>
      </p:sp>
      <p:sp>
        <p:nvSpPr>
          <p:cNvPr id="4" name="Tijdelijke aanduiding voor dianummer 3">
            <a:extLst>
              <a:ext uri="{FF2B5EF4-FFF2-40B4-BE49-F238E27FC236}">
                <a16:creationId xmlns:a16="http://schemas.microsoft.com/office/drawing/2014/main" id="{A6FBE6FB-4D76-1A45-343D-6189917048BC}"/>
              </a:ext>
            </a:extLst>
          </p:cNvPr>
          <p:cNvSpPr>
            <a:spLocks noGrp="1"/>
          </p:cNvSpPr>
          <p:nvPr>
            <p:ph type="sldNum" sz="quarter" idx="5"/>
          </p:nvPr>
        </p:nvSpPr>
        <p:spPr/>
        <p:txBody>
          <a:bodyPr/>
          <a:lstStyle/>
          <a:p>
            <a:fld id="{702DE054-1A0C-403B-A1DA-D1826809846E}" type="slidenum">
              <a:rPr lang="nl-NL" smtClean="0"/>
              <a:t>50</a:t>
            </a:fld>
            <a:endParaRPr lang="nl-NL"/>
          </a:p>
        </p:txBody>
      </p:sp>
    </p:spTree>
    <p:extLst>
      <p:ext uri="{BB962C8B-B14F-4D97-AF65-F5344CB8AC3E}">
        <p14:creationId xmlns:p14="http://schemas.microsoft.com/office/powerpoint/2010/main" val="26425838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B1C93D-4036-8124-1D12-D381320B952F}"/>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BB517363-0CF2-656F-D584-6668664B0B3E}"/>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686E8FE5-29F5-AAF3-7565-66BAAD4D1EEF}"/>
              </a:ext>
            </a:extLst>
          </p:cNvPr>
          <p:cNvSpPr>
            <a:spLocks noGrp="1"/>
          </p:cNvSpPr>
          <p:nvPr>
            <p:ph type="body" idx="1"/>
          </p:nvPr>
        </p:nvSpPr>
        <p:spPr/>
        <p:txBody>
          <a:bodyPr/>
          <a:lstStyle/>
          <a:p>
            <a:pPr algn="ctr"/>
            <a:r>
              <a:rPr lang="nl-NL" dirty="0">
                <a:solidFill>
                  <a:schemeClr val="tx1"/>
                </a:solidFill>
              </a:rPr>
              <a:t>De formules berekenen dus iets anders! Wil je de uitkomsten met elkaar vergelijken? 2 mogelijkheden:</a:t>
            </a:r>
          </a:p>
          <a:p>
            <a:pPr marL="342900" indent="-342900" algn="ctr">
              <a:buAutoNum type="arabicPeriod"/>
            </a:pPr>
            <a:r>
              <a:rPr lang="nl-NL" dirty="0">
                <a:solidFill>
                  <a:schemeClr val="tx1"/>
                </a:solidFill>
              </a:rPr>
              <a:t>Interestbedrag enkelvoudige interest + kapitaal = eindwaarde enkelvoudige interest</a:t>
            </a:r>
          </a:p>
          <a:p>
            <a:pPr marL="342900" indent="-342900" algn="ctr">
              <a:buAutoNum type="arabicPeriod"/>
            </a:pPr>
            <a:r>
              <a:rPr lang="nl-NL" dirty="0">
                <a:solidFill>
                  <a:schemeClr val="tx1"/>
                </a:solidFill>
              </a:rPr>
              <a:t>Eindwaarde samengestelde interest – beginwaarde = interest samengestelde interest</a:t>
            </a:r>
          </a:p>
          <a:p>
            <a:endParaRPr lang="nl-NL" dirty="0"/>
          </a:p>
        </p:txBody>
      </p:sp>
      <p:sp>
        <p:nvSpPr>
          <p:cNvPr id="4" name="Tijdelijke aanduiding voor dianummer 3">
            <a:extLst>
              <a:ext uri="{FF2B5EF4-FFF2-40B4-BE49-F238E27FC236}">
                <a16:creationId xmlns:a16="http://schemas.microsoft.com/office/drawing/2014/main" id="{F8F31713-9DC3-6295-6C76-1B88925B5CBF}"/>
              </a:ext>
            </a:extLst>
          </p:cNvPr>
          <p:cNvSpPr>
            <a:spLocks noGrp="1"/>
          </p:cNvSpPr>
          <p:nvPr>
            <p:ph type="sldNum" sz="quarter" idx="5"/>
          </p:nvPr>
        </p:nvSpPr>
        <p:spPr/>
        <p:txBody>
          <a:bodyPr/>
          <a:lstStyle/>
          <a:p>
            <a:fld id="{702DE054-1A0C-403B-A1DA-D1826809846E}" type="slidenum">
              <a:rPr lang="nl-NL" smtClean="0"/>
              <a:t>51</a:t>
            </a:fld>
            <a:endParaRPr lang="nl-NL"/>
          </a:p>
        </p:txBody>
      </p:sp>
    </p:spTree>
    <p:extLst>
      <p:ext uri="{BB962C8B-B14F-4D97-AF65-F5344CB8AC3E}">
        <p14:creationId xmlns:p14="http://schemas.microsoft.com/office/powerpoint/2010/main" val="11791145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Dan moet je natuurlijk wel weten wat het verschil is tussen constante en variabele kosten!</a:t>
            </a:r>
          </a:p>
        </p:txBody>
      </p:sp>
      <p:sp>
        <p:nvSpPr>
          <p:cNvPr id="4" name="Tijdelijke aanduiding voor dianummer 3"/>
          <p:cNvSpPr>
            <a:spLocks noGrp="1"/>
          </p:cNvSpPr>
          <p:nvPr>
            <p:ph type="sldNum" sz="quarter" idx="5"/>
          </p:nvPr>
        </p:nvSpPr>
        <p:spPr/>
        <p:txBody>
          <a:bodyPr/>
          <a:lstStyle/>
          <a:p>
            <a:fld id="{702DE054-1A0C-403B-A1DA-D1826809846E}" type="slidenum">
              <a:rPr lang="nl-NL" smtClean="0"/>
              <a:t>68</a:t>
            </a:fld>
            <a:endParaRPr lang="nl-NL"/>
          </a:p>
        </p:txBody>
      </p:sp>
    </p:spTree>
    <p:extLst>
      <p:ext uri="{BB962C8B-B14F-4D97-AF65-F5344CB8AC3E}">
        <p14:creationId xmlns:p14="http://schemas.microsoft.com/office/powerpoint/2010/main" val="42074944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8E652D38-649F-2742-B8D4-CEFE19811428}" type="slidenum">
              <a:rPr lang="nl-NL" smtClean="0"/>
              <a:t>69</a:t>
            </a:fld>
            <a:endParaRPr lang="nl-NL"/>
          </a:p>
        </p:txBody>
      </p:sp>
    </p:spTree>
    <p:extLst>
      <p:ext uri="{BB962C8B-B14F-4D97-AF65-F5344CB8AC3E}">
        <p14:creationId xmlns:p14="http://schemas.microsoft.com/office/powerpoint/2010/main" val="655389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Let op! Bij BEA ronden we altijd af naar boven!</a:t>
            </a:r>
          </a:p>
        </p:txBody>
      </p:sp>
      <p:sp>
        <p:nvSpPr>
          <p:cNvPr id="4" name="Tijdelijke aanduiding voor dianummer 3"/>
          <p:cNvSpPr>
            <a:spLocks noGrp="1"/>
          </p:cNvSpPr>
          <p:nvPr>
            <p:ph type="sldNum" sz="quarter" idx="5"/>
          </p:nvPr>
        </p:nvSpPr>
        <p:spPr/>
        <p:txBody>
          <a:bodyPr/>
          <a:lstStyle/>
          <a:p>
            <a:fld id="{702DE054-1A0C-403B-A1DA-D1826809846E}" type="slidenum">
              <a:rPr lang="nl-NL" smtClean="0"/>
              <a:t>74</a:t>
            </a:fld>
            <a:endParaRPr lang="nl-NL"/>
          </a:p>
        </p:txBody>
      </p:sp>
    </p:spTree>
    <p:extLst>
      <p:ext uri="{BB962C8B-B14F-4D97-AF65-F5344CB8AC3E}">
        <p14:creationId xmlns:p14="http://schemas.microsoft.com/office/powerpoint/2010/main" val="39141569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72A31C-5F86-0B19-2688-81FEC4BFA56B}"/>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CCA0E3C0-E3EC-1830-725C-D448E44EB4CC}"/>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15D77CED-4B54-D738-29D8-6011B7BD467C}"/>
              </a:ext>
            </a:extLst>
          </p:cNvPr>
          <p:cNvSpPr>
            <a:spLocks noGrp="1"/>
          </p:cNvSpPr>
          <p:nvPr>
            <p:ph type="body" idx="1"/>
          </p:nvPr>
        </p:nvSpPr>
        <p:spPr/>
        <p:txBody>
          <a:bodyPr/>
          <a:lstStyle/>
          <a:p>
            <a:r>
              <a:rPr lang="nl-NL" dirty="0"/>
              <a:t>Let op! Bij BEA ronden we altijd af naar boven!</a:t>
            </a:r>
          </a:p>
        </p:txBody>
      </p:sp>
      <p:sp>
        <p:nvSpPr>
          <p:cNvPr id="4" name="Tijdelijke aanduiding voor dianummer 3">
            <a:extLst>
              <a:ext uri="{FF2B5EF4-FFF2-40B4-BE49-F238E27FC236}">
                <a16:creationId xmlns:a16="http://schemas.microsoft.com/office/drawing/2014/main" id="{558311E0-72A6-D71D-3F22-54BC233D3739}"/>
              </a:ext>
            </a:extLst>
          </p:cNvPr>
          <p:cNvSpPr>
            <a:spLocks noGrp="1"/>
          </p:cNvSpPr>
          <p:nvPr>
            <p:ph type="sldNum" sz="quarter" idx="5"/>
          </p:nvPr>
        </p:nvSpPr>
        <p:spPr/>
        <p:txBody>
          <a:bodyPr/>
          <a:lstStyle/>
          <a:p>
            <a:fld id="{702DE054-1A0C-403B-A1DA-D1826809846E}" type="slidenum">
              <a:rPr lang="nl-NL" smtClean="0"/>
              <a:t>75</a:t>
            </a:fld>
            <a:endParaRPr lang="nl-NL"/>
          </a:p>
        </p:txBody>
      </p:sp>
    </p:spTree>
    <p:extLst>
      <p:ext uri="{BB962C8B-B14F-4D97-AF65-F5344CB8AC3E}">
        <p14:creationId xmlns:p14="http://schemas.microsoft.com/office/powerpoint/2010/main" val="7057250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702DE054-1A0C-403B-A1DA-D1826809846E}" type="slidenum">
              <a:rPr lang="nl-NL" smtClean="0"/>
              <a:t>100</a:t>
            </a:fld>
            <a:endParaRPr lang="nl-NL"/>
          </a:p>
        </p:txBody>
      </p:sp>
    </p:spTree>
    <p:extLst>
      <p:ext uri="{BB962C8B-B14F-4D97-AF65-F5344CB8AC3E}">
        <p14:creationId xmlns:p14="http://schemas.microsoft.com/office/powerpoint/2010/main" val="16057816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2DE054-1A0C-403B-A1DA-D1826809846E}"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112</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761026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652D38-649F-2742-B8D4-CEFE19811428}"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228707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7FBDF6-AA84-5579-723B-13C541BFBAF1}"/>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9DB95991-0FF9-9FD9-09AE-C59188CA6718}"/>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5255F844-E232-11F2-2D22-675599EB3B64}"/>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CA0B8968-4C28-CE0B-86FF-4B0510F35BD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2DE054-1A0C-403B-A1DA-D1826809846E}"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741264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D1C455-8BD4-B0EA-44E5-AB070DA71544}"/>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95E37404-AC26-56FE-111D-6E8C07E74FC1}"/>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0B237BFF-0880-2690-D3B4-657917966008}"/>
              </a:ext>
            </a:extLst>
          </p:cNvPr>
          <p:cNvSpPr>
            <a:spLocks noGrp="1"/>
          </p:cNvSpPr>
          <p:nvPr>
            <p:ph type="body" idx="1"/>
          </p:nvPr>
        </p:nvSpPr>
        <p:spPr/>
        <p:txBody>
          <a:bodyPr/>
          <a:lstStyle/>
          <a:p>
            <a:r>
              <a:rPr lang="nl-NL" b="0" i="0" dirty="0">
                <a:solidFill>
                  <a:srgbClr val="242F51"/>
                </a:solidFill>
                <a:effectLst/>
                <a:latin typeface="ProximaNova"/>
              </a:rPr>
              <a:t>In een bepaalde periode kunnen kosten en uitgaven precies aan elkaar gelijk zijn (met uitzondering van aflossing en afschrijving). Echter, als er per kwartaal, halfjaar of jaar vooruit of achteraf wordt betaald, ontstaan er (grote) verschillen tussen maandelijkse uitgaven en kosten</a:t>
            </a:r>
            <a:endParaRPr lang="nl-NL" dirty="0"/>
          </a:p>
        </p:txBody>
      </p:sp>
      <p:sp>
        <p:nvSpPr>
          <p:cNvPr id="4" name="Tijdelijke aanduiding voor dianummer 3">
            <a:extLst>
              <a:ext uri="{FF2B5EF4-FFF2-40B4-BE49-F238E27FC236}">
                <a16:creationId xmlns:a16="http://schemas.microsoft.com/office/drawing/2014/main" id="{40A84691-9038-7820-CD0B-48938C13BB1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652D38-649F-2742-B8D4-CEFE19811428}"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346221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None/>
            </a:pPr>
            <a:r>
              <a:rPr lang="nl-NL" sz="1200" dirty="0"/>
              <a:t>Er is sprake van leverancierskrediet als een leverancier alvast goederen of diensten levert en de klant later betaalt. Er zijn twee vormen van leverancierskrediet: </a:t>
            </a:r>
          </a:p>
          <a:p>
            <a:pPr marL="457200" indent="-457200">
              <a:buFont typeface="+mj-lt"/>
              <a:buAutoNum type="arabicPeriod"/>
            </a:pPr>
            <a:r>
              <a:rPr lang="nl-NL" sz="1200" dirty="0"/>
              <a:t>Ontvangen leverancierskrediet</a:t>
            </a:r>
          </a:p>
          <a:p>
            <a:pPr marL="457200" indent="-457200">
              <a:buFont typeface="+mj-lt"/>
              <a:buAutoNum type="arabicPeriod"/>
            </a:pPr>
            <a:r>
              <a:rPr lang="nl-NL" sz="1200" dirty="0"/>
              <a:t>Verstrekt leverancierskrediet.</a:t>
            </a:r>
            <a:endParaRPr lang="nl-NL" dirty="0"/>
          </a:p>
        </p:txBody>
      </p:sp>
      <p:sp>
        <p:nvSpPr>
          <p:cNvPr id="4" name="Tijdelijke aanduiding voor dianummer 3"/>
          <p:cNvSpPr>
            <a:spLocks noGrp="1"/>
          </p:cNvSpPr>
          <p:nvPr>
            <p:ph type="sldNum" sz="quarter" idx="5"/>
          </p:nvPr>
        </p:nvSpPr>
        <p:spPr/>
        <p:txBody>
          <a:bodyPr/>
          <a:lstStyle/>
          <a:p>
            <a:fld id="{8E652D38-649F-2742-B8D4-CEFE19811428}" type="slidenum">
              <a:rPr lang="nl-NL" smtClean="0"/>
              <a:t>37</a:t>
            </a:fld>
            <a:endParaRPr lang="nl-NL"/>
          </a:p>
        </p:txBody>
      </p:sp>
    </p:spTree>
    <p:extLst>
      <p:ext uri="{BB962C8B-B14F-4D97-AF65-F5344CB8AC3E}">
        <p14:creationId xmlns:p14="http://schemas.microsoft.com/office/powerpoint/2010/main" val="1067992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None/>
            </a:pPr>
            <a:r>
              <a:rPr lang="nl-NL" sz="1200" dirty="0"/>
              <a:t>Er is sprake van afnemerskrediet als een afnemer (klant) alvast betaalt en de goederen of diensten later worden geleverd door de leverancier. Er zijn twee vormen van afnemerskrediet: </a:t>
            </a:r>
          </a:p>
          <a:p>
            <a:pPr marL="457200" indent="-457200">
              <a:buFont typeface="+mj-lt"/>
              <a:buAutoNum type="arabicPeriod"/>
            </a:pPr>
            <a:r>
              <a:rPr lang="nl-NL" sz="1200" dirty="0"/>
              <a:t>Ontvangen afnemerskrediet </a:t>
            </a:r>
          </a:p>
          <a:p>
            <a:pPr marL="457200" indent="-457200">
              <a:buFont typeface="+mj-lt"/>
              <a:buAutoNum type="arabicPeriod"/>
            </a:pPr>
            <a:r>
              <a:rPr lang="nl-NL" sz="1200" dirty="0"/>
              <a:t>Verstrekt afnemerskrediet.</a:t>
            </a:r>
          </a:p>
          <a:p>
            <a:endParaRPr lang="nl-NL" dirty="0"/>
          </a:p>
        </p:txBody>
      </p:sp>
      <p:sp>
        <p:nvSpPr>
          <p:cNvPr id="4" name="Tijdelijke aanduiding voor dianummer 3"/>
          <p:cNvSpPr>
            <a:spLocks noGrp="1"/>
          </p:cNvSpPr>
          <p:nvPr>
            <p:ph type="sldNum" sz="quarter" idx="5"/>
          </p:nvPr>
        </p:nvSpPr>
        <p:spPr/>
        <p:txBody>
          <a:bodyPr/>
          <a:lstStyle/>
          <a:p>
            <a:fld id="{8E652D38-649F-2742-B8D4-CEFE19811428}" type="slidenum">
              <a:rPr lang="nl-NL" smtClean="0"/>
              <a:t>38</a:t>
            </a:fld>
            <a:endParaRPr lang="nl-NL"/>
          </a:p>
        </p:txBody>
      </p:sp>
    </p:spTree>
    <p:extLst>
      <p:ext uri="{BB962C8B-B14F-4D97-AF65-F5344CB8AC3E}">
        <p14:creationId xmlns:p14="http://schemas.microsoft.com/office/powerpoint/2010/main" val="4018418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We zoomen nu eerst in op sparen. </a:t>
            </a:r>
          </a:p>
        </p:txBody>
      </p:sp>
      <p:sp>
        <p:nvSpPr>
          <p:cNvPr id="4" name="Tijdelijke aanduiding voor dianummer 3"/>
          <p:cNvSpPr>
            <a:spLocks noGrp="1"/>
          </p:cNvSpPr>
          <p:nvPr>
            <p:ph type="sldNum" sz="quarter" idx="5"/>
          </p:nvPr>
        </p:nvSpPr>
        <p:spPr/>
        <p:txBody>
          <a:bodyPr/>
          <a:lstStyle/>
          <a:p>
            <a:fld id="{702DE054-1A0C-403B-A1DA-D1826809846E}" type="slidenum">
              <a:rPr lang="nl-NL" smtClean="0"/>
              <a:t>42</a:t>
            </a:fld>
            <a:endParaRPr lang="nl-NL"/>
          </a:p>
        </p:txBody>
      </p:sp>
    </p:spTree>
    <p:extLst>
      <p:ext uri="{BB962C8B-B14F-4D97-AF65-F5344CB8AC3E}">
        <p14:creationId xmlns:p14="http://schemas.microsoft.com/office/powerpoint/2010/main" val="41036282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9ECFE9-0B3B-73E9-56B3-70B8B0F2BF0A}"/>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1E7709CE-C240-091E-C3CC-9927B54CF27A}"/>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FDC31764-A7E3-265F-A3A8-D9E34B001FEF}"/>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E92742A7-1FB7-BFE3-BC0B-A349F7D5FC57}"/>
              </a:ext>
            </a:extLst>
          </p:cNvPr>
          <p:cNvSpPr>
            <a:spLocks noGrp="1"/>
          </p:cNvSpPr>
          <p:nvPr>
            <p:ph type="sldNum" sz="quarter" idx="5"/>
          </p:nvPr>
        </p:nvSpPr>
        <p:spPr/>
        <p:txBody>
          <a:bodyPr/>
          <a:lstStyle/>
          <a:p>
            <a:fld id="{702DE054-1A0C-403B-A1DA-D1826809846E}" type="slidenum">
              <a:rPr lang="nl-NL" smtClean="0"/>
              <a:t>43</a:t>
            </a:fld>
            <a:endParaRPr lang="nl-NL"/>
          </a:p>
        </p:txBody>
      </p:sp>
    </p:spTree>
    <p:extLst>
      <p:ext uri="{BB962C8B-B14F-4D97-AF65-F5344CB8AC3E}">
        <p14:creationId xmlns:p14="http://schemas.microsoft.com/office/powerpoint/2010/main" val="11524051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265F22-EDEF-6277-B294-3534BD0FE454}"/>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C3D34768-6C24-A2F0-0AD5-A8F6D3B5C453}"/>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3D7D04C3-4451-4839-C3FF-61DC2CE44364}"/>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913BE700-3ECB-CA07-B060-0FA07B3DCFD1}"/>
              </a:ext>
            </a:extLst>
          </p:cNvPr>
          <p:cNvSpPr>
            <a:spLocks noGrp="1"/>
          </p:cNvSpPr>
          <p:nvPr>
            <p:ph type="sldNum" sz="quarter" idx="5"/>
          </p:nvPr>
        </p:nvSpPr>
        <p:spPr/>
        <p:txBody>
          <a:bodyPr/>
          <a:lstStyle/>
          <a:p>
            <a:fld id="{702DE054-1A0C-403B-A1DA-D1826809846E}" type="slidenum">
              <a:rPr lang="nl-NL" smtClean="0"/>
              <a:t>44</a:t>
            </a:fld>
            <a:endParaRPr lang="nl-NL"/>
          </a:p>
        </p:txBody>
      </p:sp>
    </p:spTree>
    <p:extLst>
      <p:ext uri="{BB962C8B-B14F-4D97-AF65-F5344CB8AC3E}">
        <p14:creationId xmlns:p14="http://schemas.microsoft.com/office/powerpoint/2010/main" val="31759475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BA16532-9818-449C-BBED-08526F6D39E4}"/>
              </a:ext>
            </a:extLst>
          </p:cNvPr>
          <p:cNvSpPr>
            <a:spLocks noGrp="1"/>
          </p:cNvSpPr>
          <p:nvPr>
            <p:ph type="ctrTitle"/>
          </p:nvPr>
        </p:nvSpPr>
        <p:spPr>
          <a:xfrm>
            <a:off x="1524000" y="1122363"/>
            <a:ext cx="9144000" cy="2387600"/>
          </a:xfrm>
        </p:spPr>
        <p:txBody>
          <a:bodyPr anchor="b"/>
          <a:lstStyle>
            <a:lvl1pPr algn="ctr">
              <a:defRPr sz="6000">
                <a:latin typeface="Effra" panose="02000506080000020004" pitchFamily="2" charset="0"/>
              </a:defRPr>
            </a:lvl1pPr>
          </a:lstStyle>
          <a:p>
            <a:r>
              <a:rPr lang="nl-NL" dirty="0"/>
              <a:t>Klik om stijl te bewerken</a:t>
            </a:r>
          </a:p>
        </p:txBody>
      </p:sp>
      <p:sp>
        <p:nvSpPr>
          <p:cNvPr id="3" name="Ondertitel 2">
            <a:extLst>
              <a:ext uri="{FF2B5EF4-FFF2-40B4-BE49-F238E27FC236}">
                <a16:creationId xmlns:a16="http://schemas.microsoft.com/office/drawing/2014/main" id="{9463242A-2615-4F97-A11E-94A966350A8E}"/>
              </a:ext>
            </a:extLst>
          </p:cNvPr>
          <p:cNvSpPr>
            <a:spLocks noGrp="1"/>
          </p:cNvSpPr>
          <p:nvPr>
            <p:ph type="subTitle" idx="1"/>
          </p:nvPr>
        </p:nvSpPr>
        <p:spPr>
          <a:xfrm>
            <a:off x="1524000" y="3602038"/>
            <a:ext cx="9144000" cy="1655762"/>
          </a:xfrm>
        </p:spPr>
        <p:txBody>
          <a:bodyPr/>
          <a:lstStyle>
            <a:lvl1pPr marL="0" indent="0" algn="ctr">
              <a:buNone/>
              <a:defRPr sz="2400">
                <a:latin typeface="Effra" panose="0200050608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Klikken om de ondertitelstijl van het model te bewerken</a:t>
            </a:r>
          </a:p>
        </p:txBody>
      </p:sp>
      <p:sp>
        <p:nvSpPr>
          <p:cNvPr id="4" name="Tijdelijke aanduiding voor datum 3">
            <a:extLst>
              <a:ext uri="{FF2B5EF4-FFF2-40B4-BE49-F238E27FC236}">
                <a16:creationId xmlns:a16="http://schemas.microsoft.com/office/drawing/2014/main" id="{15E9F262-EB07-43B2-88DC-05B892E33AFC}"/>
              </a:ext>
            </a:extLst>
          </p:cNvPr>
          <p:cNvSpPr>
            <a:spLocks noGrp="1"/>
          </p:cNvSpPr>
          <p:nvPr>
            <p:ph type="dt" sz="half" idx="10"/>
          </p:nvPr>
        </p:nvSpPr>
        <p:spPr/>
        <p:txBody>
          <a:bodyPr/>
          <a:lstStyle/>
          <a:p>
            <a:fld id="{62F1A354-3FB0-4CC8-B645-49C2B3C12A52}" type="datetimeFigureOut">
              <a:rPr lang="nl-NL" smtClean="0"/>
              <a:t>17-5-2025</a:t>
            </a:fld>
            <a:endParaRPr lang="nl-NL"/>
          </a:p>
        </p:txBody>
      </p:sp>
      <p:sp>
        <p:nvSpPr>
          <p:cNvPr id="5" name="Tijdelijke aanduiding voor voettekst 4">
            <a:extLst>
              <a:ext uri="{FF2B5EF4-FFF2-40B4-BE49-F238E27FC236}">
                <a16:creationId xmlns:a16="http://schemas.microsoft.com/office/drawing/2014/main" id="{02D8B6FF-B399-4E0B-8ED4-26E5D0DB8770}"/>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50C3B986-4732-4AEA-80AF-896F199945E2}"/>
              </a:ext>
            </a:extLst>
          </p:cNvPr>
          <p:cNvSpPr>
            <a:spLocks noGrp="1"/>
          </p:cNvSpPr>
          <p:nvPr>
            <p:ph type="sldNum" sz="quarter" idx="12"/>
          </p:nvPr>
        </p:nvSpPr>
        <p:spPr/>
        <p:txBody>
          <a:bodyPr/>
          <a:lstStyle/>
          <a:p>
            <a:fld id="{092F62AD-E3BE-4C56-9B59-A1D972D61210}" type="slidenum">
              <a:rPr lang="nl-NL" smtClean="0"/>
              <a:t>‹nr.›</a:t>
            </a:fld>
            <a:endParaRPr lang="nl-NL"/>
          </a:p>
        </p:txBody>
      </p:sp>
    </p:spTree>
    <p:extLst>
      <p:ext uri="{BB962C8B-B14F-4D97-AF65-F5344CB8AC3E}">
        <p14:creationId xmlns:p14="http://schemas.microsoft.com/office/powerpoint/2010/main" val="22767714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F88A08F-AB43-4BF9-ABCB-DF7281450347}"/>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C54D7517-DEA0-4D82-8F5B-C554F4BA1D90}"/>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A29AA1E5-D26E-4914-8646-464C46527DFF}"/>
              </a:ext>
            </a:extLst>
          </p:cNvPr>
          <p:cNvSpPr>
            <a:spLocks noGrp="1"/>
          </p:cNvSpPr>
          <p:nvPr>
            <p:ph type="dt" sz="half" idx="10"/>
          </p:nvPr>
        </p:nvSpPr>
        <p:spPr/>
        <p:txBody>
          <a:bodyPr/>
          <a:lstStyle/>
          <a:p>
            <a:fld id="{62F1A354-3FB0-4CC8-B645-49C2B3C12A52}" type="datetimeFigureOut">
              <a:rPr lang="nl-NL" smtClean="0"/>
              <a:t>17-5-2025</a:t>
            </a:fld>
            <a:endParaRPr lang="nl-NL"/>
          </a:p>
        </p:txBody>
      </p:sp>
      <p:sp>
        <p:nvSpPr>
          <p:cNvPr id="5" name="Tijdelijke aanduiding voor voettekst 4">
            <a:extLst>
              <a:ext uri="{FF2B5EF4-FFF2-40B4-BE49-F238E27FC236}">
                <a16:creationId xmlns:a16="http://schemas.microsoft.com/office/drawing/2014/main" id="{CADCE312-5144-4421-865F-22EC8FA7210A}"/>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F171D65C-570E-40AE-844D-07BD851AA43B}"/>
              </a:ext>
            </a:extLst>
          </p:cNvPr>
          <p:cNvSpPr>
            <a:spLocks noGrp="1"/>
          </p:cNvSpPr>
          <p:nvPr>
            <p:ph type="sldNum" sz="quarter" idx="12"/>
          </p:nvPr>
        </p:nvSpPr>
        <p:spPr/>
        <p:txBody>
          <a:bodyPr/>
          <a:lstStyle/>
          <a:p>
            <a:fld id="{092F62AD-E3BE-4C56-9B59-A1D972D61210}" type="slidenum">
              <a:rPr lang="nl-NL" smtClean="0"/>
              <a:t>‹nr.›</a:t>
            </a:fld>
            <a:endParaRPr lang="nl-NL"/>
          </a:p>
        </p:txBody>
      </p:sp>
    </p:spTree>
    <p:extLst>
      <p:ext uri="{BB962C8B-B14F-4D97-AF65-F5344CB8AC3E}">
        <p14:creationId xmlns:p14="http://schemas.microsoft.com/office/powerpoint/2010/main" val="8528105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8C5DC912-268B-443F-B9BC-CF4D0BC94F6C}"/>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256E0DDD-8AEF-43CB-82CF-69189EB37A5E}"/>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87E25A30-79F0-44B1-9228-A1CBA9740BE8}"/>
              </a:ext>
            </a:extLst>
          </p:cNvPr>
          <p:cNvSpPr>
            <a:spLocks noGrp="1"/>
          </p:cNvSpPr>
          <p:nvPr>
            <p:ph type="dt" sz="half" idx="10"/>
          </p:nvPr>
        </p:nvSpPr>
        <p:spPr/>
        <p:txBody>
          <a:bodyPr/>
          <a:lstStyle/>
          <a:p>
            <a:fld id="{62F1A354-3FB0-4CC8-B645-49C2B3C12A52}" type="datetimeFigureOut">
              <a:rPr lang="nl-NL" smtClean="0"/>
              <a:t>17-5-2025</a:t>
            </a:fld>
            <a:endParaRPr lang="nl-NL"/>
          </a:p>
        </p:txBody>
      </p:sp>
      <p:sp>
        <p:nvSpPr>
          <p:cNvPr id="5" name="Tijdelijke aanduiding voor voettekst 4">
            <a:extLst>
              <a:ext uri="{FF2B5EF4-FFF2-40B4-BE49-F238E27FC236}">
                <a16:creationId xmlns:a16="http://schemas.microsoft.com/office/drawing/2014/main" id="{564B8293-F539-4212-8950-B07F9BEA3BC0}"/>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73D65D48-E244-438B-9FDD-B6053753560B}"/>
              </a:ext>
            </a:extLst>
          </p:cNvPr>
          <p:cNvSpPr>
            <a:spLocks noGrp="1"/>
          </p:cNvSpPr>
          <p:nvPr>
            <p:ph type="sldNum" sz="quarter" idx="12"/>
          </p:nvPr>
        </p:nvSpPr>
        <p:spPr/>
        <p:txBody>
          <a:bodyPr/>
          <a:lstStyle/>
          <a:p>
            <a:fld id="{092F62AD-E3BE-4C56-9B59-A1D972D61210}" type="slidenum">
              <a:rPr lang="nl-NL" smtClean="0"/>
              <a:t>‹nr.›</a:t>
            </a:fld>
            <a:endParaRPr lang="nl-NL"/>
          </a:p>
        </p:txBody>
      </p:sp>
    </p:spTree>
    <p:extLst>
      <p:ext uri="{BB962C8B-B14F-4D97-AF65-F5344CB8AC3E}">
        <p14:creationId xmlns:p14="http://schemas.microsoft.com/office/powerpoint/2010/main" val="3486209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9FA6E03-AFFA-425F-B098-FB39FD93D95E}"/>
              </a:ext>
            </a:extLst>
          </p:cNvPr>
          <p:cNvSpPr>
            <a:spLocks noGrp="1"/>
          </p:cNvSpPr>
          <p:nvPr>
            <p:ph type="title"/>
          </p:nvPr>
        </p:nvSpPr>
        <p:spPr/>
        <p:txBody>
          <a:bodyPr/>
          <a:lstStyle>
            <a:lvl1pPr>
              <a:defRPr>
                <a:latin typeface="Effra" panose="02000506080000020004" pitchFamily="2" charset="0"/>
              </a:defRPr>
            </a:lvl1pPr>
          </a:lstStyle>
          <a:p>
            <a:r>
              <a:rPr lang="nl-NL" dirty="0"/>
              <a:t>Klik om stijl te bewerken</a:t>
            </a:r>
          </a:p>
        </p:txBody>
      </p:sp>
      <p:sp>
        <p:nvSpPr>
          <p:cNvPr id="3" name="Tijdelijke aanduiding voor inhoud 2">
            <a:extLst>
              <a:ext uri="{FF2B5EF4-FFF2-40B4-BE49-F238E27FC236}">
                <a16:creationId xmlns:a16="http://schemas.microsoft.com/office/drawing/2014/main" id="{F4FF8226-A94B-48C7-8AF1-4AC47F024929}"/>
              </a:ext>
            </a:extLst>
          </p:cNvPr>
          <p:cNvSpPr>
            <a:spLocks noGrp="1"/>
          </p:cNvSpPr>
          <p:nvPr>
            <p:ph idx="1"/>
          </p:nvPr>
        </p:nvSpPr>
        <p:spPr/>
        <p:txBody>
          <a:bodyPr/>
          <a:lstStyle>
            <a:lvl1pPr>
              <a:defRPr>
                <a:latin typeface="Effra" panose="02000506080000020004" pitchFamily="2" charset="0"/>
              </a:defRPr>
            </a:lvl1pPr>
            <a:lvl2pPr>
              <a:defRPr>
                <a:latin typeface="Effra" panose="02000506080000020004" pitchFamily="2" charset="0"/>
              </a:defRPr>
            </a:lvl2pPr>
            <a:lvl3pPr>
              <a:defRPr>
                <a:latin typeface="Effra" panose="02000506080000020004" pitchFamily="2" charset="0"/>
              </a:defRPr>
            </a:lvl3pPr>
            <a:lvl4pPr>
              <a:defRPr>
                <a:latin typeface="Effra" panose="02000506080000020004" pitchFamily="2" charset="0"/>
              </a:defRPr>
            </a:lvl4pPr>
            <a:lvl5pPr>
              <a:defRPr>
                <a:latin typeface="Effra" panose="02000506080000020004" pitchFamily="2" charset="0"/>
              </a:defRPr>
            </a:lvl5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a:extLst>
              <a:ext uri="{FF2B5EF4-FFF2-40B4-BE49-F238E27FC236}">
                <a16:creationId xmlns:a16="http://schemas.microsoft.com/office/drawing/2014/main" id="{B71A6391-A82D-4E67-B394-7F606DBCF29B}"/>
              </a:ext>
            </a:extLst>
          </p:cNvPr>
          <p:cNvSpPr>
            <a:spLocks noGrp="1"/>
          </p:cNvSpPr>
          <p:nvPr>
            <p:ph type="dt" sz="half" idx="10"/>
          </p:nvPr>
        </p:nvSpPr>
        <p:spPr/>
        <p:txBody>
          <a:bodyPr/>
          <a:lstStyle/>
          <a:p>
            <a:fld id="{62F1A354-3FB0-4CC8-B645-49C2B3C12A52}" type="datetimeFigureOut">
              <a:rPr lang="nl-NL" smtClean="0"/>
              <a:t>17-5-2025</a:t>
            </a:fld>
            <a:endParaRPr lang="nl-NL"/>
          </a:p>
        </p:txBody>
      </p:sp>
      <p:sp>
        <p:nvSpPr>
          <p:cNvPr id="5" name="Tijdelijke aanduiding voor voettekst 4">
            <a:extLst>
              <a:ext uri="{FF2B5EF4-FFF2-40B4-BE49-F238E27FC236}">
                <a16:creationId xmlns:a16="http://schemas.microsoft.com/office/drawing/2014/main" id="{BD4E7E76-91FC-48CD-9CF9-AEC6DFF8722B}"/>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F37FE3BF-0F76-43E2-B69A-C702BD8945FA}"/>
              </a:ext>
            </a:extLst>
          </p:cNvPr>
          <p:cNvSpPr>
            <a:spLocks noGrp="1"/>
          </p:cNvSpPr>
          <p:nvPr>
            <p:ph type="sldNum" sz="quarter" idx="12"/>
          </p:nvPr>
        </p:nvSpPr>
        <p:spPr/>
        <p:txBody>
          <a:bodyPr/>
          <a:lstStyle/>
          <a:p>
            <a:fld id="{092F62AD-E3BE-4C56-9B59-A1D972D61210}" type="slidenum">
              <a:rPr lang="nl-NL" smtClean="0"/>
              <a:t>‹nr.›</a:t>
            </a:fld>
            <a:endParaRPr lang="nl-NL"/>
          </a:p>
        </p:txBody>
      </p:sp>
    </p:spTree>
    <p:extLst>
      <p:ext uri="{BB962C8B-B14F-4D97-AF65-F5344CB8AC3E}">
        <p14:creationId xmlns:p14="http://schemas.microsoft.com/office/powerpoint/2010/main" val="19641701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5EAD74-2CDD-40DF-8F72-C4AC0AE0E195}"/>
              </a:ext>
            </a:extLst>
          </p:cNvPr>
          <p:cNvSpPr>
            <a:spLocks noGrp="1"/>
          </p:cNvSpPr>
          <p:nvPr>
            <p:ph type="title"/>
          </p:nvPr>
        </p:nvSpPr>
        <p:spPr>
          <a:xfrm>
            <a:off x="831850" y="1709738"/>
            <a:ext cx="10515600" cy="2852737"/>
          </a:xfrm>
        </p:spPr>
        <p:txBody>
          <a:bodyPr anchor="b"/>
          <a:lstStyle>
            <a:lvl1pPr>
              <a:defRPr sz="6000">
                <a:latin typeface="Effra" panose="02000506080000020004" pitchFamily="2" charset="0"/>
              </a:defRPr>
            </a:lvl1pPr>
          </a:lstStyle>
          <a:p>
            <a:r>
              <a:rPr lang="nl-NL" dirty="0"/>
              <a:t>Klik om stijl te bewerken</a:t>
            </a:r>
          </a:p>
        </p:txBody>
      </p:sp>
      <p:sp>
        <p:nvSpPr>
          <p:cNvPr id="3" name="Tijdelijke aanduiding voor tekst 2">
            <a:extLst>
              <a:ext uri="{FF2B5EF4-FFF2-40B4-BE49-F238E27FC236}">
                <a16:creationId xmlns:a16="http://schemas.microsoft.com/office/drawing/2014/main" id="{62587472-0929-4D17-9131-B70CAFCFA6D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Effra" panose="02000506080000020004"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dirty="0"/>
              <a:t>Klikken om de tekststijl van het model te bewerken</a:t>
            </a:r>
          </a:p>
        </p:txBody>
      </p:sp>
      <p:sp>
        <p:nvSpPr>
          <p:cNvPr id="4" name="Tijdelijke aanduiding voor datum 3">
            <a:extLst>
              <a:ext uri="{FF2B5EF4-FFF2-40B4-BE49-F238E27FC236}">
                <a16:creationId xmlns:a16="http://schemas.microsoft.com/office/drawing/2014/main" id="{74B91DB2-2E4D-407A-8504-0B1EB58A4881}"/>
              </a:ext>
            </a:extLst>
          </p:cNvPr>
          <p:cNvSpPr>
            <a:spLocks noGrp="1"/>
          </p:cNvSpPr>
          <p:nvPr>
            <p:ph type="dt" sz="half" idx="10"/>
          </p:nvPr>
        </p:nvSpPr>
        <p:spPr/>
        <p:txBody>
          <a:bodyPr/>
          <a:lstStyle/>
          <a:p>
            <a:fld id="{62F1A354-3FB0-4CC8-B645-49C2B3C12A52}" type="datetimeFigureOut">
              <a:rPr lang="nl-NL" smtClean="0"/>
              <a:t>17-5-2025</a:t>
            </a:fld>
            <a:endParaRPr lang="nl-NL"/>
          </a:p>
        </p:txBody>
      </p:sp>
      <p:sp>
        <p:nvSpPr>
          <p:cNvPr id="5" name="Tijdelijke aanduiding voor voettekst 4">
            <a:extLst>
              <a:ext uri="{FF2B5EF4-FFF2-40B4-BE49-F238E27FC236}">
                <a16:creationId xmlns:a16="http://schemas.microsoft.com/office/drawing/2014/main" id="{4EFC3C07-E487-4540-A5AD-44E4EFE9DF2C}"/>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124D2E6F-378F-42BF-9704-54E14330BB21}"/>
              </a:ext>
            </a:extLst>
          </p:cNvPr>
          <p:cNvSpPr>
            <a:spLocks noGrp="1"/>
          </p:cNvSpPr>
          <p:nvPr>
            <p:ph type="sldNum" sz="quarter" idx="12"/>
          </p:nvPr>
        </p:nvSpPr>
        <p:spPr/>
        <p:txBody>
          <a:bodyPr/>
          <a:lstStyle/>
          <a:p>
            <a:fld id="{092F62AD-E3BE-4C56-9B59-A1D972D61210}" type="slidenum">
              <a:rPr lang="nl-NL" smtClean="0"/>
              <a:t>‹nr.›</a:t>
            </a:fld>
            <a:endParaRPr lang="nl-NL"/>
          </a:p>
        </p:txBody>
      </p:sp>
    </p:spTree>
    <p:extLst>
      <p:ext uri="{BB962C8B-B14F-4D97-AF65-F5344CB8AC3E}">
        <p14:creationId xmlns:p14="http://schemas.microsoft.com/office/powerpoint/2010/main" val="4354466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043E02-C82F-41CD-BAE9-5C223CEC271F}"/>
              </a:ext>
            </a:extLst>
          </p:cNvPr>
          <p:cNvSpPr>
            <a:spLocks noGrp="1"/>
          </p:cNvSpPr>
          <p:nvPr>
            <p:ph type="title"/>
          </p:nvPr>
        </p:nvSpPr>
        <p:spPr/>
        <p:txBody>
          <a:bodyPr/>
          <a:lstStyle>
            <a:lvl1pPr>
              <a:defRPr>
                <a:latin typeface="Effra" panose="02000506080000020004" pitchFamily="2" charset="0"/>
              </a:defRPr>
            </a:lvl1pPr>
          </a:lstStyle>
          <a:p>
            <a:r>
              <a:rPr lang="nl-NL" dirty="0"/>
              <a:t>Klik om stijl te bewerken</a:t>
            </a:r>
          </a:p>
        </p:txBody>
      </p:sp>
      <p:sp>
        <p:nvSpPr>
          <p:cNvPr id="3" name="Tijdelijke aanduiding voor inhoud 2">
            <a:extLst>
              <a:ext uri="{FF2B5EF4-FFF2-40B4-BE49-F238E27FC236}">
                <a16:creationId xmlns:a16="http://schemas.microsoft.com/office/drawing/2014/main" id="{5B6D60E5-ACB5-416B-A731-E8CE59B3D01E}"/>
              </a:ext>
            </a:extLst>
          </p:cNvPr>
          <p:cNvSpPr>
            <a:spLocks noGrp="1"/>
          </p:cNvSpPr>
          <p:nvPr>
            <p:ph sz="half" idx="1"/>
          </p:nvPr>
        </p:nvSpPr>
        <p:spPr>
          <a:xfrm>
            <a:off x="838200" y="1825625"/>
            <a:ext cx="5181600" cy="4351338"/>
          </a:xfrm>
        </p:spPr>
        <p:txBody>
          <a:bodyPr/>
          <a:lstStyle>
            <a:lvl1pPr>
              <a:defRPr>
                <a:latin typeface="Effra" panose="02000506080000020004" pitchFamily="2" charset="0"/>
              </a:defRPr>
            </a:lvl1pPr>
            <a:lvl2pPr>
              <a:defRPr>
                <a:latin typeface="Effra" panose="02000506080000020004" pitchFamily="2" charset="0"/>
              </a:defRPr>
            </a:lvl2pPr>
            <a:lvl3pPr>
              <a:defRPr>
                <a:latin typeface="Effra" panose="02000506080000020004" pitchFamily="2" charset="0"/>
              </a:defRPr>
            </a:lvl3pPr>
            <a:lvl4pPr>
              <a:defRPr>
                <a:latin typeface="Effra" panose="02000506080000020004" pitchFamily="2" charset="0"/>
              </a:defRPr>
            </a:lvl4pPr>
            <a:lvl5pPr>
              <a:defRPr>
                <a:latin typeface="Effra" panose="02000506080000020004" pitchFamily="2" charset="0"/>
              </a:defRPr>
            </a:lvl5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inhoud 3">
            <a:extLst>
              <a:ext uri="{FF2B5EF4-FFF2-40B4-BE49-F238E27FC236}">
                <a16:creationId xmlns:a16="http://schemas.microsoft.com/office/drawing/2014/main" id="{BB093461-9CE4-41B0-918C-FDF23FE09891}"/>
              </a:ext>
            </a:extLst>
          </p:cNvPr>
          <p:cNvSpPr>
            <a:spLocks noGrp="1"/>
          </p:cNvSpPr>
          <p:nvPr>
            <p:ph sz="half" idx="2"/>
          </p:nvPr>
        </p:nvSpPr>
        <p:spPr>
          <a:xfrm>
            <a:off x="6172200" y="1825625"/>
            <a:ext cx="5181600" cy="4351338"/>
          </a:xfrm>
        </p:spPr>
        <p:txBody>
          <a:bodyPr/>
          <a:lstStyle>
            <a:lvl1pPr>
              <a:defRPr>
                <a:latin typeface="Effra" panose="02000506080000020004" pitchFamily="2" charset="0"/>
              </a:defRPr>
            </a:lvl1pPr>
            <a:lvl2pPr>
              <a:defRPr>
                <a:latin typeface="Effra" panose="02000506080000020004" pitchFamily="2" charset="0"/>
              </a:defRPr>
            </a:lvl2pPr>
            <a:lvl3pPr>
              <a:defRPr>
                <a:latin typeface="Effra" panose="02000506080000020004" pitchFamily="2" charset="0"/>
              </a:defRPr>
            </a:lvl3pPr>
            <a:lvl4pPr>
              <a:defRPr>
                <a:latin typeface="Effra" panose="02000506080000020004" pitchFamily="2" charset="0"/>
              </a:defRPr>
            </a:lvl4pPr>
            <a:lvl5pPr>
              <a:defRPr>
                <a:latin typeface="Effra" panose="02000506080000020004" pitchFamily="2" charset="0"/>
              </a:defRPr>
            </a:lvl5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5" name="Tijdelijke aanduiding voor datum 4">
            <a:extLst>
              <a:ext uri="{FF2B5EF4-FFF2-40B4-BE49-F238E27FC236}">
                <a16:creationId xmlns:a16="http://schemas.microsoft.com/office/drawing/2014/main" id="{B0B89E1E-F0DD-406E-9EB8-4D940AB94AFD}"/>
              </a:ext>
            </a:extLst>
          </p:cNvPr>
          <p:cNvSpPr>
            <a:spLocks noGrp="1"/>
          </p:cNvSpPr>
          <p:nvPr>
            <p:ph type="dt" sz="half" idx="10"/>
          </p:nvPr>
        </p:nvSpPr>
        <p:spPr/>
        <p:txBody>
          <a:bodyPr/>
          <a:lstStyle/>
          <a:p>
            <a:fld id="{62F1A354-3FB0-4CC8-B645-49C2B3C12A52}" type="datetimeFigureOut">
              <a:rPr lang="nl-NL" smtClean="0"/>
              <a:t>17-5-2025</a:t>
            </a:fld>
            <a:endParaRPr lang="nl-NL"/>
          </a:p>
        </p:txBody>
      </p:sp>
      <p:sp>
        <p:nvSpPr>
          <p:cNvPr id="6" name="Tijdelijke aanduiding voor voettekst 5">
            <a:extLst>
              <a:ext uri="{FF2B5EF4-FFF2-40B4-BE49-F238E27FC236}">
                <a16:creationId xmlns:a16="http://schemas.microsoft.com/office/drawing/2014/main" id="{1C72E9F9-4F52-447E-AA38-9875ED6F40C5}"/>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2E4285A2-C79D-47EA-85DB-0F023340D7DC}"/>
              </a:ext>
            </a:extLst>
          </p:cNvPr>
          <p:cNvSpPr>
            <a:spLocks noGrp="1"/>
          </p:cNvSpPr>
          <p:nvPr>
            <p:ph type="sldNum" sz="quarter" idx="12"/>
          </p:nvPr>
        </p:nvSpPr>
        <p:spPr/>
        <p:txBody>
          <a:bodyPr/>
          <a:lstStyle/>
          <a:p>
            <a:fld id="{092F62AD-E3BE-4C56-9B59-A1D972D61210}" type="slidenum">
              <a:rPr lang="nl-NL" smtClean="0"/>
              <a:t>‹nr.›</a:t>
            </a:fld>
            <a:endParaRPr lang="nl-NL"/>
          </a:p>
        </p:txBody>
      </p:sp>
    </p:spTree>
    <p:extLst>
      <p:ext uri="{BB962C8B-B14F-4D97-AF65-F5344CB8AC3E}">
        <p14:creationId xmlns:p14="http://schemas.microsoft.com/office/powerpoint/2010/main" val="23078088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49EA1EB-721B-400E-B08B-7D893270D33C}"/>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CA50D914-35D0-4489-9795-CB4436BB5B1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C589AC21-009F-4592-8910-B01CEB399DA9}"/>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D8A7AB2D-1827-447E-B676-9A6C4B6D373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2DC2F668-681E-4E87-989B-4AA975ED1BE6}"/>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183E1523-49C2-490E-8422-677462869AFD}"/>
              </a:ext>
            </a:extLst>
          </p:cNvPr>
          <p:cNvSpPr>
            <a:spLocks noGrp="1"/>
          </p:cNvSpPr>
          <p:nvPr>
            <p:ph type="dt" sz="half" idx="10"/>
          </p:nvPr>
        </p:nvSpPr>
        <p:spPr/>
        <p:txBody>
          <a:bodyPr/>
          <a:lstStyle/>
          <a:p>
            <a:fld id="{62F1A354-3FB0-4CC8-B645-49C2B3C12A52}" type="datetimeFigureOut">
              <a:rPr lang="nl-NL" smtClean="0"/>
              <a:t>17-5-2025</a:t>
            </a:fld>
            <a:endParaRPr lang="nl-NL"/>
          </a:p>
        </p:txBody>
      </p:sp>
      <p:sp>
        <p:nvSpPr>
          <p:cNvPr id="8" name="Tijdelijke aanduiding voor voettekst 7">
            <a:extLst>
              <a:ext uri="{FF2B5EF4-FFF2-40B4-BE49-F238E27FC236}">
                <a16:creationId xmlns:a16="http://schemas.microsoft.com/office/drawing/2014/main" id="{B7F313EA-A5EE-45CD-9584-E4A6F00168F4}"/>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366FC7E7-2703-4ED7-930F-C183914BCB16}"/>
              </a:ext>
            </a:extLst>
          </p:cNvPr>
          <p:cNvSpPr>
            <a:spLocks noGrp="1"/>
          </p:cNvSpPr>
          <p:nvPr>
            <p:ph type="sldNum" sz="quarter" idx="12"/>
          </p:nvPr>
        </p:nvSpPr>
        <p:spPr/>
        <p:txBody>
          <a:bodyPr/>
          <a:lstStyle/>
          <a:p>
            <a:fld id="{092F62AD-E3BE-4C56-9B59-A1D972D61210}" type="slidenum">
              <a:rPr lang="nl-NL" smtClean="0"/>
              <a:t>‹nr.›</a:t>
            </a:fld>
            <a:endParaRPr lang="nl-NL"/>
          </a:p>
        </p:txBody>
      </p:sp>
    </p:spTree>
    <p:extLst>
      <p:ext uri="{BB962C8B-B14F-4D97-AF65-F5344CB8AC3E}">
        <p14:creationId xmlns:p14="http://schemas.microsoft.com/office/powerpoint/2010/main" val="24331237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6DB9EC8-E329-49B0-96C5-15C780C9F55C}"/>
              </a:ext>
            </a:extLst>
          </p:cNvPr>
          <p:cNvSpPr>
            <a:spLocks noGrp="1"/>
          </p:cNvSpPr>
          <p:nvPr>
            <p:ph type="title"/>
          </p:nvPr>
        </p:nvSpPr>
        <p:spPr/>
        <p:txBody>
          <a:bodyPr/>
          <a:lstStyle>
            <a:lvl1pPr>
              <a:defRPr>
                <a:latin typeface="Effra" panose="02000506080000020004" pitchFamily="2" charset="0"/>
              </a:defRPr>
            </a:lvl1pPr>
          </a:lstStyle>
          <a:p>
            <a:r>
              <a:rPr lang="nl-NL" dirty="0"/>
              <a:t>Klik om stijl te bewerken</a:t>
            </a:r>
          </a:p>
        </p:txBody>
      </p:sp>
      <p:sp>
        <p:nvSpPr>
          <p:cNvPr id="3" name="Tijdelijke aanduiding voor datum 2">
            <a:extLst>
              <a:ext uri="{FF2B5EF4-FFF2-40B4-BE49-F238E27FC236}">
                <a16:creationId xmlns:a16="http://schemas.microsoft.com/office/drawing/2014/main" id="{2AC0B8A5-B9F4-41D2-9F15-91132771BAEE}"/>
              </a:ext>
            </a:extLst>
          </p:cNvPr>
          <p:cNvSpPr>
            <a:spLocks noGrp="1"/>
          </p:cNvSpPr>
          <p:nvPr>
            <p:ph type="dt" sz="half" idx="10"/>
          </p:nvPr>
        </p:nvSpPr>
        <p:spPr/>
        <p:txBody>
          <a:bodyPr/>
          <a:lstStyle/>
          <a:p>
            <a:fld id="{62F1A354-3FB0-4CC8-B645-49C2B3C12A52}" type="datetimeFigureOut">
              <a:rPr lang="nl-NL" smtClean="0"/>
              <a:t>17-5-2025</a:t>
            </a:fld>
            <a:endParaRPr lang="nl-NL"/>
          </a:p>
        </p:txBody>
      </p:sp>
      <p:sp>
        <p:nvSpPr>
          <p:cNvPr id="4" name="Tijdelijke aanduiding voor voettekst 3">
            <a:extLst>
              <a:ext uri="{FF2B5EF4-FFF2-40B4-BE49-F238E27FC236}">
                <a16:creationId xmlns:a16="http://schemas.microsoft.com/office/drawing/2014/main" id="{58CD471B-B34B-4B87-8D11-D9E79E75E21C}"/>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F58913C3-42D3-4DD9-BCD8-EA9B39476E03}"/>
              </a:ext>
            </a:extLst>
          </p:cNvPr>
          <p:cNvSpPr>
            <a:spLocks noGrp="1"/>
          </p:cNvSpPr>
          <p:nvPr>
            <p:ph type="sldNum" sz="quarter" idx="12"/>
          </p:nvPr>
        </p:nvSpPr>
        <p:spPr/>
        <p:txBody>
          <a:bodyPr/>
          <a:lstStyle/>
          <a:p>
            <a:fld id="{092F62AD-E3BE-4C56-9B59-A1D972D61210}" type="slidenum">
              <a:rPr lang="nl-NL" smtClean="0"/>
              <a:t>‹nr.›</a:t>
            </a:fld>
            <a:endParaRPr lang="nl-NL"/>
          </a:p>
        </p:txBody>
      </p:sp>
    </p:spTree>
    <p:extLst>
      <p:ext uri="{BB962C8B-B14F-4D97-AF65-F5344CB8AC3E}">
        <p14:creationId xmlns:p14="http://schemas.microsoft.com/office/powerpoint/2010/main" val="27332090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2BA6AF2-1E6B-4E7D-838B-9F727C46A529}"/>
              </a:ext>
            </a:extLst>
          </p:cNvPr>
          <p:cNvSpPr>
            <a:spLocks noGrp="1"/>
          </p:cNvSpPr>
          <p:nvPr>
            <p:ph type="dt" sz="half" idx="10"/>
          </p:nvPr>
        </p:nvSpPr>
        <p:spPr/>
        <p:txBody>
          <a:bodyPr/>
          <a:lstStyle/>
          <a:p>
            <a:fld id="{62F1A354-3FB0-4CC8-B645-49C2B3C12A52}" type="datetimeFigureOut">
              <a:rPr lang="nl-NL" smtClean="0"/>
              <a:t>17-5-2025</a:t>
            </a:fld>
            <a:endParaRPr lang="nl-NL"/>
          </a:p>
        </p:txBody>
      </p:sp>
      <p:sp>
        <p:nvSpPr>
          <p:cNvPr id="3" name="Tijdelijke aanduiding voor voettekst 2">
            <a:extLst>
              <a:ext uri="{FF2B5EF4-FFF2-40B4-BE49-F238E27FC236}">
                <a16:creationId xmlns:a16="http://schemas.microsoft.com/office/drawing/2014/main" id="{A2D9A554-7E04-4CC9-BC8D-E4FCBE087AF9}"/>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872587F0-B060-4089-BC0C-38B7F4ED2D6F}"/>
              </a:ext>
            </a:extLst>
          </p:cNvPr>
          <p:cNvSpPr>
            <a:spLocks noGrp="1"/>
          </p:cNvSpPr>
          <p:nvPr>
            <p:ph type="sldNum" sz="quarter" idx="12"/>
          </p:nvPr>
        </p:nvSpPr>
        <p:spPr/>
        <p:txBody>
          <a:bodyPr/>
          <a:lstStyle/>
          <a:p>
            <a:fld id="{092F62AD-E3BE-4C56-9B59-A1D972D61210}" type="slidenum">
              <a:rPr lang="nl-NL" smtClean="0"/>
              <a:t>‹nr.›</a:t>
            </a:fld>
            <a:endParaRPr lang="nl-NL"/>
          </a:p>
        </p:txBody>
      </p:sp>
    </p:spTree>
    <p:extLst>
      <p:ext uri="{BB962C8B-B14F-4D97-AF65-F5344CB8AC3E}">
        <p14:creationId xmlns:p14="http://schemas.microsoft.com/office/powerpoint/2010/main" val="29531617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D73D095-28D1-4082-9343-982A787C44FC}"/>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39E2AF4C-6BC3-408A-BFF2-40FAB6D47BC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6B1FFA66-174F-435A-B03E-65596F4D87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03A7C9ED-7211-4CC3-893A-1F4846496191}"/>
              </a:ext>
            </a:extLst>
          </p:cNvPr>
          <p:cNvSpPr>
            <a:spLocks noGrp="1"/>
          </p:cNvSpPr>
          <p:nvPr>
            <p:ph type="dt" sz="half" idx="10"/>
          </p:nvPr>
        </p:nvSpPr>
        <p:spPr/>
        <p:txBody>
          <a:bodyPr/>
          <a:lstStyle/>
          <a:p>
            <a:fld id="{62F1A354-3FB0-4CC8-B645-49C2B3C12A52}" type="datetimeFigureOut">
              <a:rPr lang="nl-NL" smtClean="0"/>
              <a:t>17-5-2025</a:t>
            </a:fld>
            <a:endParaRPr lang="nl-NL"/>
          </a:p>
        </p:txBody>
      </p:sp>
      <p:sp>
        <p:nvSpPr>
          <p:cNvPr id="6" name="Tijdelijke aanduiding voor voettekst 5">
            <a:extLst>
              <a:ext uri="{FF2B5EF4-FFF2-40B4-BE49-F238E27FC236}">
                <a16:creationId xmlns:a16="http://schemas.microsoft.com/office/drawing/2014/main" id="{96C2FC4F-FFD1-4CBD-B998-4E116A3325C9}"/>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277A224E-FDE5-4965-96F4-99B33E96CB0F}"/>
              </a:ext>
            </a:extLst>
          </p:cNvPr>
          <p:cNvSpPr>
            <a:spLocks noGrp="1"/>
          </p:cNvSpPr>
          <p:nvPr>
            <p:ph type="sldNum" sz="quarter" idx="12"/>
          </p:nvPr>
        </p:nvSpPr>
        <p:spPr/>
        <p:txBody>
          <a:bodyPr/>
          <a:lstStyle/>
          <a:p>
            <a:fld id="{092F62AD-E3BE-4C56-9B59-A1D972D61210}" type="slidenum">
              <a:rPr lang="nl-NL" smtClean="0"/>
              <a:t>‹nr.›</a:t>
            </a:fld>
            <a:endParaRPr lang="nl-NL"/>
          </a:p>
        </p:txBody>
      </p:sp>
    </p:spTree>
    <p:extLst>
      <p:ext uri="{BB962C8B-B14F-4D97-AF65-F5344CB8AC3E}">
        <p14:creationId xmlns:p14="http://schemas.microsoft.com/office/powerpoint/2010/main" val="13635599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86E5F3-161B-49B4-97B0-6B58F942C769}"/>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427190D5-4E8C-4C83-81D5-12BC427841A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970DCF37-7B0B-4111-AA33-65BE4E98DB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F54AF457-ACD4-47DA-9E73-F79C09BEA664}"/>
              </a:ext>
            </a:extLst>
          </p:cNvPr>
          <p:cNvSpPr>
            <a:spLocks noGrp="1"/>
          </p:cNvSpPr>
          <p:nvPr>
            <p:ph type="dt" sz="half" idx="10"/>
          </p:nvPr>
        </p:nvSpPr>
        <p:spPr/>
        <p:txBody>
          <a:bodyPr/>
          <a:lstStyle/>
          <a:p>
            <a:fld id="{62F1A354-3FB0-4CC8-B645-49C2B3C12A52}" type="datetimeFigureOut">
              <a:rPr lang="nl-NL" smtClean="0"/>
              <a:t>17-5-2025</a:t>
            </a:fld>
            <a:endParaRPr lang="nl-NL"/>
          </a:p>
        </p:txBody>
      </p:sp>
      <p:sp>
        <p:nvSpPr>
          <p:cNvPr id="6" name="Tijdelijke aanduiding voor voettekst 5">
            <a:extLst>
              <a:ext uri="{FF2B5EF4-FFF2-40B4-BE49-F238E27FC236}">
                <a16:creationId xmlns:a16="http://schemas.microsoft.com/office/drawing/2014/main" id="{F0E12D56-340A-4350-89C5-63E925C43D4D}"/>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54E4CB6C-2295-4554-8CA6-FA36B9FF400E}"/>
              </a:ext>
            </a:extLst>
          </p:cNvPr>
          <p:cNvSpPr>
            <a:spLocks noGrp="1"/>
          </p:cNvSpPr>
          <p:nvPr>
            <p:ph type="sldNum" sz="quarter" idx="12"/>
          </p:nvPr>
        </p:nvSpPr>
        <p:spPr/>
        <p:txBody>
          <a:bodyPr/>
          <a:lstStyle/>
          <a:p>
            <a:fld id="{092F62AD-E3BE-4C56-9B59-A1D972D61210}" type="slidenum">
              <a:rPr lang="nl-NL" smtClean="0"/>
              <a:t>‹nr.›</a:t>
            </a:fld>
            <a:endParaRPr lang="nl-NL"/>
          </a:p>
        </p:txBody>
      </p:sp>
    </p:spTree>
    <p:extLst>
      <p:ext uri="{BB962C8B-B14F-4D97-AF65-F5344CB8AC3E}">
        <p14:creationId xmlns:p14="http://schemas.microsoft.com/office/powerpoint/2010/main" val="35372498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2718C4AF-DD18-4A12-916C-5ED63ED6157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dirty="0"/>
              <a:t>Klik om stijl te bewerken</a:t>
            </a:r>
          </a:p>
        </p:txBody>
      </p:sp>
      <p:sp>
        <p:nvSpPr>
          <p:cNvPr id="3" name="Tijdelijke aanduiding voor tekst 2">
            <a:extLst>
              <a:ext uri="{FF2B5EF4-FFF2-40B4-BE49-F238E27FC236}">
                <a16:creationId xmlns:a16="http://schemas.microsoft.com/office/drawing/2014/main" id="{2BBC2A1E-63F8-4124-A497-7B88D04A176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D83F31BF-F0B9-402C-A678-2D7704664D7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F1A354-3FB0-4CC8-B645-49C2B3C12A52}" type="datetimeFigureOut">
              <a:rPr lang="nl-NL" smtClean="0"/>
              <a:t>17-5-2025</a:t>
            </a:fld>
            <a:endParaRPr lang="nl-NL"/>
          </a:p>
        </p:txBody>
      </p:sp>
      <p:sp>
        <p:nvSpPr>
          <p:cNvPr id="5" name="Tijdelijke aanduiding voor voettekst 4">
            <a:extLst>
              <a:ext uri="{FF2B5EF4-FFF2-40B4-BE49-F238E27FC236}">
                <a16:creationId xmlns:a16="http://schemas.microsoft.com/office/drawing/2014/main" id="{606F4D29-E45D-49C6-83C4-03E91840FE3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31471D48-F875-42C4-BC33-FD546999281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2F62AD-E3BE-4C56-9B59-A1D972D61210}" type="slidenum">
              <a:rPr lang="nl-NL" smtClean="0"/>
              <a:t>‹nr.›</a:t>
            </a:fld>
            <a:endParaRPr lang="nl-NL"/>
          </a:p>
        </p:txBody>
      </p:sp>
    </p:spTree>
    <p:extLst>
      <p:ext uri="{BB962C8B-B14F-4D97-AF65-F5344CB8AC3E}">
        <p14:creationId xmlns:p14="http://schemas.microsoft.com/office/powerpoint/2010/main" val="9564452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3.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4.xml"/><Relationship Id="rId4" Type="http://schemas.openxmlformats.org/officeDocument/2006/relationships/image" Target="../media/image59.png"/></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8.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1.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4.xml"/></Relationships>
</file>

<file path=ppt/slides/_rels/slide122.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4.xml"/></Relationships>
</file>

<file path=ppt/slides/_rels/slide123.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gif"/><Relationship Id="rId1" Type="http://schemas.openxmlformats.org/officeDocument/2006/relationships/slideLayout" Target="../slideLayouts/slideLayout7.xml"/><Relationship Id="rId5" Type="http://schemas.openxmlformats.org/officeDocument/2006/relationships/image" Target="../media/image23.jpeg"/><Relationship Id="rId4" Type="http://schemas.openxmlformats.org/officeDocument/2006/relationships/image" Target="../media/image22.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6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7.svg"/><Relationship Id="rId5" Type="http://schemas.openxmlformats.org/officeDocument/2006/relationships/image" Target="../media/image26.png"/><Relationship Id="rId10" Type="http://schemas.openxmlformats.org/officeDocument/2006/relationships/image" Target="../media/image31.svg"/><Relationship Id="rId4" Type="http://schemas.openxmlformats.org/officeDocument/2006/relationships/image" Target="../media/image25.svg"/><Relationship Id="rId9" Type="http://schemas.openxmlformats.org/officeDocument/2006/relationships/image" Target="../media/image30.png"/></Relationships>
</file>

<file path=ppt/slides/_rels/slide38.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7.svg"/><Relationship Id="rId5" Type="http://schemas.openxmlformats.org/officeDocument/2006/relationships/image" Target="../media/image26.png"/><Relationship Id="rId10" Type="http://schemas.openxmlformats.org/officeDocument/2006/relationships/image" Target="../media/image31.svg"/><Relationship Id="rId4" Type="http://schemas.openxmlformats.org/officeDocument/2006/relationships/image" Target="../media/image25.svg"/><Relationship Id="rId9" Type="http://schemas.openxmlformats.org/officeDocument/2006/relationships/image" Target="../media/image30.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ecobeco.nl/" TargetMode="Externa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45.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4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51.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8.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71.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7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3" Type="http://schemas.openxmlformats.org/officeDocument/2006/relationships/image" Target="../media/image300.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38.png"/></Relationships>
</file>

<file path=ppt/slides/_rels/slide7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40.png"/><Relationship Id="rId7" Type="http://schemas.openxmlformats.org/officeDocument/2006/relationships/image" Target="../media/image43.png"/><Relationship Id="rId2" Type="http://schemas.openxmlformats.org/officeDocument/2006/relationships/image" Target="../media/image39.png"/><Relationship Id="rId1" Type="http://schemas.openxmlformats.org/officeDocument/2006/relationships/slideLayout" Target="../slideLayouts/slideLayout2.xml"/><Relationship Id="rId6" Type="http://schemas.openxmlformats.org/officeDocument/2006/relationships/image" Target="../media/image42.jpeg"/><Relationship Id="rId5" Type="http://schemas.openxmlformats.org/officeDocument/2006/relationships/hyperlink" Target="about:blank" TargetMode="External"/><Relationship Id="rId10" Type="http://schemas.openxmlformats.org/officeDocument/2006/relationships/image" Target="../media/image46.png"/><Relationship Id="rId4" Type="http://schemas.openxmlformats.org/officeDocument/2006/relationships/image" Target="../media/image41.png"/><Relationship Id="rId9" Type="http://schemas.openxmlformats.org/officeDocument/2006/relationships/image" Target="../media/image45.pn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4.xml"/></Relationships>
</file>

<file path=ppt/slides/_rels/slide91.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4.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4.xml"/></Relationships>
</file>

<file path=ppt/slides/_rels/slide94.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4.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99.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2B674F6-C562-4F76-84FE-5A6E65846230}"/>
              </a:ext>
            </a:extLst>
          </p:cNvPr>
          <p:cNvSpPr>
            <a:spLocks noGrp="1"/>
          </p:cNvSpPr>
          <p:nvPr>
            <p:ph type="ctrTitle"/>
          </p:nvPr>
        </p:nvSpPr>
        <p:spPr/>
        <p:txBody>
          <a:bodyPr/>
          <a:lstStyle/>
          <a:p>
            <a:r>
              <a:rPr lang="nl-NL" dirty="0">
                <a:latin typeface="Effra" panose="02000506080000020004" pitchFamily="2" charset="0"/>
              </a:rPr>
              <a:t>Bedrijfseconomie Havo</a:t>
            </a:r>
          </a:p>
        </p:txBody>
      </p:sp>
      <p:sp>
        <p:nvSpPr>
          <p:cNvPr id="3" name="Ondertitel 2">
            <a:extLst>
              <a:ext uri="{FF2B5EF4-FFF2-40B4-BE49-F238E27FC236}">
                <a16:creationId xmlns:a16="http://schemas.microsoft.com/office/drawing/2014/main" id="{A745CA3A-1013-4129-828C-01E25CFA2E52}"/>
              </a:ext>
            </a:extLst>
          </p:cNvPr>
          <p:cNvSpPr>
            <a:spLocks noGrp="1"/>
          </p:cNvSpPr>
          <p:nvPr>
            <p:ph type="subTitle" idx="1"/>
          </p:nvPr>
        </p:nvSpPr>
        <p:spPr/>
        <p:txBody>
          <a:bodyPr/>
          <a:lstStyle/>
          <a:p>
            <a:r>
              <a:rPr lang="nl-NL" dirty="0"/>
              <a:t>door Matthijs en Quirine</a:t>
            </a:r>
            <a:endParaRPr lang="nl-NL" dirty="0">
              <a:latin typeface="Effra" panose="02000506080000020004" pitchFamily="2" charset="0"/>
            </a:endParaRPr>
          </a:p>
        </p:txBody>
      </p:sp>
    </p:spTree>
    <p:extLst>
      <p:ext uri="{BB962C8B-B14F-4D97-AF65-F5344CB8AC3E}">
        <p14:creationId xmlns:p14="http://schemas.microsoft.com/office/powerpoint/2010/main" val="4235628891"/>
      </p:ext>
    </p:extLst>
  </p:cSld>
  <p:clrMapOvr>
    <a:masterClrMapping/>
  </p:clrMapOvr>
  <p:transition spd="med">
    <p:pull/>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4FF4BA-B1F7-E996-5404-DF26D3167FED}"/>
            </a:ext>
          </a:extLst>
        </p:cNvPr>
        <p:cNvGrpSpPr/>
        <p:nvPr/>
      </p:nvGrpSpPr>
      <p:grpSpPr>
        <a:xfrm>
          <a:off x="0" y="0"/>
          <a:ext cx="0" cy="0"/>
          <a:chOff x="0" y="0"/>
          <a:chExt cx="0" cy="0"/>
        </a:xfrm>
      </p:grpSpPr>
      <p:graphicFrame>
        <p:nvGraphicFramePr>
          <p:cNvPr id="4" name="Tijdelijke aanduiding voor inhoud 3">
            <a:extLst>
              <a:ext uri="{FF2B5EF4-FFF2-40B4-BE49-F238E27FC236}">
                <a16:creationId xmlns:a16="http://schemas.microsoft.com/office/drawing/2014/main" id="{D4678F92-190F-4B77-3FF0-1DCC85D6CE00}"/>
              </a:ext>
            </a:extLst>
          </p:cNvPr>
          <p:cNvGraphicFramePr>
            <a:graphicFrameLocks noGrp="1"/>
          </p:cNvGraphicFramePr>
          <p:nvPr>
            <p:ph idx="1"/>
          </p:nvPr>
        </p:nvGraphicFramePr>
        <p:xfrm>
          <a:off x="399435" y="2061333"/>
          <a:ext cx="11393129" cy="2560320"/>
        </p:xfrm>
        <a:graphic>
          <a:graphicData uri="http://schemas.openxmlformats.org/drawingml/2006/table">
            <a:tbl>
              <a:tblPr firstRow="1" bandRow="1">
                <a:tableStyleId>{5C22544A-7EE6-4342-B048-85BDC9FD1C3A}</a:tableStyleId>
              </a:tblPr>
              <a:tblGrid>
                <a:gridCol w="913346">
                  <a:extLst>
                    <a:ext uri="{9D8B030D-6E8A-4147-A177-3AD203B41FA5}">
                      <a16:colId xmlns:a16="http://schemas.microsoft.com/office/drawing/2014/main" val="2127707838"/>
                    </a:ext>
                  </a:extLst>
                </a:gridCol>
                <a:gridCol w="5032713">
                  <a:extLst>
                    <a:ext uri="{9D8B030D-6E8A-4147-A177-3AD203B41FA5}">
                      <a16:colId xmlns:a16="http://schemas.microsoft.com/office/drawing/2014/main" val="1513942803"/>
                    </a:ext>
                  </a:extLst>
                </a:gridCol>
                <a:gridCol w="5447070">
                  <a:extLst>
                    <a:ext uri="{9D8B030D-6E8A-4147-A177-3AD203B41FA5}">
                      <a16:colId xmlns:a16="http://schemas.microsoft.com/office/drawing/2014/main" val="258166237"/>
                    </a:ext>
                  </a:extLst>
                </a:gridCol>
              </a:tblGrid>
              <a:tr h="370840">
                <a:tc>
                  <a:txBody>
                    <a:bodyPr/>
                    <a:lstStyle/>
                    <a:p>
                      <a:endParaRPr lang="nl-NL" sz="3600" dirty="0">
                        <a:latin typeface="Effra" panose="02000506080000020004"/>
                      </a:endParaRPr>
                    </a:p>
                  </a:txBody>
                  <a:tcPr>
                    <a:solidFill>
                      <a:srgbClr val="945DE8"/>
                    </a:solidFill>
                  </a:tcPr>
                </a:tc>
                <a:tc>
                  <a:txBody>
                    <a:bodyPr/>
                    <a:lstStyle/>
                    <a:p>
                      <a:endParaRPr lang="nl-NL" sz="3600" dirty="0">
                        <a:latin typeface="Effra" panose="02000506080000020004"/>
                      </a:endParaRPr>
                    </a:p>
                  </a:txBody>
                  <a:tcPr>
                    <a:solidFill>
                      <a:srgbClr val="945DE8"/>
                    </a:solidFill>
                  </a:tcPr>
                </a:tc>
                <a:tc>
                  <a:txBody>
                    <a:bodyPr/>
                    <a:lstStyle/>
                    <a:p>
                      <a:endParaRPr lang="nl-NL" sz="3600" dirty="0">
                        <a:latin typeface="Effra" panose="02000506080000020004"/>
                      </a:endParaRPr>
                    </a:p>
                  </a:txBody>
                  <a:tcPr>
                    <a:solidFill>
                      <a:srgbClr val="945DE8"/>
                    </a:solidFill>
                  </a:tcPr>
                </a:tc>
                <a:extLst>
                  <a:ext uri="{0D108BD9-81ED-4DB2-BD59-A6C34878D82A}">
                    <a16:rowId xmlns:a16="http://schemas.microsoft.com/office/drawing/2014/main" val="3741584054"/>
                  </a:ext>
                </a:extLst>
              </a:tr>
              <a:tr h="37084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nl-NL" sz="3600" dirty="0">
                          <a:latin typeface="Effra" panose="02000506080000020004"/>
                        </a:rPr>
                        <a:t>1</a:t>
                      </a:r>
                    </a:p>
                  </a:txBody>
                  <a:tcPr>
                    <a:solidFill>
                      <a:srgbClr val="C8ABF3"/>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nl-NL" sz="3600" dirty="0">
                          <a:latin typeface="Effra" panose="02000506080000020004"/>
                        </a:rPr>
                        <a:t>Balans</a:t>
                      </a:r>
                    </a:p>
                  </a:txBody>
                  <a:tcPr>
                    <a:solidFill>
                      <a:srgbClr val="C8ABF3"/>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nl-NL" sz="3600" dirty="0">
                          <a:latin typeface="Effra" panose="02000506080000020004"/>
                        </a:rPr>
                        <a:t>Bezittingen en schulden</a:t>
                      </a:r>
                    </a:p>
                  </a:txBody>
                  <a:tcPr>
                    <a:solidFill>
                      <a:srgbClr val="C8ABF3"/>
                    </a:solidFill>
                  </a:tcPr>
                </a:tc>
                <a:extLst>
                  <a:ext uri="{0D108BD9-81ED-4DB2-BD59-A6C34878D82A}">
                    <a16:rowId xmlns:a16="http://schemas.microsoft.com/office/drawing/2014/main" val="948664057"/>
                  </a:ext>
                </a:extLst>
              </a:tr>
              <a:tr h="37084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nl-NL" sz="3600" dirty="0">
                          <a:latin typeface="Effra" panose="02000506080000020004"/>
                        </a:rPr>
                        <a:t>2</a:t>
                      </a:r>
                    </a:p>
                  </a:txBody>
                  <a:tcPr>
                    <a:solidFill>
                      <a:srgbClr val="E7DAFA"/>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nl-NL" sz="3600" dirty="0">
                          <a:latin typeface="Effra" panose="02000506080000020004"/>
                        </a:rPr>
                        <a:t>Winst- en verliesrekening</a:t>
                      </a:r>
                    </a:p>
                  </a:txBody>
                  <a:tcPr>
                    <a:solidFill>
                      <a:srgbClr val="E7DAFA"/>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nl-NL" sz="3600" dirty="0">
                          <a:latin typeface="Effra" panose="02000506080000020004"/>
                        </a:rPr>
                        <a:t>Opbrengsten</a:t>
                      </a:r>
                      <a:r>
                        <a:rPr lang="nl-NL" sz="3600" baseline="0" dirty="0">
                          <a:latin typeface="Effra" panose="02000506080000020004"/>
                        </a:rPr>
                        <a:t> en kosten</a:t>
                      </a:r>
                      <a:endParaRPr lang="nl-NL" sz="3600" dirty="0">
                        <a:latin typeface="Effra" panose="02000506080000020004"/>
                      </a:endParaRPr>
                    </a:p>
                  </a:txBody>
                  <a:tcPr>
                    <a:solidFill>
                      <a:srgbClr val="E7DAFA"/>
                    </a:solidFill>
                  </a:tcPr>
                </a:tc>
                <a:extLst>
                  <a:ext uri="{0D108BD9-81ED-4DB2-BD59-A6C34878D82A}">
                    <a16:rowId xmlns:a16="http://schemas.microsoft.com/office/drawing/2014/main" val="652557302"/>
                  </a:ext>
                </a:extLst>
              </a:tr>
              <a:tr h="37084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nl-NL" sz="3600" dirty="0">
                          <a:latin typeface="Effra" panose="02000506080000020004"/>
                        </a:rPr>
                        <a:t>3</a:t>
                      </a:r>
                    </a:p>
                  </a:txBody>
                  <a:tcPr>
                    <a:solidFill>
                      <a:srgbClr val="C8ABF3"/>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nl-NL" sz="3600" dirty="0">
                        <a:latin typeface="Effra" panose="02000506080000020004"/>
                      </a:endParaRPr>
                    </a:p>
                  </a:txBody>
                  <a:tcPr>
                    <a:solidFill>
                      <a:srgbClr val="C8ABF3"/>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nl-NL" sz="3600" dirty="0">
                        <a:latin typeface="Effra" panose="02000506080000020004"/>
                      </a:endParaRPr>
                    </a:p>
                  </a:txBody>
                  <a:tcPr>
                    <a:solidFill>
                      <a:srgbClr val="C8ABF3"/>
                    </a:solidFill>
                  </a:tcPr>
                </a:tc>
                <a:extLst>
                  <a:ext uri="{0D108BD9-81ED-4DB2-BD59-A6C34878D82A}">
                    <a16:rowId xmlns:a16="http://schemas.microsoft.com/office/drawing/2014/main" val="1612392152"/>
                  </a:ext>
                </a:extLst>
              </a:tr>
            </a:tbl>
          </a:graphicData>
        </a:graphic>
      </p:graphicFrame>
    </p:spTree>
    <p:extLst>
      <p:ext uri="{BB962C8B-B14F-4D97-AF65-F5344CB8AC3E}">
        <p14:creationId xmlns:p14="http://schemas.microsoft.com/office/powerpoint/2010/main" val="2263413536"/>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C734B3-4280-47E8-7C87-B742BF132743}"/>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806BA867-D1B0-4F0B-AEBB-DF28A1A0AE7D}"/>
              </a:ext>
            </a:extLst>
          </p:cNvPr>
          <p:cNvSpPr>
            <a:spLocks noGrp="1"/>
          </p:cNvSpPr>
          <p:nvPr>
            <p:ph type="title"/>
          </p:nvPr>
        </p:nvSpPr>
        <p:spPr/>
        <p:txBody>
          <a:bodyPr/>
          <a:lstStyle/>
          <a:p>
            <a:r>
              <a:rPr lang="nl-NL" dirty="0"/>
              <a:t>Examenvoorbeeld (2023-I, opgave 6)</a:t>
            </a:r>
          </a:p>
        </p:txBody>
      </p:sp>
      <p:sp>
        <p:nvSpPr>
          <p:cNvPr id="3" name="Tijdelijke aanduiding voor inhoud 2">
            <a:extLst>
              <a:ext uri="{FF2B5EF4-FFF2-40B4-BE49-F238E27FC236}">
                <a16:creationId xmlns:a16="http://schemas.microsoft.com/office/drawing/2014/main" id="{034CD2FC-E3FF-31A2-E8E2-B6D29CE3B176}"/>
              </a:ext>
            </a:extLst>
          </p:cNvPr>
          <p:cNvSpPr>
            <a:spLocks noGrp="1"/>
          </p:cNvSpPr>
          <p:nvPr>
            <p:ph idx="1"/>
          </p:nvPr>
        </p:nvSpPr>
        <p:spPr/>
        <p:txBody>
          <a:bodyPr>
            <a:normAutofit/>
          </a:bodyPr>
          <a:lstStyle/>
          <a:p>
            <a:pPr marL="0" indent="0">
              <a:buNone/>
            </a:pPr>
            <a:r>
              <a:rPr lang="nl-NL" sz="1800" dirty="0"/>
              <a:t>Tim en Noor hebben samen in 2011 onderneming </a:t>
            </a:r>
            <a:r>
              <a:rPr lang="nl-NL" sz="1800" dirty="0" err="1"/>
              <a:t>Neude</a:t>
            </a:r>
            <a:r>
              <a:rPr lang="nl-NL" sz="1800" dirty="0"/>
              <a:t> opgericht die zich bezighoudt met de verhuur van Boshuisjes. Ze hebben daarbij gekozen voor een ondernemingsvorm zonder rechtspersoonlijkheid. Tim en Noor willen uitbreiden door een extra boshuisje te kopen. Ze willen de ondernemingsvorm nog vóór de uitbreiding omzetten zodat deze rechtspersoonlijkheid heeft. </a:t>
            </a:r>
          </a:p>
          <a:p>
            <a:pPr marL="0" indent="0">
              <a:buNone/>
            </a:pPr>
            <a:endParaRPr lang="nl-NL" sz="1800" dirty="0"/>
          </a:p>
          <a:p>
            <a:pPr marL="0" indent="0">
              <a:buNone/>
            </a:pPr>
            <a:r>
              <a:rPr lang="nl-NL" sz="1800" b="1" dirty="0"/>
              <a:t>Vraag 26 (1p):</a:t>
            </a:r>
          </a:p>
          <a:p>
            <a:pPr marL="0" indent="0">
              <a:buNone/>
            </a:pPr>
            <a:r>
              <a:rPr lang="nl-NL" sz="1800" i="1" dirty="0"/>
              <a:t>Noem een voordeel voor Tim en Noor van het omzetten van </a:t>
            </a:r>
            <a:r>
              <a:rPr lang="nl-NL" sz="1800" i="1" dirty="0" err="1"/>
              <a:t>Neude</a:t>
            </a:r>
            <a:r>
              <a:rPr lang="nl-NL" sz="1800" i="1" dirty="0"/>
              <a:t> als een onderneming zonder rechtspersoonlijkheid naar een ondernemingsvorm met rechtspersoonlijkheid. </a:t>
            </a:r>
          </a:p>
          <a:p>
            <a:pPr marL="0" indent="0">
              <a:buNone/>
            </a:pPr>
            <a:r>
              <a:rPr lang="nl-NL" sz="1800" dirty="0"/>
              <a:t>Tim en Noor zijn niet meer aansprakelijk met hun privévermogen als hun onderneming rechtspersoonlijkheid heeft. </a:t>
            </a:r>
          </a:p>
        </p:txBody>
      </p:sp>
      <p:sp>
        <p:nvSpPr>
          <p:cNvPr id="5" name="Tekstballon: rechthoek 4">
            <a:extLst>
              <a:ext uri="{FF2B5EF4-FFF2-40B4-BE49-F238E27FC236}">
                <a16:creationId xmlns:a16="http://schemas.microsoft.com/office/drawing/2014/main" id="{5850111A-0AB4-D4D1-F35A-6D5EAE845D33}"/>
              </a:ext>
            </a:extLst>
          </p:cNvPr>
          <p:cNvSpPr/>
          <p:nvPr/>
        </p:nvSpPr>
        <p:spPr>
          <a:xfrm>
            <a:off x="4611329" y="5083278"/>
            <a:ext cx="6941574" cy="1553497"/>
          </a:xfrm>
          <a:prstGeom prst="wedgeRectCallout">
            <a:avLst>
              <a:gd name="adj1" fmla="val 5360"/>
              <a:gd name="adj2" fmla="val -82437"/>
            </a:avLst>
          </a:prstGeom>
          <a:solidFill>
            <a:srgbClr val="945DE8"/>
          </a:solidFill>
          <a:ln>
            <a:solidFill>
              <a:srgbClr val="945DE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dirty="0"/>
              <a:t>Andere vragen die vaak worden gesteld over rechtsvormen gaan over wie de hoogste macht heeft binnen een rechtsvorm. Bij de BV en de NV is dat de Algemene Vergadering van Aandeelhouders en bij een vereniging de Algemene Ledenvergadering.</a:t>
            </a:r>
          </a:p>
        </p:txBody>
      </p:sp>
    </p:spTree>
    <p:extLst>
      <p:ext uri="{BB962C8B-B14F-4D97-AF65-F5344CB8AC3E}">
        <p14:creationId xmlns:p14="http://schemas.microsoft.com/office/powerpoint/2010/main" val="109464838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2A8F31-CF17-F416-E248-1A399E544DAB}"/>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34AB17D8-9BE2-832F-6F8B-E39247588B0D}"/>
              </a:ext>
            </a:extLst>
          </p:cNvPr>
          <p:cNvSpPr>
            <a:spLocks noGrp="1"/>
          </p:cNvSpPr>
          <p:nvPr>
            <p:ph type="title"/>
          </p:nvPr>
        </p:nvSpPr>
        <p:spPr/>
        <p:txBody>
          <a:bodyPr/>
          <a:lstStyle/>
          <a:p>
            <a:endParaRPr lang="nl-NL"/>
          </a:p>
        </p:txBody>
      </p:sp>
      <p:sp>
        <p:nvSpPr>
          <p:cNvPr id="3" name="Tijdelijke aanduiding voor inhoud 2">
            <a:extLst>
              <a:ext uri="{FF2B5EF4-FFF2-40B4-BE49-F238E27FC236}">
                <a16:creationId xmlns:a16="http://schemas.microsoft.com/office/drawing/2014/main" id="{4F3F6B6F-062C-01DF-9134-BC8C4A5AD5E6}"/>
              </a:ext>
            </a:extLst>
          </p:cNvPr>
          <p:cNvSpPr>
            <a:spLocks noGrp="1"/>
          </p:cNvSpPr>
          <p:nvPr>
            <p:ph idx="1"/>
          </p:nvPr>
        </p:nvSpPr>
        <p:spPr/>
        <p:txBody>
          <a:bodyPr/>
          <a:lstStyle/>
          <a:p>
            <a:endParaRPr lang="nl-NL"/>
          </a:p>
        </p:txBody>
      </p:sp>
    </p:spTree>
    <p:extLst>
      <p:ext uri="{BB962C8B-B14F-4D97-AF65-F5344CB8AC3E}">
        <p14:creationId xmlns:p14="http://schemas.microsoft.com/office/powerpoint/2010/main" val="3920184660"/>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799090-1721-F8C5-1B0F-7C13B6668B68}"/>
            </a:ext>
          </a:extLst>
        </p:cNvPr>
        <p:cNvGrpSpPr/>
        <p:nvPr/>
      </p:nvGrpSpPr>
      <p:grpSpPr>
        <a:xfrm>
          <a:off x="0" y="0"/>
          <a:ext cx="0" cy="0"/>
          <a:chOff x="0" y="0"/>
          <a:chExt cx="0" cy="0"/>
        </a:xfrm>
      </p:grpSpPr>
      <p:sp>
        <p:nvSpPr>
          <p:cNvPr id="4" name="Titel 3">
            <a:extLst>
              <a:ext uri="{FF2B5EF4-FFF2-40B4-BE49-F238E27FC236}">
                <a16:creationId xmlns:a16="http://schemas.microsoft.com/office/drawing/2014/main" id="{E3F7BB76-EB82-AA4E-869D-80B824FC695E}"/>
              </a:ext>
            </a:extLst>
          </p:cNvPr>
          <p:cNvSpPr>
            <a:spLocks noGrp="1"/>
          </p:cNvSpPr>
          <p:nvPr>
            <p:ph type="title"/>
          </p:nvPr>
        </p:nvSpPr>
        <p:spPr/>
        <p:txBody>
          <a:bodyPr/>
          <a:lstStyle/>
          <a:p>
            <a:r>
              <a:rPr lang="nl-NL" dirty="0"/>
              <a:t>Kengetallen: Solvabiliteit</a:t>
            </a:r>
          </a:p>
        </p:txBody>
      </p:sp>
      <p:sp>
        <p:nvSpPr>
          <p:cNvPr id="5" name="Tijdelijke aanduiding voor tekst 4">
            <a:extLst>
              <a:ext uri="{FF2B5EF4-FFF2-40B4-BE49-F238E27FC236}">
                <a16:creationId xmlns:a16="http://schemas.microsoft.com/office/drawing/2014/main" id="{18ED212F-308F-39B8-42C6-B6B99F556C3F}"/>
              </a:ext>
            </a:extLst>
          </p:cNvPr>
          <p:cNvSpPr>
            <a:spLocks noGrp="1"/>
          </p:cNvSpPr>
          <p:nvPr>
            <p:ph type="body" idx="1"/>
          </p:nvPr>
        </p:nvSpPr>
        <p:spPr/>
        <p:txBody>
          <a:bodyPr/>
          <a:lstStyle/>
          <a:p>
            <a:r>
              <a:rPr lang="nl-NL" dirty="0"/>
              <a:t>Matthijs</a:t>
            </a:r>
          </a:p>
        </p:txBody>
      </p:sp>
    </p:spTree>
    <p:extLst>
      <p:ext uri="{BB962C8B-B14F-4D97-AF65-F5344CB8AC3E}">
        <p14:creationId xmlns:p14="http://schemas.microsoft.com/office/powerpoint/2010/main" val="295200998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31F4D0B-D8EE-44F1-9EE7-272D108325AD}"/>
              </a:ext>
            </a:extLst>
          </p:cNvPr>
          <p:cNvSpPr>
            <a:spLocks noGrp="1"/>
          </p:cNvSpPr>
          <p:nvPr>
            <p:ph type="title"/>
          </p:nvPr>
        </p:nvSpPr>
        <p:spPr/>
        <p:txBody>
          <a:bodyPr/>
          <a:lstStyle/>
          <a:p>
            <a:r>
              <a:rPr lang="nl-NL" dirty="0">
                <a:latin typeface="Effra Medium" panose="02000606080000020004" pitchFamily="2" charset="0"/>
              </a:rPr>
              <a:t>Soorten kengetallen </a:t>
            </a:r>
            <a:r>
              <a:rPr lang="nl-NL" dirty="0">
                <a:latin typeface="Effra Medium" panose="02000606080000020004" pitchFamily="2" charset="0"/>
                <a:sym typeface="Wingdings" panose="05000000000000000000" pitchFamily="2" charset="2"/>
              </a:rPr>
              <a:t> Solvabiliteit</a:t>
            </a:r>
            <a:endParaRPr lang="nl-NL" dirty="0">
              <a:latin typeface="Effra Medium" panose="02000606080000020004" pitchFamily="2" charset="0"/>
            </a:endParaRPr>
          </a:p>
        </p:txBody>
      </p:sp>
      <p:graphicFrame>
        <p:nvGraphicFramePr>
          <p:cNvPr id="4" name="Tijdelijke aanduiding voor inhoud 3">
            <a:extLst>
              <a:ext uri="{FF2B5EF4-FFF2-40B4-BE49-F238E27FC236}">
                <a16:creationId xmlns:a16="http://schemas.microsoft.com/office/drawing/2014/main" id="{8AA861FF-617C-45FC-8B6E-9F6DCDA6E1D0}"/>
              </a:ext>
            </a:extLst>
          </p:cNvPr>
          <p:cNvGraphicFramePr>
            <a:graphicFrameLocks noGrp="1"/>
          </p:cNvGraphicFramePr>
          <p:nvPr>
            <p:ph idx="1"/>
          </p:nvPr>
        </p:nvGraphicFramePr>
        <p:xfrm>
          <a:off x="466531" y="1604865"/>
          <a:ext cx="10887269" cy="45720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86203550"/>
      </p:ext>
    </p:extLst>
  </p:cSld>
  <p:clrMapOvr>
    <a:masterClrMapping/>
  </p:clrMapOvr>
  <p:transition spd="med">
    <p:pull/>
  </p:transition>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E180A4B-0E24-1814-85D1-50F9BDED88D7}"/>
              </a:ext>
            </a:extLst>
          </p:cNvPr>
          <p:cNvSpPr>
            <a:spLocks noGrp="1"/>
          </p:cNvSpPr>
          <p:nvPr>
            <p:ph type="title"/>
          </p:nvPr>
        </p:nvSpPr>
        <p:spPr/>
        <p:txBody>
          <a:bodyPr/>
          <a:lstStyle/>
          <a:p>
            <a:r>
              <a:rPr lang="nl-NL" dirty="0"/>
              <a:t>Solvabiliteit</a:t>
            </a:r>
          </a:p>
        </p:txBody>
      </p:sp>
      <p:sp>
        <p:nvSpPr>
          <p:cNvPr id="3" name="Tijdelijke aanduiding voor inhoud 2">
            <a:extLst>
              <a:ext uri="{FF2B5EF4-FFF2-40B4-BE49-F238E27FC236}">
                <a16:creationId xmlns:a16="http://schemas.microsoft.com/office/drawing/2014/main" id="{BD080C1A-FFA9-F2CE-0219-F387CB0FB8C1}"/>
              </a:ext>
            </a:extLst>
          </p:cNvPr>
          <p:cNvSpPr>
            <a:spLocks noGrp="1"/>
          </p:cNvSpPr>
          <p:nvPr>
            <p:ph idx="1"/>
          </p:nvPr>
        </p:nvSpPr>
        <p:spPr>
          <a:xfrm>
            <a:off x="446315" y="1436914"/>
            <a:ext cx="11473542" cy="4740049"/>
          </a:xfrm>
        </p:spPr>
        <p:txBody>
          <a:bodyPr/>
          <a:lstStyle/>
          <a:p>
            <a:pPr marL="0" lvl="0" indent="0">
              <a:lnSpc>
                <a:spcPct val="100000"/>
              </a:lnSpc>
              <a:buNone/>
            </a:pPr>
            <a:r>
              <a:rPr lang="nl-NL" b="1" dirty="0">
                <a:latin typeface="Effra Medium" panose="02000606080000020004"/>
              </a:rPr>
              <a:t>Kan een onderneming aan alle verplichtingen voldoen bij liquidatie?</a:t>
            </a:r>
          </a:p>
          <a:p>
            <a:pPr marL="0" indent="0">
              <a:buNone/>
            </a:pPr>
            <a:r>
              <a:rPr lang="nl-NL" dirty="0"/>
              <a:t>Solvabiliteit is belangrijk voor </a:t>
            </a:r>
            <a:r>
              <a:rPr lang="nl-NL" i="1" dirty="0"/>
              <a:t>banken, investeerders en leveranciers</a:t>
            </a:r>
            <a:r>
              <a:rPr lang="nl-NL" dirty="0"/>
              <a:t>, omdat het aangeeft of een bedrijf op lange termijn aan zijn betalingsverplichtingen kan voldoen. </a:t>
            </a:r>
          </a:p>
          <a:p>
            <a:pPr marL="0" indent="0">
              <a:buNone/>
            </a:pPr>
            <a:r>
              <a:rPr lang="nl-NL" dirty="0"/>
              <a:t>Er kan zelfs een solvabiliteitseis zijn </a:t>
            </a:r>
            <a:r>
              <a:rPr lang="nl-NL" i="1" dirty="0"/>
              <a:t>(‘minimaal 30% of anders geen lening</a:t>
            </a:r>
            <a:r>
              <a:rPr lang="nl-NL" dirty="0"/>
              <a:t>’)</a:t>
            </a:r>
          </a:p>
        </p:txBody>
      </p:sp>
      <p:sp>
        <p:nvSpPr>
          <p:cNvPr id="4" name="Rectangle 16">
            <a:extLst>
              <a:ext uri="{FF2B5EF4-FFF2-40B4-BE49-F238E27FC236}">
                <a16:creationId xmlns:a16="http://schemas.microsoft.com/office/drawing/2014/main" id="{C6EFF8DA-E3B9-CD4B-6968-A619527F01DE}"/>
              </a:ext>
            </a:extLst>
          </p:cNvPr>
          <p:cNvSpPr>
            <a:spLocks noChangeArrowheads="1"/>
          </p:cNvSpPr>
          <p:nvPr/>
        </p:nvSpPr>
        <p:spPr bwMode="auto">
          <a:xfrm>
            <a:off x="6096000" y="4580795"/>
            <a:ext cx="3702625" cy="1226280"/>
          </a:xfrm>
          <a:prstGeom prst="rect">
            <a:avLst/>
          </a:prstGeom>
          <a:noFill/>
          <a:ln w="12700" cmpd="sng">
            <a:solidFill>
              <a:schemeClr val="bg1">
                <a:lumMod val="50000"/>
              </a:schemeClr>
            </a:solidFill>
            <a:miter lim="800000"/>
            <a:headEnd/>
            <a:tailEnd/>
          </a:ln>
        </p:spPr>
        <p:txBody>
          <a:bodyPr wrap="none" lIns="90000" tIns="46800" rIns="90000" bIns="46800" anchor="ct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nl-NL" sz="1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Rectangle 16">
            <a:extLst>
              <a:ext uri="{FF2B5EF4-FFF2-40B4-BE49-F238E27FC236}">
                <a16:creationId xmlns:a16="http://schemas.microsoft.com/office/drawing/2014/main" id="{6ECC757F-CDD1-506F-AE4F-04B63C0C7D4F}"/>
              </a:ext>
            </a:extLst>
          </p:cNvPr>
          <p:cNvSpPr>
            <a:spLocks noChangeArrowheads="1"/>
          </p:cNvSpPr>
          <p:nvPr/>
        </p:nvSpPr>
        <p:spPr bwMode="auto">
          <a:xfrm>
            <a:off x="2079380" y="4580795"/>
            <a:ext cx="3702625" cy="1226280"/>
          </a:xfrm>
          <a:prstGeom prst="rect">
            <a:avLst/>
          </a:prstGeom>
          <a:noFill/>
          <a:ln w="12700" cmpd="sng">
            <a:solidFill>
              <a:schemeClr val="bg1">
                <a:lumMod val="50000"/>
              </a:schemeClr>
            </a:solidFill>
            <a:miter lim="800000"/>
            <a:headEnd/>
            <a:tailEnd/>
          </a:ln>
        </p:spPr>
        <p:txBody>
          <a:bodyPr wrap="none" lIns="90000" tIns="46800" rIns="90000" bIns="46800" anchor="ct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nl-NL" sz="1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Rectangle 16">
            <a:extLst>
              <a:ext uri="{FF2B5EF4-FFF2-40B4-BE49-F238E27FC236}">
                <a16:creationId xmlns:a16="http://schemas.microsoft.com/office/drawing/2014/main" id="{BB4EF6C3-CA7A-D27C-E260-FE88746C5E93}"/>
              </a:ext>
            </a:extLst>
          </p:cNvPr>
          <p:cNvSpPr>
            <a:spLocks noChangeArrowheads="1"/>
          </p:cNvSpPr>
          <p:nvPr/>
        </p:nvSpPr>
        <p:spPr bwMode="auto">
          <a:xfrm>
            <a:off x="2079380" y="4157987"/>
            <a:ext cx="3702625" cy="424395"/>
          </a:xfrm>
          <a:prstGeom prst="rect">
            <a:avLst/>
          </a:prstGeom>
          <a:solidFill>
            <a:schemeClr val="tx1"/>
          </a:solidFill>
          <a:ln w="12700">
            <a:solidFill>
              <a:srgbClr val="1B223F"/>
            </a:solidFill>
            <a:miter lim="800000"/>
            <a:headEnd/>
            <a:tailEnd/>
          </a:ln>
        </p:spPr>
        <p:txBody>
          <a:bodyPr wrap="none" lIns="90000" tIns="46800" rIns="90000" bIns="46800" anchor="ct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nl-NL" sz="1600" b="0" i="0" u="none" strike="noStrike" kern="1200" cap="none" spc="0" normalizeH="0" baseline="0" noProof="0" dirty="0">
                <a:ln>
                  <a:noFill/>
                </a:ln>
                <a:solidFill>
                  <a:prstClr val="white"/>
                </a:solidFill>
                <a:effectLst/>
                <a:uLnTx/>
                <a:uFillTx/>
                <a:latin typeface="Calibri" panose="020F0502020204030204"/>
                <a:ea typeface="+mn-ea"/>
                <a:cs typeface="+mn-cs"/>
              </a:rPr>
              <a:t>Kengetal 1</a:t>
            </a:r>
          </a:p>
        </p:txBody>
      </p:sp>
      <p:sp>
        <p:nvSpPr>
          <p:cNvPr id="7" name="Rectangle 16">
            <a:extLst>
              <a:ext uri="{FF2B5EF4-FFF2-40B4-BE49-F238E27FC236}">
                <a16:creationId xmlns:a16="http://schemas.microsoft.com/office/drawing/2014/main" id="{8ACDB98C-AF5E-196E-4769-555D73531CD1}"/>
              </a:ext>
            </a:extLst>
          </p:cNvPr>
          <p:cNvSpPr>
            <a:spLocks noChangeArrowheads="1"/>
          </p:cNvSpPr>
          <p:nvPr/>
        </p:nvSpPr>
        <p:spPr bwMode="auto">
          <a:xfrm>
            <a:off x="6096000" y="4157987"/>
            <a:ext cx="3702625" cy="424395"/>
          </a:xfrm>
          <a:prstGeom prst="rect">
            <a:avLst/>
          </a:prstGeom>
          <a:solidFill>
            <a:schemeClr val="tx1"/>
          </a:solidFill>
          <a:ln w="12700">
            <a:solidFill>
              <a:srgbClr val="1B223F"/>
            </a:solidFill>
            <a:miter lim="800000"/>
            <a:headEnd/>
            <a:tailEnd/>
          </a:ln>
        </p:spPr>
        <p:txBody>
          <a:bodyPr wrap="none" lIns="90000" tIns="46800" rIns="90000" bIns="46800" anchor="ct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nl-NL" sz="1600" b="0" i="0" u="none" strike="noStrike" kern="1200" cap="none" spc="0" normalizeH="0" baseline="0" noProof="0" dirty="0">
                <a:ln>
                  <a:noFill/>
                </a:ln>
                <a:solidFill>
                  <a:prstClr val="white"/>
                </a:solidFill>
                <a:effectLst/>
                <a:uLnTx/>
                <a:uFillTx/>
                <a:latin typeface="Calibri" panose="020F0502020204030204"/>
                <a:ea typeface="+mn-ea"/>
                <a:cs typeface="+mn-cs"/>
              </a:rPr>
              <a:t>Kengetal 2</a:t>
            </a:r>
          </a:p>
        </p:txBody>
      </p:sp>
      <p:sp>
        <p:nvSpPr>
          <p:cNvPr id="8" name="Tekstvak 11">
            <a:extLst>
              <a:ext uri="{FF2B5EF4-FFF2-40B4-BE49-F238E27FC236}">
                <a16:creationId xmlns:a16="http://schemas.microsoft.com/office/drawing/2014/main" id="{D57E6B19-FC4F-C4FF-6427-2EB8BA82C29A}"/>
              </a:ext>
            </a:extLst>
          </p:cNvPr>
          <p:cNvSpPr txBox="1">
            <a:spLocks noChangeArrowheads="1"/>
          </p:cNvSpPr>
          <p:nvPr/>
        </p:nvSpPr>
        <p:spPr bwMode="auto">
          <a:xfrm>
            <a:off x="2119019" y="5017056"/>
            <a:ext cx="1957812"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000" b="1">
                <a:solidFill>
                  <a:schemeClr val="tx1"/>
                </a:solidFill>
                <a:latin typeface="Arial" charset="0"/>
                <a:ea typeface="ＭＳ Ｐゴシック" charset="0"/>
                <a:cs typeface="ＭＳ Ｐゴシック" charset="0"/>
              </a:defRPr>
            </a:lvl1pPr>
            <a:lvl2pPr marL="742950" indent="-285750">
              <a:defRPr sz="2000" b="1">
                <a:solidFill>
                  <a:schemeClr val="tx1"/>
                </a:solidFill>
                <a:latin typeface="Arial" charset="0"/>
                <a:ea typeface="ＭＳ Ｐゴシック" charset="0"/>
              </a:defRPr>
            </a:lvl2pPr>
            <a:lvl3pPr marL="1143000" indent="-228600">
              <a:defRPr sz="2000" b="1">
                <a:solidFill>
                  <a:schemeClr val="tx1"/>
                </a:solidFill>
                <a:latin typeface="Arial" charset="0"/>
                <a:ea typeface="ＭＳ Ｐゴシック" charset="0"/>
              </a:defRPr>
            </a:lvl3pPr>
            <a:lvl4pPr marL="1600200" indent="-228600">
              <a:defRPr sz="2000" b="1">
                <a:solidFill>
                  <a:schemeClr val="tx1"/>
                </a:solidFill>
                <a:latin typeface="Arial" charset="0"/>
                <a:ea typeface="ＭＳ Ｐゴシック" charset="0"/>
              </a:defRPr>
            </a:lvl4pPr>
            <a:lvl5pPr marL="2057400" indent="-228600">
              <a:defRPr sz="2000" b="1">
                <a:solidFill>
                  <a:schemeClr val="tx1"/>
                </a:solidFill>
                <a:latin typeface="Arial" charset="0"/>
                <a:ea typeface="ＭＳ Ｐゴシック" charset="0"/>
              </a:defRPr>
            </a:lvl5pPr>
            <a:lvl6pPr marL="2514600" indent="-228600" eaLnBrk="0" fontAlgn="base" hangingPunct="0">
              <a:spcBef>
                <a:spcPct val="50000"/>
              </a:spcBef>
              <a:spcAft>
                <a:spcPct val="0"/>
              </a:spcAft>
              <a:defRPr sz="2000" b="1">
                <a:solidFill>
                  <a:schemeClr val="tx1"/>
                </a:solidFill>
                <a:latin typeface="Arial" charset="0"/>
                <a:ea typeface="ＭＳ Ｐゴシック" charset="0"/>
              </a:defRPr>
            </a:lvl6pPr>
            <a:lvl7pPr marL="2971800" indent="-228600" eaLnBrk="0" fontAlgn="base" hangingPunct="0">
              <a:spcBef>
                <a:spcPct val="50000"/>
              </a:spcBef>
              <a:spcAft>
                <a:spcPct val="0"/>
              </a:spcAft>
              <a:defRPr sz="2000" b="1">
                <a:solidFill>
                  <a:schemeClr val="tx1"/>
                </a:solidFill>
                <a:latin typeface="Arial" charset="0"/>
                <a:ea typeface="ＭＳ Ｐゴシック" charset="0"/>
              </a:defRPr>
            </a:lvl7pPr>
            <a:lvl8pPr marL="3429000" indent="-228600" eaLnBrk="0" fontAlgn="base" hangingPunct="0">
              <a:spcBef>
                <a:spcPct val="50000"/>
              </a:spcBef>
              <a:spcAft>
                <a:spcPct val="0"/>
              </a:spcAft>
              <a:defRPr sz="2000" b="1">
                <a:solidFill>
                  <a:schemeClr val="tx1"/>
                </a:solidFill>
                <a:latin typeface="Arial" charset="0"/>
                <a:ea typeface="ＭＳ Ｐゴシック" charset="0"/>
              </a:defRPr>
            </a:lvl8pPr>
            <a:lvl9pPr marL="3886200" indent="-228600" eaLnBrk="0" fontAlgn="base" hangingPunct="0">
              <a:spcBef>
                <a:spcPct val="50000"/>
              </a:spcBef>
              <a:spcAft>
                <a:spcPct val="0"/>
              </a:spcAft>
              <a:defRPr sz="2000" b="1">
                <a:solidFill>
                  <a:schemeClr val="tx1"/>
                </a:solidFill>
                <a:latin typeface="Arial"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600" b="0" i="0" u="none" strike="noStrike" kern="1200" cap="none" spc="0" normalizeH="0" baseline="0" noProof="0" dirty="0">
                <a:ln>
                  <a:noFill/>
                </a:ln>
                <a:solidFill>
                  <a:prstClr val="black"/>
                </a:solidFill>
                <a:effectLst/>
                <a:uLnTx/>
                <a:uFillTx/>
                <a:latin typeface="Arial" charset="0"/>
                <a:ea typeface="ＭＳ Ｐゴシック" charset="0"/>
              </a:rPr>
              <a:t>Solvabiliteitsratio =</a:t>
            </a:r>
          </a:p>
        </p:txBody>
      </p:sp>
      <p:sp>
        <p:nvSpPr>
          <p:cNvPr id="9" name="Rectangle 16">
            <a:extLst>
              <a:ext uri="{FF2B5EF4-FFF2-40B4-BE49-F238E27FC236}">
                <a16:creationId xmlns:a16="http://schemas.microsoft.com/office/drawing/2014/main" id="{035781D8-E888-4154-BF99-2410760909A3}"/>
              </a:ext>
            </a:extLst>
          </p:cNvPr>
          <p:cNvSpPr>
            <a:spLocks noChangeArrowheads="1"/>
          </p:cNvSpPr>
          <p:nvPr/>
        </p:nvSpPr>
        <p:spPr bwMode="auto">
          <a:xfrm>
            <a:off x="4091769" y="5300778"/>
            <a:ext cx="804060" cy="395998"/>
          </a:xfrm>
          <a:prstGeom prst="rect">
            <a:avLst/>
          </a:prstGeom>
          <a:solidFill>
            <a:schemeClr val="accent3"/>
          </a:solidFill>
          <a:ln w="9525">
            <a:noFill/>
            <a:miter lim="800000"/>
            <a:headEnd/>
            <a:tailEnd/>
          </a:ln>
        </p:spPr>
        <p:txBody>
          <a:bodyPr wrap="none" lIns="90000" tIns="46800" rIns="90000" bIns="46800" anchor="ct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nl-NL" sz="1600" b="0" i="0" u="none" strike="noStrike" kern="1200" cap="none" spc="0" normalizeH="0" baseline="0" noProof="0" dirty="0">
                <a:ln>
                  <a:noFill/>
                </a:ln>
                <a:solidFill>
                  <a:srgbClr val="FFFFFF"/>
                </a:solidFill>
                <a:effectLst/>
                <a:uLnTx/>
                <a:uFillTx/>
                <a:latin typeface="Calibri" panose="020F0502020204030204"/>
                <a:ea typeface="+mn-ea"/>
                <a:cs typeface="+mn-cs"/>
              </a:rPr>
              <a:t>VV</a:t>
            </a:r>
          </a:p>
        </p:txBody>
      </p:sp>
      <p:cxnSp>
        <p:nvCxnSpPr>
          <p:cNvPr id="10" name="Rechte verbindingslijn 8">
            <a:extLst>
              <a:ext uri="{FF2B5EF4-FFF2-40B4-BE49-F238E27FC236}">
                <a16:creationId xmlns:a16="http://schemas.microsoft.com/office/drawing/2014/main" id="{53DA7D59-8A1F-5AF0-637B-3FC06DD0DDF3}"/>
              </a:ext>
            </a:extLst>
          </p:cNvPr>
          <p:cNvCxnSpPr>
            <a:cxnSpLocks noChangeShapeType="1"/>
          </p:cNvCxnSpPr>
          <p:nvPr/>
        </p:nvCxnSpPr>
        <p:spPr bwMode="auto">
          <a:xfrm>
            <a:off x="3975397" y="5194903"/>
            <a:ext cx="1008000" cy="0"/>
          </a:xfrm>
          <a:prstGeom prst="line">
            <a:avLst/>
          </a:prstGeom>
          <a:noFill/>
          <a:ln w="12700" cmpd="sng">
            <a:solidFill>
              <a:schemeClr val="bg1">
                <a:lumMod val="50000"/>
              </a:schemeClr>
            </a:solidFill>
            <a:round/>
            <a:headEnd/>
            <a:tailEnd/>
          </a:ln>
          <a:extLst>
            <a:ext uri="{909E8E84-426E-40dd-AFC4-6F175D3DCCD1}">
              <a14:hiddenFill xmlns="" xmlns:a14="http://schemas.microsoft.com/office/drawing/2010/main">
                <a:noFill/>
              </a14:hiddenFill>
            </a:ext>
          </a:extLst>
        </p:spPr>
      </p:cxnSp>
      <p:sp>
        <p:nvSpPr>
          <p:cNvPr id="11" name="Rectangle 16">
            <a:extLst>
              <a:ext uri="{FF2B5EF4-FFF2-40B4-BE49-F238E27FC236}">
                <a16:creationId xmlns:a16="http://schemas.microsoft.com/office/drawing/2014/main" id="{968318E2-A9F0-A5F2-CE9C-1C7455F43D8F}"/>
              </a:ext>
            </a:extLst>
          </p:cNvPr>
          <p:cNvSpPr>
            <a:spLocks noChangeArrowheads="1"/>
          </p:cNvSpPr>
          <p:nvPr/>
        </p:nvSpPr>
        <p:spPr bwMode="auto">
          <a:xfrm>
            <a:off x="4091769" y="4708529"/>
            <a:ext cx="804060" cy="395998"/>
          </a:xfrm>
          <a:prstGeom prst="rect">
            <a:avLst/>
          </a:prstGeom>
          <a:solidFill>
            <a:srgbClr val="1B223F"/>
          </a:solidFill>
          <a:ln w="9525">
            <a:noFill/>
            <a:miter lim="800000"/>
            <a:headEnd/>
            <a:tailEnd/>
          </a:ln>
        </p:spPr>
        <p:txBody>
          <a:bodyPr wrap="none" lIns="90000" tIns="46800" rIns="90000" bIns="46800" anchor="ct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nl-NL" sz="1600" b="0" i="0" u="none" strike="noStrike" kern="1200" cap="none" spc="0" normalizeH="0" baseline="0" noProof="0" dirty="0">
                <a:ln>
                  <a:noFill/>
                </a:ln>
                <a:solidFill>
                  <a:srgbClr val="FFFFFF"/>
                </a:solidFill>
                <a:effectLst/>
                <a:uLnTx/>
                <a:uFillTx/>
                <a:latin typeface="Calibri" panose="020F0502020204030204"/>
                <a:ea typeface="+mn-ea"/>
                <a:cs typeface="+mn-cs"/>
              </a:rPr>
              <a:t>EV</a:t>
            </a:r>
          </a:p>
        </p:txBody>
      </p:sp>
      <p:sp>
        <p:nvSpPr>
          <p:cNvPr id="12" name="Tekstvak 11">
            <a:extLst>
              <a:ext uri="{FF2B5EF4-FFF2-40B4-BE49-F238E27FC236}">
                <a16:creationId xmlns:a16="http://schemas.microsoft.com/office/drawing/2014/main" id="{6747655F-24F8-B65C-A9A3-3C88A49C86EF}"/>
              </a:ext>
            </a:extLst>
          </p:cNvPr>
          <p:cNvSpPr txBox="1">
            <a:spLocks noChangeArrowheads="1"/>
          </p:cNvSpPr>
          <p:nvPr/>
        </p:nvSpPr>
        <p:spPr bwMode="auto">
          <a:xfrm>
            <a:off x="6281845" y="5017056"/>
            <a:ext cx="1626670"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000" b="1">
                <a:solidFill>
                  <a:schemeClr val="tx1"/>
                </a:solidFill>
                <a:latin typeface="Arial" charset="0"/>
                <a:ea typeface="ＭＳ Ｐゴシック" charset="0"/>
                <a:cs typeface="ＭＳ Ｐゴシック" charset="0"/>
              </a:defRPr>
            </a:lvl1pPr>
            <a:lvl2pPr marL="742950" indent="-285750">
              <a:defRPr sz="2000" b="1">
                <a:solidFill>
                  <a:schemeClr val="tx1"/>
                </a:solidFill>
                <a:latin typeface="Arial" charset="0"/>
                <a:ea typeface="ＭＳ Ｐゴシック" charset="0"/>
              </a:defRPr>
            </a:lvl2pPr>
            <a:lvl3pPr marL="1143000" indent="-228600">
              <a:defRPr sz="2000" b="1">
                <a:solidFill>
                  <a:schemeClr val="tx1"/>
                </a:solidFill>
                <a:latin typeface="Arial" charset="0"/>
                <a:ea typeface="ＭＳ Ｐゴシック" charset="0"/>
              </a:defRPr>
            </a:lvl3pPr>
            <a:lvl4pPr marL="1600200" indent="-228600">
              <a:defRPr sz="2000" b="1">
                <a:solidFill>
                  <a:schemeClr val="tx1"/>
                </a:solidFill>
                <a:latin typeface="Arial" charset="0"/>
                <a:ea typeface="ＭＳ Ｐゴシック" charset="0"/>
              </a:defRPr>
            </a:lvl4pPr>
            <a:lvl5pPr marL="2057400" indent="-228600">
              <a:defRPr sz="2000" b="1">
                <a:solidFill>
                  <a:schemeClr val="tx1"/>
                </a:solidFill>
                <a:latin typeface="Arial" charset="0"/>
                <a:ea typeface="ＭＳ Ｐゴシック" charset="0"/>
              </a:defRPr>
            </a:lvl5pPr>
            <a:lvl6pPr marL="2514600" indent="-228600" eaLnBrk="0" fontAlgn="base" hangingPunct="0">
              <a:spcBef>
                <a:spcPct val="50000"/>
              </a:spcBef>
              <a:spcAft>
                <a:spcPct val="0"/>
              </a:spcAft>
              <a:defRPr sz="2000" b="1">
                <a:solidFill>
                  <a:schemeClr val="tx1"/>
                </a:solidFill>
                <a:latin typeface="Arial" charset="0"/>
                <a:ea typeface="ＭＳ Ｐゴシック" charset="0"/>
              </a:defRPr>
            </a:lvl6pPr>
            <a:lvl7pPr marL="2971800" indent="-228600" eaLnBrk="0" fontAlgn="base" hangingPunct="0">
              <a:spcBef>
                <a:spcPct val="50000"/>
              </a:spcBef>
              <a:spcAft>
                <a:spcPct val="0"/>
              </a:spcAft>
              <a:defRPr sz="2000" b="1">
                <a:solidFill>
                  <a:schemeClr val="tx1"/>
                </a:solidFill>
                <a:latin typeface="Arial" charset="0"/>
                <a:ea typeface="ＭＳ Ｐゴシック" charset="0"/>
              </a:defRPr>
            </a:lvl7pPr>
            <a:lvl8pPr marL="3429000" indent="-228600" eaLnBrk="0" fontAlgn="base" hangingPunct="0">
              <a:spcBef>
                <a:spcPct val="50000"/>
              </a:spcBef>
              <a:spcAft>
                <a:spcPct val="0"/>
              </a:spcAft>
              <a:defRPr sz="2000" b="1">
                <a:solidFill>
                  <a:schemeClr val="tx1"/>
                </a:solidFill>
                <a:latin typeface="Arial" charset="0"/>
                <a:ea typeface="ＭＳ Ｐゴシック" charset="0"/>
              </a:defRPr>
            </a:lvl8pPr>
            <a:lvl9pPr marL="3886200" indent="-228600" eaLnBrk="0" fontAlgn="base" hangingPunct="0">
              <a:spcBef>
                <a:spcPct val="50000"/>
              </a:spcBef>
              <a:spcAft>
                <a:spcPct val="0"/>
              </a:spcAft>
              <a:defRPr sz="2000" b="1">
                <a:solidFill>
                  <a:schemeClr val="tx1"/>
                </a:solidFill>
                <a:latin typeface="Arial"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600" b="0" i="0" u="none" strike="noStrike" kern="1200" cap="none" spc="0" normalizeH="0" baseline="0" noProof="0" dirty="0" err="1">
                <a:ln>
                  <a:noFill/>
                </a:ln>
                <a:solidFill>
                  <a:prstClr val="black"/>
                </a:solidFill>
                <a:effectLst/>
                <a:uLnTx/>
                <a:uFillTx/>
                <a:latin typeface="Arial" charset="0"/>
                <a:ea typeface="ＭＳ Ｐゴシック" charset="0"/>
              </a:rPr>
              <a:t>Debt</a:t>
            </a:r>
            <a:r>
              <a:rPr kumimoji="0" lang="nl-NL" sz="1600" b="0" i="0" u="none" strike="noStrike" kern="1200" cap="none" spc="0" normalizeH="0" baseline="0" noProof="0" dirty="0">
                <a:ln>
                  <a:noFill/>
                </a:ln>
                <a:solidFill>
                  <a:prstClr val="black"/>
                </a:solidFill>
                <a:effectLst/>
                <a:uLnTx/>
                <a:uFillTx/>
                <a:latin typeface="Arial" charset="0"/>
                <a:ea typeface="ＭＳ Ｐゴシック" charset="0"/>
              </a:rPr>
              <a:t> ratio =</a:t>
            </a:r>
          </a:p>
        </p:txBody>
      </p:sp>
      <p:sp>
        <p:nvSpPr>
          <p:cNvPr id="13" name="Rectangle 16">
            <a:extLst>
              <a:ext uri="{FF2B5EF4-FFF2-40B4-BE49-F238E27FC236}">
                <a16:creationId xmlns:a16="http://schemas.microsoft.com/office/drawing/2014/main" id="{60D102A4-942F-958B-CC5F-1FC95F802EF1}"/>
              </a:ext>
            </a:extLst>
          </p:cNvPr>
          <p:cNvSpPr>
            <a:spLocks noChangeArrowheads="1"/>
          </p:cNvSpPr>
          <p:nvPr/>
        </p:nvSpPr>
        <p:spPr bwMode="auto">
          <a:xfrm>
            <a:off x="7624177" y="5302804"/>
            <a:ext cx="804060" cy="395998"/>
          </a:xfrm>
          <a:prstGeom prst="rect">
            <a:avLst/>
          </a:prstGeom>
          <a:solidFill>
            <a:schemeClr val="accent3"/>
          </a:solidFill>
          <a:ln w="9525">
            <a:noFill/>
            <a:miter lim="800000"/>
            <a:headEnd/>
            <a:tailEnd/>
          </a:ln>
        </p:spPr>
        <p:txBody>
          <a:bodyPr wrap="none" lIns="90000" tIns="46800" rIns="90000" bIns="46800" anchor="ct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nl-NL" sz="1600" b="0" i="0" u="none" strike="noStrike" kern="1200" cap="none" spc="0" normalizeH="0" baseline="0" noProof="0" dirty="0">
                <a:ln>
                  <a:noFill/>
                </a:ln>
                <a:solidFill>
                  <a:srgbClr val="FFFFFF"/>
                </a:solidFill>
                <a:effectLst/>
                <a:uLnTx/>
                <a:uFillTx/>
                <a:latin typeface="Calibri" panose="020F0502020204030204"/>
                <a:ea typeface="+mn-ea"/>
                <a:cs typeface="+mn-cs"/>
              </a:rPr>
              <a:t>TV</a:t>
            </a:r>
          </a:p>
        </p:txBody>
      </p:sp>
      <p:cxnSp>
        <p:nvCxnSpPr>
          <p:cNvPr id="14" name="Rechte verbindingslijn 8">
            <a:extLst>
              <a:ext uri="{FF2B5EF4-FFF2-40B4-BE49-F238E27FC236}">
                <a16:creationId xmlns:a16="http://schemas.microsoft.com/office/drawing/2014/main" id="{63D411C8-F428-2DFF-B2F9-6BD38DDE334D}"/>
              </a:ext>
            </a:extLst>
          </p:cNvPr>
          <p:cNvCxnSpPr>
            <a:cxnSpLocks noChangeShapeType="1"/>
          </p:cNvCxnSpPr>
          <p:nvPr/>
        </p:nvCxnSpPr>
        <p:spPr bwMode="auto">
          <a:xfrm>
            <a:off x="7507805" y="5196929"/>
            <a:ext cx="1008000" cy="0"/>
          </a:xfrm>
          <a:prstGeom prst="line">
            <a:avLst/>
          </a:prstGeom>
          <a:noFill/>
          <a:ln w="12700" cmpd="sng">
            <a:solidFill>
              <a:schemeClr val="bg1">
                <a:lumMod val="50000"/>
              </a:schemeClr>
            </a:solidFill>
            <a:round/>
            <a:headEnd/>
            <a:tailEnd/>
          </a:ln>
          <a:extLst>
            <a:ext uri="{909E8E84-426E-40dd-AFC4-6F175D3DCCD1}">
              <a14:hiddenFill xmlns="" xmlns:a14="http://schemas.microsoft.com/office/drawing/2010/main">
                <a:noFill/>
              </a14:hiddenFill>
            </a:ext>
          </a:extLst>
        </p:spPr>
      </p:cxnSp>
      <p:sp>
        <p:nvSpPr>
          <p:cNvPr id="15" name="Rectangle 16">
            <a:extLst>
              <a:ext uri="{FF2B5EF4-FFF2-40B4-BE49-F238E27FC236}">
                <a16:creationId xmlns:a16="http://schemas.microsoft.com/office/drawing/2014/main" id="{33DCE4DA-BAA3-37A8-18BA-E958A976A5A6}"/>
              </a:ext>
            </a:extLst>
          </p:cNvPr>
          <p:cNvSpPr>
            <a:spLocks noChangeArrowheads="1"/>
          </p:cNvSpPr>
          <p:nvPr/>
        </p:nvSpPr>
        <p:spPr bwMode="auto">
          <a:xfrm>
            <a:off x="7624177" y="4710555"/>
            <a:ext cx="804060" cy="395998"/>
          </a:xfrm>
          <a:prstGeom prst="rect">
            <a:avLst/>
          </a:prstGeom>
          <a:solidFill>
            <a:srgbClr val="1B223F"/>
          </a:solidFill>
          <a:ln w="9525">
            <a:noFill/>
            <a:miter lim="800000"/>
            <a:headEnd/>
            <a:tailEnd/>
          </a:ln>
        </p:spPr>
        <p:txBody>
          <a:bodyPr wrap="none" lIns="90000" tIns="46800" rIns="90000" bIns="46800" anchor="ct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nl-NL" sz="1600" b="0" i="0" u="none" strike="noStrike" kern="1200" cap="none" spc="0" normalizeH="0" baseline="0" noProof="0" dirty="0">
                <a:ln>
                  <a:noFill/>
                </a:ln>
                <a:solidFill>
                  <a:srgbClr val="FFFFFF"/>
                </a:solidFill>
                <a:effectLst/>
                <a:uLnTx/>
                <a:uFillTx/>
                <a:latin typeface="Calibri" panose="020F0502020204030204"/>
                <a:ea typeface="+mn-ea"/>
                <a:cs typeface="+mn-cs"/>
              </a:rPr>
              <a:t>VV</a:t>
            </a:r>
          </a:p>
        </p:txBody>
      </p:sp>
      <p:sp>
        <p:nvSpPr>
          <p:cNvPr id="16" name="Tekstvak 11">
            <a:extLst>
              <a:ext uri="{FF2B5EF4-FFF2-40B4-BE49-F238E27FC236}">
                <a16:creationId xmlns:a16="http://schemas.microsoft.com/office/drawing/2014/main" id="{CBF5ABAF-7F04-76A4-FCC8-BDAE03CC2714}"/>
              </a:ext>
            </a:extLst>
          </p:cNvPr>
          <p:cNvSpPr txBox="1">
            <a:spLocks noChangeArrowheads="1"/>
          </p:cNvSpPr>
          <p:nvPr/>
        </p:nvSpPr>
        <p:spPr bwMode="auto">
          <a:xfrm>
            <a:off x="4932470" y="4991459"/>
            <a:ext cx="864413"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000" b="1">
                <a:solidFill>
                  <a:schemeClr val="tx1"/>
                </a:solidFill>
                <a:latin typeface="Arial" charset="0"/>
                <a:ea typeface="ＭＳ Ｐゴシック" charset="0"/>
                <a:cs typeface="ＭＳ Ｐゴシック" charset="0"/>
              </a:defRPr>
            </a:lvl1pPr>
            <a:lvl2pPr marL="742950" indent="-285750">
              <a:defRPr sz="2000" b="1">
                <a:solidFill>
                  <a:schemeClr val="tx1"/>
                </a:solidFill>
                <a:latin typeface="Arial" charset="0"/>
                <a:ea typeface="ＭＳ Ｐゴシック" charset="0"/>
              </a:defRPr>
            </a:lvl2pPr>
            <a:lvl3pPr marL="1143000" indent="-228600">
              <a:defRPr sz="2000" b="1">
                <a:solidFill>
                  <a:schemeClr val="tx1"/>
                </a:solidFill>
                <a:latin typeface="Arial" charset="0"/>
                <a:ea typeface="ＭＳ Ｐゴシック" charset="0"/>
              </a:defRPr>
            </a:lvl3pPr>
            <a:lvl4pPr marL="1600200" indent="-228600">
              <a:defRPr sz="2000" b="1">
                <a:solidFill>
                  <a:schemeClr val="tx1"/>
                </a:solidFill>
                <a:latin typeface="Arial" charset="0"/>
                <a:ea typeface="ＭＳ Ｐゴシック" charset="0"/>
              </a:defRPr>
            </a:lvl4pPr>
            <a:lvl5pPr marL="2057400" indent="-228600">
              <a:defRPr sz="2000" b="1">
                <a:solidFill>
                  <a:schemeClr val="tx1"/>
                </a:solidFill>
                <a:latin typeface="Arial" charset="0"/>
                <a:ea typeface="ＭＳ Ｐゴシック" charset="0"/>
              </a:defRPr>
            </a:lvl5pPr>
            <a:lvl6pPr marL="2514600" indent="-228600" eaLnBrk="0" fontAlgn="base" hangingPunct="0">
              <a:spcBef>
                <a:spcPct val="50000"/>
              </a:spcBef>
              <a:spcAft>
                <a:spcPct val="0"/>
              </a:spcAft>
              <a:defRPr sz="2000" b="1">
                <a:solidFill>
                  <a:schemeClr val="tx1"/>
                </a:solidFill>
                <a:latin typeface="Arial" charset="0"/>
                <a:ea typeface="ＭＳ Ｐゴシック" charset="0"/>
              </a:defRPr>
            </a:lvl6pPr>
            <a:lvl7pPr marL="2971800" indent="-228600" eaLnBrk="0" fontAlgn="base" hangingPunct="0">
              <a:spcBef>
                <a:spcPct val="50000"/>
              </a:spcBef>
              <a:spcAft>
                <a:spcPct val="0"/>
              </a:spcAft>
              <a:defRPr sz="2000" b="1">
                <a:solidFill>
                  <a:schemeClr val="tx1"/>
                </a:solidFill>
                <a:latin typeface="Arial" charset="0"/>
                <a:ea typeface="ＭＳ Ｐゴシック" charset="0"/>
              </a:defRPr>
            </a:lvl7pPr>
            <a:lvl8pPr marL="3429000" indent="-228600" eaLnBrk="0" fontAlgn="base" hangingPunct="0">
              <a:spcBef>
                <a:spcPct val="50000"/>
              </a:spcBef>
              <a:spcAft>
                <a:spcPct val="0"/>
              </a:spcAft>
              <a:defRPr sz="2000" b="1">
                <a:solidFill>
                  <a:schemeClr val="tx1"/>
                </a:solidFill>
                <a:latin typeface="Arial" charset="0"/>
                <a:ea typeface="ＭＳ Ｐゴシック" charset="0"/>
              </a:defRPr>
            </a:lvl8pPr>
            <a:lvl9pPr marL="3886200" indent="-228600" eaLnBrk="0" fontAlgn="base" hangingPunct="0">
              <a:spcBef>
                <a:spcPct val="50000"/>
              </a:spcBef>
              <a:spcAft>
                <a:spcPct val="0"/>
              </a:spcAft>
              <a:defRPr sz="2000" b="1">
                <a:solidFill>
                  <a:schemeClr val="tx1"/>
                </a:solidFill>
                <a:latin typeface="Arial"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600" b="0" i="0" u="none" strike="noStrike" kern="1200" cap="none" spc="0" normalizeH="0" baseline="0" noProof="0" dirty="0">
                <a:ln>
                  <a:noFill/>
                </a:ln>
                <a:solidFill>
                  <a:prstClr val="black"/>
                </a:solidFill>
                <a:effectLst/>
                <a:uLnTx/>
                <a:uFillTx/>
                <a:latin typeface="Arial" charset="0"/>
                <a:ea typeface="ＭＳ Ｐゴシック" charset="0"/>
              </a:rPr>
              <a:t>x 100%</a:t>
            </a:r>
          </a:p>
        </p:txBody>
      </p:sp>
      <p:sp>
        <p:nvSpPr>
          <p:cNvPr id="17" name="Tekstvak 11">
            <a:extLst>
              <a:ext uri="{FF2B5EF4-FFF2-40B4-BE49-F238E27FC236}">
                <a16:creationId xmlns:a16="http://schemas.microsoft.com/office/drawing/2014/main" id="{560198AF-1DCC-821A-AE08-2EB90A76635A}"/>
              </a:ext>
            </a:extLst>
          </p:cNvPr>
          <p:cNvSpPr txBox="1">
            <a:spLocks noChangeArrowheads="1"/>
          </p:cNvSpPr>
          <p:nvPr/>
        </p:nvSpPr>
        <p:spPr bwMode="auto">
          <a:xfrm>
            <a:off x="8482694" y="4993485"/>
            <a:ext cx="931629"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000" b="1">
                <a:solidFill>
                  <a:schemeClr val="tx1"/>
                </a:solidFill>
                <a:latin typeface="Arial" charset="0"/>
                <a:ea typeface="ＭＳ Ｐゴシック" charset="0"/>
                <a:cs typeface="ＭＳ Ｐゴシック" charset="0"/>
              </a:defRPr>
            </a:lvl1pPr>
            <a:lvl2pPr marL="742950" indent="-285750">
              <a:defRPr sz="2000" b="1">
                <a:solidFill>
                  <a:schemeClr val="tx1"/>
                </a:solidFill>
                <a:latin typeface="Arial" charset="0"/>
                <a:ea typeface="ＭＳ Ｐゴシック" charset="0"/>
              </a:defRPr>
            </a:lvl2pPr>
            <a:lvl3pPr marL="1143000" indent="-228600">
              <a:defRPr sz="2000" b="1">
                <a:solidFill>
                  <a:schemeClr val="tx1"/>
                </a:solidFill>
                <a:latin typeface="Arial" charset="0"/>
                <a:ea typeface="ＭＳ Ｐゴシック" charset="0"/>
              </a:defRPr>
            </a:lvl3pPr>
            <a:lvl4pPr marL="1600200" indent="-228600">
              <a:defRPr sz="2000" b="1">
                <a:solidFill>
                  <a:schemeClr val="tx1"/>
                </a:solidFill>
                <a:latin typeface="Arial" charset="0"/>
                <a:ea typeface="ＭＳ Ｐゴシック" charset="0"/>
              </a:defRPr>
            </a:lvl4pPr>
            <a:lvl5pPr marL="2057400" indent="-228600">
              <a:defRPr sz="2000" b="1">
                <a:solidFill>
                  <a:schemeClr val="tx1"/>
                </a:solidFill>
                <a:latin typeface="Arial" charset="0"/>
                <a:ea typeface="ＭＳ Ｐゴシック" charset="0"/>
              </a:defRPr>
            </a:lvl5pPr>
            <a:lvl6pPr marL="2514600" indent="-228600" eaLnBrk="0" fontAlgn="base" hangingPunct="0">
              <a:spcBef>
                <a:spcPct val="50000"/>
              </a:spcBef>
              <a:spcAft>
                <a:spcPct val="0"/>
              </a:spcAft>
              <a:defRPr sz="2000" b="1">
                <a:solidFill>
                  <a:schemeClr val="tx1"/>
                </a:solidFill>
                <a:latin typeface="Arial" charset="0"/>
                <a:ea typeface="ＭＳ Ｐゴシック" charset="0"/>
              </a:defRPr>
            </a:lvl6pPr>
            <a:lvl7pPr marL="2971800" indent="-228600" eaLnBrk="0" fontAlgn="base" hangingPunct="0">
              <a:spcBef>
                <a:spcPct val="50000"/>
              </a:spcBef>
              <a:spcAft>
                <a:spcPct val="0"/>
              </a:spcAft>
              <a:defRPr sz="2000" b="1">
                <a:solidFill>
                  <a:schemeClr val="tx1"/>
                </a:solidFill>
                <a:latin typeface="Arial" charset="0"/>
                <a:ea typeface="ＭＳ Ｐゴシック" charset="0"/>
              </a:defRPr>
            </a:lvl7pPr>
            <a:lvl8pPr marL="3429000" indent="-228600" eaLnBrk="0" fontAlgn="base" hangingPunct="0">
              <a:spcBef>
                <a:spcPct val="50000"/>
              </a:spcBef>
              <a:spcAft>
                <a:spcPct val="0"/>
              </a:spcAft>
              <a:defRPr sz="2000" b="1">
                <a:solidFill>
                  <a:schemeClr val="tx1"/>
                </a:solidFill>
                <a:latin typeface="Arial" charset="0"/>
                <a:ea typeface="ＭＳ Ｐゴシック" charset="0"/>
              </a:defRPr>
            </a:lvl8pPr>
            <a:lvl9pPr marL="3886200" indent="-228600" eaLnBrk="0" fontAlgn="base" hangingPunct="0">
              <a:spcBef>
                <a:spcPct val="50000"/>
              </a:spcBef>
              <a:spcAft>
                <a:spcPct val="0"/>
              </a:spcAft>
              <a:defRPr sz="2000" b="1">
                <a:solidFill>
                  <a:schemeClr val="tx1"/>
                </a:solidFill>
                <a:latin typeface="Arial"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600" b="0" i="0" u="none" strike="noStrike" kern="1200" cap="none" spc="0" normalizeH="0" baseline="0" noProof="0" dirty="0">
                <a:ln>
                  <a:noFill/>
                </a:ln>
                <a:solidFill>
                  <a:prstClr val="black"/>
                </a:solidFill>
                <a:effectLst/>
                <a:uLnTx/>
                <a:uFillTx/>
                <a:latin typeface="Arial" charset="0"/>
                <a:ea typeface="ＭＳ Ｐゴシック" charset="0"/>
              </a:rPr>
              <a:t>x 100%</a:t>
            </a:r>
          </a:p>
        </p:txBody>
      </p:sp>
    </p:spTree>
    <p:extLst>
      <p:ext uri="{BB962C8B-B14F-4D97-AF65-F5344CB8AC3E}">
        <p14:creationId xmlns:p14="http://schemas.microsoft.com/office/powerpoint/2010/main" val="250233873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12" grpId="0"/>
      <p:bldP spid="13" grpId="0" animBg="1"/>
      <p:bldP spid="15" grpId="0" animBg="1"/>
      <p:bldP spid="17" grpId="0"/>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F0A1F4-DCE9-281D-D3F3-96576ABA2A66}"/>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559658AE-129B-2F7A-E5F8-C53CC20DEE87}"/>
              </a:ext>
            </a:extLst>
          </p:cNvPr>
          <p:cNvSpPr>
            <a:spLocks noGrp="1"/>
          </p:cNvSpPr>
          <p:nvPr>
            <p:ph type="title"/>
          </p:nvPr>
        </p:nvSpPr>
        <p:spPr/>
        <p:txBody>
          <a:bodyPr/>
          <a:lstStyle/>
          <a:p>
            <a:r>
              <a:rPr lang="nl-NL" dirty="0"/>
              <a:t>Examenvoorbeeld (2020-I, opgave 3)</a:t>
            </a:r>
          </a:p>
        </p:txBody>
      </p:sp>
      <p:sp>
        <p:nvSpPr>
          <p:cNvPr id="4" name="Tijdelijke aanduiding voor inhoud 3">
            <a:extLst>
              <a:ext uri="{FF2B5EF4-FFF2-40B4-BE49-F238E27FC236}">
                <a16:creationId xmlns:a16="http://schemas.microsoft.com/office/drawing/2014/main" id="{0FC1E2DC-5E2A-CE01-F789-E22BBA42EBB1}"/>
              </a:ext>
            </a:extLst>
          </p:cNvPr>
          <p:cNvSpPr>
            <a:spLocks noGrp="1"/>
          </p:cNvSpPr>
          <p:nvPr>
            <p:ph sz="half" idx="2"/>
          </p:nvPr>
        </p:nvSpPr>
        <p:spPr/>
        <p:txBody>
          <a:bodyPr>
            <a:normAutofit/>
          </a:bodyPr>
          <a:lstStyle/>
          <a:p>
            <a:pPr marL="0" indent="0">
              <a:buNone/>
            </a:pPr>
            <a:endParaRPr lang="nl-NL" sz="1800" b="1" dirty="0"/>
          </a:p>
          <a:p>
            <a:pPr marL="0" indent="0">
              <a:buNone/>
            </a:pPr>
            <a:endParaRPr lang="nl-NL" sz="1800" dirty="0"/>
          </a:p>
          <a:p>
            <a:pPr marL="0" indent="0">
              <a:buNone/>
            </a:pPr>
            <a:endParaRPr lang="nl-NL" sz="1800" dirty="0"/>
          </a:p>
          <a:p>
            <a:pPr marL="0" indent="0">
              <a:buNone/>
            </a:pPr>
            <a:endParaRPr lang="nl-NL" sz="1800" dirty="0"/>
          </a:p>
          <a:p>
            <a:pPr marL="0" indent="0">
              <a:buNone/>
            </a:pPr>
            <a:endParaRPr lang="nl-NL" sz="1800" dirty="0"/>
          </a:p>
          <a:p>
            <a:pPr marL="0" indent="0">
              <a:buNone/>
            </a:pPr>
            <a:endParaRPr lang="nl-NL" sz="1800" dirty="0"/>
          </a:p>
          <a:p>
            <a:pPr marL="0" indent="0">
              <a:buNone/>
            </a:pPr>
            <a:endParaRPr lang="nl-NL" sz="1800" dirty="0"/>
          </a:p>
          <a:p>
            <a:pPr marL="0" indent="0">
              <a:buNone/>
            </a:pPr>
            <a:endParaRPr lang="nl-NL" sz="1800" dirty="0"/>
          </a:p>
          <a:p>
            <a:pPr marL="0" indent="0">
              <a:buNone/>
            </a:pPr>
            <a:endParaRPr lang="nl-NL" sz="1800" dirty="0"/>
          </a:p>
          <a:p>
            <a:pPr marL="0" indent="0">
              <a:buNone/>
            </a:pPr>
            <a:endParaRPr lang="nl-NL" sz="1800" dirty="0"/>
          </a:p>
        </p:txBody>
      </p:sp>
      <p:pic>
        <p:nvPicPr>
          <p:cNvPr id="11" name="Afbeelding 10">
            <a:extLst>
              <a:ext uri="{FF2B5EF4-FFF2-40B4-BE49-F238E27FC236}">
                <a16:creationId xmlns:a16="http://schemas.microsoft.com/office/drawing/2014/main" id="{D9E5A7AD-3578-EC91-C391-869151D04288}"/>
              </a:ext>
            </a:extLst>
          </p:cNvPr>
          <p:cNvPicPr>
            <a:picLocks noChangeAspect="1"/>
          </p:cNvPicPr>
          <p:nvPr/>
        </p:nvPicPr>
        <p:blipFill>
          <a:blip r:embed="rId2"/>
          <a:stretch>
            <a:fillRect/>
          </a:stretch>
        </p:blipFill>
        <p:spPr>
          <a:xfrm>
            <a:off x="4601511" y="1390861"/>
            <a:ext cx="7020623" cy="3711113"/>
          </a:xfrm>
          <a:prstGeom prst="rect">
            <a:avLst/>
          </a:prstGeom>
        </p:spPr>
      </p:pic>
      <p:pic>
        <p:nvPicPr>
          <p:cNvPr id="20" name="Afbeelding 19">
            <a:extLst>
              <a:ext uri="{FF2B5EF4-FFF2-40B4-BE49-F238E27FC236}">
                <a16:creationId xmlns:a16="http://schemas.microsoft.com/office/drawing/2014/main" id="{0F660738-9959-EB00-245F-B15E23AF456F}"/>
              </a:ext>
            </a:extLst>
          </p:cNvPr>
          <p:cNvPicPr>
            <a:picLocks noChangeAspect="1"/>
          </p:cNvPicPr>
          <p:nvPr/>
        </p:nvPicPr>
        <p:blipFill>
          <a:blip r:embed="rId3"/>
          <a:stretch>
            <a:fillRect/>
          </a:stretch>
        </p:blipFill>
        <p:spPr>
          <a:xfrm>
            <a:off x="428979" y="1390861"/>
            <a:ext cx="4172532" cy="4982270"/>
          </a:xfrm>
          <a:prstGeom prst="rect">
            <a:avLst/>
          </a:prstGeom>
        </p:spPr>
      </p:pic>
      <p:pic>
        <p:nvPicPr>
          <p:cNvPr id="22" name="Afbeelding 21">
            <a:extLst>
              <a:ext uri="{FF2B5EF4-FFF2-40B4-BE49-F238E27FC236}">
                <a16:creationId xmlns:a16="http://schemas.microsoft.com/office/drawing/2014/main" id="{1A656049-EBD4-02FF-5F8B-EAD6BCC55E69}"/>
              </a:ext>
            </a:extLst>
          </p:cNvPr>
          <p:cNvPicPr>
            <a:picLocks noChangeAspect="1"/>
          </p:cNvPicPr>
          <p:nvPr/>
        </p:nvPicPr>
        <p:blipFill>
          <a:blip r:embed="rId4"/>
          <a:stretch>
            <a:fillRect/>
          </a:stretch>
        </p:blipFill>
        <p:spPr>
          <a:xfrm>
            <a:off x="6581421" y="4270491"/>
            <a:ext cx="5181600" cy="2393296"/>
          </a:xfrm>
          <a:prstGeom prst="rect">
            <a:avLst/>
          </a:prstGeom>
        </p:spPr>
      </p:pic>
    </p:spTree>
    <p:extLst>
      <p:ext uri="{BB962C8B-B14F-4D97-AF65-F5344CB8AC3E}">
        <p14:creationId xmlns:p14="http://schemas.microsoft.com/office/powerpoint/2010/main" val="345559565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8033E6-E3B3-46E4-0D04-E66431BC06DA}"/>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0728A6CD-35E4-F0B6-F62D-166D24942654}"/>
              </a:ext>
            </a:extLst>
          </p:cNvPr>
          <p:cNvSpPr>
            <a:spLocks noGrp="1"/>
          </p:cNvSpPr>
          <p:nvPr>
            <p:ph type="title"/>
          </p:nvPr>
        </p:nvSpPr>
        <p:spPr/>
        <p:txBody>
          <a:bodyPr/>
          <a:lstStyle/>
          <a:p>
            <a:endParaRPr lang="nl-NL"/>
          </a:p>
        </p:txBody>
      </p:sp>
      <p:sp>
        <p:nvSpPr>
          <p:cNvPr id="3" name="Tijdelijke aanduiding voor inhoud 2">
            <a:extLst>
              <a:ext uri="{FF2B5EF4-FFF2-40B4-BE49-F238E27FC236}">
                <a16:creationId xmlns:a16="http://schemas.microsoft.com/office/drawing/2014/main" id="{8111C24B-8B99-D2D8-860E-1B981FCA1E71}"/>
              </a:ext>
            </a:extLst>
          </p:cNvPr>
          <p:cNvSpPr>
            <a:spLocks noGrp="1"/>
          </p:cNvSpPr>
          <p:nvPr>
            <p:ph idx="1"/>
          </p:nvPr>
        </p:nvSpPr>
        <p:spPr/>
        <p:txBody>
          <a:bodyPr/>
          <a:lstStyle/>
          <a:p>
            <a:endParaRPr lang="nl-NL"/>
          </a:p>
        </p:txBody>
      </p:sp>
    </p:spTree>
    <p:extLst>
      <p:ext uri="{BB962C8B-B14F-4D97-AF65-F5344CB8AC3E}">
        <p14:creationId xmlns:p14="http://schemas.microsoft.com/office/powerpoint/2010/main" val="1734098183"/>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90B1CE-78A2-C42D-7DAF-493871CE8B20}"/>
            </a:ext>
          </a:extLst>
        </p:cNvPr>
        <p:cNvGrpSpPr/>
        <p:nvPr/>
      </p:nvGrpSpPr>
      <p:grpSpPr>
        <a:xfrm>
          <a:off x="0" y="0"/>
          <a:ext cx="0" cy="0"/>
          <a:chOff x="0" y="0"/>
          <a:chExt cx="0" cy="0"/>
        </a:xfrm>
      </p:grpSpPr>
      <p:sp>
        <p:nvSpPr>
          <p:cNvPr id="4" name="Titel 3">
            <a:extLst>
              <a:ext uri="{FF2B5EF4-FFF2-40B4-BE49-F238E27FC236}">
                <a16:creationId xmlns:a16="http://schemas.microsoft.com/office/drawing/2014/main" id="{9CEBBF39-D9DD-098D-F78B-7EA3F33D9526}"/>
              </a:ext>
            </a:extLst>
          </p:cNvPr>
          <p:cNvSpPr>
            <a:spLocks noGrp="1"/>
          </p:cNvSpPr>
          <p:nvPr>
            <p:ph type="title"/>
          </p:nvPr>
        </p:nvSpPr>
        <p:spPr/>
        <p:txBody>
          <a:bodyPr/>
          <a:lstStyle/>
          <a:p>
            <a:r>
              <a:rPr lang="nl-NL" dirty="0"/>
              <a:t>Personeelszaken: </a:t>
            </a:r>
            <a:br>
              <a:rPr lang="nl-NL" dirty="0"/>
            </a:br>
            <a:r>
              <a:rPr lang="nl-NL" dirty="0"/>
              <a:t>Werving &amp; Selectie</a:t>
            </a:r>
          </a:p>
        </p:txBody>
      </p:sp>
      <p:sp>
        <p:nvSpPr>
          <p:cNvPr id="5" name="Tijdelijke aanduiding voor tekst 4">
            <a:extLst>
              <a:ext uri="{FF2B5EF4-FFF2-40B4-BE49-F238E27FC236}">
                <a16:creationId xmlns:a16="http://schemas.microsoft.com/office/drawing/2014/main" id="{338770FD-3002-C309-B51B-B90C6E6EFD83}"/>
              </a:ext>
            </a:extLst>
          </p:cNvPr>
          <p:cNvSpPr>
            <a:spLocks noGrp="1"/>
          </p:cNvSpPr>
          <p:nvPr>
            <p:ph type="body" idx="1"/>
          </p:nvPr>
        </p:nvSpPr>
        <p:spPr/>
        <p:txBody>
          <a:bodyPr/>
          <a:lstStyle/>
          <a:p>
            <a:r>
              <a:rPr lang="nl-NL" dirty="0"/>
              <a:t>Matthijs</a:t>
            </a:r>
          </a:p>
        </p:txBody>
      </p:sp>
    </p:spTree>
    <p:extLst>
      <p:ext uri="{BB962C8B-B14F-4D97-AF65-F5344CB8AC3E}">
        <p14:creationId xmlns:p14="http://schemas.microsoft.com/office/powerpoint/2010/main" val="360187364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inhoud 2">
            <a:extLst>
              <a:ext uri="{FF2B5EF4-FFF2-40B4-BE49-F238E27FC236}">
                <a16:creationId xmlns:a16="http://schemas.microsoft.com/office/drawing/2014/main" id="{827C89F2-1EF3-D4A7-7170-252776361F55}"/>
              </a:ext>
            </a:extLst>
          </p:cNvPr>
          <p:cNvSpPr>
            <a:spLocks noGrp="1"/>
          </p:cNvSpPr>
          <p:nvPr>
            <p:ph idx="1"/>
          </p:nvPr>
        </p:nvSpPr>
        <p:spPr>
          <a:xfrm>
            <a:off x="838200" y="1690688"/>
            <a:ext cx="10515600" cy="4486275"/>
          </a:xfrm>
        </p:spPr>
        <p:txBody>
          <a:bodyPr>
            <a:normAutofit/>
          </a:bodyPr>
          <a:lstStyle/>
          <a:p>
            <a:pPr marL="0" indent="0">
              <a:buNone/>
            </a:pPr>
            <a:r>
              <a:rPr lang="nl-NL" dirty="0">
                <a:solidFill>
                  <a:srgbClr val="000000"/>
                </a:solidFill>
              </a:rPr>
              <a:t>Het bedrijf bepaalt eerst de (toekomstige) </a:t>
            </a:r>
            <a:r>
              <a:rPr lang="nl-NL" b="1" dirty="0">
                <a:solidFill>
                  <a:srgbClr val="000000"/>
                </a:solidFill>
              </a:rPr>
              <a:t>personeelsbehoefte.</a:t>
            </a:r>
          </a:p>
          <a:p>
            <a:pPr marL="0" indent="0">
              <a:buNone/>
            </a:pPr>
            <a:r>
              <a:rPr lang="nl-NL" dirty="0">
                <a:solidFill>
                  <a:srgbClr val="000000"/>
                </a:solidFill>
              </a:rPr>
              <a:t>Het bedrijf stelt een </a:t>
            </a:r>
            <a:r>
              <a:rPr lang="nl-NL" b="1" dirty="0">
                <a:solidFill>
                  <a:srgbClr val="000000"/>
                </a:solidFill>
              </a:rPr>
              <a:t>functieprofiel</a:t>
            </a:r>
            <a:r>
              <a:rPr lang="nl-NL" dirty="0">
                <a:solidFill>
                  <a:srgbClr val="000000"/>
                </a:solidFill>
              </a:rPr>
              <a:t> op met functietitel, taken en functie-eisen en bepaalt/gebruikt de </a:t>
            </a:r>
            <a:r>
              <a:rPr lang="nl-NL" b="1" dirty="0">
                <a:solidFill>
                  <a:srgbClr val="000000"/>
                </a:solidFill>
              </a:rPr>
              <a:t>functiewaardering. </a:t>
            </a:r>
            <a:r>
              <a:rPr lang="nl-NL" dirty="0">
                <a:solidFill>
                  <a:srgbClr val="000000"/>
                </a:solidFill>
              </a:rPr>
              <a:t>Dit is de basis van de </a:t>
            </a:r>
            <a:r>
              <a:rPr lang="nl-NL" b="1" dirty="0">
                <a:solidFill>
                  <a:srgbClr val="000000"/>
                </a:solidFill>
              </a:rPr>
              <a:t>vacature</a:t>
            </a:r>
            <a:r>
              <a:rPr lang="nl-NL" dirty="0">
                <a:solidFill>
                  <a:srgbClr val="000000"/>
                </a:solidFill>
              </a:rPr>
              <a:t>.</a:t>
            </a:r>
          </a:p>
          <a:p>
            <a:pPr marL="0" indent="0">
              <a:buNone/>
            </a:pPr>
            <a:endParaRPr lang="nl-NL" dirty="0">
              <a:solidFill>
                <a:srgbClr val="000000"/>
              </a:solidFill>
            </a:endParaRPr>
          </a:p>
        </p:txBody>
      </p:sp>
      <p:pic>
        <p:nvPicPr>
          <p:cNvPr id="5" name="Afbeelding 4">
            <a:extLst>
              <a:ext uri="{FF2B5EF4-FFF2-40B4-BE49-F238E27FC236}">
                <a16:creationId xmlns:a16="http://schemas.microsoft.com/office/drawing/2014/main" id="{59006E0E-6C42-B115-C234-22D052023C67}"/>
              </a:ext>
            </a:extLst>
          </p:cNvPr>
          <p:cNvPicPr>
            <a:picLocks noChangeAspect="1"/>
          </p:cNvPicPr>
          <p:nvPr/>
        </p:nvPicPr>
        <p:blipFill>
          <a:blip r:embed="rId2"/>
          <a:stretch>
            <a:fillRect/>
          </a:stretch>
        </p:blipFill>
        <p:spPr>
          <a:xfrm>
            <a:off x="3021757" y="4320185"/>
            <a:ext cx="5582429" cy="1200318"/>
          </a:xfrm>
          <a:prstGeom prst="rect">
            <a:avLst/>
          </a:prstGeom>
        </p:spPr>
      </p:pic>
      <p:sp>
        <p:nvSpPr>
          <p:cNvPr id="6" name="Titel 1">
            <a:extLst>
              <a:ext uri="{FF2B5EF4-FFF2-40B4-BE49-F238E27FC236}">
                <a16:creationId xmlns:a16="http://schemas.microsoft.com/office/drawing/2014/main" id="{0248E87C-695B-F252-B769-B9F0DAE86796}"/>
              </a:ext>
            </a:extLst>
          </p:cNvPr>
          <p:cNvSpPr>
            <a:spLocks noGrp="1"/>
          </p:cNvSpPr>
          <p:nvPr>
            <p:ph type="title"/>
          </p:nvPr>
        </p:nvSpPr>
        <p:spPr>
          <a:xfrm>
            <a:off x="838200" y="365125"/>
            <a:ext cx="10515600" cy="1325563"/>
          </a:xfrm>
        </p:spPr>
        <p:txBody>
          <a:bodyPr/>
          <a:lstStyle/>
          <a:p>
            <a:r>
              <a:rPr lang="nl-NL" dirty="0"/>
              <a:t>Werving en Selectie</a:t>
            </a:r>
          </a:p>
        </p:txBody>
      </p:sp>
    </p:spTree>
    <p:extLst>
      <p:ext uri="{BB962C8B-B14F-4D97-AF65-F5344CB8AC3E}">
        <p14:creationId xmlns:p14="http://schemas.microsoft.com/office/powerpoint/2010/main" val="355542758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7DEE2D-441B-5C78-B3E9-3A163C51F9F0}"/>
              </a:ext>
            </a:extLst>
          </p:cNvPr>
          <p:cNvSpPr>
            <a:spLocks noGrp="1"/>
          </p:cNvSpPr>
          <p:nvPr>
            <p:ph type="title"/>
          </p:nvPr>
        </p:nvSpPr>
        <p:spPr>
          <a:xfrm>
            <a:off x="391886" y="365125"/>
            <a:ext cx="10961914" cy="1325563"/>
          </a:xfrm>
        </p:spPr>
        <p:txBody>
          <a:bodyPr/>
          <a:lstStyle/>
          <a:p>
            <a:r>
              <a:rPr lang="nl-NL" dirty="0"/>
              <a:t>Oefenvraag</a:t>
            </a:r>
          </a:p>
        </p:txBody>
      </p:sp>
      <p:sp>
        <p:nvSpPr>
          <p:cNvPr id="3" name="Tijdelijke aanduiding voor inhoud 2">
            <a:extLst>
              <a:ext uri="{FF2B5EF4-FFF2-40B4-BE49-F238E27FC236}">
                <a16:creationId xmlns:a16="http://schemas.microsoft.com/office/drawing/2014/main" id="{3EB69B97-251F-FFBA-C98D-FC78EF196793}"/>
              </a:ext>
            </a:extLst>
          </p:cNvPr>
          <p:cNvSpPr>
            <a:spLocks noGrp="1"/>
          </p:cNvSpPr>
          <p:nvPr>
            <p:ph idx="1"/>
          </p:nvPr>
        </p:nvSpPr>
        <p:spPr>
          <a:xfrm>
            <a:off x="522514" y="1825625"/>
            <a:ext cx="3516086" cy="4477204"/>
          </a:xfrm>
        </p:spPr>
        <p:txBody>
          <a:bodyPr>
            <a:normAutofit lnSpcReduction="10000"/>
          </a:bodyPr>
          <a:lstStyle/>
          <a:p>
            <a:pPr>
              <a:buNone/>
            </a:pPr>
            <a:r>
              <a:rPr lang="nl-NL" b="1" dirty="0"/>
              <a:t>Bekijk de vacature hiernaast. Ga na of in de tekst de volgende begrippen aan bod komen en leg uit op welke manier:</a:t>
            </a:r>
            <a:endParaRPr lang="nl-NL" dirty="0"/>
          </a:p>
          <a:p>
            <a:pPr>
              <a:buFont typeface="Arial" panose="020B0604020202020204" pitchFamily="34" charset="0"/>
              <a:buChar char="•"/>
            </a:pPr>
            <a:r>
              <a:rPr lang="nl-NL" dirty="0"/>
              <a:t>Personeelsbehoefte</a:t>
            </a:r>
          </a:p>
          <a:p>
            <a:pPr>
              <a:buFont typeface="Arial" panose="020B0604020202020204" pitchFamily="34" charset="0"/>
              <a:buChar char="•"/>
            </a:pPr>
            <a:r>
              <a:rPr lang="nl-NL" dirty="0"/>
              <a:t>Functieprofielen</a:t>
            </a:r>
          </a:p>
          <a:p>
            <a:pPr>
              <a:buFont typeface="Arial" panose="020B0604020202020204" pitchFamily="34" charset="0"/>
              <a:buChar char="•"/>
            </a:pPr>
            <a:r>
              <a:rPr lang="nl-NL" dirty="0"/>
              <a:t>Functiewaardering</a:t>
            </a:r>
          </a:p>
          <a:p>
            <a:pPr>
              <a:buFont typeface="Arial" panose="020B0604020202020204" pitchFamily="34" charset="0"/>
              <a:buChar char="•"/>
            </a:pPr>
            <a:r>
              <a:rPr lang="nl-NL" dirty="0"/>
              <a:t>Sollicitatieprocedure</a:t>
            </a:r>
          </a:p>
          <a:p>
            <a:pPr marL="0" indent="0">
              <a:buNone/>
            </a:pPr>
            <a:endParaRPr lang="nl-NL" dirty="0"/>
          </a:p>
        </p:txBody>
      </p:sp>
      <p:pic>
        <p:nvPicPr>
          <p:cNvPr id="5" name="Afbeelding 4">
            <a:extLst>
              <a:ext uri="{FF2B5EF4-FFF2-40B4-BE49-F238E27FC236}">
                <a16:creationId xmlns:a16="http://schemas.microsoft.com/office/drawing/2014/main" id="{D2D7FCF8-04FC-B679-8F5C-03821908DF4A}"/>
              </a:ext>
            </a:extLst>
          </p:cNvPr>
          <p:cNvPicPr>
            <a:picLocks noChangeAspect="1"/>
          </p:cNvPicPr>
          <p:nvPr/>
        </p:nvPicPr>
        <p:blipFill>
          <a:blip r:embed="rId2"/>
          <a:stretch>
            <a:fillRect/>
          </a:stretch>
        </p:blipFill>
        <p:spPr>
          <a:xfrm>
            <a:off x="4214947" y="338866"/>
            <a:ext cx="7811590" cy="6154009"/>
          </a:xfrm>
          <a:prstGeom prst="rect">
            <a:avLst/>
          </a:prstGeom>
        </p:spPr>
      </p:pic>
    </p:spTree>
    <p:extLst>
      <p:ext uri="{BB962C8B-B14F-4D97-AF65-F5344CB8AC3E}">
        <p14:creationId xmlns:p14="http://schemas.microsoft.com/office/powerpoint/2010/main" val="232767388"/>
      </p:ext>
    </p:extLst>
  </p:cSld>
  <p:clrMapOvr>
    <a:masterClrMapping/>
  </p:clrMapOvr>
  <p:transition spd="med">
    <p:pull/>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EBBDAC-0811-A4DF-054B-2281305BFAE2}"/>
            </a:ext>
          </a:extLst>
        </p:cNvPr>
        <p:cNvGrpSpPr/>
        <p:nvPr/>
      </p:nvGrpSpPr>
      <p:grpSpPr>
        <a:xfrm>
          <a:off x="0" y="0"/>
          <a:ext cx="0" cy="0"/>
          <a:chOff x="0" y="0"/>
          <a:chExt cx="0" cy="0"/>
        </a:xfrm>
      </p:grpSpPr>
      <p:graphicFrame>
        <p:nvGraphicFramePr>
          <p:cNvPr id="4" name="Tijdelijke aanduiding voor inhoud 3">
            <a:extLst>
              <a:ext uri="{FF2B5EF4-FFF2-40B4-BE49-F238E27FC236}">
                <a16:creationId xmlns:a16="http://schemas.microsoft.com/office/drawing/2014/main" id="{A87DD5D8-3BE8-4C30-76B1-746BC57CD251}"/>
              </a:ext>
            </a:extLst>
          </p:cNvPr>
          <p:cNvGraphicFramePr>
            <a:graphicFrameLocks noGrp="1"/>
          </p:cNvGraphicFramePr>
          <p:nvPr>
            <p:ph idx="1"/>
          </p:nvPr>
        </p:nvGraphicFramePr>
        <p:xfrm>
          <a:off x="399435" y="2061333"/>
          <a:ext cx="11393129" cy="2560320"/>
        </p:xfrm>
        <a:graphic>
          <a:graphicData uri="http://schemas.openxmlformats.org/drawingml/2006/table">
            <a:tbl>
              <a:tblPr firstRow="1" bandRow="1">
                <a:tableStyleId>{5C22544A-7EE6-4342-B048-85BDC9FD1C3A}</a:tableStyleId>
              </a:tblPr>
              <a:tblGrid>
                <a:gridCol w="913346">
                  <a:extLst>
                    <a:ext uri="{9D8B030D-6E8A-4147-A177-3AD203B41FA5}">
                      <a16:colId xmlns:a16="http://schemas.microsoft.com/office/drawing/2014/main" val="2127707838"/>
                    </a:ext>
                  </a:extLst>
                </a:gridCol>
                <a:gridCol w="5032713">
                  <a:extLst>
                    <a:ext uri="{9D8B030D-6E8A-4147-A177-3AD203B41FA5}">
                      <a16:colId xmlns:a16="http://schemas.microsoft.com/office/drawing/2014/main" val="1513942803"/>
                    </a:ext>
                  </a:extLst>
                </a:gridCol>
                <a:gridCol w="5447070">
                  <a:extLst>
                    <a:ext uri="{9D8B030D-6E8A-4147-A177-3AD203B41FA5}">
                      <a16:colId xmlns:a16="http://schemas.microsoft.com/office/drawing/2014/main" val="258166237"/>
                    </a:ext>
                  </a:extLst>
                </a:gridCol>
              </a:tblGrid>
              <a:tr h="370840">
                <a:tc>
                  <a:txBody>
                    <a:bodyPr/>
                    <a:lstStyle/>
                    <a:p>
                      <a:endParaRPr lang="nl-NL" sz="3600" dirty="0">
                        <a:latin typeface="Effra" panose="02000506080000020004"/>
                      </a:endParaRPr>
                    </a:p>
                  </a:txBody>
                  <a:tcPr>
                    <a:solidFill>
                      <a:srgbClr val="945DE8"/>
                    </a:solidFill>
                  </a:tcPr>
                </a:tc>
                <a:tc>
                  <a:txBody>
                    <a:bodyPr/>
                    <a:lstStyle/>
                    <a:p>
                      <a:endParaRPr lang="nl-NL" sz="3600" dirty="0">
                        <a:latin typeface="Effra" panose="02000506080000020004"/>
                      </a:endParaRPr>
                    </a:p>
                  </a:txBody>
                  <a:tcPr>
                    <a:solidFill>
                      <a:srgbClr val="945DE8"/>
                    </a:solidFill>
                  </a:tcPr>
                </a:tc>
                <a:tc>
                  <a:txBody>
                    <a:bodyPr/>
                    <a:lstStyle/>
                    <a:p>
                      <a:endParaRPr lang="nl-NL" sz="3600" dirty="0">
                        <a:latin typeface="Effra" panose="02000506080000020004"/>
                      </a:endParaRPr>
                    </a:p>
                  </a:txBody>
                  <a:tcPr>
                    <a:solidFill>
                      <a:srgbClr val="945DE8"/>
                    </a:solidFill>
                  </a:tcPr>
                </a:tc>
                <a:extLst>
                  <a:ext uri="{0D108BD9-81ED-4DB2-BD59-A6C34878D82A}">
                    <a16:rowId xmlns:a16="http://schemas.microsoft.com/office/drawing/2014/main" val="3741584054"/>
                  </a:ext>
                </a:extLst>
              </a:tr>
              <a:tr h="37084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nl-NL" sz="3600" dirty="0">
                          <a:latin typeface="Effra" panose="02000506080000020004"/>
                        </a:rPr>
                        <a:t>1</a:t>
                      </a:r>
                    </a:p>
                  </a:txBody>
                  <a:tcPr>
                    <a:solidFill>
                      <a:srgbClr val="C8ABF3"/>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nl-NL" sz="3600" dirty="0">
                          <a:latin typeface="Effra" panose="02000506080000020004"/>
                        </a:rPr>
                        <a:t>Balans</a:t>
                      </a:r>
                    </a:p>
                  </a:txBody>
                  <a:tcPr>
                    <a:solidFill>
                      <a:srgbClr val="C8ABF3"/>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nl-NL" sz="3600" dirty="0">
                          <a:latin typeface="Effra" panose="02000506080000020004"/>
                        </a:rPr>
                        <a:t>Bezittingen en schulden</a:t>
                      </a:r>
                    </a:p>
                  </a:txBody>
                  <a:tcPr>
                    <a:solidFill>
                      <a:srgbClr val="C8ABF3"/>
                    </a:solidFill>
                  </a:tcPr>
                </a:tc>
                <a:extLst>
                  <a:ext uri="{0D108BD9-81ED-4DB2-BD59-A6C34878D82A}">
                    <a16:rowId xmlns:a16="http://schemas.microsoft.com/office/drawing/2014/main" val="948664057"/>
                  </a:ext>
                </a:extLst>
              </a:tr>
              <a:tr h="37084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nl-NL" sz="3600" dirty="0">
                          <a:latin typeface="Effra" panose="02000506080000020004"/>
                        </a:rPr>
                        <a:t>2</a:t>
                      </a:r>
                    </a:p>
                  </a:txBody>
                  <a:tcPr>
                    <a:solidFill>
                      <a:srgbClr val="E7DAFA"/>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nl-NL" sz="3600" dirty="0">
                          <a:latin typeface="Effra" panose="02000506080000020004"/>
                        </a:rPr>
                        <a:t>Winst- en verliesrekening</a:t>
                      </a:r>
                    </a:p>
                  </a:txBody>
                  <a:tcPr>
                    <a:solidFill>
                      <a:srgbClr val="E7DAFA"/>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nl-NL" sz="3600" dirty="0">
                          <a:latin typeface="Effra" panose="02000506080000020004"/>
                        </a:rPr>
                        <a:t>Opbrengsten</a:t>
                      </a:r>
                      <a:r>
                        <a:rPr lang="nl-NL" sz="3600" baseline="0" dirty="0">
                          <a:latin typeface="Effra" panose="02000506080000020004"/>
                        </a:rPr>
                        <a:t> en kosten</a:t>
                      </a:r>
                      <a:endParaRPr lang="nl-NL" sz="3600" dirty="0">
                        <a:latin typeface="Effra" panose="02000506080000020004"/>
                      </a:endParaRPr>
                    </a:p>
                  </a:txBody>
                  <a:tcPr>
                    <a:solidFill>
                      <a:srgbClr val="E7DAFA"/>
                    </a:solidFill>
                  </a:tcPr>
                </a:tc>
                <a:extLst>
                  <a:ext uri="{0D108BD9-81ED-4DB2-BD59-A6C34878D82A}">
                    <a16:rowId xmlns:a16="http://schemas.microsoft.com/office/drawing/2014/main" val="652557302"/>
                  </a:ext>
                </a:extLst>
              </a:tr>
              <a:tr h="37084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nl-NL" sz="3600" dirty="0">
                          <a:latin typeface="Effra" panose="02000506080000020004"/>
                        </a:rPr>
                        <a:t>3</a:t>
                      </a:r>
                    </a:p>
                  </a:txBody>
                  <a:tcPr>
                    <a:solidFill>
                      <a:srgbClr val="C8ABF3"/>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nl-NL" sz="3600" dirty="0">
                          <a:latin typeface="Effra" panose="02000506080000020004"/>
                        </a:rPr>
                        <a:t>Liquiditeitsoverzicht</a:t>
                      </a:r>
                    </a:p>
                  </a:txBody>
                  <a:tcPr>
                    <a:solidFill>
                      <a:srgbClr val="C8ABF3"/>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nl-NL" sz="3600" dirty="0">
                          <a:latin typeface="Effra" panose="02000506080000020004"/>
                        </a:rPr>
                        <a:t>Ontvangsten en uitgaven</a:t>
                      </a:r>
                    </a:p>
                  </a:txBody>
                  <a:tcPr>
                    <a:solidFill>
                      <a:srgbClr val="C8ABF3"/>
                    </a:solidFill>
                  </a:tcPr>
                </a:tc>
                <a:extLst>
                  <a:ext uri="{0D108BD9-81ED-4DB2-BD59-A6C34878D82A}">
                    <a16:rowId xmlns:a16="http://schemas.microsoft.com/office/drawing/2014/main" val="1612392152"/>
                  </a:ext>
                </a:extLst>
              </a:tr>
            </a:tbl>
          </a:graphicData>
        </a:graphic>
      </p:graphicFrame>
    </p:spTree>
    <p:extLst>
      <p:ext uri="{BB962C8B-B14F-4D97-AF65-F5344CB8AC3E}">
        <p14:creationId xmlns:p14="http://schemas.microsoft.com/office/powerpoint/2010/main" val="1957044584"/>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C734B3-4280-47E8-7C87-B742BF132743}"/>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806BA867-D1B0-4F0B-AEBB-DF28A1A0AE7D}"/>
              </a:ext>
            </a:extLst>
          </p:cNvPr>
          <p:cNvSpPr>
            <a:spLocks noGrp="1"/>
          </p:cNvSpPr>
          <p:nvPr>
            <p:ph type="title"/>
          </p:nvPr>
        </p:nvSpPr>
        <p:spPr/>
        <p:txBody>
          <a:bodyPr/>
          <a:lstStyle/>
          <a:p>
            <a:endParaRPr lang="nl-NL"/>
          </a:p>
        </p:txBody>
      </p:sp>
      <p:sp>
        <p:nvSpPr>
          <p:cNvPr id="3" name="Tijdelijke aanduiding voor inhoud 2">
            <a:extLst>
              <a:ext uri="{FF2B5EF4-FFF2-40B4-BE49-F238E27FC236}">
                <a16:creationId xmlns:a16="http://schemas.microsoft.com/office/drawing/2014/main" id="{034CD2FC-E3FF-31A2-E8E2-B6D29CE3B176}"/>
              </a:ext>
            </a:extLst>
          </p:cNvPr>
          <p:cNvSpPr>
            <a:spLocks noGrp="1"/>
          </p:cNvSpPr>
          <p:nvPr>
            <p:ph idx="1"/>
          </p:nvPr>
        </p:nvSpPr>
        <p:spPr/>
        <p:txBody>
          <a:bodyPr/>
          <a:lstStyle/>
          <a:p>
            <a:endParaRPr lang="nl-NL"/>
          </a:p>
        </p:txBody>
      </p:sp>
    </p:spTree>
    <p:extLst>
      <p:ext uri="{BB962C8B-B14F-4D97-AF65-F5344CB8AC3E}">
        <p14:creationId xmlns:p14="http://schemas.microsoft.com/office/powerpoint/2010/main" val="1755460080"/>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140F79-E629-E719-F799-EE9029CD42DA}"/>
            </a:ext>
          </a:extLst>
        </p:cNvPr>
        <p:cNvGrpSpPr/>
        <p:nvPr/>
      </p:nvGrpSpPr>
      <p:grpSpPr>
        <a:xfrm>
          <a:off x="0" y="0"/>
          <a:ext cx="0" cy="0"/>
          <a:chOff x="0" y="0"/>
          <a:chExt cx="0" cy="0"/>
        </a:xfrm>
      </p:grpSpPr>
      <p:sp>
        <p:nvSpPr>
          <p:cNvPr id="4" name="Titel 3">
            <a:extLst>
              <a:ext uri="{FF2B5EF4-FFF2-40B4-BE49-F238E27FC236}">
                <a16:creationId xmlns:a16="http://schemas.microsoft.com/office/drawing/2014/main" id="{9CF6ABA1-F3F2-7476-3AB6-6430B4710374}"/>
              </a:ext>
            </a:extLst>
          </p:cNvPr>
          <p:cNvSpPr>
            <a:spLocks noGrp="1"/>
          </p:cNvSpPr>
          <p:nvPr>
            <p:ph type="title"/>
          </p:nvPr>
        </p:nvSpPr>
        <p:spPr/>
        <p:txBody>
          <a:bodyPr/>
          <a:lstStyle/>
          <a:p>
            <a:r>
              <a:rPr lang="nl-NL" dirty="0"/>
              <a:t>Personeelszaken: Ontslag</a:t>
            </a:r>
          </a:p>
        </p:txBody>
      </p:sp>
      <p:sp>
        <p:nvSpPr>
          <p:cNvPr id="5" name="Tijdelijke aanduiding voor tekst 4">
            <a:extLst>
              <a:ext uri="{FF2B5EF4-FFF2-40B4-BE49-F238E27FC236}">
                <a16:creationId xmlns:a16="http://schemas.microsoft.com/office/drawing/2014/main" id="{D2C788C8-DA7D-00A4-DC9D-C3C961E674C8}"/>
              </a:ext>
            </a:extLst>
          </p:cNvPr>
          <p:cNvSpPr>
            <a:spLocks noGrp="1"/>
          </p:cNvSpPr>
          <p:nvPr>
            <p:ph type="body" idx="1"/>
          </p:nvPr>
        </p:nvSpPr>
        <p:spPr/>
        <p:txBody>
          <a:bodyPr/>
          <a:lstStyle/>
          <a:p>
            <a:r>
              <a:rPr lang="nl-NL" dirty="0"/>
              <a:t>Matthijs</a:t>
            </a:r>
          </a:p>
        </p:txBody>
      </p:sp>
    </p:spTree>
    <p:extLst>
      <p:ext uri="{BB962C8B-B14F-4D97-AF65-F5344CB8AC3E}">
        <p14:creationId xmlns:p14="http://schemas.microsoft.com/office/powerpoint/2010/main" val="210883989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8819F2-3236-065B-9547-DAD066F2D74B}"/>
            </a:ext>
          </a:extLst>
        </p:cNvPr>
        <p:cNvGrpSpPr/>
        <p:nvPr/>
      </p:nvGrpSpPr>
      <p:grpSpPr>
        <a:xfrm>
          <a:off x="0" y="0"/>
          <a:ext cx="0" cy="0"/>
          <a:chOff x="0" y="0"/>
          <a:chExt cx="0" cy="0"/>
        </a:xfrm>
      </p:grpSpPr>
      <p:sp>
        <p:nvSpPr>
          <p:cNvPr id="3" name="Tijdelijke aanduiding voor dianummer 2">
            <a:extLst>
              <a:ext uri="{FF2B5EF4-FFF2-40B4-BE49-F238E27FC236}">
                <a16:creationId xmlns:a16="http://schemas.microsoft.com/office/drawing/2014/main" id="{EB5451A8-40F2-19DC-BFC8-51AA5A1E1AB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B1DF11-B7BD-D24F-A20C-A80F95D654A4}" type="slidenum">
              <a:rPr kumimoji="0" lang="nl-N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112</a:t>
            </a:fld>
            <a:endParaRPr kumimoji="0" lang="nl-N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Titel 3">
            <a:extLst>
              <a:ext uri="{FF2B5EF4-FFF2-40B4-BE49-F238E27FC236}">
                <a16:creationId xmlns:a16="http://schemas.microsoft.com/office/drawing/2014/main" id="{BE272640-2EFB-04EE-0A81-02DE02B1F659}"/>
              </a:ext>
            </a:extLst>
          </p:cNvPr>
          <p:cNvSpPr>
            <a:spLocks noGrp="1"/>
          </p:cNvSpPr>
          <p:nvPr>
            <p:ph type="title"/>
          </p:nvPr>
        </p:nvSpPr>
        <p:spPr/>
        <p:txBody>
          <a:bodyPr/>
          <a:lstStyle/>
          <a:p>
            <a:r>
              <a:rPr lang="nl-NL" dirty="0"/>
              <a:t>Ontslagroutes</a:t>
            </a:r>
            <a:endParaRPr lang="nl-NL" sz="2100" dirty="0"/>
          </a:p>
        </p:txBody>
      </p:sp>
      <p:sp>
        <p:nvSpPr>
          <p:cNvPr id="16" name="Tijdelijke aanduiding voor inhoud 1">
            <a:extLst>
              <a:ext uri="{FF2B5EF4-FFF2-40B4-BE49-F238E27FC236}">
                <a16:creationId xmlns:a16="http://schemas.microsoft.com/office/drawing/2014/main" id="{4B7BC86E-6627-6D32-733C-64182074D02C}"/>
              </a:ext>
            </a:extLst>
          </p:cNvPr>
          <p:cNvSpPr txBox="1">
            <a:spLocks/>
          </p:cNvSpPr>
          <p:nvPr/>
        </p:nvSpPr>
        <p:spPr>
          <a:xfrm>
            <a:off x="4189412" y="1577571"/>
            <a:ext cx="4725987" cy="973329"/>
          </a:xfrm>
          <a:prstGeom prst="rect">
            <a:avLst/>
          </a:prstGeom>
        </p:spPr>
        <p:txBody>
          <a:bodyPr vert="horz" lIns="91440" tIns="45720" rIns="91440" bIns="45720" rtlCol="0">
            <a:noAutofit/>
          </a:bodyPr>
          <a:lstStyle>
            <a:lvl1pPr marL="263525" indent="-263525" algn="l" defTabSz="457200" rtl="0" eaLnBrk="1" latinLnBrk="0" hangingPunct="1">
              <a:spcBef>
                <a:spcPct val="20000"/>
              </a:spcBef>
              <a:buFont typeface="Arial"/>
              <a:buChar char="•"/>
              <a:defRPr sz="1600" kern="1200">
                <a:solidFill>
                  <a:srgbClr val="242F27"/>
                </a:solidFill>
                <a:latin typeface="Arial"/>
                <a:ea typeface="+mn-ea"/>
                <a:cs typeface="Arial"/>
              </a:defRPr>
            </a:lvl1pPr>
            <a:lvl2pPr marL="627063" indent="-263525" algn="l" defTabSz="457200" rtl="0" eaLnBrk="1" latinLnBrk="0" hangingPunct="1">
              <a:spcBef>
                <a:spcPct val="20000"/>
              </a:spcBef>
              <a:buFont typeface="Arial"/>
              <a:buChar char="–"/>
              <a:defRPr sz="1600" kern="1200">
                <a:solidFill>
                  <a:srgbClr val="1B223F"/>
                </a:solidFill>
                <a:latin typeface="Arial"/>
                <a:ea typeface="+mn-ea"/>
                <a:cs typeface="Arial"/>
              </a:defRPr>
            </a:lvl2pPr>
            <a:lvl3pPr marL="1143000" indent="-228600" algn="l" defTabSz="457200" rtl="0" eaLnBrk="1" latinLnBrk="0" hangingPunct="1">
              <a:spcBef>
                <a:spcPct val="20000"/>
              </a:spcBef>
              <a:buFont typeface="Arial"/>
              <a:buChar char="•"/>
              <a:defRPr sz="1400" kern="1200">
                <a:solidFill>
                  <a:srgbClr val="242F27"/>
                </a:solidFill>
                <a:latin typeface="Arial"/>
                <a:ea typeface="+mn-ea"/>
                <a:cs typeface="Arial"/>
              </a:defRPr>
            </a:lvl3pPr>
            <a:lvl4pPr marL="1600200" indent="-228600" algn="l" defTabSz="457200" rtl="0" eaLnBrk="1" latinLnBrk="0" hangingPunct="1">
              <a:spcBef>
                <a:spcPct val="20000"/>
              </a:spcBef>
              <a:buFont typeface="Arial"/>
              <a:buChar char="–"/>
              <a:defRPr sz="1400" kern="1200">
                <a:solidFill>
                  <a:srgbClr val="242F27"/>
                </a:solidFill>
                <a:latin typeface="Arial"/>
                <a:ea typeface="+mn-ea"/>
                <a:cs typeface="Arial"/>
              </a:defRPr>
            </a:lvl4pPr>
            <a:lvl5pPr marL="2057400" indent="-228600" algn="l" defTabSz="457200" rtl="0" eaLnBrk="1" latinLnBrk="0" hangingPunct="1">
              <a:spcBef>
                <a:spcPct val="20000"/>
              </a:spcBef>
              <a:buFont typeface="Arial"/>
              <a:buChar char="»"/>
              <a:defRPr sz="1400" kern="1200">
                <a:solidFill>
                  <a:srgbClr val="242F27"/>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63525" marR="0" lvl="0" indent="-263525" algn="l" defTabSz="457200" rtl="0" eaLnBrk="1" fontAlgn="auto" latinLnBrk="0" hangingPunct="1">
              <a:lnSpc>
                <a:spcPct val="100000"/>
              </a:lnSpc>
              <a:spcBef>
                <a:spcPct val="20000"/>
              </a:spcBef>
              <a:spcAft>
                <a:spcPts val="0"/>
              </a:spcAft>
              <a:buClrTx/>
              <a:buSzTx/>
              <a:buFont typeface="Arial"/>
              <a:buChar char="•"/>
              <a:tabLst/>
              <a:defRPr/>
            </a:pPr>
            <a:r>
              <a:rPr kumimoji="0" lang="nl-NL" sz="1600" b="0" i="0" u="none" strike="noStrike" kern="1200" cap="none" spc="0" normalizeH="0" baseline="0" noProof="0" dirty="0">
                <a:ln>
                  <a:noFill/>
                </a:ln>
                <a:solidFill>
                  <a:srgbClr val="000000"/>
                </a:solidFill>
                <a:effectLst/>
                <a:uLnTx/>
                <a:uFillTx/>
                <a:latin typeface="Arial"/>
                <a:ea typeface="+mn-ea"/>
                <a:cs typeface="Arial"/>
              </a:rPr>
              <a:t>De arbeidsovereenkomst wordt in overleg tussen de werknemer en werkgever beëindigd</a:t>
            </a:r>
          </a:p>
          <a:p>
            <a:pPr marL="263525" marR="0" lvl="0" indent="-263525" algn="l" defTabSz="457200" rtl="0" eaLnBrk="1" fontAlgn="auto" latinLnBrk="0" hangingPunct="1">
              <a:lnSpc>
                <a:spcPct val="100000"/>
              </a:lnSpc>
              <a:spcBef>
                <a:spcPct val="20000"/>
              </a:spcBef>
              <a:spcAft>
                <a:spcPts val="0"/>
              </a:spcAft>
              <a:buClrTx/>
              <a:buSzTx/>
              <a:buFont typeface="Arial"/>
              <a:buChar char="•"/>
              <a:tabLst/>
              <a:defRPr/>
            </a:pPr>
            <a:r>
              <a:rPr kumimoji="0" lang="nl-NL" sz="1600" b="0" i="0" u="none" strike="noStrike" kern="1200" cap="none" spc="0" normalizeH="0" baseline="0" noProof="0" dirty="0">
                <a:ln>
                  <a:noFill/>
                </a:ln>
                <a:solidFill>
                  <a:srgbClr val="000000"/>
                </a:solidFill>
                <a:effectLst/>
                <a:uLnTx/>
                <a:uFillTx/>
                <a:latin typeface="Arial"/>
                <a:ea typeface="+mn-ea"/>
                <a:cs typeface="Arial"/>
              </a:rPr>
              <a:t>Afspraken (over een vergoeding) worden schriftelijk vastgelegd</a:t>
            </a:r>
          </a:p>
        </p:txBody>
      </p:sp>
      <p:sp>
        <p:nvSpPr>
          <p:cNvPr id="17" name="Rectangle 16">
            <a:extLst>
              <a:ext uri="{FF2B5EF4-FFF2-40B4-BE49-F238E27FC236}">
                <a16:creationId xmlns:a16="http://schemas.microsoft.com/office/drawing/2014/main" id="{AFD9C641-40F5-D5D7-1984-349A983B5D4D}"/>
              </a:ext>
            </a:extLst>
          </p:cNvPr>
          <p:cNvSpPr>
            <a:spLocks noChangeArrowheads="1"/>
          </p:cNvSpPr>
          <p:nvPr/>
        </p:nvSpPr>
        <p:spPr bwMode="auto">
          <a:xfrm>
            <a:off x="956679" y="1636733"/>
            <a:ext cx="3059999" cy="509916"/>
          </a:xfrm>
          <a:prstGeom prst="rect">
            <a:avLst/>
          </a:prstGeom>
          <a:solidFill>
            <a:srgbClr val="945EE8"/>
          </a:solidFill>
          <a:ln w="9525">
            <a:solidFill>
              <a:schemeClr val="tx1"/>
            </a:solidFill>
            <a:miter lim="800000"/>
            <a:headEnd/>
            <a:tailEnd/>
          </a:ln>
        </p:spPr>
        <p:txBody>
          <a:bodyPr wrap="none" lIns="90000" tIns="46800" rIns="90000" bIns="46800" anchor="ct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nl-NL" sz="1600" b="0" i="0" u="none" strike="noStrike" kern="0" cap="none" spc="0" normalizeH="0" baseline="0" noProof="0" dirty="0">
                <a:ln>
                  <a:noFill/>
                </a:ln>
                <a:solidFill>
                  <a:srgbClr val="FFFFFF"/>
                </a:solidFill>
                <a:effectLst/>
                <a:uLnTx/>
                <a:uFillTx/>
                <a:latin typeface="Arial"/>
                <a:ea typeface="+mn-ea"/>
                <a:cs typeface="+mn-cs"/>
              </a:rPr>
              <a:t>  1. Met wederzijds goedvinden</a:t>
            </a:r>
          </a:p>
        </p:txBody>
      </p:sp>
      <p:sp>
        <p:nvSpPr>
          <p:cNvPr id="18" name="Rectangle 16">
            <a:extLst>
              <a:ext uri="{FF2B5EF4-FFF2-40B4-BE49-F238E27FC236}">
                <a16:creationId xmlns:a16="http://schemas.microsoft.com/office/drawing/2014/main" id="{E4275319-A6D0-3D30-B759-A4537FD692EC}"/>
              </a:ext>
            </a:extLst>
          </p:cNvPr>
          <p:cNvSpPr>
            <a:spLocks noChangeArrowheads="1"/>
          </p:cNvSpPr>
          <p:nvPr/>
        </p:nvSpPr>
        <p:spPr bwMode="auto">
          <a:xfrm>
            <a:off x="956679" y="2826820"/>
            <a:ext cx="3059999" cy="509916"/>
          </a:xfrm>
          <a:prstGeom prst="rect">
            <a:avLst/>
          </a:prstGeom>
          <a:solidFill>
            <a:srgbClr val="945EE8"/>
          </a:solidFill>
          <a:ln w="9525">
            <a:solidFill>
              <a:schemeClr val="tx1"/>
            </a:solidFill>
            <a:miter lim="800000"/>
            <a:headEnd/>
            <a:tailEnd/>
          </a:ln>
        </p:spPr>
        <p:txBody>
          <a:bodyPr wrap="none" lIns="90000" tIns="46800" rIns="90000" bIns="46800" anchor="ct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nl-NL" sz="1600" b="0" i="0" u="none" strike="noStrike" kern="0" cap="none" spc="0" normalizeH="0" baseline="0" noProof="0">
                <a:ln>
                  <a:noFill/>
                </a:ln>
                <a:solidFill>
                  <a:srgbClr val="FFFFFF"/>
                </a:solidFill>
                <a:effectLst/>
                <a:uLnTx/>
                <a:uFillTx/>
                <a:latin typeface="Arial"/>
                <a:ea typeface="+mn-ea"/>
                <a:cs typeface="+mn-cs"/>
              </a:rPr>
              <a:t>  2. Op staande voet</a:t>
            </a:r>
          </a:p>
        </p:txBody>
      </p:sp>
      <p:sp>
        <p:nvSpPr>
          <p:cNvPr id="19" name="Rectangle 16">
            <a:extLst>
              <a:ext uri="{FF2B5EF4-FFF2-40B4-BE49-F238E27FC236}">
                <a16:creationId xmlns:a16="http://schemas.microsoft.com/office/drawing/2014/main" id="{EAA60613-4AAA-1F77-48A8-88E966F03652}"/>
              </a:ext>
            </a:extLst>
          </p:cNvPr>
          <p:cNvSpPr>
            <a:spLocks noChangeArrowheads="1"/>
          </p:cNvSpPr>
          <p:nvPr/>
        </p:nvSpPr>
        <p:spPr bwMode="auto">
          <a:xfrm>
            <a:off x="956679" y="4287490"/>
            <a:ext cx="3059999" cy="509916"/>
          </a:xfrm>
          <a:prstGeom prst="rect">
            <a:avLst/>
          </a:prstGeom>
          <a:solidFill>
            <a:srgbClr val="945EE8"/>
          </a:solidFill>
          <a:ln w="9525">
            <a:solidFill>
              <a:schemeClr val="tx1"/>
            </a:solidFill>
            <a:miter lim="800000"/>
            <a:headEnd/>
            <a:tailEnd/>
          </a:ln>
        </p:spPr>
        <p:txBody>
          <a:bodyPr wrap="none" lIns="90000" tIns="46800" rIns="90000" bIns="46800" anchor="ct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nl-NL" sz="1600" b="0" i="0" u="none" strike="noStrike" kern="0" cap="none" spc="0" normalizeH="0" baseline="0" noProof="0">
                <a:ln>
                  <a:noFill/>
                </a:ln>
                <a:solidFill>
                  <a:srgbClr val="FFFFFF"/>
                </a:solidFill>
                <a:effectLst/>
                <a:uLnTx/>
                <a:uFillTx/>
                <a:latin typeface="Arial"/>
                <a:ea typeface="+mn-ea"/>
                <a:cs typeface="+mn-cs"/>
              </a:rPr>
              <a:t>  3. Via het UWV</a:t>
            </a:r>
          </a:p>
        </p:txBody>
      </p:sp>
      <p:sp>
        <p:nvSpPr>
          <p:cNvPr id="20" name="Tijdelijke aanduiding voor inhoud 1">
            <a:extLst>
              <a:ext uri="{FF2B5EF4-FFF2-40B4-BE49-F238E27FC236}">
                <a16:creationId xmlns:a16="http://schemas.microsoft.com/office/drawing/2014/main" id="{C09A1B61-7A16-0CE5-5B20-C44B022540BA}"/>
              </a:ext>
            </a:extLst>
          </p:cNvPr>
          <p:cNvSpPr txBox="1">
            <a:spLocks/>
          </p:cNvSpPr>
          <p:nvPr/>
        </p:nvSpPr>
        <p:spPr>
          <a:xfrm>
            <a:off x="4189412" y="2762759"/>
            <a:ext cx="4889274" cy="1492863"/>
          </a:xfrm>
          <a:prstGeom prst="rect">
            <a:avLst/>
          </a:prstGeom>
        </p:spPr>
        <p:txBody>
          <a:bodyPr vert="horz" lIns="91440" tIns="45720" rIns="91440" bIns="45720" rtlCol="0">
            <a:noAutofit/>
          </a:bodyPr>
          <a:lstStyle>
            <a:lvl1pPr marL="263525" indent="-263525" algn="l" defTabSz="457200" rtl="0" eaLnBrk="1" latinLnBrk="0" hangingPunct="1">
              <a:spcBef>
                <a:spcPct val="20000"/>
              </a:spcBef>
              <a:buFont typeface="Arial"/>
              <a:buChar char="•"/>
              <a:defRPr sz="1600" kern="1200">
                <a:solidFill>
                  <a:srgbClr val="242F27"/>
                </a:solidFill>
                <a:latin typeface="Arial"/>
                <a:ea typeface="+mn-ea"/>
                <a:cs typeface="Arial"/>
              </a:defRPr>
            </a:lvl1pPr>
            <a:lvl2pPr marL="627063" indent="-263525" algn="l" defTabSz="457200" rtl="0" eaLnBrk="1" latinLnBrk="0" hangingPunct="1">
              <a:spcBef>
                <a:spcPct val="20000"/>
              </a:spcBef>
              <a:buFont typeface="Arial"/>
              <a:buChar char="–"/>
              <a:defRPr sz="1600" kern="1200">
                <a:solidFill>
                  <a:srgbClr val="1B223F"/>
                </a:solidFill>
                <a:latin typeface="Arial"/>
                <a:ea typeface="+mn-ea"/>
                <a:cs typeface="Arial"/>
              </a:defRPr>
            </a:lvl2pPr>
            <a:lvl3pPr marL="1143000" indent="-228600" algn="l" defTabSz="457200" rtl="0" eaLnBrk="1" latinLnBrk="0" hangingPunct="1">
              <a:spcBef>
                <a:spcPct val="20000"/>
              </a:spcBef>
              <a:buFont typeface="Arial"/>
              <a:buChar char="•"/>
              <a:defRPr sz="1400" kern="1200">
                <a:solidFill>
                  <a:srgbClr val="242F27"/>
                </a:solidFill>
                <a:latin typeface="Arial"/>
                <a:ea typeface="+mn-ea"/>
                <a:cs typeface="Arial"/>
              </a:defRPr>
            </a:lvl3pPr>
            <a:lvl4pPr marL="1600200" indent="-228600" algn="l" defTabSz="457200" rtl="0" eaLnBrk="1" latinLnBrk="0" hangingPunct="1">
              <a:spcBef>
                <a:spcPct val="20000"/>
              </a:spcBef>
              <a:buFont typeface="Arial"/>
              <a:buChar char="–"/>
              <a:defRPr sz="1400" kern="1200">
                <a:solidFill>
                  <a:srgbClr val="242F27"/>
                </a:solidFill>
                <a:latin typeface="Arial"/>
                <a:ea typeface="+mn-ea"/>
                <a:cs typeface="Arial"/>
              </a:defRPr>
            </a:lvl4pPr>
            <a:lvl5pPr marL="2057400" indent="-228600" algn="l" defTabSz="457200" rtl="0" eaLnBrk="1" latinLnBrk="0" hangingPunct="1">
              <a:spcBef>
                <a:spcPct val="20000"/>
              </a:spcBef>
              <a:buFont typeface="Arial"/>
              <a:buChar char="»"/>
              <a:defRPr sz="1400" kern="1200">
                <a:solidFill>
                  <a:srgbClr val="242F27"/>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63525" marR="0" lvl="0" indent="-263525" algn="l" defTabSz="457200" rtl="0" eaLnBrk="1" fontAlgn="auto" latinLnBrk="0" hangingPunct="1">
              <a:lnSpc>
                <a:spcPct val="100000"/>
              </a:lnSpc>
              <a:spcBef>
                <a:spcPct val="20000"/>
              </a:spcBef>
              <a:spcAft>
                <a:spcPts val="0"/>
              </a:spcAft>
              <a:buClrTx/>
              <a:buSzTx/>
              <a:buFont typeface="Arial"/>
              <a:buChar char="•"/>
              <a:tabLst/>
              <a:defRPr/>
            </a:pPr>
            <a:r>
              <a:rPr kumimoji="0" lang="nl-NL" sz="1600" b="0" i="0" u="none" strike="noStrike" kern="1200" cap="none" spc="0" normalizeH="0" baseline="0" noProof="0" dirty="0">
                <a:ln>
                  <a:noFill/>
                </a:ln>
                <a:solidFill>
                  <a:srgbClr val="242F27"/>
                </a:solidFill>
                <a:effectLst/>
                <a:uLnTx/>
                <a:uFillTx/>
                <a:latin typeface="Arial"/>
                <a:ea typeface="+mn-ea"/>
                <a:cs typeface="Arial"/>
              </a:rPr>
              <a:t>De arbeidsovereenkomst wordt direct opgezegd</a:t>
            </a:r>
          </a:p>
          <a:p>
            <a:pPr marL="263525" marR="0" lvl="0" indent="-263525" algn="l" defTabSz="457200" rtl="0" eaLnBrk="1" fontAlgn="auto" latinLnBrk="0" hangingPunct="1">
              <a:lnSpc>
                <a:spcPct val="100000"/>
              </a:lnSpc>
              <a:spcBef>
                <a:spcPct val="20000"/>
              </a:spcBef>
              <a:spcAft>
                <a:spcPts val="0"/>
              </a:spcAft>
              <a:buClrTx/>
              <a:buSzTx/>
              <a:buFont typeface="Arial"/>
              <a:buChar char="•"/>
              <a:tabLst/>
              <a:defRPr/>
            </a:pPr>
            <a:r>
              <a:rPr kumimoji="0" lang="nl-NL" sz="1600" b="0" i="0" u="none" strike="noStrike" kern="1200" cap="none" spc="0" normalizeH="0" baseline="0" noProof="0" dirty="0">
                <a:ln>
                  <a:noFill/>
                </a:ln>
                <a:solidFill>
                  <a:srgbClr val="242F27"/>
                </a:solidFill>
                <a:effectLst/>
                <a:uLnTx/>
                <a:uFillTx/>
                <a:latin typeface="Arial"/>
                <a:ea typeface="+mn-ea"/>
                <a:cs typeface="Arial"/>
              </a:rPr>
              <a:t>Er moet een </a:t>
            </a:r>
            <a:r>
              <a:rPr kumimoji="0" lang="nl-NL" sz="1600" b="1" i="0" u="none" strike="noStrike" kern="1200" cap="none" spc="0" normalizeH="0" baseline="0" noProof="0" dirty="0">
                <a:ln>
                  <a:noFill/>
                </a:ln>
                <a:solidFill>
                  <a:srgbClr val="242F27"/>
                </a:solidFill>
                <a:effectLst/>
                <a:uLnTx/>
                <a:uFillTx/>
                <a:latin typeface="Arial"/>
                <a:ea typeface="+mn-ea"/>
                <a:cs typeface="Arial"/>
              </a:rPr>
              <a:t>dringende reden voor ontslag </a:t>
            </a:r>
            <a:r>
              <a:rPr kumimoji="0" lang="nl-NL" sz="1600" b="0" i="0" u="none" strike="noStrike" kern="1200" cap="none" spc="0" normalizeH="0" baseline="0" noProof="0" dirty="0">
                <a:ln>
                  <a:noFill/>
                </a:ln>
                <a:solidFill>
                  <a:srgbClr val="242F27"/>
                </a:solidFill>
                <a:effectLst/>
                <a:uLnTx/>
                <a:uFillTx/>
                <a:latin typeface="Arial"/>
                <a:ea typeface="+mn-ea"/>
                <a:cs typeface="Arial"/>
              </a:rPr>
              <a:t>zijn (bijvoorbeeld bij diefstal of fraude)</a:t>
            </a:r>
          </a:p>
          <a:p>
            <a:pPr marL="263525" marR="0" lvl="0" indent="-263525" algn="l" defTabSz="457200" rtl="0" eaLnBrk="1" fontAlgn="auto" latinLnBrk="0" hangingPunct="1">
              <a:lnSpc>
                <a:spcPct val="100000"/>
              </a:lnSpc>
              <a:spcBef>
                <a:spcPct val="20000"/>
              </a:spcBef>
              <a:spcAft>
                <a:spcPts val="0"/>
              </a:spcAft>
              <a:buClrTx/>
              <a:buSzTx/>
              <a:buFont typeface="Arial"/>
              <a:buChar char="•"/>
              <a:tabLst/>
              <a:defRPr/>
            </a:pPr>
            <a:r>
              <a:rPr kumimoji="0" lang="nl-NL" sz="1600" b="0" i="0" u="none" strike="noStrike" kern="1200" cap="none" spc="0" normalizeH="0" baseline="0" noProof="0" dirty="0">
                <a:ln>
                  <a:noFill/>
                </a:ln>
                <a:solidFill>
                  <a:srgbClr val="242F27"/>
                </a:solidFill>
                <a:effectLst/>
                <a:uLnTx/>
                <a:uFillTx/>
                <a:latin typeface="Arial"/>
                <a:ea typeface="+mn-ea"/>
                <a:cs typeface="Arial"/>
              </a:rPr>
              <a:t>De kantonrechter doet uitspraak indien de werknemer het oneens is met het ontslag</a:t>
            </a:r>
          </a:p>
        </p:txBody>
      </p:sp>
      <p:sp>
        <p:nvSpPr>
          <p:cNvPr id="21" name="Tijdelijke aanduiding voor inhoud 1">
            <a:extLst>
              <a:ext uri="{FF2B5EF4-FFF2-40B4-BE49-F238E27FC236}">
                <a16:creationId xmlns:a16="http://schemas.microsoft.com/office/drawing/2014/main" id="{D17FC8CE-9E37-5BBF-4BD0-B644BCC411FA}"/>
              </a:ext>
            </a:extLst>
          </p:cNvPr>
          <p:cNvSpPr txBox="1">
            <a:spLocks/>
          </p:cNvSpPr>
          <p:nvPr/>
        </p:nvSpPr>
        <p:spPr>
          <a:xfrm>
            <a:off x="4189412" y="4255622"/>
            <a:ext cx="4725987" cy="1143275"/>
          </a:xfrm>
          <a:prstGeom prst="rect">
            <a:avLst/>
          </a:prstGeom>
        </p:spPr>
        <p:txBody>
          <a:bodyPr vert="horz" lIns="91440" tIns="45720" rIns="91440" bIns="45720" rtlCol="0">
            <a:noAutofit/>
          </a:bodyPr>
          <a:lstStyle>
            <a:lvl1pPr marL="263525" indent="-263525" algn="l" defTabSz="457200" rtl="0" eaLnBrk="1" latinLnBrk="0" hangingPunct="1">
              <a:spcBef>
                <a:spcPct val="20000"/>
              </a:spcBef>
              <a:buFont typeface="Arial"/>
              <a:buChar char="•"/>
              <a:defRPr sz="1600" kern="1200">
                <a:solidFill>
                  <a:srgbClr val="242F27"/>
                </a:solidFill>
                <a:latin typeface="Arial"/>
                <a:ea typeface="+mn-ea"/>
                <a:cs typeface="Arial"/>
              </a:defRPr>
            </a:lvl1pPr>
            <a:lvl2pPr marL="627063" indent="-263525" algn="l" defTabSz="457200" rtl="0" eaLnBrk="1" latinLnBrk="0" hangingPunct="1">
              <a:spcBef>
                <a:spcPct val="20000"/>
              </a:spcBef>
              <a:buFont typeface="Arial"/>
              <a:buChar char="–"/>
              <a:defRPr sz="1600" kern="1200">
                <a:solidFill>
                  <a:srgbClr val="1B223F"/>
                </a:solidFill>
                <a:latin typeface="Arial"/>
                <a:ea typeface="+mn-ea"/>
                <a:cs typeface="Arial"/>
              </a:defRPr>
            </a:lvl2pPr>
            <a:lvl3pPr marL="1143000" indent="-228600" algn="l" defTabSz="457200" rtl="0" eaLnBrk="1" latinLnBrk="0" hangingPunct="1">
              <a:spcBef>
                <a:spcPct val="20000"/>
              </a:spcBef>
              <a:buFont typeface="Arial"/>
              <a:buChar char="•"/>
              <a:defRPr sz="1400" kern="1200">
                <a:solidFill>
                  <a:srgbClr val="242F27"/>
                </a:solidFill>
                <a:latin typeface="Arial"/>
                <a:ea typeface="+mn-ea"/>
                <a:cs typeface="Arial"/>
              </a:defRPr>
            </a:lvl3pPr>
            <a:lvl4pPr marL="1600200" indent="-228600" algn="l" defTabSz="457200" rtl="0" eaLnBrk="1" latinLnBrk="0" hangingPunct="1">
              <a:spcBef>
                <a:spcPct val="20000"/>
              </a:spcBef>
              <a:buFont typeface="Arial"/>
              <a:buChar char="–"/>
              <a:defRPr sz="1400" kern="1200">
                <a:solidFill>
                  <a:srgbClr val="242F27"/>
                </a:solidFill>
                <a:latin typeface="Arial"/>
                <a:ea typeface="+mn-ea"/>
                <a:cs typeface="Arial"/>
              </a:defRPr>
            </a:lvl4pPr>
            <a:lvl5pPr marL="2057400" indent="-228600" algn="l" defTabSz="457200" rtl="0" eaLnBrk="1" latinLnBrk="0" hangingPunct="1">
              <a:spcBef>
                <a:spcPct val="20000"/>
              </a:spcBef>
              <a:buFont typeface="Arial"/>
              <a:buChar char="»"/>
              <a:defRPr sz="1400" kern="1200">
                <a:solidFill>
                  <a:srgbClr val="242F27"/>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63525" marR="0" lvl="0" indent="-263525" algn="l" defTabSz="457200" rtl="0" eaLnBrk="1" fontAlgn="auto" latinLnBrk="0" hangingPunct="1">
              <a:lnSpc>
                <a:spcPct val="100000"/>
              </a:lnSpc>
              <a:spcBef>
                <a:spcPct val="20000"/>
              </a:spcBef>
              <a:spcAft>
                <a:spcPts val="0"/>
              </a:spcAft>
              <a:buClrTx/>
              <a:buSzTx/>
              <a:buFont typeface="Arial"/>
              <a:buChar char="•"/>
              <a:tabLst/>
              <a:defRPr/>
            </a:pPr>
            <a:r>
              <a:rPr kumimoji="0" lang="nl-NL" sz="1600" b="0" i="0" u="none" strike="noStrike" kern="1200" cap="none" spc="0" normalizeH="0" baseline="0" noProof="0" dirty="0">
                <a:ln>
                  <a:noFill/>
                </a:ln>
                <a:solidFill>
                  <a:srgbClr val="242F27"/>
                </a:solidFill>
                <a:effectLst/>
                <a:uLnTx/>
                <a:uFillTx/>
                <a:latin typeface="Arial"/>
                <a:ea typeface="+mn-ea"/>
                <a:cs typeface="Arial"/>
              </a:rPr>
              <a:t>Ontslag vanwege een </a:t>
            </a:r>
            <a:r>
              <a:rPr kumimoji="0" lang="nl-NL" sz="1600" b="1" i="0" u="none" strike="noStrike" kern="1200" cap="none" spc="0" normalizeH="0" baseline="0" noProof="0" dirty="0">
                <a:ln>
                  <a:noFill/>
                </a:ln>
                <a:solidFill>
                  <a:srgbClr val="242F27"/>
                </a:solidFill>
                <a:effectLst/>
                <a:uLnTx/>
                <a:uFillTx/>
                <a:latin typeface="Arial"/>
                <a:ea typeface="+mn-ea"/>
                <a:cs typeface="Arial"/>
              </a:rPr>
              <a:t>bedrijfseconomische reden </a:t>
            </a:r>
            <a:r>
              <a:rPr kumimoji="0" lang="nl-NL" sz="1600" b="0" i="0" u="none" strike="noStrike" kern="1200" cap="none" spc="0" normalizeH="0" baseline="0" noProof="0" dirty="0">
                <a:ln>
                  <a:noFill/>
                </a:ln>
                <a:solidFill>
                  <a:srgbClr val="242F27"/>
                </a:solidFill>
                <a:effectLst/>
                <a:uLnTx/>
                <a:uFillTx/>
                <a:latin typeface="Arial"/>
                <a:ea typeface="+mn-ea"/>
                <a:cs typeface="Arial"/>
              </a:rPr>
              <a:t>(de onderneming maakt bijvoorbeeld verlies) </a:t>
            </a:r>
          </a:p>
          <a:p>
            <a:pPr marL="263525" marR="0" lvl="0" indent="-263525" algn="l" defTabSz="457200" rtl="0" eaLnBrk="1" fontAlgn="auto" latinLnBrk="0" hangingPunct="1">
              <a:lnSpc>
                <a:spcPct val="100000"/>
              </a:lnSpc>
              <a:spcBef>
                <a:spcPct val="20000"/>
              </a:spcBef>
              <a:spcAft>
                <a:spcPts val="0"/>
              </a:spcAft>
              <a:buClrTx/>
              <a:buSzTx/>
              <a:buFont typeface="Arial"/>
              <a:buChar char="•"/>
              <a:tabLst/>
              <a:defRPr/>
            </a:pPr>
            <a:r>
              <a:rPr kumimoji="0" lang="nl-NL" sz="1600" b="0" i="0" u="none" strike="noStrike" kern="1200" cap="none" spc="0" normalizeH="0" baseline="0" noProof="0" dirty="0">
                <a:ln>
                  <a:noFill/>
                </a:ln>
                <a:solidFill>
                  <a:srgbClr val="242F27"/>
                </a:solidFill>
                <a:effectLst/>
                <a:uLnTx/>
                <a:uFillTx/>
                <a:latin typeface="Arial"/>
                <a:ea typeface="+mn-ea"/>
                <a:cs typeface="Arial"/>
              </a:rPr>
              <a:t>Als de werknemer </a:t>
            </a:r>
            <a:r>
              <a:rPr kumimoji="0" lang="nl-NL" sz="1600" b="1" i="0" u="none" strike="noStrike" kern="1200" cap="none" spc="0" normalizeH="0" baseline="0" noProof="0" dirty="0">
                <a:ln>
                  <a:noFill/>
                </a:ln>
                <a:solidFill>
                  <a:srgbClr val="242F27"/>
                </a:solidFill>
                <a:effectLst/>
                <a:uLnTx/>
                <a:uFillTx/>
                <a:latin typeface="Arial"/>
                <a:ea typeface="+mn-ea"/>
                <a:cs typeface="Arial"/>
              </a:rPr>
              <a:t>twee jaar of langer arbeidsongeschikt</a:t>
            </a:r>
            <a:r>
              <a:rPr kumimoji="0" lang="nl-NL" sz="1600" b="0" i="0" u="none" strike="noStrike" kern="1200" cap="none" spc="0" normalizeH="0" baseline="0" noProof="0" dirty="0">
                <a:ln>
                  <a:noFill/>
                </a:ln>
                <a:solidFill>
                  <a:srgbClr val="242F27"/>
                </a:solidFill>
                <a:effectLst/>
                <a:uLnTx/>
                <a:uFillTx/>
                <a:latin typeface="Arial"/>
                <a:ea typeface="+mn-ea"/>
                <a:cs typeface="Arial"/>
              </a:rPr>
              <a:t> is</a:t>
            </a:r>
            <a:endParaRPr kumimoji="0" lang="en-NL" sz="1600" b="0" i="0" u="none" strike="noStrike" kern="1200" cap="none" spc="0" normalizeH="0" baseline="0" noProof="0" dirty="0">
              <a:ln>
                <a:noFill/>
              </a:ln>
              <a:solidFill>
                <a:srgbClr val="242F27"/>
              </a:solidFill>
              <a:effectLst/>
              <a:uLnTx/>
              <a:uFillTx/>
              <a:latin typeface="Arial"/>
              <a:ea typeface="+mn-ea"/>
              <a:cs typeface="Arial"/>
            </a:endParaRPr>
          </a:p>
        </p:txBody>
      </p:sp>
      <p:sp>
        <p:nvSpPr>
          <p:cNvPr id="22" name="Rectangle 16">
            <a:extLst>
              <a:ext uri="{FF2B5EF4-FFF2-40B4-BE49-F238E27FC236}">
                <a16:creationId xmlns:a16="http://schemas.microsoft.com/office/drawing/2014/main" id="{889F196C-384C-C0E3-B305-ACD934D00C7C}"/>
              </a:ext>
            </a:extLst>
          </p:cNvPr>
          <p:cNvSpPr>
            <a:spLocks noChangeArrowheads="1"/>
          </p:cNvSpPr>
          <p:nvPr/>
        </p:nvSpPr>
        <p:spPr bwMode="auto">
          <a:xfrm>
            <a:off x="956679" y="5764029"/>
            <a:ext cx="3059999" cy="509916"/>
          </a:xfrm>
          <a:prstGeom prst="rect">
            <a:avLst/>
          </a:prstGeom>
          <a:solidFill>
            <a:srgbClr val="945EE8"/>
          </a:solidFill>
          <a:ln w="9525">
            <a:solidFill>
              <a:schemeClr val="tx1"/>
            </a:solidFill>
            <a:miter lim="800000"/>
            <a:headEnd/>
            <a:tailEnd/>
          </a:ln>
        </p:spPr>
        <p:txBody>
          <a:bodyPr wrap="none" lIns="90000" tIns="46800" rIns="90000" bIns="46800" anchor="ct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nl-NL" sz="1600" b="0" i="0" u="none" strike="noStrike" kern="0" cap="none" spc="0" normalizeH="0" baseline="0" noProof="0">
                <a:ln>
                  <a:noFill/>
                </a:ln>
                <a:solidFill>
                  <a:srgbClr val="FFFFFF"/>
                </a:solidFill>
                <a:effectLst/>
                <a:uLnTx/>
                <a:uFillTx/>
                <a:latin typeface="Arial"/>
                <a:ea typeface="+mn-ea"/>
                <a:cs typeface="+mn-cs"/>
              </a:rPr>
              <a:t>  4. Via de kantonrechter</a:t>
            </a:r>
          </a:p>
        </p:txBody>
      </p:sp>
      <p:sp>
        <p:nvSpPr>
          <p:cNvPr id="23" name="Tijdelijke aanduiding voor inhoud 1">
            <a:extLst>
              <a:ext uri="{FF2B5EF4-FFF2-40B4-BE49-F238E27FC236}">
                <a16:creationId xmlns:a16="http://schemas.microsoft.com/office/drawing/2014/main" id="{B032FDA9-6BE0-39DC-C560-E6FDBFE6C736}"/>
              </a:ext>
            </a:extLst>
          </p:cNvPr>
          <p:cNvSpPr txBox="1">
            <a:spLocks/>
          </p:cNvSpPr>
          <p:nvPr/>
        </p:nvSpPr>
        <p:spPr>
          <a:xfrm>
            <a:off x="4189411" y="5739972"/>
            <a:ext cx="4725987" cy="729495"/>
          </a:xfrm>
          <a:prstGeom prst="rect">
            <a:avLst/>
          </a:prstGeom>
        </p:spPr>
        <p:txBody>
          <a:bodyPr vert="horz" lIns="91440" tIns="45720" rIns="91440" bIns="45720" rtlCol="0">
            <a:noAutofit/>
          </a:bodyPr>
          <a:lstStyle>
            <a:lvl1pPr marL="263525" indent="-263525" algn="l" defTabSz="457200" rtl="0" eaLnBrk="1" latinLnBrk="0" hangingPunct="1">
              <a:spcBef>
                <a:spcPct val="20000"/>
              </a:spcBef>
              <a:buFont typeface="Arial"/>
              <a:buChar char="•"/>
              <a:defRPr sz="1600" kern="1200">
                <a:solidFill>
                  <a:srgbClr val="242F27"/>
                </a:solidFill>
                <a:latin typeface="Arial"/>
                <a:ea typeface="+mn-ea"/>
                <a:cs typeface="Arial"/>
              </a:defRPr>
            </a:lvl1pPr>
            <a:lvl2pPr marL="627063" indent="-263525" algn="l" defTabSz="457200" rtl="0" eaLnBrk="1" latinLnBrk="0" hangingPunct="1">
              <a:spcBef>
                <a:spcPct val="20000"/>
              </a:spcBef>
              <a:buFont typeface="Arial"/>
              <a:buChar char="–"/>
              <a:defRPr sz="1600" kern="1200">
                <a:solidFill>
                  <a:srgbClr val="1B223F"/>
                </a:solidFill>
                <a:latin typeface="Arial"/>
                <a:ea typeface="+mn-ea"/>
                <a:cs typeface="Arial"/>
              </a:defRPr>
            </a:lvl2pPr>
            <a:lvl3pPr marL="1143000" indent="-228600" algn="l" defTabSz="457200" rtl="0" eaLnBrk="1" latinLnBrk="0" hangingPunct="1">
              <a:spcBef>
                <a:spcPct val="20000"/>
              </a:spcBef>
              <a:buFont typeface="Arial"/>
              <a:buChar char="•"/>
              <a:defRPr sz="1400" kern="1200">
                <a:solidFill>
                  <a:srgbClr val="242F27"/>
                </a:solidFill>
                <a:latin typeface="Arial"/>
                <a:ea typeface="+mn-ea"/>
                <a:cs typeface="Arial"/>
              </a:defRPr>
            </a:lvl3pPr>
            <a:lvl4pPr marL="1600200" indent="-228600" algn="l" defTabSz="457200" rtl="0" eaLnBrk="1" latinLnBrk="0" hangingPunct="1">
              <a:spcBef>
                <a:spcPct val="20000"/>
              </a:spcBef>
              <a:buFont typeface="Arial"/>
              <a:buChar char="–"/>
              <a:defRPr sz="1400" kern="1200">
                <a:solidFill>
                  <a:srgbClr val="242F27"/>
                </a:solidFill>
                <a:latin typeface="Arial"/>
                <a:ea typeface="+mn-ea"/>
                <a:cs typeface="Arial"/>
              </a:defRPr>
            </a:lvl4pPr>
            <a:lvl5pPr marL="2057400" indent="-228600" algn="l" defTabSz="457200" rtl="0" eaLnBrk="1" latinLnBrk="0" hangingPunct="1">
              <a:spcBef>
                <a:spcPct val="20000"/>
              </a:spcBef>
              <a:buFont typeface="Arial"/>
              <a:buChar char="»"/>
              <a:defRPr sz="1400" kern="1200">
                <a:solidFill>
                  <a:srgbClr val="242F27"/>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63525" marR="0" lvl="0" indent="-263525" algn="l" defTabSz="457200" rtl="0" eaLnBrk="1" fontAlgn="auto" latinLnBrk="0" hangingPunct="1">
              <a:lnSpc>
                <a:spcPct val="100000"/>
              </a:lnSpc>
              <a:spcBef>
                <a:spcPct val="20000"/>
              </a:spcBef>
              <a:spcAft>
                <a:spcPts val="0"/>
              </a:spcAft>
              <a:buClrTx/>
              <a:buSzTx/>
              <a:buFont typeface="Arial"/>
              <a:buChar char="•"/>
              <a:tabLst/>
              <a:defRPr/>
            </a:pPr>
            <a:r>
              <a:rPr kumimoji="0" lang="nl-NL" sz="1600" b="0" i="0" u="none" strike="noStrike" kern="1200" cap="none" spc="0" normalizeH="0" baseline="0" noProof="0" dirty="0">
                <a:ln>
                  <a:noFill/>
                </a:ln>
                <a:solidFill>
                  <a:srgbClr val="242F27"/>
                </a:solidFill>
                <a:effectLst/>
                <a:uLnTx/>
                <a:uFillTx/>
                <a:latin typeface="Arial"/>
                <a:ea typeface="+mn-ea"/>
                <a:cs typeface="Arial"/>
              </a:rPr>
              <a:t>Ontslag bij een </a:t>
            </a:r>
            <a:r>
              <a:rPr kumimoji="0" lang="nl-NL" sz="1600" b="1" i="0" u="none" strike="noStrike" kern="1200" cap="none" spc="0" normalizeH="0" baseline="0" noProof="0" dirty="0">
                <a:ln>
                  <a:noFill/>
                </a:ln>
                <a:solidFill>
                  <a:srgbClr val="242F27"/>
                </a:solidFill>
                <a:effectLst/>
                <a:uLnTx/>
                <a:uFillTx/>
                <a:latin typeface="Arial"/>
                <a:ea typeface="+mn-ea"/>
                <a:cs typeface="Arial"/>
              </a:rPr>
              <a:t>arbeidsconflict</a:t>
            </a:r>
            <a:r>
              <a:rPr kumimoji="0" lang="nl-NL" sz="1600" b="0" i="0" u="none" strike="noStrike" kern="1200" cap="none" spc="0" normalizeH="0" baseline="0" noProof="0" dirty="0">
                <a:ln>
                  <a:noFill/>
                </a:ln>
                <a:solidFill>
                  <a:srgbClr val="242F27"/>
                </a:solidFill>
                <a:effectLst/>
                <a:uLnTx/>
                <a:uFillTx/>
                <a:latin typeface="Arial"/>
                <a:ea typeface="+mn-ea"/>
                <a:cs typeface="Arial"/>
              </a:rPr>
              <a:t> </a:t>
            </a:r>
          </a:p>
          <a:p>
            <a:pPr marL="263525" marR="0" lvl="0" indent="-263525" algn="l" defTabSz="457200" rtl="0" eaLnBrk="1" fontAlgn="auto" latinLnBrk="0" hangingPunct="1">
              <a:lnSpc>
                <a:spcPct val="100000"/>
              </a:lnSpc>
              <a:spcBef>
                <a:spcPct val="20000"/>
              </a:spcBef>
              <a:spcAft>
                <a:spcPts val="0"/>
              </a:spcAft>
              <a:buClrTx/>
              <a:buSzTx/>
              <a:buFont typeface="Arial"/>
              <a:buChar char="•"/>
              <a:tabLst/>
              <a:defRPr/>
            </a:pPr>
            <a:r>
              <a:rPr kumimoji="0" lang="nl-NL" sz="1600" b="0" i="0" u="none" strike="noStrike" kern="1200" cap="none" spc="0" normalizeH="0" baseline="0" noProof="0" dirty="0">
                <a:ln>
                  <a:noFill/>
                </a:ln>
                <a:solidFill>
                  <a:srgbClr val="242F27"/>
                </a:solidFill>
                <a:effectLst/>
                <a:uLnTx/>
                <a:uFillTx/>
                <a:latin typeface="Arial"/>
                <a:ea typeface="+mn-ea"/>
                <a:cs typeface="Arial"/>
              </a:rPr>
              <a:t>Of vanwege </a:t>
            </a:r>
            <a:r>
              <a:rPr kumimoji="0" lang="nl-NL" sz="1600" b="1" i="0" u="none" strike="noStrike" kern="1200" cap="none" spc="0" normalizeH="0" baseline="0" noProof="0" dirty="0">
                <a:ln>
                  <a:noFill/>
                </a:ln>
                <a:solidFill>
                  <a:srgbClr val="242F27"/>
                </a:solidFill>
                <a:effectLst/>
                <a:uLnTx/>
                <a:uFillTx/>
                <a:latin typeface="Arial"/>
                <a:ea typeface="+mn-ea"/>
                <a:cs typeface="Arial"/>
              </a:rPr>
              <a:t>onvoldoende functioneren</a:t>
            </a:r>
            <a:endParaRPr kumimoji="0" lang="en-NL" sz="1600" b="0" i="0" u="none" strike="noStrike" kern="1200" cap="none" spc="0" normalizeH="0" baseline="0" noProof="0" dirty="0">
              <a:ln>
                <a:noFill/>
              </a:ln>
              <a:solidFill>
                <a:srgbClr val="242F27"/>
              </a:solidFill>
              <a:effectLst/>
              <a:uLnTx/>
              <a:uFillTx/>
              <a:latin typeface="Arial"/>
              <a:ea typeface="+mn-ea"/>
              <a:cs typeface="Arial"/>
            </a:endParaRPr>
          </a:p>
        </p:txBody>
      </p:sp>
      <p:sp>
        <p:nvSpPr>
          <p:cNvPr id="24" name="Pijl: rechts 23">
            <a:extLst>
              <a:ext uri="{FF2B5EF4-FFF2-40B4-BE49-F238E27FC236}">
                <a16:creationId xmlns:a16="http://schemas.microsoft.com/office/drawing/2014/main" id="{787604A9-D381-6A45-38D2-64C5B724CCA0}"/>
              </a:ext>
            </a:extLst>
          </p:cNvPr>
          <p:cNvSpPr/>
          <p:nvPr/>
        </p:nvSpPr>
        <p:spPr>
          <a:xfrm>
            <a:off x="9307197" y="3166559"/>
            <a:ext cx="489227" cy="685262"/>
          </a:xfrm>
          <a:prstGeom prst="rightArrow">
            <a:avLst/>
          </a:prstGeom>
          <a:solidFill>
            <a:srgbClr val="945EE8"/>
          </a:solidFill>
          <a:ln>
            <a:solidFill>
              <a:srgbClr val="945EE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Tijdelijke aanduiding voor inhoud 1">
            <a:extLst>
              <a:ext uri="{FF2B5EF4-FFF2-40B4-BE49-F238E27FC236}">
                <a16:creationId xmlns:a16="http://schemas.microsoft.com/office/drawing/2014/main" id="{96AA9AD1-4055-CCAC-B4CB-0A2F6043D307}"/>
              </a:ext>
            </a:extLst>
          </p:cNvPr>
          <p:cNvSpPr txBox="1">
            <a:spLocks/>
          </p:cNvSpPr>
          <p:nvPr/>
        </p:nvSpPr>
        <p:spPr>
          <a:xfrm>
            <a:off x="9872624" y="3240694"/>
            <a:ext cx="2243176" cy="973329"/>
          </a:xfrm>
          <a:prstGeom prst="rect">
            <a:avLst/>
          </a:prstGeom>
        </p:spPr>
        <p:txBody>
          <a:bodyPr vert="horz" lIns="91440" tIns="45720" rIns="91440" bIns="45720" rtlCol="0">
            <a:noAutofit/>
          </a:bodyPr>
          <a:lstStyle>
            <a:lvl1pPr marL="263525" indent="-263525" algn="l" defTabSz="457200" rtl="0" eaLnBrk="1" latinLnBrk="0" hangingPunct="1">
              <a:spcBef>
                <a:spcPct val="20000"/>
              </a:spcBef>
              <a:buFont typeface="Arial"/>
              <a:buChar char="•"/>
              <a:defRPr sz="1600" kern="1200">
                <a:solidFill>
                  <a:srgbClr val="242F27"/>
                </a:solidFill>
                <a:latin typeface="Arial"/>
                <a:ea typeface="+mn-ea"/>
                <a:cs typeface="Arial"/>
              </a:defRPr>
            </a:lvl1pPr>
            <a:lvl2pPr marL="627063" indent="-263525" algn="l" defTabSz="457200" rtl="0" eaLnBrk="1" latinLnBrk="0" hangingPunct="1">
              <a:spcBef>
                <a:spcPct val="20000"/>
              </a:spcBef>
              <a:buFont typeface="Arial"/>
              <a:buChar char="–"/>
              <a:defRPr sz="1600" kern="1200">
                <a:solidFill>
                  <a:srgbClr val="1B223F"/>
                </a:solidFill>
                <a:latin typeface="Arial"/>
                <a:ea typeface="+mn-ea"/>
                <a:cs typeface="Arial"/>
              </a:defRPr>
            </a:lvl2pPr>
            <a:lvl3pPr marL="1143000" indent="-228600" algn="l" defTabSz="457200" rtl="0" eaLnBrk="1" latinLnBrk="0" hangingPunct="1">
              <a:spcBef>
                <a:spcPct val="20000"/>
              </a:spcBef>
              <a:buFont typeface="Arial"/>
              <a:buChar char="•"/>
              <a:defRPr sz="1400" kern="1200">
                <a:solidFill>
                  <a:srgbClr val="242F27"/>
                </a:solidFill>
                <a:latin typeface="Arial"/>
                <a:ea typeface="+mn-ea"/>
                <a:cs typeface="Arial"/>
              </a:defRPr>
            </a:lvl3pPr>
            <a:lvl4pPr marL="1600200" indent="-228600" algn="l" defTabSz="457200" rtl="0" eaLnBrk="1" latinLnBrk="0" hangingPunct="1">
              <a:spcBef>
                <a:spcPct val="20000"/>
              </a:spcBef>
              <a:buFont typeface="Arial"/>
              <a:buChar char="–"/>
              <a:defRPr sz="1400" kern="1200">
                <a:solidFill>
                  <a:srgbClr val="242F27"/>
                </a:solidFill>
                <a:latin typeface="Arial"/>
                <a:ea typeface="+mn-ea"/>
                <a:cs typeface="Arial"/>
              </a:defRPr>
            </a:lvl4pPr>
            <a:lvl5pPr marL="2057400" indent="-228600" algn="l" defTabSz="457200" rtl="0" eaLnBrk="1" latinLnBrk="0" hangingPunct="1">
              <a:spcBef>
                <a:spcPct val="20000"/>
              </a:spcBef>
              <a:buFont typeface="Arial"/>
              <a:buChar char="»"/>
              <a:defRPr sz="1400" kern="1200">
                <a:solidFill>
                  <a:srgbClr val="242F27"/>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nl-NL" sz="1600" b="0" i="0" u="none" strike="noStrike" kern="1200" cap="none" spc="0" normalizeH="0" baseline="0" noProof="0" dirty="0">
                <a:ln>
                  <a:noFill/>
                </a:ln>
                <a:solidFill>
                  <a:srgbClr val="000000"/>
                </a:solidFill>
                <a:effectLst/>
                <a:uLnTx/>
                <a:uFillTx/>
                <a:latin typeface="Arial"/>
                <a:ea typeface="+mn-ea"/>
                <a:cs typeface="Arial"/>
              </a:rPr>
              <a:t>Let op: geen </a:t>
            </a:r>
            <a:r>
              <a:rPr kumimoji="0" lang="nl-NL" sz="1600" b="1" i="0" u="none" strike="noStrike" kern="1200" cap="none" spc="0" normalizeH="0" baseline="0" noProof="0" dirty="0">
                <a:ln>
                  <a:noFill/>
                </a:ln>
                <a:solidFill>
                  <a:srgbClr val="000000"/>
                </a:solidFill>
                <a:effectLst/>
                <a:uLnTx/>
                <a:uFillTx/>
                <a:latin typeface="Arial"/>
                <a:ea typeface="+mn-ea"/>
                <a:cs typeface="Arial"/>
              </a:rPr>
              <a:t>transitievergoeding</a:t>
            </a:r>
            <a:r>
              <a:rPr kumimoji="0" lang="nl-NL" sz="1600" b="0" i="0" u="none" strike="noStrike" kern="1200" cap="none" spc="0" normalizeH="0" baseline="0" noProof="0" dirty="0">
                <a:ln>
                  <a:noFill/>
                </a:ln>
                <a:solidFill>
                  <a:srgbClr val="000000"/>
                </a:solidFill>
                <a:effectLst/>
                <a:uLnTx/>
                <a:uFillTx/>
                <a:latin typeface="Arial"/>
                <a:ea typeface="+mn-ea"/>
                <a:cs typeface="Arial"/>
              </a:rPr>
              <a:t>!</a:t>
            </a:r>
          </a:p>
        </p:txBody>
      </p:sp>
    </p:spTree>
    <p:extLst>
      <p:ext uri="{BB962C8B-B14F-4D97-AF65-F5344CB8AC3E}">
        <p14:creationId xmlns:p14="http://schemas.microsoft.com/office/powerpoint/2010/main" val="248284513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fill="hold"/>
                                        <p:tgtEl>
                                          <p:spTgt spid="20"/>
                                        </p:tgtEl>
                                        <p:attrNameLst>
                                          <p:attrName>ppt_x</p:attrName>
                                        </p:attrNameLst>
                                      </p:cBhvr>
                                      <p:tavLst>
                                        <p:tav tm="0">
                                          <p:val>
                                            <p:strVal val="#ppt_x"/>
                                          </p:val>
                                        </p:tav>
                                        <p:tav tm="100000">
                                          <p:val>
                                            <p:strVal val="#ppt_x"/>
                                          </p:val>
                                        </p:tav>
                                      </p:tavLst>
                                    </p:anim>
                                    <p:anim calcmode="lin" valueType="num">
                                      <p:cBhvr additive="base">
                                        <p:cTn id="14" dur="500" fill="hold"/>
                                        <p:tgtEl>
                                          <p:spTgt spid="20"/>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anim calcmode="lin" valueType="num">
                                      <p:cBhvr additive="base">
                                        <p:cTn id="17" dur="500" fill="hold"/>
                                        <p:tgtEl>
                                          <p:spTgt spid="24"/>
                                        </p:tgtEl>
                                        <p:attrNameLst>
                                          <p:attrName>ppt_x</p:attrName>
                                        </p:attrNameLst>
                                      </p:cBhvr>
                                      <p:tavLst>
                                        <p:tav tm="0">
                                          <p:val>
                                            <p:strVal val="#ppt_x"/>
                                          </p:val>
                                        </p:tav>
                                        <p:tav tm="100000">
                                          <p:val>
                                            <p:strVal val="#ppt_x"/>
                                          </p:val>
                                        </p:tav>
                                      </p:tavLst>
                                    </p:anim>
                                    <p:anim calcmode="lin" valueType="num">
                                      <p:cBhvr additive="base">
                                        <p:cTn id="18" dur="500" fill="hold"/>
                                        <p:tgtEl>
                                          <p:spTgt spid="24"/>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additive="base">
                                        <p:cTn id="21" dur="500" fill="hold"/>
                                        <p:tgtEl>
                                          <p:spTgt spid="25"/>
                                        </p:tgtEl>
                                        <p:attrNameLst>
                                          <p:attrName>ppt_x</p:attrName>
                                        </p:attrNameLst>
                                      </p:cBhvr>
                                      <p:tavLst>
                                        <p:tav tm="0">
                                          <p:val>
                                            <p:strVal val="#ppt_x"/>
                                          </p:val>
                                        </p:tav>
                                        <p:tav tm="100000">
                                          <p:val>
                                            <p:strVal val="#ppt_x"/>
                                          </p:val>
                                        </p:tav>
                                      </p:tavLst>
                                    </p:anim>
                                    <p:anim calcmode="lin" valueType="num">
                                      <p:cBhvr additive="base">
                                        <p:cTn id="22"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additive="base">
                                        <p:cTn id="27" dur="500" fill="hold"/>
                                        <p:tgtEl>
                                          <p:spTgt spid="21"/>
                                        </p:tgtEl>
                                        <p:attrNameLst>
                                          <p:attrName>ppt_x</p:attrName>
                                        </p:attrNameLst>
                                      </p:cBhvr>
                                      <p:tavLst>
                                        <p:tav tm="0">
                                          <p:val>
                                            <p:strVal val="#ppt_x"/>
                                          </p:val>
                                        </p:tav>
                                        <p:tav tm="100000">
                                          <p:val>
                                            <p:strVal val="#ppt_x"/>
                                          </p:val>
                                        </p:tav>
                                      </p:tavLst>
                                    </p:anim>
                                    <p:anim calcmode="lin" valueType="num">
                                      <p:cBhvr additive="base">
                                        <p:cTn id="2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additive="base">
                                        <p:cTn id="33" dur="500" fill="hold"/>
                                        <p:tgtEl>
                                          <p:spTgt spid="23"/>
                                        </p:tgtEl>
                                        <p:attrNameLst>
                                          <p:attrName>ppt_x</p:attrName>
                                        </p:attrNameLst>
                                      </p:cBhvr>
                                      <p:tavLst>
                                        <p:tav tm="0">
                                          <p:val>
                                            <p:strVal val="#ppt_x"/>
                                          </p:val>
                                        </p:tav>
                                        <p:tav tm="100000">
                                          <p:val>
                                            <p:strVal val="#ppt_x"/>
                                          </p:val>
                                        </p:tav>
                                      </p:tavLst>
                                    </p:anim>
                                    <p:anim calcmode="lin" valueType="num">
                                      <p:cBhvr additive="base">
                                        <p:cTn id="34"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0" grpId="0"/>
      <p:bldP spid="21" grpId="0"/>
      <p:bldP spid="23" grpId="0"/>
      <p:bldP spid="24" grpId="0" animBg="1"/>
      <p:bldP spid="25" grpId="0"/>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E4EFAA-AA5E-3443-2A5B-059465DCA548}"/>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FED3C8C1-A74A-D1B2-292F-F834A2A5C882}"/>
              </a:ext>
            </a:extLst>
          </p:cNvPr>
          <p:cNvSpPr>
            <a:spLocks noGrp="1"/>
          </p:cNvSpPr>
          <p:nvPr>
            <p:ph type="title"/>
          </p:nvPr>
        </p:nvSpPr>
        <p:spPr/>
        <p:txBody>
          <a:bodyPr/>
          <a:lstStyle/>
          <a:p>
            <a:r>
              <a:rPr lang="nl-NL" dirty="0"/>
              <a:t>Examenvoorbeeld (2021-II, opgave 1)</a:t>
            </a:r>
          </a:p>
        </p:txBody>
      </p:sp>
      <p:pic>
        <p:nvPicPr>
          <p:cNvPr id="4" name="Afbeelding 3">
            <a:extLst>
              <a:ext uri="{FF2B5EF4-FFF2-40B4-BE49-F238E27FC236}">
                <a16:creationId xmlns:a16="http://schemas.microsoft.com/office/drawing/2014/main" id="{A1736B69-5FC6-8763-6F00-C07EBCC032F7}"/>
              </a:ext>
            </a:extLst>
          </p:cNvPr>
          <p:cNvPicPr>
            <a:picLocks noChangeAspect="1"/>
          </p:cNvPicPr>
          <p:nvPr/>
        </p:nvPicPr>
        <p:blipFill>
          <a:blip r:embed="rId2"/>
          <a:stretch>
            <a:fillRect/>
          </a:stretch>
        </p:blipFill>
        <p:spPr>
          <a:xfrm>
            <a:off x="373912" y="1495713"/>
            <a:ext cx="8321004" cy="5138677"/>
          </a:xfrm>
          <a:prstGeom prst="rect">
            <a:avLst/>
          </a:prstGeom>
        </p:spPr>
      </p:pic>
      <p:pic>
        <p:nvPicPr>
          <p:cNvPr id="7" name="Afbeelding 6">
            <a:extLst>
              <a:ext uri="{FF2B5EF4-FFF2-40B4-BE49-F238E27FC236}">
                <a16:creationId xmlns:a16="http://schemas.microsoft.com/office/drawing/2014/main" id="{15A41958-93C8-2254-1C25-5EC3288A2E10}"/>
              </a:ext>
            </a:extLst>
          </p:cNvPr>
          <p:cNvPicPr>
            <a:picLocks noChangeAspect="1"/>
          </p:cNvPicPr>
          <p:nvPr/>
        </p:nvPicPr>
        <p:blipFill>
          <a:blip r:embed="rId3"/>
          <a:stretch>
            <a:fillRect/>
          </a:stretch>
        </p:blipFill>
        <p:spPr>
          <a:xfrm>
            <a:off x="8373477" y="3429000"/>
            <a:ext cx="2391109" cy="1152686"/>
          </a:xfrm>
          <a:prstGeom prst="rect">
            <a:avLst/>
          </a:prstGeom>
        </p:spPr>
      </p:pic>
    </p:spTree>
    <p:extLst>
      <p:ext uri="{BB962C8B-B14F-4D97-AF65-F5344CB8AC3E}">
        <p14:creationId xmlns:p14="http://schemas.microsoft.com/office/powerpoint/2010/main" val="214973363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40C008-F0D0-160C-C801-5E828863CEC9}"/>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3F777FDA-334B-896D-4DCA-CD9446A39559}"/>
              </a:ext>
            </a:extLst>
          </p:cNvPr>
          <p:cNvSpPr>
            <a:spLocks noGrp="1"/>
          </p:cNvSpPr>
          <p:nvPr>
            <p:ph type="title"/>
          </p:nvPr>
        </p:nvSpPr>
        <p:spPr/>
        <p:txBody>
          <a:bodyPr/>
          <a:lstStyle/>
          <a:p>
            <a:endParaRPr lang="nl-NL"/>
          </a:p>
        </p:txBody>
      </p:sp>
      <p:sp>
        <p:nvSpPr>
          <p:cNvPr id="3" name="Tijdelijke aanduiding voor inhoud 2">
            <a:extLst>
              <a:ext uri="{FF2B5EF4-FFF2-40B4-BE49-F238E27FC236}">
                <a16:creationId xmlns:a16="http://schemas.microsoft.com/office/drawing/2014/main" id="{6515139E-D0FD-FD0A-1D92-9D48B75E2222}"/>
              </a:ext>
            </a:extLst>
          </p:cNvPr>
          <p:cNvSpPr>
            <a:spLocks noGrp="1"/>
          </p:cNvSpPr>
          <p:nvPr>
            <p:ph idx="1"/>
          </p:nvPr>
        </p:nvSpPr>
        <p:spPr/>
        <p:txBody>
          <a:bodyPr/>
          <a:lstStyle/>
          <a:p>
            <a:endParaRPr lang="nl-NL"/>
          </a:p>
        </p:txBody>
      </p:sp>
    </p:spTree>
    <p:extLst>
      <p:ext uri="{BB962C8B-B14F-4D97-AF65-F5344CB8AC3E}">
        <p14:creationId xmlns:p14="http://schemas.microsoft.com/office/powerpoint/2010/main" val="126336658"/>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80FA61-5097-2384-69A9-F8B76820B728}"/>
            </a:ext>
          </a:extLst>
        </p:cNvPr>
        <p:cNvGrpSpPr/>
        <p:nvPr/>
      </p:nvGrpSpPr>
      <p:grpSpPr>
        <a:xfrm>
          <a:off x="0" y="0"/>
          <a:ext cx="0" cy="0"/>
          <a:chOff x="0" y="0"/>
          <a:chExt cx="0" cy="0"/>
        </a:xfrm>
      </p:grpSpPr>
      <p:sp>
        <p:nvSpPr>
          <p:cNvPr id="4" name="Titel 3">
            <a:extLst>
              <a:ext uri="{FF2B5EF4-FFF2-40B4-BE49-F238E27FC236}">
                <a16:creationId xmlns:a16="http://schemas.microsoft.com/office/drawing/2014/main" id="{5482CA01-0790-4CC2-30F7-118DBFFE7383}"/>
              </a:ext>
            </a:extLst>
          </p:cNvPr>
          <p:cNvSpPr>
            <a:spLocks noGrp="1"/>
          </p:cNvSpPr>
          <p:nvPr>
            <p:ph type="title"/>
          </p:nvPr>
        </p:nvSpPr>
        <p:spPr/>
        <p:txBody>
          <a:bodyPr/>
          <a:lstStyle/>
          <a:p>
            <a:r>
              <a:rPr lang="nl-NL" dirty="0"/>
              <a:t>Samenlevingsvormen</a:t>
            </a:r>
          </a:p>
        </p:txBody>
      </p:sp>
      <p:sp>
        <p:nvSpPr>
          <p:cNvPr id="5" name="Tijdelijke aanduiding voor tekst 4">
            <a:extLst>
              <a:ext uri="{FF2B5EF4-FFF2-40B4-BE49-F238E27FC236}">
                <a16:creationId xmlns:a16="http://schemas.microsoft.com/office/drawing/2014/main" id="{C79B962E-2F22-9C4F-B136-9532D9606BF1}"/>
              </a:ext>
            </a:extLst>
          </p:cNvPr>
          <p:cNvSpPr>
            <a:spLocks noGrp="1"/>
          </p:cNvSpPr>
          <p:nvPr>
            <p:ph type="body" idx="1"/>
          </p:nvPr>
        </p:nvSpPr>
        <p:spPr/>
        <p:txBody>
          <a:bodyPr/>
          <a:lstStyle/>
          <a:p>
            <a:r>
              <a:rPr lang="nl-NL" dirty="0"/>
              <a:t>Matthijs</a:t>
            </a:r>
          </a:p>
        </p:txBody>
      </p:sp>
    </p:spTree>
    <p:extLst>
      <p:ext uri="{BB962C8B-B14F-4D97-AF65-F5344CB8AC3E}">
        <p14:creationId xmlns:p14="http://schemas.microsoft.com/office/powerpoint/2010/main" val="276571632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ianumm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B1DF11-B7BD-D24F-A20C-A80F95D654A4}" type="slidenum">
              <a:rPr kumimoji="0" lang="nl-N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116</a:t>
            </a:fld>
            <a:endParaRPr kumimoji="0" lang="nl-N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Titel 3"/>
          <p:cNvSpPr>
            <a:spLocks noGrp="1"/>
          </p:cNvSpPr>
          <p:nvPr>
            <p:ph type="title"/>
          </p:nvPr>
        </p:nvSpPr>
        <p:spPr/>
        <p:txBody>
          <a:bodyPr/>
          <a:lstStyle/>
          <a:p>
            <a:r>
              <a:rPr lang="nl-NL" dirty="0"/>
              <a:t>Registratievormen</a:t>
            </a:r>
            <a:endParaRPr lang="nl-NL" sz="2100" dirty="0"/>
          </a:p>
        </p:txBody>
      </p:sp>
      <p:sp>
        <p:nvSpPr>
          <p:cNvPr id="5" name="Tijdelijke aanduiding voor inhoud 2">
            <a:extLst>
              <a:ext uri="{FF2B5EF4-FFF2-40B4-BE49-F238E27FC236}">
                <a16:creationId xmlns:a16="http://schemas.microsoft.com/office/drawing/2014/main" id="{D768C833-3CAD-9622-38DE-DC082DBEC01B}"/>
              </a:ext>
            </a:extLst>
          </p:cNvPr>
          <p:cNvSpPr txBox="1">
            <a:spLocks/>
          </p:cNvSpPr>
          <p:nvPr/>
        </p:nvSpPr>
        <p:spPr>
          <a:xfrm>
            <a:off x="9099732" y="1874966"/>
            <a:ext cx="2989002" cy="4481383"/>
          </a:xfrm>
          <a:prstGeom prst="rect">
            <a:avLst/>
          </a:prstGeom>
        </p:spPr>
        <p:txBody>
          <a:bodyPr vert="horz" lIns="91440" tIns="45720" rIns="91440" bIns="45720" rtlCol="0">
            <a:noAutofit/>
          </a:bodyPr>
          <a:lstStyle>
            <a:lvl1pPr marL="263525" indent="-263525" algn="l" defTabSz="457200" rtl="0" eaLnBrk="1" latinLnBrk="0" hangingPunct="1">
              <a:spcBef>
                <a:spcPct val="20000"/>
              </a:spcBef>
              <a:buFont typeface="Arial"/>
              <a:buChar char="•"/>
              <a:defRPr sz="1600" kern="1200">
                <a:solidFill>
                  <a:srgbClr val="242F27"/>
                </a:solidFill>
                <a:latin typeface="Arial"/>
                <a:ea typeface="+mn-ea"/>
                <a:cs typeface="Arial"/>
              </a:defRPr>
            </a:lvl1pPr>
            <a:lvl2pPr marL="627063" indent="-263525" algn="l" defTabSz="457200" rtl="0" eaLnBrk="1" latinLnBrk="0" hangingPunct="1">
              <a:spcBef>
                <a:spcPct val="20000"/>
              </a:spcBef>
              <a:buFont typeface="Arial"/>
              <a:buChar char="–"/>
              <a:defRPr sz="1600" kern="1200">
                <a:solidFill>
                  <a:srgbClr val="1B223F"/>
                </a:solidFill>
                <a:latin typeface="Arial"/>
                <a:ea typeface="+mn-ea"/>
                <a:cs typeface="Arial"/>
              </a:defRPr>
            </a:lvl2pPr>
            <a:lvl3pPr marL="1143000" indent="-228600" algn="l" defTabSz="457200" rtl="0" eaLnBrk="1" latinLnBrk="0" hangingPunct="1">
              <a:spcBef>
                <a:spcPct val="20000"/>
              </a:spcBef>
              <a:buFont typeface="Arial"/>
              <a:buChar char="•"/>
              <a:defRPr sz="1400" kern="1200">
                <a:solidFill>
                  <a:srgbClr val="242F27"/>
                </a:solidFill>
                <a:latin typeface="Arial"/>
                <a:ea typeface="+mn-ea"/>
                <a:cs typeface="Arial"/>
              </a:defRPr>
            </a:lvl3pPr>
            <a:lvl4pPr marL="1600200" indent="-228600" algn="l" defTabSz="457200" rtl="0" eaLnBrk="1" latinLnBrk="0" hangingPunct="1">
              <a:spcBef>
                <a:spcPct val="20000"/>
              </a:spcBef>
              <a:buFont typeface="Arial"/>
              <a:buChar char="–"/>
              <a:defRPr sz="1400" kern="1200">
                <a:solidFill>
                  <a:srgbClr val="242F27"/>
                </a:solidFill>
                <a:latin typeface="Arial"/>
                <a:ea typeface="+mn-ea"/>
                <a:cs typeface="Arial"/>
              </a:defRPr>
            </a:lvl4pPr>
            <a:lvl5pPr marL="2057400" indent="-228600" algn="l" defTabSz="457200" rtl="0" eaLnBrk="1" latinLnBrk="0" hangingPunct="1">
              <a:spcBef>
                <a:spcPct val="20000"/>
              </a:spcBef>
              <a:buFont typeface="Arial"/>
              <a:buChar char="»"/>
              <a:defRPr sz="1400" kern="1200">
                <a:solidFill>
                  <a:srgbClr val="242F27"/>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nl-NL" sz="1600" b="0" i="0" u="none" strike="noStrike" kern="1200" cap="none" spc="0" normalizeH="0" baseline="0" noProof="0" dirty="0">
                <a:ln>
                  <a:noFill/>
                </a:ln>
                <a:solidFill>
                  <a:srgbClr val="242F27"/>
                </a:solidFill>
                <a:effectLst/>
                <a:uLnTx/>
                <a:uFillTx/>
                <a:latin typeface="Arial"/>
                <a:ea typeface="+mn-ea"/>
                <a:cs typeface="Arial"/>
              </a:rPr>
              <a:t>Vergeet beperkte / algehele gemeenschap van goederen en huwelijkse voorwaarden niet te leren!</a:t>
            </a:r>
          </a:p>
          <a:p>
            <a:pPr marL="0" marR="0" lvl="0" indent="0" algn="ctr" defTabSz="457200" rtl="0" eaLnBrk="1" fontAlgn="auto" latinLnBrk="0" hangingPunct="1">
              <a:lnSpc>
                <a:spcPct val="100000"/>
              </a:lnSpc>
              <a:spcBef>
                <a:spcPct val="20000"/>
              </a:spcBef>
              <a:spcAft>
                <a:spcPts val="0"/>
              </a:spcAft>
              <a:buClrTx/>
              <a:buSzTx/>
              <a:buFont typeface="Arial"/>
              <a:buNone/>
              <a:tabLst/>
              <a:defRPr/>
            </a:pPr>
            <a:endParaRPr kumimoji="0" lang="nl-NL" sz="1600" b="0" i="0" u="none" strike="noStrike" kern="1200" cap="none" spc="0" normalizeH="0" baseline="0" noProof="0" dirty="0">
              <a:ln>
                <a:noFill/>
              </a:ln>
              <a:solidFill>
                <a:srgbClr val="242F27"/>
              </a:solidFill>
              <a:effectLst/>
              <a:uLnTx/>
              <a:uFillTx/>
              <a:latin typeface="Arial"/>
              <a:ea typeface="+mn-ea"/>
              <a:cs typeface="Arial"/>
            </a:endParaRPr>
          </a:p>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nl-NL" sz="1600" b="1" i="0" u="none" strike="noStrike" kern="1200" cap="none" spc="0" normalizeH="0" baseline="0" noProof="0" dirty="0">
                <a:ln>
                  <a:noFill/>
                </a:ln>
                <a:solidFill>
                  <a:srgbClr val="242F27"/>
                </a:solidFill>
                <a:effectLst/>
                <a:uLnTx/>
                <a:uFillTx/>
                <a:latin typeface="Arial"/>
                <a:ea typeface="+mn-ea"/>
                <a:cs typeface="Arial"/>
              </a:rPr>
              <a:t>Verschillen</a:t>
            </a:r>
            <a:r>
              <a:rPr kumimoji="0" lang="nl-NL" sz="1600" b="0" i="0" u="none" strike="noStrike" kern="1200" cap="none" spc="0" normalizeH="0" baseline="0" noProof="0" dirty="0">
                <a:ln>
                  <a:noFill/>
                </a:ln>
                <a:solidFill>
                  <a:srgbClr val="242F27"/>
                </a:solidFill>
                <a:effectLst/>
                <a:uLnTx/>
                <a:uFillTx/>
                <a:latin typeface="Arial"/>
                <a:ea typeface="+mn-ea"/>
                <a:cs typeface="Arial"/>
              </a:rPr>
              <a:t> huwelijk/ geregistreerd partnerschap:</a:t>
            </a:r>
          </a:p>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nl-NL" sz="1600" b="0" i="0" u="none" strike="noStrike" kern="1200" cap="none" spc="0" normalizeH="0" baseline="0" noProof="0" dirty="0">
                <a:ln>
                  <a:noFill/>
                </a:ln>
                <a:solidFill>
                  <a:srgbClr val="242F27"/>
                </a:solidFill>
                <a:effectLst/>
                <a:uLnTx/>
                <a:uFillTx/>
                <a:latin typeface="Arial"/>
                <a:ea typeface="+mn-ea"/>
                <a:cs typeface="Arial"/>
              </a:rPr>
              <a:t>Ja-woord</a:t>
            </a:r>
          </a:p>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nl-NL" sz="1600" b="0" i="0" u="none" strike="noStrike" kern="1200" cap="none" spc="0" normalizeH="0" baseline="0" noProof="0" dirty="0">
                <a:ln>
                  <a:noFill/>
                </a:ln>
                <a:solidFill>
                  <a:srgbClr val="242F27"/>
                </a:solidFill>
                <a:effectLst/>
                <a:uLnTx/>
                <a:uFillTx/>
                <a:latin typeface="Arial"/>
                <a:ea typeface="+mn-ea"/>
                <a:cs typeface="Arial"/>
              </a:rPr>
              <a:t>Wijzigen</a:t>
            </a:r>
          </a:p>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nl-NL" sz="1600" b="0" i="0" u="none" strike="noStrike" kern="1200" cap="none" spc="0" normalizeH="0" baseline="0" noProof="0" dirty="0">
                <a:ln>
                  <a:noFill/>
                </a:ln>
                <a:solidFill>
                  <a:srgbClr val="242F27"/>
                </a:solidFill>
                <a:effectLst/>
                <a:uLnTx/>
                <a:uFillTx/>
                <a:latin typeface="Arial"/>
                <a:ea typeface="+mn-ea"/>
                <a:cs typeface="Arial"/>
              </a:rPr>
              <a:t>Beëindiging</a:t>
            </a:r>
          </a:p>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nl-NL" sz="1600" b="0" i="0" u="none" strike="noStrike" kern="1200" cap="none" spc="0" normalizeH="0" baseline="0" noProof="0" dirty="0">
                <a:ln>
                  <a:noFill/>
                </a:ln>
                <a:solidFill>
                  <a:srgbClr val="242F27"/>
                </a:solidFill>
                <a:effectLst/>
                <a:uLnTx/>
                <a:uFillTx/>
                <a:latin typeface="Arial"/>
                <a:ea typeface="+mn-ea"/>
                <a:cs typeface="Arial"/>
              </a:rPr>
              <a:t>Erkenning</a:t>
            </a:r>
          </a:p>
          <a:p>
            <a:pPr marL="0" marR="0" lvl="0" indent="0" algn="ctr" defTabSz="457200" rtl="0" eaLnBrk="1" fontAlgn="auto" latinLnBrk="0" hangingPunct="1">
              <a:lnSpc>
                <a:spcPct val="100000"/>
              </a:lnSpc>
              <a:spcBef>
                <a:spcPct val="20000"/>
              </a:spcBef>
              <a:spcAft>
                <a:spcPts val="0"/>
              </a:spcAft>
              <a:buClrTx/>
              <a:buSzTx/>
              <a:buFont typeface="Arial"/>
              <a:buNone/>
              <a:tabLst/>
              <a:defRPr/>
            </a:pPr>
            <a:br>
              <a:rPr kumimoji="0" lang="nl-NL" sz="1600" b="0" i="0" u="none" strike="noStrike" kern="1200" cap="none" spc="0" normalizeH="0" baseline="0" noProof="0" dirty="0">
                <a:ln>
                  <a:noFill/>
                </a:ln>
                <a:solidFill>
                  <a:srgbClr val="242F27"/>
                </a:solidFill>
                <a:effectLst/>
                <a:uLnTx/>
                <a:uFillTx/>
                <a:latin typeface="Arial"/>
                <a:ea typeface="+mn-ea"/>
                <a:cs typeface="Arial"/>
              </a:rPr>
            </a:br>
            <a:r>
              <a:rPr kumimoji="0" lang="nl-NL" sz="1600" b="0" i="1" u="none" strike="noStrike" kern="1200" cap="none" spc="0" normalizeH="0" baseline="0" noProof="0" dirty="0">
                <a:ln>
                  <a:noFill/>
                </a:ln>
                <a:solidFill>
                  <a:srgbClr val="242F27"/>
                </a:solidFill>
                <a:effectLst/>
                <a:uLnTx/>
                <a:uFillTx/>
                <a:latin typeface="Arial"/>
                <a:ea typeface="+mn-ea"/>
                <a:cs typeface="Arial"/>
              </a:rPr>
              <a:t>Praktisch </a:t>
            </a:r>
            <a:r>
              <a:rPr kumimoji="0" lang="nl-NL" sz="1600" b="0" i="1" u="none" strike="noStrike" kern="1200" cap="none" spc="0" normalizeH="0" baseline="0" noProof="0" dirty="0" err="1">
                <a:ln>
                  <a:noFill/>
                </a:ln>
                <a:solidFill>
                  <a:srgbClr val="242F27"/>
                </a:solidFill>
                <a:effectLst/>
                <a:uLnTx/>
                <a:uFillTx/>
                <a:latin typeface="Arial"/>
                <a:ea typeface="+mn-ea"/>
                <a:cs typeface="Arial"/>
              </a:rPr>
              <a:t>vs</a:t>
            </a:r>
            <a:r>
              <a:rPr kumimoji="0" lang="nl-NL" sz="1600" b="0" i="1" u="none" strike="noStrike" kern="1200" cap="none" spc="0" normalizeH="0" baseline="0" noProof="0" dirty="0">
                <a:ln>
                  <a:noFill/>
                </a:ln>
                <a:solidFill>
                  <a:srgbClr val="242F27"/>
                </a:solidFill>
                <a:effectLst/>
                <a:uLnTx/>
                <a:uFillTx/>
                <a:latin typeface="Arial"/>
                <a:ea typeface="+mn-ea"/>
                <a:cs typeface="Arial"/>
              </a:rPr>
              <a:t> romantisch?</a:t>
            </a:r>
          </a:p>
          <a:p>
            <a:pPr marL="0" marR="0" lvl="0" indent="0" algn="ctr" defTabSz="457200" rtl="0" eaLnBrk="1" fontAlgn="auto" latinLnBrk="0" hangingPunct="1">
              <a:lnSpc>
                <a:spcPct val="100000"/>
              </a:lnSpc>
              <a:spcBef>
                <a:spcPct val="20000"/>
              </a:spcBef>
              <a:spcAft>
                <a:spcPts val="0"/>
              </a:spcAft>
              <a:buClrTx/>
              <a:buSzTx/>
              <a:buFont typeface="Arial"/>
              <a:buNone/>
              <a:tabLst/>
              <a:defRPr/>
            </a:pPr>
            <a:endParaRPr kumimoji="0" lang="nl-NL" sz="1600" b="0" i="1" u="none" strike="noStrike" kern="1200" cap="none" spc="0" normalizeH="0" baseline="0" noProof="0" dirty="0">
              <a:ln>
                <a:noFill/>
              </a:ln>
              <a:solidFill>
                <a:srgbClr val="242F27"/>
              </a:solidFill>
              <a:effectLst/>
              <a:uLnTx/>
              <a:uFillTx/>
              <a:latin typeface="Arial"/>
              <a:ea typeface="+mn-ea"/>
              <a:cs typeface="Arial"/>
            </a:endParaRPr>
          </a:p>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nl-NL" sz="1600" b="0" i="1" u="none" strike="noStrike" kern="1200" cap="none" spc="0" normalizeH="0" baseline="0" noProof="0" dirty="0">
                <a:ln>
                  <a:noFill/>
                </a:ln>
                <a:solidFill>
                  <a:srgbClr val="242F27"/>
                </a:solidFill>
                <a:effectLst/>
                <a:uLnTx/>
                <a:uFillTx/>
                <a:latin typeface="Arial"/>
                <a:ea typeface="+mn-ea"/>
                <a:cs typeface="Arial"/>
              </a:rPr>
              <a:t>Dit thema is vaak gekoppeld aan het thema rechtsvormen.</a:t>
            </a:r>
          </a:p>
        </p:txBody>
      </p:sp>
      <p:sp>
        <p:nvSpPr>
          <p:cNvPr id="41" name="Tekstvak 40"/>
          <p:cNvSpPr txBox="1"/>
          <p:nvPr/>
        </p:nvSpPr>
        <p:spPr>
          <a:xfrm>
            <a:off x="748530" y="4401895"/>
            <a:ext cx="1929283"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600" b="1" i="0" u="none" strike="noStrike" kern="1200" cap="none" spc="0" normalizeH="0" baseline="0" noProof="0" dirty="0">
                <a:ln>
                  <a:noFill/>
                </a:ln>
                <a:solidFill>
                  <a:prstClr val="black"/>
                </a:solidFill>
                <a:effectLst/>
                <a:uLnTx/>
                <a:uFillTx/>
                <a:latin typeface="Calibri" panose="020F0502020204030204"/>
                <a:ea typeface="+mn-ea"/>
                <a:cs typeface="+mn-cs"/>
              </a:rPr>
              <a:t>Erven</a:t>
            </a:r>
          </a:p>
        </p:txBody>
      </p:sp>
      <p:sp>
        <p:nvSpPr>
          <p:cNvPr id="44" name="Tijdelijke aanduiding voor inhoud 2"/>
          <p:cNvSpPr txBox="1">
            <a:spLocks/>
          </p:cNvSpPr>
          <p:nvPr/>
        </p:nvSpPr>
        <p:spPr>
          <a:xfrm>
            <a:off x="2742727" y="3074694"/>
            <a:ext cx="2880000" cy="962967"/>
          </a:xfrm>
          <a:prstGeom prst="rect">
            <a:avLst/>
          </a:prstGeom>
        </p:spPr>
        <p:txBody>
          <a:bodyPr vert="horz" lIns="91440" tIns="45720" rIns="91440" bIns="45720" rtlCol="0">
            <a:noAutofit/>
          </a:bodyPr>
          <a:lstStyle>
            <a:lvl1pPr marL="263525" indent="-263525" algn="l" defTabSz="457200" rtl="0" eaLnBrk="1" latinLnBrk="0" hangingPunct="1">
              <a:spcBef>
                <a:spcPct val="20000"/>
              </a:spcBef>
              <a:buFont typeface="Arial"/>
              <a:buChar char="•"/>
              <a:defRPr sz="1600" kern="1200">
                <a:solidFill>
                  <a:srgbClr val="242F27"/>
                </a:solidFill>
                <a:latin typeface="Arial"/>
                <a:ea typeface="+mn-ea"/>
                <a:cs typeface="Arial"/>
              </a:defRPr>
            </a:lvl1pPr>
            <a:lvl2pPr marL="627063" indent="-263525" algn="l" defTabSz="457200" rtl="0" eaLnBrk="1" latinLnBrk="0" hangingPunct="1">
              <a:spcBef>
                <a:spcPct val="20000"/>
              </a:spcBef>
              <a:buFont typeface="Arial"/>
              <a:buChar char="–"/>
              <a:defRPr sz="1600" kern="1200">
                <a:solidFill>
                  <a:srgbClr val="1B223F"/>
                </a:solidFill>
                <a:latin typeface="Arial"/>
                <a:ea typeface="+mn-ea"/>
                <a:cs typeface="Arial"/>
              </a:defRPr>
            </a:lvl2pPr>
            <a:lvl3pPr marL="1143000" indent="-228600" algn="l" defTabSz="457200" rtl="0" eaLnBrk="1" latinLnBrk="0" hangingPunct="1">
              <a:spcBef>
                <a:spcPct val="20000"/>
              </a:spcBef>
              <a:buFont typeface="Arial"/>
              <a:buChar char="•"/>
              <a:defRPr sz="1400" kern="1200">
                <a:solidFill>
                  <a:srgbClr val="242F27"/>
                </a:solidFill>
                <a:latin typeface="Arial"/>
                <a:ea typeface="+mn-ea"/>
                <a:cs typeface="Arial"/>
              </a:defRPr>
            </a:lvl3pPr>
            <a:lvl4pPr marL="1600200" indent="-228600" algn="l" defTabSz="457200" rtl="0" eaLnBrk="1" latinLnBrk="0" hangingPunct="1">
              <a:spcBef>
                <a:spcPct val="20000"/>
              </a:spcBef>
              <a:buFont typeface="Arial"/>
              <a:buChar char="–"/>
              <a:defRPr sz="1400" kern="1200">
                <a:solidFill>
                  <a:srgbClr val="242F27"/>
                </a:solidFill>
                <a:latin typeface="Arial"/>
                <a:ea typeface="+mn-ea"/>
                <a:cs typeface="Arial"/>
              </a:defRPr>
            </a:lvl4pPr>
            <a:lvl5pPr marL="2057400" indent="-228600" algn="l" defTabSz="457200" rtl="0" eaLnBrk="1" latinLnBrk="0" hangingPunct="1">
              <a:spcBef>
                <a:spcPct val="20000"/>
              </a:spcBef>
              <a:buFont typeface="Arial"/>
              <a:buChar char="»"/>
              <a:defRPr sz="1400" kern="1200">
                <a:solidFill>
                  <a:srgbClr val="242F27"/>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63525" marR="0" lvl="0" indent="-263525" algn="l" defTabSz="457200" rtl="0" eaLnBrk="1" fontAlgn="auto" latinLnBrk="0" hangingPunct="1">
              <a:lnSpc>
                <a:spcPct val="100000"/>
              </a:lnSpc>
              <a:spcBef>
                <a:spcPct val="20000"/>
              </a:spcBef>
              <a:spcAft>
                <a:spcPts val="0"/>
              </a:spcAft>
              <a:buClrTx/>
              <a:buSzTx/>
              <a:buFont typeface="Arial"/>
              <a:buChar char="•"/>
              <a:tabLst/>
              <a:defRPr/>
            </a:pPr>
            <a:r>
              <a:rPr kumimoji="0" lang="nl-NL" sz="1600" b="0" i="0" u="none" strike="noStrike" kern="1200" cap="none" spc="0" normalizeH="0" baseline="0" noProof="0" dirty="0">
                <a:ln>
                  <a:noFill/>
                </a:ln>
                <a:solidFill>
                  <a:srgbClr val="242F27"/>
                </a:solidFill>
                <a:effectLst/>
                <a:uLnTx/>
                <a:uFillTx/>
                <a:latin typeface="Arial"/>
                <a:ea typeface="+mn-ea"/>
                <a:cs typeface="Arial"/>
              </a:rPr>
              <a:t>Alleen als de partner het kind erkent, krijgt de partner het ouderlijk gezag, samen met de moeder van het kind.</a:t>
            </a:r>
          </a:p>
        </p:txBody>
      </p:sp>
      <p:sp>
        <p:nvSpPr>
          <p:cNvPr id="45" name="Tijdelijke aanduiding voor inhoud 2"/>
          <p:cNvSpPr txBox="1">
            <a:spLocks/>
          </p:cNvSpPr>
          <p:nvPr/>
        </p:nvSpPr>
        <p:spPr>
          <a:xfrm>
            <a:off x="5700903" y="3074693"/>
            <a:ext cx="2989002" cy="990268"/>
          </a:xfrm>
          <a:prstGeom prst="rect">
            <a:avLst/>
          </a:prstGeom>
        </p:spPr>
        <p:txBody>
          <a:bodyPr vert="horz" lIns="91440" tIns="45720" rIns="91440" bIns="45720" rtlCol="0">
            <a:noAutofit/>
          </a:bodyPr>
          <a:lstStyle>
            <a:lvl1pPr marL="263525" indent="-263525" algn="l" defTabSz="457200" rtl="0" eaLnBrk="1" latinLnBrk="0" hangingPunct="1">
              <a:spcBef>
                <a:spcPct val="20000"/>
              </a:spcBef>
              <a:buFont typeface="Arial"/>
              <a:buChar char="•"/>
              <a:defRPr sz="1600" kern="1200">
                <a:solidFill>
                  <a:srgbClr val="242F27"/>
                </a:solidFill>
                <a:latin typeface="Arial"/>
                <a:ea typeface="+mn-ea"/>
                <a:cs typeface="Arial"/>
              </a:defRPr>
            </a:lvl1pPr>
            <a:lvl2pPr marL="627063" indent="-263525" algn="l" defTabSz="457200" rtl="0" eaLnBrk="1" latinLnBrk="0" hangingPunct="1">
              <a:spcBef>
                <a:spcPct val="20000"/>
              </a:spcBef>
              <a:buFont typeface="Arial"/>
              <a:buChar char="–"/>
              <a:defRPr sz="1600" kern="1200">
                <a:solidFill>
                  <a:srgbClr val="1B223F"/>
                </a:solidFill>
                <a:latin typeface="Arial"/>
                <a:ea typeface="+mn-ea"/>
                <a:cs typeface="Arial"/>
              </a:defRPr>
            </a:lvl2pPr>
            <a:lvl3pPr marL="1143000" indent="-228600" algn="l" defTabSz="457200" rtl="0" eaLnBrk="1" latinLnBrk="0" hangingPunct="1">
              <a:spcBef>
                <a:spcPct val="20000"/>
              </a:spcBef>
              <a:buFont typeface="Arial"/>
              <a:buChar char="•"/>
              <a:defRPr sz="1400" kern="1200">
                <a:solidFill>
                  <a:srgbClr val="242F27"/>
                </a:solidFill>
                <a:latin typeface="Arial"/>
                <a:ea typeface="+mn-ea"/>
                <a:cs typeface="Arial"/>
              </a:defRPr>
            </a:lvl3pPr>
            <a:lvl4pPr marL="1600200" indent="-228600" algn="l" defTabSz="457200" rtl="0" eaLnBrk="1" latinLnBrk="0" hangingPunct="1">
              <a:spcBef>
                <a:spcPct val="20000"/>
              </a:spcBef>
              <a:buFont typeface="Arial"/>
              <a:buChar char="–"/>
              <a:defRPr sz="1400" kern="1200">
                <a:solidFill>
                  <a:srgbClr val="242F27"/>
                </a:solidFill>
                <a:latin typeface="Arial"/>
                <a:ea typeface="+mn-ea"/>
                <a:cs typeface="Arial"/>
              </a:defRPr>
            </a:lvl4pPr>
            <a:lvl5pPr marL="2057400" indent="-228600" algn="l" defTabSz="457200" rtl="0" eaLnBrk="1" latinLnBrk="0" hangingPunct="1">
              <a:spcBef>
                <a:spcPct val="20000"/>
              </a:spcBef>
              <a:buFont typeface="Arial"/>
              <a:buChar char="»"/>
              <a:defRPr sz="1400" kern="1200">
                <a:solidFill>
                  <a:srgbClr val="242F27"/>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63525" marR="0" lvl="0" indent="-263525" algn="l" defTabSz="457200" rtl="0" eaLnBrk="1" fontAlgn="auto" latinLnBrk="0" hangingPunct="1">
              <a:lnSpc>
                <a:spcPct val="100000"/>
              </a:lnSpc>
              <a:spcBef>
                <a:spcPct val="20000"/>
              </a:spcBef>
              <a:spcAft>
                <a:spcPts val="0"/>
              </a:spcAft>
              <a:buClrTx/>
              <a:buSzTx/>
              <a:buFont typeface="Arial"/>
              <a:buChar char="•"/>
              <a:tabLst/>
              <a:defRPr/>
            </a:pPr>
            <a:r>
              <a:rPr kumimoji="0" lang="nl-NL" sz="1600" b="0" i="0" u="none" strike="noStrike" kern="1200" cap="none" spc="0" normalizeH="0" baseline="0" noProof="0" dirty="0">
                <a:ln>
                  <a:noFill/>
                </a:ln>
                <a:solidFill>
                  <a:srgbClr val="242F27"/>
                </a:solidFill>
                <a:effectLst/>
                <a:uLnTx/>
                <a:uFillTx/>
                <a:latin typeface="Arial"/>
                <a:ea typeface="+mn-ea"/>
                <a:cs typeface="Arial"/>
              </a:rPr>
              <a:t>Gehuwde en geregistreerde partners hebben </a:t>
            </a:r>
            <a:r>
              <a:rPr kumimoji="0" lang="nl-NL" sz="1600" b="1" i="0" u="none" strike="noStrike" kern="1200" cap="none" spc="0" normalizeH="0" baseline="0" noProof="0" dirty="0">
                <a:ln>
                  <a:noFill/>
                </a:ln>
                <a:solidFill>
                  <a:srgbClr val="242F27"/>
                </a:solidFill>
                <a:effectLst/>
                <a:uLnTx/>
                <a:uFillTx/>
                <a:latin typeface="Arial"/>
                <a:ea typeface="+mn-ea"/>
                <a:cs typeface="Arial"/>
              </a:rPr>
              <a:t>automatisch</a:t>
            </a:r>
            <a:r>
              <a:rPr kumimoji="0" lang="nl-NL" sz="1600" b="0" i="0" u="none" strike="noStrike" kern="1200" cap="none" spc="0" normalizeH="0" baseline="0" noProof="0" dirty="0">
                <a:ln>
                  <a:noFill/>
                </a:ln>
                <a:solidFill>
                  <a:srgbClr val="242F27"/>
                </a:solidFill>
                <a:effectLst/>
                <a:uLnTx/>
                <a:uFillTx/>
                <a:latin typeface="Arial"/>
                <a:ea typeface="+mn-ea"/>
                <a:cs typeface="Arial"/>
              </a:rPr>
              <a:t> ouderlijk gezag over hun kinderen</a:t>
            </a:r>
          </a:p>
        </p:txBody>
      </p:sp>
      <p:sp>
        <p:nvSpPr>
          <p:cNvPr id="64" name="Tekstvak 63"/>
          <p:cNvSpPr txBox="1"/>
          <p:nvPr/>
        </p:nvSpPr>
        <p:spPr>
          <a:xfrm>
            <a:off x="748530" y="1993473"/>
            <a:ext cx="1929283"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600" b="1" i="0" u="none" strike="noStrike" kern="1200" cap="none" spc="0" normalizeH="0" baseline="0" noProof="0" dirty="0">
                <a:ln>
                  <a:noFill/>
                </a:ln>
                <a:solidFill>
                  <a:prstClr val="black"/>
                </a:solidFill>
                <a:effectLst/>
                <a:uLnTx/>
                <a:uFillTx/>
                <a:latin typeface="Calibri" panose="020F0502020204030204"/>
                <a:ea typeface="+mn-ea"/>
                <a:cs typeface="+mn-cs"/>
              </a:rPr>
              <a:t>Verdeling van bezittingen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600" b="1" i="0" u="none" strike="noStrike" kern="1200" cap="none" spc="0" normalizeH="0" baseline="0" noProof="0" dirty="0">
                <a:ln>
                  <a:noFill/>
                </a:ln>
                <a:solidFill>
                  <a:prstClr val="black"/>
                </a:solidFill>
                <a:effectLst/>
                <a:uLnTx/>
                <a:uFillTx/>
                <a:latin typeface="Calibri" panose="020F0502020204030204"/>
                <a:ea typeface="+mn-ea"/>
                <a:cs typeface="+mn-cs"/>
              </a:rPr>
              <a:t>(en schulden)</a:t>
            </a:r>
          </a:p>
        </p:txBody>
      </p:sp>
      <p:sp>
        <p:nvSpPr>
          <p:cNvPr id="73" name="Tekstvak 72"/>
          <p:cNvSpPr txBox="1"/>
          <p:nvPr/>
        </p:nvSpPr>
        <p:spPr>
          <a:xfrm>
            <a:off x="748530" y="3086015"/>
            <a:ext cx="1929283"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600" b="1" i="0" u="none" strike="noStrike" kern="1200" cap="none" spc="0" normalizeH="0" baseline="0" noProof="0" dirty="0">
                <a:ln>
                  <a:noFill/>
                </a:ln>
                <a:solidFill>
                  <a:prstClr val="black"/>
                </a:solidFill>
                <a:effectLst/>
                <a:uLnTx/>
                <a:uFillTx/>
                <a:latin typeface="Calibri" panose="020F0502020204030204"/>
                <a:ea typeface="+mn-ea"/>
                <a:cs typeface="+mn-cs"/>
              </a:rPr>
              <a:t>Kinderen</a:t>
            </a:r>
          </a:p>
        </p:txBody>
      </p:sp>
      <p:sp>
        <p:nvSpPr>
          <p:cNvPr id="75" name="Tekstvak 74"/>
          <p:cNvSpPr txBox="1"/>
          <p:nvPr/>
        </p:nvSpPr>
        <p:spPr>
          <a:xfrm>
            <a:off x="748530" y="5221561"/>
            <a:ext cx="1929283"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600" b="1" i="0" u="none" strike="noStrike" kern="1200" cap="none" spc="0" normalizeH="0" baseline="0" noProof="0" dirty="0">
                <a:ln>
                  <a:noFill/>
                </a:ln>
                <a:solidFill>
                  <a:prstClr val="black"/>
                </a:solidFill>
                <a:effectLst/>
                <a:uLnTx/>
                <a:uFillTx/>
                <a:latin typeface="Calibri" panose="020F0502020204030204"/>
                <a:ea typeface="+mn-ea"/>
                <a:cs typeface="+mn-cs"/>
              </a:rPr>
              <a:t>Scheiden</a:t>
            </a:r>
            <a:endParaRPr kumimoji="0" lang="nl-NL"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7" name="Tijdelijke aanduiding voor inhoud 2"/>
          <p:cNvSpPr txBox="1">
            <a:spLocks/>
          </p:cNvSpPr>
          <p:nvPr/>
        </p:nvSpPr>
        <p:spPr>
          <a:xfrm>
            <a:off x="2742727" y="4409304"/>
            <a:ext cx="2880000" cy="829924"/>
          </a:xfrm>
          <a:prstGeom prst="rect">
            <a:avLst/>
          </a:prstGeom>
        </p:spPr>
        <p:txBody>
          <a:bodyPr vert="horz" lIns="91440" tIns="45720" rIns="91440" bIns="45720" rtlCol="0">
            <a:noAutofit/>
          </a:bodyPr>
          <a:lstStyle>
            <a:lvl1pPr marL="263525" indent="-263525" algn="l" defTabSz="457200" rtl="0" eaLnBrk="1" latinLnBrk="0" hangingPunct="1">
              <a:spcBef>
                <a:spcPct val="20000"/>
              </a:spcBef>
              <a:buFont typeface="Arial"/>
              <a:buChar char="•"/>
              <a:defRPr sz="1600" kern="1200">
                <a:solidFill>
                  <a:srgbClr val="242F27"/>
                </a:solidFill>
                <a:latin typeface="Arial"/>
                <a:ea typeface="+mn-ea"/>
                <a:cs typeface="Arial"/>
              </a:defRPr>
            </a:lvl1pPr>
            <a:lvl2pPr marL="627063" indent="-263525" algn="l" defTabSz="457200" rtl="0" eaLnBrk="1" latinLnBrk="0" hangingPunct="1">
              <a:spcBef>
                <a:spcPct val="20000"/>
              </a:spcBef>
              <a:buFont typeface="Arial"/>
              <a:buChar char="–"/>
              <a:defRPr sz="1600" kern="1200">
                <a:solidFill>
                  <a:srgbClr val="1B223F"/>
                </a:solidFill>
                <a:latin typeface="Arial"/>
                <a:ea typeface="+mn-ea"/>
                <a:cs typeface="Arial"/>
              </a:defRPr>
            </a:lvl2pPr>
            <a:lvl3pPr marL="1143000" indent="-228600" algn="l" defTabSz="457200" rtl="0" eaLnBrk="1" latinLnBrk="0" hangingPunct="1">
              <a:spcBef>
                <a:spcPct val="20000"/>
              </a:spcBef>
              <a:buFont typeface="Arial"/>
              <a:buChar char="•"/>
              <a:defRPr sz="1400" kern="1200">
                <a:solidFill>
                  <a:srgbClr val="242F27"/>
                </a:solidFill>
                <a:latin typeface="Arial"/>
                <a:ea typeface="+mn-ea"/>
                <a:cs typeface="Arial"/>
              </a:defRPr>
            </a:lvl3pPr>
            <a:lvl4pPr marL="1600200" indent="-228600" algn="l" defTabSz="457200" rtl="0" eaLnBrk="1" latinLnBrk="0" hangingPunct="1">
              <a:spcBef>
                <a:spcPct val="20000"/>
              </a:spcBef>
              <a:buFont typeface="Arial"/>
              <a:buChar char="–"/>
              <a:defRPr sz="1400" kern="1200">
                <a:solidFill>
                  <a:srgbClr val="242F27"/>
                </a:solidFill>
                <a:latin typeface="Arial"/>
                <a:ea typeface="+mn-ea"/>
                <a:cs typeface="Arial"/>
              </a:defRPr>
            </a:lvl4pPr>
            <a:lvl5pPr marL="2057400" indent="-228600" algn="l" defTabSz="457200" rtl="0" eaLnBrk="1" latinLnBrk="0" hangingPunct="1">
              <a:spcBef>
                <a:spcPct val="20000"/>
              </a:spcBef>
              <a:buFont typeface="Arial"/>
              <a:buChar char="»"/>
              <a:defRPr sz="1400" kern="1200">
                <a:solidFill>
                  <a:srgbClr val="242F27"/>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63525" marR="0" lvl="0" indent="-263525" algn="l" defTabSz="457200" rtl="0" eaLnBrk="1" fontAlgn="auto" latinLnBrk="0" hangingPunct="1">
              <a:lnSpc>
                <a:spcPct val="100000"/>
              </a:lnSpc>
              <a:spcBef>
                <a:spcPct val="20000"/>
              </a:spcBef>
              <a:spcAft>
                <a:spcPts val="0"/>
              </a:spcAft>
              <a:buClrTx/>
              <a:buSzTx/>
              <a:buFont typeface="Arial"/>
              <a:buChar char="•"/>
              <a:tabLst/>
              <a:defRPr/>
            </a:pPr>
            <a:r>
              <a:rPr kumimoji="0" lang="nl-NL" sz="1600" b="0" i="0" u="none" strike="noStrike" kern="1200" cap="none" spc="0" normalizeH="0" baseline="0" noProof="0" dirty="0">
                <a:ln>
                  <a:noFill/>
                </a:ln>
                <a:solidFill>
                  <a:srgbClr val="242F27"/>
                </a:solidFill>
                <a:effectLst/>
                <a:uLnTx/>
                <a:uFillTx/>
                <a:latin typeface="Arial"/>
                <a:ea typeface="+mn-ea"/>
                <a:cs typeface="Arial"/>
              </a:rPr>
              <a:t>Je bent geen erfgenaam van elkaar (tenzij je dat in een testament opneemt).</a:t>
            </a:r>
          </a:p>
        </p:txBody>
      </p:sp>
      <p:sp>
        <p:nvSpPr>
          <p:cNvPr id="78" name="Tijdelijke aanduiding voor inhoud 2"/>
          <p:cNvSpPr txBox="1">
            <a:spLocks/>
          </p:cNvSpPr>
          <p:nvPr/>
        </p:nvSpPr>
        <p:spPr>
          <a:xfrm>
            <a:off x="5700903" y="4409304"/>
            <a:ext cx="2989002" cy="863790"/>
          </a:xfrm>
          <a:prstGeom prst="rect">
            <a:avLst/>
          </a:prstGeom>
        </p:spPr>
        <p:txBody>
          <a:bodyPr vert="horz" lIns="91440" tIns="45720" rIns="91440" bIns="45720" rtlCol="0">
            <a:noAutofit/>
          </a:bodyPr>
          <a:lstStyle>
            <a:lvl1pPr marL="263525" indent="-263525" algn="l" defTabSz="457200" rtl="0" eaLnBrk="1" latinLnBrk="0" hangingPunct="1">
              <a:spcBef>
                <a:spcPct val="20000"/>
              </a:spcBef>
              <a:buFont typeface="Arial"/>
              <a:buChar char="•"/>
              <a:defRPr sz="1600" kern="1200">
                <a:solidFill>
                  <a:srgbClr val="242F27"/>
                </a:solidFill>
                <a:latin typeface="Arial"/>
                <a:ea typeface="+mn-ea"/>
                <a:cs typeface="Arial"/>
              </a:defRPr>
            </a:lvl1pPr>
            <a:lvl2pPr marL="627063" indent="-263525" algn="l" defTabSz="457200" rtl="0" eaLnBrk="1" latinLnBrk="0" hangingPunct="1">
              <a:spcBef>
                <a:spcPct val="20000"/>
              </a:spcBef>
              <a:buFont typeface="Arial"/>
              <a:buChar char="–"/>
              <a:defRPr sz="1600" kern="1200">
                <a:solidFill>
                  <a:srgbClr val="1B223F"/>
                </a:solidFill>
                <a:latin typeface="Arial"/>
                <a:ea typeface="+mn-ea"/>
                <a:cs typeface="Arial"/>
              </a:defRPr>
            </a:lvl2pPr>
            <a:lvl3pPr marL="1143000" indent="-228600" algn="l" defTabSz="457200" rtl="0" eaLnBrk="1" latinLnBrk="0" hangingPunct="1">
              <a:spcBef>
                <a:spcPct val="20000"/>
              </a:spcBef>
              <a:buFont typeface="Arial"/>
              <a:buChar char="•"/>
              <a:defRPr sz="1400" kern="1200">
                <a:solidFill>
                  <a:srgbClr val="242F27"/>
                </a:solidFill>
                <a:latin typeface="Arial"/>
                <a:ea typeface="+mn-ea"/>
                <a:cs typeface="Arial"/>
              </a:defRPr>
            </a:lvl3pPr>
            <a:lvl4pPr marL="1600200" indent="-228600" algn="l" defTabSz="457200" rtl="0" eaLnBrk="1" latinLnBrk="0" hangingPunct="1">
              <a:spcBef>
                <a:spcPct val="20000"/>
              </a:spcBef>
              <a:buFont typeface="Arial"/>
              <a:buChar char="–"/>
              <a:defRPr sz="1400" kern="1200">
                <a:solidFill>
                  <a:srgbClr val="242F27"/>
                </a:solidFill>
                <a:latin typeface="Arial"/>
                <a:ea typeface="+mn-ea"/>
                <a:cs typeface="Arial"/>
              </a:defRPr>
            </a:lvl4pPr>
            <a:lvl5pPr marL="2057400" indent="-228600" algn="l" defTabSz="457200" rtl="0" eaLnBrk="1" latinLnBrk="0" hangingPunct="1">
              <a:spcBef>
                <a:spcPct val="20000"/>
              </a:spcBef>
              <a:buFont typeface="Arial"/>
              <a:buChar char="»"/>
              <a:defRPr sz="1400" kern="1200">
                <a:solidFill>
                  <a:srgbClr val="242F27"/>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63525" marR="0" lvl="0" indent="-263525" algn="l" defTabSz="457200" rtl="0" eaLnBrk="1" fontAlgn="auto" latinLnBrk="0" hangingPunct="1">
              <a:lnSpc>
                <a:spcPct val="100000"/>
              </a:lnSpc>
              <a:spcBef>
                <a:spcPct val="20000"/>
              </a:spcBef>
              <a:spcAft>
                <a:spcPts val="0"/>
              </a:spcAft>
              <a:buClrTx/>
              <a:buSzTx/>
              <a:buFont typeface="Arial"/>
              <a:buChar char="•"/>
              <a:tabLst/>
              <a:defRPr/>
            </a:pPr>
            <a:r>
              <a:rPr kumimoji="0" lang="nl-NL" sz="1600" b="0" i="0" u="none" strike="noStrike" kern="1200" cap="none" spc="0" normalizeH="0" baseline="0" noProof="0" dirty="0">
                <a:ln>
                  <a:noFill/>
                </a:ln>
                <a:solidFill>
                  <a:srgbClr val="242F27"/>
                </a:solidFill>
                <a:effectLst/>
                <a:uLnTx/>
                <a:uFillTx/>
                <a:latin typeface="Arial"/>
                <a:ea typeface="+mn-ea"/>
                <a:cs typeface="Arial"/>
              </a:rPr>
              <a:t>Je bent </a:t>
            </a:r>
            <a:r>
              <a:rPr kumimoji="0" lang="nl-NL" sz="1600" b="1" i="0" u="none" strike="noStrike" kern="1200" cap="none" spc="0" normalizeH="0" baseline="0" noProof="0" dirty="0">
                <a:ln>
                  <a:noFill/>
                </a:ln>
                <a:solidFill>
                  <a:srgbClr val="242F27"/>
                </a:solidFill>
                <a:effectLst/>
                <a:uLnTx/>
                <a:uFillTx/>
                <a:latin typeface="Arial"/>
                <a:ea typeface="+mn-ea"/>
                <a:cs typeface="Arial"/>
              </a:rPr>
              <a:t>automatisch</a:t>
            </a:r>
            <a:r>
              <a:rPr kumimoji="0" lang="nl-NL" sz="1600" b="0" i="0" u="none" strike="noStrike" kern="1200" cap="none" spc="0" normalizeH="0" baseline="0" noProof="0" dirty="0">
                <a:ln>
                  <a:noFill/>
                </a:ln>
                <a:solidFill>
                  <a:srgbClr val="242F27"/>
                </a:solidFill>
                <a:effectLst/>
                <a:uLnTx/>
                <a:uFillTx/>
                <a:latin typeface="Arial"/>
                <a:ea typeface="+mn-ea"/>
                <a:cs typeface="Arial"/>
              </a:rPr>
              <a:t> elkaars erfgenaam.</a:t>
            </a:r>
          </a:p>
        </p:txBody>
      </p:sp>
      <p:sp>
        <p:nvSpPr>
          <p:cNvPr id="79" name="Tijdelijke aanduiding voor inhoud 2"/>
          <p:cNvSpPr txBox="1">
            <a:spLocks/>
          </p:cNvSpPr>
          <p:nvPr/>
        </p:nvSpPr>
        <p:spPr>
          <a:xfrm>
            <a:off x="2742727" y="5244161"/>
            <a:ext cx="2880000" cy="605305"/>
          </a:xfrm>
          <a:prstGeom prst="rect">
            <a:avLst/>
          </a:prstGeom>
        </p:spPr>
        <p:txBody>
          <a:bodyPr vert="horz" lIns="91440" tIns="45720" rIns="91440" bIns="45720" rtlCol="0">
            <a:noAutofit/>
          </a:bodyPr>
          <a:lstStyle>
            <a:lvl1pPr marL="263525" indent="-263525" algn="l" defTabSz="457200" rtl="0" eaLnBrk="1" latinLnBrk="0" hangingPunct="1">
              <a:spcBef>
                <a:spcPct val="20000"/>
              </a:spcBef>
              <a:buFont typeface="Arial"/>
              <a:buChar char="•"/>
              <a:defRPr sz="1600" kern="1200">
                <a:solidFill>
                  <a:srgbClr val="242F27"/>
                </a:solidFill>
                <a:latin typeface="Arial"/>
                <a:ea typeface="+mn-ea"/>
                <a:cs typeface="Arial"/>
              </a:defRPr>
            </a:lvl1pPr>
            <a:lvl2pPr marL="627063" indent="-263525" algn="l" defTabSz="457200" rtl="0" eaLnBrk="1" latinLnBrk="0" hangingPunct="1">
              <a:spcBef>
                <a:spcPct val="20000"/>
              </a:spcBef>
              <a:buFont typeface="Arial"/>
              <a:buChar char="–"/>
              <a:defRPr sz="1600" kern="1200">
                <a:solidFill>
                  <a:srgbClr val="1B223F"/>
                </a:solidFill>
                <a:latin typeface="Arial"/>
                <a:ea typeface="+mn-ea"/>
                <a:cs typeface="Arial"/>
              </a:defRPr>
            </a:lvl2pPr>
            <a:lvl3pPr marL="1143000" indent="-228600" algn="l" defTabSz="457200" rtl="0" eaLnBrk="1" latinLnBrk="0" hangingPunct="1">
              <a:spcBef>
                <a:spcPct val="20000"/>
              </a:spcBef>
              <a:buFont typeface="Arial"/>
              <a:buChar char="•"/>
              <a:defRPr sz="1400" kern="1200">
                <a:solidFill>
                  <a:srgbClr val="242F27"/>
                </a:solidFill>
                <a:latin typeface="Arial"/>
                <a:ea typeface="+mn-ea"/>
                <a:cs typeface="Arial"/>
              </a:defRPr>
            </a:lvl3pPr>
            <a:lvl4pPr marL="1600200" indent="-228600" algn="l" defTabSz="457200" rtl="0" eaLnBrk="1" latinLnBrk="0" hangingPunct="1">
              <a:spcBef>
                <a:spcPct val="20000"/>
              </a:spcBef>
              <a:buFont typeface="Arial"/>
              <a:buChar char="–"/>
              <a:defRPr sz="1400" kern="1200">
                <a:solidFill>
                  <a:srgbClr val="242F27"/>
                </a:solidFill>
                <a:latin typeface="Arial"/>
                <a:ea typeface="+mn-ea"/>
                <a:cs typeface="Arial"/>
              </a:defRPr>
            </a:lvl4pPr>
            <a:lvl5pPr marL="2057400" indent="-228600" algn="l" defTabSz="457200" rtl="0" eaLnBrk="1" latinLnBrk="0" hangingPunct="1">
              <a:spcBef>
                <a:spcPct val="20000"/>
              </a:spcBef>
              <a:buFont typeface="Arial"/>
              <a:buChar char="»"/>
              <a:defRPr sz="1400" kern="1200">
                <a:solidFill>
                  <a:srgbClr val="242F27"/>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69875" marR="0" lvl="0" indent="-269875" algn="l" defTabSz="457200" rtl="0" eaLnBrk="1" fontAlgn="auto" latinLnBrk="0" hangingPunct="1">
              <a:lnSpc>
                <a:spcPct val="100000"/>
              </a:lnSpc>
              <a:spcBef>
                <a:spcPct val="20000"/>
              </a:spcBef>
              <a:spcAft>
                <a:spcPts val="0"/>
              </a:spcAft>
              <a:buClrTx/>
              <a:buSzTx/>
              <a:buFont typeface="Arial"/>
              <a:buChar char="•"/>
              <a:tabLst/>
              <a:defRPr/>
            </a:pPr>
            <a:r>
              <a:rPr kumimoji="0" lang="nl-NL" sz="1600" b="0" i="0" u="none" strike="noStrike" kern="1200" cap="none" spc="0" normalizeH="0" baseline="0" noProof="0" dirty="0">
                <a:ln>
                  <a:noFill/>
                </a:ln>
                <a:solidFill>
                  <a:srgbClr val="242F27"/>
                </a:solidFill>
                <a:effectLst/>
                <a:uLnTx/>
                <a:uFillTx/>
                <a:latin typeface="Arial"/>
                <a:ea typeface="+mn-ea"/>
                <a:cs typeface="Arial"/>
              </a:rPr>
              <a:t>Je kunt zelf regelen wanneer en hoe je het contract beëindigt. </a:t>
            </a:r>
          </a:p>
        </p:txBody>
      </p:sp>
      <p:sp>
        <p:nvSpPr>
          <p:cNvPr id="80" name="Tijdelijke aanduiding voor inhoud 2"/>
          <p:cNvSpPr txBox="1">
            <a:spLocks/>
          </p:cNvSpPr>
          <p:nvPr/>
        </p:nvSpPr>
        <p:spPr>
          <a:xfrm>
            <a:off x="5700903" y="5244161"/>
            <a:ext cx="3097002" cy="630005"/>
          </a:xfrm>
          <a:prstGeom prst="rect">
            <a:avLst/>
          </a:prstGeom>
        </p:spPr>
        <p:txBody>
          <a:bodyPr vert="horz" lIns="91440" tIns="45720" rIns="91440" bIns="45720" rtlCol="0">
            <a:noAutofit/>
          </a:bodyPr>
          <a:lstStyle>
            <a:lvl1pPr marL="263525" indent="-263525" algn="l" defTabSz="457200" rtl="0" eaLnBrk="1" latinLnBrk="0" hangingPunct="1">
              <a:spcBef>
                <a:spcPct val="20000"/>
              </a:spcBef>
              <a:buFont typeface="Arial"/>
              <a:buChar char="•"/>
              <a:defRPr sz="1600" kern="1200">
                <a:solidFill>
                  <a:srgbClr val="242F27"/>
                </a:solidFill>
                <a:latin typeface="Arial"/>
                <a:ea typeface="+mn-ea"/>
                <a:cs typeface="Arial"/>
              </a:defRPr>
            </a:lvl1pPr>
            <a:lvl2pPr marL="627063" indent="-263525" algn="l" defTabSz="457200" rtl="0" eaLnBrk="1" latinLnBrk="0" hangingPunct="1">
              <a:spcBef>
                <a:spcPct val="20000"/>
              </a:spcBef>
              <a:buFont typeface="Arial"/>
              <a:buChar char="–"/>
              <a:defRPr sz="1600" kern="1200">
                <a:solidFill>
                  <a:srgbClr val="1B223F"/>
                </a:solidFill>
                <a:latin typeface="Arial"/>
                <a:ea typeface="+mn-ea"/>
                <a:cs typeface="Arial"/>
              </a:defRPr>
            </a:lvl2pPr>
            <a:lvl3pPr marL="1143000" indent="-228600" algn="l" defTabSz="457200" rtl="0" eaLnBrk="1" latinLnBrk="0" hangingPunct="1">
              <a:spcBef>
                <a:spcPct val="20000"/>
              </a:spcBef>
              <a:buFont typeface="Arial"/>
              <a:buChar char="•"/>
              <a:defRPr sz="1400" kern="1200">
                <a:solidFill>
                  <a:srgbClr val="242F27"/>
                </a:solidFill>
                <a:latin typeface="Arial"/>
                <a:ea typeface="+mn-ea"/>
                <a:cs typeface="Arial"/>
              </a:defRPr>
            </a:lvl3pPr>
            <a:lvl4pPr marL="1600200" indent="-228600" algn="l" defTabSz="457200" rtl="0" eaLnBrk="1" latinLnBrk="0" hangingPunct="1">
              <a:spcBef>
                <a:spcPct val="20000"/>
              </a:spcBef>
              <a:buFont typeface="Arial"/>
              <a:buChar char="–"/>
              <a:defRPr sz="1400" kern="1200">
                <a:solidFill>
                  <a:srgbClr val="242F27"/>
                </a:solidFill>
                <a:latin typeface="Arial"/>
                <a:ea typeface="+mn-ea"/>
                <a:cs typeface="Arial"/>
              </a:defRPr>
            </a:lvl4pPr>
            <a:lvl5pPr marL="2057400" indent="-228600" algn="l" defTabSz="457200" rtl="0" eaLnBrk="1" latinLnBrk="0" hangingPunct="1">
              <a:spcBef>
                <a:spcPct val="20000"/>
              </a:spcBef>
              <a:buFont typeface="Arial"/>
              <a:buChar char="»"/>
              <a:defRPr sz="1400" kern="1200">
                <a:solidFill>
                  <a:srgbClr val="242F27"/>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63525" marR="0" lvl="0" indent="-263525" algn="l" defTabSz="457200" rtl="0" eaLnBrk="1" fontAlgn="auto" latinLnBrk="0" hangingPunct="1">
              <a:lnSpc>
                <a:spcPct val="100000"/>
              </a:lnSpc>
              <a:spcBef>
                <a:spcPct val="20000"/>
              </a:spcBef>
              <a:spcAft>
                <a:spcPts val="0"/>
              </a:spcAft>
              <a:buClrTx/>
              <a:buSzTx/>
              <a:buFont typeface="Arial"/>
              <a:buChar char="•"/>
              <a:tabLst/>
              <a:defRPr/>
            </a:pPr>
            <a:r>
              <a:rPr kumimoji="0" lang="nl-NL" sz="1600" b="0" i="0" u="none" strike="noStrike" kern="1200" cap="none" spc="0" normalizeH="0" baseline="0" noProof="0" dirty="0">
                <a:ln>
                  <a:noFill/>
                </a:ln>
                <a:solidFill>
                  <a:srgbClr val="242F27"/>
                </a:solidFill>
                <a:effectLst/>
                <a:uLnTx/>
                <a:uFillTx/>
                <a:latin typeface="Arial"/>
                <a:ea typeface="+mn-ea"/>
                <a:cs typeface="Arial"/>
              </a:rPr>
              <a:t>Via de rechter</a:t>
            </a:r>
          </a:p>
          <a:p>
            <a:pPr marL="263525" marR="0" lvl="0" indent="-263525" algn="l" defTabSz="457200" rtl="0" eaLnBrk="1" fontAlgn="auto" latinLnBrk="0" hangingPunct="1">
              <a:lnSpc>
                <a:spcPct val="100000"/>
              </a:lnSpc>
              <a:spcBef>
                <a:spcPct val="20000"/>
              </a:spcBef>
              <a:spcAft>
                <a:spcPts val="0"/>
              </a:spcAft>
              <a:buClrTx/>
              <a:buSzTx/>
              <a:buFont typeface="Arial"/>
              <a:buChar char="•"/>
              <a:tabLst/>
              <a:defRPr/>
            </a:pPr>
            <a:r>
              <a:rPr kumimoji="0" lang="nl-NL" sz="1600" b="0" i="0" u="none" strike="noStrike" kern="1200" cap="none" spc="0" normalizeH="0" baseline="0" noProof="0" dirty="0">
                <a:ln>
                  <a:noFill/>
                </a:ln>
                <a:solidFill>
                  <a:srgbClr val="242F27"/>
                </a:solidFill>
                <a:effectLst/>
                <a:uLnTx/>
                <a:uFillTx/>
                <a:latin typeface="Arial"/>
                <a:ea typeface="+mn-ea"/>
                <a:cs typeface="Arial"/>
              </a:rPr>
              <a:t>Behalve bij een partnerschap zonder kinderen</a:t>
            </a:r>
          </a:p>
        </p:txBody>
      </p:sp>
      <p:sp>
        <p:nvSpPr>
          <p:cNvPr id="84" name="Tijdelijke aanduiding voor inhoud 2"/>
          <p:cNvSpPr txBox="1">
            <a:spLocks/>
          </p:cNvSpPr>
          <p:nvPr/>
        </p:nvSpPr>
        <p:spPr>
          <a:xfrm>
            <a:off x="2742727" y="1985059"/>
            <a:ext cx="2880000" cy="551180"/>
          </a:xfrm>
          <a:prstGeom prst="rect">
            <a:avLst/>
          </a:prstGeom>
        </p:spPr>
        <p:txBody>
          <a:bodyPr vert="horz" lIns="91440" tIns="45720" rIns="91440" bIns="45720" rtlCol="0">
            <a:noAutofit/>
          </a:bodyPr>
          <a:lstStyle>
            <a:lvl1pPr marL="263525" indent="-263525" algn="l" defTabSz="457200" rtl="0" eaLnBrk="1" latinLnBrk="0" hangingPunct="1">
              <a:spcBef>
                <a:spcPct val="20000"/>
              </a:spcBef>
              <a:buFont typeface="Arial"/>
              <a:buChar char="•"/>
              <a:defRPr sz="1600" kern="1200">
                <a:solidFill>
                  <a:srgbClr val="242F27"/>
                </a:solidFill>
                <a:latin typeface="Arial"/>
                <a:ea typeface="+mn-ea"/>
                <a:cs typeface="Arial"/>
              </a:defRPr>
            </a:lvl1pPr>
            <a:lvl2pPr marL="627063" indent="-263525" algn="l" defTabSz="457200" rtl="0" eaLnBrk="1" latinLnBrk="0" hangingPunct="1">
              <a:spcBef>
                <a:spcPct val="20000"/>
              </a:spcBef>
              <a:buFont typeface="Arial"/>
              <a:buChar char="–"/>
              <a:defRPr sz="1600" kern="1200">
                <a:solidFill>
                  <a:srgbClr val="1B223F"/>
                </a:solidFill>
                <a:latin typeface="Arial"/>
                <a:ea typeface="+mn-ea"/>
                <a:cs typeface="Arial"/>
              </a:defRPr>
            </a:lvl2pPr>
            <a:lvl3pPr marL="1143000" indent="-228600" algn="l" defTabSz="457200" rtl="0" eaLnBrk="1" latinLnBrk="0" hangingPunct="1">
              <a:spcBef>
                <a:spcPct val="20000"/>
              </a:spcBef>
              <a:buFont typeface="Arial"/>
              <a:buChar char="•"/>
              <a:defRPr sz="1400" kern="1200">
                <a:solidFill>
                  <a:srgbClr val="242F27"/>
                </a:solidFill>
                <a:latin typeface="Arial"/>
                <a:ea typeface="+mn-ea"/>
                <a:cs typeface="Arial"/>
              </a:defRPr>
            </a:lvl3pPr>
            <a:lvl4pPr marL="1600200" indent="-228600" algn="l" defTabSz="457200" rtl="0" eaLnBrk="1" latinLnBrk="0" hangingPunct="1">
              <a:spcBef>
                <a:spcPct val="20000"/>
              </a:spcBef>
              <a:buFont typeface="Arial"/>
              <a:buChar char="–"/>
              <a:defRPr sz="1400" kern="1200">
                <a:solidFill>
                  <a:srgbClr val="242F27"/>
                </a:solidFill>
                <a:latin typeface="Arial"/>
                <a:ea typeface="+mn-ea"/>
                <a:cs typeface="Arial"/>
              </a:defRPr>
            </a:lvl4pPr>
            <a:lvl5pPr marL="2057400" indent="-228600" algn="l" defTabSz="457200" rtl="0" eaLnBrk="1" latinLnBrk="0" hangingPunct="1">
              <a:spcBef>
                <a:spcPct val="20000"/>
              </a:spcBef>
              <a:buFont typeface="Arial"/>
              <a:buChar char="»"/>
              <a:defRPr sz="1400" kern="1200">
                <a:solidFill>
                  <a:srgbClr val="242F27"/>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63525" marR="0" lvl="0" indent="-263525" algn="l" defTabSz="457200" rtl="0" eaLnBrk="1" fontAlgn="auto" latinLnBrk="0" hangingPunct="1">
              <a:lnSpc>
                <a:spcPct val="100000"/>
              </a:lnSpc>
              <a:spcBef>
                <a:spcPct val="20000"/>
              </a:spcBef>
              <a:spcAft>
                <a:spcPts val="0"/>
              </a:spcAft>
              <a:buClrTx/>
              <a:buSzTx/>
              <a:buFont typeface="Arial"/>
              <a:buChar char="•"/>
              <a:tabLst/>
              <a:defRPr/>
            </a:pPr>
            <a:r>
              <a:rPr kumimoji="0" lang="nl-NL" sz="1600" b="0" i="0" u="none" strike="noStrike" kern="1200" cap="none" spc="0" normalizeH="0" baseline="0" noProof="0" dirty="0">
                <a:ln>
                  <a:noFill/>
                </a:ln>
                <a:solidFill>
                  <a:srgbClr val="242F27"/>
                </a:solidFill>
                <a:effectLst/>
                <a:uLnTx/>
                <a:uFillTx/>
                <a:latin typeface="Arial"/>
                <a:ea typeface="+mn-ea"/>
                <a:cs typeface="Arial"/>
              </a:rPr>
              <a:t>Je kunt afspraken maken over de verdeling van inkomsten / uitgaven en bezittingen</a:t>
            </a:r>
          </a:p>
        </p:txBody>
      </p:sp>
      <p:sp>
        <p:nvSpPr>
          <p:cNvPr id="85" name="Tijdelijke aanduiding voor inhoud 2"/>
          <p:cNvSpPr txBox="1">
            <a:spLocks/>
          </p:cNvSpPr>
          <p:nvPr/>
        </p:nvSpPr>
        <p:spPr>
          <a:xfrm>
            <a:off x="5700903" y="1998818"/>
            <a:ext cx="2989002" cy="573672"/>
          </a:xfrm>
          <a:prstGeom prst="rect">
            <a:avLst/>
          </a:prstGeom>
        </p:spPr>
        <p:txBody>
          <a:bodyPr vert="horz" lIns="91440" tIns="45720" rIns="91440" bIns="45720" rtlCol="0">
            <a:noAutofit/>
          </a:bodyPr>
          <a:lstStyle>
            <a:lvl1pPr marL="263525" indent="-263525" algn="l" defTabSz="457200" rtl="0" eaLnBrk="1" latinLnBrk="0" hangingPunct="1">
              <a:spcBef>
                <a:spcPct val="20000"/>
              </a:spcBef>
              <a:buFont typeface="Arial"/>
              <a:buChar char="•"/>
              <a:defRPr sz="1600" kern="1200">
                <a:solidFill>
                  <a:srgbClr val="242F27"/>
                </a:solidFill>
                <a:latin typeface="Arial"/>
                <a:ea typeface="+mn-ea"/>
                <a:cs typeface="Arial"/>
              </a:defRPr>
            </a:lvl1pPr>
            <a:lvl2pPr marL="627063" indent="-263525" algn="l" defTabSz="457200" rtl="0" eaLnBrk="1" latinLnBrk="0" hangingPunct="1">
              <a:spcBef>
                <a:spcPct val="20000"/>
              </a:spcBef>
              <a:buFont typeface="Arial"/>
              <a:buChar char="–"/>
              <a:defRPr sz="1600" kern="1200">
                <a:solidFill>
                  <a:srgbClr val="1B223F"/>
                </a:solidFill>
                <a:latin typeface="Arial"/>
                <a:ea typeface="+mn-ea"/>
                <a:cs typeface="Arial"/>
              </a:defRPr>
            </a:lvl2pPr>
            <a:lvl3pPr marL="1143000" indent="-228600" algn="l" defTabSz="457200" rtl="0" eaLnBrk="1" latinLnBrk="0" hangingPunct="1">
              <a:spcBef>
                <a:spcPct val="20000"/>
              </a:spcBef>
              <a:buFont typeface="Arial"/>
              <a:buChar char="•"/>
              <a:defRPr sz="1400" kern="1200">
                <a:solidFill>
                  <a:srgbClr val="242F27"/>
                </a:solidFill>
                <a:latin typeface="Arial"/>
                <a:ea typeface="+mn-ea"/>
                <a:cs typeface="Arial"/>
              </a:defRPr>
            </a:lvl3pPr>
            <a:lvl4pPr marL="1600200" indent="-228600" algn="l" defTabSz="457200" rtl="0" eaLnBrk="1" latinLnBrk="0" hangingPunct="1">
              <a:spcBef>
                <a:spcPct val="20000"/>
              </a:spcBef>
              <a:buFont typeface="Arial"/>
              <a:buChar char="–"/>
              <a:defRPr sz="1400" kern="1200">
                <a:solidFill>
                  <a:srgbClr val="242F27"/>
                </a:solidFill>
                <a:latin typeface="Arial"/>
                <a:ea typeface="+mn-ea"/>
                <a:cs typeface="Arial"/>
              </a:defRPr>
            </a:lvl4pPr>
            <a:lvl5pPr marL="2057400" indent="-228600" algn="l" defTabSz="457200" rtl="0" eaLnBrk="1" latinLnBrk="0" hangingPunct="1">
              <a:spcBef>
                <a:spcPct val="20000"/>
              </a:spcBef>
              <a:buFont typeface="Arial"/>
              <a:buChar char="»"/>
              <a:defRPr sz="1400" kern="1200">
                <a:solidFill>
                  <a:srgbClr val="242F27"/>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63525" marR="0" lvl="0" indent="-263525" algn="l" defTabSz="457200" rtl="0" eaLnBrk="1" fontAlgn="auto" latinLnBrk="0" hangingPunct="1">
              <a:lnSpc>
                <a:spcPct val="100000"/>
              </a:lnSpc>
              <a:spcBef>
                <a:spcPct val="20000"/>
              </a:spcBef>
              <a:spcAft>
                <a:spcPts val="0"/>
              </a:spcAft>
              <a:buClrTx/>
              <a:buSzTx/>
              <a:buFont typeface="Arial"/>
              <a:buChar char="•"/>
              <a:tabLst/>
              <a:defRPr/>
            </a:pPr>
            <a:r>
              <a:rPr kumimoji="0" lang="nl-NL" sz="1600" b="0" i="0" u="none" strike="noStrike" kern="1200" cap="none" spc="0" normalizeH="0" baseline="0" noProof="0" dirty="0">
                <a:ln>
                  <a:noFill/>
                </a:ln>
                <a:solidFill>
                  <a:srgbClr val="242F27"/>
                </a:solidFill>
                <a:effectLst/>
                <a:uLnTx/>
                <a:uFillTx/>
                <a:latin typeface="Arial"/>
                <a:ea typeface="+mn-ea"/>
                <a:cs typeface="Arial"/>
              </a:rPr>
              <a:t>Er ontstaat </a:t>
            </a:r>
            <a:r>
              <a:rPr kumimoji="0" lang="nl-NL" sz="1600" b="1" i="0" u="none" strike="noStrike" kern="1200" cap="none" spc="0" normalizeH="0" baseline="0" noProof="0" dirty="0">
                <a:ln>
                  <a:noFill/>
                </a:ln>
                <a:solidFill>
                  <a:srgbClr val="242F27"/>
                </a:solidFill>
                <a:effectLst/>
                <a:uLnTx/>
                <a:uFillTx/>
                <a:latin typeface="Arial"/>
                <a:ea typeface="+mn-ea"/>
                <a:cs typeface="Arial"/>
              </a:rPr>
              <a:t>automatisch</a:t>
            </a:r>
            <a:r>
              <a:rPr kumimoji="0" lang="nl-NL" sz="1600" b="0" i="0" u="none" strike="noStrike" kern="1200" cap="none" spc="0" normalizeH="0" baseline="0" noProof="0" dirty="0">
                <a:ln>
                  <a:noFill/>
                </a:ln>
                <a:solidFill>
                  <a:srgbClr val="242F27"/>
                </a:solidFill>
                <a:effectLst/>
                <a:uLnTx/>
                <a:uFillTx/>
                <a:latin typeface="Arial"/>
                <a:ea typeface="+mn-ea"/>
                <a:cs typeface="Arial"/>
              </a:rPr>
              <a:t> een beperkte gemeenschap van goederen</a:t>
            </a:r>
          </a:p>
        </p:txBody>
      </p:sp>
      <p:sp>
        <p:nvSpPr>
          <p:cNvPr id="2" name="Pijl: rechts 1">
            <a:extLst>
              <a:ext uri="{FF2B5EF4-FFF2-40B4-BE49-F238E27FC236}">
                <a16:creationId xmlns:a16="http://schemas.microsoft.com/office/drawing/2014/main" id="{82F6A1E8-E099-EA0A-4F2E-750A977C51FA}"/>
              </a:ext>
            </a:extLst>
          </p:cNvPr>
          <p:cNvSpPr/>
          <p:nvPr/>
        </p:nvSpPr>
        <p:spPr>
          <a:xfrm>
            <a:off x="8689905" y="1993473"/>
            <a:ext cx="489227" cy="685262"/>
          </a:xfrm>
          <a:prstGeom prst="rightArrow">
            <a:avLst/>
          </a:prstGeom>
          <a:solidFill>
            <a:srgbClr val="945EE8"/>
          </a:solidFill>
          <a:ln>
            <a:solidFill>
              <a:srgbClr val="945EE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kstvak 5">
            <a:extLst>
              <a:ext uri="{FF2B5EF4-FFF2-40B4-BE49-F238E27FC236}">
                <a16:creationId xmlns:a16="http://schemas.microsoft.com/office/drawing/2014/main" id="{35CC2885-CAB8-CEF1-81BF-F4882D3A552F}"/>
              </a:ext>
            </a:extLst>
          </p:cNvPr>
          <p:cNvSpPr txBox="1"/>
          <p:nvPr/>
        </p:nvSpPr>
        <p:spPr>
          <a:xfrm>
            <a:off x="2843784" y="1590583"/>
            <a:ext cx="267788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1" i="0" u="none" strike="noStrike" kern="1200" cap="none" spc="0" normalizeH="0" baseline="0" noProof="0" dirty="0">
                <a:ln>
                  <a:noFill/>
                </a:ln>
                <a:solidFill>
                  <a:prstClr val="black"/>
                </a:solidFill>
                <a:effectLst/>
                <a:uLnTx/>
                <a:uFillTx/>
                <a:latin typeface="Effra" panose="02000506080000020004" pitchFamily="2" charset="0"/>
                <a:ea typeface="+mn-ea"/>
                <a:cs typeface="+mn-cs"/>
              </a:rPr>
              <a:t>Samenlevingscontract</a:t>
            </a:r>
          </a:p>
        </p:txBody>
      </p:sp>
      <p:sp>
        <p:nvSpPr>
          <p:cNvPr id="7" name="Tekstvak 6">
            <a:extLst>
              <a:ext uri="{FF2B5EF4-FFF2-40B4-BE49-F238E27FC236}">
                <a16:creationId xmlns:a16="http://schemas.microsoft.com/office/drawing/2014/main" id="{4C4BD58A-5F85-F557-EB47-120722772521}"/>
              </a:ext>
            </a:extLst>
          </p:cNvPr>
          <p:cNvSpPr txBox="1"/>
          <p:nvPr/>
        </p:nvSpPr>
        <p:spPr>
          <a:xfrm>
            <a:off x="5755403" y="1313584"/>
            <a:ext cx="3243271"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1" i="0" u="none" strike="noStrike" kern="1200" cap="none" spc="0" normalizeH="0" baseline="0" noProof="0" dirty="0">
                <a:ln>
                  <a:noFill/>
                </a:ln>
                <a:solidFill>
                  <a:prstClr val="black"/>
                </a:solidFill>
                <a:effectLst/>
                <a:uLnTx/>
                <a:uFillTx/>
                <a:latin typeface="Effra" panose="02000506080000020004" pitchFamily="2" charset="0"/>
                <a:ea typeface="+mn-ea"/>
                <a:cs typeface="+mn-cs"/>
              </a:rPr>
              <a:t>Huwelijk /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1" i="0" u="none" strike="noStrike" kern="1200" cap="none" spc="0" normalizeH="0" baseline="0" noProof="0" dirty="0">
                <a:ln>
                  <a:noFill/>
                </a:ln>
                <a:solidFill>
                  <a:prstClr val="black"/>
                </a:solidFill>
                <a:effectLst/>
                <a:uLnTx/>
                <a:uFillTx/>
                <a:latin typeface="Effra" panose="02000506080000020004" pitchFamily="2" charset="0"/>
                <a:ea typeface="+mn-ea"/>
                <a:cs typeface="+mn-cs"/>
              </a:rPr>
              <a:t>Geregistreerd partnerschap</a:t>
            </a:r>
          </a:p>
        </p:txBody>
      </p:sp>
    </p:spTree>
    <p:extLst>
      <p:ext uri="{BB962C8B-B14F-4D97-AF65-F5344CB8AC3E}">
        <p14:creationId xmlns:p14="http://schemas.microsoft.com/office/powerpoint/2010/main" val="327454177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4"/>
                                        </p:tgtEl>
                                        <p:attrNameLst>
                                          <p:attrName>style.visibility</p:attrName>
                                        </p:attrNameLst>
                                      </p:cBhvr>
                                      <p:to>
                                        <p:strVal val="visible"/>
                                      </p:to>
                                    </p:set>
                                    <p:anim calcmode="lin" valueType="num">
                                      <p:cBhvr additive="base">
                                        <p:cTn id="7" dur="500" fill="hold"/>
                                        <p:tgtEl>
                                          <p:spTgt spid="64"/>
                                        </p:tgtEl>
                                        <p:attrNameLst>
                                          <p:attrName>ppt_x</p:attrName>
                                        </p:attrNameLst>
                                      </p:cBhvr>
                                      <p:tavLst>
                                        <p:tav tm="0">
                                          <p:val>
                                            <p:strVal val="#ppt_x"/>
                                          </p:val>
                                        </p:tav>
                                        <p:tav tm="100000">
                                          <p:val>
                                            <p:strVal val="#ppt_x"/>
                                          </p:val>
                                        </p:tav>
                                      </p:tavLst>
                                    </p:anim>
                                    <p:anim calcmode="lin" valueType="num">
                                      <p:cBhvr additive="base">
                                        <p:cTn id="8" dur="500" fill="hold"/>
                                        <p:tgtEl>
                                          <p:spTgt spid="6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500" fill="hold"/>
                                        <p:tgtEl>
                                          <p:spTgt spid="41"/>
                                        </p:tgtEl>
                                        <p:attrNameLst>
                                          <p:attrName>ppt_x</p:attrName>
                                        </p:attrNameLst>
                                      </p:cBhvr>
                                      <p:tavLst>
                                        <p:tav tm="0">
                                          <p:val>
                                            <p:strVal val="#ppt_x"/>
                                          </p:val>
                                        </p:tav>
                                        <p:tav tm="100000">
                                          <p:val>
                                            <p:strVal val="#ppt_x"/>
                                          </p:val>
                                        </p:tav>
                                      </p:tavLst>
                                    </p:anim>
                                    <p:anim calcmode="lin" valueType="num">
                                      <p:cBhvr additive="base">
                                        <p:cTn id="16" dur="500" fill="hold"/>
                                        <p:tgtEl>
                                          <p:spTgt spid="4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 calcmode="lin" valueType="num">
                                      <p:cBhvr additive="base">
                                        <p:cTn id="19" dur="500" fill="hold"/>
                                        <p:tgtEl>
                                          <p:spTgt spid="75"/>
                                        </p:tgtEl>
                                        <p:attrNameLst>
                                          <p:attrName>ppt_x</p:attrName>
                                        </p:attrNameLst>
                                      </p:cBhvr>
                                      <p:tavLst>
                                        <p:tav tm="0">
                                          <p:val>
                                            <p:strVal val="#ppt_x"/>
                                          </p:val>
                                        </p:tav>
                                        <p:tav tm="100000">
                                          <p:val>
                                            <p:strVal val="#ppt_x"/>
                                          </p:val>
                                        </p:tav>
                                      </p:tavLst>
                                    </p:anim>
                                    <p:anim calcmode="lin" valueType="num">
                                      <p:cBhvr additive="base">
                                        <p:cTn id="20" dur="500" fill="hold"/>
                                        <p:tgtEl>
                                          <p:spTgt spid="7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4"/>
                                        </p:tgtEl>
                                        <p:attrNameLst>
                                          <p:attrName>style.visibility</p:attrName>
                                        </p:attrNameLst>
                                      </p:cBhvr>
                                      <p:to>
                                        <p:strVal val="visible"/>
                                      </p:to>
                                    </p:set>
                                    <p:anim calcmode="lin" valueType="num">
                                      <p:cBhvr additive="base">
                                        <p:cTn id="25" dur="500" fill="hold"/>
                                        <p:tgtEl>
                                          <p:spTgt spid="84"/>
                                        </p:tgtEl>
                                        <p:attrNameLst>
                                          <p:attrName>ppt_x</p:attrName>
                                        </p:attrNameLst>
                                      </p:cBhvr>
                                      <p:tavLst>
                                        <p:tav tm="0">
                                          <p:val>
                                            <p:strVal val="#ppt_x"/>
                                          </p:val>
                                        </p:tav>
                                        <p:tav tm="100000">
                                          <p:val>
                                            <p:strVal val="#ppt_x"/>
                                          </p:val>
                                        </p:tav>
                                      </p:tavLst>
                                    </p:anim>
                                    <p:anim calcmode="lin" valueType="num">
                                      <p:cBhvr additive="base">
                                        <p:cTn id="26" dur="500" fill="hold"/>
                                        <p:tgtEl>
                                          <p:spTgt spid="84"/>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85"/>
                                        </p:tgtEl>
                                        <p:attrNameLst>
                                          <p:attrName>style.visibility</p:attrName>
                                        </p:attrNameLst>
                                      </p:cBhvr>
                                      <p:to>
                                        <p:strVal val="visible"/>
                                      </p:to>
                                    </p:set>
                                    <p:anim calcmode="lin" valueType="num">
                                      <p:cBhvr additive="base">
                                        <p:cTn id="29" dur="500" fill="hold"/>
                                        <p:tgtEl>
                                          <p:spTgt spid="85"/>
                                        </p:tgtEl>
                                        <p:attrNameLst>
                                          <p:attrName>ppt_x</p:attrName>
                                        </p:attrNameLst>
                                      </p:cBhvr>
                                      <p:tavLst>
                                        <p:tav tm="0">
                                          <p:val>
                                            <p:strVal val="#ppt_x"/>
                                          </p:val>
                                        </p:tav>
                                        <p:tav tm="100000">
                                          <p:val>
                                            <p:strVal val="#ppt_x"/>
                                          </p:val>
                                        </p:tav>
                                      </p:tavLst>
                                    </p:anim>
                                    <p:anim calcmode="lin" valueType="num">
                                      <p:cBhvr additive="base">
                                        <p:cTn id="30" dur="500" fill="hold"/>
                                        <p:tgtEl>
                                          <p:spTgt spid="85"/>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45"/>
                                        </p:tgtEl>
                                        <p:attrNameLst>
                                          <p:attrName>style.visibility</p:attrName>
                                        </p:attrNameLst>
                                      </p:cBhvr>
                                      <p:to>
                                        <p:strVal val="visible"/>
                                      </p:to>
                                    </p:set>
                                    <p:anim calcmode="lin" valueType="num">
                                      <p:cBhvr additive="base">
                                        <p:cTn id="35" dur="500" fill="hold"/>
                                        <p:tgtEl>
                                          <p:spTgt spid="45"/>
                                        </p:tgtEl>
                                        <p:attrNameLst>
                                          <p:attrName>ppt_x</p:attrName>
                                        </p:attrNameLst>
                                      </p:cBhvr>
                                      <p:tavLst>
                                        <p:tav tm="0">
                                          <p:val>
                                            <p:strVal val="#ppt_x"/>
                                          </p:val>
                                        </p:tav>
                                        <p:tav tm="100000">
                                          <p:val>
                                            <p:strVal val="#ppt_x"/>
                                          </p:val>
                                        </p:tav>
                                      </p:tavLst>
                                    </p:anim>
                                    <p:anim calcmode="lin" valueType="num">
                                      <p:cBhvr additive="base">
                                        <p:cTn id="36" dur="500" fill="hold"/>
                                        <p:tgtEl>
                                          <p:spTgt spid="45"/>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44"/>
                                        </p:tgtEl>
                                        <p:attrNameLst>
                                          <p:attrName>style.visibility</p:attrName>
                                        </p:attrNameLst>
                                      </p:cBhvr>
                                      <p:to>
                                        <p:strVal val="visible"/>
                                      </p:to>
                                    </p:set>
                                    <p:anim calcmode="lin" valueType="num">
                                      <p:cBhvr additive="base">
                                        <p:cTn id="39" dur="500" fill="hold"/>
                                        <p:tgtEl>
                                          <p:spTgt spid="44"/>
                                        </p:tgtEl>
                                        <p:attrNameLst>
                                          <p:attrName>ppt_x</p:attrName>
                                        </p:attrNameLst>
                                      </p:cBhvr>
                                      <p:tavLst>
                                        <p:tav tm="0">
                                          <p:val>
                                            <p:strVal val="#ppt_x"/>
                                          </p:val>
                                        </p:tav>
                                        <p:tav tm="100000">
                                          <p:val>
                                            <p:strVal val="#ppt_x"/>
                                          </p:val>
                                        </p:tav>
                                      </p:tavLst>
                                    </p:anim>
                                    <p:anim calcmode="lin" valueType="num">
                                      <p:cBhvr additive="base">
                                        <p:cTn id="40"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77"/>
                                        </p:tgtEl>
                                        <p:attrNameLst>
                                          <p:attrName>style.visibility</p:attrName>
                                        </p:attrNameLst>
                                      </p:cBhvr>
                                      <p:to>
                                        <p:strVal val="visible"/>
                                      </p:to>
                                    </p:set>
                                    <p:anim calcmode="lin" valueType="num">
                                      <p:cBhvr additive="base">
                                        <p:cTn id="45" dur="500" fill="hold"/>
                                        <p:tgtEl>
                                          <p:spTgt spid="77"/>
                                        </p:tgtEl>
                                        <p:attrNameLst>
                                          <p:attrName>ppt_x</p:attrName>
                                        </p:attrNameLst>
                                      </p:cBhvr>
                                      <p:tavLst>
                                        <p:tav tm="0">
                                          <p:val>
                                            <p:strVal val="#ppt_x"/>
                                          </p:val>
                                        </p:tav>
                                        <p:tav tm="100000">
                                          <p:val>
                                            <p:strVal val="#ppt_x"/>
                                          </p:val>
                                        </p:tav>
                                      </p:tavLst>
                                    </p:anim>
                                    <p:anim calcmode="lin" valueType="num">
                                      <p:cBhvr additive="base">
                                        <p:cTn id="46" dur="500" fill="hold"/>
                                        <p:tgtEl>
                                          <p:spTgt spid="77"/>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78"/>
                                        </p:tgtEl>
                                        <p:attrNameLst>
                                          <p:attrName>style.visibility</p:attrName>
                                        </p:attrNameLst>
                                      </p:cBhvr>
                                      <p:to>
                                        <p:strVal val="visible"/>
                                      </p:to>
                                    </p:set>
                                    <p:anim calcmode="lin" valueType="num">
                                      <p:cBhvr additive="base">
                                        <p:cTn id="49" dur="500" fill="hold"/>
                                        <p:tgtEl>
                                          <p:spTgt spid="78"/>
                                        </p:tgtEl>
                                        <p:attrNameLst>
                                          <p:attrName>ppt_x</p:attrName>
                                        </p:attrNameLst>
                                      </p:cBhvr>
                                      <p:tavLst>
                                        <p:tav tm="0">
                                          <p:val>
                                            <p:strVal val="#ppt_x"/>
                                          </p:val>
                                        </p:tav>
                                        <p:tav tm="100000">
                                          <p:val>
                                            <p:strVal val="#ppt_x"/>
                                          </p:val>
                                        </p:tav>
                                      </p:tavLst>
                                    </p:anim>
                                    <p:anim calcmode="lin" valueType="num">
                                      <p:cBhvr additive="base">
                                        <p:cTn id="50" dur="500" fill="hold"/>
                                        <p:tgtEl>
                                          <p:spTgt spid="78"/>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79"/>
                                        </p:tgtEl>
                                        <p:attrNameLst>
                                          <p:attrName>style.visibility</p:attrName>
                                        </p:attrNameLst>
                                      </p:cBhvr>
                                      <p:to>
                                        <p:strVal val="visible"/>
                                      </p:to>
                                    </p:set>
                                    <p:anim calcmode="lin" valueType="num">
                                      <p:cBhvr additive="base">
                                        <p:cTn id="55" dur="500" fill="hold"/>
                                        <p:tgtEl>
                                          <p:spTgt spid="79"/>
                                        </p:tgtEl>
                                        <p:attrNameLst>
                                          <p:attrName>ppt_x</p:attrName>
                                        </p:attrNameLst>
                                      </p:cBhvr>
                                      <p:tavLst>
                                        <p:tav tm="0">
                                          <p:val>
                                            <p:strVal val="#ppt_x"/>
                                          </p:val>
                                        </p:tav>
                                        <p:tav tm="100000">
                                          <p:val>
                                            <p:strVal val="#ppt_x"/>
                                          </p:val>
                                        </p:tav>
                                      </p:tavLst>
                                    </p:anim>
                                    <p:anim calcmode="lin" valueType="num">
                                      <p:cBhvr additive="base">
                                        <p:cTn id="56" dur="500" fill="hold"/>
                                        <p:tgtEl>
                                          <p:spTgt spid="79"/>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additive="base">
                                        <p:cTn id="59" dur="500" fill="hold"/>
                                        <p:tgtEl>
                                          <p:spTgt spid="80"/>
                                        </p:tgtEl>
                                        <p:attrNameLst>
                                          <p:attrName>ppt_x</p:attrName>
                                        </p:attrNameLst>
                                      </p:cBhvr>
                                      <p:tavLst>
                                        <p:tav tm="0">
                                          <p:val>
                                            <p:strVal val="#ppt_x"/>
                                          </p:val>
                                        </p:tav>
                                        <p:tav tm="100000">
                                          <p:val>
                                            <p:strVal val="#ppt_x"/>
                                          </p:val>
                                        </p:tav>
                                      </p:tavLst>
                                    </p:anim>
                                    <p:anim calcmode="lin" valueType="num">
                                      <p:cBhvr additive="base">
                                        <p:cTn id="60" dur="500" fill="hold"/>
                                        <p:tgtEl>
                                          <p:spTgt spid="80"/>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2"/>
                                        </p:tgtEl>
                                        <p:attrNameLst>
                                          <p:attrName>style.visibility</p:attrName>
                                        </p:attrNameLst>
                                      </p:cBhvr>
                                      <p:to>
                                        <p:strVal val="visible"/>
                                      </p:to>
                                    </p:set>
                                    <p:anim calcmode="lin" valueType="num">
                                      <p:cBhvr additive="base">
                                        <p:cTn id="65" dur="500" fill="hold"/>
                                        <p:tgtEl>
                                          <p:spTgt spid="2"/>
                                        </p:tgtEl>
                                        <p:attrNameLst>
                                          <p:attrName>ppt_x</p:attrName>
                                        </p:attrNameLst>
                                      </p:cBhvr>
                                      <p:tavLst>
                                        <p:tav tm="0">
                                          <p:val>
                                            <p:strVal val="#ppt_x"/>
                                          </p:val>
                                        </p:tav>
                                        <p:tav tm="100000">
                                          <p:val>
                                            <p:strVal val="#ppt_x"/>
                                          </p:val>
                                        </p:tav>
                                      </p:tavLst>
                                    </p:anim>
                                    <p:anim calcmode="lin" valueType="num">
                                      <p:cBhvr additive="base">
                                        <p:cTn id="66" dur="500" fill="hold"/>
                                        <p:tgtEl>
                                          <p:spTgt spid="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5"/>
                                        </p:tgtEl>
                                        <p:attrNameLst>
                                          <p:attrName>style.visibility</p:attrName>
                                        </p:attrNameLst>
                                      </p:cBhvr>
                                      <p:to>
                                        <p:strVal val="visible"/>
                                      </p:to>
                                    </p:set>
                                    <p:anim calcmode="lin" valueType="num">
                                      <p:cBhvr additive="base">
                                        <p:cTn id="69" dur="500" fill="hold"/>
                                        <p:tgtEl>
                                          <p:spTgt spid="5"/>
                                        </p:tgtEl>
                                        <p:attrNameLst>
                                          <p:attrName>ppt_x</p:attrName>
                                        </p:attrNameLst>
                                      </p:cBhvr>
                                      <p:tavLst>
                                        <p:tav tm="0">
                                          <p:val>
                                            <p:strVal val="#ppt_x"/>
                                          </p:val>
                                        </p:tav>
                                        <p:tav tm="100000">
                                          <p:val>
                                            <p:strVal val="#ppt_x"/>
                                          </p:val>
                                        </p:tav>
                                      </p:tavLst>
                                    </p:anim>
                                    <p:anim calcmode="lin" valueType="num">
                                      <p:cBhvr additive="base">
                                        <p:cTn id="7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1" grpId="0"/>
      <p:bldP spid="44" grpId="0"/>
      <p:bldP spid="45" grpId="0"/>
      <p:bldP spid="64" grpId="0"/>
      <p:bldP spid="73" grpId="0"/>
      <p:bldP spid="75" grpId="0"/>
      <p:bldP spid="77" grpId="0"/>
      <p:bldP spid="78" grpId="0"/>
      <p:bldP spid="79" grpId="0"/>
      <p:bldP spid="80" grpId="0"/>
      <p:bldP spid="84" grpId="0"/>
      <p:bldP spid="85" grpId="0"/>
      <p:bldP spid="2" grpId="0" animBg="1"/>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9FBAD4-6F5A-1158-60EB-9F2A25A8AAC3}"/>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404FC5A7-2DD7-CE8E-E773-F20F0462C4C9}"/>
              </a:ext>
            </a:extLst>
          </p:cNvPr>
          <p:cNvSpPr>
            <a:spLocks noGrp="1"/>
          </p:cNvSpPr>
          <p:nvPr>
            <p:ph type="title"/>
          </p:nvPr>
        </p:nvSpPr>
        <p:spPr/>
        <p:txBody>
          <a:bodyPr/>
          <a:lstStyle/>
          <a:p>
            <a:r>
              <a:rPr lang="nl-NL" dirty="0"/>
              <a:t>Examenvoorbeeld (2022-II, opgave 3)</a:t>
            </a:r>
          </a:p>
        </p:txBody>
      </p:sp>
      <p:pic>
        <p:nvPicPr>
          <p:cNvPr id="5" name="Afbeelding 4">
            <a:extLst>
              <a:ext uri="{FF2B5EF4-FFF2-40B4-BE49-F238E27FC236}">
                <a16:creationId xmlns:a16="http://schemas.microsoft.com/office/drawing/2014/main" id="{010634FE-68AF-CD3C-F089-83AE3AF9BF02}"/>
              </a:ext>
            </a:extLst>
          </p:cNvPr>
          <p:cNvPicPr>
            <a:picLocks noChangeAspect="1"/>
          </p:cNvPicPr>
          <p:nvPr/>
        </p:nvPicPr>
        <p:blipFill>
          <a:blip r:embed="rId2"/>
          <a:stretch>
            <a:fillRect/>
          </a:stretch>
        </p:blipFill>
        <p:spPr>
          <a:xfrm>
            <a:off x="1423333" y="1690688"/>
            <a:ext cx="9345329" cy="2600688"/>
          </a:xfrm>
          <a:prstGeom prst="rect">
            <a:avLst/>
          </a:prstGeom>
        </p:spPr>
      </p:pic>
      <p:pic>
        <p:nvPicPr>
          <p:cNvPr id="9" name="Afbeelding 8">
            <a:extLst>
              <a:ext uri="{FF2B5EF4-FFF2-40B4-BE49-F238E27FC236}">
                <a16:creationId xmlns:a16="http://schemas.microsoft.com/office/drawing/2014/main" id="{8314821A-9259-C9EC-39BD-BE803B51B441}"/>
              </a:ext>
            </a:extLst>
          </p:cNvPr>
          <p:cNvPicPr>
            <a:picLocks noChangeAspect="1"/>
          </p:cNvPicPr>
          <p:nvPr/>
        </p:nvPicPr>
        <p:blipFill>
          <a:blip r:embed="rId3"/>
          <a:stretch>
            <a:fillRect/>
          </a:stretch>
        </p:blipFill>
        <p:spPr>
          <a:xfrm>
            <a:off x="2704623" y="4910004"/>
            <a:ext cx="6782747" cy="962159"/>
          </a:xfrm>
          <a:prstGeom prst="rect">
            <a:avLst/>
          </a:prstGeom>
        </p:spPr>
      </p:pic>
    </p:spTree>
    <p:extLst>
      <p:ext uri="{BB962C8B-B14F-4D97-AF65-F5344CB8AC3E}">
        <p14:creationId xmlns:p14="http://schemas.microsoft.com/office/powerpoint/2010/main" val="316708640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CE3B29B-F870-52E2-F172-A917082B82CE}"/>
              </a:ext>
            </a:extLst>
          </p:cNvPr>
          <p:cNvSpPr>
            <a:spLocks noGrp="1"/>
          </p:cNvSpPr>
          <p:nvPr>
            <p:ph type="title"/>
          </p:nvPr>
        </p:nvSpPr>
        <p:spPr/>
        <p:txBody>
          <a:bodyPr/>
          <a:lstStyle/>
          <a:p>
            <a:r>
              <a:rPr lang="nl-NL" dirty="0"/>
              <a:t>Examenvoorbeeld (2021-I, opgave 6)</a:t>
            </a:r>
          </a:p>
        </p:txBody>
      </p:sp>
      <p:sp>
        <p:nvSpPr>
          <p:cNvPr id="3" name="Tijdelijke aanduiding voor inhoud 2">
            <a:extLst>
              <a:ext uri="{FF2B5EF4-FFF2-40B4-BE49-F238E27FC236}">
                <a16:creationId xmlns:a16="http://schemas.microsoft.com/office/drawing/2014/main" id="{E1E9DCAA-3D43-3406-21E6-E45B27E8F169}"/>
              </a:ext>
            </a:extLst>
          </p:cNvPr>
          <p:cNvSpPr>
            <a:spLocks noGrp="1"/>
          </p:cNvSpPr>
          <p:nvPr>
            <p:ph idx="1"/>
          </p:nvPr>
        </p:nvSpPr>
        <p:spPr/>
        <p:txBody>
          <a:bodyPr/>
          <a:lstStyle/>
          <a:p>
            <a:endParaRPr lang="nl-NL"/>
          </a:p>
        </p:txBody>
      </p:sp>
      <p:pic>
        <p:nvPicPr>
          <p:cNvPr id="5" name="Afbeelding 4">
            <a:extLst>
              <a:ext uri="{FF2B5EF4-FFF2-40B4-BE49-F238E27FC236}">
                <a16:creationId xmlns:a16="http://schemas.microsoft.com/office/drawing/2014/main" id="{C717BCCF-3460-F0F8-6BC1-85F200F3D672}"/>
              </a:ext>
            </a:extLst>
          </p:cNvPr>
          <p:cNvPicPr>
            <a:picLocks noChangeAspect="1"/>
          </p:cNvPicPr>
          <p:nvPr/>
        </p:nvPicPr>
        <p:blipFill>
          <a:blip r:embed="rId2"/>
          <a:stretch>
            <a:fillRect/>
          </a:stretch>
        </p:blipFill>
        <p:spPr>
          <a:xfrm>
            <a:off x="1594809" y="2066735"/>
            <a:ext cx="9002381" cy="2724530"/>
          </a:xfrm>
          <a:prstGeom prst="rect">
            <a:avLst/>
          </a:prstGeom>
        </p:spPr>
      </p:pic>
      <p:pic>
        <p:nvPicPr>
          <p:cNvPr id="7" name="Afbeelding 6">
            <a:extLst>
              <a:ext uri="{FF2B5EF4-FFF2-40B4-BE49-F238E27FC236}">
                <a16:creationId xmlns:a16="http://schemas.microsoft.com/office/drawing/2014/main" id="{94F0ABDF-9993-FFA3-DCB3-CAED9068A197}"/>
              </a:ext>
            </a:extLst>
          </p:cNvPr>
          <p:cNvPicPr>
            <a:picLocks noChangeAspect="1"/>
          </p:cNvPicPr>
          <p:nvPr/>
        </p:nvPicPr>
        <p:blipFill>
          <a:blip r:embed="rId3"/>
          <a:stretch>
            <a:fillRect/>
          </a:stretch>
        </p:blipFill>
        <p:spPr>
          <a:xfrm>
            <a:off x="2061599" y="4930582"/>
            <a:ext cx="8535591" cy="1381318"/>
          </a:xfrm>
          <a:prstGeom prst="rect">
            <a:avLst/>
          </a:prstGeom>
        </p:spPr>
      </p:pic>
    </p:spTree>
    <p:extLst>
      <p:ext uri="{BB962C8B-B14F-4D97-AF65-F5344CB8AC3E}">
        <p14:creationId xmlns:p14="http://schemas.microsoft.com/office/powerpoint/2010/main" val="390684764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83C901-A2FB-59B4-21B8-80232A9C2BC1}"/>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C1BD6146-DF3C-2CCE-DCCE-6D30BFEA9FDD}"/>
              </a:ext>
            </a:extLst>
          </p:cNvPr>
          <p:cNvSpPr>
            <a:spLocks noGrp="1"/>
          </p:cNvSpPr>
          <p:nvPr>
            <p:ph type="title"/>
          </p:nvPr>
        </p:nvSpPr>
        <p:spPr/>
        <p:txBody>
          <a:bodyPr/>
          <a:lstStyle/>
          <a:p>
            <a:endParaRPr lang="nl-NL"/>
          </a:p>
        </p:txBody>
      </p:sp>
      <p:sp>
        <p:nvSpPr>
          <p:cNvPr id="3" name="Tijdelijke aanduiding voor inhoud 2">
            <a:extLst>
              <a:ext uri="{FF2B5EF4-FFF2-40B4-BE49-F238E27FC236}">
                <a16:creationId xmlns:a16="http://schemas.microsoft.com/office/drawing/2014/main" id="{325CB303-681E-3403-1099-AB309A1959F8}"/>
              </a:ext>
            </a:extLst>
          </p:cNvPr>
          <p:cNvSpPr>
            <a:spLocks noGrp="1"/>
          </p:cNvSpPr>
          <p:nvPr>
            <p:ph idx="1"/>
          </p:nvPr>
        </p:nvSpPr>
        <p:spPr/>
        <p:txBody>
          <a:bodyPr/>
          <a:lstStyle/>
          <a:p>
            <a:endParaRPr lang="nl-NL"/>
          </a:p>
        </p:txBody>
      </p:sp>
    </p:spTree>
    <p:extLst>
      <p:ext uri="{BB962C8B-B14F-4D97-AF65-F5344CB8AC3E}">
        <p14:creationId xmlns:p14="http://schemas.microsoft.com/office/powerpoint/2010/main" val="8537616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53769C-07A3-6272-FA9F-1AB0AE842986}"/>
            </a:ext>
          </a:extLst>
        </p:cNvPr>
        <p:cNvGrpSpPr/>
        <p:nvPr/>
      </p:nvGrpSpPr>
      <p:grpSpPr>
        <a:xfrm>
          <a:off x="0" y="0"/>
          <a:ext cx="0" cy="0"/>
          <a:chOff x="0" y="0"/>
          <a:chExt cx="0" cy="0"/>
        </a:xfrm>
      </p:grpSpPr>
      <p:pic>
        <p:nvPicPr>
          <p:cNvPr id="9" name="Afbeelding 8">
            <a:extLst>
              <a:ext uri="{FF2B5EF4-FFF2-40B4-BE49-F238E27FC236}">
                <a16:creationId xmlns:a16="http://schemas.microsoft.com/office/drawing/2014/main" id="{F5B3C8A1-2B42-16E4-EDF8-995DAE3482D3}"/>
              </a:ext>
            </a:extLst>
          </p:cNvPr>
          <p:cNvPicPr>
            <a:picLocks noChangeAspect="1"/>
          </p:cNvPicPr>
          <p:nvPr/>
        </p:nvPicPr>
        <p:blipFill>
          <a:blip r:embed="rId2"/>
          <a:stretch>
            <a:fillRect/>
          </a:stretch>
        </p:blipFill>
        <p:spPr>
          <a:xfrm>
            <a:off x="3773009" y="4064106"/>
            <a:ext cx="7333912" cy="2228486"/>
          </a:xfrm>
          <a:prstGeom prst="rect">
            <a:avLst/>
          </a:prstGeom>
        </p:spPr>
      </p:pic>
      <p:pic>
        <p:nvPicPr>
          <p:cNvPr id="5" name="Afbeelding 4">
            <a:extLst>
              <a:ext uri="{FF2B5EF4-FFF2-40B4-BE49-F238E27FC236}">
                <a16:creationId xmlns:a16="http://schemas.microsoft.com/office/drawing/2014/main" id="{7CAD3D3C-8425-8E5B-AA12-2C8039580CC2}"/>
              </a:ext>
            </a:extLst>
          </p:cNvPr>
          <p:cNvPicPr>
            <a:picLocks noChangeAspect="1"/>
          </p:cNvPicPr>
          <p:nvPr/>
        </p:nvPicPr>
        <p:blipFill>
          <a:blip r:embed="rId3"/>
          <a:stretch>
            <a:fillRect/>
          </a:stretch>
        </p:blipFill>
        <p:spPr>
          <a:xfrm>
            <a:off x="1873188" y="778473"/>
            <a:ext cx="7662386" cy="2328297"/>
          </a:xfrm>
          <a:prstGeom prst="rect">
            <a:avLst/>
          </a:prstGeom>
        </p:spPr>
      </p:pic>
      <p:cxnSp>
        <p:nvCxnSpPr>
          <p:cNvPr id="13" name="Rechte verbindingslijn met pijl 12">
            <a:extLst>
              <a:ext uri="{FF2B5EF4-FFF2-40B4-BE49-F238E27FC236}">
                <a16:creationId xmlns:a16="http://schemas.microsoft.com/office/drawing/2014/main" id="{8738ADC0-6377-CC76-6CC6-1A41B59CCA40}"/>
              </a:ext>
            </a:extLst>
          </p:cNvPr>
          <p:cNvCxnSpPr/>
          <p:nvPr/>
        </p:nvCxnSpPr>
        <p:spPr>
          <a:xfrm>
            <a:off x="8060924" y="1686757"/>
            <a:ext cx="0" cy="2246051"/>
          </a:xfrm>
          <a:prstGeom prst="straightConnector1">
            <a:avLst/>
          </a:prstGeom>
          <a:ln w="762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Rechte verbindingslijn 14">
            <a:extLst>
              <a:ext uri="{FF2B5EF4-FFF2-40B4-BE49-F238E27FC236}">
                <a16:creationId xmlns:a16="http://schemas.microsoft.com/office/drawing/2014/main" id="{E2FF2E02-E571-551D-8BE0-6320BC179B2F}"/>
              </a:ext>
            </a:extLst>
          </p:cNvPr>
          <p:cNvCxnSpPr/>
          <p:nvPr/>
        </p:nvCxnSpPr>
        <p:spPr>
          <a:xfrm flipH="1">
            <a:off x="8060924" y="1722269"/>
            <a:ext cx="870012" cy="0"/>
          </a:xfrm>
          <a:prstGeom prst="line">
            <a:avLst/>
          </a:prstGeom>
          <a:ln w="76200">
            <a:solidFill>
              <a:srgbClr val="7030A0"/>
            </a:solidFill>
          </a:ln>
        </p:spPr>
        <p:style>
          <a:lnRef idx="1">
            <a:schemeClr val="accent1"/>
          </a:lnRef>
          <a:fillRef idx="0">
            <a:schemeClr val="accent1"/>
          </a:fillRef>
          <a:effectRef idx="0">
            <a:schemeClr val="accent1"/>
          </a:effectRef>
          <a:fontRef idx="minor">
            <a:schemeClr val="tx1"/>
          </a:fontRef>
        </p:style>
      </p:cxnSp>
      <p:pic>
        <p:nvPicPr>
          <p:cNvPr id="2" name="Afbeelding 1">
            <a:extLst>
              <a:ext uri="{FF2B5EF4-FFF2-40B4-BE49-F238E27FC236}">
                <a16:creationId xmlns:a16="http://schemas.microsoft.com/office/drawing/2014/main" id="{DF8307E2-704B-B3AB-C315-2767968FEE8C}"/>
              </a:ext>
            </a:extLst>
          </p:cNvPr>
          <p:cNvPicPr>
            <a:picLocks noChangeAspect="1"/>
          </p:cNvPicPr>
          <p:nvPr/>
        </p:nvPicPr>
        <p:blipFill>
          <a:blip r:embed="rId4"/>
          <a:stretch>
            <a:fillRect/>
          </a:stretch>
        </p:blipFill>
        <p:spPr>
          <a:xfrm>
            <a:off x="559292" y="3429000"/>
            <a:ext cx="5288141" cy="3095987"/>
          </a:xfrm>
          <a:prstGeom prst="rect">
            <a:avLst/>
          </a:prstGeom>
        </p:spPr>
      </p:pic>
      <p:cxnSp>
        <p:nvCxnSpPr>
          <p:cNvPr id="4" name="Rechte verbindingslijn 3">
            <a:extLst>
              <a:ext uri="{FF2B5EF4-FFF2-40B4-BE49-F238E27FC236}">
                <a16:creationId xmlns:a16="http://schemas.microsoft.com/office/drawing/2014/main" id="{2C189CCA-B612-6F8E-23A5-DED4B43F0292}"/>
              </a:ext>
            </a:extLst>
          </p:cNvPr>
          <p:cNvCxnSpPr/>
          <p:nvPr/>
        </p:nvCxnSpPr>
        <p:spPr>
          <a:xfrm flipH="1">
            <a:off x="4136994" y="2112886"/>
            <a:ext cx="870012" cy="0"/>
          </a:xfrm>
          <a:prstGeom prst="line">
            <a:avLst/>
          </a:prstGeom>
          <a:ln w="762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3" name="Rechte verbindingslijn met pijl 2">
            <a:extLst>
              <a:ext uri="{FF2B5EF4-FFF2-40B4-BE49-F238E27FC236}">
                <a16:creationId xmlns:a16="http://schemas.microsoft.com/office/drawing/2014/main" id="{B9FB638F-483E-4346-1D3C-0A9F3014A070}"/>
              </a:ext>
            </a:extLst>
          </p:cNvPr>
          <p:cNvCxnSpPr>
            <a:cxnSpLocks/>
          </p:cNvCxnSpPr>
          <p:nvPr/>
        </p:nvCxnSpPr>
        <p:spPr>
          <a:xfrm>
            <a:off x="4136994" y="2086252"/>
            <a:ext cx="0" cy="1846556"/>
          </a:xfrm>
          <a:prstGeom prst="straightConnector1">
            <a:avLst/>
          </a:prstGeom>
          <a:ln w="76200">
            <a:solidFill>
              <a:srgbClr val="7030A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765849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circle(in)">
                                      <p:cBhvr>
                                        <p:cTn id="17" dur="2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1"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par>
                                <p:cTn id="24" presetID="2" presetClass="entr" presetSubtype="1" fill="hold" nodeType="withEffect">
                                  <p:stCondLst>
                                    <p:cond delay="0"/>
                                  </p:stCondLst>
                                  <p:childTnLst>
                                    <p:set>
                                      <p:cBhvr>
                                        <p:cTn id="25" dur="1" fill="hold">
                                          <p:stCondLst>
                                            <p:cond delay="0"/>
                                          </p:stCondLst>
                                        </p:cTn>
                                        <p:tgtEl>
                                          <p:spTgt spid="3"/>
                                        </p:tgtEl>
                                        <p:attrNameLst>
                                          <p:attrName>style.visibility</p:attrName>
                                        </p:attrNameLst>
                                      </p:cBhvr>
                                      <p:to>
                                        <p:strVal val="visible"/>
                                      </p:to>
                                    </p:set>
                                    <p:anim calcmode="lin" valueType="num">
                                      <p:cBhvr additive="base">
                                        <p:cTn id="26" dur="500" fill="hold"/>
                                        <p:tgtEl>
                                          <p:spTgt spid="3"/>
                                        </p:tgtEl>
                                        <p:attrNameLst>
                                          <p:attrName>ppt_x</p:attrName>
                                        </p:attrNameLst>
                                      </p:cBhvr>
                                      <p:tavLst>
                                        <p:tav tm="0">
                                          <p:val>
                                            <p:strVal val="#ppt_x"/>
                                          </p:val>
                                        </p:tav>
                                        <p:tav tm="100000">
                                          <p:val>
                                            <p:strVal val="#ppt_x"/>
                                          </p:val>
                                        </p:tav>
                                      </p:tavLst>
                                    </p:anim>
                                    <p:anim calcmode="lin" valueType="num">
                                      <p:cBhvr additive="base">
                                        <p:cTn id="27"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circle(in)">
                                      <p:cBhvr>
                                        <p:cTn id="3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72A94E6B-9AF1-5C90-C8AF-3038B6810329}"/>
              </a:ext>
            </a:extLst>
          </p:cNvPr>
          <p:cNvSpPr>
            <a:spLocks noGrp="1"/>
          </p:cNvSpPr>
          <p:nvPr>
            <p:ph type="title"/>
          </p:nvPr>
        </p:nvSpPr>
        <p:spPr/>
        <p:txBody>
          <a:bodyPr/>
          <a:lstStyle/>
          <a:p>
            <a:r>
              <a:rPr lang="nl-NL" dirty="0"/>
              <a:t>Ultieme tips</a:t>
            </a:r>
          </a:p>
        </p:txBody>
      </p:sp>
      <p:sp>
        <p:nvSpPr>
          <p:cNvPr id="5" name="Tijdelijke aanduiding voor tekst 4">
            <a:extLst>
              <a:ext uri="{FF2B5EF4-FFF2-40B4-BE49-F238E27FC236}">
                <a16:creationId xmlns:a16="http://schemas.microsoft.com/office/drawing/2014/main" id="{C1A3BAE0-8C31-6972-0628-6C97AF5FA5A7}"/>
              </a:ext>
            </a:extLst>
          </p:cNvPr>
          <p:cNvSpPr>
            <a:spLocks noGrp="1"/>
          </p:cNvSpPr>
          <p:nvPr>
            <p:ph type="body" idx="1"/>
          </p:nvPr>
        </p:nvSpPr>
        <p:spPr/>
        <p:txBody>
          <a:bodyPr/>
          <a:lstStyle/>
          <a:p>
            <a:endParaRPr lang="nl-NL"/>
          </a:p>
        </p:txBody>
      </p:sp>
    </p:spTree>
    <p:extLst>
      <p:ext uri="{BB962C8B-B14F-4D97-AF65-F5344CB8AC3E}">
        <p14:creationId xmlns:p14="http://schemas.microsoft.com/office/powerpoint/2010/main" val="15658252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7D22EE-FBCD-52D3-C72D-2C8482CD92D8}"/>
              </a:ext>
            </a:extLst>
          </p:cNvPr>
          <p:cNvSpPr>
            <a:spLocks noGrp="1"/>
          </p:cNvSpPr>
          <p:nvPr>
            <p:ph type="title"/>
          </p:nvPr>
        </p:nvSpPr>
        <p:spPr/>
        <p:txBody>
          <a:bodyPr/>
          <a:lstStyle/>
          <a:p>
            <a:r>
              <a:rPr lang="nl-NL" dirty="0"/>
              <a:t>De uitwerkbijlage</a:t>
            </a:r>
          </a:p>
        </p:txBody>
      </p:sp>
      <p:sp>
        <p:nvSpPr>
          <p:cNvPr id="4" name="Tijdelijke aanduiding voor inhoud 3">
            <a:extLst>
              <a:ext uri="{FF2B5EF4-FFF2-40B4-BE49-F238E27FC236}">
                <a16:creationId xmlns:a16="http://schemas.microsoft.com/office/drawing/2014/main" id="{F3B53E6C-C1A7-45F3-388C-2EC135217A35}"/>
              </a:ext>
            </a:extLst>
          </p:cNvPr>
          <p:cNvSpPr>
            <a:spLocks noGrp="1"/>
          </p:cNvSpPr>
          <p:nvPr>
            <p:ph sz="half" idx="1"/>
          </p:nvPr>
        </p:nvSpPr>
        <p:spPr/>
        <p:txBody>
          <a:bodyPr/>
          <a:lstStyle/>
          <a:p>
            <a:r>
              <a:rPr lang="nl-NL" sz="2800" dirty="0"/>
              <a:t>Schrijf je antwoord op deze bijlage;</a:t>
            </a:r>
          </a:p>
          <a:p>
            <a:r>
              <a:rPr lang="nl-NL" sz="2800" dirty="0"/>
              <a:t>Als er een toelichtende berekening wordt gevraagd, schrijf die dan op in de aangegeven vakken in de uitwerkbijlage;</a:t>
            </a:r>
          </a:p>
          <a:p>
            <a:r>
              <a:rPr lang="nl-NL" sz="2800" dirty="0"/>
              <a:t>Houd het netjes. Grote fout gemaakt? Vraag een nieuwe bijlage.</a:t>
            </a:r>
          </a:p>
          <a:p>
            <a:endParaRPr lang="nl-NL" dirty="0"/>
          </a:p>
        </p:txBody>
      </p:sp>
      <p:pic>
        <p:nvPicPr>
          <p:cNvPr id="6" name="Tijdelijke aanduiding voor inhoud 7">
            <a:extLst>
              <a:ext uri="{FF2B5EF4-FFF2-40B4-BE49-F238E27FC236}">
                <a16:creationId xmlns:a16="http://schemas.microsoft.com/office/drawing/2014/main" id="{62E89CBE-05AC-1058-C5A7-C7648AC93E9D}"/>
              </a:ext>
            </a:extLst>
          </p:cNvPr>
          <p:cNvPicPr>
            <a:picLocks noGrp="1" noChangeAspect="1"/>
          </p:cNvPicPr>
          <p:nvPr>
            <p:ph sz="half" idx="2"/>
          </p:nvPr>
        </p:nvPicPr>
        <p:blipFill>
          <a:blip r:embed="rId2"/>
          <a:stretch>
            <a:fillRect/>
          </a:stretch>
        </p:blipFill>
        <p:spPr>
          <a:xfrm>
            <a:off x="6648226" y="131617"/>
            <a:ext cx="5181600" cy="6594765"/>
          </a:xfrm>
          <a:prstGeom prst="rect">
            <a:avLst/>
          </a:prstGeom>
        </p:spPr>
      </p:pic>
      <p:cxnSp>
        <p:nvCxnSpPr>
          <p:cNvPr id="7" name="Rechte verbindingslijn met pijl 6">
            <a:extLst>
              <a:ext uri="{FF2B5EF4-FFF2-40B4-BE49-F238E27FC236}">
                <a16:creationId xmlns:a16="http://schemas.microsoft.com/office/drawing/2014/main" id="{F4107FB3-1614-BAFC-53B7-773F2640839E}"/>
              </a:ext>
            </a:extLst>
          </p:cNvPr>
          <p:cNvCxnSpPr/>
          <p:nvPr/>
        </p:nvCxnSpPr>
        <p:spPr>
          <a:xfrm>
            <a:off x="5110065" y="3816649"/>
            <a:ext cx="1819470" cy="783772"/>
          </a:xfrm>
          <a:prstGeom prst="straightConnector1">
            <a:avLst/>
          </a:prstGeom>
          <a:ln w="57150">
            <a:solidFill>
              <a:srgbClr val="945DE8"/>
            </a:solidFill>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710562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E9CC3854-6DC2-8A35-6438-01D722D5A7C8}"/>
              </a:ext>
            </a:extLst>
          </p:cNvPr>
          <p:cNvSpPr>
            <a:spLocks noGrp="1"/>
          </p:cNvSpPr>
          <p:nvPr>
            <p:ph type="title"/>
          </p:nvPr>
        </p:nvSpPr>
        <p:spPr/>
        <p:txBody>
          <a:bodyPr/>
          <a:lstStyle/>
          <a:p>
            <a:r>
              <a:rPr lang="nl-NL" dirty="0"/>
              <a:t>Conclusie geven</a:t>
            </a:r>
          </a:p>
        </p:txBody>
      </p:sp>
      <p:sp>
        <p:nvSpPr>
          <p:cNvPr id="5" name="Tijdelijke aanduiding voor inhoud 4">
            <a:extLst>
              <a:ext uri="{FF2B5EF4-FFF2-40B4-BE49-F238E27FC236}">
                <a16:creationId xmlns:a16="http://schemas.microsoft.com/office/drawing/2014/main" id="{3C29B4E4-8985-F12D-78B6-4783FDC3C827}"/>
              </a:ext>
            </a:extLst>
          </p:cNvPr>
          <p:cNvSpPr>
            <a:spLocks noGrp="1"/>
          </p:cNvSpPr>
          <p:nvPr>
            <p:ph sz="half" idx="1"/>
          </p:nvPr>
        </p:nvSpPr>
        <p:spPr/>
        <p:txBody>
          <a:bodyPr/>
          <a:lstStyle/>
          <a:p>
            <a:r>
              <a:rPr lang="nl-NL" sz="2800" dirty="0"/>
              <a:t>Vergeet nooit een conclusie te geven als hierom gevraagd wordt! </a:t>
            </a:r>
          </a:p>
          <a:p>
            <a:r>
              <a:rPr lang="nl-NL" sz="2800" dirty="0"/>
              <a:t>Vaak volgt deze automatisch uit je berekeningen en levert het een extra punt op!</a:t>
            </a:r>
          </a:p>
          <a:p>
            <a:endParaRPr lang="nl-NL" dirty="0"/>
          </a:p>
        </p:txBody>
      </p:sp>
      <p:pic>
        <p:nvPicPr>
          <p:cNvPr id="7" name="Afbeelding 6">
            <a:extLst>
              <a:ext uri="{FF2B5EF4-FFF2-40B4-BE49-F238E27FC236}">
                <a16:creationId xmlns:a16="http://schemas.microsoft.com/office/drawing/2014/main" id="{7B840AFD-553D-3E85-E60F-4BA7A2EC707A}"/>
              </a:ext>
            </a:extLst>
          </p:cNvPr>
          <p:cNvPicPr>
            <a:picLocks noChangeAspect="1"/>
          </p:cNvPicPr>
          <p:nvPr/>
        </p:nvPicPr>
        <p:blipFill>
          <a:blip r:embed="rId2"/>
          <a:stretch>
            <a:fillRect/>
          </a:stretch>
        </p:blipFill>
        <p:spPr>
          <a:xfrm>
            <a:off x="6737873" y="307567"/>
            <a:ext cx="5181600" cy="6446982"/>
          </a:xfrm>
          <a:prstGeom prst="rect">
            <a:avLst/>
          </a:prstGeom>
          <a:ln>
            <a:solidFill>
              <a:srgbClr val="945DE8"/>
            </a:solidFill>
          </a:ln>
        </p:spPr>
      </p:pic>
      <p:cxnSp>
        <p:nvCxnSpPr>
          <p:cNvPr id="8" name="Rechte verbindingslijn met pijl 7">
            <a:extLst>
              <a:ext uri="{FF2B5EF4-FFF2-40B4-BE49-F238E27FC236}">
                <a16:creationId xmlns:a16="http://schemas.microsoft.com/office/drawing/2014/main" id="{942C311E-6FDC-E202-90B3-B98BE35B3201}"/>
              </a:ext>
            </a:extLst>
          </p:cNvPr>
          <p:cNvCxnSpPr>
            <a:cxnSpLocks/>
          </p:cNvCxnSpPr>
          <p:nvPr/>
        </p:nvCxnSpPr>
        <p:spPr>
          <a:xfrm>
            <a:off x="5432612" y="3969572"/>
            <a:ext cx="1751888" cy="1510173"/>
          </a:xfrm>
          <a:prstGeom prst="straightConnector1">
            <a:avLst/>
          </a:prstGeom>
          <a:ln w="57150">
            <a:solidFill>
              <a:srgbClr val="945DE8"/>
            </a:solidFill>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54032445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B860326-096B-F260-6CA6-32BE128225DC}"/>
              </a:ext>
            </a:extLst>
          </p:cNvPr>
          <p:cNvSpPr>
            <a:spLocks noGrp="1"/>
          </p:cNvSpPr>
          <p:nvPr>
            <p:ph type="title"/>
          </p:nvPr>
        </p:nvSpPr>
        <p:spPr/>
        <p:txBody>
          <a:bodyPr/>
          <a:lstStyle/>
          <a:p>
            <a:r>
              <a:rPr lang="nl-NL" dirty="0"/>
              <a:t>Alles invullen</a:t>
            </a:r>
          </a:p>
        </p:txBody>
      </p:sp>
      <p:sp>
        <p:nvSpPr>
          <p:cNvPr id="5" name="Tijdelijke aanduiding voor inhoud 4">
            <a:extLst>
              <a:ext uri="{FF2B5EF4-FFF2-40B4-BE49-F238E27FC236}">
                <a16:creationId xmlns:a16="http://schemas.microsoft.com/office/drawing/2014/main" id="{62E33BBC-AFD4-5458-1A30-BE39534F0E86}"/>
              </a:ext>
            </a:extLst>
          </p:cNvPr>
          <p:cNvSpPr>
            <a:spLocks noGrp="1"/>
          </p:cNvSpPr>
          <p:nvPr>
            <p:ph idx="1"/>
          </p:nvPr>
        </p:nvSpPr>
        <p:spPr/>
        <p:txBody>
          <a:bodyPr/>
          <a:lstStyle/>
          <a:p>
            <a:pPr marL="0" indent="0">
              <a:buNone/>
            </a:pPr>
            <a:r>
              <a:rPr lang="nl-NL" sz="2800" dirty="0"/>
              <a:t>Veel voorkomende uitwerkbijlages:</a:t>
            </a:r>
          </a:p>
          <a:p>
            <a:r>
              <a:rPr lang="nl-NL" sz="2800" dirty="0"/>
              <a:t>Balans;</a:t>
            </a:r>
          </a:p>
          <a:p>
            <a:r>
              <a:rPr lang="nl-NL" sz="2800" dirty="0"/>
              <a:t>Winst- en verliesrekening;</a:t>
            </a:r>
          </a:p>
          <a:p>
            <a:r>
              <a:rPr lang="nl-NL" sz="2800" dirty="0"/>
              <a:t>Liquiditeitsoverzicht.</a:t>
            </a:r>
          </a:p>
          <a:p>
            <a:endParaRPr lang="nl-NL" sz="2800" dirty="0"/>
          </a:p>
          <a:p>
            <a:pPr marL="0" indent="0">
              <a:buNone/>
            </a:pPr>
            <a:r>
              <a:rPr lang="nl-NL" sz="2800" dirty="0"/>
              <a:t>Misschien lukt het niet om alle cellen te berekenen. Probeer dan toch iets in te vullen, zodat je in ieder geval punten kunt pakken voor de totalen. Je fouten worden dan namelijk aangemerkt als doorwerkfouten. </a:t>
            </a:r>
          </a:p>
          <a:p>
            <a:pPr marL="0" indent="0">
              <a:buNone/>
            </a:pPr>
            <a:endParaRPr lang="nl-NL" dirty="0"/>
          </a:p>
        </p:txBody>
      </p:sp>
      <p:pic>
        <p:nvPicPr>
          <p:cNvPr id="6" name="Afbeelding 5">
            <a:extLst>
              <a:ext uri="{FF2B5EF4-FFF2-40B4-BE49-F238E27FC236}">
                <a16:creationId xmlns:a16="http://schemas.microsoft.com/office/drawing/2014/main" id="{118F7CA3-AECB-9578-3604-8A0A2F1FF104}"/>
              </a:ext>
            </a:extLst>
          </p:cNvPr>
          <p:cNvPicPr>
            <a:picLocks noChangeAspect="1"/>
          </p:cNvPicPr>
          <p:nvPr/>
        </p:nvPicPr>
        <p:blipFill>
          <a:blip r:embed="rId2"/>
          <a:stretch>
            <a:fillRect/>
          </a:stretch>
        </p:blipFill>
        <p:spPr>
          <a:xfrm>
            <a:off x="559398" y="1490623"/>
            <a:ext cx="8677908" cy="5224015"/>
          </a:xfrm>
          <a:prstGeom prst="rect">
            <a:avLst/>
          </a:prstGeom>
        </p:spPr>
      </p:pic>
      <p:sp>
        <p:nvSpPr>
          <p:cNvPr id="7" name="Tekstballon: ovaal 6">
            <a:extLst>
              <a:ext uri="{FF2B5EF4-FFF2-40B4-BE49-F238E27FC236}">
                <a16:creationId xmlns:a16="http://schemas.microsoft.com/office/drawing/2014/main" id="{4A3779DC-44CA-9961-FA72-0859D1254E44}"/>
              </a:ext>
            </a:extLst>
          </p:cNvPr>
          <p:cNvSpPr/>
          <p:nvPr/>
        </p:nvSpPr>
        <p:spPr>
          <a:xfrm>
            <a:off x="8604358" y="761999"/>
            <a:ext cx="3492391" cy="5101821"/>
          </a:xfrm>
          <a:prstGeom prst="wedgeEllipseCallout">
            <a:avLst>
              <a:gd name="adj1" fmla="val -66292"/>
              <a:gd name="adj2" fmla="val 53048"/>
            </a:avLst>
          </a:prstGeom>
          <a:solidFill>
            <a:srgbClr val="945DE8"/>
          </a:solidFill>
          <a:ln>
            <a:solidFill>
              <a:srgbClr val="945DE8"/>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nl-NL" sz="2000" dirty="0"/>
              <a:t>Je weet dat het bedrijfsresultaat wordt berekend door omzet – kosten. </a:t>
            </a:r>
          </a:p>
          <a:p>
            <a:pPr algn="ctr"/>
            <a:r>
              <a:rPr lang="nl-NL" sz="2000" dirty="0"/>
              <a:t>Lukt het niet om alle kosten te berekenen? Vul dan toch iets in, zodat je bij bedrijfsresultaat ook iets in kunt vullen en daar een punt scoort!  </a:t>
            </a:r>
          </a:p>
        </p:txBody>
      </p:sp>
    </p:spTree>
    <p:extLst>
      <p:ext uri="{BB962C8B-B14F-4D97-AF65-F5344CB8AC3E}">
        <p14:creationId xmlns:p14="http://schemas.microsoft.com/office/powerpoint/2010/main" val="374948875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ppt_x"/>
                                          </p:val>
                                        </p:tav>
                                        <p:tav tm="100000">
                                          <p:val>
                                            <p:strVal val="#ppt_x"/>
                                          </p:val>
                                        </p:tav>
                                      </p:tavLst>
                                    </p:anim>
                                    <p:anim calcmode="lin" valueType="num">
                                      <p:cBhvr additive="base">
                                        <p:cTn id="2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3"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additive="base">
                                        <p:cTn id="33" dur="500" fill="hold"/>
                                        <p:tgtEl>
                                          <p:spTgt spid="7"/>
                                        </p:tgtEl>
                                        <p:attrNameLst>
                                          <p:attrName>ppt_x</p:attrName>
                                        </p:attrNameLst>
                                      </p:cBhvr>
                                      <p:tavLst>
                                        <p:tav tm="0">
                                          <p:val>
                                            <p:strVal val="1+#ppt_w/2"/>
                                          </p:val>
                                        </p:tav>
                                        <p:tav tm="100000">
                                          <p:val>
                                            <p:strVal val="#ppt_x"/>
                                          </p:val>
                                        </p:tav>
                                      </p:tavLst>
                                    </p:anim>
                                    <p:anim calcmode="lin" valueType="num">
                                      <p:cBhvr additive="base">
                                        <p:cTn id="34" dur="500" fill="hold"/>
                                        <p:tgtEl>
                                          <p:spTgt spid="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E40C2C-9907-091A-9F44-CBCFA52321F6}"/>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5B810A13-0038-64EC-E2E3-36F475B16707}"/>
              </a:ext>
            </a:extLst>
          </p:cNvPr>
          <p:cNvSpPr>
            <a:spLocks noGrp="1"/>
          </p:cNvSpPr>
          <p:nvPr>
            <p:ph type="title"/>
          </p:nvPr>
        </p:nvSpPr>
        <p:spPr/>
        <p:txBody>
          <a:bodyPr/>
          <a:lstStyle/>
          <a:p>
            <a:r>
              <a:rPr lang="nl-NL" dirty="0"/>
              <a:t>Examenvoorbeeld (2021-I, opgave 6)</a:t>
            </a:r>
          </a:p>
        </p:txBody>
      </p:sp>
      <p:sp>
        <p:nvSpPr>
          <p:cNvPr id="4" name="Tijdelijke aanduiding voor inhoud 3">
            <a:extLst>
              <a:ext uri="{FF2B5EF4-FFF2-40B4-BE49-F238E27FC236}">
                <a16:creationId xmlns:a16="http://schemas.microsoft.com/office/drawing/2014/main" id="{0EB56B5F-0FB3-77A7-5E96-A348C10303A8}"/>
              </a:ext>
            </a:extLst>
          </p:cNvPr>
          <p:cNvSpPr>
            <a:spLocks noGrp="1"/>
          </p:cNvSpPr>
          <p:nvPr>
            <p:ph sz="half" idx="1"/>
          </p:nvPr>
        </p:nvSpPr>
        <p:spPr/>
        <p:txBody>
          <a:bodyPr>
            <a:noAutofit/>
          </a:bodyPr>
          <a:lstStyle/>
          <a:p>
            <a:pPr marL="0" indent="0">
              <a:buNone/>
            </a:pPr>
            <a:r>
              <a:rPr lang="nl-NL" sz="1800" i="1" dirty="0"/>
              <a:t>In deze opgave is het btw-tarief 21%. </a:t>
            </a:r>
          </a:p>
          <a:p>
            <a:pPr marL="0" indent="0">
              <a:buNone/>
            </a:pPr>
            <a:r>
              <a:rPr lang="nl-NL" sz="1800" dirty="0"/>
              <a:t>In de administratie van Only1 vof moeten nog enkele financiële feiten worden verwerkt:</a:t>
            </a:r>
          </a:p>
          <a:p>
            <a:pPr marL="514350" indent="-514350">
              <a:buFont typeface="+mj-lt"/>
              <a:buAutoNum type="alphaLcPeriod"/>
            </a:pPr>
            <a:r>
              <a:rPr lang="nl-NL" sz="1800" dirty="0"/>
              <a:t>Only1 heeft een banklening. Op 31 december 2020 worden de interest van € 600 over geheel 2020 en de jaarlijkse aflossing van € 2.000 betaald. </a:t>
            </a:r>
          </a:p>
          <a:p>
            <a:pPr marL="514350" indent="-514350">
              <a:buFont typeface="+mj-lt"/>
              <a:buAutoNum type="alphaLcPeriod"/>
            </a:pPr>
            <a:r>
              <a:rPr lang="nl-NL" sz="1800" dirty="0"/>
              <a:t>Op 31 december 2020 komen er nog ontvangsten binnen van facturen die in november zijn verzonden voor verleende bemiddelingsdiensten van Only1. Het gaat om een totaalbedrag van € 2.178 inclusief 21% btw. De btw is al eerder verrekend met de Belastingdienst. </a:t>
            </a:r>
          </a:p>
        </p:txBody>
      </p:sp>
      <p:sp>
        <p:nvSpPr>
          <p:cNvPr id="5" name="Tijdelijke aanduiding voor inhoud 4">
            <a:extLst>
              <a:ext uri="{FF2B5EF4-FFF2-40B4-BE49-F238E27FC236}">
                <a16:creationId xmlns:a16="http://schemas.microsoft.com/office/drawing/2014/main" id="{63B9931B-6037-41DD-1331-BF509EF96C58}"/>
              </a:ext>
            </a:extLst>
          </p:cNvPr>
          <p:cNvSpPr>
            <a:spLocks noGrp="1"/>
          </p:cNvSpPr>
          <p:nvPr>
            <p:ph sz="half" idx="2"/>
          </p:nvPr>
        </p:nvSpPr>
        <p:spPr/>
        <p:txBody>
          <a:bodyPr>
            <a:normAutofit/>
          </a:bodyPr>
          <a:lstStyle/>
          <a:p>
            <a:pPr marL="0" indent="0">
              <a:buNone/>
            </a:pPr>
            <a:r>
              <a:rPr lang="nl-NL" sz="1800" b="1" dirty="0"/>
              <a:t>Vraag 27 (4p):</a:t>
            </a:r>
          </a:p>
          <a:p>
            <a:pPr marL="0" indent="0">
              <a:buNone/>
            </a:pPr>
            <a:r>
              <a:rPr lang="nl-NL" sz="1800" i="1" dirty="0"/>
              <a:t>Geef voor elk van de twee financiële feiten (a en b) aan wat de consequenties ervan zijn voor zowel het liquiditeitsoverzicht als de winst- en verliesrekening. Vul hiervoor de uitwerkbijlage bij deze vraag volledig in (naam van de post, bedrag en juiste plek). </a:t>
            </a:r>
          </a:p>
          <a:p>
            <a:pPr marL="0" indent="0">
              <a:buNone/>
            </a:pPr>
            <a:endParaRPr lang="nl-NL" sz="1800" dirty="0"/>
          </a:p>
        </p:txBody>
      </p:sp>
      <p:pic>
        <p:nvPicPr>
          <p:cNvPr id="9" name="Afbeelding 8">
            <a:extLst>
              <a:ext uri="{FF2B5EF4-FFF2-40B4-BE49-F238E27FC236}">
                <a16:creationId xmlns:a16="http://schemas.microsoft.com/office/drawing/2014/main" id="{73C0DFC4-8B16-C601-C8EB-E519097ABEBB}"/>
              </a:ext>
            </a:extLst>
          </p:cNvPr>
          <p:cNvPicPr>
            <a:picLocks noChangeAspect="1"/>
          </p:cNvPicPr>
          <p:nvPr/>
        </p:nvPicPr>
        <p:blipFill>
          <a:blip r:embed="rId2"/>
          <a:stretch>
            <a:fillRect/>
          </a:stretch>
        </p:blipFill>
        <p:spPr>
          <a:xfrm>
            <a:off x="2369214" y="509180"/>
            <a:ext cx="7830643" cy="5839640"/>
          </a:xfrm>
          <a:prstGeom prst="rect">
            <a:avLst/>
          </a:prstGeom>
        </p:spPr>
      </p:pic>
    </p:spTree>
    <p:extLst>
      <p:ext uri="{BB962C8B-B14F-4D97-AF65-F5344CB8AC3E}">
        <p14:creationId xmlns:p14="http://schemas.microsoft.com/office/powerpoint/2010/main" val="371507590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AD71C3-8CB0-20A7-4273-D8FF44412C65}"/>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2624C6A9-9FE4-1008-CAE3-8B434ACBA4AD}"/>
              </a:ext>
            </a:extLst>
          </p:cNvPr>
          <p:cNvSpPr>
            <a:spLocks noGrp="1"/>
          </p:cNvSpPr>
          <p:nvPr>
            <p:ph type="title"/>
          </p:nvPr>
        </p:nvSpPr>
        <p:spPr/>
        <p:txBody>
          <a:bodyPr/>
          <a:lstStyle/>
          <a:p>
            <a:r>
              <a:rPr lang="nl-NL" dirty="0"/>
              <a:t>Opbrengsten vs. ontvangsten</a:t>
            </a:r>
          </a:p>
        </p:txBody>
      </p:sp>
      <p:graphicFrame>
        <p:nvGraphicFramePr>
          <p:cNvPr id="4" name="Tijdelijke aanduiding voor inhoud 3">
            <a:extLst>
              <a:ext uri="{FF2B5EF4-FFF2-40B4-BE49-F238E27FC236}">
                <a16:creationId xmlns:a16="http://schemas.microsoft.com/office/drawing/2014/main" id="{B2755ED9-9436-822D-D1BB-D8B2737445A0}"/>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hthoek 2">
            <a:extLst>
              <a:ext uri="{FF2B5EF4-FFF2-40B4-BE49-F238E27FC236}">
                <a16:creationId xmlns:a16="http://schemas.microsoft.com/office/drawing/2014/main" id="{3FF67A69-F481-9E2F-CEC4-5DFEE5F6976F}"/>
              </a:ext>
            </a:extLst>
          </p:cNvPr>
          <p:cNvSpPr/>
          <p:nvPr/>
        </p:nvSpPr>
        <p:spPr>
          <a:xfrm>
            <a:off x="1280161" y="4257339"/>
            <a:ext cx="9950824" cy="205456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3918203"/>
      </p:ext>
    </p:extLst>
  </p:cSld>
  <p:clrMapOvr>
    <a:masterClrMapping/>
  </p:clrMapOvr>
  <p:transition spd="med">
    <p:pull/>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484C77-D304-AC7A-06B0-204CF8D5FE5D}"/>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EE2EAB66-7459-C353-5855-BD249B2A551E}"/>
              </a:ext>
            </a:extLst>
          </p:cNvPr>
          <p:cNvSpPr>
            <a:spLocks noGrp="1"/>
          </p:cNvSpPr>
          <p:nvPr>
            <p:ph type="title"/>
          </p:nvPr>
        </p:nvSpPr>
        <p:spPr/>
        <p:txBody>
          <a:bodyPr/>
          <a:lstStyle/>
          <a:p>
            <a:r>
              <a:rPr lang="nl-NL" dirty="0"/>
              <a:t>Opbrengsten vs. ontvangsten</a:t>
            </a:r>
          </a:p>
        </p:txBody>
      </p:sp>
      <p:graphicFrame>
        <p:nvGraphicFramePr>
          <p:cNvPr id="4" name="Tijdelijke aanduiding voor inhoud 3">
            <a:extLst>
              <a:ext uri="{FF2B5EF4-FFF2-40B4-BE49-F238E27FC236}">
                <a16:creationId xmlns:a16="http://schemas.microsoft.com/office/drawing/2014/main" id="{160BEEAA-653C-58DE-6FA1-11BAD570683C}"/>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hthoek 2">
            <a:extLst>
              <a:ext uri="{FF2B5EF4-FFF2-40B4-BE49-F238E27FC236}">
                <a16:creationId xmlns:a16="http://schemas.microsoft.com/office/drawing/2014/main" id="{2D561CE8-3D27-95D8-661A-2306EBA41E99}"/>
              </a:ext>
            </a:extLst>
          </p:cNvPr>
          <p:cNvSpPr/>
          <p:nvPr/>
        </p:nvSpPr>
        <p:spPr>
          <a:xfrm>
            <a:off x="6250193" y="4257339"/>
            <a:ext cx="4980791" cy="205456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399500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FEC674-3963-049B-5FEF-86088A6DBBC0}"/>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36EAC05D-56EC-3989-F08E-24E0AB524582}"/>
              </a:ext>
            </a:extLst>
          </p:cNvPr>
          <p:cNvSpPr>
            <a:spLocks noGrp="1"/>
          </p:cNvSpPr>
          <p:nvPr>
            <p:ph type="title"/>
          </p:nvPr>
        </p:nvSpPr>
        <p:spPr/>
        <p:txBody>
          <a:bodyPr/>
          <a:lstStyle/>
          <a:p>
            <a:r>
              <a:rPr lang="nl-NL" dirty="0"/>
              <a:t>Opbrengsten vs. ontvangsten</a:t>
            </a:r>
          </a:p>
        </p:txBody>
      </p:sp>
      <p:graphicFrame>
        <p:nvGraphicFramePr>
          <p:cNvPr id="4" name="Tijdelijke aanduiding voor inhoud 3">
            <a:extLst>
              <a:ext uri="{FF2B5EF4-FFF2-40B4-BE49-F238E27FC236}">
                <a16:creationId xmlns:a16="http://schemas.microsoft.com/office/drawing/2014/main" id="{4B134DE8-B7AE-C20C-9B78-60590D0D468D}"/>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555157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3148F3-AF6A-1816-1064-F43F8BF82E34}"/>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FE33E880-B8A4-5F32-B1EF-CE97AC3C197B}"/>
              </a:ext>
            </a:extLst>
          </p:cNvPr>
          <p:cNvSpPr>
            <a:spLocks noGrp="1"/>
          </p:cNvSpPr>
          <p:nvPr>
            <p:ph type="title"/>
          </p:nvPr>
        </p:nvSpPr>
        <p:spPr/>
        <p:txBody>
          <a:bodyPr/>
          <a:lstStyle/>
          <a:p>
            <a:r>
              <a:rPr lang="nl-NL" dirty="0"/>
              <a:t>Kosten vs. uitgaven</a:t>
            </a:r>
          </a:p>
        </p:txBody>
      </p:sp>
      <p:graphicFrame>
        <p:nvGraphicFramePr>
          <p:cNvPr id="4" name="Tijdelijke aanduiding voor inhoud 3">
            <a:extLst>
              <a:ext uri="{FF2B5EF4-FFF2-40B4-BE49-F238E27FC236}">
                <a16:creationId xmlns:a16="http://schemas.microsoft.com/office/drawing/2014/main" id="{3B2FD80F-5307-73BF-1893-D476C1566A73}"/>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hthoek 2">
            <a:extLst>
              <a:ext uri="{FF2B5EF4-FFF2-40B4-BE49-F238E27FC236}">
                <a16:creationId xmlns:a16="http://schemas.microsoft.com/office/drawing/2014/main" id="{43A7FE8D-4FDC-9861-DB72-8310C1785256}"/>
              </a:ext>
            </a:extLst>
          </p:cNvPr>
          <p:cNvSpPr/>
          <p:nvPr/>
        </p:nvSpPr>
        <p:spPr>
          <a:xfrm>
            <a:off x="1129553" y="4257339"/>
            <a:ext cx="10101431" cy="205456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64029287"/>
      </p:ext>
    </p:extLst>
  </p:cSld>
  <p:clrMapOvr>
    <a:masterClrMapping/>
  </p:clrMapOvr>
  <p:transition spd="med">
    <p:pull/>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3EA32A-0ADF-71CF-061E-982CF0250E8A}"/>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10D39CA7-A3AF-4909-BD14-FBC0EE11D367}"/>
              </a:ext>
            </a:extLst>
          </p:cNvPr>
          <p:cNvSpPr>
            <a:spLocks noGrp="1"/>
          </p:cNvSpPr>
          <p:nvPr>
            <p:ph type="title"/>
          </p:nvPr>
        </p:nvSpPr>
        <p:spPr/>
        <p:txBody>
          <a:bodyPr/>
          <a:lstStyle/>
          <a:p>
            <a:r>
              <a:rPr lang="nl-NL" dirty="0"/>
              <a:t>Kosten vs. uitgaven</a:t>
            </a:r>
          </a:p>
        </p:txBody>
      </p:sp>
      <p:graphicFrame>
        <p:nvGraphicFramePr>
          <p:cNvPr id="4" name="Tijdelijke aanduiding voor inhoud 3">
            <a:extLst>
              <a:ext uri="{FF2B5EF4-FFF2-40B4-BE49-F238E27FC236}">
                <a16:creationId xmlns:a16="http://schemas.microsoft.com/office/drawing/2014/main" id="{1D162229-EF33-19BB-C3C1-1531AFAFB178}"/>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hthoek 2">
            <a:extLst>
              <a:ext uri="{FF2B5EF4-FFF2-40B4-BE49-F238E27FC236}">
                <a16:creationId xmlns:a16="http://schemas.microsoft.com/office/drawing/2014/main" id="{177049D5-4C14-F895-EA14-EE1974BB275D}"/>
              </a:ext>
            </a:extLst>
          </p:cNvPr>
          <p:cNvSpPr/>
          <p:nvPr/>
        </p:nvSpPr>
        <p:spPr>
          <a:xfrm>
            <a:off x="6250193" y="4257339"/>
            <a:ext cx="4980791" cy="205456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812643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BBED19-950C-FFF7-7DF7-328289ED086A}"/>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01D31005-EA15-D334-760C-25A05E0E42B9}"/>
              </a:ext>
            </a:extLst>
          </p:cNvPr>
          <p:cNvSpPr>
            <a:spLocks noGrp="1"/>
          </p:cNvSpPr>
          <p:nvPr>
            <p:ph type="title"/>
          </p:nvPr>
        </p:nvSpPr>
        <p:spPr/>
        <p:txBody>
          <a:bodyPr/>
          <a:lstStyle/>
          <a:p>
            <a:r>
              <a:rPr lang="nl-NL" dirty="0"/>
              <a:t>Kosten vs. uitgaven</a:t>
            </a:r>
          </a:p>
        </p:txBody>
      </p:sp>
      <p:graphicFrame>
        <p:nvGraphicFramePr>
          <p:cNvPr id="4" name="Tijdelijke aanduiding voor inhoud 3">
            <a:extLst>
              <a:ext uri="{FF2B5EF4-FFF2-40B4-BE49-F238E27FC236}">
                <a16:creationId xmlns:a16="http://schemas.microsoft.com/office/drawing/2014/main" id="{C61FCA08-5BA5-AE4A-4B16-EC5B291C510F}"/>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774571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EEAB28C-978F-4F11-0521-4FD2872E3687}"/>
              </a:ext>
            </a:extLst>
          </p:cNvPr>
          <p:cNvSpPr>
            <a:spLocks noGrp="1"/>
          </p:cNvSpPr>
          <p:nvPr>
            <p:ph type="title"/>
          </p:nvPr>
        </p:nvSpPr>
        <p:spPr/>
        <p:txBody>
          <a:bodyPr>
            <a:normAutofit/>
          </a:bodyPr>
          <a:lstStyle/>
          <a:p>
            <a:r>
              <a:rPr lang="nl-NL" sz="3800" dirty="0"/>
              <a:t>Wat weten we al over het CE Bedrijfseconomie?</a:t>
            </a:r>
          </a:p>
        </p:txBody>
      </p:sp>
      <p:sp>
        <p:nvSpPr>
          <p:cNvPr id="3" name="Tijdelijke aanduiding voor inhoud 2">
            <a:extLst>
              <a:ext uri="{FF2B5EF4-FFF2-40B4-BE49-F238E27FC236}">
                <a16:creationId xmlns:a16="http://schemas.microsoft.com/office/drawing/2014/main" id="{68481A7C-9AE6-B859-D8C4-F7C259844E77}"/>
              </a:ext>
            </a:extLst>
          </p:cNvPr>
          <p:cNvSpPr>
            <a:spLocks noGrp="1"/>
          </p:cNvSpPr>
          <p:nvPr>
            <p:ph idx="1"/>
          </p:nvPr>
        </p:nvSpPr>
        <p:spPr/>
        <p:txBody>
          <a:bodyPr/>
          <a:lstStyle/>
          <a:p>
            <a:endParaRPr lang="nl-NL" dirty="0"/>
          </a:p>
          <a:p>
            <a:r>
              <a:rPr lang="nl-NL" dirty="0"/>
              <a:t>30 open vragen;</a:t>
            </a:r>
          </a:p>
          <a:p>
            <a:r>
              <a:rPr lang="nl-NL" dirty="0"/>
              <a:t>Totaal 58 punten te behalen;</a:t>
            </a:r>
          </a:p>
          <a:p>
            <a:r>
              <a:rPr lang="nl-NL" dirty="0"/>
              <a:t>5 punten voor vraag 10 en 4 punten voor vraag 27;</a:t>
            </a:r>
          </a:p>
          <a:p>
            <a:r>
              <a:rPr lang="nl-NL" dirty="0"/>
              <a:t>Je krijgt drie boekjes op je tafel:</a:t>
            </a:r>
          </a:p>
          <a:p>
            <a:pPr lvl="1"/>
            <a:r>
              <a:rPr lang="nl-NL" dirty="0"/>
              <a:t>Opgavenboekje met vragen;</a:t>
            </a:r>
          </a:p>
          <a:p>
            <a:pPr lvl="1"/>
            <a:r>
              <a:rPr lang="nl-NL" dirty="0"/>
              <a:t>Informatieboekje met bronnen;</a:t>
            </a:r>
          </a:p>
          <a:p>
            <a:pPr lvl="1"/>
            <a:r>
              <a:rPr lang="nl-NL" dirty="0"/>
              <a:t>Uitwerkbijlage.</a:t>
            </a:r>
          </a:p>
          <a:p>
            <a:endParaRPr lang="nl-NL" dirty="0"/>
          </a:p>
        </p:txBody>
      </p:sp>
    </p:spTree>
    <p:extLst>
      <p:ext uri="{BB962C8B-B14F-4D97-AF65-F5344CB8AC3E}">
        <p14:creationId xmlns:p14="http://schemas.microsoft.com/office/powerpoint/2010/main" val="83777950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8AB0D9-32A6-0966-CA94-88F522A5A1D3}"/>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A4E69201-3680-AD3E-D404-558E5ADFA9A4}"/>
              </a:ext>
            </a:extLst>
          </p:cNvPr>
          <p:cNvSpPr>
            <a:spLocks noGrp="1"/>
          </p:cNvSpPr>
          <p:nvPr>
            <p:ph type="title"/>
          </p:nvPr>
        </p:nvSpPr>
        <p:spPr/>
        <p:txBody>
          <a:bodyPr/>
          <a:lstStyle/>
          <a:p>
            <a:r>
              <a:rPr lang="nl-NL" dirty="0"/>
              <a:t>Examenvoorbeeld (2021-I, opgave 6)</a:t>
            </a:r>
          </a:p>
        </p:txBody>
      </p:sp>
      <mc:AlternateContent xmlns:mc="http://schemas.openxmlformats.org/markup-compatibility/2006" xmlns:a14="http://schemas.microsoft.com/office/drawing/2010/main">
        <mc:Choice Requires="a14">
          <p:sp>
            <p:nvSpPr>
              <p:cNvPr id="3" name="Tijdelijke aanduiding voor inhoud 2">
                <a:extLst>
                  <a:ext uri="{FF2B5EF4-FFF2-40B4-BE49-F238E27FC236}">
                    <a16:creationId xmlns:a16="http://schemas.microsoft.com/office/drawing/2014/main" id="{2A7221F5-2D66-7984-BB16-0A9F908BEEE2}"/>
                  </a:ext>
                </a:extLst>
              </p:cNvPr>
              <p:cNvSpPr>
                <a:spLocks noGrp="1"/>
              </p:cNvSpPr>
              <p:nvPr>
                <p:ph idx="1"/>
              </p:nvPr>
            </p:nvSpPr>
            <p:spPr/>
            <p:txBody>
              <a:bodyPr>
                <a:normAutofit fontScale="92500" lnSpcReduction="10000"/>
              </a:bodyPr>
              <a:lstStyle/>
              <a:p>
                <a:pPr marL="0" indent="0">
                  <a:buNone/>
                </a:pPr>
                <a:r>
                  <a:rPr lang="nl-NL" dirty="0"/>
                  <a:t>Financieel feit a: betaling €600 interest en €2.000 aflossing</a:t>
                </a:r>
              </a:p>
              <a:p>
                <a:pPr marL="0" indent="0">
                  <a:buNone/>
                </a:pPr>
                <a:r>
                  <a:rPr lang="nl-NL" dirty="0"/>
                  <a:t>Let op het woordje ‘</a:t>
                </a:r>
                <a:r>
                  <a:rPr lang="nl-NL" b="1" dirty="0">
                    <a:solidFill>
                      <a:srgbClr val="945DE8"/>
                    </a:solidFill>
                  </a:rPr>
                  <a:t>betalen</a:t>
                </a:r>
                <a:r>
                  <a:rPr lang="nl-NL" dirty="0"/>
                  <a:t>’ </a:t>
                </a:r>
              </a:p>
              <a:p>
                <a:pPr marL="0" indent="0">
                  <a:buNone/>
                </a:pPr>
                <a:r>
                  <a:rPr lang="nl-NL" dirty="0">
                    <a:sym typeface="Wingdings" panose="05000000000000000000" pitchFamily="2" charset="2"/>
                  </a:rPr>
                  <a:t> uitgaven!</a:t>
                </a:r>
                <a:endParaRPr lang="nl-NL" dirty="0"/>
              </a:p>
              <a:p>
                <a:pPr>
                  <a:buFont typeface="Wingdings" panose="05000000000000000000" pitchFamily="2" charset="2"/>
                  <a:buChar char="à"/>
                </a:pPr>
                <a:r>
                  <a:rPr lang="nl-NL" dirty="0">
                    <a:sym typeface="Wingdings" panose="05000000000000000000" pitchFamily="2" charset="2"/>
                  </a:rPr>
                  <a:t>liquiditeitsoverzicht!</a:t>
                </a:r>
              </a:p>
              <a:p>
                <a:pPr>
                  <a:buFont typeface="Wingdings" panose="05000000000000000000" pitchFamily="2" charset="2"/>
                  <a:buChar char="à"/>
                </a:pPr>
                <a:endParaRPr lang="nl-NL" dirty="0">
                  <a:sym typeface="Wingdings" panose="05000000000000000000" pitchFamily="2" charset="2"/>
                </a:endParaRPr>
              </a:p>
              <a:p>
                <a:pPr marL="0" indent="0">
                  <a:buNone/>
                </a:pPr>
                <a:r>
                  <a:rPr lang="nl-NL" dirty="0">
                    <a:sym typeface="Wingdings" panose="05000000000000000000" pitchFamily="2" charset="2"/>
                  </a:rPr>
                  <a:t>Daarnaast zijn er interest</a:t>
                </a:r>
                <a:r>
                  <a:rPr lang="nl-NL" b="1" dirty="0">
                    <a:solidFill>
                      <a:srgbClr val="945DE8"/>
                    </a:solidFill>
                    <a:sym typeface="Wingdings" panose="05000000000000000000" pitchFamily="2" charset="2"/>
                  </a:rPr>
                  <a:t>kosten</a:t>
                </a:r>
                <a:r>
                  <a:rPr lang="nl-NL" dirty="0">
                    <a:sym typeface="Wingdings" panose="05000000000000000000" pitchFamily="2" charset="2"/>
                  </a:rPr>
                  <a:t>. </a:t>
                </a:r>
              </a:p>
              <a:p>
                <a:pPr marL="0" indent="0">
                  <a:buNone/>
                </a:pPr>
                <a:r>
                  <a:rPr lang="nl-NL" dirty="0">
                    <a:sym typeface="Wingdings" panose="05000000000000000000" pitchFamily="2" charset="2"/>
                  </a:rPr>
                  <a:t> winst- en verliesrekening!</a:t>
                </a:r>
                <a:endParaRPr lang="nl-NL" dirty="0"/>
              </a:p>
              <a:p>
                <a:pPr marL="0" indent="0">
                  <a:buNone/>
                </a:pPr>
                <a:r>
                  <a:rPr lang="nl-NL" dirty="0">
                    <a:sym typeface="Wingdings" panose="05000000000000000000" pitchFamily="2" charset="2"/>
                  </a:rPr>
                  <a:t>Deze zijn </a:t>
                </a:r>
                <a:r>
                  <a:rPr lang="nl-NL" dirty="0"/>
                  <a:t>€600 per jaar en dus:</a:t>
                </a:r>
              </a:p>
              <a:p>
                <a:pPr marL="0" indent="0">
                  <a:buNone/>
                </a:pPr>
                <a14:m>
                  <m:oMath xmlns:m="http://schemas.openxmlformats.org/officeDocument/2006/math">
                    <m:f>
                      <m:fPr>
                        <m:ctrlPr>
                          <a:rPr lang="nl-NL" i="1" dirty="0" smtClean="0">
                            <a:latin typeface="Cambria Math" panose="02040503050406030204" pitchFamily="18" charset="0"/>
                          </a:rPr>
                        </m:ctrlPr>
                      </m:fPr>
                      <m:num>
                        <m:r>
                          <a:rPr lang="nl-NL" i="1" dirty="0" smtClean="0">
                            <a:latin typeface="Cambria Math" panose="02040503050406030204" pitchFamily="18" charset="0"/>
                          </a:rPr>
                          <m:t>€</m:t>
                        </m:r>
                        <m:r>
                          <a:rPr lang="nl-NL" b="0" i="1" dirty="0" smtClean="0">
                            <a:latin typeface="Cambria Math" panose="02040503050406030204" pitchFamily="18" charset="0"/>
                          </a:rPr>
                          <m:t>600</m:t>
                        </m:r>
                      </m:num>
                      <m:den>
                        <m:r>
                          <a:rPr lang="nl-NL" b="0" i="1" dirty="0" smtClean="0">
                            <a:latin typeface="Cambria Math" panose="02040503050406030204" pitchFamily="18" charset="0"/>
                          </a:rPr>
                          <m:t>12</m:t>
                        </m:r>
                      </m:den>
                    </m:f>
                    <m:r>
                      <a:rPr lang="nl-NL" i="1" dirty="0" smtClean="0">
                        <a:latin typeface="Cambria Math" panose="02040503050406030204" pitchFamily="18" charset="0"/>
                      </a:rPr>
                      <m:t> </m:t>
                    </m:r>
                  </m:oMath>
                </a14:m>
                <a:r>
                  <a:rPr lang="nl-NL" dirty="0"/>
                  <a:t>= €50 per maand</a:t>
                </a:r>
              </a:p>
            </p:txBody>
          </p:sp>
        </mc:Choice>
        <mc:Fallback xmlns="">
          <p:sp>
            <p:nvSpPr>
              <p:cNvPr id="3" name="Tijdelijke aanduiding voor inhoud 2">
                <a:extLst>
                  <a:ext uri="{FF2B5EF4-FFF2-40B4-BE49-F238E27FC236}">
                    <a16:creationId xmlns:a16="http://schemas.microsoft.com/office/drawing/2014/main" id="{2A7221F5-2D66-7984-BB16-0A9F908BEEE2}"/>
                  </a:ext>
                </a:extLst>
              </p:cNvPr>
              <p:cNvSpPr>
                <a:spLocks noGrp="1" noRot="1" noChangeAspect="1" noMove="1" noResize="1" noEditPoints="1" noAdjustHandles="1" noChangeArrowheads="1" noChangeShapeType="1" noTextEdit="1"/>
              </p:cNvSpPr>
              <p:nvPr>
                <p:ph idx="1"/>
              </p:nvPr>
            </p:nvSpPr>
            <p:spPr>
              <a:blipFill>
                <a:blip r:embed="rId2"/>
                <a:stretch>
                  <a:fillRect l="-1043" t="-2801"/>
                </a:stretch>
              </a:blipFill>
            </p:spPr>
            <p:txBody>
              <a:bodyPr/>
              <a:lstStyle/>
              <a:p>
                <a:r>
                  <a:rPr lang="nl-NL">
                    <a:noFill/>
                  </a:rPr>
                  <a:t> </a:t>
                </a:r>
              </a:p>
            </p:txBody>
          </p:sp>
        </mc:Fallback>
      </mc:AlternateContent>
      <p:pic>
        <p:nvPicPr>
          <p:cNvPr id="4" name="Afbeelding 3">
            <a:extLst>
              <a:ext uri="{FF2B5EF4-FFF2-40B4-BE49-F238E27FC236}">
                <a16:creationId xmlns:a16="http://schemas.microsoft.com/office/drawing/2014/main" id="{0B5C6D2C-D599-8930-9F96-A73E0BC1B09B}"/>
              </a:ext>
            </a:extLst>
          </p:cNvPr>
          <p:cNvPicPr>
            <a:picLocks noChangeAspect="1"/>
          </p:cNvPicPr>
          <p:nvPr/>
        </p:nvPicPr>
        <p:blipFill>
          <a:blip r:embed="rId3"/>
          <a:stretch>
            <a:fillRect/>
          </a:stretch>
        </p:blipFill>
        <p:spPr>
          <a:xfrm>
            <a:off x="2122114" y="509180"/>
            <a:ext cx="7830643" cy="5839640"/>
          </a:xfrm>
          <a:prstGeom prst="rect">
            <a:avLst/>
          </a:prstGeom>
        </p:spPr>
      </p:pic>
      <p:sp>
        <p:nvSpPr>
          <p:cNvPr id="5" name="Tekstvak 4">
            <a:extLst>
              <a:ext uri="{FF2B5EF4-FFF2-40B4-BE49-F238E27FC236}">
                <a16:creationId xmlns:a16="http://schemas.microsoft.com/office/drawing/2014/main" id="{885307C6-7C4E-B1D3-8C5D-A2E936BAC6B8}"/>
              </a:ext>
            </a:extLst>
          </p:cNvPr>
          <p:cNvSpPr txBox="1"/>
          <p:nvPr/>
        </p:nvSpPr>
        <p:spPr>
          <a:xfrm>
            <a:off x="4955458" y="1640959"/>
            <a:ext cx="1828800" cy="36933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srgbClr val="945DE8"/>
                </a:solidFill>
                <a:effectLst/>
                <a:uLnTx/>
                <a:uFillTx/>
                <a:latin typeface="Effra" panose="02000506080000020004"/>
                <a:ea typeface="+mn-ea"/>
                <a:cs typeface="+mn-cs"/>
              </a:rPr>
              <a:t>Interest </a:t>
            </a:r>
            <a:r>
              <a:rPr kumimoji="0" lang="nl-NL" sz="1800" b="0" i="0" u="none" strike="noStrike" kern="1200" cap="none" spc="0" normalizeH="0" baseline="0" noProof="0" dirty="0">
                <a:ln>
                  <a:noFill/>
                </a:ln>
                <a:solidFill>
                  <a:srgbClr val="945DE8"/>
                </a:solidFill>
                <a:effectLst/>
                <a:uLnTx/>
                <a:uFillTx/>
                <a:latin typeface="Franklin Gothic Book" panose="020B0503020102020204" pitchFamily="34" charset="0"/>
                <a:ea typeface="+mn-ea"/>
                <a:cs typeface="+mn-cs"/>
              </a:rPr>
              <a:t>€600</a:t>
            </a:r>
            <a:r>
              <a:rPr kumimoji="0" lang="nl-NL" sz="1800" b="0" i="0" u="none" strike="noStrike" kern="1200" cap="none" spc="0" normalizeH="0" baseline="0" noProof="0" dirty="0">
                <a:ln>
                  <a:noFill/>
                </a:ln>
                <a:solidFill>
                  <a:srgbClr val="945DE8"/>
                </a:solidFill>
                <a:effectLst/>
                <a:uLnTx/>
                <a:uFillTx/>
                <a:latin typeface="Effra" panose="02000506080000020004"/>
                <a:ea typeface="+mn-ea"/>
                <a:cs typeface="+mn-cs"/>
              </a:rPr>
              <a:t> </a:t>
            </a:r>
          </a:p>
        </p:txBody>
      </p:sp>
      <p:sp>
        <p:nvSpPr>
          <p:cNvPr id="6" name="Tekstvak 5">
            <a:extLst>
              <a:ext uri="{FF2B5EF4-FFF2-40B4-BE49-F238E27FC236}">
                <a16:creationId xmlns:a16="http://schemas.microsoft.com/office/drawing/2014/main" id="{D18CEEBE-0D12-4616-94CD-D47907DC0548}"/>
              </a:ext>
            </a:extLst>
          </p:cNvPr>
          <p:cNvSpPr txBox="1"/>
          <p:nvPr/>
        </p:nvSpPr>
        <p:spPr>
          <a:xfrm>
            <a:off x="4955458" y="2007116"/>
            <a:ext cx="1828800" cy="36933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srgbClr val="945DE8"/>
                </a:solidFill>
                <a:effectLst/>
                <a:uLnTx/>
                <a:uFillTx/>
                <a:latin typeface="Effra" panose="02000506080000020004"/>
                <a:ea typeface="+mn-ea"/>
                <a:cs typeface="+mn-cs"/>
              </a:rPr>
              <a:t>Aflossing </a:t>
            </a:r>
            <a:r>
              <a:rPr kumimoji="0" lang="nl-NL" sz="1800" b="0" i="0" u="none" strike="noStrike" kern="1200" cap="none" spc="0" normalizeH="0" baseline="0" noProof="0" dirty="0">
                <a:ln>
                  <a:noFill/>
                </a:ln>
                <a:solidFill>
                  <a:srgbClr val="945DE8"/>
                </a:solidFill>
                <a:effectLst/>
                <a:uLnTx/>
                <a:uFillTx/>
                <a:latin typeface="Franklin Gothic Book" panose="020B0503020102020204" pitchFamily="34" charset="0"/>
                <a:ea typeface="+mn-ea"/>
                <a:cs typeface="+mn-cs"/>
              </a:rPr>
              <a:t>€2.000</a:t>
            </a:r>
            <a:r>
              <a:rPr kumimoji="0" lang="nl-NL" sz="1800" b="0" i="0" u="none" strike="noStrike" kern="1200" cap="none" spc="0" normalizeH="0" baseline="0" noProof="0" dirty="0">
                <a:ln>
                  <a:noFill/>
                </a:ln>
                <a:solidFill>
                  <a:srgbClr val="945DE8"/>
                </a:solidFill>
                <a:effectLst/>
                <a:uLnTx/>
                <a:uFillTx/>
                <a:latin typeface="Effra" panose="02000506080000020004"/>
                <a:ea typeface="+mn-ea"/>
                <a:cs typeface="+mn-cs"/>
              </a:rPr>
              <a:t> </a:t>
            </a:r>
          </a:p>
        </p:txBody>
      </p:sp>
      <p:sp>
        <p:nvSpPr>
          <p:cNvPr id="7" name="Tekstvak 6">
            <a:extLst>
              <a:ext uri="{FF2B5EF4-FFF2-40B4-BE49-F238E27FC236}">
                <a16:creationId xmlns:a16="http://schemas.microsoft.com/office/drawing/2014/main" id="{F9D545E8-47AE-B528-7974-9E6F489A62A3}"/>
              </a:ext>
            </a:extLst>
          </p:cNvPr>
          <p:cNvSpPr txBox="1"/>
          <p:nvPr/>
        </p:nvSpPr>
        <p:spPr>
          <a:xfrm>
            <a:off x="4955458" y="4296887"/>
            <a:ext cx="1828800" cy="36933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srgbClr val="945DE8"/>
                </a:solidFill>
                <a:effectLst/>
                <a:uLnTx/>
                <a:uFillTx/>
                <a:latin typeface="Effra" panose="02000506080000020004"/>
                <a:ea typeface="+mn-ea"/>
                <a:cs typeface="+mn-cs"/>
              </a:rPr>
              <a:t>Interest </a:t>
            </a:r>
            <a:r>
              <a:rPr kumimoji="0" lang="nl-NL" sz="1800" b="0" i="0" u="none" strike="noStrike" kern="1200" cap="none" spc="0" normalizeH="0" baseline="0" noProof="0" dirty="0">
                <a:ln>
                  <a:noFill/>
                </a:ln>
                <a:solidFill>
                  <a:srgbClr val="945DE8"/>
                </a:solidFill>
                <a:effectLst/>
                <a:uLnTx/>
                <a:uFillTx/>
                <a:latin typeface="Franklin Gothic Book" panose="020B0503020102020204" pitchFamily="34" charset="0"/>
                <a:ea typeface="+mn-ea"/>
                <a:cs typeface="+mn-cs"/>
              </a:rPr>
              <a:t>€50</a:t>
            </a:r>
            <a:r>
              <a:rPr kumimoji="0" lang="nl-NL" sz="1800" b="0" i="0" u="none" strike="noStrike" kern="1200" cap="none" spc="0" normalizeH="0" baseline="0" noProof="0" dirty="0">
                <a:ln>
                  <a:noFill/>
                </a:ln>
                <a:solidFill>
                  <a:srgbClr val="945DE8"/>
                </a:solidFill>
                <a:effectLst/>
                <a:uLnTx/>
                <a:uFillTx/>
                <a:latin typeface="Effra" panose="02000506080000020004"/>
                <a:ea typeface="+mn-ea"/>
                <a:cs typeface="+mn-cs"/>
              </a:rPr>
              <a:t> </a:t>
            </a:r>
          </a:p>
        </p:txBody>
      </p:sp>
    </p:spTree>
    <p:extLst>
      <p:ext uri="{BB962C8B-B14F-4D97-AF65-F5344CB8AC3E}">
        <p14:creationId xmlns:p14="http://schemas.microsoft.com/office/powerpoint/2010/main" val="428043498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4"/>
                                        </p:tgtEl>
                                        <p:attrNameLst>
                                          <p:attrName>style.visibility</p:attrName>
                                        </p:attrNameLst>
                                      </p:cBhvr>
                                      <p:to>
                                        <p:strVal val="visible"/>
                                      </p:to>
                                    </p:set>
                                    <p:anim calcmode="lin" valueType="num">
                                      <p:cBhvr additive="base">
                                        <p:cTn id="35" dur="500" fill="hold"/>
                                        <p:tgtEl>
                                          <p:spTgt spid="4"/>
                                        </p:tgtEl>
                                        <p:attrNameLst>
                                          <p:attrName>ppt_x</p:attrName>
                                        </p:attrNameLst>
                                      </p:cBhvr>
                                      <p:tavLst>
                                        <p:tav tm="0">
                                          <p:val>
                                            <p:strVal val="#ppt_x"/>
                                          </p:val>
                                        </p:tav>
                                        <p:tav tm="100000">
                                          <p:val>
                                            <p:strVal val="#ppt_x"/>
                                          </p:val>
                                        </p:tav>
                                      </p:tavLst>
                                    </p:anim>
                                    <p:anim calcmode="lin" valueType="num">
                                      <p:cBhvr additive="base">
                                        <p:cTn id="3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6" presetClass="entr" presetSubtype="16" fill="hold" grpId="0" nodeType="click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circle(in)">
                                      <p:cBhvr>
                                        <p:cTn id="41" dur="2000"/>
                                        <p:tgtEl>
                                          <p:spTgt spid="5"/>
                                        </p:tgtEl>
                                      </p:cBhvr>
                                    </p:animEffect>
                                  </p:childTnLst>
                                </p:cTn>
                              </p:par>
                            </p:childTnLst>
                          </p:cTn>
                        </p:par>
                      </p:childTnLst>
                    </p:cTn>
                  </p:par>
                  <p:par>
                    <p:cTn id="42" fill="hold">
                      <p:stCondLst>
                        <p:cond delay="indefinite"/>
                      </p:stCondLst>
                      <p:childTnLst>
                        <p:par>
                          <p:cTn id="43" fill="hold">
                            <p:stCondLst>
                              <p:cond delay="0"/>
                            </p:stCondLst>
                            <p:childTnLst>
                              <p:par>
                                <p:cTn id="44" presetID="6" presetClass="entr" presetSubtype="16" fill="hold" grpId="0" nodeType="click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circle(in)">
                                      <p:cBhvr>
                                        <p:cTn id="46" dur="2000"/>
                                        <p:tgtEl>
                                          <p:spTgt spid="6"/>
                                        </p:tgtEl>
                                      </p:cBhvr>
                                    </p:animEffect>
                                  </p:childTnLst>
                                </p:cTn>
                              </p:par>
                            </p:childTnLst>
                          </p:cTn>
                        </p:par>
                      </p:childTnLst>
                    </p:cTn>
                  </p:par>
                  <p:par>
                    <p:cTn id="47" fill="hold">
                      <p:stCondLst>
                        <p:cond delay="indefinite"/>
                      </p:stCondLst>
                      <p:childTnLst>
                        <p:par>
                          <p:cTn id="48" fill="hold">
                            <p:stCondLst>
                              <p:cond delay="0"/>
                            </p:stCondLst>
                            <p:childTnLst>
                              <p:par>
                                <p:cTn id="49" presetID="6" presetClass="entr" presetSubtype="16" fill="hold" grpId="0" nodeType="clickEffect">
                                  <p:stCondLst>
                                    <p:cond delay="0"/>
                                  </p:stCondLst>
                                  <p:childTnLst>
                                    <p:set>
                                      <p:cBhvr>
                                        <p:cTn id="50" dur="1" fill="hold">
                                          <p:stCondLst>
                                            <p:cond delay="0"/>
                                          </p:stCondLst>
                                        </p:cTn>
                                        <p:tgtEl>
                                          <p:spTgt spid="7"/>
                                        </p:tgtEl>
                                        <p:attrNameLst>
                                          <p:attrName>style.visibility</p:attrName>
                                        </p:attrNameLst>
                                      </p:cBhvr>
                                      <p:to>
                                        <p:strVal val="visible"/>
                                      </p:to>
                                    </p:set>
                                    <p:animEffect transition="in" filter="circle(in)">
                                      <p:cBhvr>
                                        <p:cTn id="51"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animBg="1"/>
      <p:bldP spid="6" grpId="0" animBg="1"/>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B6CE4E-C115-AB1E-2916-D7B887D146BF}"/>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EAEBA89D-60BF-8333-F34B-EE4AA3D969AD}"/>
              </a:ext>
            </a:extLst>
          </p:cNvPr>
          <p:cNvSpPr>
            <a:spLocks noGrp="1"/>
          </p:cNvSpPr>
          <p:nvPr>
            <p:ph type="title"/>
          </p:nvPr>
        </p:nvSpPr>
        <p:spPr/>
        <p:txBody>
          <a:bodyPr/>
          <a:lstStyle/>
          <a:p>
            <a:r>
              <a:rPr lang="nl-NL" dirty="0"/>
              <a:t>Examenvoorbeeld (2021-I, opgave 6)</a:t>
            </a:r>
          </a:p>
        </p:txBody>
      </p:sp>
      <p:sp>
        <p:nvSpPr>
          <p:cNvPr id="3" name="Tijdelijke aanduiding voor inhoud 2">
            <a:extLst>
              <a:ext uri="{FF2B5EF4-FFF2-40B4-BE49-F238E27FC236}">
                <a16:creationId xmlns:a16="http://schemas.microsoft.com/office/drawing/2014/main" id="{44562F7A-D3B3-FDBF-10F7-F986FA3E4240}"/>
              </a:ext>
            </a:extLst>
          </p:cNvPr>
          <p:cNvSpPr>
            <a:spLocks noGrp="1"/>
          </p:cNvSpPr>
          <p:nvPr>
            <p:ph idx="1"/>
          </p:nvPr>
        </p:nvSpPr>
        <p:spPr/>
        <p:txBody>
          <a:bodyPr/>
          <a:lstStyle/>
          <a:p>
            <a:pPr marL="0" indent="0">
              <a:buNone/>
            </a:pPr>
            <a:r>
              <a:rPr lang="nl-NL" dirty="0"/>
              <a:t>Financieel feit B: €2.178 inclusief 21% BTW wordt </a:t>
            </a:r>
            <a:r>
              <a:rPr lang="nl-NL" b="1" dirty="0">
                <a:solidFill>
                  <a:srgbClr val="945DE8"/>
                </a:solidFill>
              </a:rPr>
              <a:t>ontvangen</a:t>
            </a:r>
            <a:r>
              <a:rPr lang="nl-NL" dirty="0"/>
              <a:t> van debiteuren.</a:t>
            </a:r>
          </a:p>
          <a:p>
            <a:pPr>
              <a:buFont typeface="Wingdings" panose="05000000000000000000" pitchFamily="2" charset="2"/>
              <a:buChar char="à"/>
            </a:pPr>
            <a:r>
              <a:rPr lang="nl-NL" dirty="0">
                <a:sym typeface="Wingdings" panose="05000000000000000000" pitchFamily="2" charset="2"/>
              </a:rPr>
              <a:t>ontvangsten!</a:t>
            </a:r>
          </a:p>
          <a:p>
            <a:pPr>
              <a:buFont typeface="Wingdings" panose="05000000000000000000" pitchFamily="2" charset="2"/>
              <a:buChar char="à"/>
            </a:pPr>
            <a:r>
              <a:rPr lang="nl-NL" dirty="0">
                <a:sym typeface="Wingdings" panose="05000000000000000000" pitchFamily="2" charset="2"/>
              </a:rPr>
              <a:t>Liquiditeitsoverzicht!</a:t>
            </a:r>
          </a:p>
          <a:p>
            <a:pPr>
              <a:buFont typeface="Wingdings" panose="05000000000000000000" pitchFamily="2" charset="2"/>
              <a:buChar char="à"/>
            </a:pPr>
            <a:r>
              <a:rPr lang="nl-NL" u="sng" dirty="0">
                <a:sym typeface="Wingdings" panose="05000000000000000000" pitchFamily="2" charset="2"/>
              </a:rPr>
              <a:t>Inclusief</a:t>
            </a:r>
            <a:r>
              <a:rPr lang="nl-NL" dirty="0">
                <a:sym typeface="Wingdings" panose="05000000000000000000" pitchFamily="2" charset="2"/>
              </a:rPr>
              <a:t> BTW</a:t>
            </a:r>
          </a:p>
          <a:p>
            <a:pPr marL="0" indent="0">
              <a:buNone/>
            </a:pPr>
            <a:endParaRPr lang="nl-NL" dirty="0">
              <a:sym typeface="Wingdings" panose="05000000000000000000" pitchFamily="2" charset="2"/>
            </a:endParaRPr>
          </a:p>
          <a:p>
            <a:pPr marL="0" indent="0">
              <a:buNone/>
            </a:pPr>
            <a:r>
              <a:rPr lang="nl-NL" dirty="0">
                <a:sym typeface="Wingdings" panose="05000000000000000000" pitchFamily="2" charset="2"/>
              </a:rPr>
              <a:t>Er is </a:t>
            </a:r>
            <a:r>
              <a:rPr lang="nl-NL" u="sng" dirty="0">
                <a:sym typeface="Wingdings" panose="05000000000000000000" pitchFamily="2" charset="2"/>
              </a:rPr>
              <a:t>geen</a:t>
            </a:r>
            <a:r>
              <a:rPr lang="nl-NL" dirty="0">
                <a:sym typeface="Wingdings" panose="05000000000000000000" pitchFamily="2" charset="2"/>
              </a:rPr>
              <a:t> sprake van opbrengsten, want deze zijn al geboekt in november toen de factuur werd verzonden.</a:t>
            </a:r>
          </a:p>
          <a:p>
            <a:pPr marL="0" indent="0">
              <a:buNone/>
            </a:pPr>
            <a:r>
              <a:rPr lang="nl-NL" dirty="0">
                <a:sym typeface="Wingdings" panose="05000000000000000000" pitchFamily="2" charset="2"/>
              </a:rPr>
              <a:t> Niets op de winst- en verliesrekening. </a:t>
            </a:r>
          </a:p>
          <a:p>
            <a:pPr marL="0" indent="0">
              <a:buNone/>
            </a:pPr>
            <a:endParaRPr lang="nl-NL" dirty="0"/>
          </a:p>
        </p:txBody>
      </p:sp>
      <p:pic>
        <p:nvPicPr>
          <p:cNvPr id="9" name="Afbeelding 8">
            <a:extLst>
              <a:ext uri="{FF2B5EF4-FFF2-40B4-BE49-F238E27FC236}">
                <a16:creationId xmlns:a16="http://schemas.microsoft.com/office/drawing/2014/main" id="{D47E4500-FB26-470A-BCB5-61981FB4033B}"/>
              </a:ext>
            </a:extLst>
          </p:cNvPr>
          <p:cNvPicPr>
            <a:picLocks noChangeAspect="1"/>
          </p:cNvPicPr>
          <p:nvPr/>
        </p:nvPicPr>
        <p:blipFill>
          <a:blip r:embed="rId2"/>
          <a:stretch>
            <a:fillRect/>
          </a:stretch>
        </p:blipFill>
        <p:spPr>
          <a:xfrm>
            <a:off x="2122114" y="509180"/>
            <a:ext cx="7830643" cy="5839640"/>
          </a:xfrm>
          <a:prstGeom prst="rect">
            <a:avLst/>
          </a:prstGeom>
        </p:spPr>
      </p:pic>
      <p:sp>
        <p:nvSpPr>
          <p:cNvPr id="10" name="Tekstvak 9">
            <a:extLst>
              <a:ext uri="{FF2B5EF4-FFF2-40B4-BE49-F238E27FC236}">
                <a16:creationId xmlns:a16="http://schemas.microsoft.com/office/drawing/2014/main" id="{1AE71114-1A0A-49BF-A784-2A3CB0BBFE15}"/>
              </a:ext>
            </a:extLst>
          </p:cNvPr>
          <p:cNvSpPr txBox="1"/>
          <p:nvPr/>
        </p:nvSpPr>
        <p:spPr>
          <a:xfrm>
            <a:off x="4955458" y="1640959"/>
            <a:ext cx="1828800" cy="36933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srgbClr val="945DE8"/>
                </a:solidFill>
                <a:effectLst/>
                <a:uLnTx/>
                <a:uFillTx/>
                <a:latin typeface="Effra" panose="02000506080000020004"/>
                <a:ea typeface="+mn-ea"/>
                <a:cs typeface="+mn-cs"/>
              </a:rPr>
              <a:t>Interest </a:t>
            </a:r>
            <a:r>
              <a:rPr kumimoji="0" lang="nl-NL" sz="1800" b="0" i="0" u="none" strike="noStrike" kern="1200" cap="none" spc="0" normalizeH="0" baseline="0" noProof="0" dirty="0">
                <a:ln>
                  <a:noFill/>
                </a:ln>
                <a:solidFill>
                  <a:srgbClr val="945DE8"/>
                </a:solidFill>
                <a:effectLst/>
                <a:uLnTx/>
                <a:uFillTx/>
                <a:latin typeface="Franklin Gothic Book" panose="020B0503020102020204" pitchFamily="34" charset="0"/>
                <a:ea typeface="+mn-ea"/>
                <a:cs typeface="+mn-cs"/>
              </a:rPr>
              <a:t>€600</a:t>
            </a:r>
            <a:r>
              <a:rPr kumimoji="0" lang="nl-NL" sz="1800" b="0" i="0" u="none" strike="noStrike" kern="1200" cap="none" spc="0" normalizeH="0" baseline="0" noProof="0" dirty="0">
                <a:ln>
                  <a:noFill/>
                </a:ln>
                <a:solidFill>
                  <a:srgbClr val="945DE8"/>
                </a:solidFill>
                <a:effectLst/>
                <a:uLnTx/>
                <a:uFillTx/>
                <a:latin typeface="Effra" panose="02000506080000020004"/>
                <a:ea typeface="+mn-ea"/>
                <a:cs typeface="+mn-cs"/>
              </a:rPr>
              <a:t> </a:t>
            </a:r>
          </a:p>
        </p:txBody>
      </p:sp>
      <p:sp>
        <p:nvSpPr>
          <p:cNvPr id="11" name="Tekstvak 10">
            <a:extLst>
              <a:ext uri="{FF2B5EF4-FFF2-40B4-BE49-F238E27FC236}">
                <a16:creationId xmlns:a16="http://schemas.microsoft.com/office/drawing/2014/main" id="{A027D802-B645-4D4B-9D27-D063789617F1}"/>
              </a:ext>
            </a:extLst>
          </p:cNvPr>
          <p:cNvSpPr txBox="1"/>
          <p:nvPr/>
        </p:nvSpPr>
        <p:spPr>
          <a:xfrm>
            <a:off x="4955458" y="2007116"/>
            <a:ext cx="1828800" cy="36933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srgbClr val="945DE8"/>
                </a:solidFill>
                <a:effectLst/>
                <a:uLnTx/>
                <a:uFillTx/>
                <a:latin typeface="Effra" panose="02000506080000020004"/>
                <a:ea typeface="+mn-ea"/>
                <a:cs typeface="+mn-cs"/>
              </a:rPr>
              <a:t>Aflossing </a:t>
            </a:r>
            <a:r>
              <a:rPr kumimoji="0" lang="nl-NL" sz="1800" b="0" i="0" u="none" strike="noStrike" kern="1200" cap="none" spc="0" normalizeH="0" baseline="0" noProof="0" dirty="0">
                <a:ln>
                  <a:noFill/>
                </a:ln>
                <a:solidFill>
                  <a:srgbClr val="945DE8"/>
                </a:solidFill>
                <a:effectLst/>
                <a:uLnTx/>
                <a:uFillTx/>
                <a:latin typeface="Franklin Gothic Book" panose="020B0503020102020204" pitchFamily="34" charset="0"/>
                <a:ea typeface="+mn-ea"/>
                <a:cs typeface="+mn-cs"/>
              </a:rPr>
              <a:t>€2.000</a:t>
            </a:r>
            <a:r>
              <a:rPr kumimoji="0" lang="nl-NL" sz="1800" b="0" i="0" u="none" strike="noStrike" kern="1200" cap="none" spc="0" normalizeH="0" baseline="0" noProof="0" dirty="0">
                <a:ln>
                  <a:noFill/>
                </a:ln>
                <a:solidFill>
                  <a:srgbClr val="945DE8"/>
                </a:solidFill>
                <a:effectLst/>
                <a:uLnTx/>
                <a:uFillTx/>
                <a:latin typeface="Effra" panose="02000506080000020004"/>
                <a:ea typeface="+mn-ea"/>
                <a:cs typeface="+mn-cs"/>
              </a:rPr>
              <a:t> </a:t>
            </a:r>
          </a:p>
        </p:txBody>
      </p:sp>
      <p:sp>
        <p:nvSpPr>
          <p:cNvPr id="12" name="Tekstvak 11">
            <a:extLst>
              <a:ext uri="{FF2B5EF4-FFF2-40B4-BE49-F238E27FC236}">
                <a16:creationId xmlns:a16="http://schemas.microsoft.com/office/drawing/2014/main" id="{B3AE24FE-9D5B-4873-945B-247FAC33BC55}"/>
              </a:ext>
            </a:extLst>
          </p:cNvPr>
          <p:cNvSpPr txBox="1"/>
          <p:nvPr/>
        </p:nvSpPr>
        <p:spPr>
          <a:xfrm>
            <a:off x="4955458" y="4296887"/>
            <a:ext cx="1828800" cy="36933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srgbClr val="945DE8"/>
                </a:solidFill>
                <a:effectLst/>
                <a:uLnTx/>
                <a:uFillTx/>
                <a:latin typeface="Effra" panose="02000506080000020004"/>
                <a:ea typeface="+mn-ea"/>
                <a:cs typeface="+mn-cs"/>
              </a:rPr>
              <a:t>Interest </a:t>
            </a:r>
            <a:r>
              <a:rPr kumimoji="0" lang="nl-NL" sz="1800" b="0" i="0" u="none" strike="noStrike" kern="1200" cap="none" spc="0" normalizeH="0" baseline="0" noProof="0" dirty="0">
                <a:ln>
                  <a:noFill/>
                </a:ln>
                <a:solidFill>
                  <a:srgbClr val="945DE8"/>
                </a:solidFill>
                <a:effectLst/>
                <a:uLnTx/>
                <a:uFillTx/>
                <a:latin typeface="Franklin Gothic Book" panose="020B0503020102020204" pitchFamily="34" charset="0"/>
                <a:ea typeface="+mn-ea"/>
                <a:cs typeface="+mn-cs"/>
              </a:rPr>
              <a:t>€50</a:t>
            </a:r>
            <a:r>
              <a:rPr kumimoji="0" lang="nl-NL" sz="1800" b="0" i="0" u="none" strike="noStrike" kern="1200" cap="none" spc="0" normalizeH="0" baseline="0" noProof="0" dirty="0">
                <a:ln>
                  <a:noFill/>
                </a:ln>
                <a:solidFill>
                  <a:srgbClr val="945DE8"/>
                </a:solidFill>
                <a:effectLst/>
                <a:uLnTx/>
                <a:uFillTx/>
                <a:latin typeface="Effra" panose="02000506080000020004"/>
                <a:ea typeface="+mn-ea"/>
                <a:cs typeface="+mn-cs"/>
              </a:rPr>
              <a:t> </a:t>
            </a:r>
          </a:p>
        </p:txBody>
      </p:sp>
      <p:sp>
        <p:nvSpPr>
          <p:cNvPr id="13" name="Tekstvak 12">
            <a:extLst>
              <a:ext uri="{FF2B5EF4-FFF2-40B4-BE49-F238E27FC236}">
                <a16:creationId xmlns:a16="http://schemas.microsoft.com/office/drawing/2014/main" id="{499E2733-CEFC-46ED-88C8-78E6003A7D78}"/>
              </a:ext>
            </a:extLst>
          </p:cNvPr>
          <p:cNvSpPr txBox="1"/>
          <p:nvPr/>
        </p:nvSpPr>
        <p:spPr>
          <a:xfrm>
            <a:off x="7275874" y="2555360"/>
            <a:ext cx="2231919" cy="646331"/>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srgbClr val="945DE8"/>
                </a:solidFill>
                <a:effectLst/>
                <a:uLnTx/>
                <a:uFillTx/>
                <a:latin typeface="Effra" panose="02000506080000020004"/>
                <a:ea typeface="+mn-ea"/>
                <a:cs typeface="+mn-cs"/>
              </a:rPr>
              <a:t>Relatiebemiddeling </a:t>
            </a:r>
            <a:r>
              <a:rPr kumimoji="0" lang="nl-NL" sz="1800" b="0" i="0" u="none" strike="noStrike" kern="1200" cap="none" spc="0" normalizeH="0" baseline="0" noProof="0" dirty="0">
                <a:ln>
                  <a:noFill/>
                </a:ln>
                <a:solidFill>
                  <a:srgbClr val="945DE8"/>
                </a:solidFill>
                <a:effectLst/>
                <a:uLnTx/>
                <a:uFillTx/>
                <a:latin typeface="Franklin Gothic Book" panose="020B0503020102020204" pitchFamily="34" charset="0"/>
                <a:ea typeface="+mn-ea"/>
                <a:cs typeface="+mn-cs"/>
              </a:rPr>
              <a:t>€2.178</a:t>
            </a:r>
            <a:r>
              <a:rPr kumimoji="0" lang="nl-NL" sz="1800" b="0" i="0" u="none" strike="noStrike" kern="1200" cap="none" spc="0" normalizeH="0" baseline="0" noProof="0" dirty="0">
                <a:ln>
                  <a:noFill/>
                </a:ln>
                <a:solidFill>
                  <a:srgbClr val="945DE8"/>
                </a:solidFill>
                <a:effectLst/>
                <a:uLnTx/>
                <a:uFillTx/>
                <a:latin typeface="Effra" panose="02000506080000020004"/>
                <a:ea typeface="+mn-ea"/>
                <a:cs typeface="+mn-cs"/>
              </a:rPr>
              <a:t> </a:t>
            </a:r>
          </a:p>
        </p:txBody>
      </p:sp>
    </p:spTree>
    <p:extLst>
      <p:ext uri="{BB962C8B-B14F-4D97-AF65-F5344CB8AC3E}">
        <p14:creationId xmlns:p14="http://schemas.microsoft.com/office/powerpoint/2010/main" val="256326346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500" fill="hold"/>
                                        <p:tgtEl>
                                          <p:spTgt spid="11"/>
                                        </p:tgtEl>
                                        <p:attrNameLst>
                                          <p:attrName>ppt_x</p:attrName>
                                        </p:attrNameLst>
                                      </p:cBhvr>
                                      <p:tavLst>
                                        <p:tav tm="0">
                                          <p:val>
                                            <p:strVal val="#ppt_x"/>
                                          </p:val>
                                        </p:tav>
                                        <p:tav tm="100000">
                                          <p:val>
                                            <p:strVal val="#ppt_x"/>
                                          </p:val>
                                        </p:tav>
                                      </p:tavLst>
                                    </p:anim>
                                    <p:anim calcmode="lin" valueType="num">
                                      <p:cBhvr additive="base">
                                        <p:cTn id="36" dur="500" fill="hold"/>
                                        <p:tgtEl>
                                          <p:spTgt spid="11"/>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ppt_x"/>
                                          </p:val>
                                        </p:tav>
                                        <p:tav tm="100000">
                                          <p:val>
                                            <p:strVal val="#ppt_x"/>
                                          </p:val>
                                        </p:tav>
                                      </p:tavLst>
                                    </p:anim>
                                    <p:anim calcmode="lin" valueType="num">
                                      <p:cBhvr additive="base">
                                        <p:cTn id="4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6" presetClass="entr" presetSubtype="16" fill="hold" grpId="0" nodeType="click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circle(in)">
                                      <p:cBhvr>
                                        <p:cTn id="45"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0" grpId="0" animBg="1"/>
      <p:bldP spid="11" grpId="0" animBg="1"/>
      <p:bldP spid="12" grpId="0" animBg="1"/>
      <p:bldP spid="1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3747F5-80E9-CFC5-FCCC-8EDD13DAB035}"/>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0128B60E-027F-A9C1-996D-5F978FB04AF3}"/>
              </a:ext>
            </a:extLst>
          </p:cNvPr>
          <p:cNvSpPr>
            <a:spLocks noGrp="1"/>
          </p:cNvSpPr>
          <p:nvPr>
            <p:ph type="title"/>
          </p:nvPr>
        </p:nvSpPr>
        <p:spPr/>
        <p:txBody>
          <a:bodyPr/>
          <a:lstStyle/>
          <a:p>
            <a:endParaRPr lang="nl-NL"/>
          </a:p>
        </p:txBody>
      </p:sp>
      <p:sp>
        <p:nvSpPr>
          <p:cNvPr id="3" name="Tijdelijke aanduiding voor inhoud 2">
            <a:extLst>
              <a:ext uri="{FF2B5EF4-FFF2-40B4-BE49-F238E27FC236}">
                <a16:creationId xmlns:a16="http://schemas.microsoft.com/office/drawing/2014/main" id="{229E3313-39D8-E438-0902-4622F47B74F3}"/>
              </a:ext>
            </a:extLst>
          </p:cNvPr>
          <p:cNvSpPr>
            <a:spLocks noGrp="1"/>
          </p:cNvSpPr>
          <p:nvPr>
            <p:ph idx="1"/>
          </p:nvPr>
        </p:nvSpPr>
        <p:spPr/>
        <p:txBody>
          <a:bodyPr/>
          <a:lstStyle/>
          <a:p>
            <a:endParaRPr lang="nl-NL"/>
          </a:p>
        </p:txBody>
      </p:sp>
    </p:spTree>
    <p:extLst>
      <p:ext uri="{BB962C8B-B14F-4D97-AF65-F5344CB8AC3E}">
        <p14:creationId xmlns:p14="http://schemas.microsoft.com/office/powerpoint/2010/main" val="25462885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DD9AC469-4244-ACD7-D194-BE7AA68052ED}"/>
              </a:ext>
            </a:extLst>
          </p:cNvPr>
          <p:cNvSpPr>
            <a:spLocks noGrp="1"/>
          </p:cNvSpPr>
          <p:nvPr>
            <p:ph type="title"/>
          </p:nvPr>
        </p:nvSpPr>
        <p:spPr/>
        <p:txBody>
          <a:bodyPr/>
          <a:lstStyle/>
          <a:p>
            <a:r>
              <a:rPr lang="nl-NL" dirty="0"/>
              <a:t>Voorraad, inkopen en inkoopwaarde van de omzet</a:t>
            </a:r>
          </a:p>
        </p:txBody>
      </p:sp>
      <p:sp>
        <p:nvSpPr>
          <p:cNvPr id="5" name="Tijdelijke aanduiding voor tekst 4">
            <a:extLst>
              <a:ext uri="{FF2B5EF4-FFF2-40B4-BE49-F238E27FC236}">
                <a16:creationId xmlns:a16="http://schemas.microsoft.com/office/drawing/2014/main" id="{FEBEEA49-FE8A-221D-66F4-460AC3C58D38}"/>
              </a:ext>
            </a:extLst>
          </p:cNvPr>
          <p:cNvSpPr>
            <a:spLocks noGrp="1"/>
          </p:cNvSpPr>
          <p:nvPr>
            <p:ph type="body" idx="1"/>
          </p:nvPr>
        </p:nvSpPr>
        <p:spPr/>
        <p:txBody>
          <a:bodyPr/>
          <a:lstStyle/>
          <a:p>
            <a:r>
              <a:rPr lang="nl-NL" dirty="0"/>
              <a:t>Quirine</a:t>
            </a:r>
          </a:p>
        </p:txBody>
      </p:sp>
    </p:spTree>
    <p:extLst>
      <p:ext uri="{BB962C8B-B14F-4D97-AF65-F5344CB8AC3E}">
        <p14:creationId xmlns:p14="http://schemas.microsoft.com/office/powerpoint/2010/main" val="108845964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FA417EF-E417-6FE7-3C11-D4BFB0794788}"/>
              </a:ext>
            </a:extLst>
          </p:cNvPr>
          <p:cNvSpPr>
            <a:spLocks noGrp="1"/>
          </p:cNvSpPr>
          <p:nvPr>
            <p:ph type="title"/>
          </p:nvPr>
        </p:nvSpPr>
        <p:spPr/>
        <p:txBody>
          <a:bodyPr/>
          <a:lstStyle/>
          <a:p>
            <a:r>
              <a:rPr lang="nl-NL" dirty="0"/>
              <a:t>Berekenen van de voorraad</a:t>
            </a:r>
          </a:p>
        </p:txBody>
      </p:sp>
      <p:sp>
        <p:nvSpPr>
          <p:cNvPr id="3" name="Tijdelijke aanduiding voor inhoud 2">
            <a:extLst>
              <a:ext uri="{FF2B5EF4-FFF2-40B4-BE49-F238E27FC236}">
                <a16:creationId xmlns:a16="http://schemas.microsoft.com/office/drawing/2014/main" id="{6CF031CB-EFC0-342E-CAB6-1815113D310E}"/>
              </a:ext>
            </a:extLst>
          </p:cNvPr>
          <p:cNvSpPr>
            <a:spLocks noGrp="1"/>
          </p:cNvSpPr>
          <p:nvPr>
            <p:ph idx="1"/>
          </p:nvPr>
        </p:nvSpPr>
        <p:spPr/>
        <p:txBody>
          <a:bodyPr/>
          <a:lstStyle/>
          <a:p>
            <a:pPr marL="0" indent="0">
              <a:buNone/>
            </a:pPr>
            <a:endParaRPr lang="nl-NL" dirty="0"/>
          </a:p>
          <a:p>
            <a:pPr marL="0" indent="0">
              <a:buNone/>
            </a:pPr>
            <a:r>
              <a:rPr lang="nl-NL" dirty="0"/>
              <a:t>Beginvoorraad</a:t>
            </a:r>
          </a:p>
          <a:p>
            <a:pPr marL="0" indent="0">
              <a:buNone/>
            </a:pPr>
            <a:r>
              <a:rPr lang="nl-NL" dirty="0"/>
              <a:t>Inkopen			+</a:t>
            </a:r>
          </a:p>
          <a:p>
            <a:pPr marL="0" indent="0">
              <a:buNone/>
            </a:pPr>
            <a:r>
              <a:rPr lang="nl-NL" u="sng" dirty="0"/>
              <a:t>Inkoopwaarde </a:t>
            </a:r>
            <a:r>
              <a:rPr lang="nl-NL" u="sng" dirty="0" err="1"/>
              <a:t>vd</a:t>
            </a:r>
            <a:r>
              <a:rPr lang="nl-NL" u="sng" dirty="0"/>
              <a:t> omzet 	-</a:t>
            </a:r>
          </a:p>
          <a:p>
            <a:pPr marL="0" indent="0">
              <a:buNone/>
            </a:pPr>
            <a:r>
              <a:rPr lang="nl-NL" dirty="0"/>
              <a:t>Eindvoorraad</a:t>
            </a:r>
          </a:p>
          <a:p>
            <a:pPr marL="0" indent="0">
              <a:buNone/>
            </a:pPr>
            <a:endParaRPr lang="nl-NL" dirty="0"/>
          </a:p>
        </p:txBody>
      </p:sp>
    </p:spTree>
    <p:extLst>
      <p:ext uri="{BB962C8B-B14F-4D97-AF65-F5344CB8AC3E}">
        <p14:creationId xmlns:p14="http://schemas.microsoft.com/office/powerpoint/2010/main" val="38144974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CBC95BA-107F-3F47-9B9F-B61E18876586}"/>
              </a:ext>
            </a:extLst>
          </p:cNvPr>
          <p:cNvSpPr>
            <a:spLocks noGrp="1"/>
          </p:cNvSpPr>
          <p:nvPr>
            <p:ph type="title"/>
          </p:nvPr>
        </p:nvSpPr>
        <p:spPr/>
        <p:txBody>
          <a:bodyPr/>
          <a:lstStyle/>
          <a:p>
            <a:r>
              <a:rPr lang="nl-NL" dirty="0"/>
              <a:t>Inkopen vs. inkoopwaarde van de omzet</a:t>
            </a:r>
          </a:p>
        </p:txBody>
      </p:sp>
      <p:sp>
        <p:nvSpPr>
          <p:cNvPr id="3" name="Tijdelijke aanduiding voor inhoud 2">
            <a:extLst>
              <a:ext uri="{FF2B5EF4-FFF2-40B4-BE49-F238E27FC236}">
                <a16:creationId xmlns:a16="http://schemas.microsoft.com/office/drawing/2014/main" id="{E308B57B-D7DB-A285-B257-72A70F7B1ACE}"/>
              </a:ext>
            </a:extLst>
          </p:cNvPr>
          <p:cNvSpPr>
            <a:spLocks noGrp="1"/>
          </p:cNvSpPr>
          <p:nvPr>
            <p:ph idx="1"/>
          </p:nvPr>
        </p:nvSpPr>
        <p:spPr/>
        <p:txBody>
          <a:bodyPr/>
          <a:lstStyle/>
          <a:p>
            <a:pPr marL="0" indent="0">
              <a:buNone/>
            </a:pPr>
            <a:endParaRPr lang="nl-NL" dirty="0"/>
          </a:p>
          <a:p>
            <a:pPr marL="45720" indent="0">
              <a:buNone/>
            </a:pPr>
            <a:r>
              <a:rPr lang="nl-NL" sz="2800" b="1" dirty="0"/>
              <a:t>Inkopen</a:t>
            </a:r>
            <a:r>
              <a:rPr lang="nl-NL" sz="2800" dirty="0"/>
              <a:t> = waarde van goederen die je in een bepaalde periode hebt ingekocht. </a:t>
            </a:r>
          </a:p>
          <a:p>
            <a:pPr marL="45720" indent="0">
              <a:buNone/>
            </a:pPr>
            <a:endParaRPr lang="nl-NL" sz="2800" dirty="0"/>
          </a:p>
          <a:p>
            <a:pPr marL="45720" indent="0">
              <a:buNone/>
            </a:pPr>
            <a:r>
              <a:rPr lang="nl-NL" sz="2800" b="1" dirty="0"/>
              <a:t>Inkoopwaarde van de omzet </a:t>
            </a:r>
            <a:r>
              <a:rPr lang="nl-NL" sz="2800" dirty="0"/>
              <a:t>= waarde van goederen die je in een bepaalde periode hebt verkocht.</a:t>
            </a:r>
          </a:p>
          <a:p>
            <a:pPr marL="0" indent="0">
              <a:buNone/>
            </a:pPr>
            <a:endParaRPr lang="nl-NL" dirty="0"/>
          </a:p>
        </p:txBody>
      </p:sp>
    </p:spTree>
    <p:extLst>
      <p:ext uri="{BB962C8B-B14F-4D97-AF65-F5344CB8AC3E}">
        <p14:creationId xmlns:p14="http://schemas.microsoft.com/office/powerpoint/2010/main" val="30710379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D0BC334-7300-CA64-9A27-0C4AEE56F712}"/>
              </a:ext>
            </a:extLst>
          </p:cNvPr>
          <p:cNvSpPr>
            <a:spLocks noGrp="1"/>
          </p:cNvSpPr>
          <p:nvPr>
            <p:ph type="title"/>
          </p:nvPr>
        </p:nvSpPr>
        <p:spPr/>
        <p:txBody>
          <a:bodyPr/>
          <a:lstStyle/>
          <a:p>
            <a:r>
              <a:rPr lang="nl-NL" dirty="0"/>
              <a:t>Examenvoorbeeld (2022-III, vraag 1)</a:t>
            </a:r>
          </a:p>
        </p:txBody>
      </p:sp>
      <p:pic>
        <p:nvPicPr>
          <p:cNvPr id="5" name="Tijdelijke aanduiding voor inhoud 4">
            <a:extLst>
              <a:ext uri="{FF2B5EF4-FFF2-40B4-BE49-F238E27FC236}">
                <a16:creationId xmlns:a16="http://schemas.microsoft.com/office/drawing/2014/main" id="{F2727A8E-8310-762D-EF0F-B47BF09DBB64}"/>
              </a:ext>
            </a:extLst>
          </p:cNvPr>
          <p:cNvPicPr>
            <a:picLocks noGrp="1" noChangeAspect="1"/>
          </p:cNvPicPr>
          <p:nvPr>
            <p:ph idx="1"/>
          </p:nvPr>
        </p:nvPicPr>
        <p:blipFill>
          <a:blip r:embed="rId2"/>
          <a:stretch>
            <a:fillRect/>
          </a:stretch>
        </p:blipFill>
        <p:spPr>
          <a:xfrm>
            <a:off x="838200" y="1541198"/>
            <a:ext cx="5570703" cy="4145639"/>
          </a:xfrm>
        </p:spPr>
      </p:pic>
      <p:pic>
        <p:nvPicPr>
          <p:cNvPr id="7" name="Afbeelding 6">
            <a:extLst>
              <a:ext uri="{FF2B5EF4-FFF2-40B4-BE49-F238E27FC236}">
                <a16:creationId xmlns:a16="http://schemas.microsoft.com/office/drawing/2014/main" id="{A5055CBA-0ADE-ADA0-BA36-DD6E389CA456}"/>
              </a:ext>
            </a:extLst>
          </p:cNvPr>
          <p:cNvPicPr>
            <a:picLocks noChangeAspect="1"/>
          </p:cNvPicPr>
          <p:nvPr/>
        </p:nvPicPr>
        <p:blipFill>
          <a:blip r:embed="rId3"/>
          <a:stretch>
            <a:fillRect/>
          </a:stretch>
        </p:blipFill>
        <p:spPr>
          <a:xfrm>
            <a:off x="6535265" y="1562598"/>
            <a:ext cx="5296359" cy="2126164"/>
          </a:xfrm>
          <a:prstGeom prst="rect">
            <a:avLst/>
          </a:prstGeom>
        </p:spPr>
      </p:pic>
      <p:sp>
        <p:nvSpPr>
          <p:cNvPr id="8" name="Tekstvak 7">
            <a:extLst>
              <a:ext uri="{FF2B5EF4-FFF2-40B4-BE49-F238E27FC236}">
                <a16:creationId xmlns:a16="http://schemas.microsoft.com/office/drawing/2014/main" id="{861AFB60-B73E-8D6C-97D2-17043905704F}"/>
              </a:ext>
            </a:extLst>
          </p:cNvPr>
          <p:cNvSpPr txBox="1"/>
          <p:nvPr/>
        </p:nvSpPr>
        <p:spPr>
          <a:xfrm>
            <a:off x="6637468" y="3870572"/>
            <a:ext cx="5296359" cy="23083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1" i="0" u="none" strike="noStrike" kern="1200" cap="none" spc="0" normalizeH="0" baseline="0" noProof="0" dirty="0">
                <a:ln>
                  <a:noFill/>
                </a:ln>
                <a:solidFill>
                  <a:prstClr val="black"/>
                </a:solidFill>
                <a:effectLst/>
                <a:uLnTx/>
                <a:uFillTx/>
                <a:latin typeface="Effra" panose="02000506080000020004"/>
                <a:ea typeface="+mn-ea"/>
                <a:cs typeface="+mn-cs"/>
              </a:rPr>
              <a:t>Vraag 1 (2p):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1" u="none" strike="noStrike" kern="1200" cap="none" spc="0" normalizeH="0" baseline="0" noProof="0" dirty="0">
                <a:ln>
                  <a:noFill/>
                </a:ln>
                <a:solidFill>
                  <a:prstClr val="black"/>
                </a:solidFill>
                <a:effectLst/>
                <a:uLnTx/>
                <a:uFillTx/>
                <a:latin typeface="Effra" panose="02000506080000020004"/>
                <a:ea typeface="+mn-ea"/>
                <a:cs typeface="+mn-cs"/>
              </a:rPr>
              <a:t>Bereken voor Pen &amp; Papier de waarde van de voorraad kantoorartikelen op 31 december 2019.</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1" u="none" strike="noStrike" kern="1200" cap="none" spc="0" normalizeH="0" baseline="0" noProof="0" dirty="0">
              <a:ln>
                <a:noFill/>
              </a:ln>
              <a:solidFill>
                <a:prstClr val="black"/>
              </a:solidFill>
              <a:effectLst/>
              <a:uLnTx/>
              <a:uFillTx/>
              <a:latin typeface="Effra" panose="020005060800000200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Effra" panose="02000506080000020004"/>
                <a:ea typeface="+mn-ea"/>
                <a:cs typeface="+mn-cs"/>
              </a:rPr>
              <a:t>Beginvoorraad:	  		€    110.000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Effra" panose="02000506080000020004"/>
                <a:ea typeface="+mn-ea"/>
                <a:cs typeface="+mn-cs"/>
              </a:rPr>
              <a:t>Inkopen:				€ 1.112.000 +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Effra" panose="02000506080000020004"/>
                <a:ea typeface="+mn-ea"/>
                <a:cs typeface="+mn-cs"/>
              </a:rPr>
              <a:t>Inkoopwaarde: 0,70 * 1.680.000 = 	€ </a:t>
            </a:r>
            <a:r>
              <a:rPr kumimoji="0" lang="nl-NL" sz="1800" b="0" i="0" u="sng" strike="noStrike" kern="1200" cap="none" spc="0" normalizeH="0" baseline="0" noProof="0" dirty="0">
                <a:ln>
                  <a:noFill/>
                </a:ln>
                <a:solidFill>
                  <a:prstClr val="black"/>
                </a:solidFill>
                <a:effectLst/>
                <a:uLnTx/>
                <a:uFillTx/>
                <a:latin typeface="Effra" panose="02000506080000020004"/>
                <a:ea typeface="+mn-ea"/>
                <a:cs typeface="+mn-cs"/>
              </a:rPr>
              <a:t>1.176.000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Effra" panose="02000506080000020004"/>
                <a:ea typeface="+mn-ea"/>
                <a:cs typeface="+mn-cs"/>
              </a:rPr>
              <a:t>Eindvoorraad:			€      46.000</a:t>
            </a:r>
          </a:p>
        </p:txBody>
      </p:sp>
      <p:sp>
        <p:nvSpPr>
          <p:cNvPr id="9" name="Ovaal 8">
            <a:extLst>
              <a:ext uri="{FF2B5EF4-FFF2-40B4-BE49-F238E27FC236}">
                <a16:creationId xmlns:a16="http://schemas.microsoft.com/office/drawing/2014/main" id="{D796E95A-D231-9465-834C-7E377E76DA2D}"/>
              </a:ext>
            </a:extLst>
          </p:cNvPr>
          <p:cNvSpPr/>
          <p:nvPr/>
        </p:nvSpPr>
        <p:spPr>
          <a:xfrm>
            <a:off x="3071119" y="3429001"/>
            <a:ext cx="704815" cy="259762"/>
          </a:xfrm>
          <a:prstGeom prst="ellipse">
            <a:avLst/>
          </a:prstGeom>
          <a:noFill/>
          <a:ln w="38100">
            <a:solidFill>
              <a:srgbClr val="945D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Ovaal 9">
            <a:extLst>
              <a:ext uri="{FF2B5EF4-FFF2-40B4-BE49-F238E27FC236}">
                <a16:creationId xmlns:a16="http://schemas.microsoft.com/office/drawing/2014/main" id="{85D9FC0A-58F5-236F-68B0-E13E0B3A215A}"/>
              </a:ext>
            </a:extLst>
          </p:cNvPr>
          <p:cNvSpPr/>
          <p:nvPr/>
        </p:nvSpPr>
        <p:spPr>
          <a:xfrm>
            <a:off x="5796856" y="5127159"/>
            <a:ext cx="726330" cy="294695"/>
          </a:xfrm>
          <a:prstGeom prst="ellipse">
            <a:avLst/>
          </a:prstGeom>
          <a:noFill/>
          <a:ln w="38100">
            <a:solidFill>
              <a:srgbClr val="945D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Ovaal 10">
            <a:extLst>
              <a:ext uri="{FF2B5EF4-FFF2-40B4-BE49-F238E27FC236}">
                <a16:creationId xmlns:a16="http://schemas.microsoft.com/office/drawing/2014/main" id="{87A59DB1-3CF4-A5B0-BA27-D7E8299DD879}"/>
              </a:ext>
            </a:extLst>
          </p:cNvPr>
          <p:cNvSpPr/>
          <p:nvPr/>
        </p:nvSpPr>
        <p:spPr>
          <a:xfrm>
            <a:off x="5786099" y="5439271"/>
            <a:ext cx="726330" cy="294695"/>
          </a:xfrm>
          <a:prstGeom prst="ellipse">
            <a:avLst/>
          </a:prstGeom>
          <a:noFill/>
          <a:ln w="38100">
            <a:solidFill>
              <a:srgbClr val="945D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3" name="Rechte verbindingslijn 12">
            <a:extLst>
              <a:ext uri="{FF2B5EF4-FFF2-40B4-BE49-F238E27FC236}">
                <a16:creationId xmlns:a16="http://schemas.microsoft.com/office/drawing/2014/main" id="{AC8BC590-B84D-34FC-9E0E-9986ED9D1840}"/>
              </a:ext>
            </a:extLst>
          </p:cNvPr>
          <p:cNvCxnSpPr/>
          <p:nvPr/>
        </p:nvCxnSpPr>
        <p:spPr>
          <a:xfrm>
            <a:off x="7121562" y="1914861"/>
            <a:ext cx="3528509" cy="0"/>
          </a:xfrm>
          <a:prstGeom prst="line">
            <a:avLst/>
          </a:prstGeom>
          <a:ln w="38100">
            <a:solidFill>
              <a:srgbClr val="945DE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384520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heel(1)">
                                      <p:cBhvr>
                                        <p:cTn id="13" dur="20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heel(1)">
                                      <p:cBhvr>
                                        <p:cTn id="18" dur="20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heel(1)">
                                      <p:cBhvr>
                                        <p:cTn id="23" dur="20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32" fill="hold"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circle(out)">
                                      <p:cBhvr>
                                        <p:cTn id="28" dur="200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76583C3-732D-F299-DD2E-F006029DCCA5}"/>
              </a:ext>
            </a:extLst>
          </p:cNvPr>
          <p:cNvSpPr>
            <a:spLocks noGrp="1"/>
          </p:cNvSpPr>
          <p:nvPr>
            <p:ph type="title"/>
          </p:nvPr>
        </p:nvSpPr>
        <p:spPr/>
        <p:txBody>
          <a:bodyPr/>
          <a:lstStyle/>
          <a:p>
            <a:endParaRPr lang="nl-NL"/>
          </a:p>
        </p:txBody>
      </p:sp>
      <p:sp>
        <p:nvSpPr>
          <p:cNvPr id="3" name="Tijdelijke aanduiding voor inhoud 2">
            <a:extLst>
              <a:ext uri="{FF2B5EF4-FFF2-40B4-BE49-F238E27FC236}">
                <a16:creationId xmlns:a16="http://schemas.microsoft.com/office/drawing/2014/main" id="{06E7A526-43C0-EC98-09AB-FFD5E3E14DBD}"/>
              </a:ext>
            </a:extLst>
          </p:cNvPr>
          <p:cNvSpPr>
            <a:spLocks noGrp="1"/>
          </p:cNvSpPr>
          <p:nvPr>
            <p:ph idx="1"/>
          </p:nvPr>
        </p:nvSpPr>
        <p:spPr/>
        <p:txBody>
          <a:bodyPr/>
          <a:lstStyle/>
          <a:p>
            <a:endParaRPr lang="nl-NL"/>
          </a:p>
        </p:txBody>
      </p:sp>
    </p:spTree>
    <p:extLst>
      <p:ext uri="{BB962C8B-B14F-4D97-AF65-F5344CB8AC3E}">
        <p14:creationId xmlns:p14="http://schemas.microsoft.com/office/powerpoint/2010/main" val="39252162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25C7A7B8-AF82-2B58-7091-E118B66B130B}"/>
              </a:ext>
            </a:extLst>
          </p:cNvPr>
          <p:cNvSpPr>
            <a:spLocks noGrp="1"/>
          </p:cNvSpPr>
          <p:nvPr>
            <p:ph type="title"/>
          </p:nvPr>
        </p:nvSpPr>
        <p:spPr/>
        <p:txBody>
          <a:bodyPr/>
          <a:lstStyle/>
          <a:p>
            <a:r>
              <a:rPr lang="nl-NL" dirty="0"/>
              <a:t>Hypothecaire lening	</a:t>
            </a:r>
          </a:p>
        </p:txBody>
      </p:sp>
      <p:sp>
        <p:nvSpPr>
          <p:cNvPr id="5" name="Tijdelijke aanduiding voor tekst 4">
            <a:extLst>
              <a:ext uri="{FF2B5EF4-FFF2-40B4-BE49-F238E27FC236}">
                <a16:creationId xmlns:a16="http://schemas.microsoft.com/office/drawing/2014/main" id="{BDBAC2CC-7360-C036-932D-940B8349C90F}"/>
              </a:ext>
            </a:extLst>
          </p:cNvPr>
          <p:cNvSpPr>
            <a:spLocks noGrp="1"/>
          </p:cNvSpPr>
          <p:nvPr>
            <p:ph type="body" idx="1"/>
          </p:nvPr>
        </p:nvSpPr>
        <p:spPr/>
        <p:txBody>
          <a:bodyPr/>
          <a:lstStyle/>
          <a:p>
            <a:r>
              <a:rPr lang="nl-NL" dirty="0"/>
              <a:t>Quirine</a:t>
            </a:r>
          </a:p>
        </p:txBody>
      </p:sp>
    </p:spTree>
    <p:extLst>
      <p:ext uri="{BB962C8B-B14F-4D97-AF65-F5344CB8AC3E}">
        <p14:creationId xmlns:p14="http://schemas.microsoft.com/office/powerpoint/2010/main" val="243725389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31F4D0B-D8EE-44F1-9EE7-272D108325AD}"/>
              </a:ext>
            </a:extLst>
          </p:cNvPr>
          <p:cNvSpPr>
            <a:spLocks noGrp="1"/>
          </p:cNvSpPr>
          <p:nvPr>
            <p:ph type="title"/>
          </p:nvPr>
        </p:nvSpPr>
        <p:spPr/>
        <p:txBody>
          <a:bodyPr/>
          <a:lstStyle/>
          <a:p>
            <a:r>
              <a:rPr lang="nl-NL" dirty="0">
                <a:latin typeface="Effra Medium" panose="02000606080000020004" pitchFamily="2" charset="0"/>
              </a:rPr>
              <a:t>Woning kopen?</a:t>
            </a:r>
          </a:p>
        </p:txBody>
      </p:sp>
      <p:sp>
        <p:nvSpPr>
          <p:cNvPr id="3" name="Tijdelijke aanduiding voor inhoud 2">
            <a:extLst>
              <a:ext uri="{FF2B5EF4-FFF2-40B4-BE49-F238E27FC236}">
                <a16:creationId xmlns:a16="http://schemas.microsoft.com/office/drawing/2014/main" id="{857E2D7E-29AE-44D4-8056-A1F9C8C74BA6}"/>
              </a:ext>
            </a:extLst>
          </p:cNvPr>
          <p:cNvSpPr>
            <a:spLocks noGrp="1"/>
          </p:cNvSpPr>
          <p:nvPr>
            <p:ph idx="1"/>
          </p:nvPr>
        </p:nvSpPr>
        <p:spPr/>
        <p:txBody>
          <a:bodyPr>
            <a:normAutofit/>
          </a:bodyPr>
          <a:lstStyle/>
          <a:p>
            <a:pPr marL="0" indent="0">
              <a:buNone/>
            </a:pPr>
            <a:r>
              <a:rPr lang="nl-NL" dirty="0">
                <a:latin typeface="Effra Medium" panose="02000606080000020004" pitchFamily="2" charset="0"/>
              </a:rPr>
              <a:t>Hypothecaire lening met een onroerend goed als </a:t>
            </a:r>
            <a:r>
              <a:rPr lang="nl-NL" b="1" dirty="0">
                <a:latin typeface="Effra Medium" panose="02000606080000020004" pitchFamily="2" charset="0"/>
              </a:rPr>
              <a:t>onderpand</a:t>
            </a:r>
            <a:r>
              <a:rPr lang="nl-NL" dirty="0">
                <a:latin typeface="Effra Medium" panose="02000606080000020004" pitchFamily="2" charset="0"/>
              </a:rPr>
              <a:t> nodig. </a:t>
            </a:r>
          </a:p>
          <a:p>
            <a:pPr marL="0" indent="0">
              <a:buNone/>
            </a:pPr>
            <a:endParaRPr lang="nl-NL" dirty="0">
              <a:latin typeface="Effra Medium" panose="02000606080000020004" pitchFamily="2" charset="0"/>
            </a:endParaRPr>
          </a:p>
          <a:p>
            <a:pPr marL="0" indent="0">
              <a:buNone/>
            </a:pPr>
            <a:r>
              <a:rPr lang="nl-NL" dirty="0">
                <a:latin typeface="Effra Medium" panose="02000606080000020004" pitchFamily="2" charset="0"/>
              </a:rPr>
              <a:t>De betaalde rente kun je aftrekken van de inkomstenbelasting. Dit noemen we </a:t>
            </a:r>
            <a:r>
              <a:rPr lang="nl-NL" b="1" dirty="0">
                <a:latin typeface="Effra Medium" panose="02000606080000020004" pitchFamily="2" charset="0"/>
              </a:rPr>
              <a:t>hypotheekrenteaftrek</a:t>
            </a:r>
            <a:r>
              <a:rPr lang="nl-NL" dirty="0">
                <a:latin typeface="Effra Medium" panose="02000606080000020004" pitchFamily="2" charset="0"/>
              </a:rPr>
              <a:t>.</a:t>
            </a:r>
          </a:p>
          <a:p>
            <a:pPr marL="0" indent="0">
              <a:buNone/>
            </a:pPr>
            <a:endParaRPr lang="nl-NL" dirty="0">
              <a:latin typeface="Effra Medium" panose="02000606080000020004" pitchFamily="2" charset="0"/>
            </a:endParaRPr>
          </a:p>
          <a:p>
            <a:pPr marL="0" indent="0">
              <a:buNone/>
            </a:pPr>
            <a:r>
              <a:rPr lang="nl-NL" dirty="0">
                <a:latin typeface="Effra Medium" panose="02000606080000020004" pitchFamily="2" charset="0"/>
              </a:rPr>
              <a:t>2 hypotheekvormen:</a:t>
            </a:r>
          </a:p>
          <a:p>
            <a:pPr marL="514350" indent="-514350">
              <a:buFont typeface="+mj-lt"/>
              <a:buAutoNum type="arabicPeriod"/>
            </a:pPr>
            <a:r>
              <a:rPr lang="nl-NL" dirty="0">
                <a:latin typeface="Effra Medium" panose="02000606080000020004" pitchFamily="2" charset="0"/>
              </a:rPr>
              <a:t>Lineaire hypotheek</a:t>
            </a:r>
          </a:p>
          <a:p>
            <a:pPr marL="514350" indent="-514350">
              <a:buFont typeface="+mj-lt"/>
              <a:buAutoNum type="arabicPeriod"/>
            </a:pPr>
            <a:r>
              <a:rPr lang="nl-NL" dirty="0">
                <a:latin typeface="Effra Medium" panose="02000606080000020004" pitchFamily="2" charset="0"/>
              </a:rPr>
              <a:t>Annuïteitenhypotheek </a:t>
            </a:r>
          </a:p>
          <a:p>
            <a:pPr marL="514350" indent="-514350">
              <a:buFont typeface="+mj-lt"/>
              <a:buAutoNum type="arabicPeriod"/>
            </a:pPr>
            <a:endParaRPr lang="nl-NL" dirty="0">
              <a:latin typeface="Effra Medium" panose="02000606080000020004" pitchFamily="2" charset="0"/>
            </a:endParaRPr>
          </a:p>
        </p:txBody>
      </p:sp>
    </p:spTree>
    <p:extLst>
      <p:ext uri="{BB962C8B-B14F-4D97-AF65-F5344CB8AC3E}">
        <p14:creationId xmlns:p14="http://schemas.microsoft.com/office/powerpoint/2010/main" val="343084257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86741E0-231A-0406-F283-E76350A411D7}"/>
              </a:ext>
            </a:extLst>
          </p:cNvPr>
          <p:cNvSpPr>
            <a:spLocks noGrp="1"/>
          </p:cNvSpPr>
          <p:nvPr>
            <p:ph type="title"/>
          </p:nvPr>
        </p:nvSpPr>
        <p:spPr/>
        <p:txBody>
          <a:bodyPr/>
          <a:lstStyle/>
          <a:p>
            <a:r>
              <a:rPr lang="nl-NL" dirty="0"/>
              <a:t>Tijdsindeling </a:t>
            </a:r>
          </a:p>
        </p:txBody>
      </p:sp>
      <p:sp>
        <p:nvSpPr>
          <p:cNvPr id="3" name="Tijdelijke aanduiding voor inhoud 2">
            <a:extLst>
              <a:ext uri="{FF2B5EF4-FFF2-40B4-BE49-F238E27FC236}">
                <a16:creationId xmlns:a16="http://schemas.microsoft.com/office/drawing/2014/main" id="{DD59BF5E-3827-0090-27AB-7969C4CD5F71}"/>
              </a:ext>
            </a:extLst>
          </p:cNvPr>
          <p:cNvSpPr>
            <a:spLocks noGrp="1"/>
          </p:cNvSpPr>
          <p:nvPr>
            <p:ph idx="1"/>
          </p:nvPr>
        </p:nvSpPr>
        <p:spPr/>
        <p:txBody>
          <a:bodyPr>
            <a:normAutofit fontScale="92500"/>
          </a:bodyPr>
          <a:lstStyle/>
          <a:p>
            <a:pPr marL="0" indent="0">
              <a:buNone/>
            </a:pPr>
            <a:r>
              <a:rPr lang="nl-NL" dirty="0"/>
              <a:t>Je hebt 180 minuten voor het examen. Je kunt je tijd ongeveer zo indelen:</a:t>
            </a:r>
          </a:p>
          <a:p>
            <a:pPr marL="0" indent="0">
              <a:buNone/>
            </a:pPr>
            <a:endParaRPr lang="nl-NL" dirty="0"/>
          </a:p>
          <a:p>
            <a:pPr marL="0" indent="0">
              <a:buNone/>
            </a:pPr>
            <a:endParaRPr lang="nl-NL" dirty="0"/>
          </a:p>
          <a:p>
            <a:pPr marL="0" indent="0">
              <a:buNone/>
            </a:pPr>
            <a:endParaRPr lang="nl-NL" dirty="0"/>
          </a:p>
          <a:p>
            <a:pPr marL="0" indent="0">
              <a:buNone/>
            </a:pPr>
            <a:endParaRPr lang="nl-NL" dirty="0"/>
          </a:p>
          <a:p>
            <a:pPr marL="0" indent="0">
              <a:buNone/>
            </a:pPr>
            <a:endParaRPr lang="nl-NL" dirty="0"/>
          </a:p>
          <a:p>
            <a:pPr marL="0" indent="0">
              <a:buNone/>
            </a:pPr>
            <a:endParaRPr lang="nl-NL" dirty="0"/>
          </a:p>
          <a:p>
            <a:pPr marL="0" indent="0">
              <a:buNone/>
            </a:pPr>
            <a:r>
              <a:rPr lang="nl-NL" dirty="0"/>
              <a:t>Je houdt dan een 25 minuten speling voor als je ergens iets uitloopt en om je antwoorden te controleren.</a:t>
            </a:r>
          </a:p>
          <a:p>
            <a:pPr marL="0" indent="0">
              <a:buNone/>
            </a:pPr>
            <a:endParaRPr lang="nl-NL" dirty="0"/>
          </a:p>
          <a:p>
            <a:pPr marL="0" indent="0">
              <a:buNone/>
            </a:pPr>
            <a:endParaRPr lang="nl-NL" dirty="0"/>
          </a:p>
          <a:p>
            <a:pPr marL="0" indent="0">
              <a:buNone/>
            </a:pPr>
            <a:endParaRPr lang="nl-NL" dirty="0"/>
          </a:p>
        </p:txBody>
      </p:sp>
      <p:sp>
        <p:nvSpPr>
          <p:cNvPr id="8" name="Tekstballon: ovaal 7">
            <a:extLst>
              <a:ext uri="{FF2B5EF4-FFF2-40B4-BE49-F238E27FC236}">
                <a16:creationId xmlns:a16="http://schemas.microsoft.com/office/drawing/2014/main" id="{7F512222-412C-3B0E-BA70-7C5F37F9A1C5}"/>
              </a:ext>
            </a:extLst>
          </p:cNvPr>
          <p:cNvSpPr/>
          <p:nvPr/>
        </p:nvSpPr>
        <p:spPr>
          <a:xfrm>
            <a:off x="7623127" y="2617995"/>
            <a:ext cx="3840480" cy="2332016"/>
          </a:xfrm>
          <a:prstGeom prst="wedgeEllipseCallout">
            <a:avLst>
              <a:gd name="adj1" fmla="val -158928"/>
              <a:gd name="adj2" fmla="val 15744"/>
            </a:avLst>
          </a:prstGeom>
          <a:solidFill>
            <a:srgbClr val="945DE8"/>
          </a:solidFill>
          <a:ln>
            <a:solidFill>
              <a:srgbClr val="945D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white"/>
                </a:solidFill>
                <a:effectLst/>
                <a:uLnTx/>
                <a:uFillTx/>
                <a:latin typeface="Effra" panose="02000506080000020004"/>
                <a:ea typeface="+mn-ea"/>
                <a:cs typeface="+mn-cs"/>
              </a:rPr>
              <a:t>Tip: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white"/>
                </a:solidFill>
                <a:effectLst/>
                <a:uLnTx/>
                <a:uFillTx/>
                <a:latin typeface="Effra" panose="02000506080000020004"/>
                <a:ea typeface="+mn-ea"/>
                <a:cs typeface="+mn-cs"/>
              </a:rPr>
              <a:t>Je hoeft de opgaven niet persé in de juiste volgorde te maken. Als je een opgave liever eerder maakt, is dat prima.</a:t>
            </a:r>
          </a:p>
        </p:txBody>
      </p:sp>
      <p:pic>
        <p:nvPicPr>
          <p:cNvPr id="9" name="Afbeelding 8">
            <a:extLst>
              <a:ext uri="{FF2B5EF4-FFF2-40B4-BE49-F238E27FC236}">
                <a16:creationId xmlns:a16="http://schemas.microsoft.com/office/drawing/2014/main" id="{536E06E6-171C-05D0-B823-B689EC927638}"/>
              </a:ext>
            </a:extLst>
          </p:cNvPr>
          <p:cNvPicPr>
            <a:picLocks noChangeAspect="1"/>
          </p:cNvPicPr>
          <p:nvPr/>
        </p:nvPicPr>
        <p:blipFill>
          <a:blip r:embed="rId2"/>
          <a:stretch>
            <a:fillRect/>
          </a:stretch>
        </p:blipFill>
        <p:spPr>
          <a:xfrm>
            <a:off x="1016418" y="2404433"/>
            <a:ext cx="2394852" cy="2759139"/>
          </a:xfrm>
          <a:prstGeom prst="rect">
            <a:avLst/>
          </a:prstGeom>
        </p:spPr>
      </p:pic>
    </p:spTree>
    <p:extLst>
      <p:ext uri="{BB962C8B-B14F-4D97-AF65-F5344CB8AC3E}">
        <p14:creationId xmlns:p14="http://schemas.microsoft.com/office/powerpoint/2010/main" val="401965941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3"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1+#ppt_w/2"/>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31F4D0B-D8EE-44F1-9EE7-272D108325AD}"/>
              </a:ext>
            </a:extLst>
          </p:cNvPr>
          <p:cNvSpPr>
            <a:spLocks noGrp="1"/>
          </p:cNvSpPr>
          <p:nvPr>
            <p:ph type="title"/>
          </p:nvPr>
        </p:nvSpPr>
        <p:spPr/>
        <p:txBody>
          <a:bodyPr/>
          <a:lstStyle/>
          <a:p>
            <a:r>
              <a:rPr lang="nl-NL" dirty="0">
                <a:latin typeface="Effra Medium" panose="02000606080000020004" pitchFamily="2" charset="0"/>
              </a:rPr>
              <a:t>Lineaire hypotheek</a:t>
            </a:r>
          </a:p>
        </p:txBody>
      </p:sp>
      <p:pic>
        <p:nvPicPr>
          <p:cNvPr id="4" name="Tijdelijke aanduiding voor inhoud 3">
            <a:extLst>
              <a:ext uri="{FF2B5EF4-FFF2-40B4-BE49-F238E27FC236}">
                <a16:creationId xmlns:a16="http://schemas.microsoft.com/office/drawing/2014/main" id="{C3CC12D2-6CD2-4CCD-950D-C3B69EF3589F}"/>
              </a:ext>
            </a:extLst>
          </p:cNvPr>
          <p:cNvPicPr>
            <a:picLocks noGrp="1" noChangeAspect="1"/>
          </p:cNvPicPr>
          <p:nvPr>
            <p:ph idx="1"/>
          </p:nvPr>
        </p:nvPicPr>
        <p:blipFill>
          <a:blip r:embed="rId2" cstate="print">
            <a:grayscl/>
            <a:extLst>
              <a:ext uri="{28A0092B-C50C-407E-A947-70E740481C1C}">
                <a14:useLocalDpi xmlns:a14="http://schemas.microsoft.com/office/drawing/2010/main" val="0"/>
              </a:ext>
            </a:extLst>
          </a:blip>
          <a:stretch>
            <a:fillRect/>
          </a:stretch>
        </p:blipFill>
        <p:spPr>
          <a:xfrm>
            <a:off x="838200" y="1513950"/>
            <a:ext cx="8927869" cy="4600431"/>
          </a:xfrm>
          <a:prstGeom prst="rect">
            <a:avLst/>
          </a:prstGeom>
        </p:spPr>
      </p:pic>
    </p:spTree>
    <p:extLst>
      <p:ext uri="{BB962C8B-B14F-4D97-AF65-F5344CB8AC3E}">
        <p14:creationId xmlns:p14="http://schemas.microsoft.com/office/powerpoint/2010/main" val="3816470361"/>
      </p:ext>
    </p:extLst>
  </p:cSld>
  <p:clrMapOvr>
    <a:masterClrMapping/>
  </p:clrMapOvr>
  <p:transition spd="med">
    <p:pull/>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31F4D0B-D8EE-44F1-9EE7-272D108325AD}"/>
              </a:ext>
            </a:extLst>
          </p:cNvPr>
          <p:cNvSpPr>
            <a:spLocks noGrp="1"/>
          </p:cNvSpPr>
          <p:nvPr>
            <p:ph type="title"/>
          </p:nvPr>
        </p:nvSpPr>
        <p:spPr/>
        <p:txBody>
          <a:bodyPr/>
          <a:lstStyle/>
          <a:p>
            <a:r>
              <a:rPr lang="nl-NL" dirty="0">
                <a:latin typeface="Effra Medium" panose="02000606080000020004" pitchFamily="2" charset="0"/>
              </a:rPr>
              <a:t>Annuïteitenhypotheek </a:t>
            </a:r>
          </a:p>
        </p:txBody>
      </p:sp>
      <p:pic>
        <p:nvPicPr>
          <p:cNvPr id="4" name="Tijdelijke aanduiding voor inhoud 3">
            <a:extLst>
              <a:ext uri="{FF2B5EF4-FFF2-40B4-BE49-F238E27FC236}">
                <a16:creationId xmlns:a16="http://schemas.microsoft.com/office/drawing/2014/main" id="{52D423CF-8B38-4CDE-8586-BB33BD794897}"/>
              </a:ext>
            </a:extLst>
          </p:cNvPr>
          <p:cNvPicPr>
            <a:picLocks noGrp="1" noChangeAspect="1"/>
          </p:cNvPicPr>
          <p:nvPr>
            <p:ph idx="1"/>
          </p:nvPr>
        </p:nvPicPr>
        <p:blipFill>
          <a:blip r:embed="rId2" cstate="print">
            <a:grayscl/>
            <a:extLst>
              <a:ext uri="{28A0092B-C50C-407E-A947-70E740481C1C}">
                <a14:useLocalDpi xmlns:a14="http://schemas.microsoft.com/office/drawing/2010/main" val="0"/>
              </a:ext>
            </a:extLst>
          </a:blip>
          <a:stretch>
            <a:fillRect/>
          </a:stretch>
        </p:blipFill>
        <p:spPr>
          <a:xfrm>
            <a:off x="754603" y="1439569"/>
            <a:ext cx="9303542" cy="4740003"/>
          </a:xfrm>
          <a:prstGeom prst="rect">
            <a:avLst/>
          </a:prstGeom>
        </p:spPr>
      </p:pic>
    </p:spTree>
    <p:extLst>
      <p:ext uri="{BB962C8B-B14F-4D97-AF65-F5344CB8AC3E}">
        <p14:creationId xmlns:p14="http://schemas.microsoft.com/office/powerpoint/2010/main" val="2397148938"/>
      </p:ext>
    </p:extLst>
  </p:cSld>
  <p:clrMapOvr>
    <a:masterClrMapping/>
  </p:clrMapOvr>
  <p:transition spd="med">
    <p:pull/>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nukleuren.nl/img/kinder-huisje-b66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87144" y="332656"/>
            <a:ext cx="1350880" cy="18002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encrypted-tbn1.gstatic.com/images?q=tbn:ANd9GcRxE-5mZ8W2ZsnDnbspceIRlvx6sZdHUKlNa4D3cG_iHw8n1zx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12225" y="2204865"/>
            <a:ext cx="1666943" cy="161508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marketupdate.nl/wp-content/uploads/2013/12/contant-geld.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15881" y="4653137"/>
            <a:ext cx="2362299" cy="155911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www.waterwegwonen.nl/images/menu-jong-stel.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07569" y="2276872"/>
            <a:ext cx="1947097" cy="2152428"/>
          </a:xfrm>
          <a:prstGeom prst="rect">
            <a:avLst/>
          </a:prstGeom>
          <a:noFill/>
          <a:extLst>
            <a:ext uri="{909E8E84-426E-40DD-AFC4-6F175D3DCCD1}">
              <a14:hiddenFill xmlns:a14="http://schemas.microsoft.com/office/drawing/2010/main">
                <a:solidFill>
                  <a:srgbClr val="FFFFFF"/>
                </a:solidFill>
              </a14:hiddenFill>
            </a:ext>
          </a:extLst>
        </p:spPr>
      </p:pic>
      <p:cxnSp>
        <p:nvCxnSpPr>
          <p:cNvPr id="6" name="Rechte verbindingslijn met pijl 5"/>
          <p:cNvCxnSpPr/>
          <p:nvPr/>
        </p:nvCxnSpPr>
        <p:spPr>
          <a:xfrm flipV="1">
            <a:off x="3179676" y="847874"/>
            <a:ext cx="1800200" cy="1080120"/>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cxnSp>
        <p:nvCxnSpPr>
          <p:cNvPr id="13" name="Rechte verbindingslijn met pijl 12">
            <a:extLst>
              <a:ext uri="{FF2B5EF4-FFF2-40B4-BE49-F238E27FC236}">
                <a16:creationId xmlns:a16="http://schemas.microsoft.com/office/drawing/2014/main" id="{3E90AD5E-99A0-4FE2-BC4F-1990DAB572DB}"/>
              </a:ext>
            </a:extLst>
          </p:cNvPr>
          <p:cNvCxnSpPr>
            <a:cxnSpLocks/>
          </p:cNvCxnSpPr>
          <p:nvPr/>
        </p:nvCxnSpPr>
        <p:spPr>
          <a:xfrm>
            <a:off x="6816080" y="952755"/>
            <a:ext cx="1800200" cy="1180101"/>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cxnSp>
        <p:nvCxnSpPr>
          <p:cNvPr id="14" name="Rechte verbindingslijn met pijl 13">
            <a:extLst>
              <a:ext uri="{FF2B5EF4-FFF2-40B4-BE49-F238E27FC236}">
                <a16:creationId xmlns:a16="http://schemas.microsoft.com/office/drawing/2014/main" id="{DFA0D0B6-E0C0-4710-9BA3-9FB5FBE150EC}"/>
              </a:ext>
            </a:extLst>
          </p:cNvPr>
          <p:cNvCxnSpPr>
            <a:cxnSpLocks/>
          </p:cNvCxnSpPr>
          <p:nvPr/>
        </p:nvCxnSpPr>
        <p:spPr>
          <a:xfrm flipH="1" flipV="1">
            <a:off x="3129708" y="4653137"/>
            <a:ext cx="1508652" cy="1319618"/>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cxnSp>
        <p:nvCxnSpPr>
          <p:cNvPr id="16" name="Rechte verbindingslijn met pijl 15">
            <a:extLst>
              <a:ext uri="{FF2B5EF4-FFF2-40B4-BE49-F238E27FC236}">
                <a16:creationId xmlns:a16="http://schemas.microsoft.com/office/drawing/2014/main" id="{7956D4DC-0087-4756-811B-8428D76FE709}"/>
              </a:ext>
            </a:extLst>
          </p:cNvPr>
          <p:cNvCxnSpPr>
            <a:cxnSpLocks/>
          </p:cNvCxnSpPr>
          <p:nvPr/>
        </p:nvCxnSpPr>
        <p:spPr>
          <a:xfrm flipH="1">
            <a:off x="7716181" y="3933056"/>
            <a:ext cx="1336379" cy="1930534"/>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
        <p:nvSpPr>
          <p:cNvPr id="3" name="Tekstvak 2">
            <a:extLst>
              <a:ext uri="{FF2B5EF4-FFF2-40B4-BE49-F238E27FC236}">
                <a16:creationId xmlns:a16="http://schemas.microsoft.com/office/drawing/2014/main" id="{ABB8AA24-8C4F-4234-9EA5-888CF3CE2C9B}"/>
              </a:ext>
            </a:extLst>
          </p:cNvPr>
          <p:cNvSpPr txBox="1"/>
          <p:nvPr/>
        </p:nvSpPr>
        <p:spPr>
          <a:xfrm>
            <a:off x="2503884" y="5128280"/>
            <a:ext cx="1310110" cy="369332"/>
          </a:xfrm>
          <a:prstGeom prst="rect">
            <a:avLst/>
          </a:prstGeom>
          <a:noFill/>
          <a:ln>
            <a:noFill/>
          </a:ln>
        </p:spPr>
        <p:txBody>
          <a:bodyPr wrap="square" rtlCol="0">
            <a:spAutoFit/>
          </a:bodyPr>
          <a:lstStyle/>
          <a:p>
            <a:r>
              <a:rPr lang="nl-NL" dirty="0"/>
              <a:t>geldnemer</a:t>
            </a:r>
          </a:p>
        </p:txBody>
      </p:sp>
      <p:sp>
        <p:nvSpPr>
          <p:cNvPr id="4" name="Tekstvak 3">
            <a:extLst>
              <a:ext uri="{FF2B5EF4-FFF2-40B4-BE49-F238E27FC236}">
                <a16:creationId xmlns:a16="http://schemas.microsoft.com/office/drawing/2014/main" id="{17893FC1-CF96-4F25-A131-1C5F1B4F8C4A}"/>
              </a:ext>
            </a:extLst>
          </p:cNvPr>
          <p:cNvSpPr txBox="1"/>
          <p:nvPr/>
        </p:nvSpPr>
        <p:spPr>
          <a:xfrm>
            <a:off x="8443242" y="5179024"/>
            <a:ext cx="1310110" cy="369332"/>
          </a:xfrm>
          <a:prstGeom prst="rect">
            <a:avLst/>
          </a:prstGeom>
          <a:noFill/>
          <a:ln>
            <a:noFill/>
          </a:ln>
        </p:spPr>
        <p:txBody>
          <a:bodyPr wrap="square" rtlCol="0">
            <a:spAutoFit/>
          </a:bodyPr>
          <a:lstStyle/>
          <a:p>
            <a:r>
              <a:rPr lang="nl-NL" dirty="0"/>
              <a:t>geldgever</a:t>
            </a:r>
          </a:p>
        </p:txBody>
      </p:sp>
      <p:sp>
        <p:nvSpPr>
          <p:cNvPr id="5" name="Tekstvak 4">
            <a:extLst>
              <a:ext uri="{FF2B5EF4-FFF2-40B4-BE49-F238E27FC236}">
                <a16:creationId xmlns:a16="http://schemas.microsoft.com/office/drawing/2014/main" id="{A8DFC650-A8F0-48A5-BF67-AF1553F5C435}"/>
              </a:ext>
            </a:extLst>
          </p:cNvPr>
          <p:cNvSpPr txBox="1"/>
          <p:nvPr/>
        </p:nvSpPr>
        <p:spPr>
          <a:xfrm>
            <a:off x="2315580" y="1048090"/>
            <a:ext cx="2016224" cy="369332"/>
          </a:xfrm>
          <a:prstGeom prst="rect">
            <a:avLst/>
          </a:prstGeom>
          <a:noFill/>
          <a:ln>
            <a:noFill/>
          </a:ln>
        </p:spPr>
        <p:txBody>
          <a:bodyPr wrap="square" rtlCol="0">
            <a:spAutoFit/>
          </a:bodyPr>
          <a:lstStyle/>
          <a:p>
            <a:r>
              <a:rPr lang="nl-NL" dirty="0"/>
              <a:t>hypotheekgever</a:t>
            </a:r>
          </a:p>
        </p:txBody>
      </p:sp>
      <p:sp>
        <p:nvSpPr>
          <p:cNvPr id="7" name="Tekstvak 6">
            <a:extLst>
              <a:ext uri="{FF2B5EF4-FFF2-40B4-BE49-F238E27FC236}">
                <a16:creationId xmlns:a16="http://schemas.microsoft.com/office/drawing/2014/main" id="{6ED51C8E-F11D-4C79-9EEC-D8A8B36D23C6}"/>
              </a:ext>
            </a:extLst>
          </p:cNvPr>
          <p:cNvSpPr txBox="1"/>
          <p:nvPr/>
        </p:nvSpPr>
        <p:spPr>
          <a:xfrm>
            <a:off x="7536160" y="1018602"/>
            <a:ext cx="2016224" cy="369332"/>
          </a:xfrm>
          <a:prstGeom prst="rect">
            <a:avLst/>
          </a:prstGeom>
          <a:noFill/>
          <a:ln>
            <a:noFill/>
          </a:ln>
        </p:spPr>
        <p:txBody>
          <a:bodyPr wrap="square" rtlCol="0">
            <a:spAutoFit/>
          </a:bodyPr>
          <a:lstStyle/>
          <a:p>
            <a:r>
              <a:rPr lang="nl-NL" dirty="0"/>
              <a:t>hypotheeknemer</a:t>
            </a:r>
          </a:p>
        </p:txBody>
      </p:sp>
    </p:spTree>
    <p:extLst>
      <p:ext uri="{BB962C8B-B14F-4D97-AF65-F5344CB8AC3E}">
        <p14:creationId xmlns:p14="http://schemas.microsoft.com/office/powerpoint/2010/main" val="237953119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1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1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7089275-874B-2FD4-247A-E13087E1EF95}"/>
              </a:ext>
            </a:extLst>
          </p:cNvPr>
          <p:cNvSpPr>
            <a:spLocks noGrp="1"/>
          </p:cNvSpPr>
          <p:nvPr>
            <p:ph type="title"/>
          </p:nvPr>
        </p:nvSpPr>
        <p:spPr/>
        <p:txBody>
          <a:bodyPr/>
          <a:lstStyle/>
          <a:p>
            <a:r>
              <a:rPr lang="nl-NL" dirty="0"/>
              <a:t>Examenvoorbeeld (2023-I, opgave 6)</a:t>
            </a:r>
          </a:p>
        </p:txBody>
      </p:sp>
      <p:sp>
        <p:nvSpPr>
          <p:cNvPr id="3" name="Tijdelijke aanduiding voor inhoud 2">
            <a:extLst>
              <a:ext uri="{FF2B5EF4-FFF2-40B4-BE49-F238E27FC236}">
                <a16:creationId xmlns:a16="http://schemas.microsoft.com/office/drawing/2014/main" id="{7BE3E387-3BCB-230E-8903-7301353988A8}"/>
              </a:ext>
            </a:extLst>
          </p:cNvPr>
          <p:cNvSpPr>
            <a:spLocks noGrp="1"/>
          </p:cNvSpPr>
          <p:nvPr>
            <p:ph idx="1"/>
          </p:nvPr>
        </p:nvSpPr>
        <p:spPr>
          <a:xfrm>
            <a:off x="838200" y="1420009"/>
            <a:ext cx="10515600" cy="4756954"/>
          </a:xfrm>
        </p:spPr>
        <p:txBody>
          <a:bodyPr>
            <a:noAutofit/>
          </a:bodyPr>
          <a:lstStyle/>
          <a:p>
            <a:pPr marL="0" indent="0">
              <a:buNone/>
            </a:pPr>
            <a:r>
              <a:rPr lang="nl-NL" sz="1800" dirty="0">
                <a:latin typeface="Effra" panose="02000506080000020004"/>
              </a:rPr>
              <a:t>Tim en Noor sluiten op 1 januari 2023 een lineaire hypothecaire lening af van €67.660 voor de aanschaf van een boshuisje. De interest is 4% per jaar en de lening heeft een looptijd van 20 jaar. De aflossing vindt per halfjaar plaats op 30 juni en 31 december. Op dezelfde data vindt de betaling van de interest achteraf plaats. Naast de voorwaarden van interestbetaling en aflossing zal de bank aanvullende voorwaarden stellen voor het verstrekken van de hypothecaire lening. </a:t>
            </a:r>
          </a:p>
          <a:p>
            <a:endParaRPr lang="nl-NL" sz="1800" dirty="0">
              <a:latin typeface="Effra" panose="02000506080000020004"/>
            </a:endParaRPr>
          </a:p>
          <a:p>
            <a:pPr marL="0" indent="0">
              <a:buNone/>
            </a:pPr>
            <a:r>
              <a:rPr lang="nl-NL" sz="1800" b="1" dirty="0"/>
              <a:t>Vraag 28 (2p):</a:t>
            </a:r>
          </a:p>
          <a:p>
            <a:pPr marL="0" indent="0">
              <a:buNone/>
            </a:pPr>
            <a:r>
              <a:rPr lang="nl-NL" sz="1800" i="1" dirty="0"/>
              <a:t>Noem twee aanvullende voorwaarden die een bank zal stellen voor het verstrekken van een hypothecaire lening. </a:t>
            </a:r>
          </a:p>
          <a:p>
            <a:pPr marL="0" indent="0">
              <a:buNone/>
            </a:pPr>
            <a:r>
              <a:rPr lang="nl-NL" sz="1800" dirty="0">
                <a:latin typeface="Effra" panose="02000506080000020004"/>
              </a:rPr>
              <a:t>Voorbeelden van juiste antwoorden zijn:</a:t>
            </a:r>
          </a:p>
          <a:p>
            <a:r>
              <a:rPr lang="nl-NL" sz="1800" dirty="0">
                <a:latin typeface="Effra" panose="02000506080000020004"/>
              </a:rPr>
              <a:t>De hypotheekgever moet voldoende inkomen hebben om de betalingsverplichtingen (aflossing en interest) na te komen.</a:t>
            </a:r>
          </a:p>
          <a:p>
            <a:r>
              <a:rPr lang="nl-NL" sz="1800" dirty="0">
                <a:latin typeface="Effra" panose="02000506080000020004"/>
              </a:rPr>
              <a:t>Het bedrag van de lening is maximaal een bepaald percentage van de waarde van het onderpand. </a:t>
            </a:r>
          </a:p>
          <a:p>
            <a:r>
              <a:rPr lang="nl-NL" sz="1800" dirty="0">
                <a:latin typeface="Effra" panose="02000506080000020004"/>
              </a:rPr>
              <a:t>Andere financiële verplichtingen/studieschuld mogen niet te hoog zijn.</a:t>
            </a:r>
          </a:p>
          <a:p>
            <a:r>
              <a:rPr lang="nl-NL" sz="1800" dirty="0">
                <a:latin typeface="Effra" panose="02000506080000020004"/>
              </a:rPr>
              <a:t>Het aanhouden/openen van een betaalrekening bij de bank die de hypothecaire lening verstrekt. </a:t>
            </a:r>
          </a:p>
          <a:p>
            <a:r>
              <a:rPr lang="nl-NL" sz="1800" dirty="0">
                <a:latin typeface="Effra" panose="02000506080000020004"/>
              </a:rPr>
              <a:t>Verplicht een verzekering afsluiten tegen brand- en stormschade. </a:t>
            </a:r>
          </a:p>
          <a:p>
            <a:endParaRPr lang="nl-NL" sz="1800" dirty="0">
              <a:latin typeface="Effra" panose="02000506080000020004"/>
            </a:endParaRPr>
          </a:p>
          <a:p>
            <a:endParaRPr lang="nl-NL" sz="1800" dirty="0">
              <a:latin typeface="Effra" panose="02000506080000020004"/>
            </a:endParaRPr>
          </a:p>
          <a:p>
            <a:pPr marL="0" indent="0">
              <a:buNone/>
            </a:pPr>
            <a:endParaRPr lang="nl-NL" sz="1800" dirty="0"/>
          </a:p>
        </p:txBody>
      </p:sp>
    </p:spTree>
    <p:extLst>
      <p:ext uri="{BB962C8B-B14F-4D97-AF65-F5344CB8AC3E}">
        <p14:creationId xmlns:p14="http://schemas.microsoft.com/office/powerpoint/2010/main" val="208584937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7089275-874B-2FD4-247A-E13087E1EF95}"/>
              </a:ext>
            </a:extLst>
          </p:cNvPr>
          <p:cNvSpPr>
            <a:spLocks noGrp="1"/>
          </p:cNvSpPr>
          <p:nvPr>
            <p:ph type="title"/>
          </p:nvPr>
        </p:nvSpPr>
        <p:spPr/>
        <p:txBody>
          <a:bodyPr/>
          <a:lstStyle/>
          <a:p>
            <a:r>
              <a:rPr lang="nl-NL" dirty="0"/>
              <a:t>Examenvoorbeeld (2023-I, opgave 6)</a:t>
            </a:r>
          </a:p>
        </p:txBody>
      </p:sp>
      <mc:AlternateContent xmlns:mc="http://schemas.openxmlformats.org/markup-compatibility/2006" xmlns:a14="http://schemas.microsoft.com/office/drawing/2010/main">
        <mc:Choice Requires="a14">
          <p:sp>
            <p:nvSpPr>
              <p:cNvPr id="3" name="Tijdelijke aanduiding voor inhoud 2">
                <a:extLst>
                  <a:ext uri="{FF2B5EF4-FFF2-40B4-BE49-F238E27FC236}">
                    <a16:creationId xmlns:a16="http://schemas.microsoft.com/office/drawing/2014/main" id="{7BE3E387-3BCB-230E-8903-7301353988A8}"/>
                  </a:ext>
                </a:extLst>
              </p:cNvPr>
              <p:cNvSpPr>
                <a:spLocks noGrp="1"/>
              </p:cNvSpPr>
              <p:nvPr>
                <p:ph idx="1"/>
              </p:nvPr>
            </p:nvSpPr>
            <p:spPr>
              <a:xfrm>
                <a:off x="838200" y="1420009"/>
                <a:ext cx="10515600" cy="4756954"/>
              </a:xfrm>
            </p:spPr>
            <p:txBody>
              <a:bodyPr>
                <a:noAutofit/>
              </a:bodyPr>
              <a:lstStyle/>
              <a:p>
                <a:pPr marL="0" indent="0">
                  <a:buNone/>
                </a:pPr>
                <a:r>
                  <a:rPr lang="nl-NL" sz="1800" dirty="0">
                    <a:latin typeface="Effra" panose="02000506080000020004"/>
                  </a:rPr>
                  <a:t>Tim en Noor sluiten op 1 januari 2023 een lineaire hypothecaire lening af van €67.660 voor de aanschaf van een boshuisje. De interest is 4% per jaar en de lening heeft een looptijd van 20 jaar. De aflossing vindt per halfjaar plaats op 30 juni en 31 december. Op dezelfde data vindt de betaling van de interest achteraf plaats. Naast de voorwaarden van interestbetaling en aflossing zal de bank aanvullende voorwaarden stellen voor het verstrekken van de hypothecaire lening. </a:t>
                </a:r>
              </a:p>
              <a:p>
                <a:endParaRPr lang="nl-NL" sz="1800" dirty="0">
                  <a:latin typeface="Effra" panose="02000506080000020004"/>
                </a:endParaRPr>
              </a:p>
              <a:p>
                <a:pPr marL="0" indent="0">
                  <a:buNone/>
                </a:pPr>
                <a:r>
                  <a:rPr lang="nl-NL" sz="1800" b="1" dirty="0"/>
                  <a:t>Vraag 29 (2p):</a:t>
                </a:r>
              </a:p>
              <a:p>
                <a:pPr marL="0" indent="0">
                  <a:buNone/>
                </a:pPr>
                <a:r>
                  <a:rPr lang="nl-NL" sz="1800" i="1" dirty="0"/>
                  <a:t>Bereken de uitgaven op 30 juni 2023 aan de hypothecaire lening. </a:t>
                </a:r>
              </a:p>
              <a:p>
                <a:pPr marL="0" indent="0">
                  <a:buNone/>
                </a:pPr>
                <a:r>
                  <a:rPr lang="nl-NL" sz="1800" b="1" dirty="0">
                    <a:solidFill>
                      <a:srgbClr val="945DE8"/>
                    </a:solidFill>
                    <a:latin typeface="Effra" panose="02000506080000020004"/>
                  </a:rPr>
                  <a:t>Uitgaven</a:t>
                </a:r>
                <a:r>
                  <a:rPr lang="nl-NL" sz="1800" dirty="0">
                    <a:latin typeface="Effra" panose="02000506080000020004"/>
                  </a:rPr>
                  <a:t> bij een lening: aflossing + interest!</a:t>
                </a:r>
              </a:p>
              <a:p>
                <a:pPr marL="0" indent="0">
                  <a:buNone/>
                </a:pPr>
                <a:endParaRPr lang="nl-NL" sz="1800" dirty="0">
                  <a:latin typeface="Effra" panose="02000506080000020004"/>
                </a:endParaRPr>
              </a:p>
              <a:p>
                <a:r>
                  <a:rPr lang="nl-NL" sz="1800" dirty="0">
                    <a:latin typeface="Effra" panose="02000506080000020004"/>
                  </a:rPr>
                  <a:t>Aflossing = </a:t>
                </a:r>
                <a14:m>
                  <m:oMath xmlns:m="http://schemas.openxmlformats.org/officeDocument/2006/math">
                    <m:f>
                      <m:fPr>
                        <m:ctrlPr>
                          <a:rPr lang="nl-NL" sz="1800" i="1">
                            <a:latin typeface="Cambria Math" panose="02040503050406030204" pitchFamily="18" charset="0"/>
                          </a:rPr>
                        </m:ctrlPr>
                      </m:fPr>
                      <m:num>
                        <m:r>
                          <a:rPr lang="nl-NL" sz="1800" i="1">
                            <a:latin typeface="Cambria Math" panose="02040503050406030204" pitchFamily="18" charset="0"/>
                          </a:rPr>
                          <m:t>€</m:t>
                        </m:r>
                        <m:r>
                          <a:rPr lang="nl-NL" sz="1800" b="0" i="1" smtClean="0">
                            <a:latin typeface="Cambria Math" panose="02040503050406030204" pitchFamily="18" charset="0"/>
                          </a:rPr>
                          <m:t>67.66</m:t>
                        </m:r>
                        <m:r>
                          <a:rPr lang="nl-NL" sz="1800" i="1">
                            <a:latin typeface="Cambria Math" panose="02040503050406030204" pitchFamily="18" charset="0"/>
                          </a:rPr>
                          <m:t>0</m:t>
                        </m:r>
                      </m:num>
                      <m:den>
                        <m:r>
                          <a:rPr lang="nl-NL" sz="1800" b="0" i="1" smtClean="0">
                            <a:latin typeface="Cambria Math" panose="02040503050406030204" pitchFamily="18" charset="0"/>
                          </a:rPr>
                          <m:t>2</m:t>
                        </m:r>
                        <m:r>
                          <a:rPr lang="nl-NL" sz="1800" i="1">
                            <a:latin typeface="Cambria Math" panose="02040503050406030204" pitchFamily="18" charset="0"/>
                          </a:rPr>
                          <m:t>0</m:t>
                        </m:r>
                        <m:r>
                          <a:rPr lang="nl-NL" sz="1800" b="0" i="1" smtClean="0">
                            <a:latin typeface="Cambria Math" panose="02040503050406030204" pitchFamily="18" charset="0"/>
                          </a:rPr>
                          <m:t>∗2</m:t>
                        </m:r>
                      </m:den>
                    </m:f>
                    <m:r>
                      <a:rPr lang="nl-NL" sz="1800" i="1">
                        <a:latin typeface="Cambria Math" panose="02040503050406030204" pitchFamily="18" charset="0"/>
                      </a:rPr>
                      <m:t>= €</m:t>
                    </m:r>
                    <m:r>
                      <a:rPr lang="nl-NL" sz="1800" b="0" i="1" smtClean="0">
                        <a:latin typeface="Cambria Math" panose="02040503050406030204" pitchFamily="18" charset="0"/>
                      </a:rPr>
                      <m:t>1.691,50</m:t>
                    </m:r>
                  </m:oMath>
                </a14:m>
                <a:endParaRPr lang="nl-NL" sz="1800" dirty="0">
                  <a:latin typeface="Effra" panose="02000506080000020004"/>
                </a:endParaRPr>
              </a:p>
              <a:p>
                <a:r>
                  <a:rPr lang="nl-NL" sz="1800" dirty="0">
                    <a:latin typeface="Effra" panose="02000506080000020004"/>
                  </a:rPr>
                  <a:t>Interest = €67.660 * 0,04 * 6/12 = €1.353,20</a:t>
                </a:r>
              </a:p>
              <a:p>
                <a:r>
                  <a:rPr lang="nl-NL" sz="1800" dirty="0">
                    <a:latin typeface="Effra" panose="02000506080000020004"/>
                  </a:rPr>
                  <a:t>Totale uitgaven: </a:t>
                </a:r>
                <a14:m>
                  <m:oMath xmlns:m="http://schemas.openxmlformats.org/officeDocument/2006/math">
                    <m:r>
                      <a:rPr lang="nl-NL" sz="1800" i="1">
                        <a:latin typeface="Cambria Math" panose="02040503050406030204" pitchFamily="18" charset="0"/>
                      </a:rPr>
                      <m:t>€1.691,50</m:t>
                    </m:r>
                  </m:oMath>
                </a14:m>
                <a:r>
                  <a:rPr lang="nl-NL" sz="1800" dirty="0">
                    <a:latin typeface="Effra" panose="02000506080000020004"/>
                  </a:rPr>
                  <a:t> + €1.353,20 = €3.044,70</a:t>
                </a:r>
              </a:p>
              <a:p>
                <a:pPr marL="0" indent="0">
                  <a:buNone/>
                </a:pPr>
                <a:endParaRPr lang="nl-NL" sz="1800" dirty="0"/>
              </a:p>
            </p:txBody>
          </p:sp>
        </mc:Choice>
        <mc:Fallback xmlns="">
          <p:sp>
            <p:nvSpPr>
              <p:cNvPr id="3" name="Tijdelijke aanduiding voor inhoud 2">
                <a:extLst>
                  <a:ext uri="{FF2B5EF4-FFF2-40B4-BE49-F238E27FC236}">
                    <a16:creationId xmlns:a16="http://schemas.microsoft.com/office/drawing/2014/main" id="{7BE3E387-3BCB-230E-8903-7301353988A8}"/>
                  </a:ext>
                </a:extLst>
              </p:cNvPr>
              <p:cNvSpPr>
                <a:spLocks noGrp="1" noRot="1" noChangeAspect="1" noMove="1" noResize="1" noEditPoints="1" noAdjustHandles="1" noChangeArrowheads="1" noChangeShapeType="1" noTextEdit="1"/>
              </p:cNvSpPr>
              <p:nvPr>
                <p:ph idx="1"/>
              </p:nvPr>
            </p:nvSpPr>
            <p:spPr>
              <a:xfrm>
                <a:off x="838200" y="1420009"/>
                <a:ext cx="10515600" cy="4756954"/>
              </a:xfrm>
              <a:blipFill>
                <a:blip r:embed="rId2"/>
                <a:stretch>
                  <a:fillRect l="-522" t="-1282"/>
                </a:stretch>
              </a:blipFill>
            </p:spPr>
            <p:txBody>
              <a:bodyPr/>
              <a:lstStyle/>
              <a:p>
                <a:r>
                  <a:rPr lang="nl-NL">
                    <a:noFill/>
                  </a:rPr>
                  <a:t> </a:t>
                </a:r>
              </a:p>
            </p:txBody>
          </p:sp>
        </mc:Fallback>
      </mc:AlternateContent>
      <p:cxnSp>
        <p:nvCxnSpPr>
          <p:cNvPr id="5" name="Rechte verbindingslijn 4">
            <a:extLst>
              <a:ext uri="{FF2B5EF4-FFF2-40B4-BE49-F238E27FC236}">
                <a16:creationId xmlns:a16="http://schemas.microsoft.com/office/drawing/2014/main" id="{5F15A0E2-697D-39D9-5817-01B94BDA6425}"/>
              </a:ext>
            </a:extLst>
          </p:cNvPr>
          <p:cNvCxnSpPr>
            <a:cxnSpLocks/>
          </p:cNvCxnSpPr>
          <p:nvPr/>
        </p:nvCxnSpPr>
        <p:spPr>
          <a:xfrm>
            <a:off x="4837471" y="1690688"/>
            <a:ext cx="3994557" cy="0"/>
          </a:xfrm>
          <a:prstGeom prst="line">
            <a:avLst/>
          </a:prstGeom>
          <a:ln w="28575">
            <a:solidFill>
              <a:srgbClr val="945DE8"/>
            </a:solidFill>
          </a:ln>
        </p:spPr>
        <p:style>
          <a:lnRef idx="1">
            <a:schemeClr val="accent1"/>
          </a:lnRef>
          <a:fillRef idx="0">
            <a:schemeClr val="accent1"/>
          </a:fillRef>
          <a:effectRef idx="0">
            <a:schemeClr val="accent1"/>
          </a:effectRef>
          <a:fontRef idx="minor">
            <a:schemeClr val="tx1"/>
          </a:fontRef>
        </p:style>
      </p:cxnSp>
      <p:cxnSp>
        <p:nvCxnSpPr>
          <p:cNvPr id="6" name="Rechte verbindingslijn 5">
            <a:extLst>
              <a:ext uri="{FF2B5EF4-FFF2-40B4-BE49-F238E27FC236}">
                <a16:creationId xmlns:a16="http://schemas.microsoft.com/office/drawing/2014/main" id="{69959AF7-F931-8125-ED3B-BF2E109EF98B}"/>
              </a:ext>
            </a:extLst>
          </p:cNvPr>
          <p:cNvCxnSpPr>
            <a:cxnSpLocks/>
          </p:cNvCxnSpPr>
          <p:nvPr/>
        </p:nvCxnSpPr>
        <p:spPr>
          <a:xfrm>
            <a:off x="2615901" y="1939906"/>
            <a:ext cx="1956099" cy="0"/>
          </a:xfrm>
          <a:prstGeom prst="line">
            <a:avLst/>
          </a:prstGeom>
          <a:ln w="28575">
            <a:solidFill>
              <a:srgbClr val="945DE8"/>
            </a:solidFill>
          </a:ln>
        </p:spPr>
        <p:style>
          <a:lnRef idx="1">
            <a:schemeClr val="accent1"/>
          </a:lnRef>
          <a:fillRef idx="0">
            <a:schemeClr val="accent1"/>
          </a:fillRef>
          <a:effectRef idx="0">
            <a:schemeClr val="accent1"/>
          </a:effectRef>
          <a:fontRef idx="minor">
            <a:schemeClr val="tx1"/>
          </a:fontRef>
        </p:style>
      </p:cxnSp>
      <p:cxnSp>
        <p:nvCxnSpPr>
          <p:cNvPr id="8" name="Rechte verbindingslijn 7">
            <a:extLst>
              <a:ext uri="{FF2B5EF4-FFF2-40B4-BE49-F238E27FC236}">
                <a16:creationId xmlns:a16="http://schemas.microsoft.com/office/drawing/2014/main" id="{A874E8F1-C2B6-A32E-9B08-7D461E249CBF}"/>
              </a:ext>
            </a:extLst>
          </p:cNvPr>
          <p:cNvCxnSpPr>
            <a:cxnSpLocks/>
          </p:cNvCxnSpPr>
          <p:nvPr/>
        </p:nvCxnSpPr>
        <p:spPr>
          <a:xfrm>
            <a:off x="6748631" y="1939906"/>
            <a:ext cx="1956099" cy="0"/>
          </a:xfrm>
          <a:prstGeom prst="line">
            <a:avLst/>
          </a:prstGeom>
          <a:ln w="28575">
            <a:solidFill>
              <a:srgbClr val="945DE8"/>
            </a:solidFill>
          </a:ln>
        </p:spPr>
        <p:style>
          <a:lnRef idx="1">
            <a:schemeClr val="accent1"/>
          </a:lnRef>
          <a:fillRef idx="0">
            <a:schemeClr val="accent1"/>
          </a:fillRef>
          <a:effectRef idx="0">
            <a:schemeClr val="accent1"/>
          </a:effectRef>
          <a:fontRef idx="minor">
            <a:schemeClr val="tx1"/>
          </a:fontRef>
        </p:style>
      </p:cxnSp>
      <p:cxnSp>
        <p:nvCxnSpPr>
          <p:cNvPr id="9" name="Rechte verbindingslijn 8">
            <a:extLst>
              <a:ext uri="{FF2B5EF4-FFF2-40B4-BE49-F238E27FC236}">
                <a16:creationId xmlns:a16="http://schemas.microsoft.com/office/drawing/2014/main" id="{B3DB78EF-AF86-0034-FD5D-6D82B1D509C4}"/>
              </a:ext>
            </a:extLst>
          </p:cNvPr>
          <p:cNvCxnSpPr>
            <a:cxnSpLocks/>
          </p:cNvCxnSpPr>
          <p:nvPr/>
        </p:nvCxnSpPr>
        <p:spPr>
          <a:xfrm>
            <a:off x="1025562" y="2167609"/>
            <a:ext cx="3664772" cy="0"/>
          </a:xfrm>
          <a:prstGeom prst="line">
            <a:avLst/>
          </a:prstGeom>
          <a:ln w="28575">
            <a:solidFill>
              <a:srgbClr val="945DE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417345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circle(in)">
                                      <p:cBhvr>
                                        <p:cTn id="11" dur="20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circle(in)">
                                      <p:cBhvr>
                                        <p:cTn id="16" dur="20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circle(in)">
                                      <p:cBhvr>
                                        <p:cTn id="21" dur="20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circle(in)">
                                      <p:cBhvr>
                                        <p:cTn id="26" dur="20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69F9870-8C83-37B8-EB2A-8EF347B86F9E}"/>
              </a:ext>
            </a:extLst>
          </p:cNvPr>
          <p:cNvSpPr>
            <a:spLocks noGrp="1"/>
          </p:cNvSpPr>
          <p:nvPr>
            <p:ph type="title"/>
          </p:nvPr>
        </p:nvSpPr>
        <p:spPr/>
        <p:txBody>
          <a:bodyPr/>
          <a:lstStyle/>
          <a:p>
            <a:endParaRPr lang="nl-NL"/>
          </a:p>
        </p:txBody>
      </p:sp>
      <p:sp>
        <p:nvSpPr>
          <p:cNvPr id="3" name="Tijdelijke aanduiding voor inhoud 2">
            <a:extLst>
              <a:ext uri="{FF2B5EF4-FFF2-40B4-BE49-F238E27FC236}">
                <a16:creationId xmlns:a16="http://schemas.microsoft.com/office/drawing/2014/main" id="{2258B250-F163-80C2-6CD6-58096F19DA1E}"/>
              </a:ext>
            </a:extLst>
          </p:cNvPr>
          <p:cNvSpPr>
            <a:spLocks noGrp="1"/>
          </p:cNvSpPr>
          <p:nvPr>
            <p:ph idx="1"/>
          </p:nvPr>
        </p:nvSpPr>
        <p:spPr/>
        <p:txBody>
          <a:bodyPr/>
          <a:lstStyle/>
          <a:p>
            <a:endParaRPr lang="nl-NL"/>
          </a:p>
        </p:txBody>
      </p:sp>
    </p:spTree>
    <p:extLst>
      <p:ext uri="{BB962C8B-B14F-4D97-AF65-F5344CB8AC3E}">
        <p14:creationId xmlns:p14="http://schemas.microsoft.com/office/powerpoint/2010/main" val="13738940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A29386BB-FE31-400A-AE2A-6F90221131B3}"/>
              </a:ext>
            </a:extLst>
          </p:cNvPr>
          <p:cNvSpPr>
            <a:spLocks noGrp="1"/>
          </p:cNvSpPr>
          <p:nvPr>
            <p:ph type="title"/>
          </p:nvPr>
        </p:nvSpPr>
        <p:spPr/>
        <p:txBody>
          <a:bodyPr/>
          <a:lstStyle/>
          <a:p>
            <a:r>
              <a:rPr lang="nl-NL" dirty="0"/>
              <a:t>Afnemers- en leverancierskrediet</a:t>
            </a:r>
          </a:p>
        </p:txBody>
      </p:sp>
      <p:sp>
        <p:nvSpPr>
          <p:cNvPr id="5" name="Tijdelijke aanduiding voor tekst 4">
            <a:extLst>
              <a:ext uri="{FF2B5EF4-FFF2-40B4-BE49-F238E27FC236}">
                <a16:creationId xmlns:a16="http://schemas.microsoft.com/office/drawing/2014/main" id="{5226FEC1-78F4-4F37-8CBC-8E8255ADC7BC}"/>
              </a:ext>
            </a:extLst>
          </p:cNvPr>
          <p:cNvSpPr>
            <a:spLocks noGrp="1"/>
          </p:cNvSpPr>
          <p:nvPr>
            <p:ph type="body" idx="1"/>
          </p:nvPr>
        </p:nvSpPr>
        <p:spPr/>
        <p:txBody>
          <a:bodyPr/>
          <a:lstStyle/>
          <a:p>
            <a:r>
              <a:rPr lang="nl-NL" dirty="0"/>
              <a:t>Quirine</a:t>
            </a:r>
          </a:p>
        </p:txBody>
      </p:sp>
    </p:spTree>
    <p:extLst>
      <p:ext uri="{BB962C8B-B14F-4D97-AF65-F5344CB8AC3E}">
        <p14:creationId xmlns:p14="http://schemas.microsoft.com/office/powerpoint/2010/main" val="211217627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36B6FF-8885-A3EC-3B8E-2DF82E6FE64D}"/>
            </a:ext>
          </a:extLst>
        </p:cNvPr>
        <p:cNvGrpSpPr/>
        <p:nvPr/>
      </p:nvGrpSpPr>
      <p:grpSpPr>
        <a:xfrm>
          <a:off x="0" y="0"/>
          <a:ext cx="0" cy="0"/>
          <a:chOff x="0" y="0"/>
          <a:chExt cx="0" cy="0"/>
        </a:xfrm>
      </p:grpSpPr>
      <p:sp>
        <p:nvSpPr>
          <p:cNvPr id="4" name="Titel 3">
            <a:extLst>
              <a:ext uri="{FF2B5EF4-FFF2-40B4-BE49-F238E27FC236}">
                <a16:creationId xmlns:a16="http://schemas.microsoft.com/office/drawing/2014/main" id="{52AD1DD4-03FE-DC90-C6C1-C2A8DD048D5E}"/>
              </a:ext>
            </a:extLst>
          </p:cNvPr>
          <p:cNvSpPr>
            <a:spLocks noGrp="1"/>
          </p:cNvSpPr>
          <p:nvPr>
            <p:ph type="title"/>
          </p:nvPr>
        </p:nvSpPr>
        <p:spPr/>
        <p:txBody>
          <a:bodyPr/>
          <a:lstStyle/>
          <a:p>
            <a:r>
              <a:rPr lang="nl-NL" dirty="0"/>
              <a:t>Leverancierskrediet</a:t>
            </a:r>
          </a:p>
        </p:txBody>
      </p:sp>
      <p:pic>
        <p:nvPicPr>
          <p:cNvPr id="5" name="Graphic 4" descr="Fabriek met effen opvulling">
            <a:extLst>
              <a:ext uri="{FF2B5EF4-FFF2-40B4-BE49-F238E27FC236}">
                <a16:creationId xmlns:a16="http://schemas.microsoft.com/office/drawing/2014/main" id="{A6D51E60-4DFF-2363-47B8-7F0D0E2C763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30684" y="2304729"/>
            <a:ext cx="2081515" cy="2081515"/>
          </a:xfrm>
          <a:prstGeom prst="rect">
            <a:avLst/>
          </a:prstGeom>
        </p:spPr>
      </p:pic>
      <p:pic>
        <p:nvPicPr>
          <p:cNvPr id="14" name="Graphic 13" descr="Winkelwagen met effen opvulling">
            <a:extLst>
              <a:ext uri="{FF2B5EF4-FFF2-40B4-BE49-F238E27FC236}">
                <a16:creationId xmlns:a16="http://schemas.microsoft.com/office/drawing/2014/main" id="{50B1C29B-D60D-135E-FB0C-2BD3F8190F9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837990" y="2554550"/>
            <a:ext cx="1831694" cy="1831694"/>
          </a:xfrm>
          <a:prstGeom prst="rect">
            <a:avLst/>
          </a:prstGeom>
        </p:spPr>
      </p:pic>
      <p:sp>
        <p:nvSpPr>
          <p:cNvPr id="15" name="Tekstvak 14">
            <a:extLst>
              <a:ext uri="{FF2B5EF4-FFF2-40B4-BE49-F238E27FC236}">
                <a16:creationId xmlns:a16="http://schemas.microsoft.com/office/drawing/2014/main" id="{D3BB7F56-9C0D-9269-2732-CB34DF4B5DBA}"/>
              </a:ext>
            </a:extLst>
          </p:cNvPr>
          <p:cNvSpPr txBox="1"/>
          <p:nvPr/>
        </p:nvSpPr>
        <p:spPr>
          <a:xfrm>
            <a:off x="2430684" y="2219170"/>
            <a:ext cx="2141317"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200" b="1" i="0" u="none" strike="noStrike" kern="1200" cap="none" spc="0" normalizeH="0" baseline="0" noProof="0" dirty="0">
                <a:ln>
                  <a:noFill/>
                </a:ln>
                <a:solidFill>
                  <a:srgbClr val="7030A0"/>
                </a:solidFill>
                <a:effectLst/>
                <a:uLnTx/>
                <a:uFillTx/>
                <a:latin typeface="Franklin Gothic Book" panose="020B0503020102020204"/>
                <a:ea typeface="+mn-ea"/>
                <a:cs typeface="+mn-cs"/>
              </a:rPr>
              <a:t>Leverancier</a:t>
            </a:r>
          </a:p>
        </p:txBody>
      </p:sp>
      <p:sp>
        <p:nvSpPr>
          <p:cNvPr id="16" name="Tekstvak 15">
            <a:extLst>
              <a:ext uri="{FF2B5EF4-FFF2-40B4-BE49-F238E27FC236}">
                <a16:creationId xmlns:a16="http://schemas.microsoft.com/office/drawing/2014/main" id="{3B81D19C-F728-DC6F-3B74-F6C80C53BE78}"/>
              </a:ext>
            </a:extLst>
          </p:cNvPr>
          <p:cNvSpPr txBox="1"/>
          <p:nvPr/>
        </p:nvSpPr>
        <p:spPr>
          <a:xfrm>
            <a:off x="7683179" y="2236802"/>
            <a:ext cx="2141317"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200" b="1" i="0" u="none" strike="noStrike" kern="1200" cap="none" spc="0" normalizeH="0" baseline="0" noProof="0" dirty="0">
                <a:ln>
                  <a:noFill/>
                </a:ln>
                <a:solidFill>
                  <a:srgbClr val="7030A0"/>
                </a:solidFill>
                <a:effectLst/>
                <a:uLnTx/>
                <a:uFillTx/>
                <a:latin typeface="Franklin Gothic Book" panose="020B0503020102020204"/>
                <a:ea typeface="+mn-ea"/>
                <a:cs typeface="+mn-cs"/>
              </a:rPr>
              <a:t>Afnemer</a:t>
            </a:r>
          </a:p>
        </p:txBody>
      </p:sp>
      <p:sp>
        <p:nvSpPr>
          <p:cNvPr id="17" name="Pijl: rechts 16">
            <a:extLst>
              <a:ext uri="{FF2B5EF4-FFF2-40B4-BE49-F238E27FC236}">
                <a16:creationId xmlns:a16="http://schemas.microsoft.com/office/drawing/2014/main" id="{FBDACAF8-10DB-2C5A-B7E8-E74FF417F8C0}"/>
              </a:ext>
            </a:extLst>
          </p:cNvPr>
          <p:cNvSpPr/>
          <p:nvPr/>
        </p:nvSpPr>
        <p:spPr>
          <a:xfrm>
            <a:off x="4815069" y="2908665"/>
            <a:ext cx="2731625" cy="185195"/>
          </a:xfrm>
          <a:prstGeom prst="righ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sp>
        <p:nvSpPr>
          <p:cNvPr id="18" name="Pijl: links 17">
            <a:extLst>
              <a:ext uri="{FF2B5EF4-FFF2-40B4-BE49-F238E27FC236}">
                <a16:creationId xmlns:a16="http://schemas.microsoft.com/office/drawing/2014/main" id="{CCF4189D-AC73-59DB-C7AC-5E348554CDEE}"/>
              </a:ext>
            </a:extLst>
          </p:cNvPr>
          <p:cNvSpPr/>
          <p:nvPr/>
        </p:nvSpPr>
        <p:spPr>
          <a:xfrm>
            <a:off x="4815069" y="4058755"/>
            <a:ext cx="2731625" cy="185195"/>
          </a:xfrm>
          <a:prstGeom prst="lef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pic>
        <p:nvPicPr>
          <p:cNvPr id="19" name="Graphic 18" descr="Euro met effen opvulling">
            <a:extLst>
              <a:ext uri="{FF2B5EF4-FFF2-40B4-BE49-F238E27FC236}">
                <a16:creationId xmlns:a16="http://schemas.microsoft.com/office/drawing/2014/main" id="{8E944915-7C8B-7618-994E-A6DEF255D28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868759" y="3429000"/>
            <a:ext cx="612671" cy="612671"/>
          </a:xfrm>
          <a:prstGeom prst="rect">
            <a:avLst/>
          </a:prstGeom>
        </p:spPr>
      </p:pic>
      <p:pic>
        <p:nvPicPr>
          <p:cNvPr id="20" name="Graphic 19" descr="Auto met effen opvulling">
            <a:extLst>
              <a:ext uri="{FF2B5EF4-FFF2-40B4-BE49-F238E27FC236}">
                <a16:creationId xmlns:a16="http://schemas.microsoft.com/office/drawing/2014/main" id="{51DCD049-A532-3E5E-90EB-E5BAA49DCE2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748760" y="2179460"/>
            <a:ext cx="914400" cy="914400"/>
          </a:xfrm>
          <a:prstGeom prst="rect">
            <a:avLst/>
          </a:prstGeom>
        </p:spPr>
      </p:pic>
      <p:sp>
        <p:nvSpPr>
          <p:cNvPr id="21" name="Tekstvak 20">
            <a:extLst>
              <a:ext uri="{FF2B5EF4-FFF2-40B4-BE49-F238E27FC236}">
                <a16:creationId xmlns:a16="http://schemas.microsoft.com/office/drawing/2014/main" id="{2AFD926F-BD9C-8E56-8172-C8F67CC30F7E}"/>
              </a:ext>
            </a:extLst>
          </p:cNvPr>
          <p:cNvSpPr txBox="1"/>
          <p:nvPr/>
        </p:nvSpPr>
        <p:spPr>
          <a:xfrm>
            <a:off x="2095018" y="5203904"/>
            <a:ext cx="2476983"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200" b="0" i="0" u="none" strike="noStrike" kern="1200" cap="none" spc="0" normalizeH="0" baseline="0" noProof="0" dirty="0">
                <a:ln>
                  <a:noFill/>
                </a:ln>
                <a:solidFill>
                  <a:srgbClr val="7030A0"/>
                </a:solidFill>
                <a:effectLst/>
                <a:uLnTx/>
                <a:uFillTx/>
                <a:latin typeface="Franklin Gothic Book" panose="020B0503020102020204"/>
                <a:ea typeface="+mn-ea"/>
                <a:cs typeface="+mn-cs"/>
              </a:rPr>
              <a:t>Verstrekt leverancierskrediet = debiteuren</a:t>
            </a:r>
          </a:p>
        </p:txBody>
      </p:sp>
      <p:sp>
        <p:nvSpPr>
          <p:cNvPr id="22" name="Tekstvak 21">
            <a:extLst>
              <a:ext uri="{FF2B5EF4-FFF2-40B4-BE49-F238E27FC236}">
                <a16:creationId xmlns:a16="http://schemas.microsoft.com/office/drawing/2014/main" id="{F1EDC5DB-6B02-9478-BAB3-666907166767}"/>
              </a:ext>
            </a:extLst>
          </p:cNvPr>
          <p:cNvSpPr txBox="1"/>
          <p:nvPr/>
        </p:nvSpPr>
        <p:spPr>
          <a:xfrm>
            <a:off x="7546694" y="5132354"/>
            <a:ext cx="2476983"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200" b="0" i="0" u="none" strike="noStrike" kern="1200" cap="none" spc="0" normalizeH="0" baseline="0" noProof="0" dirty="0">
                <a:ln>
                  <a:noFill/>
                </a:ln>
                <a:solidFill>
                  <a:srgbClr val="7030A0"/>
                </a:solidFill>
                <a:effectLst/>
                <a:uLnTx/>
                <a:uFillTx/>
                <a:latin typeface="Franklin Gothic Book" panose="020B0503020102020204"/>
                <a:ea typeface="+mn-ea"/>
                <a:cs typeface="+mn-cs"/>
              </a:rPr>
              <a:t>Ontvangen leverancierskrediet = crediteuren</a:t>
            </a:r>
          </a:p>
        </p:txBody>
      </p:sp>
    </p:spTree>
    <p:extLst>
      <p:ext uri="{BB962C8B-B14F-4D97-AF65-F5344CB8AC3E}">
        <p14:creationId xmlns:p14="http://schemas.microsoft.com/office/powerpoint/2010/main" val="98858329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circle(in)">
                                      <p:cBhvr>
                                        <p:cTn id="7" dur="2000"/>
                                        <p:tgtEl>
                                          <p:spTgt spid="20"/>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circle(in)">
                                      <p:cBhvr>
                                        <p:cTn id="10" dur="20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circle(in)">
                                      <p:cBhvr>
                                        <p:cTn id="15" dur="2000"/>
                                        <p:tgtEl>
                                          <p:spTgt spid="19"/>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circle(in)">
                                      <p:cBhvr>
                                        <p:cTn id="18" dur="20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21" grpId="0"/>
      <p:bldP spid="2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D2B0C9-3E12-6D3C-FFDF-C04AC8A9DEE3}"/>
            </a:ext>
          </a:extLst>
        </p:cNvPr>
        <p:cNvGrpSpPr/>
        <p:nvPr/>
      </p:nvGrpSpPr>
      <p:grpSpPr>
        <a:xfrm>
          <a:off x="0" y="0"/>
          <a:ext cx="0" cy="0"/>
          <a:chOff x="0" y="0"/>
          <a:chExt cx="0" cy="0"/>
        </a:xfrm>
      </p:grpSpPr>
      <p:sp>
        <p:nvSpPr>
          <p:cNvPr id="4" name="Titel 3">
            <a:extLst>
              <a:ext uri="{FF2B5EF4-FFF2-40B4-BE49-F238E27FC236}">
                <a16:creationId xmlns:a16="http://schemas.microsoft.com/office/drawing/2014/main" id="{D689CAE9-C397-9C10-C6A0-861F4F6532E4}"/>
              </a:ext>
            </a:extLst>
          </p:cNvPr>
          <p:cNvSpPr>
            <a:spLocks noGrp="1"/>
          </p:cNvSpPr>
          <p:nvPr>
            <p:ph type="title"/>
          </p:nvPr>
        </p:nvSpPr>
        <p:spPr/>
        <p:txBody>
          <a:bodyPr/>
          <a:lstStyle/>
          <a:p>
            <a:r>
              <a:rPr lang="nl-NL" dirty="0"/>
              <a:t>Afnemerskrediet</a:t>
            </a:r>
          </a:p>
        </p:txBody>
      </p:sp>
      <p:pic>
        <p:nvPicPr>
          <p:cNvPr id="2" name="Graphic 1" descr="Fabriek met effen opvulling">
            <a:extLst>
              <a:ext uri="{FF2B5EF4-FFF2-40B4-BE49-F238E27FC236}">
                <a16:creationId xmlns:a16="http://schemas.microsoft.com/office/drawing/2014/main" id="{AE8B4A3A-1113-6C5B-1270-79C9F7D09B3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30684" y="2304729"/>
            <a:ext cx="2081515" cy="2081515"/>
          </a:xfrm>
          <a:prstGeom prst="rect">
            <a:avLst/>
          </a:prstGeom>
        </p:spPr>
      </p:pic>
      <p:pic>
        <p:nvPicPr>
          <p:cNvPr id="3" name="Graphic 2" descr="Winkelwagen met effen opvulling">
            <a:extLst>
              <a:ext uri="{FF2B5EF4-FFF2-40B4-BE49-F238E27FC236}">
                <a16:creationId xmlns:a16="http://schemas.microsoft.com/office/drawing/2014/main" id="{491CFA24-5534-BFAF-B2BC-9CC3FEABA52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837990" y="2554550"/>
            <a:ext cx="1831694" cy="1831694"/>
          </a:xfrm>
          <a:prstGeom prst="rect">
            <a:avLst/>
          </a:prstGeom>
        </p:spPr>
      </p:pic>
      <p:sp>
        <p:nvSpPr>
          <p:cNvPr id="7" name="Tekstvak 6">
            <a:extLst>
              <a:ext uri="{FF2B5EF4-FFF2-40B4-BE49-F238E27FC236}">
                <a16:creationId xmlns:a16="http://schemas.microsoft.com/office/drawing/2014/main" id="{F1DF741D-528F-C734-A9DF-1F4E3AE60B46}"/>
              </a:ext>
            </a:extLst>
          </p:cNvPr>
          <p:cNvSpPr txBox="1"/>
          <p:nvPr/>
        </p:nvSpPr>
        <p:spPr>
          <a:xfrm>
            <a:off x="2430684" y="2219170"/>
            <a:ext cx="2141317"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200" b="1" i="0" u="none" strike="noStrike" kern="1200" cap="none" spc="0" normalizeH="0" baseline="0" noProof="0" dirty="0">
                <a:ln>
                  <a:noFill/>
                </a:ln>
                <a:solidFill>
                  <a:srgbClr val="7030A0"/>
                </a:solidFill>
                <a:effectLst/>
                <a:uLnTx/>
                <a:uFillTx/>
                <a:latin typeface="Franklin Gothic Book" panose="020B0503020102020204"/>
                <a:ea typeface="+mn-ea"/>
                <a:cs typeface="+mn-cs"/>
              </a:rPr>
              <a:t>Leverancier</a:t>
            </a:r>
          </a:p>
        </p:txBody>
      </p:sp>
      <p:sp>
        <p:nvSpPr>
          <p:cNvPr id="8" name="Tekstvak 7">
            <a:extLst>
              <a:ext uri="{FF2B5EF4-FFF2-40B4-BE49-F238E27FC236}">
                <a16:creationId xmlns:a16="http://schemas.microsoft.com/office/drawing/2014/main" id="{673138EA-23FB-3055-6F4D-B3864592B422}"/>
              </a:ext>
            </a:extLst>
          </p:cNvPr>
          <p:cNvSpPr txBox="1"/>
          <p:nvPr/>
        </p:nvSpPr>
        <p:spPr>
          <a:xfrm>
            <a:off x="7683179" y="2236802"/>
            <a:ext cx="2141317"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200" b="1" i="0" u="none" strike="noStrike" kern="1200" cap="none" spc="0" normalizeH="0" baseline="0" noProof="0" dirty="0">
                <a:ln>
                  <a:noFill/>
                </a:ln>
                <a:solidFill>
                  <a:srgbClr val="7030A0"/>
                </a:solidFill>
                <a:effectLst/>
                <a:uLnTx/>
                <a:uFillTx/>
                <a:latin typeface="Franklin Gothic Book" panose="020B0503020102020204"/>
                <a:ea typeface="+mn-ea"/>
                <a:cs typeface="+mn-cs"/>
              </a:rPr>
              <a:t>Afnemer</a:t>
            </a:r>
          </a:p>
        </p:txBody>
      </p:sp>
      <p:sp>
        <p:nvSpPr>
          <p:cNvPr id="9" name="Pijl: rechts 8">
            <a:extLst>
              <a:ext uri="{FF2B5EF4-FFF2-40B4-BE49-F238E27FC236}">
                <a16:creationId xmlns:a16="http://schemas.microsoft.com/office/drawing/2014/main" id="{5C8DC2DF-C08C-4A12-9538-EA1E6F7D50EC}"/>
              </a:ext>
            </a:extLst>
          </p:cNvPr>
          <p:cNvSpPr/>
          <p:nvPr/>
        </p:nvSpPr>
        <p:spPr>
          <a:xfrm>
            <a:off x="4815069" y="2908665"/>
            <a:ext cx="2731625" cy="185195"/>
          </a:xfrm>
          <a:prstGeom prst="righ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sp>
        <p:nvSpPr>
          <p:cNvPr id="10" name="Pijl: links 9">
            <a:extLst>
              <a:ext uri="{FF2B5EF4-FFF2-40B4-BE49-F238E27FC236}">
                <a16:creationId xmlns:a16="http://schemas.microsoft.com/office/drawing/2014/main" id="{A07E5421-6715-9269-020D-C61E6ED279EE}"/>
              </a:ext>
            </a:extLst>
          </p:cNvPr>
          <p:cNvSpPr/>
          <p:nvPr/>
        </p:nvSpPr>
        <p:spPr>
          <a:xfrm>
            <a:off x="4815069" y="4058755"/>
            <a:ext cx="2731625" cy="185195"/>
          </a:xfrm>
          <a:prstGeom prst="lef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pic>
        <p:nvPicPr>
          <p:cNvPr id="11" name="Graphic 10" descr="Euro met effen opvulling">
            <a:extLst>
              <a:ext uri="{FF2B5EF4-FFF2-40B4-BE49-F238E27FC236}">
                <a16:creationId xmlns:a16="http://schemas.microsoft.com/office/drawing/2014/main" id="{BE0C664E-BF8D-8AB3-6D53-FF701D6B8F6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868759" y="3429000"/>
            <a:ext cx="612671" cy="612671"/>
          </a:xfrm>
          <a:prstGeom prst="rect">
            <a:avLst/>
          </a:prstGeom>
        </p:spPr>
      </p:pic>
      <p:pic>
        <p:nvPicPr>
          <p:cNvPr id="12" name="Graphic 11" descr="Auto met effen opvulling">
            <a:extLst>
              <a:ext uri="{FF2B5EF4-FFF2-40B4-BE49-F238E27FC236}">
                <a16:creationId xmlns:a16="http://schemas.microsoft.com/office/drawing/2014/main" id="{B3E12A27-0A9D-3C1B-3DB2-66E24F112C3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748760" y="2179460"/>
            <a:ext cx="914400" cy="914400"/>
          </a:xfrm>
          <a:prstGeom prst="rect">
            <a:avLst/>
          </a:prstGeom>
        </p:spPr>
      </p:pic>
      <p:sp>
        <p:nvSpPr>
          <p:cNvPr id="13" name="Tekstvak 12">
            <a:extLst>
              <a:ext uri="{FF2B5EF4-FFF2-40B4-BE49-F238E27FC236}">
                <a16:creationId xmlns:a16="http://schemas.microsoft.com/office/drawing/2014/main" id="{075DF73B-BC10-7440-8B40-2FCA3B5F8795}"/>
              </a:ext>
            </a:extLst>
          </p:cNvPr>
          <p:cNvSpPr txBox="1"/>
          <p:nvPr/>
        </p:nvSpPr>
        <p:spPr>
          <a:xfrm>
            <a:off x="2095018" y="5076582"/>
            <a:ext cx="2476983"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200" b="0" i="0" u="none" strike="noStrike" kern="1200" cap="none" spc="0" normalizeH="0" baseline="0" noProof="0" dirty="0">
                <a:ln>
                  <a:noFill/>
                </a:ln>
                <a:solidFill>
                  <a:srgbClr val="7030A0"/>
                </a:solidFill>
                <a:effectLst/>
                <a:uLnTx/>
                <a:uFillTx/>
                <a:latin typeface="Franklin Gothic Book" panose="020B0503020102020204"/>
                <a:ea typeface="+mn-ea"/>
                <a:cs typeface="+mn-cs"/>
              </a:rPr>
              <a:t>Ontvangen afnemerskrediet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200" b="0" i="0" u="none" strike="noStrike" kern="1200" cap="none" spc="0" normalizeH="0" baseline="0" noProof="0" dirty="0">
                <a:ln>
                  <a:noFill/>
                </a:ln>
                <a:solidFill>
                  <a:srgbClr val="7030A0"/>
                </a:solidFill>
                <a:effectLst/>
                <a:uLnTx/>
                <a:uFillTx/>
                <a:latin typeface="Franklin Gothic Book" panose="020B0503020102020204"/>
                <a:ea typeface="+mn-ea"/>
                <a:cs typeface="+mn-cs"/>
              </a:rPr>
              <a:t>= </a:t>
            </a:r>
            <a:r>
              <a:rPr kumimoji="0" lang="nl-NL" sz="2200" b="0" i="0" u="none" strike="noStrike" kern="1200" cap="none" spc="0" normalizeH="0" baseline="0" noProof="0" dirty="0" err="1">
                <a:ln>
                  <a:noFill/>
                </a:ln>
                <a:solidFill>
                  <a:srgbClr val="7030A0"/>
                </a:solidFill>
                <a:effectLst/>
                <a:uLnTx/>
                <a:uFillTx/>
                <a:latin typeface="Franklin Gothic Book" panose="020B0503020102020204"/>
                <a:ea typeface="+mn-ea"/>
                <a:cs typeface="+mn-cs"/>
              </a:rPr>
              <a:t>vooruitontvangen</a:t>
            </a:r>
            <a:r>
              <a:rPr kumimoji="0" lang="nl-NL" sz="2200" b="0" i="0" u="none" strike="noStrike" kern="1200" cap="none" spc="0" normalizeH="0" baseline="0" noProof="0" dirty="0">
                <a:ln>
                  <a:noFill/>
                </a:ln>
                <a:solidFill>
                  <a:srgbClr val="7030A0"/>
                </a:solidFill>
                <a:effectLst/>
                <a:uLnTx/>
                <a:uFillTx/>
                <a:latin typeface="Franklin Gothic Book" panose="020B0503020102020204"/>
                <a:ea typeface="+mn-ea"/>
                <a:cs typeface="+mn-cs"/>
              </a:rPr>
              <a:t> bedragen</a:t>
            </a:r>
          </a:p>
        </p:txBody>
      </p:sp>
      <p:sp>
        <p:nvSpPr>
          <p:cNvPr id="23" name="Tekstvak 22">
            <a:extLst>
              <a:ext uri="{FF2B5EF4-FFF2-40B4-BE49-F238E27FC236}">
                <a16:creationId xmlns:a16="http://schemas.microsoft.com/office/drawing/2014/main" id="{DC2B42D1-D7DD-A925-CA96-0E12BD9F5D5E}"/>
              </a:ext>
            </a:extLst>
          </p:cNvPr>
          <p:cNvSpPr txBox="1"/>
          <p:nvPr/>
        </p:nvSpPr>
        <p:spPr>
          <a:xfrm>
            <a:off x="7546694" y="5132354"/>
            <a:ext cx="2476983"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200" b="0" i="0" u="none" strike="noStrike" kern="1200" cap="none" spc="0" normalizeH="0" baseline="0" noProof="0" dirty="0">
                <a:ln>
                  <a:noFill/>
                </a:ln>
                <a:solidFill>
                  <a:srgbClr val="7030A0"/>
                </a:solidFill>
                <a:effectLst/>
                <a:uLnTx/>
                <a:uFillTx/>
                <a:latin typeface="Franklin Gothic Book" panose="020B0503020102020204"/>
                <a:ea typeface="+mn-ea"/>
                <a:cs typeface="+mn-cs"/>
              </a:rPr>
              <a:t>Verstrekt afnemerskrediet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200" b="0" i="0" u="none" strike="noStrike" kern="1200" cap="none" spc="0" normalizeH="0" baseline="0" noProof="0" dirty="0">
                <a:ln>
                  <a:noFill/>
                </a:ln>
                <a:solidFill>
                  <a:srgbClr val="7030A0"/>
                </a:solidFill>
                <a:effectLst/>
                <a:uLnTx/>
                <a:uFillTx/>
                <a:latin typeface="Franklin Gothic Book" panose="020B0503020102020204"/>
                <a:ea typeface="+mn-ea"/>
                <a:cs typeface="+mn-cs"/>
              </a:rPr>
              <a:t>= vooruitbetaalde bedragen</a:t>
            </a:r>
          </a:p>
        </p:txBody>
      </p:sp>
    </p:spTree>
    <p:extLst>
      <p:ext uri="{BB962C8B-B14F-4D97-AF65-F5344CB8AC3E}">
        <p14:creationId xmlns:p14="http://schemas.microsoft.com/office/powerpoint/2010/main" val="27002100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2000"/>
                                        <p:tgtEl>
                                          <p:spTgt spid="11"/>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circle(in)">
                                      <p:cBhvr>
                                        <p:cTn id="10" dur="20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circle(in)">
                                      <p:cBhvr>
                                        <p:cTn id="15" dur="2000"/>
                                        <p:tgtEl>
                                          <p:spTgt spid="12"/>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circle(in)">
                                      <p:cBhvr>
                                        <p:cTn id="18" dur="20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3" grpId="0"/>
      <p:bldP spid="23"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E29A487-FC5D-4C0A-AF5E-6FA257499FBD}"/>
              </a:ext>
            </a:extLst>
          </p:cNvPr>
          <p:cNvSpPr>
            <a:spLocks noGrp="1"/>
          </p:cNvSpPr>
          <p:nvPr>
            <p:ph type="title"/>
          </p:nvPr>
        </p:nvSpPr>
        <p:spPr/>
        <p:txBody>
          <a:bodyPr/>
          <a:lstStyle/>
          <a:p>
            <a:r>
              <a:rPr lang="nl-NL" dirty="0"/>
              <a:t>Examenvoorbeeld (voorbeeldexamen 2018)</a:t>
            </a:r>
          </a:p>
        </p:txBody>
      </p:sp>
      <p:sp>
        <p:nvSpPr>
          <p:cNvPr id="3" name="Tijdelijke aanduiding voor inhoud 2">
            <a:extLst>
              <a:ext uri="{FF2B5EF4-FFF2-40B4-BE49-F238E27FC236}">
                <a16:creationId xmlns:a16="http://schemas.microsoft.com/office/drawing/2014/main" id="{D2F24323-6C0F-4EA1-8E4B-2E75932BF73C}"/>
              </a:ext>
            </a:extLst>
          </p:cNvPr>
          <p:cNvSpPr>
            <a:spLocks noGrp="1"/>
          </p:cNvSpPr>
          <p:nvPr>
            <p:ph idx="1"/>
          </p:nvPr>
        </p:nvSpPr>
        <p:spPr/>
        <p:txBody>
          <a:bodyPr>
            <a:noAutofit/>
          </a:bodyPr>
          <a:lstStyle/>
          <a:p>
            <a:pPr marL="0" indent="0">
              <a:buNone/>
            </a:pPr>
            <a:r>
              <a:rPr lang="nl-NL" sz="2000" b="1" dirty="0"/>
              <a:t>Vraag (2p):</a:t>
            </a:r>
          </a:p>
          <a:p>
            <a:pPr marL="0" indent="0">
              <a:buNone/>
            </a:pPr>
            <a:r>
              <a:rPr lang="nl-NL" sz="2000" i="1" dirty="0"/>
              <a:t>Wilma investeert in voorraden, die geleverd worden in mei en betaald mogen worden in juni. Er is hier sprake van een:</a:t>
            </a:r>
          </a:p>
          <a:p>
            <a:pPr marL="457200" indent="-457200">
              <a:buFont typeface="+mj-lt"/>
              <a:buAutoNum type="alphaUcPeriod"/>
            </a:pPr>
            <a:r>
              <a:rPr lang="nl-NL" sz="2000" i="1" dirty="0"/>
              <a:t>Ontvangen leverancierskrediet</a:t>
            </a:r>
          </a:p>
          <a:p>
            <a:pPr marL="457200" indent="-457200">
              <a:buFont typeface="+mj-lt"/>
              <a:buAutoNum type="alphaUcPeriod"/>
            </a:pPr>
            <a:r>
              <a:rPr lang="nl-NL" sz="2000" i="1" dirty="0"/>
              <a:t>Verstrekt leverancierskrediet</a:t>
            </a:r>
          </a:p>
          <a:p>
            <a:pPr marL="457200" indent="-457200">
              <a:buFont typeface="+mj-lt"/>
              <a:buAutoNum type="alphaUcPeriod"/>
            </a:pPr>
            <a:r>
              <a:rPr lang="nl-NL" sz="2000" i="1" dirty="0"/>
              <a:t>Ontvangen afnemerskrediet</a:t>
            </a:r>
          </a:p>
          <a:p>
            <a:pPr marL="457200" indent="-457200">
              <a:buFont typeface="+mj-lt"/>
              <a:buAutoNum type="alphaUcPeriod"/>
            </a:pPr>
            <a:r>
              <a:rPr lang="nl-NL" sz="2000" i="1" dirty="0"/>
              <a:t>Verstrekt afnemerskrediet</a:t>
            </a:r>
          </a:p>
          <a:p>
            <a:pPr marL="0" indent="0">
              <a:buNone/>
            </a:pPr>
            <a:r>
              <a:rPr lang="nl-NL" sz="2000" i="1" dirty="0"/>
              <a:t>Motiveer je antwoord.</a:t>
            </a:r>
          </a:p>
          <a:p>
            <a:pPr marL="0" indent="0">
              <a:buNone/>
            </a:pPr>
            <a:endParaRPr lang="nl-NL" sz="2000" dirty="0"/>
          </a:p>
          <a:p>
            <a:pPr marL="0" indent="0">
              <a:buNone/>
            </a:pPr>
            <a:r>
              <a:rPr lang="nl-NL" sz="2000" dirty="0"/>
              <a:t>Wilma ontvangt de goederen eerst en mag deze later betalen, dus</a:t>
            </a:r>
          </a:p>
          <a:p>
            <a:pPr marL="0" indent="0">
              <a:buNone/>
            </a:pPr>
            <a:r>
              <a:rPr lang="nl-NL" sz="2000" dirty="0"/>
              <a:t>een</a:t>
            </a:r>
            <a:r>
              <a:rPr lang="nl-NL" sz="2000" b="1" dirty="0"/>
              <a:t> ontvangen leverancierskrediet (A)</a:t>
            </a:r>
            <a:r>
              <a:rPr lang="nl-NL" sz="2000" dirty="0"/>
              <a:t>.</a:t>
            </a:r>
          </a:p>
          <a:p>
            <a:pPr marL="0" indent="0">
              <a:buNone/>
            </a:pPr>
            <a:endParaRPr lang="nl-NL" sz="2000" dirty="0"/>
          </a:p>
          <a:p>
            <a:pPr marL="0" indent="0">
              <a:buNone/>
            </a:pPr>
            <a:endParaRPr lang="nl-NL" sz="2000" dirty="0"/>
          </a:p>
        </p:txBody>
      </p:sp>
    </p:spTree>
    <p:extLst>
      <p:ext uri="{BB962C8B-B14F-4D97-AF65-F5344CB8AC3E}">
        <p14:creationId xmlns:p14="http://schemas.microsoft.com/office/powerpoint/2010/main" val="316352395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5F987688-C0C9-D031-BCAD-10B0F7BFDD5F}"/>
              </a:ext>
            </a:extLst>
          </p:cNvPr>
          <p:cNvSpPr>
            <a:spLocks noGrp="1"/>
          </p:cNvSpPr>
          <p:nvPr>
            <p:ph type="title"/>
          </p:nvPr>
        </p:nvSpPr>
        <p:spPr/>
        <p:txBody>
          <a:bodyPr/>
          <a:lstStyle/>
          <a:p>
            <a:r>
              <a:rPr lang="nl-NL" dirty="0"/>
              <a:t>Formules…</a:t>
            </a:r>
          </a:p>
        </p:txBody>
      </p:sp>
      <p:sp>
        <p:nvSpPr>
          <p:cNvPr id="8" name="Tijdelijke aanduiding voor inhoud 7">
            <a:extLst>
              <a:ext uri="{FF2B5EF4-FFF2-40B4-BE49-F238E27FC236}">
                <a16:creationId xmlns:a16="http://schemas.microsoft.com/office/drawing/2014/main" id="{17E70BC0-28F3-CE76-533C-384F6110197E}"/>
              </a:ext>
            </a:extLst>
          </p:cNvPr>
          <p:cNvSpPr>
            <a:spLocks noGrp="1"/>
          </p:cNvSpPr>
          <p:nvPr>
            <p:ph sz="half" idx="1"/>
          </p:nvPr>
        </p:nvSpPr>
        <p:spPr/>
        <p:txBody>
          <a:bodyPr/>
          <a:lstStyle/>
          <a:p>
            <a:r>
              <a:rPr lang="nl-NL" dirty="0"/>
              <a:t>Let op! Je krijgt </a:t>
            </a:r>
            <a:r>
              <a:rPr lang="nl-NL" u="sng" dirty="0"/>
              <a:t>GEEN</a:t>
            </a:r>
            <a:r>
              <a:rPr lang="nl-NL" dirty="0"/>
              <a:t> formuleblad…</a:t>
            </a:r>
          </a:p>
          <a:p>
            <a:r>
              <a:rPr lang="nl-NL" dirty="0"/>
              <a:t>Maar: wij hebben een handig hulpmiddel voor je gemaakt! </a:t>
            </a:r>
          </a:p>
          <a:p>
            <a:r>
              <a:rPr lang="nl-NL" dirty="0"/>
              <a:t>Download het formuleoverzicht van </a:t>
            </a:r>
            <a:r>
              <a:rPr lang="nl-NL" dirty="0">
                <a:hlinkClick r:id="rId2"/>
              </a:rPr>
              <a:t>www.ecobeco.nl</a:t>
            </a:r>
            <a:r>
              <a:rPr lang="nl-NL" dirty="0"/>
              <a:t>. </a:t>
            </a:r>
            <a:endParaRPr lang="nl-NL" dirty="0">
              <a:highlight>
                <a:srgbClr val="FFFF00"/>
              </a:highlight>
            </a:endParaRPr>
          </a:p>
          <a:p>
            <a:endParaRPr lang="nl-NL" dirty="0"/>
          </a:p>
        </p:txBody>
      </p:sp>
      <p:pic>
        <p:nvPicPr>
          <p:cNvPr id="10" name="Tijdelijke aanduiding voor inhoud 9">
            <a:extLst>
              <a:ext uri="{FF2B5EF4-FFF2-40B4-BE49-F238E27FC236}">
                <a16:creationId xmlns:a16="http://schemas.microsoft.com/office/drawing/2014/main" id="{D98EDBBF-8946-BD7A-338E-201025C35F30}"/>
              </a:ext>
            </a:extLst>
          </p:cNvPr>
          <p:cNvPicPr>
            <a:picLocks noGrp="1" noChangeAspect="1"/>
          </p:cNvPicPr>
          <p:nvPr>
            <p:ph sz="half" idx="2"/>
          </p:nvPr>
        </p:nvPicPr>
        <p:blipFill>
          <a:blip r:embed="rId3"/>
          <a:stretch>
            <a:fillRect/>
          </a:stretch>
        </p:blipFill>
        <p:spPr>
          <a:xfrm>
            <a:off x="6741608" y="142855"/>
            <a:ext cx="5181600" cy="6354941"/>
          </a:xfrm>
          <a:prstGeom prst="rect">
            <a:avLst/>
          </a:prstGeom>
          <a:ln>
            <a:noFill/>
          </a:ln>
          <a:effectLst/>
        </p:spPr>
      </p:pic>
    </p:spTree>
    <p:extLst>
      <p:ext uri="{BB962C8B-B14F-4D97-AF65-F5344CB8AC3E}">
        <p14:creationId xmlns:p14="http://schemas.microsoft.com/office/powerpoint/2010/main" val="171036947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6" presetClass="entr" presetSubtype="32"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circle(out)">
                                      <p:cBhvr>
                                        <p:cTn id="15" dur="20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FD99E9-3E62-6724-0E35-5A71AF8DF783}"/>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AC3FFA83-C071-1020-1A32-3808A82A4B86}"/>
              </a:ext>
            </a:extLst>
          </p:cNvPr>
          <p:cNvSpPr>
            <a:spLocks noGrp="1"/>
          </p:cNvSpPr>
          <p:nvPr>
            <p:ph type="title"/>
          </p:nvPr>
        </p:nvSpPr>
        <p:spPr/>
        <p:txBody>
          <a:bodyPr/>
          <a:lstStyle/>
          <a:p>
            <a:endParaRPr lang="nl-NL"/>
          </a:p>
        </p:txBody>
      </p:sp>
      <p:sp>
        <p:nvSpPr>
          <p:cNvPr id="3" name="Tijdelijke aanduiding voor inhoud 2">
            <a:extLst>
              <a:ext uri="{FF2B5EF4-FFF2-40B4-BE49-F238E27FC236}">
                <a16:creationId xmlns:a16="http://schemas.microsoft.com/office/drawing/2014/main" id="{EBEF8E54-BE48-E22E-AF9A-BA3F4EFB5EF2}"/>
              </a:ext>
            </a:extLst>
          </p:cNvPr>
          <p:cNvSpPr>
            <a:spLocks noGrp="1"/>
          </p:cNvSpPr>
          <p:nvPr>
            <p:ph idx="1"/>
          </p:nvPr>
        </p:nvSpPr>
        <p:spPr/>
        <p:txBody>
          <a:bodyPr/>
          <a:lstStyle/>
          <a:p>
            <a:endParaRPr lang="nl-NL"/>
          </a:p>
        </p:txBody>
      </p:sp>
    </p:spTree>
    <p:extLst>
      <p:ext uri="{BB962C8B-B14F-4D97-AF65-F5344CB8AC3E}">
        <p14:creationId xmlns:p14="http://schemas.microsoft.com/office/powerpoint/2010/main" val="152011668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A611E0-0220-84C2-6EC8-294738DA82CA}"/>
            </a:ext>
          </a:extLst>
        </p:cNvPr>
        <p:cNvGrpSpPr/>
        <p:nvPr/>
      </p:nvGrpSpPr>
      <p:grpSpPr>
        <a:xfrm>
          <a:off x="0" y="0"/>
          <a:ext cx="0" cy="0"/>
          <a:chOff x="0" y="0"/>
          <a:chExt cx="0" cy="0"/>
        </a:xfrm>
      </p:grpSpPr>
      <p:sp>
        <p:nvSpPr>
          <p:cNvPr id="4" name="Titel 3">
            <a:extLst>
              <a:ext uri="{FF2B5EF4-FFF2-40B4-BE49-F238E27FC236}">
                <a16:creationId xmlns:a16="http://schemas.microsoft.com/office/drawing/2014/main" id="{D8BFFD42-DD4A-D07C-34ED-B3783DEBE920}"/>
              </a:ext>
            </a:extLst>
          </p:cNvPr>
          <p:cNvSpPr>
            <a:spLocks noGrp="1"/>
          </p:cNvSpPr>
          <p:nvPr>
            <p:ph type="title"/>
          </p:nvPr>
        </p:nvSpPr>
        <p:spPr/>
        <p:txBody>
          <a:bodyPr/>
          <a:lstStyle/>
          <a:p>
            <a:r>
              <a:rPr lang="nl-NL" dirty="0"/>
              <a:t>Beleggen en interest</a:t>
            </a:r>
          </a:p>
        </p:txBody>
      </p:sp>
      <p:sp>
        <p:nvSpPr>
          <p:cNvPr id="5" name="Tijdelijke aanduiding voor tekst 4">
            <a:extLst>
              <a:ext uri="{FF2B5EF4-FFF2-40B4-BE49-F238E27FC236}">
                <a16:creationId xmlns:a16="http://schemas.microsoft.com/office/drawing/2014/main" id="{C4175910-67B5-0095-5772-9A94D19200B6}"/>
              </a:ext>
            </a:extLst>
          </p:cNvPr>
          <p:cNvSpPr>
            <a:spLocks noGrp="1"/>
          </p:cNvSpPr>
          <p:nvPr>
            <p:ph type="body" idx="1"/>
          </p:nvPr>
        </p:nvSpPr>
        <p:spPr/>
        <p:txBody>
          <a:bodyPr/>
          <a:lstStyle/>
          <a:p>
            <a:r>
              <a:rPr lang="nl-NL" dirty="0"/>
              <a:t>Quirine</a:t>
            </a:r>
          </a:p>
        </p:txBody>
      </p:sp>
    </p:spTree>
    <p:extLst>
      <p:ext uri="{BB962C8B-B14F-4D97-AF65-F5344CB8AC3E}">
        <p14:creationId xmlns:p14="http://schemas.microsoft.com/office/powerpoint/2010/main" val="334553265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9E9B67-08A8-27F0-255F-2773C2DA8B99}"/>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AF7EC647-EF70-F8AC-68EB-6ECC5D68B703}"/>
              </a:ext>
            </a:extLst>
          </p:cNvPr>
          <p:cNvSpPr>
            <a:spLocks noGrp="1"/>
          </p:cNvSpPr>
          <p:nvPr>
            <p:ph type="title"/>
          </p:nvPr>
        </p:nvSpPr>
        <p:spPr/>
        <p:txBody>
          <a:bodyPr/>
          <a:lstStyle/>
          <a:p>
            <a:r>
              <a:rPr lang="nl-NL" dirty="0"/>
              <a:t>Beleggen: diverse mogelijkheden</a:t>
            </a:r>
          </a:p>
        </p:txBody>
      </p:sp>
      <p:sp>
        <p:nvSpPr>
          <p:cNvPr id="3" name="Tijdelijke aanduiding voor inhoud 2">
            <a:extLst>
              <a:ext uri="{FF2B5EF4-FFF2-40B4-BE49-F238E27FC236}">
                <a16:creationId xmlns:a16="http://schemas.microsoft.com/office/drawing/2014/main" id="{BAED80C5-E476-DD6D-C960-AF8199C011E4}"/>
              </a:ext>
            </a:extLst>
          </p:cNvPr>
          <p:cNvSpPr>
            <a:spLocks noGrp="1"/>
          </p:cNvSpPr>
          <p:nvPr>
            <p:ph idx="1"/>
          </p:nvPr>
        </p:nvSpPr>
        <p:spPr/>
        <p:txBody>
          <a:bodyPr/>
          <a:lstStyle/>
          <a:p>
            <a:r>
              <a:rPr lang="nl-NL" dirty="0"/>
              <a:t>Sparen;</a:t>
            </a:r>
          </a:p>
          <a:p>
            <a:r>
              <a:rPr lang="nl-NL" dirty="0"/>
              <a:t>Aandelen kopen;</a:t>
            </a:r>
          </a:p>
          <a:p>
            <a:r>
              <a:rPr lang="nl-NL" dirty="0"/>
              <a:t>Obligaties kopen;</a:t>
            </a:r>
          </a:p>
          <a:p>
            <a:r>
              <a:rPr lang="nl-NL" dirty="0"/>
              <a:t>Participeren in een beleggingsfonds;</a:t>
            </a:r>
          </a:p>
          <a:p>
            <a:r>
              <a:rPr lang="nl-NL" dirty="0"/>
              <a:t>Beleggen in vastgoed;</a:t>
            </a:r>
          </a:p>
          <a:p>
            <a:r>
              <a:rPr lang="nl-NL" dirty="0"/>
              <a:t>Beleggen in (crypto)valuta.</a:t>
            </a:r>
          </a:p>
          <a:p>
            <a:endParaRPr lang="nl-NL" dirty="0"/>
          </a:p>
        </p:txBody>
      </p:sp>
      <p:sp>
        <p:nvSpPr>
          <p:cNvPr id="5" name="Wolk 4">
            <a:extLst>
              <a:ext uri="{FF2B5EF4-FFF2-40B4-BE49-F238E27FC236}">
                <a16:creationId xmlns:a16="http://schemas.microsoft.com/office/drawing/2014/main" id="{2FC2D8A6-34C0-B8EC-128D-3E6E7F3DA172}"/>
              </a:ext>
            </a:extLst>
          </p:cNvPr>
          <p:cNvSpPr/>
          <p:nvPr/>
        </p:nvSpPr>
        <p:spPr>
          <a:xfrm>
            <a:off x="7017745" y="1839817"/>
            <a:ext cx="4087257" cy="3339207"/>
          </a:xfrm>
          <a:prstGeom prst="cloud">
            <a:avLst/>
          </a:prstGeom>
          <a:solidFill>
            <a:srgbClr val="945DE8"/>
          </a:solidFill>
          <a:ln w="34925" cap="flat" cmpd="sng" algn="in">
            <a:solidFill>
              <a:srgbClr val="7030A0">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nl-NL" sz="1800" b="0" i="0" u="none" strike="noStrike" kern="0" cap="none" spc="0" normalizeH="0" baseline="0" noProof="0" dirty="0">
                <a:ln>
                  <a:noFill/>
                </a:ln>
                <a:solidFill>
                  <a:prstClr val="white"/>
                </a:solidFill>
                <a:effectLst/>
                <a:uLnTx/>
                <a:uFillTx/>
                <a:latin typeface="Franklin Gothic Book" panose="020B0503020102020204"/>
                <a:ea typeface="+mn-ea"/>
                <a:cs typeface="+mn-cs"/>
              </a:rPr>
              <a:t>De keuze voor een belegging is vaak afhankelijk van het </a:t>
            </a:r>
            <a:r>
              <a:rPr kumimoji="0" lang="nl-NL" sz="1800" b="1" i="0" u="none" strike="noStrike" kern="0" cap="none" spc="0" normalizeH="0" baseline="0" noProof="0" dirty="0">
                <a:ln>
                  <a:noFill/>
                </a:ln>
                <a:solidFill>
                  <a:srgbClr val="92D050"/>
                </a:solidFill>
                <a:effectLst/>
                <a:uLnTx/>
                <a:uFillTx/>
                <a:latin typeface="Franklin Gothic Book" panose="020B0503020102020204"/>
                <a:ea typeface="+mn-ea"/>
                <a:cs typeface="+mn-cs"/>
              </a:rPr>
              <a:t>risico</a:t>
            </a:r>
            <a:r>
              <a:rPr kumimoji="0" lang="nl-NL" sz="1800" b="0" i="0" u="none" strike="noStrike" kern="0" cap="none" spc="0" normalizeH="0" baseline="0" noProof="0" dirty="0">
                <a:ln>
                  <a:noFill/>
                </a:ln>
                <a:solidFill>
                  <a:prstClr val="white"/>
                </a:solidFill>
                <a:effectLst/>
                <a:uLnTx/>
                <a:uFillTx/>
                <a:latin typeface="Franklin Gothic Book" panose="020B0503020102020204"/>
                <a:ea typeface="+mn-ea"/>
                <a:cs typeface="+mn-cs"/>
              </a:rPr>
              <a:t> dat je wilt lopen.</a:t>
            </a:r>
          </a:p>
        </p:txBody>
      </p:sp>
    </p:spTree>
    <p:extLst>
      <p:ext uri="{BB962C8B-B14F-4D97-AF65-F5344CB8AC3E}">
        <p14:creationId xmlns:p14="http://schemas.microsoft.com/office/powerpoint/2010/main" val="241438284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C42F3E-A73D-3607-DE1D-F1786D40CC0F}"/>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792478B8-2F3E-31A6-0610-53D513895E7C}"/>
              </a:ext>
            </a:extLst>
          </p:cNvPr>
          <p:cNvSpPr>
            <a:spLocks noGrp="1"/>
          </p:cNvSpPr>
          <p:nvPr>
            <p:ph type="title"/>
          </p:nvPr>
        </p:nvSpPr>
        <p:spPr/>
        <p:txBody>
          <a:bodyPr/>
          <a:lstStyle/>
          <a:p>
            <a:r>
              <a:rPr lang="nl-NL" dirty="0"/>
              <a:t>Sparen</a:t>
            </a:r>
          </a:p>
        </p:txBody>
      </p:sp>
      <p:graphicFrame>
        <p:nvGraphicFramePr>
          <p:cNvPr id="4" name="Tijdelijke aanduiding voor inhoud 3">
            <a:extLst>
              <a:ext uri="{FF2B5EF4-FFF2-40B4-BE49-F238E27FC236}">
                <a16:creationId xmlns:a16="http://schemas.microsoft.com/office/drawing/2014/main" id="{B3E444CC-C456-DAD5-B591-5D69AD082366}"/>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hthoek 2">
            <a:extLst>
              <a:ext uri="{FF2B5EF4-FFF2-40B4-BE49-F238E27FC236}">
                <a16:creationId xmlns:a16="http://schemas.microsoft.com/office/drawing/2014/main" id="{74C5196C-AA03-77A4-1146-4F1A53FC3FD5}"/>
              </a:ext>
            </a:extLst>
          </p:cNvPr>
          <p:cNvSpPr/>
          <p:nvPr/>
        </p:nvSpPr>
        <p:spPr>
          <a:xfrm>
            <a:off x="1150374" y="4109884"/>
            <a:ext cx="10203426" cy="245806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nl-NL"/>
          </a:p>
        </p:txBody>
      </p:sp>
    </p:spTree>
    <p:extLst>
      <p:ext uri="{BB962C8B-B14F-4D97-AF65-F5344CB8AC3E}">
        <p14:creationId xmlns:p14="http://schemas.microsoft.com/office/powerpoint/2010/main" val="4106672006"/>
      </p:ext>
    </p:extLst>
  </p:cSld>
  <p:clrMapOvr>
    <a:masterClrMapping/>
  </p:clrMapOvr>
  <p:transition spd="med">
    <p:pull/>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9F3E73-61C6-0135-4A27-B96C553EEC5A}"/>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45F40649-9F4E-E3F7-F86A-20165EF8111D}"/>
              </a:ext>
            </a:extLst>
          </p:cNvPr>
          <p:cNvSpPr>
            <a:spLocks noGrp="1"/>
          </p:cNvSpPr>
          <p:nvPr>
            <p:ph type="title"/>
          </p:nvPr>
        </p:nvSpPr>
        <p:spPr/>
        <p:txBody>
          <a:bodyPr/>
          <a:lstStyle/>
          <a:p>
            <a:r>
              <a:rPr lang="nl-NL" dirty="0"/>
              <a:t>Sparen</a:t>
            </a:r>
          </a:p>
        </p:txBody>
      </p:sp>
      <p:graphicFrame>
        <p:nvGraphicFramePr>
          <p:cNvPr id="4" name="Tijdelijke aanduiding voor inhoud 3">
            <a:extLst>
              <a:ext uri="{FF2B5EF4-FFF2-40B4-BE49-F238E27FC236}">
                <a16:creationId xmlns:a16="http://schemas.microsoft.com/office/drawing/2014/main" id="{3ABAC4E0-329B-BB71-A1BA-01E8C7F0A80B}"/>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hthoek 2">
            <a:extLst>
              <a:ext uri="{FF2B5EF4-FFF2-40B4-BE49-F238E27FC236}">
                <a16:creationId xmlns:a16="http://schemas.microsoft.com/office/drawing/2014/main" id="{6F256B36-EA4A-9B64-1354-E06D8CDE3158}"/>
              </a:ext>
            </a:extLst>
          </p:cNvPr>
          <p:cNvSpPr/>
          <p:nvPr/>
        </p:nvSpPr>
        <p:spPr>
          <a:xfrm>
            <a:off x="6282812" y="4109884"/>
            <a:ext cx="5070987" cy="245806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nl-NL"/>
          </a:p>
        </p:txBody>
      </p:sp>
    </p:spTree>
    <p:extLst>
      <p:ext uri="{BB962C8B-B14F-4D97-AF65-F5344CB8AC3E}">
        <p14:creationId xmlns:p14="http://schemas.microsoft.com/office/powerpoint/2010/main" val="248678775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D5AE866-138D-F455-619A-06CFA31E316D}"/>
              </a:ext>
            </a:extLst>
          </p:cNvPr>
          <p:cNvSpPr>
            <a:spLocks noGrp="1"/>
          </p:cNvSpPr>
          <p:nvPr>
            <p:ph type="title"/>
          </p:nvPr>
        </p:nvSpPr>
        <p:spPr/>
        <p:txBody>
          <a:bodyPr/>
          <a:lstStyle/>
          <a:p>
            <a:r>
              <a:rPr lang="nl-NL" dirty="0"/>
              <a:t>Sparen</a:t>
            </a:r>
          </a:p>
        </p:txBody>
      </p:sp>
      <p:graphicFrame>
        <p:nvGraphicFramePr>
          <p:cNvPr id="4" name="Tijdelijke aanduiding voor inhoud 3">
            <a:extLst>
              <a:ext uri="{FF2B5EF4-FFF2-40B4-BE49-F238E27FC236}">
                <a16:creationId xmlns:a16="http://schemas.microsoft.com/office/drawing/2014/main" id="{8637FF90-7A62-86F6-8B7A-543F7318C5F5}"/>
              </a:ext>
            </a:extLst>
          </p:cNvPr>
          <p:cNvGraphicFramePr>
            <a:graphicFrameLocks noGrp="1"/>
          </p:cNvGraphicFramePr>
          <p:nvPr>
            <p:ph idx="1"/>
            <p:extLst>
              <p:ext uri="{D42A27DB-BD31-4B8C-83A1-F6EECF244321}">
                <p14:modId xmlns:p14="http://schemas.microsoft.com/office/powerpoint/2010/main" val="211273489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8068277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231AA4-B51A-9347-48C1-BCCC8D15F84C}"/>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A94EAC55-E6FE-78C9-46CA-DAC0BED6B7D6}"/>
              </a:ext>
            </a:extLst>
          </p:cNvPr>
          <p:cNvSpPr>
            <a:spLocks noGrp="1"/>
          </p:cNvSpPr>
          <p:nvPr>
            <p:ph type="title"/>
          </p:nvPr>
        </p:nvSpPr>
        <p:spPr/>
        <p:txBody>
          <a:bodyPr/>
          <a:lstStyle/>
          <a:p>
            <a:r>
              <a:rPr lang="nl-NL" dirty="0"/>
              <a:t>Examenvoorbeeld (2024-I, opgave 1)</a:t>
            </a:r>
          </a:p>
        </p:txBody>
      </p:sp>
      <p:sp>
        <p:nvSpPr>
          <p:cNvPr id="4" name="Tijdelijke aanduiding voor inhoud 3">
            <a:extLst>
              <a:ext uri="{FF2B5EF4-FFF2-40B4-BE49-F238E27FC236}">
                <a16:creationId xmlns:a16="http://schemas.microsoft.com/office/drawing/2014/main" id="{108D1C92-7DEB-FA34-FD49-6AF41B55CB9B}"/>
              </a:ext>
            </a:extLst>
          </p:cNvPr>
          <p:cNvSpPr>
            <a:spLocks noGrp="1"/>
          </p:cNvSpPr>
          <p:nvPr>
            <p:ph sz="half" idx="1"/>
          </p:nvPr>
        </p:nvSpPr>
        <p:spPr/>
        <p:txBody>
          <a:bodyPr>
            <a:normAutofit/>
          </a:bodyPr>
          <a:lstStyle/>
          <a:p>
            <a:pPr marL="0" indent="0">
              <a:buNone/>
            </a:pPr>
            <a:r>
              <a:rPr lang="nl-NL" sz="1800" dirty="0" err="1"/>
              <a:t>Ridha</a:t>
            </a:r>
            <a:r>
              <a:rPr lang="nl-NL" sz="1800" dirty="0"/>
              <a:t> spaart om over 10 jaar een huis te kunnen kopen. In de afgelopen jaren heeft hij nauwelijks interest ontvangen op het spaargeld dat hij op de Direct Spaarrekening bij zijn bank had staan. Op de website van zijn bank zoekt hij naar mogelijkheden om een hoger rendement te behalen. Hij leest daar: </a:t>
            </a:r>
          </a:p>
        </p:txBody>
      </p:sp>
      <p:sp>
        <p:nvSpPr>
          <p:cNvPr id="5" name="Tijdelijke aanduiding voor inhoud 4">
            <a:extLst>
              <a:ext uri="{FF2B5EF4-FFF2-40B4-BE49-F238E27FC236}">
                <a16:creationId xmlns:a16="http://schemas.microsoft.com/office/drawing/2014/main" id="{6B20A639-B6FE-6FF1-C4E5-BA7B7833C8ED}"/>
              </a:ext>
            </a:extLst>
          </p:cNvPr>
          <p:cNvSpPr>
            <a:spLocks noGrp="1"/>
          </p:cNvSpPr>
          <p:nvPr>
            <p:ph sz="half" idx="2"/>
          </p:nvPr>
        </p:nvSpPr>
        <p:spPr/>
        <p:txBody>
          <a:bodyPr>
            <a:normAutofit/>
          </a:bodyPr>
          <a:lstStyle/>
          <a:p>
            <a:pPr marL="0" indent="0">
              <a:buNone/>
            </a:pPr>
            <a:r>
              <a:rPr lang="nl-NL" sz="1800" dirty="0"/>
              <a:t>Als </a:t>
            </a:r>
            <a:r>
              <a:rPr lang="nl-NL" sz="1800" dirty="0" err="1"/>
              <a:t>Ridha</a:t>
            </a:r>
            <a:r>
              <a:rPr lang="nl-NL" sz="1800" dirty="0"/>
              <a:t> het spaargeld voor 5 jaar vastzet op de </a:t>
            </a:r>
            <a:r>
              <a:rPr lang="nl-NL" sz="1800" dirty="0" err="1"/>
              <a:t>Spaarvastrekening</a:t>
            </a:r>
            <a:r>
              <a:rPr lang="nl-NL" sz="1800" dirty="0"/>
              <a:t>, loopt hij het risico dat tijdens de looptijd de interest op de markt …(1)…, terwijl de interest op de </a:t>
            </a:r>
            <a:r>
              <a:rPr lang="nl-NL" sz="1800" dirty="0" err="1"/>
              <a:t>Spaarvastrekening</a:t>
            </a:r>
            <a:r>
              <a:rPr lang="nl-NL" sz="1800" dirty="0"/>
              <a:t> niet verandert. Het sparen op de </a:t>
            </a:r>
            <a:r>
              <a:rPr lang="nl-NL" sz="1800" dirty="0" err="1"/>
              <a:t>Spaarvastrekening</a:t>
            </a:r>
            <a:r>
              <a:rPr lang="nl-NL" sz="1800" dirty="0"/>
              <a:t> is een vorm van …(2)… sparen. </a:t>
            </a:r>
          </a:p>
          <a:p>
            <a:pPr marL="0" indent="0">
              <a:buNone/>
            </a:pPr>
            <a:endParaRPr lang="nl-NL" sz="1800" dirty="0"/>
          </a:p>
          <a:p>
            <a:pPr marL="0" indent="0">
              <a:buNone/>
            </a:pPr>
            <a:r>
              <a:rPr lang="nl-NL" sz="1800" b="1" dirty="0">
                <a:latin typeface="Effra" panose="02000506080000020004"/>
              </a:rPr>
              <a:t>Vraag 1 (2p):</a:t>
            </a:r>
          </a:p>
          <a:p>
            <a:pPr marL="0" indent="0">
              <a:buNone/>
            </a:pPr>
            <a:r>
              <a:rPr lang="nl-NL" sz="1800" i="1" dirty="0"/>
              <a:t>Maak bovenstaande zinnen economisch correct. Kies uit: </a:t>
            </a:r>
          </a:p>
          <a:p>
            <a:pPr marL="0" indent="0">
              <a:buNone/>
            </a:pPr>
            <a:r>
              <a:rPr lang="nl-NL" sz="1800" i="1" dirty="0"/>
              <a:t>bij … (1) … stijgt / daalt </a:t>
            </a:r>
          </a:p>
          <a:p>
            <a:pPr marL="0" indent="0">
              <a:buNone/>
            </a:pPr>
            <a:r>
              <a:rPr lang="nl-NL" sz="1800" i="1" dirty="0"/>
              <a:t>bij … (2) … vrijwillig / verplicht</a:t>
            </a:r>
          </a:p>
          <a:p>
            <a:pPr marL="0" indent="0">
              <a:buNone/>
            </a:pPr>
            <a:endParaRPr lang="nl-NL" sz="1800" dirty="0"/>
          </a:p>
        </p:txBody>
      </p:sp>
      <p:pic>
        <p:nvPicPr>
          <p:cNvPr id="7" name="Afbeelding 6">
            <a:extLst>
              <a:ext uri="{FF2B5EF4-FFF2-40B4-BE49-F238E27FC236}">
                <a16:creationId xmlns:a16="http://schemas.microsoft.com/office/drawing/2014/main" id="{5985A4B6-5FB3-FFC9-3902-0A0F1A4699EB}"/>
              </a:ext>
            </a:extLst>
          </p:cNvPr>
          <p:cNvPicPr>
            <a:picLocks noChangeAspect="1"/>
          </p:cNvPicPr>
          <p:nvPr/>
        </p:nvPicPr>
        <p:blipFill>
          <a:blip r:embed="rId2"/>
          <a:stretch>
            <a:fillRect/>
          </a:stretch>
        </p:blipFill>
        <p:spPr>
          <a:xfrm>
            <a:off x="746334" y="3361966"/>
            <a:ext cx="5273466" cy="2467203"/>
          </a:xfrm>
          <a:prstGeom prst="rect">
            <a:avLst/>
          </a:prstGeom>
        </p:spPr>
      </p:pic>
    </p:spTree>
    <p:extLst>
      <p:ext uri="{BB962C8B-B14F-4D97-AF65-F5344CB8AC3E}">
        <p14:creationId xmlns:p14="http://schemas.microsoft.com/office/powerpoint/2010/main" val="300155861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F22442-2EA1-8757-89B8-6FF7E8129E74}"/>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999A69DF-9B79-2837-F23D-AA08378CE0AD}"/>
              </a:ext>
            </a:extLst>
          </p:cNvPr>
          <p:cNvSpPr>
            <a:spLocks noGrp="1"/>
          </p:cNvSpPr>
          <p:nvPr>
            <p:ph type="title"/>
          </p:nvPr>
        </p:nvSpPr>
        <p:spPr/>
        <p:txBody>
          <a:bodyPr/>
          <a:lstStyle/>
          <a:p>
            <a:r>
              <a:rPr lang="nl-NL" dirty="0"/>
              <a:t>Examenvoorbeeld (2024-I, opgave 1)</a:t>
            </a:r>
          </a:p>
        </p:txBody>
      </p:sp>
      <p:sp>
        <p:nvSpPr>
          <p:cNvPr id="4" name="Tijdelijke aanduiding voor inhoud 3">
            <a:extLst>
              <a:ext uri="{FF2B5EF4-FFF2-40B4-BE49-F238E27FC236}">
                <a16:creationId xmlns:a16="http://schemas.microsoft.com/office/drawing/2014/main" id="{471AA01D-AF0A-5F46-BC34-393FC334D3FB}"/>
              </a:ext>
            </a:extLst>
          </p:cNvPr>
          <p:cNvSpPr>
            <a:spLocks noGrp="1"/>
          </p:cNvSpPr>
          <p:nvPr>
            <p:ph sz="half" idx="1"/>
          </p:nvPr>
        </p:nvSpPr>
        <p:spPr/>
        <p:txBody>
          <a:bodyPr>
            <a:normAutofit/>
          </a:bodyPr>
          <a:lstStyle/>
          <a:p>
            <a:pPr marL="0" indent="0">
              <a:buNone/>
            </a:pPr>
            <a:r>
              <a:rPr lang="nl-NL" sz="1800" dirty="0" err="1"/>
              <a:t>Ridha</a:t>
            </a:r>
            <a:r>
              <a:rPr lang="nl-NL" sz="1800" dirty="0"/>
              <a:t> spaart om over 10 jaar een huis te kunnen kopen. In de afgelopen jaren heeft hij nauwelijks interest ontvangen op het spaargeld dat hij op de Direct Spaarrekening bij zijn bank had staan. Op de website van zijn bank zoekt hij naar mogelijkheden om een hoger rendement te behalen. Hij leest daar: </a:t>
            </a:r>
          </a:p>
        </p:txBody>
      </p:sp>
      <p:sp>
        <p:nvSpPr>
          <p:cNvPr id="5" name="Tijdelijke aanduiding voor inhoud 4">
            <a:extLst>
              <a:ext uri="{FF2B5EF4-FFF2-40B4-BE49-F238E27FC236}">
                <a16:creationId xmlns:a16="http://schemas.microsoft.com/office/drawing/2014/main" id="{DB4307A1-8A37-C67F-B8E7-556AADF5F58A}"/>
              </a:ext>
            </a:extLst>
          </p:cNvPr>
          <p:cNvSpPr>
            <a:spLocks noGrp="1"/>
          </p:cNvSpPr>
          <p:nvPr>
            <p:ph sz="half" idx="2"/>
          </p:nvPr>
        </p:nvSpPr>
        <p:spPr/>
        <p:txBody>
          <a:bodyPr>
            <a:normAutofit/>
          </a:bodyPr>
          <a:lstStyle/>
          <a:p>
            <a:pPr marL="0" indent="0">
              <a:buNone/>
            </a:pPr>
            <a:r>
              <a:rPr lang="nl-NL" sz="1800" dirty="0"/>
              <a:t>Als </a:t>
            </a:r>
            <a:r>
              <a:rPr lang="nl-NL" sz="1800" dirty="0" err="1"/>
              <a:t>Ridha</a:t>
            </a:r>
            <a:r>
              <a:rPr lang="nl-NL" sz="1800" dirty="0"/>
              <a:t> het spaargeld voor 5 jaar vastzet op de </a:t>
            </a:r>
            <a:r>
              <a:rPr lang="nl-NL" sz="1800" dirty="0" err="1"/>
              <a:t>Spaarvastrekening</a:t>
            </a:r>
            <a:r>
              <a:rPr lang="nl-NL" sz="1800" dirty="0"/>
              <a:t>, loopt hij het risico dat tijdens de looptijd de interest op de markt …(1)…, terwijl de interest op de </a:t>
            </a:r>
            <a:r>
              <a:rPr lang="nl-NL" sz="1800" dirty="0" err="1"/>
              <a:t>Spaarvastrekening</a:t>
            </a:r>
            <a:r>
              <a:rPr lang="nl-NL" sz="1800" dirty="0"/>
              <a:t> niet verandert. Het sparen op de </a:t>
            </a:r>
            <a:r>
              <a:rPr lang="nl-NL" sz="1800" dirty="0" err="1"/>
              <a:t>Spaarvastrekening</a:t>
            </a:r>
            <a:r>
              <a:rPr lang="nl-NL" sz="1800" dirty="0"/>
              <a:t> is een vorm van …(2)… sparen. </a:t>
            </a:r>
          </a:p>
          <a:p>
            <a:pPr marL="0" indent="0">
              <a:buNone/>
            </a:pPr>
            <a:endParaRPr lang="nl-NL" sz="1800" dirty="0"/>
          </a:p>
          <a:p>
            <a:pPr marL="0" indent="0">
              <a:buNone/>
            </a:pPr>
            <a:r>
              <a:rPr lang="nl-NL" sz="1800" b="1" dirty="0">
                <a:latin typeface="Effra" panose="02000506080000020004"/>
              </a:rPr>
              <a:t>Vraag 1 (2p):</a:t>
            </a:r>
          </a:p>
          <a:p>
            <a:pPr marL="0" indent="0">
              <a:buNone/>
            </a:pPr>
            <a:r>
              <a:rPr lang="nl-NL" sz="1800" i="1" dirty="0"/>
              <a:t>Maak bovenstaande zinnen economisch correct. Kies uit: </a:t>
            </a:r>
          </a:p>
          <a:p>
            <a:pPr marL="0" indent="0">
              <a:buNone/>
            </a:pPr>
            <a:r>
              <a:rPr lang="nl-NL" sz="1800" i="1" dirty="0"/>
              <a:t>bij … (1) … </a:t>
            </a:r>
            <a:r>
              <a:rPr lang="nl-NL" sz="1800" b="1" i="1" dirty="0">
                <a:solidFill>
                  <a:srgbClr val="945DE8"/>
                </a:solidFill>
              </a:rPr>
              <a:t>stijgt</a:t>
            </a:r>
            <a:r>
              <a:rPr lang="nl-NL" sz="1800" i="1" dirty="0"/>
              <a:t> / daalt </a:t>
            </a:r>
          </a:p>
          <a:p>
            <a:pPr marL="0" indent="0">
              <a:buNone/>
            </a:pPr>
            <a:r>
              <a:rPr lang="nl-NL" sz="1800" i="1" dirty="0"/>
              <a:t>bij … (2) … vrijwillig / verplicht</a:t>
            </a:r>
          </a:p>
          <a:p>
            <a:pPr marL="0" indent="0">
              <a:buNone/>
            </a:pPr>
            <a:endParaRPr lang="nl-NL" sz="1800" dirty="0"/>
          </a:p>
        </p:txBody>
      </p:sp>
      <p:pic>
        <p:nvPicPr>
          <p:cNvPr id="7" name="Afbeelding 6">
            <a:extLst>
              <a:ext uri="{FF2B5EF4-FFF2-40B4-BE49-F238E27FC236}">
                <a16:creationId xmlns:a16="http://schemas.microsoft.com/office/drawing/2014/main" id="{2DFEEF1C-C7CB-F41C-12F2-6D0E2348D642}"/>
              </a:ext>
            </a:extLst>
          </p:cNvPr>
          <p:cNvPicPr>
            <a:picLocks noChangeAspect="1"/>
          </p:cNvPicPr>
          <p:nvPr/>
        </p:nvPicPr>
        <p:blipFill>
          <a:blip r:embed="rId2"/>
          <a:stretch>
            <a:fillRect/>
          </a:stretch>
        </p:blipFill>
        <p:spPr>
          <a:xfrm>
            <a:off x="746334" y="3361966"/>
            <a:ext cx="5273466" cy="2467203"/>
          </a:xfrm>
          <a:prstGeom prst="rect">
            <a:avLst/>
          </a:prstGeom>
        </p:spPr>
      </p:pic>
    </p:spTree>
    <p:extLst>
      <p:ext uri="{BB962C8B-B14F-4D97-AF65-F5344CB8AC3E}">
        <p14:creationId xmlns:p14="http://schemas.microsoft.com/office/powerpoint/2010/main" val="37150839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433E4A-C442-590F-2FD9-6C72DEA2C6C3}"/>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9B1B95D7-AFE4-CDF1-2B7F-35D6DE68E7C0}"/>
              </a:ext>
            </a:extLst>
          </p:cNvPr>
          <p:cNvSpPr>
            <a:spLocks noGrp="1"/>
          </p:cNvSpPr>
          <p:nvPr>
            <p:ph type="title"/>
          </p:nvPr>
        </p:nvSpPr>
        <p:spPr/>
        <p:txBody>
          <a:bodyPr/>
          <a:lstStyle/>
          <a:p>
            <a:r>
              <a:rPr lang="nl-NL" dirty="0"/>
              <a:t>Examenvoorbeeld (2024-I, opgave 1)</a:t>
            </a:r>
          </a:p>
        </p:txBody>
      </p:sp>
      <p:sp>
        <p:nvSpPr>
          <p:cNvPr id="4" name="Tijdelijke aanduiding voor inhoud 3">
            <a:extLst>
              <a:ext uri="{FF2B5EF4-FFF2-40B4-BE49-F238E27FC236}">
                <a16:creationId xmlns:a16="http://schemas.microsoft.com/office/drawing/2014/main" id="{1F1C93D8-AE7A-1C6F-52B0-2A59BA244F77}"/>
              </a:ext>
            </a:extLst>
          </p:cNvPr>
          <p:cNvSpPr>
            <a:spLocks noGrp="1"/>
          </p:cNvSpPr>
          <p:nvPr>
            <p:ph sz="half" idx="1"/>
          </p:nvPr>
        </p:nvSpPr>
        <p:spPr/>
        <p:txBody>
          <a:bodyPr>
            <a:normAutofit/>
          </a:bodyPr>
          <a:lstStyle/>
          <a:p>
            <a:pPr marL="0" indent="0">
              <a:buNone/>
            </a:pPr>
            <a:r>
              <a:rPr lang="nl-NL" sz="1800" dirty="0" err="1"/>
              <a:t>Ridha</a:t>
            </a:r>
            <a:r>
              <a:rPr lang="nl-NL" sz="1800" dirty="0"/>
              <a:t> spaart om over 10 jaar een huis te kunnen kopen. In de afgelopen jaren heeft hij nauwelijks interest ontvangen op het spaargeld dat hij op de Direct Spaarrekening bij zijn bank had staan. Op de website van zijn bank zoekt hij naar mogelijkheden om een hoger rendement te behalen. Hij leest daar: </a:t>
            </a:r>
          </a:p>
        </p:txBody>
      </p:sp>
      <p:sp>
        <p:nvSpPr>
          <p:cNvPr id="5" name="Tijdelijke aanduiding voor inhoud 4">
            <a:extLst>
              <a:ext uri="{FF2B5EF4-FFF2-40B4-BE49-F238E27FC236}">
                <a16:creationId xmlns:a16="http://schemas.microsoft.com/office/drawing/2014/main" id="{DA01C05F-B88A-9B03-1F1D-8B29B2A938C4}"/>
              </a:ext>
            </a:extLst>
          </p:cNvPr>
          <p:cNvSpPr>
            <a:spLocks noGrp="1"/>
          </p:cNvSpPr>
          <p:nvPr>
            <p:ph sz="half" idx="2"/>
          </p:nvPr>
        </p:nvSpPr>
        <p:spPr/>
        <p:txBody>
          <a:bodyPr>
            <a:normAutofit/>
          </a:bodyPr>
          <a:lstStyle/>
          <a:p>
            <a:pPr marL="0" indent="0">
              <a:buNone/>
            </a:pPr>
            <a:r>
              <a:rPr lang="nl-NL" sz="1800" dirty="0"/>
              <a:t>Als </a:t>
            </a:r>
            <a:r>
              <a:rPr lang="nl-NL" sz="1800" dirty="0" err="1"/>
              <a:t>Ridha</a:t>
            </a:r>
            <a:r>
              <a:rPr lang="nl-NL" sz="1800" dirty="0"/>
              <a:t> het spaargeld voor 5 jaar vastzet op de </a:t>
            </a:r>
            <a:r>
              <a:rPr lang="nl-NL" sz="1800" dirty="0" err="1"/>
              <a:t>Spaarvastrekening</a:t>
            </a:r>
            <a:r>
              <a:rPr lang="nl-NL" sz="1800" dirty="0"/>
              <a:t>, loopt hij het risico dat tijdens de looptijd de interest op de markt …(1)…, terwijl de interest op de </a:t>
            </a:r>
            <a:r>
              <a:rPr lang="nl-NL" sz="1800" dirty="0" err="1"/>
              <a:t>Spaarvastrekening</a:t>
            </a:r>
            <a:r>
              <a:rPr lang="nl-NL" sz="1800" dirty="0"/>
              <a:t> niet verandert. Het sparen op de </a:t>
            </a:r>
            <a:r>
              <a:rPr lang="nl-NL" sz="1800" dirty="0" err="1"/>
              <a:t>Spaarvastrekening</a:t>
            </a:r>
            <a:r>
              <a:rPr lang="nl-NL" sz="1800" dirty="0"/>
              <a:t> is een vorm van …(2)… sparen. </a:t>
            </a:r>
          </a:p>
          <a:p>
            <a:pPr marL="0" indent="0">
              <a:buNone/>
            </a:pPr>
            <a:endParaRPr lang="nl-NL" sz="1800" dirty="0"/>
          </a:p>
          <a:p>
            <a:pPr marL="0" indent="0">
              <a:buNone/>
            </a:pPr>
            <a:r>
              <a:rPr lang="nl-NL" sz="1800" b="1" dirty="0">
                <a:latin typeface="Effra" panose="02000506080000020004"/>
              </a:rPr>
              <a:t>Vraag 1 (2p):</a:t>
            </a:r>
          </a:p>
          <a:p>
            <a:pPr marL="0" indent="0">
              <a:buNone/>
            </a:pPr>
            <a:r>
              <a:rPr lang="nl-NL" sz="1800" i="1" dirty="0"/>
              <a:t>Maak bovenstaande zinnen economisch correct. Kies uit: </a:t>
            </a:r>
          </a:p>
          <a:p>
            <a:pPr marL="0" indent="0">
              <a:buNone/>
            </a:pPr>
            <a:r>
              <a:rPr lang="nl-NL" sz="1800" i="1" dirty="0"/>
              <a:t>bij … (1) … </a:t>
            </a:r>
            <a:r>
              <a:rPr lang="nl-NL" sz="1800" b="1" i="1" dirty="0">
                <a:solidFill>
                  <a:srgbClr val="945DE8"/>
                </a:solidFill>
              </a:rPr>
              <a:t>stijgt</a:t>
            </a:r>
            <a:r>
              <a:rPr lang="nl-NL" sz="1800" i="1" dirty="0"/>
              <a:t> / daalt </a:t>
            </a:r>
          </a:p>
          <a:p>
            <a:pPr marL="0" indent="0">
              <a:buNone/>
            </a:pPr>
            <a:r>
              <a:rPr lang="nl-NL" sz="1800" i="1" dirty="0"/>
              <a:t>bij … (2) … </a:t>
            </a:r>
            <a:r>
              <a:rPr lang="nl-NL" sz="1800" b="1" i="1" dirty="0">
                <a:solidFill>
                  <a:srgbClr val="945DE8"/>
                </a:solidFill>
              </a:rPr>
              <a:t>vrijwillig</a:t>
            </a:r>
            <a:r>
              <a:rPr lang="nl-NL" sz="1800" i="1" dirty="0"/>
              <a:t> / verplicht</a:t>
            </a:r>
          </a:p>
          <a:p>
            <a:pPr marL="0" indent="0">
              <a:buNone/>
            </a:pPr>
            <a:endParaRPr lang="nl-NL" sz="1800" dirty="0"/>
          </a:p>
        </p:txBody>
      </p:sp>
      <p:pic>
        <p:nvPicPr>
          <p:cNvPr id="7" name="Afbeelding 6">
            <a:extLst>
              <a:ext uri="{FF2B5EF4-FFF2-40B4-BE49-F238E27FC236}">
                <a16:creationId xmlns:a16="http://schemas.microsoft.com/office/drawing/2014/main" id="{0DCD0646-EBDE-68D6-8EA3-4EEA42803316}"/>
              </a:ext>
            </a:extLst>
          </p:cNvPr>
          <p:cNvPicPr>
            <a:picLocks noChangeAspect="1"/>
          </p:cNvPicPr>
          <p:nvPr/>
        </p:nvPicPr>
        <p:blipFill>
          <a:blip r:embed="rId2"/>
          <a:stretch>
            <a:fillRect/>
          </a:stretch>
        </p:blipFill>
        <p:spPr>
          <a:xfrm>
            <a:off x="746334" y="3361966"/>
            <a:ext cx="5273466" cy="2467203"/>
          </a:xfrm>
          <a:prstGeom prst="rect">
            <a:avLst/>
          </a:prstGeom>
        </p:spPr>
      </p:pic>
    </p:spTree>
    <p:extLst>
      <p:ext uri="{BB962C8B-B14F-4D97-AF65-F5344CB8AC3E}">
        <p14:creationId xmlns:p14="http://schemas.microsoft.com/office/powerpoint/2010/main" val="122966575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103A35-7D5B-14E9-DC09-F119AC4B7788}"/>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D18A7450-F897-9F88-1B2B-067F7A5347C4}"/>
              </a:ext>
            </a:extLst>
          </p:cNvPr>
          <p:cNvSpPr>
            <a:spLocks noGrp="1"/>
          </p:cNvSpPr>
          <p:nvPr>
            <p:ph type="title"/>
          </p:nvPr>
        </p:nvSpPr>
        <p:spPr/>
        <p:txBody>
          <a:bodyPr/>
          <a:lstStyle/>
          <a:p>
            <a:r>
              <a:rPr lang="nl-NL" dirty="0"/>
              <a:t>Sparen en interest</a:t>
            </a:r>
          </a:p>
        </p:txBody>
      </p:sp>
      <p:graphicFrame>
        <p:nvGraphicFramePr>
          <p:cNvPr id="4" name="Tijdelijke aanduiding voor inhoud 3">
            <a:extLst>
              <a:ext uri="{FF2B5EF4-FFF2-40B4-BE49-F238E27FC236}">
                <a16:creationId xmlns:a16="http://schemas.microsoft.com/office/drawing/2014/main" id="{31C32236-492F-4479-3EFB-2A345E331882}"/>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kstvak 6">
            <a:extLst>
              <a:ext uri="{FF2B5EF4-FFF2-40B4-BE49-F238E27FC236}">
                <a16:creationId xmlns:a16="http://schemas.microsoft.com/office/drawing/2014/main" id="{636771CE-D88A-CA96-C510-576659C15AFD}"/>
              </a:ext>
            </a:extLst>
          </p:cNvPr>
          <p:cNvSpPr txBox="1"/>
          <p:nvPr/>
        </p:nvSpPr>
        <p:spPr>
          <a:xfrm>
            <a:off x="838200" y="1494503"/>
            <a:ext cx="10515600" cy="430887"/>
          </a:xfrm>
          <a:prstGeom prst="rect">
            <a:avLst/>
          </a:prstGeom>
          <a:noFill/>
        </p:spPr>
        <p:txBody>
          <a:bodyPr wrap="square" rtlCol="0">
            <a:spAutoFit/>
          </a:bodyPr>
          <a:lstStyle/>
          <a:p>
            <a:r>
              <a:rPr lang="nl-NL" sz="2200" b="1" dirty="0"/>
              <a:t>Interest</a:t>
            </a:r>
            <a:r>
              <a:rPr lang="nl-NL" sz="2200" dirty="0"/>
              <a:t> = rente, een vergoeding over het gespaarde vermogen.</a:t>
            </a:r>
          </a:p>
        </p:txBody>
      </p:sp>
      <p:sp>
        <p:nvSpPr>
          <p:cNvPr id="3" name="Rechthoek 2">
            <a:extLst>
              <a:ext uri="{FF2B5EF4-FFF2-40B4-BE49-F238E27FC236}">
                <a16:creationId xmlns:a16="http://schemas.microsoft.com/office/drawing/2014/main" id="{9C2E912B-B1BA-2532-5A7B-88040E52921D}"/>
              </a:ext>
            </a:extLst>
          </p:cNvPr>
          <p:cNvSpPr/>
          <p:nvPr/>
        </p:nvSpPr>
        <p:spPr>
          <a:xfrm>
            <a:off x="1268361" y="4336026"/>
            <a:ext cx="9812594" cy="151416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nl-NL"/>
          </a:p>
        </p:txBody>
      </p:sp>
    </p:spTree>
    <p:extLst>
      <p:ext uri="{BB962C8B-B14F-4D97-AF65-F5344CB8AC3E}">
        <p14:creationId xmlns:p14="http://schemas.microsoft.com/office/powerpoint/2010/main" val="5998996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818C2B1A-A259-0EEB-027A-B68CC6739453}"/>
              </a:ext>
            </a:extLst>
          </p:cNvPr>
          <p:cNvSpPr>
            <a:spLocks noGrp="1"/>
          </p:cNvSpPr>
          <p:nvPr>
            <p:ph type="title"/>
          </p:nvPr>
        </p:nvSpPr>
        <p:spPr/>
        <p:txBody>
          <a:bodyPr/>
          <a:lstStyle/>
          <a:p>
            <a:r>
              <a:rPr lang="nl-NL" dirty="0"/>
              <a:t>Theorie- vs. rekenvragen</a:t>
            </a:r>
          </a:p>
        </p:txBody>
      </p:sp>
      <p:pic>
        <p:nvPicPr>
          <p:cNvPr id="8" name="Tijdelijke aanduiding voor inhoud 7">
            <a:extLst>
              <a:ext uri="{FF2B5EF4-FFF2-40B4-BE49-F238E27FC236}">
                <a16:creationId xmlns:a16="http://schemas.microsoft.com/office/drawing/2014/main" id="{EF276EFD-4307-9F43-A861-E6387CDDE9B3}"/>
              </a:ext>
            </a:extLst>
          </p:cNvPr>
          <p:cNvPicPr>
            <a:picLocks noGrp="1" noChangeAspect="1"/>
          </p:cNvPicPr>
          <p:nvPr>
            <p:ph idx="1"/>
          </p:nvPr>
        </p:nvPicPr>
        <p:blipFill>
          <a:blip r:embed="rId2"/>
          <a:stretch>
            <a:fillRect/>
          </a:stretch>
        </p:blipFill>
        <p:spPr>
          <a:xfrm>
            <a:off x="1203960" y="2436911"/>
            <a:ext cx="9273988" cy="2171615"/>
          </a:xfrm>
        </p:spPr>
      </p:pic>
    </p:spTree>
    <p:extLst>
      <p:ext uri="{BB962C8B-B14F-4D97-AF65-F5344CB8AC3E}">
        <p14:creationId xmlns:p14="http://schemas.microsoft.com/office/powerpoint/2010/main" val="490929330"/>
      </p:ext>
    </p:extLst>
  </p:cSld>
  <p:clrMapOvr>
    <a:masterClrMapping/>
  </p:clrMapOvr>
  <p:transition spd="med">
    <p:pull/>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DEF6E6-5753-2C4C-BB82-A4D3A1417ADB}"/>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AC2DFD0E-F903-B970-92B7-ED7E793C60FC}"/>
              </a:ext>
            </a:extLst>
          </p:cNvPr>
          <p:cNvSpPr>
            <a:spLocks noGrp="1"/>
          </p:cNvSpPr>
          <p:nvPr>
            <p:ph type="title"/>
          </p:nvPr>
        </p:nvSpPr>
        <p:spPr/>
        <p:txBody>
          <a:bodyPr/>
          <a:lstStyle/>
          <a:p>
            <a:r>
              <a:rPr lang="nl-NL" dirty="0"/>
              <a:t>Sparen en interest</a:t>
            </a:r>
          </a:p>
        </p:txBody>
      </p:sp>
      <p:graphicFrame>
        <p:nvGraphicFramePr>
          <p:cNvPr id="4" name="Tijdelijke aanduiding voor inhoud 3">
            <a:extLst>
              <a:ext uri="{FF2B5EF4-FFF2-40B4-BE49-F238E27FC236}">
                <a16:creationId xmlns:a16="http://schemas.microsoft.com/office/drawing/2014/main" id="{73A9D5AB-1577-DE6D-AF54-D6720DEE280D}"/>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kstvak 6">
            <a:extLst>
              <a:ext uri="{FF2B5EF4-FFF2-40B4-BE49-F238E27FC236}">
                <a16:creationId xmlns:a16="http://schemas.microsoft.com/office/drawing/2014/main" id="{73096615-573D-B58E-65DF-6573BB4B6710}"/>
              </a:ext>
            </a:extLst>
          </p:cNvPr>
          <p:cNvSpPr txBox="1"/>
          <p:nvPr/>
        </p:nvSpPr>
        <p:spPr>
          <a:xfrm>
            <a:off x="838200" y="1494503"/>
            <a:ext cx="10515600" cy="430887"/>
          </a:xfrm>
          <a:prstGeom prst="rect">
            <a:avLst/>
          </a:prstGeom>
          <a:noFill/>
        </p:spPr>
        <p:txBody>
          <a:bodyPr wrap="square" rtlCol="0">
            <a:spAutoFit/>
          </a:bodyPr>
          <a:lstStyle/>
          <a:p>
            <a:r>
              <a:rPr lang="nl-NL" sz="2200" b="1" dirty="0"/>
              <a:t>Interest</a:t>
            </a:r>
            <a:r>
              <a:rPr lang="nl-NL" sz="2200" dirty="0"/>
              <a:t> = rente, een vergoeding over het gespaarde vermogen.</a:t>
            </a:r>
          </a:p>
        </p:txBody>
      </p:sp>
      <p:sp>
        <p:nvSpPr>
          <p:cNvPr id="3" name="Rechthoek 2">
            <a:extLst>
              <a:ext uri="{FF2B5EF4-FFF2-40B4-BE49-F238E27FC236}">
                <a16:creationId xmlns:a16="http://schemas.microsoft.com/office/drawing/2014/main" id="{67619127-9A18-A2C0-1E12-B32C2CA7AD3F}"/>
              </a:ext>
            </a:extLst>
          </p:cNvPr>
          <p:cNvSpPr/>
          <p:nvPr/>
        </p:nvSpPr>
        <p:spPr>
          <a:xfrm>
            <a:off x="6095999" y="4336026"/>
            <a:ext cx="4984955" cy="151416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nl-NL"/>
          </a:p>
        </p:txBody>
      </p:sp>
    </p:spTree>
    <p:extLst>
      <p:ext uri="{BB962C8B-B14F-4D97-AF65-F5344CB8AC3E}">
        <p14:creationId xmlns:p14="http://schemas.microsoft.com/office/powerpoint/2010/main" val="322916902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A54341-75EA-9991-3DB9-79AABD25DA1D}"/>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117475F6-561C-81E5-5360-1AE2D5E0A343}"/>
              </a:ext>
            </a:extLst>
          </p:cNvPr>
          <p:cNvSpPr>
            <a:spLocks noGrp="1"/>
          </p:cNvSpPr>
          <p:nvPr>
            <p:ph type="title"/>
          </p:nvPr>
        </p:nvSpPr>
        <p:spPr/>
        <p:txBody>
          <a:bodyPr/>
          <a:lstStyle/>
          <a:p>
            <a:r>
              <a:rPr lang="nl-NL" dirty="0"/>
              <a:t>Sparen en interest</a:t>
            </a:r>
          </a:p>
        </p:txBody>
      </p:sp>
      <p:graphicFrame>
        <p:nvGraphicFramePr>
          <p:cNvPr id="4" name="Tijdelijke aanduiding voor inhoud 3">
            <a:extLst>
              <a:ext uri="{FF2B5EF4-FFF2-40B4-BE49-F238E27FC236}">
                <a16:creationId xmlns:a16="http://schemas.microsoft.com/office/drawing/2014/main" id="{D85D9392-B8D4-662F-4E92-27F83868E53E}"/>
              </a:ext>
            </a:extLst>
          </p:cNvPr>
          <p:cNvGraphicFramePr>
            <a:graphicFrameLocks noGrp="1"/>
          </p:cNvGraphicFramePr>
          <p:nvPr>
            <p:ph idx="1"/>
            <p:extLst>
              <p:ext uri="{D42A27DB-BD31-4B8C-83A1-F6EECF244321}">
                <p14:modId xmlns:p14="http://schemas.microsoft.com/office/powerpoint/2010/main" val="1915723972"/>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kstvak 6">
            <a:extLst>
              <a:ext uri="{FF2B5EF4-FFF2-40B4-BE49-F238E27FC236}">
                <a16:creationId xmlns:a16="http://schemas.microsoft.com/office/drawing/2014/main" id="{0259D408-3B8D-3386-AD39-A20E45C4D8FA}"/>
              </a:ext>
            </a:extLst>
          </p:cNvPr>
          <p:cNvSpPr txBox="1"/>
          <p:nvPr/>
        </p:nvSpPr>
        <p:spPr>
          <a:xfrm>
            <a:off x="838200" y="1494503"/>
            <a:ext cx="10515600" cy="430887"/>
          </a:xfrm>
          <a:prstGeom prst="rect">
            <a:avLst/>
          </a:prstGeom>
          <a:noFill/>
        </p:spPr>
        <p:txBody>
          <a:bodyPr wrap="square" rtlCol="0">
            <a:spAutoFit/>
          </a:bodyPr>
          <a:lstStyle/>
          <a:p>
            <a:r>
              <a:rPr lang="nl-NL" sz="2200" b="1" dirty="0"/>
              <a:t>Interest</a:t>
            </a:r>
            <a:r>
              <a:rPr lang="nl-NL" sz="2200" dirty="0"/>
              <a:t> = rente, een vergoeding over het gespaarde vermogen.</a:t>
            </a:r>
          </a:p>
        </p:txBody>
      </p:sp>
    </p:spTree>
    <p:extLst>
      <p:ext uri="{BB962C8B-B14F-4D97-AF65-F5344CB8AC3E}">
        <p14:creationId xmlns:p14="http://schemas.microsoft.com/office/powerpoint/2010/main" val="61160033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EE8547-B08E-DEA9-3D35-F0948F36E54F}"/>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087912F9-C589-D514-3A3D-2BA97432D776}"/>
              </a:ext>
            </a:extLst>
          </p:cNvPr>
          <p:cNvSpPr>
            <a:spLocks noGrp="1"/>
          </p:cNvSpPr>
          <p:nvPr>
            <p:ph type="title"/>
          </p:nvPr>
        </p:nvSpPr>
        <p:spPr/>
        <p:txBody>
          <a:bodyPr/>
          <a:lstStyle/>
          <a:p>
            <a:r>
              <a:rPr lang="nl-NL" dirty="0"/>
              <a:t>Examenvoorbeeld (2024-I, opgave 1)</a:t>
            </a:r>
          </a:p>
        </p:txBody>
      </p:sp>
      <p:sp>
        <p:nvSpPr>
          <p:cNvPr id="3" name="Tijdelijke aanduiding voor inhoud 2">
            <a:extLst>
              <a:ext uri="{FF2B5EF4-FFF2-40B4-BE49-F238E27FC236}">
                <a16:creationId xmlns:a16="http://schemas.microsoft.com/office/drawing/2014/main" id="{77ACB29E-6158-1140-ED97-A362A8819D70}"/>
              </a:ext>
            </a:extLst>
          </p:cNvPr>
          <p:cNvSpPr>
            <a:spLocks noGrp="1"/>
          </p:cNvSpPr>
          <p:nvPr>
            <p:ph sz="half" idx="1"/>
          </p:nvPr>
        </p:nvSpPr>
        <p:spPr/>
        <p:txBody>
          <a:bodyPr>
            <a:normAutofit fontScale="92500" lnSpcReduction="10000"/>
          </a:bodyPr>
          <a:lstStyle/>
          <a:p>
            <a:pPr marL="0" indent="0">
              <a:buNone/>
            </a:pPr>
            <a:r>
              <a:rPr lang="nl-NL" sz="1800" dirty="0" err="1"/>
              <a:t>Ridha</a:t>
            </a:r>
            <a:r>
              <a:rPr lang="nl-NL" sz="1800" dirty="0"/>
              <a:t> onderzoekt hoe groot het verschil in interestopbrengst is wanneer hij €20.000</a:t>
            </a:r>
          </a:p>
          <a:p>
            <a:r>
              <a:rPr lang="nl-NL" sz="1800" dirty="0"/>
              <a:t>op de 10-jaar-Spaarvastrekening stort met een looptijd van 10 jaar;</a:t>
            </a:r>
          </a:p>
          <a:p>
            <a:pPr marL="0" indent="0">
              <a:buNone/>
            </a:pPr>
            <a:r>
              <a:rPr lang="nl-NL" sz="1800" dirty="0"/>
              <a:t>of:</a:t>
            </a:r>
          </a:p>
          <a:p>
            <a:r>
              <a:rPr lang="nl-NL" sz="1800" dirty="0"/>
              <a:t>eerst 5 jaar op de 5-jaar-Spaarvastrekening stort en daarna het totale bedrag inclusief interest stort op de Direct Spaarrekening waar het bedrag vervolgens 5 jaar blijft staan.</a:t>
            </a:r>
          </a:p>
          <a:p>
            <a:pPr marL="0" indent="0">
              <a:buNone/>
            </a:pPr>
            <a:r>
              <a:rPr lang="nl-NL" sz="1800" dirty="0" err="1"/>
              <a:t>Ridha</a:t>
            </a:r>
            <a:r>
              <a:rPr lang="nl-NL" sz="1800" dirty="0"/>
              <a:t> verwacht dat de interest op de Direct Spaarrekening de komende 10 jaar niet wijzigt.</a:t>
            </a:r>
          </a:p>
          <a:p>
            <a:pPr marL="0" indent="0">
              <a:buNone/>
            </a:pPr>
            <a:endParaRPr lang="nl-NL" sz="1800" b="1" dirty="0"/>
          </a:p>
          <a:p>
            <a:pPr marL="0" indent="0">
              <a:buNone/>
            </a:pPr>
            <a:r>
              <a:rPr lang="nl-NL" sz="1800" b="1" dirty="0"/>
              <a:t>Vraag 2 (2p):</a:t>
            </a:r>
          </a:p>
          <a:p>
            <a:pPr marL="0" indent="0">
              <a:buNone/>
            </a:pPr>
            <a:r>
              <a:rPr lang="nl-NL" sz="1800" i="1" dirty="0"/>
              <a:t>Bereken het verschil na 10 jaar in de verwachte interestopbrengst in euro’s tussen de bovenstaande twee keuzemogelijkheden. </a:t>
            </a:r>
          </a:p>
        </p:txBody>
      </p:sp>
      <p:sp>
        <p:nvSpPr>
          <p:cNvPr id="4" name="Tijdelijke aanduiding voor inhoud 3">
            <a:extLst>
              <a:ext uri="{FF2B5EF4-FFF2-40B4-BE49-F238E27FC236}">
                <a16:creationId xmlns:a16="http://schemas.microsoft.com/office/drawing/2014/main" id="{78496B9A-B1F2-E318-E048-01799F835B44}"/>
              </a:ext>
            </a:extLst>
          </p:cNvPr>
          <p:cNvSpPr>
            <a:spLocks noGrp="1"/>
          </p:cNvSpPr>
          <p:nvPr>
            <p:ph sz="half" idx="2"/>
          </p:nvPr>
        </p:nvSpPr>
        <p:spPr/>
        <p:txBody>
          <a:bodyPr>
            <a:normAutofit fontScale="92500" lnSpcReduction="10000"/>
          </a:bodyPr>
          <a:lstStyle/>
          <a:p>
            <a:pPr marL="0" indent="0">
              <a:buNone/>
            </a:pPr>
            <a:endParaRPr lang="nl-NL" sz="1800" dirty="0"/>
          </a:p>
          <a:p>
            <a:pPr marL="0" indent="0">
              <a:buNone/>
            </a:pPr>
            <a:endParaRPr lang="nl-NL" sz="1800" dirty="0"/>
          </a:p>
          <a:p>
            <a:pPr marL="0" indent="0">
              <a:buNone/>
            </a:pPr>
            <a:endParaRPr lang="nl-NL" sz="1800" dirty="0"/>
          </a:p>
          <a:p>
            <a:pPr marL="0" indent="0">
              <a:buNone/>
            </a:pPr>
            <a:endParaRPr lang="nl-NL" sz="1800" dirty="0"/>
          </a:p>
          <a:p>
            <a:pPr marL="0" indent="0">
              <a:buNone/>
            </a:pPr>
            <a:endParaRPr lang="nl-NL" sz="1800" dirty="0"/>
          </a:p>
          <a:p>
            <a:pPr marL="0" indent="0">
              <a:buNone/>
            </a:pPr>
            <a:endParaRPr lang="nl-NL" sz="1800" dirty="0"/>
          </a:p>
          <a:p>
            <a:pPr marL="0" indent="0">
              <a:buNone/>
            </a:pPr>
            <a:endParaRPr lang="nl-NL" sz="1800" dirty="0"/>
          </a:p>
          <a:p>
            <a:pPr marL="0" indent="0">
              <a:buNone/>
            </a:pPr>
            <a:r>
              <a:rPr lang="nl-NL" sz="1800" b="1" dirty="0"/>
              <a:t>Optie 1:</a:t>
            </a:r>
          </a:p>
          <a:p>
            <a:pPr marL="0" indent="0">
              <a:buNone/>
            </a:pPr>
            <a:r>
              <a:rPr lang="nl-NL" sz="1800" dirty="0">
                <a:latin typeface="Franklin Gothic Book" panose="020B0503020102020204" pitchFamily="34" charset="0"/>
              </a:rPr>
              <a:t>€20.000 * 1,0135</a:t>
            </a:r>
            <a:r>
              <a:rPr lang="nl-NL" sz="1800" baseline="30000" dirty="0">
                <a:latin typeface="Franklin Gothic Book" panose="020B0503020102020204" pitchFamily="34" charset="0"/>
              </a:rPr>
              <a:t>10</a:t>
            </a:r>
            <a:r>
              <a:rPr lang="nl-NL" sz="1800" dirty="0">
                <a:latin typeface="Franklin Gothic Book" panose="020B0503020102020204" pitchFamily="34" charset="0"/>
              </a:rPr>
              <a:t> = €22.870,07</a:t>
            </a:r>
          </a:p>
          <a:p>
            <a:pPr marL="0" indent="0">
              <a:buNone/>
            </a:pPr>
            <a:r>
              <a:rPr lang="nl-NL" sz="1800" b="1" dirty="0">
                <a:latin typeface="Franklin Gothic Book" panose="020B0503020102020204" pitchFamily="34" charset="0"/>
              </a:rPr>
              <a:t>Optie 2:</a:t>
            </a:r>
          </a:p>
          <a:p>
            <a:pPr marL="0" indent="0">
              <a:buNone/>
            </a:pPr>
            <a:r>
              <a:rPr lang="nl-NL" sz="1800" dirty="0">
                <a:latin typeface="Franklin Gothic Book" panose="020B0503020102020204" pitchFamily="34" charset="0"/>
              </a:rPr>
              <a:t>€20.000 * 1,011</a:t>
            </a:r>
            <a:r>
              <a:rPr lang="nl-NL" sz="1800" baseline="30000" dirty="0">
                <a:latin typeface="Franklin Gothic Book" panose="020B0503020102020204" pitchFamily="34" charset="0"/>
              </a:rPr>
              <a:t>5</a:t>
            </a:r>
            <a:r>
              <a:rPr lang="nl-NL" sz="1800" dirty="0">
                <a:latin typeface="Franklin Gothic Book" panose="020B0503020102020204" pitchFamily="34" charset="0"/>
              </a:rPr>
              <a:t> * 1,002</a:t>
            </a:r>
            <a:r>
              <a:rPr lang="nl-NL" sz="1800" baseline="30000" dirty="0">
                <a:latin typeface="Franklin Gothic Book" panose="020B0503020102020204" pitchFamily="34" charset="0"/>
              </a:rPr>
              <a:t>5</a:t>
            </a:r>
            <a:r>
              <a:rPr lang="nl-NL" sz="1800" dirty="0">
                <a:latin typeface="Franklin Gothic Book" panose="020B0503020102020204" pitchFamily="34" charset="0"/>
              </a:rPr>
              <a:t> = €21.336,56</a:t>
            </a:r>
          </a:p>
          <a:p>
            <a:pPr marL="0" indent="0">
              <a:buNone/>
            </a:pPr>
            <a:r>
              <a:rPr lang="nl-NL" sz="1800" b="1" dirty="0"/>
              <a:t>Verschil: </a:t>
            </a:r>
          </a:p>
          <a:p>
            <a:pPr marL="0" indent="0">
              <a:buNone/>
            </a:pPr>
            <a:r>
              <a:rPr lang="nl-NL" sz="1800" dirty="0">
                <a:latin typeface="Franklin Gothic Book" panose="020B0503020102020204" pitchFamily="34" charset="0"/>
              </a:rPr>
              <a:t>€22.870,07 - €21.336,56 = €1.533,51</a:t>
            </a:r>
            <a:endParaRPr lang="nl-NL" sz="1800" dirty="0"/>
          </a:p>
        </p:txBody>
      </p:sp>
      <p:pic>
        <p:nvPicPr>
          <p:cNvPr id="5" name="Afbeelding 4">
            <a:extLst>
              <a:ext uri="{FF2B5EF4-FFF2-40B4-BE49-F238E27FC236}">
                <a16:creationId xmlns:a16="http://schemas.microsoft.com/office/drawing/2014/main" id="{1D34F203-0D56-F497-F07A-3862A5D5C54B}"/>
              </a:ext>
            </a:extLst>
          </p:cNvPr>
          <p:cNvPicPr>
            <a:picLocks noChangeAspect="1"/>
          </p:cNvPicPr>
          <p:nvPr/>
        </p:nvPicPr>
        <p:blipFill>
          <a:blip r:embed="rId2"/>
          <a:stretch>
            <a:fillRect/>
          </a:stretch>
        </p:blipFill>
        <p:spPr>
          <a:xfrm>
            <a:off x="6172200" y="1626690"/>
            <a:ext cx="5273466" cy="2467203"/>
          </a:xfrm>
          <a:prstGeom prst="rect">
            <a:avLst/>
          </a:prstGeom>
        </p:spPr>
      </p:pic>
      <p:cxnSp>
        <p:nvCxnSpPr>
          <p:cNvPr id="6" name="Rechte verbindingslijn 5">
            <a:extLst>
              <a:ext uri="{FF2B5EF4-FFF2-40B4-BE49-F238E27FC236}">
                <a16:creationId xmlns:a16="http://schemas.microsoft.com/office/drawing/2014/main" id="{103E3B3D-04E5-E51F-9F0D-ADC71A8DE92B}"/>
              </a:ext>
            </a:extLst>
          </p:cNvPr>
          <p:cNvCxnSpPr>
            <a:cxnSpLocks/>
          </p:cNvCxnSpPr>
          <p:nvPr/>
        </p:nvCxnSpPr>
        <p:spPr>
          <a:xfrm>
            <a:off x="9372687" y="3473767"/>
            <a:ext cx="1295313" cy="0"/>
          </a:xfrm>
          <a:prstGeom prst="line">
            <a:avLst/>
          </a:prstGeom>
          <a:ln w="28575">
            <a:solidFill>
              <a:srgbClr val="945DE8"/>
            </a:solidFill>
          </a:ln>
        </p:spPr>
        <p:style>
          <a:lnRef idx="1">
            <a:schemeClr val="accent1"/>
          </a:lnRef>
          <a:fillRef idx="0">
            <a:schemeClr val="accent1"/>
          </a:fillRef>
          <a:effectRef idx="0">
            <a:schemeClr val="accent1"/>
          </a:effectRef>
          <a:fontRef idx="minor">
            <a:schemeClr val="tx1"/>
          </a:fontRef>
        </p:style>
      </p:cxnSp>
      <p:cxnSp>
        <p:nvCxnSpPr>
          <p:cNvPr id="8" name="Rechte verbindingslijn 7">
            <a:extLst>
              <a:ext uri="{FF2B5EF4-FFF2-40B4-BE49-F238E27FC236}">
                <a16:creationId xmlns:a16="http://schemas.microsoft.com/office/drawing/2014/main" id="{1B90A792-A890-3541-B6D9-87418BA0B362}"/>
              </a:ext>
            </a:extLst>
          </p:cNvPr>
          <p:cNvCxnSpPr>
            <a:cxnSpLocks/>
          </p:cNvCxnSpPr>
          <p:nvPr/>
        </p:nvCxnSpPr>
        <p:spPr>
          <a:xfrm>
            <a:off x="9372686" y="3124722"/>
            <a:ext cx="1295313" cy="0"/>
          </a:xfrm>
          <a:prstGeom prst="line">
            <a:avLst/>
          </a:prstGeom>
          <a:ln w="28575">
            <a:solidFill>
              <a:srgbClr val="945DE8"/>
            </a:solidFill>
          </a:ln>
        </p:spPr>
        <p:style>
          <a:lnRef idx="1">
            <a:schemeClr val="accent1"/>
          </a:lnRef>
          <a:fillRef idx="0">
            <a:schemeClr val="accent1"/>
          </a:fillRef>
          <a:effectRef idx="0">
            <a:schemeClr val="accent1"/>
          </a:effectRef>
          <a:fontRef idx="minor">
            <a:schemeClr val="tx1"/>
          </a:fontRef>
        </p:style>
      </p:cxnSp>
      <p:cxnSp>
        <p:nvCxnSpPr>
          <p:cNvPr id="9" name="Rechte verbindingslijn 8">
            <a:extLst>
              <a:ext uri="{FF2B5EF4-FFF2-40B4-BE49-F238E27FC236}">
                <a16:creationId xmlns:a16="http://schemas.microsoft.com/office/drawing/2014/main" id="{7D62DE96-621F-261B-309C-2351C09300C1}"/>
              </a:ext>
            </a:extLst>
          </p:cNvPr>
          <p:cNvCxnSpPr>
            <a:cxnSpLocks/>
          </p:cNvCxnSpPr>
          <p:nvPr/>
        </p:nvCxnSpPr>
        <p:spPr>
          <a:xfrm>
            <a:off x="6427925" y="2967406"/>
            <a:ext cx="1295313" cy="0"/>
          </a:xfrm>
          <a:prstGeom prst="line">
            <a:avLst/>
          </a:prstGeom>
          <a:ln w="28575">
            <a:solidFill>
              <a:srgbClr val="945DE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74512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circle(in)">
                                      <p:cBhvr>
                                        <p:cTn id="11" dur="20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4">
                                            <p:txEl>
                                              <p:pRg st="7" end="7"/>
                                            </p:txEl>
                                          </p:spTgt>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circle(in)">
                                      <p:cBhvr>
                                        <p:cTn id="22" dur="20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circle(in)">
                                      <p:cBhvr>
                                        <p:cTn id="27" dur="20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4">
                                            <p:txEl>
                                              <p:pRg st="9" end="9"/>
                                            </p:txEl>
                                          </p:spTgt>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4">
                                            <p:txEl>
                                              <p:pRg st="11" end="11"/>
                                            </p:txEl>
                                          </p:spTgt>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4">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F42195-4B3F-A83F-9664-2619B0453075}"/>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BD36E648-B2B3-DD45-3C93-C034C63B6B6F}"/>
              </a:ext>
            </a:extLst>
          </p:cNvPr>
          <p:cNvSpPr>
            <a:spLocks noGrp="1"/>
          </p:cNvSpPr>
          <p:nvPr>
            <p:ph type="title"/>
          </p:nvPr>
        </p:nvSpPr>
        <p:spPr/>
        <p:txBody>
          <a:bodyPr/>
          <a:lstStyle/>
          <a:p>
            <a:r>
              <a:rPr lang="nl-NL" dirty="0"/>
              <a:t>Examenvoorbeeld (2024-I, opgave 1)</a:t>
            </a:r>
          </a:p>
        </p:txBody>
      </p:sp>
      <p:sp>
        <p:nvSpPr>
          <p:cNvPr id="3" name="Tijdelijke aanduiding voor inhoud 2">
            <a:extLst>
              <a:ext uri="{FF2B5EF4-FFF2-40B4-BE49-F238E27FC236}">
                <a16:creationId xmlns:a16="http://schemas.microsoft.com/office/drawing/2014/main" id="{E05A2931-C1F0-3908-2A4E-6679C12A1405}"/>
              </a:ext>
            </a:extLst>
          </p:cNvPr>
          <p:cNvSpPr>
            <a:spLocks noGrp="1"/>
          </p:cNvSpPr>
          <p:nvPr>
            <p:ph sz="half" idx="1"/>
          </p:nvPr>
        </p:nvSpPr>
        <p:spPr/>
        <p:txBody>
          <a:bodyPr>
            <a:noAutofit/>
          </a:bodyPr>
          <a:lstStyle/>
          <a:p>
            <a:pPr marL="0" indent="0">
              <a:buNone/>
            </a:pPr>
            <a:r>
              <a:rPr lang="nl-NL" sz="1800" dirty="0"/>
              <a:t>Na verder zoeken op de website vindt hij de volgende opmerking: </a:t>
            </a:r>
          </a:p>
          <a:p>
            <a:pPr marL="0" indent="0">
              <a:buNone/>
            </a:pPr>
            <a:r>
              <a:rPr lang="nl-NL" sz="1800" i="1" dirty="0"/>
              <a:t>Heeft u een flinke buffer op uw spaarrekening en heeft u dit bedrag niet meteen nodig? Dan kunt u proberen om meer rendement te behalen door te beleggen. </a:t>
            </a:r>
          </a:p>
          <a:p>
            <a:pPr marL="0" indent="0">
              <a:buNone/>
            </a:pPr>
            <a:r>
              <a:rPr lang="nl-NL" sz="1800" dirty="0" err="1"/>
              <a:t>Ridha</a:t>
            </a:r>
            <a:r>
              <a:rPr lang="nl-NL" sz="1800" dirty="0"/>
              <a:t> kan kiezen tussen:</a:t>
            </a:r>
          </a:p>
          <a:p>
            <a:r>
              <a:rPr lang="nl-NL" sz="1800" dirty="0"/>
              <a:t>beleggen in een beleggingsfonds op basis van zijn risicoprofiel</a:t>
            </a:r>
          </a:p>
          <a:p>
            <a:r>
              <a:rPr lang="nl-NL" sz="1800" dirty="0"/>
              <a:t>zelf beleggen.</a:t>
            </a:r>
          </a:p>
          <a:p>
            <a:pPr marL="0" indent="0">
              <a:buNone/>
            </a:pPr>
            <a:r>
              <a:rPr lang="nl-NL" sz="1800" dirty="0" err="1"/>
              <a:t>Ridha</a:t>
            </a:r>
            <a:r>
              <a:rPr lang="nl-NL" sz="1800" dirty="0"/>
              <a:t> kiest voor beleggen in een beleggingsfonds, omdat hij daarmee een hoger rendement verwacht te behalen. </a:t>
            </a:r>
          </a:p>
        </p:txBody>
      </p:sp>
      <p:sp>
        <p:nvSpPr>
          <p:cNvPr id="4" name="Tijdelijke aanduiding voor inhoud 3">
            <a:extLst>
              <a:ext uri="{FF2B5EF4-FFF2-40B4-BE49-F238E27FC236}">
                <a16:creationId xmlns:a16="http://schemas.microsoft.com/office/drawing/2014/main" id="{5A4D3630-CAC7-560F-2B2D-356D70DA5266}"/>
              </a:ext>
            </a:extLst>
          </p:cNvPr>
          <p:cNvSpPr>
            <a:spLocks noGrp="1"/>
          </p:cNvSpPr>
          <p:nvPr>
            <p:ph sz="half" idx="2"/>
          </p:nvPr>
        </p:nvSpPr>
        <p:spPr/>
        <p:txBody>
          <a:bodyPr>
            <a:normAutofit lnSpcReduction="10000"/>
          </a:bodyPr>
          <a:lstStyle/>
          <a:p>
            <a:pPr marL="0" indent="0">
              <a:buNone/>
            </a:pPr>
            <a:r>
              <a:rPr lang="nl-NL" sz="1800" b="1" dirty="0"/>
              <a:t>Vraag 3 (1p):</a:t>
            </a:r>
          </a:p>
          <a:p>
            <a:pPr marL="0" indent="0">
              <a:buNone/>
            </a:pPr>
            <a:r>
              <a:rPr lang="nl-NL" sz="1800" i="1" dirty="0"/>
              <a:t>Geef een reden waarom beleggen in een beleggingsfonds kan leiden tot een hoger rendement.</a:t>
            </a:r>
          </a:p>
          <a:p>
            <a:pPr marL="0" indent="0">
              <a:buNone/>
            </a:pPr>
            <a:endParaRPr lang="nl-NL" sz="1800" b="1" dirty="0"/>
          </a:p>
          <a:p>
            <a:pPr marL="0" indent="0">
              <a:buNone/>
            </a:pPr>
            <a:r>
              <a:rPr lang="nl-NL" sz="1800" b="1" dirty="0"/>
              <a:t>Beleggingsfonds</a:t>
            </a:r>
            <a:r>
              <a:rPr lang="nl-NL" sz="1800" dirty="0"/>
              <a:t> = Een fonds waarin meerdere beleggers geld inleggen om te beleggen in een mix van aandelen, obligaties, contanten, vastgoed etc. </a:t>
            </a:r>
          </a:p>
          <a:p>
            <a:pPr marL="0" indent="0">
              <a:buNone/>
            </a:pPr>
            <a:endParaRPr lang="nl-NL" sz="1800" dirty="0"/>
          </a:p>
          <a:p>
            <a:pPr marL="0" indent="0">
              <a:buNone/>
            </a:pPr>
            <a:r>
              <a:rPr lang="nl-NL" sz="1800" dirty="0"/>
              <a:t>Voorbeelden van juiste antwoorden:</a:t>
            </a:r>
          </a:p>
          <a:p>
            <a:r>
              <a:rPr lang="nl-NL" sz="1800" dirty="0"/>
              <a:t>Een fonds kan beleggingsrisico’s beter spreiden;</a:t>
            </a:r>
          </a:p>
          <a:p>
            <a:r>
              <a:rPr lang="nl-NL" sz="1800" dirty="0"/>
              <a:t>Er is bij het beleggingsfonds meer kennis (over de risico’s) van beleggen;</a:t>
            </a:r>
          </a:p>
          <a:p>
            <a:r>
              <a:rPr lang="nl-NL" sz="1800" dirty="0"/>
              <a:t>De kosten per euro belegd vermogen zijn lager dan bij zelf beleggen.</a:t>
            </a:r>
          </a:p>
          <a:p>
            <a:pPr marL="0" indent="0">
              <a:buNone/>
            </a:pPr>
            <a:endParaRPr lang="nl-NL" sz="1800" dirty="0"/>
          </a:p>
          <a:p>
            <a:pPr marL="0" indent="0">
              <a:buNone/>
            </a:pPr>
            <a:endParaRPr lang="nl-NL" sz="1800" dirty="0"/>
          </a:p>
          <a:p>
            <a:pPr marL="0" indent="0">
              <a:buNone/>
            </a:pPr>
            <a:endParaRPr lang="nl-NL" sz="1800" dirty="0"/>
          </a:p>
          <a:p>
            <a:pPr marL="0" indent="0">
              <a:buNone/>
            </a:pPr>
            <a:endParaRPr lang="nl-NL" sz="1800" dirty="0"/>
          </a:p>
          <a:p>
            <a:pPr marL="0" indent="0">
              <a:buNone/>
            </a:pPr>
            <a:endParaRPr lang="nl-NL" sz="1800" dirty="0"/>
          </a:p>
          <a:p>
            <a:pPr marL="0" indent="0">
              <a:buNone/>
            </a:pPr>
            <a:endParaRPr lang="nl-NL" sz="1800" dirty="0"/>
          </a:p>
          <a:p>
            <a:pPr marL="0" indent="0">
              <a:buNone/>
            </a:pPr>
            <a:endParaRPr lang="nl-NL" sz="1800" dirty="0"/>
          </a:p>
          <a:p>
            <a:pPr marL="0" indent="0">
              <a:buNone/>
            </a:pPr>
            <a:endParaRPr lang="nl-NL" sz="1800" dirty="0"/>
          </a:p>
          <a:p>
            <a:pPr marL="0" indent="0">
              <a:buNone/>
            </a:pPr>
            <a:endParaRPr lang="nl-NL" sz="1800" dirty="0"/>
          </a:p>
        </p:txBody>
      </p:sp>
    </p:spTree>
    <p:extLst>
      <p:ext uri="{BB962C8B-B14F-4D97-AF65-F5344CB8AC3E}">
        <p14:creationId xmlns:p14="http://schemas.microsoft.com/office/powerpoint/2010/main" val="427722402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CB5F58-C5EF-E123-A299-A521EC092EBE}"/>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F8F5ECD1-67A9-6A78-E6AD-BA0FF9E2AD83}"/>
              </a:ext>
            </a:extLst>
          </p:cNvPr>
          <p:cNvSpPr>
            <a:spLocks noGrp="1"/>
          </p:cNvSpPr>
          <p:nvPr>
            <p:ph type="title"/>
          </p:nvPr>
        </p:nvSpPr>
        <p:spPr/>
        <p:txBody>
          <a:bodyPr/>
          <a:lstStyle/>
          <a:p>
            <a:r>
              <a:rPr lang="nl-NL" dirty="0"/>
              <a:t>Examenvoorbeeld (2024-I, opgave 1)</a:t>
            </a:r>
          </a:p>
        </p:txBody>
      </p:sp>
      <p:sp>
        <p:nvSpPr>
          <p:cNvPr id="3" name="Tijdelijke aanduiding voor inhoud 2">
            <a:extLst>
              <a:ext uri="{FF2B5EF4-FFF2-40B4-BE49-F238E27FC236}">
                <a16:creationId xmlns:a16="http://schemas.microsoft.com/office/drawing/2014/main" id="{7F579DD1-6A53-4A4B-74E9-6B1996356C45}"/>
              </a:ext>
            </a:extLst>
          </p:cNvPr>
          <p:cNvSpPr>
            <a:spLocks noGrp="1"/>
          </p:cNvSpPr>
          <p:nvPr>
            <p:ph sz="half" idx="1"/>
          </p:nvPr>
        </p:nvSpPr>
        <p:spPr/>
        <p:txBody>
          <a:bodyPr>
            <a:noAutofit/>
          </a:bodyPr>
          <a:lstStyle/>
          <a:p>
            <a:pPr marL="0" indent="0">
              <a:buNone/>
            </a:pPr>
            <a:r>
              <a:rPr lang="nl-NL" sz="1800" dirty="0" err="1"/>
              <a:t>Ridha</a:t>
            </a:r>
            <a:r>
              <a:rPr lang="nl-NL" sz="1800" dirty="0"/>
              <a:t> chat met een bankmedewerker en vraagt welk beleggingsfonds voor hem het meest passend is. Uit de vragenlijst die </a:t>
            </a:r>
            <a:r>
              <a:rPr lang="nl-NL" sz="1800" dirty="0" err="1"/>
              <a:t>Ridha</a:t>
            </a:r>
            <a:r>
              <a:rPr lang="nl-NL" sz="1800" dirty="0"/>
              <a:t> heeft ingevuld, blijkt dat zijn risicoprofiel risicomijdend is. </a:t>
            </a:r>
            <a:r>
              <a:rPr lang="nl-NL" sz="1800" dirty="0" err="1"/>
              <a:t>Ridha</a:t>
            </a:r>
            <a:r>
              <a:rPr lang="nl-NL" sz="1800" dirty="0"/>
              <a:t> kiest daarom voor een beleggingsfonds dat voor een klein deel uit aandelen en voor een groot deel uit obligaties bestaat. </a:t>
            </a:r>
          </a:p>
          <a:p>
            <a:pPr marL="0" indent="0">
              <a:buNone/>
            </a:pPr>
            <a:endParaRPr lang="nl-NL" sz="1800" dirty="0"/>
          </a:p>
          <a:p>
            <a:pPr marL="0" indent="0">
              <a:buNone/>
            </a:pPr>
            <a:r>
              <a:rPr lang="nl-NL" sz="1800" b="1" dirty="0"/>
              <a:t>Vraag 4 (3p):</a:t>
            </a:r>
          </a:p>
          <a:p>
            <a:pPr marL="0" indent="0">
              <a:buNone/>
            </a:pPr>
            <a:r>
              <a:rPr lang="nl-NL" sz="1800" i="1" dirty="0"/>
              <a:t>Noem drie verschillen tussen obligaties en aandelen waaruit blijkt dat beleggen in obligaties minder risicovol is dan beleggen in aandelen. </a:t>
            </a:r>
          </a:p>
          <a:p>
            <a:pPr marL="0" indent="0">
              <a:buNone/>
            </a:pPr>
            <a:endParaRPr lang="nl-NL" sz="1800" dirty="0"/>
          </a:p>
        </p:txBody>
      </p:sp>
      <p:sp>
        <p:nvSpPr>
          <p:cNvPr id="4" name="Tijdelijke aanduiding voor inhoud 3">
            <a:extLst>
              <a:ext uri="{FF2B5EF4-FFF2-40B4-BE49-F238E27FC236}">
                <a16:creationId xmlns:a16="http://schemas.microsoft.com/office/drawing/2014/main" id="{DEC0011D-1941-2783-B9E3-14AC795D41AB}"/>
              </a:ext>
            </a:extLst>
          </p:cNvPr>
          <p:cNvSpPr>
            <a:spLocks noGrp="1"/>
          </p:cNvSpPr>
          <p:nvPr>
            <p:ph sz="half" idx="2"/>
          </p:nvPr>
        </p:nvSpPr>
        <p:spPr/>
        <p:txBody>
          <a:bodyPr>
            <a:normAutofit/>
          </a:bodyPr>
          <a:lstStyle/>
          <a:p>
            <a:pPr marL="0" indent="0">
              <a:buNone/>
            </a:pPr>
            <a:endParaRPr lang="nl-NL" sz="1800" b="1" dirty="0"/>
          </a:p>
          <a:p>
            <a:pPr marL="0" indent="0">
              <a:buNone/>
            </a:pPr>
            <a:endParaRPr lang="nl-NL" sz="1800" dirty="0"/>
          </a:p>
          <a:p>
            <a:pPr marL="0" indent="0">
              <a:buNone/>
            </a:pPr>
            <a:endParaRPr lang="nl-NL" sz="1800" dirty="0"/>
          </a:p>
          <a:p>
            <a:pPr marL="0" indent="0">
              <a:buNone/>
            </a:pPr>
            <a:endParaRPr lang="nl-NL" sz="1800" dirty="0"/>
          </a:p>
          <a:p>
            <a:pPr marL="0" indent="0">
              <a:buNone/>
            </a:pPr>
            <a:endParaRPr lang="nl-NL" sz="1800" dirty="0"/>
          </a:p>
          <a:p>
            <a:pPr marL="0" indent="0">
              <a:buNone/>
            </a:pPr>
            <a:endParaRPr lang="nl-NL" sz="1800" dirty="0"/>
          </a:p>
          <a:p>
            <a:pPr marL="0" indent="0">
              <a:buNone/>
            </a:pPr>
            <a:endParaRPr lang="nl-NL" sz="1800" dirty="0"/>
          </a:p>
          <a:p>
            <a:pPr marL="0" indent="0">
              <a:buNone/>
            </a:pPr>
            <a:endParaRPr lang="nl-NL" sz="1800" dirty="0"/>
          </a:p>
          <a:p>
            <a:pPr marL="0" indent="0">
              <a:buNone/>
            </a:pPr>
            <a:endParaRPr lang="nl-NL" sz="1800" dirty="0"/>
          </a:p>
          <a:p>
            <a:pPr marL="0" indent="0">
              <a:buNone/>
            </a:pPr>
            <a:endParaRPr lang="nl-NL" sz="1800" dirty="0"/>
          </a:p>
        </p:txBody>
      </p:sp>
    </p:spTree>
    <p:extLst>
      <p:ext uri="{BB962C8B-B14F-4D97-AF65-F5344CB8AC3E}">
        <p14:creationId xmlns:p14="http://schemas.microsoft.com/office/powerpoint/2010/main" val="4289172895"/>
      </p:ext>
    </p:extLst>
  </p:cSld>
  <p:clrMapOvr>
    <a:masterClrMapping/>
  </p:clrMapOvr>
  <p:transition spd="med">
    <p:pull/>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ijdelijke aanduiding voor inhoud 3">
            <a:extLst>
              <a:ext uri="{FF2B5EF4-FFF2-40B4-BE49-F238E27FC236}">
                <a16:creationId xmlns:a16="http://schemas.microsoft.com/office/drawing/2014/main" id="{D22D33D4-5724-4C21-865A-A6AF0F5F50CE}"/>
              </a:ext>
            </a:extLst>
          </p:cNvPr>
          <p:cNvGraphicFramePr>
            <a:graphicFrameLocks noGrp="1"/>
          </p:cNvGraphicFramePr>
          <p:nvPr>
            <p:ph idx="4294967295"/>
          </p:nvPr>
        </p:nvGraphicFramePr>
        <p:xfrm>
          <a:off x="943356" y="952342"/>
          <a:ext cx="10337293" cy="4946912"/>
        </p:xfrm>
        <a:graphic>
          <a:graphicData uri="http://schemas.openxmlformats.org/drawingml/2006/table">
            <a:tbl>
              <a:tblPr firstRow="1" bandRow="1">
                <a:tableStyleId>{3B4B98B0-60AC-42C2-AFA5-B58CD77FA1E5}</a:tableStyleId>
              </a:tblPr>
              <a:tblGrid>
                <a:gridCol w="6808247">
                  <a:extLst>
                    <a:ext uri="{9D8B030D-6E8A-4147-A177-3AD203B41FA5}">
                      <a16:colId xmlns:a16="http://schemas.microsoft.com/office/drawing/2014/main" val="429276761"/>
                    </a:ext>
                  </a:extLst>
                </a:gridCol>
                <a:gridCol w="3529046">
                  <a:extLst>
                    <a:ext uri="{9D8B030D-6E8A-4147-A177-3AD203B41FA5}">
                      <a16:colId xmlns:a16="http://schemas.microsoft.com/office/drawing/2014/main" val="1512484515"/>
                    </a:ext>
                  </a:extLst>
                </a:gridCol>
              </a:tblGrid>
              <a:tr h="618364">
                <a:tc>
                  <a:txBody>
                    <a:bodyPr/>
                    <a:lstStyle/>
                    <a:p>
                      <a:r>
                        <a:rPr lang="nl-NL" sz="2800"/>
                        <a:t>Aandelen</a:t>
                      </a:r>
                    </a:p>
                  </a:txBody>
                  <a:tcPr marL="140537" marR="140537" marT="70269" marB="70269"/>
                </a:tc>
                <a:tc>
                  <a:txBody>
                    <a:bodyPr/>
                    <a:lstStyle/>
                    <a:p>
                      <a:r>
                        <a:rPr lang="nl-NL" sz="2800"/>
                        <a:t>Obligaties</a:t>
                      </a:r>
                    </a:p>
                  </a:txBody>
                  <a:tcPr marL="140537" marR="140537" marT="70269" marB="70269"/>
                </a:tc>
                <a:extLst>
                  <a:ext uri="{0D108BD9-81ED-4DB2-BD59-A6C34878D82A}">
                    <a16:rowId xmlns:a16="http://schemas.microsoft.com/office/drawing/2014/main" val="2729219653"/>
                  </a:ext>
                </a:extLst>
              </a:tr>
              <a:tr h="618364">
                <a:tc>
                  <a:txBody>
                    <a:bodyPr/>
                    <a:lstStyle/>
                    <a:p>
                      <a:endParaRPr lang="nl-NL" sz="2800" dirty="0"/>
                    </a:p>
                  </a:txBody>
                  <a:tcPr marL="140537" marR="140537" marT="70269" marB="70269"/>
                </a:tc>
                <a:tc>
                  <a:txBody>
                    <a:bodyPr/>
                    <a:lstStyle/>
                    <a:p>
                      <a:endParaRPr lang="nl-NL" sz="2800" dirty="0"/>
                    </a:p>
                  </a:txBody>
                  <a:tcPr marL="140537" marR="140537" marT="70269" marB="70269"/>
                </a:tc>
                <a:extLst>
                  <a:ext uri="{0D108BD9-81ED-4DB2-BD59-A6C34878D82A}">
                    <a16:rowId xmlns:a16="http://schemas.microsoft.com/office/drawing/2014/main" val="1400034063"/>
                  </a:ext>
                </a:extLst>
              </a:tr>
              <a:tr h="618364">
                <a:tc>
                  <a:txBody>
                    <a:bodyPr/>
                    <a:lstStyle/>
                    <a:p>
                      <a:endParaRPr lang="nl-NL" sz="2800" dirty="0"/>
                    </a:p>
                  </a:txBody>
                  <a:tcPr marL="140537" marR="140537" marT="70269" marB="70269"/>
                </a:tc>
                <a:tc>
                  <a:txBody>
                    <a:bodyPr/>
                    <a:lstStyle/>
                    <a:p>
                      <a:endParaRPr lang="nl-NL" sz="2800"/>
                    </a:p>
                  </a:txBody>
                  <a:tcPr marL="140537" marR="140537" marT="70269" marB="70269"/>
                </a:tc>
                <a:extLst>
                  <a:ext uri="{0D108BD9-81ED-4DB2-BD59-A6C34878D82A}">
                    <a16:rowId xmlns:a16="http://schemas.microsoft.com/office/drawing/2014/main" val="1721732283"/>
                  </a:ext>
                </a:extLst>
              </a:tr>
              <a:tr h="618364">
                <a:tc>
                  <a:txBody>
                    <a:bodyPr/>
                    <a:lstStyle/>
                    <a:p>
                      <a:endParaRPr lang="nl-NL" sz="2800" dirty="0"/>
                    </a:p>
                  </a:txBody>
                  <a:tcPr marL="140537" marR="140537" marT="70269" marB="70269"/>
                </a:tc>
                <a:tc>
                  <a:txBody>
                    <a:bodyPr/>
                    <a:lstStyle/>
                    <a:p>
                      <a:endParaRPr lang="nl-NL" sz="2800"/>
                    </a:p>
                  </a:txBody>
                  <a:tcPr marL="140537" marR="140537" marT="70269" marB="70269"/>
                </a:tc>
                <a:extLst>
                  <a:ext uri="{0D108BD9-81ED-4DB2-BD59-A6C34878D82A}">
                    <a16:rowId xmlns:a16="http://schemas.microsoft.com/office/drawing/2014/main" val="1341459047"/>
                  </a:ext>
                </a:extLst>
              </a:tr>
              <a:tr h="618364">
                <a:tc>
                  <a:txBody>
                    <a:bodyPr/>
                    <a:lstStyle/>
                    <a:p>
                      <a:endParaRPr lang="nl-NL" sz="2800" dirty="0"/>
                    </a:p>
                  </a:txBody>
                  <a:tcPr marL="140537" marR="140537" marT="70269" marB="70269"/>
                </a:tc>
                <a:tc>
                  <a:txBody>
                    <a:bodyPr/>
                    <a:lstStyle/>
                    <a:p>
                      <a:endParaRPr lang="nl-NL" sz="2800"/>
                    </a:p>
                  </a:txBody>
                  <a:tcPr marL="140537" marR="140537" marT="70269" marB="70269"/>
                </a:tc>
                <a:extLst>
                  <a:ext uri="{0D108BD9-81ED-4DB2-BD59-A6C34878D82A}">
                    <a16:rowId xmlns:a16="http://schemas.microsoft.com/office/drawing/2014/main" val="3300980684"/>
                  </a:ext>
                </a:extLst>
              </a:tr>
              <a:tr h="618364">
                <a:tc>
                  <a:txBody>
                    <a:bodyPr/>
                    <a:lstStyle/>
                    <a:p>
                      <a:endParaRPr lang="nl-NL" sz="2800" dirty="0"/>
                    </a:p>
                  </a:txBody>
                  <a:tcPr marL="140537" marR="140537" marT="70269" marB="70269"/>
                </a:tc>
                <a:tc>
                  <a:txBody>
                    <a:bodyPr/>
                    <a:lstStyle/>
                    <a:p>
                      <a:endParaRPr lang="nl-NL" sz="2800"/>
                    </a:p>
                  </a:txBody>
                  <a:tcPr marL="140537" marR="140537" marT="70269" marB="70269"/>
                </a:tc>
                <a:extLst>
                  <a:ext uri="{0D108BD9-81ED-4DB2-BD59-A6C34878D82A}">
                    <a16:rowId xmlns:a16="http://schemas.microsoft.com/office/drawing/2014/main" val="3693187023"/>
                  </a:ext>
                </a:extLst>
              </a:tr>
              <a:tr h="618364">
                <a:tc>
                  <a:txBody>
                    <a:bodyPr/>
                    <a:lstStyle/>
                    <a:p>
                      <a:endParaRPr lang="nl-NL" sz="2800" dirty="0"/>
                    </a:p>
                  </a:txBody>
                  <a:tcPr marL="140537" marR="140537" marT="70269" marB="70269"/>
                </a:tc>
                <a:tc>
                  <a:txBody>
                    <a:bodyPr/>
                    <a:lstStyle/>
                    <a:p>
                      <a:endParaRPr lang="nl-NL" sz="2800"/>
                    </a:p>
                  </a:txBody>
                  <a:tcPr marL="140537" marR="140537" marT="70269" marB="70269"/>
                </a:tc>
                <a:extLst>
                  <a:ext uri="{0D108BD9-81ED-4DB2-BD59-A6C34878D82A}">
                    <a16:rowId xmlns:a16="http://schemas.microsoft.com/office/drawing/2014/main" val="1137651381"/>
                  </a:ext>
                </a:extLst>
              </a:tr>
              <a:tr h="618364">
                <a:tc>
                  <a:txBody>
                    <a:bodyPr/>
                    <a:lstStyle/>
                    <a:p>
                      <a:endParaRPr lang="nl-NL" sz="2800" dirty="0"/>
                    </a:p>
                  </a:txBody>
                  <a:tcPr marL="140537" marR="140537" marT="70269" marB="70269"/>
                </a:tc>
                <a:tc>
                  <a:txBody>
                    <a:bodyPr/>
                    <a:lstStyle/>
                    <a:p>
                      <a:endParaRPr lang="nl-NL" sz="2800" dirty="0"/>
                    </a:p>
                  </a:txBody>
                  <a:tcPr marL="140537" marR="140537" marT="70269" marB="70269"/>
                </a:tc>
                <a:extLst>
                  <a:ext uri="{0D108BD9-81ED-4DB2-BD59-A6C34878D82A}">
                    <a16:rowId xmlns:a16="http://schemas.microsoft.com/office/drawing/2014/main" val="4162229143"/>
                  </a:ext>
                </a:extLst>
              </a:tr>
            </a:tbl>
          </a:graphicData>
        </a:graphic>
      </p:graphicFrame>
    </p:spTree>
    <p:extLst>
      <p:ext uri="{BB962C8B-B14F-4D97-AF65-F5344CB8AC3E}">
        <p14:creationId xmlns:p14="http://schemas.microsoft.com/office/powerpoint/2010/main" val="2126900374"/>
      </p:ext>
    </p:extLst>
  </p:cSld>
  <p:clrMapOvr>
    <a:masterClrMapping/>
  </p:clrMapOvr>
  <p:transition spd="med">
    <p:pull/>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ijdelijke aanduiding voor inhoud 3">
            <a:extLst>
              <a:ext uri="{FF2B5EF4-FFF2-40B4-BE49-F238E27FC236}">
                <a16:creationId xmlns:a16="http://schemas.microsoft.com/office/drawing/2014/main" id="{D22D33D4-5724-4C21-865A-A6AF0F5F50CE}"/>
              </a:ext>
            </a:extLst>
          </p:cNvPr>
          <p:cNvGraphicFramePr>
            <a:graphicFrameLocks noGrp="1"/>
          </p:cNvGraphicFramePr>
          <p:nvPr>
            <p:ph idx="4294967295"/>
          </p:nvPr>
        </p:nvGraphicFramePr>
        <p:xfrm>
          <a:off x="943356" y="952342"/>
          <a:ext cx="10337293" cy="4946912"/>
        </p:xfrm>
        <a:graphic>
          <a:graphicData uri="http://schemas.openxmlformats.org/drawingml/2006/table">
            <a:tbl>
              <a:tblPr firstRow="1" bandRow="1">
                <a:tableStyleId>{3B4B98B0-60AC-42C2-AFA5-B58CD77FA1E5}</a:tableStyleId>
              </a:tblPr>
              <a:tblGrid>
                <a:gridCol w="6808247">
                  <a:extLst>
                    <a:ext uri="{9D8B030D-6E8A-4147-A177-3AD203B41FA5}">
                      <a16:colId xmlns:a16="http://schemas.microsoft.com/office/drawing/2014/main" val="429276761"/>
                    </a:ext>
                  </a:extLst>
                </a:gridCol>
                <a:gridCol w="3529046">
                  <a:extLst>
                    <a:ext uri="{9D8B030D-6E8A-4147-A177-3AD203B41FA5}">
                      <a16:colId xmlns:a16="http://schemas.microsoft.com/office/drawing/2014/main" val="1512484515"/>
                    </a:ext>
                  </a:extLst>
                </a:gridCol>
              </a:tblGrid>
              <a:tr h="618364">
                <a:tc>
                  <a:txBody>
                    <a:bodyPr/>
                    <a:lstStyle/>
                    <a:p>
                      <a:r>
                        <a:rPr lang="nl-NL" sz="2800"/>
                        <a:t>Aandelen</a:t>
                      </a:r>
                    </a:p>
                  </a:txBody>
                  <a:tcPr marL="140537" marR="140537" marT="70269" marB="70269"/>
                </a:tc>
                <a:tc>
                  <a:txBody>
                    <a:bodyPr/>
                    <a:lstStyle/>
                    <a:p>
                      <a:r>
                        <a:rPr lang="nl-NL" sz="2800"/>
                        <a:t>Obligaties</a:t>
                      </a:r>
                    </a:p>
                  </a:txBody>
                  <a:tcPr marL="140537" marR="140537" marT="70269" marB="70269"/>
                </a:tc>
                <a:extLst>
                  <a:ext uri="{0D108BD9-81ED-4DB2-BD59-A6C34878D82A}">
                    <a16:rowId xmlns:a16="http://schemas.microsoft.com/office/drawing/2014/main" val="2729219653"/>
                  </a:ext>
                </a:extLst>
              </a:tr>
              <a:tr h="618364">
                <a:tc>
                  <a:txBody>
                    <a:bodyPr/>
                    <a:lstStyle/>
                    <a:p>
                      <a:r>
                        <a:rPr lang="nl-NL" sz="2800"/>
                        <a:t>Bewijs van mede-eigendom BV/NV</a:t>
                      </a:r>
                    </a:p>
                  </a:txBody>
                  <a:tcPr marL="140537" marR="140537" marT="70269" marB="70269"/>
                </a:tc>
                <a:tc>
                  <a:txBody>
                    <a:bodyPr/>
                    <a:lstStyle/>
                    <a:p>
                      <a:r>
                        <a:rPr lang="nl-NL" sz="2800"/>
                        <a:t>Schuldbewijs</a:t>
                      </a:r>
                    </a:p>
                  </a:txBody>
                  <a:tcPr marL="140537" marR="140537" marT="70269" marB="70269"/>
                </a:tc>
                <a:extLst>
                  <a:ext uri="{0D108BD9-81ED-4DB2-BD59-A6C34878D82A}">
                    <a16:rowId xmlns:a16="http://schemas.microsoft.com/office/drawing/2014/main" val="1400034063"/>
                  </a:ext>
                </a:extLst>
              </a:tr>
              <a:tr h="618364">
                <a:tc>
                  <a:txBody>
                    <a:bodyPr/>
                    <a:lstStyle/>
                    <a:p>
                      <a:endParaRPr lang="nl-NL" sz="2800" dirty="0"/>
                    </a:p>
                  </a:txBody>
                  <a:tcPr marL="140537" marR="140537" marT="70269" marB="70269"/>
                </a:tc>
                <a:tc>
                  <a:txBody>
                    <a:bodyPr/>
                    <a:lstStyle/>
                    <a:p>
                      <a:endParaRPr lang="nl-NL" sz="2800"/>
                    </a:p>
                  </a:txBody>
                  <a:tcPr marL="140537" marR="140537" marT="70269" marB="70269"/>
                </a:tc>
                <a:extLst>
                  <a:ext uri="{0D108BD9-81ED-4DB2-BD59-A6C34878D82A}">
                    <a16:rowId xmlns:a16="http://schemas.microsoft.com/office/drawing/2014/main" val="1721732283"/>
                  </a:ext>
                </a:extLst>
              </a:tr>
              <a:tr h="618364">
                <a:tc>
                  <a:txBody>
                    <a:bodyPr/>
                    <a:lstStyle/>
                    <a:p>
                      <a:endParaRPr lang="nl-NL" sz="2800" dirty="0"/>
                    </a:p>
                  </a:txBody>
                  <a:tcPr marL="140537" marR="140537" marT="70269" marB="70269"/>
                </a:tc>
                <a:tc>
                  <a:txBody>
                    <a:bodyPr/>
                    <a:lstStyle/>
                    <a:p>
                      <a:endParaRPr lang="nl-NL" sz="2800"/>
                    </a:p>
                  </a:txBody>
                  <a:tcPr marL="140537" marR="140537" marT="70269" marB="70269"/>
                </a:tc>
                <a:extLst>
                  <a:ext uri="{0D108BD9-81ED-4DB2-BD59-A6C34878D82A}">
                    <a16:rowId xmlns:a16="http://schemas.microsoft.com/office/drawing/2014/main" val="1341459047"/>
                  </a:ext>
                </a:extLst>
              </a:tr>
              <a:tr h="618364">
                <a:tc>
                  <a:txBody>
                    <a:bodyPr/>
                    <a:lstStyle/>
                    <a:p>
                      <a:endParaRPr lang="nl-NL" sz="2800" dirty="0"/>
                    </a:p>
                  </a:txBody>
                  <a:tcPr marL="140537" marR="140537" marT="70269" marB="70269"/>
                </a:tc>
                <a:tc>
                  <a:txBody>
                    <a:bodyPr/>
                    <a:lstStyle/>
                    <a:p>
                      <a:endParaRPr lang="nl-NL" sz="2800"/>
                    </a:p>
                  </a:txBody>
                  <a:tcPr marL="140537" marR="140537" marT="70269" marB="70269"/>
                </a:tc>
                <a:extLst>
                  <a:ext uri="{0D108BD9-81ED-4DB2-BD59-A6C34878D82A}">
                    <a16:rowId xmlns:a16="http://schemas.microsoft.com/office/drawing/2014/main" val="3300980684"/>
                  </a:ext>
                </a:extLst>
              </a:tr>
              <a:tr h="618364">
                <a:tc>
                  <a:txBody>
                    <a:bodyPr/>
                    <a:lstStyle/>
                    <a:p>
                      <a:endParaRPr lang="nl-NL" sz="2800" dirty="0"/>
                    </a:p>
                  </a:txBody>
                  <a:tcPr marL="140537" marR="140537" marT="70269" marB="70269"/>
                </a:tc>
                <a:tc>
                  <a:txBody>
                    <a:bodyPr/>
                    <a:lstStyle/>
                    <a:p>
                      <a:endParaRPr lang="nl-NL" sz="2800"/>
                    </a:p>
                  </a:txBody>
                  <a:tcPr marL="140537" marR="140537" marT="70269" marB="70269"/>
                </a:tc>
                <a:extLst>
                  <a:ext uri="{0D108BD9-81ED-4DB2-BD59-A6C34878D82A}">
                    <a16:rowId xmlns:a16="http://schemas.microsoft.com/office/drawing/2014/main" val="3693187023"/>
                  </a:ext>
                </a:extLst>
              </a:tr>
              <a:tr h="618364">
                <a:tc>
                  <a:txBody>
                    <a:bodyPr/>
                    <a:lstStyle/>
                    <a:p>
                      <a:endParaRPr lang="nl-NL" sz="2800" dirty="0"/>
                    </a:p>
                  </a:txBody>
                  <a:tcPr marL="140537" marR="140537" marT="70269" marB="70269"/>
                </a:tc>
                <a:tc>
                  <a:txBody>
                    <a:bodyPr/>
                    <a:lstStyle/>
                    <a:p>
                      <a:endParaRPr lang="nl-NL" sz="2800"/>
                    </a:p>
                  </a:txBody>
                  <a:tcPr marL="140537" marR="140537" marT="70269" marB="70269"/>
                </a:tc>
                <a:extLst>
                  <a:ext uri="{0D108BD9-81ED-4DB2-BD59-A6C34878D82A}">
                    <a16:rowId xmlns:a16="http://schemas.microsoft.com/office/drawing/2014/main" val="1137651381"/>
                  </a:ext>
                </a:extLst>
              </a:tr>
              <a:tr h="618364">
                <a:tc>
                  <a:txBody>
                    <a:bodyPr/>
                    <a:lstStyle/>
                    <a:p>
                      <a:endParaRPr lang="nl-NL" sz="2800" dirty="0"/>
                    </a:p>
                  </a:txBody>
                  <a:tcPr marL="140537" marR="140537" marT="70269" marB="70269"/>
                </a:tc>
                <a:tc>
                  <a:txBody>
                    <a:bodyPr/>
                    <a:lstStyle/>
                    <a:p>
                      <a:endParaRPr lang="nl-NL" sz="2800" dirty="0"/>
                    </a:p>
                  </a:txBody>
                  <a:tcPr marL="140537" marR="140537" marT="70269" marB="70269"/>
                </a:tc>
                <a:extLst>
                  <a:ext uri="{0D108BD9-81ED-4DB2-BD59-A6C34878D82A}">
                    <a16:rowId xmlns:a16="http://schemas.microsoft.com/office/drawing/2014/main" val="4162229143"/>
                  </a:ext>
                </a:extLst>
              </a:tr>
            </a:tbl>
          </a:graphicData>
        </a:graphic>
      </p:graphicFrame>
    </p:spTree>
    <p:extLst>
      <p:ext uri="{BB962C8B-B14F-4D97-AF65-F5344CB8AC3E}">
        <p14:creationId xmlns:p14="http://schemas.microsoft.com/office/powerpoint/2010/main" val="62425439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ijdelijke aanduiding voor inhoud 3">
            <a:extLst>
              <a:ext uri="{FF2B5EF4-FFF2-40B4-BE49-F238E27FC236}">
                <a16:creationId xmlns:a16="http://schemas.microsoft.com/office/drawing/2014/main" id="{D22D33D4-5724-4C21-865A-A6AF0F5F50CE}"/>
              </a:ext>
            </a:extLst>
          </p:cNvPr>
          <p:cNvGraphicFramePr>
            <a:graphicFrameLocks noGrp="1"/>
          </p:cNvGraphicFramePr>
          <p:nvPr>
            <p:ph idx="4294967295"/>
          </p:nvPr>
        </p:nvGraphicFramePr>
        <p:xfrm>
          <a:off x="943356" y="952342"/>
          <a:ext cx="10337293" cy="4946912"/>
        </p:xfrm>
        <a:graphic>
          <a:graphicData uri="http://schemas.openxmlformats.org/drawingml/2006/table">
            <a:tbl>
              <a:tblPr firstRow="1" bandRow="1">
                <a:tableStyleId>{3B4B98B0-60AC-42C2-AFA5-B58CD77FA1E5}</a:tableStyleId>
              </a:tblPr>
              <a:tblGrid>
                <a:gridCol w="6808247">
                  <a:extLst>
                    <a:ext uri="{9D8B030D-6E8A-4147-A177-3AD203B41FA5}">
                      <a16:colId xmlns:a16="http://schemas.microsoft.com/office/drawing/2014/main" val="429276761"/>
                    </a:ext>
                  </a:extLst>
                </a:gridCol>
                <a:gridCol w="3529046">
                  <a:extLst>
                    <a:ext uri="{9D8B030D-6E8A-4147-A177-3AD203B41FA5}">
                      <a16:colId xmlns:a16="http://schemas.microsoft.com/office/drawing/2014/main" val="1512484515"/>
                    </a:ext>
                  </a:extLst>
                </a:gridCol>
              </a:tblGrid>
              <a:tr h="618364">
                <a:tc>
                  <a:txBody>
                    <a:bodyPr/>
                    <a:lstStyle/>
                    <a:p>
                      <a:r>
                        <a:rPr lang="nl-NL" sz="2800"/>
                        <a:t>Aandelen</a:t>
                      </a:r>
                    </a:p>
                  </a:txBody>
                  <a:tcPr marL="140537" marR="140537" marT="70269" marB="70269"/>
                </a:tc>
                <a:tc>
                  <a:txBody>
                    <a:bodyPr/>
                    <a:lstStyle/>
                    <a:p>
                      <a:r>
                        <a:rPr lang="nl-NL" sz="2800"/>
                        <a:t>Obligaties</a:t>
                      </a:r>
                    </a:p>
                  </a:txBody>
                  <a:tcPr marL="140537" marR="140537" marT="70269" marB="70269"/>
                </a:tc>
                <a:extLst>
                  <a:ext uri="{0D108BD9-81ED-4DB2-BD59-A6C34878D82A}">
                    <a16:rowId xmlns:a16="http://schemas.microsoft.com/office/drawing/2014/main" val="2729219653"/>
                  </a:ext>
                </a:extLst>
              </a:tr>
              <a:tr h="618364">
                <a:tc>
                  <a:txBody>
                    <a:bodyPr/>
                    <a:lstStyle/>
                    <a:p>
                      <a:r>
                        <a:rPr lang="nl-NL" sz="2800"/>
                        <a:t>Bewijs van mede-eigendom BV/NV</a:t>
                      </a:r>
                    </a:p>
                  </a:txBody>
                  <a:tcPr marL="140537" marR="140537" marT="70269" marB="70269"/>
                </a:tc>
                <a:tc>
                  <a:txBody>
                    <a:bodyPr/>
                    <a:lstStyle/>
                    <a:p>
                      <a:r>
                        <a:rPr lang="nl-NL" sz="2800"/>
                        <a:t>Schuldbewijs</a:t>
                      </a:r>
                    </a:p>
                  </a:txBody>
                  <a:tcPr marL="140537" marR="140537" marT="70269" marB="70269"/>
                </a:tc>
                <a:extLst>
                  <a:ext uri="{0D108BD9-81ED-4DB2-BD59-A6C34878D82A}">
                    <a16:rowId xmlns:a16="http://schemas.microsoft.com/office/drawing/2014/main" val="1400034063"/>
                  </a:ext>
                </a:extLst>
              </a:tr>
              <a:tr h="618364">
                <a:tc>
                  <a:txBody>
                    <a:bodyPr/>
                    <a:lstStyle/>
                    <a:p>
                      <a:r>
                        <a:rPr lang="nl-NL" sz="2800"/>
                        <a:t>Eigen Vermogen</a:t>
                      </a:r>
                    </a:p>
                  </a:txBody>
                  <a:tcPr marL="140537" marR="140537" marT="70269" marB="70269"/>
                </a:tc>
                <a:tc>
                  <a:txBody>
                    <a:bodyPr/>
                    <a:lstStyle/>
                    <a:p>
                      <a:r>
                        <a:rPr lang="nl-NL" sz="2800"/>
                        <a:t>Vreemd Vermogen</a:t>
                      </a:r>
                    </a:p>
                  </a:txBody>
                  <a:tcPr marL="140537" marR="140537" marT="70269" marB="70269"/>
                </a:tc>
                <a:extLst>
                  <a:ext uri="{0D108BD9-81ED-4DB2-BD59-A6C34878D82A}">
                    <a16:rowId xmlns:a16="http://schemas.microsoft.com/office/drawing/2014/main" val="1721732283"/>
                  </a:ext>
                </a:extLst>
              </a:tr>
              <a:tr h="618364">
                <a:tc>
                  <a:txBody>
                    <a:bodyPr/>
                    <a:lstStyle/>
                    <a:p>
                      <a:endParaRPr lang="nl-NL" sz="2800" dirty="0"/>
                    </a:p>
                  </a:txBody>
                  <a:tcPr marL="140537" marR="140537" marT="70269" marB="70269"/>
                </a:tc>
                <a:tc>
                  <a:txBody>
                    <a:bodyPr/>
                    <a:lstStyle/>
                    <a:p>
                      <a:endParaRPr lang="nl-NL" sz="2800"/>
                    </a:p>
                  </a:txBody>
                  <a:tcPr marL="140537" marR="140537" marT="70269" marB="70269"/>
                </a:tc>
                <a:extLst>
                  <a:ext uri="{0D108BD9-81ED-4DB2-BD59-A6C34878D82A}">
                    <a16:rowId xmlns:a16="http://schemas.microsoft.com/office/drawing/2014/main" val="1341459047"/>
                  </a:ext>
                </a:extLst>
              </a:tr>
              <a:tr h="618364">
                <a:tc>
                  <a:txBody>
                    <a:bodyPr/>
                    <a:lstStyle/>
                    <a:p>
                      <a:endParaRPr lang="nl-NL" sz="2800" dirty="0"/>
                    </a:p>
                  </a:txBody>
                  <a:tcPr marL="140537" marR="140537" marT="70269" marB="70269"/>
                </a:tc>
                <a:tc>
                  <a:txBody>
                    <a:bodyPr/>
                    <a:lstStyle/>
                    <a:p>
                      <a:endParaRPr lang="nl-NL" sz="2800"/>
                    </a:p>
                  </a:txBody>
                  <a:tcPr marL="140537" marR="140537" marT="70269" marB="70269"/>
                </a:tc>
                <a:extLst>
                  <a:ext uri="{0D108BD9-81ED-4DB2-BD59-A6C34878D82A}">
                    <a16:rowId xmlns:a16="http://schemas.microsoft.com/office/drawing/2014/main" val="3300980684"/>
                  </a:ext>
                </a:extLst>
              </a:tr>
              <a:tr h="618364">
                <a:tc>
                  <a:txBody>
                    <a:bodyPr/>
                    <a:lstStyle/>
                    <a:p>
                      <a:endParaRPr lang="nl-NL" sz="2800" dirty="0"/>
                    </a:p>
                  </a:txBody>
                  <a:tcPr marL="140537" marR="140537" marT="70269" marB="70269"/>
                </a:tc>
                <a:tc>
                  <a:txBody>
                    <a:bodyPr/>
                    <a:lstStyle/>
                    <a:p>
                      <a:endParaRPr lang="nl-NL" sz="2800"/>
                    </a:p>
                  </a:txBody>
                  <a:tcPr marL="140537" marR="140537" marT="70269" marB="70269"/>
                </a:tc>
                <a:extLst>
                  <a:ext uri="{0D108BD9-81ED-4DB2-BD59-A6C34878D82A}">
                    <a16:rowId xmlns:a16="http://schemas.microsoft.com/office/drawing/2014/main" val="3693187023"/>
                  </a:ext>
                </a:extLst>
              </a:tr>
              <a:tr h="618364">
                <a:tc>
                  <a:txBody>
                    <a:bodyPr/>
                    <a:lstStyle/>
                    <a:p>
                      <a:endParaRPr lang="nl-NL" sz="2800" dirty="0"/>
                    </a:p>
                  </a:txBody>
                  <a:tcPr marL="140537" marR="140537" marT="70269" marB="70269"/>
                </a:tc>
                <a:tc>
                  <a:txBody>
                    <a:bodyPr/>
                    <a:lstStyle/>
                    <a:p>
                      <a:endParaRPr lang="nl-NL" sz="2800" dirty="0"/>
                    </a:p>
                  </a:txBody>
                  <a:tcPr marL="140537" marR="140537" marT="70269" marB="70269"/>
                </a:tc>
                <a:extLst>
                  <a:ext uri="{0D108BD9-81ED-4DB2-BD59-A6C34878D82A}">
                    <a16:rowId xmlns:a16="http://schemas.microsoft.com/office/drawing/2014/main" val="1137651381"/>
                  </a:ext>
                </a:extLst>
              </a:tr>
              <a:tr h="618364">
                <a:tc>
                  <a:txBody>
                    <a:bodyPr/>
                    <a:lstStyle/>
                    <a:p>
                      <a:endParaRPr lang="nl-NL" sz="2800"/>
                    </a:p>
                  </a:txBody>
                  <a:tcPr marL="140537" marR="140537" marT="70269" marB="70269"/>
                </a:tc>
                <a:tc>
                  <a:txBody>
                    <a:bodyPr/>
                    <a:lstStyle/>
                    <a:p>
                      <a:endParaRPr lang="nl-NL" sz="2800" dirty="0"/>
                    </a:p>
                  </a:txBody>
                  <a:tcPr marL="140537" marR="140537" marT="70269" marB="70269"/>
                </a:tc>
                <a:extLst>
                  <a:ext uri="{0D108BD9-81ED-4DB2-BD59-A6C34878D82A}">
                    <a16:rowId xmlns:a16="http://schemas.microsoft.com/office/drawing/2014/main" val="4162229143"/>
                  </a:ext>
                </a:extLst>
              </a:tr>
            </a:tbl>
          </a:graphicData>
        </a:graphic>
      </p:graphicFrame>
    </p:spTree>
    <p:extLst>
      <p:ext uri="{BB962C8B-B14F-4D97-AF65-F5344CB8AC3E}">
        <p14:creationId xmlns:p14="http://schemas.microsoft.com/office/powerpoint/2010/main" val="417119897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ijdelijke aanduiding voor inhoud 3">
            <a:extLst>
              <a:ext uri="{FF2B5EF4-FFF2-40B4-BE49-F238E27FC236}">
                <a16:creationId xmlns:a16="http://schemas.microsoft.com/office/drawing/2014/main" id="{D22D33D4-5724-4C21-865A-A6AF0F5F50CE}"/>
              </a:ext>
            </a:extLst>
          </p:cNvPr>
          <p:cNvGraphicFramePr>
            <a:graphicFrameLocks noGrp="1"/>
          </p:cNvGraphicFramePr>
          <p:nvPr>
            <p:ph idx="4294967295"/>
          </p:nvPr>
        </p:nvGraphicFramePr>
        <p:xfrm>
          <a:off x="943356" y="952342"/>
          <a:ext cx="10337293" cy="4946912"/>
        </p:xfrm>
        <a:graphic>
          <a:graphicData uri="http://schemas.openxmlformats.org/drawingml/2006/table">
            <a:tbl>
              <a:tblPr firstRow="1" bandRow="1">
                <a:tableStyleId>{3B4B98B0-60AC-42C2-AFA5-B58CD77FA1E5}</a:tableStyleId>
              </a:tblPr>
              <a:tblGrid>
                <a:gridCol w="6808247">
                  <a:extLst>
                    <a:ext uri="{9D8B030D-6E8A-4147-A177-3AD203B41FA5}">
                      <a16:colId xmlns:a16="http://schemas.microsoft.com/office/drawing/2014/main" val="429276761"/>
                    </a:ext>
                  </a:extLst>
                </a:gridCol>
                <a:gridCol w="3529046">
                  <a:extLst>
                    <a:ext uri="{9D8B030D-6E8A-4147-A177-3AD203B41FA5}">
                      <a16:colId xmlns:a16="http://schemas.microsoft.com/office/drawing/2014/main" val="1512484515"/>
                    </a:ext>
                  </a:extLst>
                </a:gridCol>
              </a:tblGrid>
              <a:tr h="618364">
                <a:tc>
                  <a:txBody>
                    <a:bodyPr/>
                    <a:lstStyle/>
                    <a:p>
                      <a:r>
                        <a:rPr lang="nl-NL" sz="2800"/>
                        <a:t>Aandelen</a:t>
                      </a:r>
                    </a:p>
                  </a:txBody>
                  <a:tcPr marL="140537" marR="140537" marT="70269" marB="70269"/>
                </a:tc>
                <a:tc>
                  <a:txBody>
                    <a:bodyPr/>
                    <a:lstStyle/>
                    <a:p>
                      <a:r>
                        <a:rPr lang="nl-NL" sz="2800"/>
                        <a:t>Obligaties</a:t>
                      </a:r>
                    </a:p>
                  </a:txBody>
                  <a:tcPr marL="140537" marR="140537" marT="70269" marB="70269"/>
                </a:tc>
                <a:extLst>
                  <a:ext uri="{0D108BD9-81ED-4DB2-BD59-A6C34878D82A}">
                    <a16:rowId xmlns:a16="http://schemas.microsoft.com/office/drawing/2014/main" val="2729219653"/>
                  </a:ext>
                </a:extLst>
              </a:tr>
              <a:tr h="618364">
                <a:tc>
                  <a:txBody>
                    <a:bodyPr/>
                    <a:lstStyle/>
                    <a:p>
                      <a:r>
                        <a:rPr lang="nl-NL" sz="2800"/>
                        <a:t>Bewijs van mede-eigendom BV/NV</a:t>
                      </a:r>
                    </a:p>
                  </a:txBody>
                  <a:tcPr marL="140537" marR="140537" marT="70269" marB="70269"/>
                </a:tc>
                <a:tc>
                  <a:txBody>
                    <a:bodyPr/>
                    <a:lstStyle/>
                    <a:p>
                      <a:r>
                        <a:rPr lang="nl-NL" sz="2800"/>
                        <a:t>Schuldbewijs</a:t>
                      </a:r>
                    </a:p>
                  </a:txBody>
                  <a:tcPr marL="140537" marR="140537" marT="70269" marB="70269"/>
                </a:tc>
                <a:extLst>
                  <a:ext uri="{0D108BD9-81ED-4DB2-BD59-A6C34878D82A}">
                    <a16:rowId xmlns:a16="http://schemas.microsoft.com/office/drawing/2014/main" val="1400034063"/>
                  </a:ext>
                </a:extLst>
              </a:tr>
              <a:tr h="618364">
                <a:tc>
                  <a:txBody>
                    <a:bodyPr/>
                    <a:lstStyle/>
                    <a:p>
                      <a:r>
                        <a:rPr lang="nl-NL" sz="2800"/>
                        <a:t>Eigen Vermogen</a:t>
                      </a:r>
                    </a:p>
                  </a:txBody>
                  <a:tcPr marL="140537" marR="140537" marT="70269" marB="70269"/>
                </a:tc>
                <a:tc>
                  <a:txBody>
                    <a:bodyPr/>
                    <a:lstStyle/>
                    <a:p>
                      <a:r>
                        <a:rPr lang="nl-NL" sz="2800"/>
                        <a:t>Vreemd Vermogen</a:t>
                      </a:r>
                    </a:p>
                  </a:txBody>
                  <a:tcPr marL="140537" marR="140537" marT="70269" marB="70269"/>
                </a:tc>
                <a:extLst>
                  <a:ext uri="{0D108BD9-81ED-4DB2-BD59-A6C34878D82A}">
                    <a16:rowId xmlns:a16="http://schemas.microsoft.com/office/drawing/2014/main" val="1721732283"/>
                  </a:ext>
                </a:extLst>
              </a:tr>
              <a:tr h="618364">
                <a:tc>
                  <a:txBody>
                    <a:bodyPr/>
                    <a:lstStyle/>
                    <a:p>
                      <a:r>
                        <a:rPr lang="nl-NL" sz="2800" dirty="0"/>
                        <a:t>Permanent Vermogen</a:t>
                      </a:r>
                    </a:p>
                  </a:txBody>
                  <a:tcPr marL="140537" marR="140537" marT="70269" marB="70269"/>
                </a:tc>
                <a:tc>
                  <a:txBody>
                    <a:bodyPr/>
                    <a:lstStyle/>
                    <a:p>
                      <a:r>
                        <a:rPr lang="nl-NL" sz="2800"/>
                        <a:t>Tijdelijk Vermogen</a:t>
                      </a:r>
                    </a:p>
                  </a:txBody>
                  <a:tcPr marL="140537" marR="140537" marT="70269" marB="70269"/>
                </a:tc>
                <a:extLst>
                  <a:ext uri="{0D108BD9-81ED-4DB2-BD59-A6C34878D82A}">
                    <a16:rowId xmlns:a16="http://schemas.microsoft.com/office/drawing/2014/main" val="1341459047"/>
                  </a:ext>
                </a:extLst>
              </a:tr>
              <a:tr h="618364">
                <a:tc>
                  <a:txBody>
                    <a:bodyPr/>
                    <a:lstStyle/>
                    <a:p>
                      <a:endParaRPr lang="nl-NL" sz="2800" dirty="0"/>
                    </a:p>
                  </a:txBody>
                  <a:tcPr marL="140537" marR="140537" marT="70269" marB="70269"/>
                </a:tc>
                <a:tc>
                  <a:txBody>
                    <a:bodyPr/>
                    <a:lstStyle/>
                    <a:p>
                      <a:endParaRPr lang="nl-NL" sz="2800"/>
                    </a:p>
                  </a:txBody>
                  <a:tcPr marL="140537" marR="140537" marT="70269" marB="70269"/>
                </a:tc>
                <a:extLst>
                  <a:ext uri="{0D108BD9-81ED-4DB2-BD59-A6C34878D82A}">
                    <a16:rowId xmlns:a16="http://schemas.microsoft.com/office/drawing/2014/main" val="3300980684"/>
                  </a:ext>
                </a:extLst>
              </a:tr>
              <a:tr h="618364">
                <a:tc>
                  <a:txBody>
                    <a:bodyPr/>
                    <a:lstStyle/>
                    <a:p>
                      <a:endParaRPr lang="nl-NL" sz="2800" dirty="0"/>
                    </a:p>
                  </a:txBody>
                  <a:tcPr marL="140537" marR="140537" marT="70269" marB="70269"/>
                </a:tc>
                <a:tc>
                  <a:txBody>
                    <a:bodyPr/>
                    <a:lstStyle/>
                    <a:p>
                      <a:endParaRPr lang="nl-NL" sz="2800"/>
                    </a:p>
                  </a:txBody>
                  <a:tcPr marL="140537" marR="140537" marT="70269" marB="70269"/>
                </a:tc>
                <a:extLst>
                  <a:ext uri="{0D108BD9-81ED-4DB2-BD59-A6C34878D82A}">
                    <a16:rowId xmlns:a16="http://schemas.microsoft.com/office/drawing/2014/main" val="3693187023"/>
                  </a:ext>
                </a:extLst>
              </a:tr>
              <a:tr h="618364">
                <a:tc>
                  <a:txBody>
                    <a:bodyPr/>
                    <a:lstStyle/>
                    <a:p>
                      <a:endParaRPr lang="nl-NL" sz="2800" dirty="0"/>
                    </a:p>
                  </a:txBody>
                  <a:tcPr marL="140537" marR="140537" marT="70269" marB="70269"/>
                </a:tc>
                <a:tc>
                  <a:txBody>
                    <a:bodyPr/>
                    <a:lstStyle/>
                    <a:p>
                      <a:endParaRPr lang="nl-NL" sz="2800" dirty="0"/>
                    </a:p>
                  </a:txBody>
                  <a:tcPr marL="140537" marR="140537" marT="70269" marB="70269"/>
                </a:tc>
                <a:extLst>
                  <a:ext uri="{0D108BD9-81ED-4DB2-BD59-A6C34878D82A}">
                    <a16:rowId xmlns:a16="http://schemas.microsoft.com/office/drawing/2014/main" val="1137651381"/>
                  </a:ext>
                </a:extLst>
              </a:tr>
              <a:tr h="618364">
                <a:tc>
                  <a:txBody>
                    <a:bodyPr/>
                    <a:lstStyle/>
                    <a:p>
                      <a:endParaRPr lang="nl-NL" sz="2800"/>
                    </a:p>
                  </a:txBody>
                  <a:tcPr marL="140537" marR="140537" marT="70269" marB="70269"/>
                </a:tc>
                <a:tc>
                  <a:txBody>
                    <a:bodyPr/>
                    <a:lstStyle/>
                    <a:p>
                      <a:endParaRPr lang="nl-NL" sz="2800" dirty="0"/>
                    </a:p>
                  </a:txBody>
                  <a:tcPr marL="140537" marR="140537" marT="70269" marB="70269"/>
                </a:tc>
                <a:extLst>
                  <a:ext uri="{0D108BD9-81ED-4DB2-BD59-A6C34878D82A}">
                    <a16:rowId xmlns:a16="http://schemas.microsoft.com/office/drawing/2014/main" val="4162229143"/>
                  </a:ext>
                </a:extLst>
              </a:tr>
            </a:tbl>
          </a:graphicData>
        </a:graphic>
      </p:graphicFrame>
    </p:spTree>
    <p:extLst>
      <p:ext uri="{BB962C8B-B14F-4D97-AF65-F5344CB8AC3E}">
        <p14:creationId xmlns:p14="http://schemas.microsoft.com/office/powerpoint/2010/main" val="298009843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ijdelijke aanduiding voor inhoud 3">
            <a:extLst>
              <a:ext uri="{FF2B5EF4-FFF2-40B4-BE49-F238E27FC236}">
                <a16:creationId xmlns:a16="http://schemas.microsoft.com/office/drawing/2014/main" id="{D22D33D4-5724-4C21-865A-A6AF0F5F50CE}"/>
              </a:ext>
            </a:extLst>
          </p:cNvPr>
          <p:cNvGraphicFramePr>
            <a:graphicFrameLocks noGrp="1"/>
          </p:cNvGraphicFramePr>
          <p:nvPr>
            <p:ph idx="4294967295"/>
          </p:nvPr>
        </p:nvGraphicFramePr>
        <p:xfrm>
          <a:off x="943356" y="952342"/>
          <a:ext cx="10337293" cy="4946912"/>
        </p:xfrm>
        <a:graphic>
          <a:graphicData uri="http://schemas.openxmlformats.org/drawingml/2006/table">
            <a:tbl>
              <a:tblPr firstRow="1" bandRow="1">
                <a:tableStyleId>{3B4B98B0-60AC-42C2-AFA5-B58CD77FA1E5}</a:tableStyleId>
              </a:tblPr>
              <a:tblGrid>
                <a:gridCol w="6808247">
                  <a:extLst>
                    <a:ext uri="{9D8B030D-6E8A-4147-A177-3AD203B41FA5}">
                      <a16:colId xmlns:a16="http://schemas.microsoft.com/office/drawing/2014/main" val="429276761"/>
                    </a:ext>
                  </a:extLst>
                </a:gridCol>
                <a:gridCol w="3529046">
                  <a:extLst>
                    <a:ext uri="{9D8B030D-6E8A-4147-A177-3AD203B41FA5}">
                      <a16:colId xmlns:a16="http://schemas.microsoft.com/office/drawing/2014/main" val="1512484515"/>
                    </a:ext>
                  </a:extLst>
                </a:gridCol>
              </a:tblGrid>
              <a:tr h="618364">
                <a:tc>
                  <a:txBody>
                    <a:bodyPr/>
                    <a:lstStyle/>
                    <a:p>
                      <a:r>
                        <a:rPr lang="nl-NL" sz="2800"/>
                        <a:t>Aandelen</a:t>
                      </a:r>
                    </a:p>
                  </a:txBody>
                  <a:tcPr marL="140537" marR="140537" marT="70269" marB="70269"/>
                </a:tc>
                <a:tc>
                  <a:txBody>
                    <a:bodyPr/>
                    <a:lstStyle/>
                    <a:p>
                      <a:r>
                        <a:rPr lang="nl-NL" sz="2800"/>
                        <a:t>Obligaties</a:t>
                      </a:r>
                    </a:p>
                  </a:txBody>
                  <a:tcPr marL="140537" marR="140537" marT="70269" marB="70269"/>
                </a:tc>
                <a:extLst>
                  <a:ext uri="{0D108BD9-81ED-4DB2-BD59-A6C34878D82A}">
                    <a16:rowId xmlns:a16="http://schemas.microsoft.com/office/drawing/2014/main" val="2729219653"/>
                  </a:ext>
                </a:extLst>
              </a:tr>
              <a:tr h="618364">
                <a:tc>
                  <a:txBody>
                    <a:bodyPr/>
                    <a:lstStyle/>
                    <a:p>
                      <a:r>
                        <a:rPr lang="nl-NL" sz="2800"/>
                        <a:t>Bewijs van mede-eigendom BV/NV</a:t>
                      </a:r>
                    </a:p>
                  </a:txBody>
                  <a:tcPr marL="140537" marR="140537" marT="70269" marB="70269"/>
                </a:tc>
                <a:tc>
                  <a:txBody>
                    <a:bodyPr/>
                    <a:lstStyle/>
                    <a:p>
                      <a:r>
                        <a:rPr lang="nl-NL" sz="2800"/>
                        <a:t>Schuldbewijs</a:t>
                      </a:r>
                    </a:p>
                  </a:txBody>
                  <a:tcPr marL="140537" marR="140537" marT="70269" marB="70269"/>
                </a:tc>
                <a:extLst>
                  <a:ext uri="{0D108BD9-81ED-4DB2-BD59-A6C34878D82A}">
                    <a16:rowId xmlns:a16="http://schemas.microsoft.com/office/drawing/2014/main" val="1400034063"/>
                  </a:ext>
                </a:extLst>
              </a:tr>
              <a:tr h="618364">
                <a:tc>
                  <a:txBody>
                    <a:bodyPr/>
                    <a:lstStyle/>
                    <a:p>
                      <a:r>
                        <a:rPr lang="nl-NL" sz="2800"/>
                        <a:t>Eigen Vermogen</a:t>
                      </a:r>
                    </a:p>
                  </a:txBody>
                  <a:tcPr marL="140537" marR="140537" marT="70269" marB="70269"/>
                </a:tc>
                <a:tc>
                  <a:txBody>
                    <a:bodyPr/>
                    <a:lstStyle/>
                    <a:p>
                      <a:r>
                        <a:rPr lang="nl-NL" sz="2800"/>
                        <a:t>Vreemd Vermogen</a:t>
                      </a:r>
                    </a:p>
                  </a:txBody>
                  <a:tcPr marL="140537" marR="140537" marT="70269" marB="70269"/>
                </a:tc>
                <a:extLst>
                  <a:ext uri="{0D108BD9-81ED-4DB2-BD59-A6C34878D82A}">
                    <a16:rowId xmlns:a16="http://schemas.microsoft.com/office/drawing/2014/main" val="1721732283"/>
                  </a:ext>
                </a:extLst>
              </a:tr>
              <a:tr h="618364">
                <a:tc>
                  <a:txBody>
                    <a:bodyPr/>
                    <a:lstStyle/>
                    <a:p>
                      <a:r>
                        <a:rPr lang="nl-NL" sz="2800" dirty="0"/>
                        <a:t>Permanent Vermogen</a:t>
                      </a:r>
                    </a:p>
                  </a:txBody>
                  <a:tcPr marL="140537" marR="140537" marT="70269" marB="70269"/>
                </a:tc>
                <a:tc>
                  <a:txBody>
                    <a:bodyPr/>
                    <a:lstStyle/>
                    <a:p>
                      <a:r>
                        <a:rPr lang="nl-NL" sz="2800"/>
                        <a:t>Tijdelijk Vermogen</a:t>
                      </a:r>
                    </a:p>
                  </a:txBody>
                  <a:tcPr marL="140537" marR="140537" marT="70269" marB="70269"/>
                </a:tc>
                <a:extLst>
                  <a:ext uri="{0D108BD9-81ED-4DB2-BD59-A6C34878D82A}">
                    <a16:rowId xmlns:a16="http://schemas.microsoft.com/office/drawing/2014/main" val="1341459047"/>
                  </a:ext>
                </a:extLst>
              </a:tr>
              <a:tr h="618364">
                <a:tc>
                  <a:txBody>
                    <a:bodyPr/>
                    <a:lstStyle/>
                    <a:p>
                      <a:r>
                        <a:rPr lang="nl-NL" sz="2800"/>
                        <a:t>Medezeggenschap via stemrecht in AVA</a:t>
                      </a:r>
                    </a:p>
                  </a:txBody>
                  <a:tcPr marL="140537" marR="140537" marT="70269" marB="70269"/>
                </a:tc>
                <a:tc>
                  <a:txBody>
                    <a:bodyPr/>
                    <a:lstStyle/>
                    <a:p>
                      <a:r>
                        <a:rPr lang="nl-NL" sz="2800"/>
                        <a:t>Geen zeggenschap</a:t>
                      </a:r>
                    </a:p>
                  </a:txBody>
                  <a:tcPr marL="140537" marR="140537" marT="70269" marB="70269"/>
                </a:tc>
                <a:extLst>
                  <a:ext uri="{0D108BD9-81ED-4DB2-BD59-A6C34878D82A}">
                    <a16:rowId xmlns:a16="http://schemas.microsoft.com/office/drawing/2014/main" val="3300980684"/>
                  </a:ext>
                </a:extLst>
              </a:tr>
              <a:tr h="618364">
                <a:tc>
                  <a:txBody>
                    <a:bodyPr/>
                    <a:lstStyle/>
                    <a:p>
                      <a:endParaRPr lang="nl-NL" sz="2800" dirty="0"/>
                    </a:p>
                  </a:txBody>
                  <a:tcPr marL="140537" marR="140537" marT="70269" marB="70269"/>
                </a:tc>
                <a:tc>
                  <a:txBody>
                    <a:bodyPr/>
                    <a:lstStyle/>
                    <a:p>
                      <a:endParaRPr lang="nl-NL" sz="2800"/>
                    </a:p>
                  </a:txBody>
                  <a:tcPr marL="140537" marR="140537" marT="70269" marB="70269"/>
                </a:tc>
                <a:extLst>
                  <a:ext uri="{0D108BD9-81ED-4DB2-BD59-A6C34878D82A}">
                    <a16:rowId xmlns:a16="http://schemas.microsoft.com/office/drawing/2014/main" val="3693187023"/>
                  </a:ext>
                </a:extLst>
              </a:tr>
              <a:tr h="618364">
                <a:tc>
                  <a:txBody>
                    <a:bodyPr/>
                    <a:lstStyle/>
                    <a:p>
                      <a:endParaRPr lang="nl-NL" sz="2800" dirty="0"/>
                    </a:p>
                  </a:txBody>
                  <a:tcPr marL="140537" marR="140537" marT="70269" marB="70269"/>
                </a:tc>
                <a:tc>
                  <a:txBody>
                    <a:bodyPr/>
                    <a:lstStyle/>
                    <a:p>
                      <a:endParaRPr lang="nl-NL" sz="2800" dirty="0"/>
                    </a:p>
                  </a:txBody>
                  <a:tcPr marL="140537" marR="140537" marT="70269" marB="70269"/>
                </a:tc>
                <a:extLst>
                  <a:ext uri="{0D108BD9-81ED-4DB2-BD59-A6C34878D82A}">
                    <a16:rowId xmlns:a16="http://schemas.microsoft.com/office/drawing/2014/main" val="1137651381"/>
                  </a:ext>
                </a:extLst>
              </a:tr>
              <a:tr h="618364">
                <a:tc>
                  <a:txBody>
                    <a:bodyPr/>
                    <a:lstStyle/>
                    <a:p>
                      <a:endParaRPr lang="nl-NL" sz="2800"/>
                    </a:p>
                  </a:txBody>
                  <a:tcPr marL="140537" marR="140537" marT="70269" marB="70269"/>
                </a:tc>
                <a:tc>
                  <a:txBody>
                    <a:bodyPr/>
                    <a:lstStyle/>
                    <a:p>
                      <a:endParaRPr lang="nl-NL" sz="2800" dirty="0"/>
                    </a:p>
                  </a:txBody>
                  <a:tcPr marL="140537" marR="140537" marT="70269" marB="70269"/>
                </a:tc>
                <a:extLst>
                  <a:ext uri="{0D108BD9-81ED-4DB2-BD59-A6C34878D82A}">
                    <a16:rowId xmlns:a16="http://schemas.microsoft.com/office/drawing/2014/main" val="4162229143"/>
                  </a:ext>
                </a:extLst>
              </a:tr>
            </a:tbl>
          </a:graphicData>
        </a:graphic>
      </p:graphicFrame>
    </p:spTree>
    <p:extLst>
      <p:ext uri="{BB962C8B-B14F-4D97-AF65-F5344CB8AC3E}">
        <p14:creationId xmlns:p14="http://schemas.microsoft.com/office/powerpoint/2010/main" val="8584900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F8BF51-CED8-24D7-8038-1656728FFBE4}"/>
            </a:ext>
          </a:extLst>
        </p:cNvPr>
        <p:cNvGrpSpPr/>
        <p:nvPr/>
      </p:nvGrpSpPr>
      <p:grpSpPr>
        <a:xfrm>
          <a:off x="0" y="0"/>
          <a:ext cx="0" cy="0"/>
          <a:chOff x="0" y="0"/>
          <a:chExt cx="0" cy="0"/>
        </a:xfrm>
      </p:grpSpPr>
      <p:sp>
        <p:nvSpPr>
          <p:cNvPr id="4" name="Titel 3">
            <a:extLst>
              <a:ext uri="{FF2B5EF4-FFF2-40B4-BE49-F238E27FC236}">
                <a16:creationId xmlns:a16="http://schemas.microsoft.com/office/drawing/2014/main" id="{5B8DB4B5-1789-3359-87B9-5829D674A26E}"/>
              </a:ext>
            </a:extLst>
          </p:cNvPr>
          <p:cNvSpPr>
            <a:spLocks noGrp="1"/>
          </p:cNvSpPr>
          <p:nvPr>
            <p:ph type="title"/>
          </p:nvPr>
        </p:nvSpPr>
        <p:spPr/>
        <p:txBody>
          <a:bodyPr/>
          <a:lstStyle/>
          <a:p>
            <a:r>
              <a:rPr lang="nl-NL" dirty="0"/>
              <a:t>Belangrijke onderwerpen die </a:t>
            </a:r>
            <a:br>
              <a:rPr lang="nl-NL" dirty="0"/>
            </a:br>
            <a:r>
              <a:rPr lang="nl-NL" dirty="0"/>
              <a:t>we vorig jaar hebben behandeld</a:t>
            </a:r>
          </a:p>
        </p:txBody>
      </p:sp>
      <p:sp>
        <p:nvSpPr>
          <p:cNvPr id="5" name="Tijdelijke aanduiding voor inhoud 4">
            <a:extLst>
              <a:ext uri="{FF2B5EF4-FFF2-40B4-BE49-F238E27FC236}">
                <a16:creationId xmlns:a16="http://schemas.microsoft.com/office/drawing/2014/main" id="{466A4FBF-29A3-69F6-BB63-97BA269E47C7}"/>
              </a:ext>
            </a:extLst>
          </p:cNvPr>
          <p:cNvSpPr>
            <a:spLocks noGrp="1"/>
          </p:cNvSpPr>
          <p:nvPr>
            <p:ph idx="1"/>
          </p:nvPr>
        </p:nvSpPr>
        <p:spPr/>
        <p:txBody>
          <a:bodyPr/>
          <a:lstStyle/>
          <a:p>
            <a:endParaRPr lang="nl-NL" dirty="0"/>
          </a:p>
          <a:p>
            <a:r>
              <a:rPr lang="nl-NL" dirty="0"/>
              <a:t>Afschrijven;</a:t>
            </a:r>
          </a:p>
          <a:p>
            <a:r>
              <a:rPr lang="nl-NL" dirty="0"/>
              <a:t>Marktaandeel;</a:t>
            </a:r>
          </a:p>
          <a:p>
            <a:r>
              <a:rPr lang="nl-NL" dirty="0"/>
              <a:t>AFM, DNB en ACM;</a:t>
            </a:r>
          </a:p>
          <a:p>
            <a:r>
              <a:rPr lang="nl-NL" dirty="0"/>
              <a:t>Personeelsbeleid en zzp;</a:t>
            </a:r>
          </a:p>
          <a:p>
            <a:r>
              <a:rPr lang="nl-NL" dirty="0"/>
              <a:t>Rentabiliteit.</a:t>
            </a:r>
          </a:p>
        </p:txBody>
      </p:sp>
    </p:spTree>
    <p:extLst>
      <p:ext uri="{BB962C8B-B14F-4D97-AF65-F5344CB8AC3E}">
        <p14:creationId xmlns:p14="http://schemas.microsoft.com/office/powerpoint/2010/main" val="369254590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ijdelijke aanduiding voor inhoud 3">
            <a:extLst>
              <a:ext uri="{FF2B5EF4-FFF2-40B4-BE49-F238E27FC236}">
                <a16:creationId xmlns:a16="http://schemas.microsoft.com/office/drawing/2014/main" id="{D22D33D4-5724-4C21-865A-A6AF0F5F50CE}"/>
              </a:ext>
            </a:extLst>
          </p:cNvPr>
          <p:cNvGraphicFramePr>
            <a:graphicFrameLocks noGrp="1"/>
          </p:cNvGraphicFramePr>
          <p:nvPr>
            <p:ph idx="4294967295"/>
          </p:nvPr>
        </p:nvGraphicFramePr>
        <p:xfrm>
          <a:off x="943356" y="952342"/>
          <a:ext cx="10337293" cy="4946912"/>
        </p:xfrm>
        <a:graphic>
          <a:graphicData uri="http://schemas.openxmlformats.org/drawingml/2006/table">
            <a:tbl>
              <a:tblPr firstRow="1" bandRow="1">
                <a:tableStyleId>{3B4B98B0-60AC-42C2-AFA5-B58CD77FA1E5}</a:tableStyleId>
              </a:tblPr>
              <a:tblGrid>
                <a:gridCol w="6808247">
                  <a:extLst>
                    <a:ext uri="{9D8B030D-6E8A-4147-A177-3AD203B41FA5}">
                      <a16:colId xmlns:a16="http://schemas.microsoft.com/office/drawing/2014/main" val="429276761"/>
                    </a:ext>
                  </a:extLst>
                </a:gridCol>
                <a:gridCol w="3529046">
                  <a:extLst>
                    <a:ext uri="{9D8B030D-6E8A-4147-A177-3AD203B41FA5}">
                      <a16:colId xmlns:a16="http://schemas.microsoft.com/office/drawing/2014/main" val="1512484515"/>
                    </a:ext>
                  </a:extLst>
                </a:gridCol>
              </a:tblGrid>
              <a:tr h="618364">
                <a:tc>
                  <a:txBody>
                    <a:bodyPr/>
                    <a:lstStyle/>
                    <a:p>
                      <a:r>
                        <a:rPr lang="nl-NL" sz="2800"/>
                        <a:t>Aandelen</a:t>
                      </a:r>
                    </a:p>
                  </a:txBody>
                  <a:tcPr marL="140537" marR="140537" marT="70269" marB="70269"/>
                </a:tc>
                <a:tc>
                  <a:txBody>
                    <a:bodyPr/>
                    <a:lstStyle/>
                    <a:p>
                      <a:r>
                        <a:rPr lang="nl-NL" sz="2800"/>
                        <a:t>Obligaties</a:t>
                      </a:r>
                    </a:p>
                  </a:txBody>
                  <a:tcPr marL="140537" marR="140537" marT="70269" marB="70269"/>
                </a:tc>
                <a:extLst>
                  <a:ext uri="{0D108BD9-81ED-4DB2-BD59-A6C34878D82A}">
                    <a16:rowId xmlns:a16="http://schemas.microsoft.com/office/drawing/2014/main" val="2729219653"/>
                  </a:ext>
                </a:extLst>
              </a:tr>
              <a:tr h="618364">
                <a:tc>
                  <a:txBody>
                    <a:bodyPr/>
                    <a:lstStyle/>
                    <a:p>
                      <a:r>
                        <a:rPr lang="nl-NL" sz="2800"/>
                        <a:t>Bewijs van mede-eigendom BV/NV</a:t>
                      </a:r>
                    </a:p>
                  </a:txBody>
                  <a:tcPr marL="140537" marR="140537" marT="70269" marB="70269"/>
                </a:tc>
                <a:tc>
                  <a:txBody>
                    <a:bodyPr/>
                    <a:lstStyle/>
                    <a:p>
                      <a:r>
                        <a:rPr lang="nl-NL" sz="2800"/>
                        <a:t>Schuldbewijs</a:t>
                      </a:r>
                    </a:p>
                  </a:txBody>
                  <a:tcPr marL="140537" marR="140537" marT="70269" marB="70269"/>
                </a:tc>
                <a:extLst>
                  <a:ext uri="{0D108BD9-81ED-4DB2-BD59-A6C34878D82A}">
                    <a16:rowId xmlns:a16="http://schemas.microsoft.com/office/drawing/2014/main" val="1400034063"/>
                  </a:ext>
                </a:extLst>
              </a:tr>
              <a:tr h="618364">
                <a:tc>
                  <a:txBody>
                    <a:bodyPr/>
                    <a:lstStyle/>
                    <a:p>
                      <a:r>
                        <a:rPr lang="nl-NL" sz="2800"/>
                        <a:t>Eigen Vermogen</a:t>
                      </a:r>
                    </a:p>
                  </a:txBody>
                  <a:tcPr marL="140537" marR="140537" marT="70269" marB="70269"/>
                </a:tc>
                <a:tc>
                  <a:txBody>
                    <a:bodyPr/>
                    <a:lstStyle/>
                    <a:p>
                      <a:r>
                        <a:rPr lang="nl-NL" sz="2800"/>
                        <a:t>Vreemd Vermogen</a:t>
                      </a:r>
                    </a:p>
                  </a:txBody>
                  <a:tcPr marL="140537" marR="140537" marT="70269" marB="70269"/>
                </a:tc>
                <a:extLst>
                  <a:ext uri="{0D108BD9-81ED-4DB2-BD59-A6C34878D82A}">
                    <a16:rowId xmlns:a16="http://schemas.microsoft.com/office/drawing/2014/main" val="1721732283"/>
                  </a:ext>
                </a:extLst>
              </a:tr>
              <a:tr h="618364">
                <a:tc>
                  <a:txBody>
                    <a:bodyPr/>
                    <a:lstStyle/>
                    <a:p>
                      <a:r>
                        <a:rPr lang="nl-NL" sz="2800" dirty="0"/>
                        <a:t>Permanent Vermogen</a:t>
                      </a:r>
                    </a:p>
                  </a:txBody>
                  <a:tcPr marL="140537" marR="140537" marT="70269" marB="70269"/>
                </a:tc>
                <a:tc>
                  <a:txBody>
                    <a:bodyPr/>
                    <a:lstStyle/>
                    <a:p>
                      <a:r>
                        <a:rPr lang="nl-NL" sz="2800"/>
                        <a:t>Tijdelijk Vermogen</a:t>
                      </a:r>
                    </a:p>
                  </a:txBody>
                  <a:tcPr marL="140537" marR="140537" marT="70269" marB="70269"/>
                </a:tc>
                <a:extLst>
                  <a:ext uri="{0D108BD9-81ED-4DB2-BD59-A6C34878D82A}">
                    <a16:rowId xmlns:a16="http://schemas.microsoft.com/office/drawing/2014/main" val="1341459047"/>
                  </a:ext>
                </a:extLst>
              </a:tr>
              <a:tr h="618364">
                <a:tc>
                  <a:txBody>
                    <a:bodyPr/>
                    <a:lstStyle/>
                    <a:p>
                      <a:r>
                        <a:rPr lang="nl-NL" sz="2800"/>
                        <a:t>Medezeggenschap via stemrecht in AVA</a:t>
                      </a:r>
                    </a:p>
                  </a:txBody>
                  <a:tcPr marL="140537" marR="140537" marT="70269" marB="70269"/>
                </a:tc>
                <a:tc>
                  <a:txBody>
                    <a:bodyPr/>
                    <a:lstStyle/>
                    <a:p>
                      <a:r>
                        <a:rPr lang="nl-NL" sz="2800"/>
                        <a:t>Geen zeggenschap</a:t>
                      </a:r>
                    </a:p>
                  </a:txBody>
                  <a:tcPr marL="140537" marR="140537" marT="70269" marB="70269"/>
                </a:tc>
                <a:extLst>
                  <a:ext uri="{0D108BD9-81ED-4DB2-BD59-A6C34878D82A}">
                    <a16:rowId xmlns:a16="http://schemas.microsoft.com/office/drawing/2014/main" val="3300980684"/>
                  </a:ext>
                </a:extLst>
              </a:tr>
              <a:tr h="618364">
                <a:tc>
                  <a:txBody>
                    <a:bodyPr/>
                    <a:lstStyle/>
                    <a:p>
                      <a:r>
                        <a:rPr lang="nl-NL" sz="2800"/>
                        <a:t>Risico bij slechte resultaten</a:t>
                      </a:r>
                    </a:p>
                  </a:txBody>
                  <a:tcPr marL="140537" marR="140537" marT="70269" marB="70269"/>
                </a:tc>
                <a:tc>
                  <a:txBody>
                    <a:bodyPr/>
                    <a:lstStyle/>
                    <a:p>
                      <a:r>
                        <a:rPr lang="nl-NL" sz="2800"/>
                        <a:t>Minder risico</a:t>
                      </a:r>
                    </a:p>
                  </a:txBody>
                  <a:tcPr marL="140537" marR="140537" marT="70269" marB="70269"/>
                </a:tc>
                <a:extLst>
                  <a:ext uri="{0D108BD9-81ED-4DB2-BD59-A6C34878D82A}">
                    <a16:rowId xmlns:a16="http://schemas.microsoft.com/office/drawing/2014/main" val="3693187023"/>
                  </a:ext>
                </a:extLst>
              </a:tr>
              <a:tr h="618364">
                <a:tc>
                  <a:txBody>
                    <a:bodyPr/>
                    <a:lstStyle/>
                    <a:p>
                      <a:endParaRPr lang="nl-NL" sz="2800" dirty="0"/>
                    </a:p>
                  </a:txBody>
                  <a:tcPr marL="140537" marR="140537" marT="70269" marB="70269"/>
                </a:tc>
                <a:tc>
                  <a:txBody>
                    <a:bodyPr/>
                    <a:lstStyle/>
                    <a:p>
                      <a:endParaRPr lang="nl-NL" sz="2800"/>
                    </a:p>
                  </a:txBody>
                  <a:tcPr marL="140537" marR="140537" marT="70269" marB="70269"/>
                </a:tc>
                <a:extLst>
                  <a:ext uri="{0D108BD9-81ED-4DB2-BD59-A6C34878D82A}">
                    <a16:rowId xmlns:a16="http://schemas.microsoft.com/office/drawing/2014/main" val="1137651381"/>
                  </a:ext>
                </a:extLst>
              </a:tr>
              <a:tr h="618364">
                <a:tc>
                  <a:txBody>
                    <a:bodyPr/>
                    <a:lstStyle/>
                    <a:p>
                      <a:endParaRPr lang="nl-NL" sz="2800" dirty="0"/>
                    </a:p>
                  </a:txBody>
                  <a:tcPr marL="140537" marR="140537" marT="70269" marB="70269"/>
                </a:tc>
                <a:tc>
                  <a:txBody>
                    <a:bodyPr/>
                    <a:lstStyle/>
                    <a:p>
                      <a:endParaRPr lang="nl-NL" sz="2800" dirty="0"/>
                    </a:p>
                  </a:txBody>
                  <a:tcPr marL="140537" marR="140537" marT="70269" marB="70269"/>
                </a:tc>
                <a:extLst>
                  <a:ext uri="{0D108BD9-81ED-4DB2-BD59-A6C34878D82A}">
                    <a16:rowId xmlns:a16="http://schemas.microsoft.com/office/drawing/2014/main" val="4162229143"/>
                  </a:ext>
                </a:extLst>
              </a:tr>
            </a:tbl>
          </a:graphicData>
        </a:graphic>
      </p:graphicFrame>
    </p:spTree>
    <p:extLst>
      <p:ext uri="{BB962C8B-B14F-4D97-AF65-F5344CB8AC3E}">
        <p14:creationId xmlns:p14="http://schemas.microsoft.com/office/powerpoint/2010/main" val="374405644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ijdelijke aanduiding voor inhoud 3">
            <a:extLst>
              <a:ext uri="{FF2B5EF4-FFF2-40B4-BE49-F238E27FC236}">
                <a16:creationId xmlns:a16="http://schemas.microsoft.com/office/drawing/2014/main" id="{D22D33D4-5724-4C21-865A-A6AF0F5F50CE}"/>
              </a:ext>
            </a:extLst>
          </p:cNvPr>
          <p:cNvGraphicFramePr>
            <a:graphicFrameLocks noGrp="1"/>
          </p:cNvGraphicFramePr>
          <p:nvPr>
            <p:ph idx="4294967295"/>
          </p:nvPr>
        </p:nvGraphicFramePr>
        <p:xfrm>
          <a:off x="943356" y="952342"/>
          <a:ext cx="10337293" cy="4946912"/>
        </p:xfrm>
        <a:graphic>
          <a:graphicData uri="http://schemas.openxmlformats.org/drawingml/2006/table">
            <a:tbl>
              <a:tblPr firstRow="1" bandRow="1">
                <a:tableStyleId>{3B4B98B0-60AC-42C2-AFA5-B58CD77FA1E5}</a:tableStyleId>
              </a:tblPr>
              <a:tblGrid>
                <a:gridCol w="6808247">
                  <a:extLst>
                    <a:ext uri="{9D8B030D-6E8A-4147-A177-3AD203B41FA5}">
                      <a16:colId xmlns:a16="http://schemas.microsoft.com/office/drawing/2014/main" val="429276761"/>
                    </a:ext>
                  </a:extLst>
                </a:gridCol>
                <a:gridCol w="3529046">
                  <a:extLst>
                    <a:ext uri="{9D8B030D-6E8A-4147-A177-3AD203B41FA5}">
                      <a16:colId xmlns:a16="http://schemas.microsoft.com/office/drawing/2014/main" val="1512484515"/>
                    </a:ext>
                  </a:extLst>
                </a:gridCol>
              </a:tblGrid>
              <a:tr h="618364">
                <a:tc>
                  <a:txBody>
                    <a:bodyPr/>
                    <a:lstStyle/>
                    <a:p>
                      <a:r>
                        <a:rPr lang="nl-NL" sz="2800"/>
                        <a:t>Aandelen</a:t>
                      </a:r>
                    </a:p>
                  </a:txBody>
                  <a:tcPr marL="140537" marR="140537" marT="70269" marB="70269"/>
                </a:tc>
                <a:tc>
                  <a:txBody>
                    <a:bodyPr/>
                    <a:lstStyle/>
                    <a:p>
                      <a:r>
                        <a:rPr lang="nl-NL" sz="2800"/>
                        <a:t>Obligaties</a:t>
                      </a:r>
                    </a:p>
                  </a:txBody>
                  <a:tcPr marL="140537" marR="140537" marT="70269" marB="70269"/>
                </a:tc>
                <a:extLst>
                  <a:ext uri="{0D108BD9-81ED-4DB2-BD59-A6C34878D82A}">
                    <a16:rowId xmlns:a16="http://schemas.microsoft.com/office/drawing/2014/main" val="2729219653"/>
                  </a:ext>
                </a:extLst>
              </a:tr>
              <a:tr h="618364">
                <a:tc>
                  <a:txBody>
                    <a:bodyPr/>
                    <a:lstStyle/>
                    <a:p>
                      <a:r>
                        <a:rPr lang="nl-NL" sz="2800"/>
                        <a:t>Bewijs van mede-eigendom BV/NV</a:t>
                      </a:r>
                    </a:p>
                  </a:txBody>
                  <a:tcPr marL="140537" marR="140537" marT="70269" marB="70269"/>
                </a:tc>
                <a:tc>
                  <a:txBody>
                    <a:bodyPr/>
                    <a:lstStyle/>
                    <a:p>
                      <a:r>
                        <a:rPr lang="nl-NL" sz="2800"/>
                        <a:t>Schuldbewijs</a:t>
                      </a:r>
                    </a:p>
                  </a:txBody>
                  <a:tcPr marL="140537" marR="140537" marT="70269" marB="70269"/>
                </a:tc>
                <a:extLst>
                  <a:ext uri="{0D108BD9-81ED-4DB2-BD59-A6C34878D82A}">
                    <a16:rowId xmlns:a16="http://schemas.microsoft.com/office/drawing/2014/main" val="1400034063"/>
                  </a:ext>
                </a:extLst>
              </a:tr>
              <a:tr h="618364">
                <a:tc>
                  <a:txBody>
                    <a:bodyPr/>
                    <a:lstStyle/>
                    <a:p>
                      <a:r>
                        <a:rPr lang="nl-NL" sz="2800"/>
                        <a:t>Eigen Vermogen</a:t>
                      </a:r>
                    </a:p>
                  </a:txBody>
                  <a:tcPr marL="140537" marR="140537" marT="70269" marB="70269"/>
                </a:tc>
                <a:tc>
                  <a:txBody>
                    <a:bodyPr/>
                    <a:lstStyle/>
                    <a:p>
                      <a:r>
                        <a:rPr lang="nl-NL" sz="2800"/>
                        <a:t>Vreemd Vermogen</a:t>
                      </a:r>
                    </a:p>
                  </a:txBody>
                  <a:tcPr marL="140537" marR="140537" marT="70269" marB="70269"/>
                </a:tc>
                <a:extLst>
                  <a:ext uri="{0D108BD9-81ED-4DB2-BD59-A6C34878D82A}">
                    <a16:rowId xmlns:a16="http://schemas.microsoft.com/office/drawing/2014/main" val="1721732283"/>
                  </a:ext>
                </a:extLst>
              </a:tr>
              <a:tr h="618364">
                <a:tc>
                  <a:txBody>
                    <a:bodyPr/>
                    <a:lstStyle/>
                    <a:p>
                      <a:r>
                        <a:rPr lang="nl-NL" sz="2800" dirty="0"/>
                        <a:t>Permanent Vermogen</a:t>
                      </a:r>
                    </a:p>
                  </a:txBody>
                  <a:tcPr marL="140537" marR="140537" marT="70269" marB="70269"/>
                </a:tc>
                <a:tc>
                  <a:txBody>
                    <a:bodyPr/>
                    <a:lstStyle/>
                    <a:p>
                      <a:r>
                        <a:rPr lang="nl-NL" sz="2800"/>
                        <a:t>Tijdelijk Vermogen</a:t>
                      </a:r>
                    </a:p>
                  </a:txBody>
                  <a:tcPr marL="140537" marR="140537" marT="70269" marB="70269"/>
                </a:tc>
                <a:extLst>
                  <a:ext uri="{0D108BD9-81ED-4DB2-BD59-A6C34878D82A}">
                    <a16:rowId xmlns:a16="http://schemas.microsoft.com/office/drawing/2014/main" val="1341459047"/>
                  </a:ext>
                </a:extLst>
              </a:tr>
              <a:tr h="618364">
                <a:tc>
                  <a:txBody>
                    <a:bodyPr/>
                    <a:lstStyle/>
                    <a:p>
                      <a:r>
                        <a:rPr lang="nl-NL" sz="2800"/>
                        <a:t>Medezeggenschap via stemrecht in AVA</a:t>
                      </a:r>
                    </a:p>
                  </a:txBody>
                  <a:tcPr marL="140537" marR="140537" marT="70269" marB="70269"/>
                </a:tc>
                <a:tc>
                  <a:txBody>
                    <a:bodyPr/>
                    <a:lstStyle/>
                    <a:p>
                      <a:r>
                        <a:rPr lang="nl-NL" sz="2800"/>
                        <a:t>Geen zeggenschap</a:t>
                      </a:r>
                    </a:p>
                  </a:txBody>
                  <a:tcPr marL="140537" marR="140537" marT="70269" marB="70269"/>
                </a:tc>
                <a:extLst>
                  <a:ext uri="{0D108BD9-81ED-4DB2-BD59-A6C34878D82A}">
                    <a16:rowId xmlns:a16="http://schemas.microsoft.com/office/drawing/2014/main" val="3300980684"/>
                  </a:ext>
                </a:extLst>
              </a:tr>
              <a:tr h="618364">
                <a:tc>
                  <a:txBody>
                    <a:bodyPr/>
                    <a:lstStyle/>
                    <a:p>
                      <a:r>
                        <a:rPr lang="nl-NL" sz="2800"/>
                        <a:t>Risico bij slechte resultaten</a:t>
                      </a:r>
                    </a:p>
                  </a:txBody>
                  <a:tcPr marL="140537" marR="140537" marT="70269" marB="70269"/>
                </a:tc>
                <a:tc>
                  <a:txBody>
                    <a:bodyPr/>
                    <a:lstStyle/>
                    <a:p>
                      <a:r>
                        <a:rPr lang="nl-NL" sz="2800"/>
                        <a:t>Minder risico</a:t>
                      </a:r>
                    </a:p>
                  </a:txBody>
                  <a:tcPr marL="140537" marR="140537" marT="70269" marB="70269"/>
                </a:tc>
                <a:extLst>
                  <a:ext uri="{0D108BD9-81ED-4DB2-BD59-A6C34878D82A}">
                    <a16:rowId xmlns:a16="http://schemas.microsoft.com/office/drawing/2014/main" val="3693187023"/>
                  </a:ext>
                </a:extLst>
              </a:tr>
              <a:tr h="618364">
                <a:tc>
                  <a:txBody>
                    <a:bodyPr/>
                    <a:lstStyle/>
                    <a:p>
                      <a:r>
                        <a:rPr lang="nl-NL" sz="2800"/>
                        <a:t>Koers onstabiel</a:t>
                      </a:r>
                    </a:p>
                  </a:txBody>
                  <a:tcPr marL="140537" marR="140537" marT="70269" marB="70269"/>
                </a:tc>
                <a:tc>
                  <a:txBody>
                    <a:bodyPr/>
                    <a:lstStyle/>
                    <a:p>
                      <a:r>
                        <a:rPr lang="nl-NL" sz="2800"/>
                        <a:t>Koers stabieler</a:t>
                      </a:r>
                    </a:p>
                  </a:txBody>
                  <a:tcPr marL="140537" marR="140537" marT="70269" marB="70269"/>
                </a:tc>
                <a:extLst>
                  <a:ext uri="{0D108BD9-81ED-4DB2-BD59-A6C34878D82A}">
                    <a16:rowId xmlns:a16="http://schemas.microsoft.com/office/drawing/2014/main" val="1137651381"/>
                  </a:ext>
                </a:extLst>
              </a:tr>
              <a:tr h="618364">
                <a:tc>
                  <a:txBody>
                    <a:bodyPr/>
                    <a:lstStyle/>
                    <a:p>
                      <a:endParaRPr lang="nl-NL" sz="2800" dirty="0"/>
                    </a:p>
                  </a:txBody>
                  <a:tcPr marL="140537" marR="140537" marT="70269" marB="70269"/>
                </a:tc>
                <a:tc>
                  <a:txBody>
                    <a:bodyPr/>
                    <a:lstStyle/>
                    <a:p>
                      <a:endParaRPr lang="nl-NL" sz="2800" dirty="0"/>
                    </a:p>
                  </a:txBody>
                  <a:tcPr marL="140537" marR="140537" marT="70269" marB="70269"/>
                </a:tc>
                <a:extLst>
                  <a:ext uri="{0D108BD9-81ED-4DB2-BD59-A6C34878D82A}">
                    <a16:rowId xmlns:a16="http://schemas.microsoft.com/office/drawing/2014/main" val="4162229143"/>
                  </a:ext>
                </a:extLst>
              </a:tr>
            </a:tbl>
          </a:graphicData>
        </a:graphic>
      </p:graphicFrame>
    </p:spTree>
    <p:extLst>
      <p:ext uri="{BB962C8B-B14F-4D97-AF65-F5344CB8AC3E}">
        <p14:creationId xmlns:p14="http://schemas.microsoft.com/office/powerpoint/2010/main" val="65276368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ijdelijke aanduiding voor inhoud 3">
            <a:extLst>
              <a:ext uri="{FF2B5EF4-FFF2-40B4-BE49-F238E27FC236}">
                <a16:creationId xmlns:a16="http://schemas.microsoft.com/office/drawing/2014/main" id="{D22D33D4-5724-4C21-865A-A6AF0F5F50CE}"/>
              </a:ext>
            </a:extLst>
          </p:cNvPr>
          <p:cNvGraphicFramePr>
            <a:graphicFrameLocks noGrp="1"/>
          </p:cNvGraphicFramePr>
          <p:nvPr>
            <p:ph idx="4294967295"/>
          </p:nvPr>
        </p:nvGraphicFramePr>
        <p:xfrm>
          <a:off x="943356" y="952342"/>
          <a:ext cx="10337293" cy="4946912"/>
        </p:xfrm>
        <a:graphic>
          <a:graphicData uri="http://schemas.openxmlformats.org/drawingml/2006/table">
            <a:tbl>
              <a:tblPr firstRow="1" bandRow="1">
                <a:tableStyleId>{3B4B98B0-60AC-42C2-AFA5-B58CD77FA1E5}</a:tableStyleId>
              </a:tblPr>
              <a:tblGrid>
                <a:gridCol w="6808247">
                  <a:extLst>
                    <a:ext uri="{9D8B030D-6E8A-4147-A177-3AD203B41FA5}">
                      <a16:colId xmlns:a16="http://schemas.microsoft.com/office/drawing/2014/main" val="429276761"/>
                    </a:ext>
                  </a:extLst>
                </a:gridCol>
                <a:gridCol w="3529046">
                  <a:extLst>
                    <a:ext uri="{9D8B030D-6E8A-4147-A177-3AD203B41FA5}">
                      <a16:colId xmlns:a16="http://schemas.microsoft.com/office/drawing/2014/main" val="1512484515"/>
                    </a:ext>
                  </a:extLst>
                </a:gridCol>
              </a:tblGrid>
              <a:tr h="618364">
                <a:tc>
                  <a:txBody>
                    <a:bodyPr/>
                    <a:lstStyle/>
                    <a:p>
                      <a:r>
                        <a:rPr lang="nl-NL" sz="2800"/>
                        <a:t>Aandelen</a:t>
                      </a:r>
                    </a:p>
                  </a:txBody>
                  <a:tcPr marL="140537" marR="140537" marT="70269" marB="70269"/>
                </a:tc>
                <a:tc>
                  <a:txBody>
                    <a:bodyPr/>
                    <a:lstStyle/>
                    <a:p>
                      <a:r>
                        <a:rPr lang="nl-NL" sz="2800"/>
                        <a:t>Obligaties</a:t>
                      </a:r>
                    </a:p>
                  </a:txBody>
                  <a:tcPr marL="140537" marR="140537" marT="70269" marB="70269"/>
                </a:tc>
                <a:extLst>
                  <a:ext uri="{0D108BD9-81ED-4DB2-BD59-A6C34878D82A}">
                    <a16:rowId xmlns:a16="http://schemas.microsoft.com/office/drawing/2014/main" val="2729219653"/>
                  </a:ext>
                </a:extLst>
              </a:tr>
              <a:tr h="618364">
                <a:tc>
                  <a:txBody>
                    <a:bodyPr/>
                    <a:lstStyle/>
                    <a:p>
                      <a:r>
                        <a:rPr lang="nl-NL" sz="2800"/>
                        <a:t>Bewijs van mede-eigendom BV/NV</a:t>
                      </a:r>
                    </a:p>
                  </a:txBody>
                  <a:tcPr marL="140537" marR="140537" marT="70269" marB="70269"/>
                </a:tc>
                <a:tc>
                  <a:txBody>
                    <a:bodyPr/>
                    <a:lstStyle/>
                    <a:p>
                      <a:r>
                        <a:rPr lang="nl-NL" sz="2800"/>
                        <a:t>Schuldbewijs</a:t>
                      </a:r>
                    </a:p>
                  </a:txBody>
                  <a:tcPr marL="140537" marR="140537" marT="70269" marB="70269"/>
                </a:tc>
                <a:extLst>
                  <a:ext uri="{0D108BD9-81ED-4DB2-BD59-A6C34878D82A}">
                    <a16:rowId xmlns:a16="http://schemas.microsoft.com/office/drawing/2014/main" val="1400034063"/>
                  </a:ext>
                </a:extLst>
              </a:tr>
              <a:tr h="618364">
                <a:tc>
                  <a:txBody>
                    <a:bodyPr/>
                    <a:lstStyle/>
                    <a:p>
                      <a:r>
                        <a:rPr lang="nl-NL" sz="2800"/>
                        <a:t>Eigen Vermogen</a:t>
                      </a:r>
                    </a:p>
                  </a:txBody>
                  <a:tcPr marL="140537" marR="140537" marT="70269" marB="70269"/>
                </a:tc>
                <a:tc>
                  <a:txBody>
                    <a:bodyPr/>
                    <a:lstStyle/>
                    <a:p>
                      <a:r>
                        <a:rPr lang="nl-NL" sz="2800"/>
                        <a:t>Vreemd Vermogen</a:t>
                      </a:r>
                    </a:p>
                  </a:txBody>
                  <a:tcPr marL="140537" marR="140537" marT="70269" marB="70269"/>
                </a:tc>
                <a:extLst>
                  <a:ext uri="{0D108BD9-81ED-4DB2-BD59-A6C34878D82A}">
                    <a16:rowId xmlns:a16="http://schemas.microsoft.com/office/drawing/2014/main" val="1721732283"/>
                  </a:ext>
                </a:extLst>
              </a:tr>
              <a:tr h="618364">
                <a:tc>
                  <a:txBody>
                    <a:bodyPr/>
                    <a:lstStyle/>
                    <a:p>
                      <a:r>
                        <a:rPr lang="nl-NL" sz="2800" dirty="0"/>
                        <a:t>Permanent Vermogen</a:t>
                      </a:r>
                    </a:p>
                  </a:txBody>
                  <a:tcPr marL="140537" marR="140537" marT="70269" marB="70269"/>
                </a:tc>
                <a:tc>
                  <a:txBody>
                    <a:bodyPr/>
                    <a:lstStyle/>
                    <a:p>
                      <a:r>
                        <a:rPr lang="nl-NL" sz="2800"/>
                        <a:t>Tijdelijk Vermogen</a:t>
                      </a:r>
                    </a:p>
                  </a:txBody>
                  <a:tcPr marL="140537" marR="140537" marT="70269" marB="70269"/>
                </a:tc>
                <a:extLst>
                  <a:ext uri="{0D108BD9-81ED-4DB2-BD59-A6C34878D82A}">
                    <a16:rowId xmlns:a16="http://schemas.microsoft.com/office/drawing/2014/main" val="1341459047"/>
                  </a:ext>
                </a:extLst>
              </a:tr>
              <a:tr h="618364">
                <a:tc>
                  <a:txBody>
                    <a:bodyPr/>
                    <a:lstStyle/>
                    <a:p>
                      <a:r>
                        <a:rPr lang="nl-NL" sz="2800"/>
                        <a:t>Medezeggenschap via stemrecht in AVA</a:t>
                      </a:r>
                    </a:p>
                  </a:txBody>
                  <a:tcPr marL="140537" marR="140537" marT="70269" marB="70269"/>
                </a:tc>
                <a:tc>
                  <a:txBody>
                    <a:bodyPr/>
                    <a:lstStyle/>
                    <a:p>
                      <a:r>
                        <a:rPr lang="nl-NL" sz="2800"/>
                        <a:t>Geen zeggenschap</a:t>
                      </a:r>
                    </a:p>
                  </a:txBody>
                  <a:tcPr marL="140537" marR="140537" marT="70269" marB="70269"/>
                </a:tc>
                <a:extLst>
                  <a:ext uri="{0D108BD9-81ED-4DB2-BD59-A6C34878D82A}">
                    <a16:rowId xmlns:a16="http://schemas.microsoft.com/office/drawing/2014/main" val="3300980684"/>
                  </a:ext>
                </a:extLst>
              </a:tr>
              <a:tr h="618364">
                <a:tc>
                  <a:txBody>
                    <a:bodyPr/>
                    <a:lstStyle/>
                    <a:p>
                      <a:r>
                        <a:rPr lang="nl-NL" sz="2800"/>
                        <a:t>Risico bij slechte resultaten</a:t>
                      </a:r>
                    </a:p>
                  </a:txBody>
                  <a:tcPr marL="140537" marR="140537" marT="70269" marB="70269"/>
                </a:tc>
                <a:tc>
                  <a:txBody>
                    <a:bodyPr/>
                    <a:lstStyle/>
                    <a:p>
                      <a:r>
                        <a:rPr lang="nl-NL" sz="2800"/>
                        <a:t>Minder risico</a:t>
                      </a:r>
                    </a:p>
                  </a:txBody>
                  <a:tcPr marL="140537" marR="140537" marT="70269" marB="70269"/>
                </a:tc>
                <a:extLst>
                  <a:ext uri="{0D108BD9-81ED-4DB2-BD59-A6C34878D82A}">
                    <a16:rowId xmlns:a16="http://schemas.microsoft.com/office/drawing/2014/main" val="3693187023"/>
                  </a:ext>
                </a:extLst>
              </a:tr>
              <a:tr h="618364">
                <a:tc>
                  <a:txBody>
                    <a:bodyPr/>
                    <a:lstStyle/>
                    <a:p>
                      <a:r>
                        <a:rPr lang="nl-NL" sz="2800"/>
                        <a:t>Koers onstabiel</a:t>
                      </a:r>
                    </a:p>
                  </a:txBody>
                  <a:tcPr marL="140537" marR="140537" marT="70269" marB="70269"/>
                </a:tc>
                <a:tc>
                  <a:txBody>
                    <a:bodyPr/>
                    <a:lstStyle/>
                    <a:p>
                      <a:r>
                        <a:rPr lang="nl-NL" sz="2800"/>
                        <a:t>Koers stabieler</a:t>
                      </a:r>
                    </a:p>
                  </a:txBody>
                  <a:tcPr marL="140537" marR="140537" marT="70269" marB="70269"/>
                </a:tc>
                <a:extLst>
                  <a:ext uri="{0D108BD9-81ED-4DB2-BD59-A6C34878D82A}">
                    <a16:rowId xmlns:a16="http://schemas.microsoft.com/office/drawing/2014/main" val="1137651381"/>
                  </a:ext>
                </a:extLst>
              </a:tr>
              <a:tr h="618364">
                <a:tc>
                  <a:txBody>
                    <a:bodyPr/>
                    <a:lstStyle/>
                    <a:p>
                      <a:r>
                        <a:rPr lang="nl-NL" sz="2800"/>
                        <a:t>Dividend</a:t>
                      </a:r>
                    </a:p>
                  </a:txBody>
                  <a:tcPr marL="140537" marR="140537" marT="70269" marB="70269"/>
                </a:tc>
                <a:tc>
                  <a:txBody>
                    <a:bodyPr/>
                    <a:lstStyle/>
                    <a:p>
                      <a:r>
                        <a:rPr lang="nl-NL" sz="2800" dirty="0"/>
                        <a:t>Interest</a:t>
                      </a:r>
                    </a:p>
                  </a:txBody>
                  <a:tcPr marL="140537" marR="140537" marT="70269" marB="70269"/>
                </a:tc>
                <a:extLst>
                  <a:ext uri="{0D108BD9-81ED-4DB2-BD59-A6C34878D82A}">
                    <a16:rowId xmlns:a16="http://schemas.microsoft.com/office/drawing/2014/main" val="4162229143"/>
                  </a:ext>
                </a:extLst>
              </a:tr>
            </a:tbl>
          </a:graphicData>
        </a:graphic>
      </p:graphicFrame>
    </p:spTree>
    <p:extLst>
      <p:ext uri="{BB962C8B-B14F-4D97-AF65-F5344CB8AC3E}">
        <p14:creationId xmlns:p14="http://schemas.microsoft.com/office/powerpoint/2010/main" val="170856470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6A7B06-6872-CB81-4B86-C8FF28DC8B2B}"/>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8DAC27AE-33F5-527D-BA80-4C576E70FA27}"/>
              </a:ext>
            </a:extLst>
          </p:cNvPr>
          <p:cNvSpPr>
            <a:spLocks noGrp="1"/>
          </p:cNvSpPr>
          <p:nvPr>
            <p:ph type="title"/>
          </p:nvPr>
        </p:nvSpPr>
        <p:spPr/>
        <p:txBody>
          <a:bodyPr/>
          <a:lstStyle/>
          <a:p>
            <a:r>
              <a:rPr lang="nl-NL" dirty="0"/>
              <a:t>Examenvoorbeeld (2024-I, opgave 1)</a:t>
            </a:r>
          </a:p>
        </p:txBody>
      </p:sp>
      <p:sp>
        <p:nvSpPr>
          <p:cNvPr id="3" name="Tijdelijke aanduiding voor inhoud 2">
            <a:extLst>
              <a:ext uri="{FF2B5EF4-FFF2-40B4-BE49-F238E27FC236}">
                <a16:creationId xmlns:a16="http://schemas.microsoft.com/office/drawing/2014/main" id="{04AB012F-DFA9-5948-3B57-A031E1B41FF4}"/>
              </a:ext>
            </a:extLst>
          </p:cNvPr>
          <p:cNvSpPr>
            <a:spLocks noGrp="1"/>
          </p:cNvSpPr>
          <p:nvPr>
            <p:ph sz="half" idx="1"/>
          </p:nvPr>
        </p:nvSpPr>
        <p:spPr/>
        <p:txBody>
          <a:bodyPr>
            <a:noAutofit/>
          </a:bodyPr>
          <a:lstStyle/>
          <a:p>
            <a:pPr marL="0" indent="0">
              <a:buNone/>
            </a:pPr>
            <a:r>
              <a:rPr lang="nl-NL" sz="1800" dirty="0" err="1"/>
              <a:t>Ridha</a:t>
            </a:r>
            <a:r>
              <a:rPr lang="nl-NL" sz="1800" dirty="0"/>
              <a:t> chat met een bankmedewerker en vraagt welk beleggingsfonds voor hem het meest passend is. Uit de vragenlijst die </a:t>
            </a:r>
            <a:r>
              <a:rPr lang="nl-NL" sz="1800" dirty="0" err="1"/>
              <a:t>Ridha</a:t>
            </a:r>
            <a:r>
              <a:rPr lang="nl-NL" sz="1800" dirty="0"/>
              <a:t> heeft ingevuld, blijkt dat zijn risicoprofiel risicomijdend is. </a:t>
            </a:r>
            <a:r>
              <a:rPr lang="nl-NL" sz="1800" dirty="0" err="1"/>
              <a:t>Ridha</a:t>
            </a:r>
            <a:r>
              <a:rPr lang="nl-NL" sz="1800" dirty="0"/>
              <a:t> kiest daarom voor een beleggingsfonds dat voor een klein deel uit aandelen en voor een groot deel uit obligaties bestaat. </a:t>
            </a:r>
          </a:p>
          <a:p>
            <a:pPr marL="0" indent="0">
              <a:buNone/>
            </a:pPr>
            <a:endParaRPr lang="nl-NL" sz="1800" dirty="0"/>
          </a:p>
          <a:p>
            <a:pPr marL="0" indent="0">
              <a:buNone/>
            </a:pPr>
            <a:r>
              <a:rPr lang="nl-NL" sz="1800" b="1" dirty="0"/>
              <a:t>Vraag 4 (3p):</a:t>
            </a:r>
          </a:p>
          <a:p>
            <a:pPr marL="0" indent="0">
              <a:buNone/>
            </a:pPr>
            <a:r>
              <a:rPr lang="nl-NL" sz="1800" i="1" dirty="0"/>
              <a:t>Noem drie verschillen tussen obligaties en aandelen waaruit blijkt dat beleggen in obligaties minder risicovol is dan beleggen in aandelen. </a:t>
            </a:r>
          </a:p>
          <a:p>
            <a:pPr marL="0" indent="0">
              <a:buNone/>
            </a:pPr>
            <a:endParaRPr lang="nl-NL" sz="1800" dirty="0"/>
          </a:p>
        </p:txBody>
      </p:sp>
      <p:sp>
        <p:nvSpPr>
          <p:cNvPr id="4" name="Tijdelijke aanduiding voor inhoud 3">
            <a:extLst>
              <a:ext uri="{FF2B5EF4-FFF2-40B4-BE49-F238E27FC236}">
                <a16:creationId xmlns:a16="http://schemas.microsoft.com/office/drawing/2014/main" id="{3CF30A14-71AD-6619-6BED-FDC8C6CC69ED}"/>
              </a:ext>
            </a:extLst>
          </p:cNvPr>
          <p:cNvSpPr>
            <a:spLocks noGrp="1"/>
          </p:cNvSpPr>
          <p:nvPr>
            <p:ph sz="half" idx="2"/>
          </p:nvPr>
        </p:nvSpPr>
        <p:spPr/>
        <p:txBody>
          <a:bodyPr>
            <a:normAutofit/>
          </a:bodyPr>
          <a:lstStyle/>
          <a:p>
            <a:pPr marL="0" indent="0">
              <a:buNone/>
            </a:pPr>
            <a:endParaRPr lang="nl-NL" sz="1800" b="1" dirty="0"/>
          </a:p>
          <a:p>
            <a:pPr marL="0" indent="0">
              <a:buNone/>
            </a:pPr>
            <a:endParaRPr lang="nl-NL" sz="1800" dirty="0"/>
          </a:p>
          <a:p>
            <a:pPr marL="0" indent="0">
              <a:buNone/>
            </a:pPr>
            <a:endParaRPr lang="nl-NL" sz="1800" dirty="0"/>
          </a:p>
          <a:p>
            <a:pPr marL="0" indent="0">
              <a:buNone/>
            </a:pPr>
            <a:endParaRPr lang="nl-NL" sz="1800" dirty="0"/>
          </a:p>
          <a:p>
            <a:pPr marL="0" indent="0">
              <a:buNone/>
            </a:pPr>
            <a:endParaRPr lang="nl-NL" sz="1800" dirty="0"/>
          </a:p>
          <a:p>
            <a:pPr marL="0" indent="0">
              <a:buNone/>
            </a:pPr>
            <a:endParaRPr lang="nl-NL" sz="1800" dirty="0"/>
          </a:p>
          <a:p>
            <a:pPr marL="0" indent="0">
              <a:buNone/>
            </a:pPr>
            <a:endParaRPr lang="nl-NL" sz="1800" dirty="0"/>
          </a:p>
          <a:p>
            <a:pPr marL="0" indent="0">
              <a:buNone/>
            </a:pPr>
            <a:endParaRPr lang="nl-NL" sz="1800" dirty="0"/>
          </a:p>
          <a:p>
            <a:pPr marL="0" indent="0">
              <a:buNone/>
            </a:pPr>
            <a:endParaRPr lang="nl-NL" sz="1800" dirty="0"/>
          </a:p>
          <a:p>
            <a:pPr marL="0" indent="0">
              <a:buNone/>
            </a:pPr>
            <a:endParaRPr lang="nl-NL" sz="1800" dirty="0"/>
          </a:p>
        </p:txBody>
      </p:sp>
      <p:sp>
        <p:nvSpPr>
          <p:cNvPr id="5" name="Tijdelijke aanduiding voor inhoud 2">
            <a:extLst>
              <a:ext uri="{FF2B5EF4-FFF2-40B4-BE49-F238E27FC236}">
                <a16:creationId xmlns:a16="http://schemas.microsoft.com/office/drawing/2014/main" id="{33F7E11D-45A7-80E8-D672-65574E5458C1}"/>
              </a:ext>
            </a:extLst>
          </p:cNvPr>
          <p:cNvSpPr txBox="1">
            <a:spLocks/>
          </p:cNvSpPr>
          <p:nvPr/>
        </p:nvSpPr>
        <p:spPr>
          <a:xfrm>
            <a:off x="6019800" y="1825625"/>
            <a:ext cx="5181600" cy="43513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Effra" panose="02000506080000020004"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Effra" panose="02000506080000020004"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Effra" panose="02000506080000020004"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Effra" panose="02000506080000020004"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Effra" panose="0200050608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nl-NL" sz="1800" dirty="0"/>
              <a:t>Beleggen in obligaties is minder risicovol dan beleggen in aandelen, omdat:</a:t>
            </a:r>
          </a:p>
          <a:p>
            <a:r>
              <a:rPr lang="nl-NL" sz="1800" dirty="0"/>
              <a:t>er sprake is van een vaste interest op obligaties en het dividend op aandelen afhankelijk is van het resultaat. </a:t>
            </a:r>
          </a:p>
          <a:p>
            <a:r>
              <a:rPr lang="nl-NL" sz="1800" dirty="0"/>
              <a:t>de koersschommelingen van aandelen groter zijn dan de koersschommelingen van obligaties.</a:t>
            </a:r>
          </a:p>
          <a:p>
            <a:r>
              <a:rPr lang="nl-NL" sz="1800" dirty="0"/>
              <a:t>obligaties (tegen nominale waarde) worden afgelost en aandelen niet.</a:t>
            </a:r>
          </a:p>
          <a:p>
            <a:r>
              <a:rPr lang="nl-NL" sz="1800" dirty="0"/>
              <a:t>bij faillissement obligaties voorrang hebben boven aandelen bij het verdelen van de boedel.</a:t>
            </a:r>
          </a:p>
        </p:txBody>
      </p:sp>
    </p:spTree>
    <p:extLst>
      <p:ext uri="{BB962C8B-B14F-4D97-AF65-F5344CB8AC3E}">
        <p14:creationId xmlns:p14="http://schemas.microsoft.com/office/powerpoint/2010/main" val="361754716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D88B94B8-1BAA-45BF-8FC2-DBD56BBDC300}"/>
              </a:ext>
            </a:extLst>
          </p:cNvPr>
          <p:cNvSpPr>
            <a:spLocks noGrp="1"/>
          </p:cNvSpPr>
          <p:nvPr>
            <p:ph type="title"/>
          </p:nvPr>
        </p:nvSpPr>
        <p:spPr/>
        <p:txBody>
          <a:bodyPr/>
          <a:lstStyle/>
          <a:p>
            <a:pPr algn="ctr"/>
            <a:r>
              <a:rPr lang="nl-NL" sz="6400" b="1" dirty="0"/>
              <a:t>Tip!</a:t>
            </a:r>
          </a:p>
        </p:txBody>
      </p:sp>
      <p:pic>
        <p:nvPicPr>
          <p:cNvPr id="8" name="Tijdelijke aanduiding voor inhoud 7">
            <a:extLst>
              <a:ext uri="{FF2B5EF4-FFF2-40B4-BE49-F238E27FC236}">
                <a16:creationId xmlns:a16="http://schemas.microsoft.com/office/drawing/2014/main" id="{F93B4C39-F5C6-4097-B61C-8140603959E1}"/>
              </a:ext>
            </a:extLst>
          </p:cNvPr>
          <p:cNvPicPr>
            <a:picLocks noGrp="1" noChangeAspect="1"/>
          </p:cNvPicPr>
          <p:nvPr>
            <p:ph idx="1"/>
          </p:nvPr>
        </p:nvPicPr>
        <p:blipFill>
          <a:blip r:embed="rId2">
            <a:grayscl/>
            <a:extLst>
              <a:ext uri="{28A0092B-C50C-407E-A947-70E740481C1C}">
                <a14:useLocalDpi xmlns:a14="http://schemas.microsoft.com/office/drawing/2010/main" val="0"/>
              </a:ext>
            </a:extLst>
          </a:blip>
          <a:stretch>
            <a:fillRect/>
          </a:stretch>
        </p:blipFill>
        <p:spPr>
          <a:xfrm>
            <a:off x="1349330" y="2369574"/>
            <a:ext cx="3520972" cy="3520972"/>
          </a:xfrm>
        </p:spPr>
      </p:pic>
      <p:sp>
        <p:nvSpPr>
          <p:cNvPr id="11" name="Tekstvak 10">
            <a:extLst>
              <a:ext uri="{FF2B5EF4-FFF2-40B4-BE49-F238E27FC236}">
                <a16:creationId xmlns:a16="http://schemas.microsoft.com/office/drawing/2014/main" id="{9539C2F1-EC21-431D-9945-5BBA0B8372F8}"/>
              </a:ext>
            </a:extLst>
          </p:cNvPr>
          <p:cNvSpPr txBox="1"/>
          <p:nvPr/>
        </p:nvSpPr>
        <p:spPr>
          <a:xfrm>
            <a:off x="6627808" y="856519"/>
            <a:ext cx="4529470" cy="526297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dirty="0">
              <a:ln>
                <a:noFill/>
              </a:ln>
              <a:solidFill>
                <a:srgbClr val="7030A0"/>
              </a:solidFill>
              <a:effectLst/>
              <a:uLnTx/>
              <a:uFillTx/>
              <a:latin typeface="Franklin Gothic Book" panose="020B05030201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dirty="0">
              <a:ln>
                <a:noFill/>
              </a:ln>
              <a:effectLst/>
              <a:uLnTx/>
              <a:uFillTx/>
              <a:latin typeface="Effra" panose="02000506080000020004"/>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2400" b="0" i="0" u="none" strike="noStrike" kern="1200" cap="none" spc="0" normalizeH="0" baseline="0" noProof="0" dirty="0">
                <a:ln>
                  <a:noFill/>
                </a:ln>
                <a:effectLst/>
                <a:uLnTx/>
                <a:uFillTx/>
                <a:latin typeface="Effra" panose="02000506080000020004"/>
              </a:rPr>
              <a:t>Let goed op de formulering van je antwoorden. Wees volledig!</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dirty="0">
              <a:ln>
                <a:noFill/>
              </a:ln>
              <a:effectLst/>
              <a:uLnTx/>
              <a:uFillTx/>
              <a:latin typeface="Effra" panose="02000506080000020004"/>
            </a:endParaRPr>
          </a:p>
          <a:p>
            <a:pPr marL="342900" marR="0" lvl="0" indent="-34290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nl-NL" sz="2400" b="0" i="0" u="none" strike="noStrike" kern="1200" cap="none" spc="0" normalizeH="0" baseline="0" noProof="0" dirty="0">
                <a:ln>
                  <a:noFill/>
                </a:ln>
                <a:effectLst/>
                <a:uLnTx/>
                <a:uFillTx/>
                <a:latin typeface="Effra" panose="02000506080000020004"/>
              </a:rPr>
              <a:t>Zorg ervoor dat je </a:t>
            </a:r>
            <a:r>
              <a:rPr kumimoji="0" lang="nl-NL" sz="2400" b="1" i="0" u="none" strike="noStrike" kern="1200" cap="none" spc="0" normalizeH="0" baseline="0" noProof="0" dirty="0">
                <a:ln>
                  <a:noFill/>
                </a:ln>
                <a:solidFill>
                  <a:srgbClr val="945DE8"/>
                </a:solidFill>
                <a:effectLst/>
                <a:uLnTx/>
                <a:uFillTx/>
                <a:latin typeface="Effra" panose="02000506080000020004"/>
              </a:rPr>
              <a:t>alle begrippen</a:t>
            </a:r>
            <a:r>
              <a:rPr kumimoji="0" lang="nl-NL" sz="2400" b="0" i="0" u="none" strike="noStrike" kern="1200" cap="none" spc="0" normalizeH="0" baseline="0" noProof="0" dirty="0">
                <a:ln>
                  <a:noFill/>
                </a:ln>
                <a:solidFill>
                  <a:srgbClr val="945DE8"/>
                </a:solidFill>
                <a:effectLst/>
                <a:uLnTx/>
                <a:uFillTx/>
                <a:latin typeface="Effra" panose="02000506080000020004"/>
              </a:rPr>
              <a:t> </a:t>
            </a:r>
            <a:r>
              <a:rPr kumimoji="0" lang="nl-NL" sz="2400" b="0" i="0" u="none" strike="noStrike" kern="1200" cap="none" spc="0" normalizeH="0" baseline="0" noProof="0" dirty="0">
                <a:ln>
                  <a:noFill/>
                </a:ln>
                <a:effectLst/>
                <a:uLnTx/>
                <a:uFillTx/>
                <a:latin typeface="Effra" panose="02000506080000020004"/>
              </a:rPr>
              <a:t>uit de vraag noemt in je uitleg.</a:t>
            </a:r>
          </a:p>
          <a:p>
            <a:pPr marL="342900" marR="0" lvl="0" indent="-34290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nl-NL" sz="2400" b="0" i="0" u="none" strike="noStrike" kern="1200" cap="none" spc="0" normalizeH="0" baseline="0" noProof="0" dirty="0">
                <a:ln>
                  <a:noFill/>
                </a:ln>
                <a:effectLst/>
                <a:uLnTx/>
                <a:uFillTx/>
                <a:latin typeface="Effra" panose="02000506080000020004"/>
              </a:rPr>
              <a:t>Laat zien dat je weet wat de begrippen betekenen.</a:t>
            </a:r>
          </a:p>
          <a:p>
            <a:pPr marL="342900" marR="0" lvl="0" indent="-34290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nl-NL" sz="2400" b="0" i="0" u="none" strike="noStrike" kern="1200" cap="none" spc="0" normalizeH="0" baseline="0" noProof="0" dirty="0">
                <a:ln>
                  <a:noFill/>
                </a:ln>
                <a:effectLst/>
                <a:uLnTx/>
                <a:uFillTx/>
                <a:latin typeface="Effra" panose="02000506080000020004"/>
              </a:rPr>
              <a:t>Laat altijd zien hoe de begrippen </a:t>
            </a:r>
            <a:r>
              <a:rPr kumimoji="0" lang="nl-NL" sz="2400" i="0" u="none" strike="noStrike" kern="1200" cap="none" spc="0" normalizeH="0" baseline="0" noProof="0" dirty="0">
                <a:ln>
                  <a:noFill/>
                </a:ln>
                <a:effectLst/>
                <a:uLnTx/>
                <a:uFillTx/>
                <a:latin typeface="Effra" panose="02000506080000020004"/>
              </a:rPr>
              <a:t>met elkaar samenhangen.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dirty="0">
              <a:ln>
                <a:noFill/>
              </a:ln>
              <a:solidFill>
                <a:srgbClr val="7030A0"/>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166635574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A2B521-1041-DFBD-451F-323E3A3221D2}"/>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7787EEFF-D031-AAAD-47CC-F769501F43A1}"/>
              </a:ext>
            </a:extLst>
          </p:cNvPr>
          <p:cNvSpPr>
            <a:spLocks noGrp="1"/>
          </p:cNvSpPr>
          <p:nvPr>
            <p:ph type="title"/>
          </p:nvPr>
        </p:nvSpPr>
        <p:spPr/>
        <p:txBody>
          <a:bodyPr/>
          <a:lstStyle/>
          <a:p>
            <a:endParaRPr lang="nl-NL"/>
          </a:p>
        </p:txBody>
      </p:sp>
      <p:sp>
        <p:nvSpPr>
          <p:cNvPr id="3" name="Tijdelijke aanduiding voor inhoud 2">
            <a:extLst>
              <a:ext uri="{FF2B5EF4-FFF2-40B4-BE49-F238E27FC236}">
                <a16:creationId xmlns:a16="http://schemas.microsoft.com/office/drawing/2014/main" id="{7AE5564F-3C99-CF20-C667-E6DA3F2A0AFA}"/>
              </a:ext>
            </a:extLst>
          </p:cNvPr>
          <p:cNvSpPr>
            <a:spLocks noGrp="1"/>
          </p:cNvSpPr>
          <p:nvPr>
            <p:ph idx="1"/>
          </p:nvPr>
        </p:nvSpPr>
        <p:spPr/>
        <p:txBody>
          <a:bodyPr/>
          <a:lstStyle/>
          <a:p>
            <a:endParaRPr lang="nl-NL"/>
          </a:p>
        </p:txBody>
      </p:sp>
    </p:spTree>
    <p:extLst>
      <p:ext uri="{BB962C8B-B14F-4D97-AF65-F5344CB8AC3E}">
        <p14:creationId xmlns:p14="http://schemas.microsoft.com/office/powerpoint/2010/main" val="172446359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3C144B-D894-ECB0-CDDB-22D906ED0C83}"/>
            </a:ext>
          </a:extLst>
        </p:cNvPr>
        <p:cNvGrpSpPr/>
        <p:nvPr/>
      </p:nvGrpSpPr>
      <p:grpSpPr>
        <a:xfrm>
          <a:off x="0" y="0"/>
          <a:ext cx="0" cy="0"/>
          <a:chOff x="0" y="0"/>
          <a:chExt cx="0" cy="0"/>
        </a:xfrm>
      </p:grpSpPr>
      <p:sp>
        <p:nvSpPr>
          <p:cNvPr id="4" name="Titel 3">
            <a:extLst>
              <a:ext uri="{FF2B5EF4-FFF2-40B4-BE49-F238E27FC236}">
                <a16:creationId xmlns:a16="http://schemas.microsoft.com/office/drawing/2014/main" id="{045F13D9-CBF0-18B4-2B60-9633D2705F26}"/>
              </a:ext>
            </a:extLst>
          </p:cNvPr>
          <p:cNvSpPr>
            <a:spLocks noGrp="1"/>
          </p:cNvSpPr>
          <p:nvPr>
            <p:ph type="title"/>
          </p:nvPr>
        </p:nvSpPr>
        <p:spPr/>
        <p:txBody>
          <a:bodyPr/>
          <a:lstStyle/>
          <a:p>
            <a:r>
              <a:rPr lang="nl-NL" dirty="0"/>
              <a:t>Break-evenanalyse en dekkingsbijdrage</a:t>
            </a:r>
          </a:p>
        </p:txBody>
      </p:sp>
      <p:sp>
        <p:nvSpPr>
          <p:cNvPr id="5" name="Tijdelijke aanduiding voor tekst 4">
            <a:extLst>
              <a:ext uri="{FF2B5EF4-FFF2-40B4-BE49-F238E27FC236}">
                <a16:creationId xmlns:a16="http://schemas.microsoft.com/office/drawing/2014/main" id="{BAC5961D-4A03-B55F-7FB6-D69C5858995F}"/>
              </a:ext>
            </a:extLst>
          </p:cNvPr>
          <p:cNvSpPr>
            <a:spLocks noGrp="1"/>
          </p:cNvSpPr>
          <p:nvPr>
            <p:ph type="body" idx="1"/>
          </p:nvPr>
        </p:nvSpPr>
        <p:spPr/>
        <p:txBody>
          <a:bodyPr/>
          <a:lstStyle/>
          <a:p>
            <a:r>
              <a:rPr lang="nl-NL" dirty="0"/>
              <a:t>Matthijs</a:t>
            </a:r>
          </a:p>
        </p:txBody>
      </p:sp>
    </p:spTree>
    <p:extLst>
      <p:ext uri="{BB962C8B-B14F-4D97-AF65-F5344CB8AC3E}">
        <p14:creationId xmlns:p14="http://schemas.microsoft.com/office/powerpoint/2010/main" val="405722739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1CDA0F4-6A43-B8CC-6116-42F6AD28E4EC}"/>
              </a:ext>
            </a:extLst>
          </p:cNvPr>
          <p:cNvSpPr>
            <a:spLocks noGrp="1"/>
          </p:cNvSpPr>
          <p:nvPr>
            <p:ph type="title"/>
          </p:nvPr>
        </p:nvSpPr>
        <p:spPr/>
        <p:txBody>
          <a:bodyPr/>
          <a:lstStyle/>
          <a:p>
            <a:r>
              <a:rPr lang="nl-NL" dirty="0"/>
              <a:t>Break-even</a:t>
            </a:r>
          </a:p>
        </p:txBody>
      </p:sp>
      <p:sp>
        <p:nvSpPr>
          <p:cNvPr id="3" name="Tijdelijke aanduiding voor inhoud 2">
            <a:extLst>
              <a:ext uri="{FF2B5EF4-FFF2-40B4-BE49-F238E27FC236}">
                <a16:creationId xmlns:a16="http://schemas.microsoft.com/office/drawing/2014/main" id="{433E1E8C-C9F2-FDC9-397C-C34B3FA62835}"/>
              </a:ext>
            </a:extLst>
          </p:cNvPr>
          <p:cNvSpPr>
            <a:spLocks noGrp="1"/>
          </p:cNvSpPr>
          <p:nvPr>
            <p:ph idx="1"/>
          </p:nvPr>
        </p:nvSpPr>
        <p:spPr/>
        <p:txBody>
          <a:bodyPr/>
          <a:lstStyle/>
          <a:p>
            <a:pPr marL="0" indent="0">
              <a:buNone/>
            </a:pPr>
            <a:r>
              <a:rPr lang="nl-NL" sz="2800" dirty="0"/>
              <a:t>Het is voor een onderneming belangrijk te wete</a:t>
            </a:r>
            <a:r>
              <a:rPr lang="nl-NL" sz="2800" baseline="0" dirty="0"/>
              <a:t>n bij welke afzet de onderneming winst noch verlies maakt. Dit noem je het </a:t>
            </a:r>
            <a:r>
              <a:rPr lang="nl-NL" sz="2800" b="1" baseline="0" dirty="0"/>
              <a:t>break-evenpunt</a:t>
            </a:r>
            <a:r>
              <a:rPr lang="nl-NL" sz="2800" baseline="0" dirty="0"/>
              <a:t>.</a:t>
            </a:r>
          </a:p>
          <a:p>
            <a:pPr marL="0" indent="0">
              <a:buNone/>
            </a:pPr>
            <a:endParaRPr lang="nl-NL" sz="2800" baseline="0" dirty="0"/>
          </a:p>
          <a:p>
            <a:pPr marL="0" indent="0">
              <a:buNone/>
            </a:pPr>
            <a:r>
              <a:rPr lang="nl-NL" sz="2800" baseline="0" dirty="0"/>
              <a:t>De totale opbrengsten zijn dan gelijk aan de totale kosten. </a:t>
            </a:r>
          </a:p>
          <a:p>
            <a:pPr marL="0" indent="0">
              <a:buNone/>
            </a:pPr>
            <a:endParaRPr lang="nl-NL" sz="2800" baseline="0" dirty="0"/>
          </a:p>
          <a:p>
            <a:pPr marL="0" indent="0">
              <a:buNone/>
            </a:pPr>
            <a:r>
              <a:rPr lang="nl-NL" sz="2800" baseline="0" dirty="0"/>
              <a:t>Elk product dat de onderneming meer verkoopt dan de break-evenafzet levert extra winst op.</a:t>
            </a:r>
          </a:p>
          <a:p>
            <a:endParaRPr lang="nl-NL" dirty="0"/>
          </a:p>
        </p:txBody>
      </p:sp>
    </p:spTree>
    <p:extLst>
      <p:ext uri="{BB962C8B-B14F-4D97-AF65-F5344CB8AC3E}">
        <p14:creationId xmlns:p14="http://schemas.microsoft.com/office/powerpoint/2010/main" val="176499578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7CD3387-1D4A-1C3E-BADF-443D3789E584}"/>
              </a:ext>
            </a:extLst>
          </p:cNvPr>
          <p:cNvSpPr>
            <a:spLocks noGrp="1"/>
          </p:cNvSpPr>
          <p:nvPr>
            <p:ph type="title"/>
          </p:nvPr>
        </p:nvSpPr>
        <p:spPr/>
        <p:txBody>
          <a:bodyPr/>
          <a:lstStyle/>
          <a:p>
            <a:r>
              <a:rPr lang="nl-NL" dirty="0"/>
              <a:t>Berekenen van de break-evenafzet</a:t>
            </a:r>
          </a:p>
        </p:txBody>
      </p:sp>
      <mc:AlternateContent xmlns:mc="http://schemas.openxmlformats.org/markup-compatibility/2006" xmlns:a14="http://schemas.microsoft.com/office/drawing/2010/main">
        <mc:Choice Requires="a14">
          <p:sp>
            <p:nvSpPr>
              <p:cNvPr id="3" name="Tijdelijke aanduiding voor inhoud 2">
                <a:extLst>
                  <a:ext uri="{FF2B5EF4-FFF2-40B4-BE49-F238E27FC236}">
                    <a16:creationId xmlns:a16="http://schemas.microsoft.com/office/drawing/2014/main" id="{8D1AAC39-17FE-B7A9-7DEC-73F53AE23D89}"/>
                  </a:ext>
                </a:extLst>
              </p:cNvPr>
              <p:cNvSpPr>
                <a:spLocks noGrp="1"/>
              </p:cNvSpPr>
              <p:nvPr>
                <p:ph idx="1"/>
              </p:nvPr>
            </p:nvSpPr>
            <p:spPr/>
            <p:txBody>
              <a:bodyPr/>
              <a:lstStyle/>
              <a:p>
                <a:pPr marL="0" indent="0">
                  <a:buNone/>
                </a:pPr>
                <a:endParaRPr lang="nl-NL" sz="1800" b="1" dirty="0">
                  <a:latin typeface="Effra" panose="02000506080000020004"/>
                </a:endParaRPr>
              </a:p>
              <a:p>
                <a:pPr marL="0" indent="0">
                  <a:buNone/>
                </a:pPr>
                <a:r>
                  <a:rPr lang="nl-NL" sz="3200" b="1" dirty="0">
                    <a:latin typeface="Effra" panose="02000506080000020004"/>
                  </a:rPr>
                  <a:t>Break-evenafzet = </a:t>
                </a:r>
                <a14:m>
                  <m:oMath xmlns:m="http://schemas.openxmlformats.org/officeDocument/2006/math">
                    <m:f>
                      <m:fPr>
                        <m:ctrlPr>
                          <a:rPr lang="nl-NL" sz="3200" b="1" i="1">
                            <a:latin typeface="Cambria Math" panose="02040503050406030204" pitchFamily="18" charset="0"/>
                          </a:rPr>
                        </m:ctrlPr>
                      </m:fPr>
                      <m:num>
                        <m:r>
                          <a:rPr lang="nl-NL" sz="3200" b="1" i="1">
                            <a:latin typeface="Cambria Math" panose="02040503050406030204" pitchFamily="18" charset="0"/>
                          </a:rPr>
                          <m:t>𝑻𝒐𝒕𝒂𝒍𝒆</m:t>
                        </m:r>
                        <m:r>
                          <a:rPr lang="nl-NL" sz="3200" b="1" i="1">
                            <a:latin typeface="Cambria Math" panose="02040503050406030204" pitchFamily="18" charset="0"/>
                          </a:rPr>
                          <m:t> </m:t>
                        </m:r>
                        <m:r>
                          <a:rPr lang="nl-NL" sz="3200" b="1" i="1">
                            <a:latin typeface="Cambria Math" panose="02040503050406030204" pitchFamily="18" charset="0"/>
                          </a:rPr>
                          <m:t>𝒄𝒐𝒏𝒔𝒕𝒂𝒏𝒕𝒆</m:t>
                        </m:r>
                        <m:r>
                          <a:rPr lang="nl-NL" sz="3200" b="1" i="1">
                            <a:latin typeface="Cambria Math" panose="02040503050406030204" pitchFamily="18" charset="0"/>
                          </a:rPr>
                          <m:t> </m:t>
                        </m:r>
                        <m:r>
                          <a:rPr lang="nl-NL" sz="3200" b="1" i="1">
                            <a:latin typeface="Cambria Math" panose="02040503050406030204" pitchFamily="18" charset="0"/>
                          </a:rPr>
                          <m:t>𝒌𝒐𝒔𝒕𝒆𝒏</m:t>
                        </m:r>
                      </m:num>
                      <m:den>
                        <m:r>
                          <a:rPr lang="nl-NL" sz="3200" b="1" i="1">
                            <a:latin typeface="Cambria Math" panose="02040503050406030204" pitchFamily="18" charset="0"/>
                          </a:rPr>
                          <m:t>𝒑𝒓𝒊𝒋𝒔</m:t>
                        </m:r>
                        <m:r>
                          <a:rPr lang="nl-NL" sz="3200" b="1" i="1">
                            <a:latin typeface="Cambria Math" panose="02040503050406030204" pitchFamily="18" charset="0"/>
                          </a:rPr>
                          <m:t> −</m:t>
                        </m:r>
                        <m:r>
                          <a:rPr lang="nl-NL" sz="3200" b="1" i="1">
                            <a:latin typeface="Cambria Math" panose="02040503050406030204" pitchFamily="18" charset="0"/>
                          </a:rPr>
                          <m:t>𝒗𝒂𝒓𝒊𝒂𝒃𝒆𝒍𝒆</m:t>
                        </m:r>
                        <m:r>
                          <a:rPr lang="nl-NL" sz="3200" b="1" i="1">
                            <a:latin typeface="Cambria Math" panose="02040503050406030204" pitchFamily="18" charset="0"/>
                          </a:rPr>
                          <m:t> </m:t>
                        </m:r>
                        <m:r>
                          <a:rPr lang="nl-NL" sz="3200" b="1" i="1">
                            <a:latin typeface="Cambria Math" panose="02040503050406030204" pitchFamily="18" charset="0"/>
                          </a:rPr>
                          <m:t>𝒌𝒐𝒔𝒕𝒆𝒏</m:t>
                        </m:r>
                      </m:den>
                    </m:f>
                  </m:oMath>
                </a14:m>
                <a:endParaRPr lang="nl-NL" sz="3200" b="1" dirty="0">
                  <a:latin typeface="Effra" panose="02000506080000020004"/>
                </a:endParaRPr>
              </a:p>
              <a:p>
                <a:pPr marL="0" indent="0">
                  <a:buNone/>
                </a:pPr>
                <a:endParaRPr lang="nl-NL" dirty="0">
                  <a:latin typeface="Effra" panose="02000506080000020004"/>
                </a:endParaRPr>
              </a:p>
              <a:p>
                <a:pPr marL="0" indent="0">
                  <a:buNone/>
                </a:pPr>
                <a:r>
                  <a:rPr lang="nl-NL" dirty="0">
                    <a:latin typeface="Effra" panose="02000506080000020004"/>
                  </a:rPr>
                  <a:t>Het stukje ‘prijs – variabele kosten’ noem je de </a:t>
                </a:r>
                <a:r>
                  <a:rPr lang="nl-NL" b="1" dirty="0">
                    <a:latin typeface="Effra" panose="02000506080000020004"/>
                  </a:rPr>
                  <a:t>dekkingsbijdrage</a:t>
                </a:r>
                <a:r>
                  <a:rPr lang="nl-NL" dirty="0">
                    <a:latin typeface="Effra" panose="02000506080000020004"/>
                  </a:rPr>
                  <a:t>. </a:t>
                </a:r>
              </a:p>
              <a:p>
                <a:pPr marL="0" indent="0">
                  <a:buNone/>
                </a:pPr>
                <a:r>
                  <a:rPr lang="nl-NL" dirty="0">
                    <a:latin typeface="Effra" panose="02000506080000020004"/>
                  </a:rPr>
                  <a:t>Dit is het bedrag dat je overhoudt van de verkoopprijs om de constante kosten mee te dekken. </a:t>
                </a:r>
              </a:p>
              <a:p>
                <a:pPr marL="0" indent="0">
                  <a:buNone/>
                </a:pPr>
                <a:r>
                  <a:rPr lang="nl-NL" dirty="0">
                    <a:latin typeface="Effra" panose="02000506080000020004"/>
                  </a:rPr>
                  <a:t>Houd je nog meer over? </a:t>
                </a:r>
              </a:p>
              <a:p>
                <a:pPr marL="0" indent="0">
                  <a:buNone/>
                </a:pPr>
                <a:r>
                  <a:rPr lang="nl-NL" dirty="0">
                    <a:latin typeface="Effra" panose="02000506080000020004"/>
                  </a:rPr>
                  <a:t>Dan maak je winst!</a:t>
                </a:r>
              </a:p>
            </p:txBody>
          </p:sp>
        </mc:Choice>
        <mc:Fallback xmlns="">
          <p:sp>
            <p:nvSpPr>
              <p:cNvPr id="3" name="Tijdelijke aanduiding voor inhoud 2">
                <a:extLst>
                  <a:ext uri="{FF2B5EF4-FFF2-40B4-BE49-F238E27FC236}">
                    <a16:creationId xmlns:a16="http://schemas.microsoft.com/office/drawing/2014/main" id="{8D1AAC39-17FE-B7A9-7DEC-73F53AE23D89}"/>
                  </a:ext>
                </a:extLst>
              </p:cNvPr>
              <p:cNvSpPr>
                <a:spLocks noGrp="1" noRot="1" noChangeAspect="1" noMove="1" noResize="1" noEditPoints="1" noAdjustHandles="1" noChangeArrowheads="1" noChangeShapeType="1" noTextEdit="1"/>
              </p:cNvSpPr>
              <p:nvPr>
                <p:ph idx="1"/>
              </p:nvPr>
            </p:nvSpPr>
            <p:spPr>
              <a:blipFill>
                <a:blip r:embed="rId3"/>
                <a:stretch>
                  <a:fillRect l="-1507" r="-1217"/>
                </a:stretch>
              </a:blipFill>
            </p:spPr>
            <p:txBody>
              <a:bodyPr/>
              <a:lstStyle/>
              <a:p>
                <a:r>
                  <a:rPr lang="nl-NL">
                    <a:noFill/>
                  </a:rPr>
                  <a:t> </a:t>
                </a:r>
              </a:p>
            </p:txBody>
          </p:sp>
        </mc:Fallback>
      </mc:AlternateContent>
    </p:spTree>
    <p:extLst>
      <p:ext uri="{BB962C8B-B14F-4D97-AF65-F5344CB8AC3E}">
        <p14:creationId xmlns:p14="http://schemas.microsoft.com/office/powerpoint/2010/main" val="384407178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F256646-7BB8-4283-BC44-099AC3AC25B5}"/>
              </a:ext>
            </a:extLst>
          </p:cNvPr>
          <p:cNvSpPr>
            <a:spLocks noGrp="1"/>
          </p:cNvSpPr>
          <p:nvPr>
            <p:ph type="title"/>
          </p:nvPr>
        </p:nvSpPr>
        <p:spPr/>
        <p:txBody>
          <a:bodyPr/>
          <a:lstStyle/>
          <a:p>
            <a:r>
              <a:rPr lang="nl-NL" dirty="0"/>
              <a:t>Constante en variabele kosten</a:t>
            </a:r>
          </a:p>
        </p:txBody>
      </p:sp>
      <p:graphicFrame>
        <p:nvGraphicFramePr>
          <p:cNvPr id="4" name="Tijdelijke aanduiding voor inhoud 3">
            <a:extLst>
              <a:ext uri="{FF2B5EF4-FFF2-40B4-BE49-F238E27FC236}">
                <a16:creationId xmlns:a16="http://schemas.microsoft.com/office/drawing/2014/main" id="{86347676-0033-4303-BF97-3519B7A00676}"/>
              </a:ext>
            </a:extLst>
          </p:cNvPr>
          <p:cNvGraphicFramePr>
            <a:graphicFrameLocks/>
          </p:cNvGraphicFramePr>
          <p:nvPr/>
        </p:nvGraphicFramePr>
        <p:xfrm>
          <a:off x="1114647" y="708558"/>
          <a:ext cx="10058400" cy="44704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hthoek 2">
            <a:extLst>
              <a:ext uri="{FF2B5EF4-FFF2-40B4-BE49-F238E27FC236}">
                <a16:creationId xmlns:a16="http://schemas.microsoft.com/office/drawing/2014/main" id="{6E0B8294-EB40-4ECB-A5F9-8076C6F3F357}"/>
              </a:ext>
            </a:extLst>
          </p:cNvPr>
          <p:cNvSpPr/>
          <p:nvPr/>
        </p:nvSpPr>
        <p:spPr>
          <a:xfrm>
            <a:off x="1571848" y="4040372"/>
            <a:ext cx="9601199" cy="18440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sp>
        <p:nvSpPr>
          <p:cNvPr id="6" name="Rechthoek 5">
            <a:extLst>
              <a:ext uri="{FF2B5EF4-FFF2-40B4-BE49-F238E27FC236}">
                <a16:creationId xmlns:a16="http://schemas.microsoft.com/office/drawing/2014/main" id="{F4232E6B-E638-AF00-81FF-9996BB66379B}"/>
              </a:ext>
            </a:extLst>
          </p:cNvPr>
          <p:cNvSpPr/>
          <p:nvPr/>
        </p:nvSpPr>
        <p:spPr>
          <a:xfrm>
            <a:off x="2268071" y="5526271"/>
            <a:ext cx="2671482" cy="9666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3899230315"/>
      </p:ext>
    </p:extLst>
  </p:cSld>
  <p:clrMapOvr>
    <a:masterClrMapping/>
  </p:clrMapOvr>
  <p:transition spd="med">
    <p:pull/>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ED07BF1C-83D7-99AB-F823-C01ADD28062D}"/>
              </a:ext>
            </a:extLst>
          </p:cNvPr>
          <p:cNvSpPr>
            <a:spLocks noGrp="1"/>
          </p:cNvSpPr>
          <p:nvPr>
            <p:ph type="title"/>
          </p:nvPr>
        </p:nvSpPr>
        <p:spPr/>
        <p:txBody>
          <a:bodyPr/>
          <a:lstStyle/>
          <a:p>
            <a:endParaRPr lang="nl-NL"/>
          </a:p>
        </p:txBody>
      </p:sp>
      <p:sp>
        <p:nvSpPr>
          <p:cNvPr id="5" name="Tijdelijke aanduiding voor inhoud 4">
            <a:extLst>
              <a:ext uri="{FF2B5EF4-FFF2-40B4-BE49-F238E27FC236}">
                <a16:creationId xmlns:a16="http://schemas.microsoft.com/office/drawing/2014/main" id="{6BB8A710-1A0E-FD57-939E-FDF95925C591}"/>
              </a:ext>
            </a:extLst>
          </p:cNvPr>
          <p:cNvSpPr>
            <a:spLocks noGrp="1"/>
          </p:cNvSpPr>
          <p:nvPr>
            <p:ph idx="1"/>
          </p:nvPr>
        </p:nvSpPr>
        <p:spPr/>
        <p:txBody>
          <a:bodyPr/>
          <a:lstStyle/>
          <a:p>
            <a:endParaRPr lang="nl-NL"/>
          </a:p>
        </p:txBody>
      </p:sp>
    </p:spTree>
    <p:extLst>
      <p:ext uri="{BB962C8B-B14F-4D97-AF65-F5344CB8AC3E}">
        <p14:creationId xmlns:p14="http://schemas.microsoft.com/office/powerpoint/2010/main" val="2649127921"/>
      </p:ext>
    </p:extLst>
  </p:cSld>
  <p:clrMapOvr>
    <a:masterClrMapping/>
  </p:clrMapOvr>
  <p:transition spd="med">
    <p:pull/>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F256646-7BB8-4283-BC44-099AC3AC25B5}"/>
              </a:ext>
            </a:extLst>
          </p:cNvPr>
          <p:cNvSpPr>
            <a:spLocks noGrp="1"/>
          </p:cNvSpPr>
          <p:nvPr>
            <p:ph type="title"/>
          </p:nvPr>
        </p:nvSpPr>
        <p:spPr/>
        <p:txBody>
          <a:bodyPr/>
          <a:lstStyle/>
          <a:p>
            <a:r>
              <a:rPr lang="nl-NL" dirty="0"/>
              <a:t>Constante en variabele kosten</a:t>
            </a:r>
            <a:endParaRPr lang="nl-NL" b="1" dirty="0"/>
          </a:p>
        </p:txBody>
      </p:sp>
      <p:graphicFrame>
        <p:nvGraphicFramePr>
          <p:cNvPr id="4" name="Tijdelijke aanduiding voor inhoud 3">
            <a:extLst>
              <a:ext uri="{FF2B5EF4-FFF2-40B4-BE49-F238E27FC236}">
                <a16:creationId xmlns:a16="http://schemas.microsoft.com/office/drawing/2014/main" id="{86347676-0033-4303-BF97-3519B7A00676}"/>
              </a:ext>
            </a:extLst>
          </p:cNvPr>
          <p:cNvGraphicFramePr>
            <a:graphicFrameLocks/>
          </p:cNvGraphicFramePr>
          <p:nvPr/>
        </p:nvGraphicFramePr>
        <p:xfrm>
          <a:off x="1114647" y="708558"/>
          <a:ext cx="10058400" cy="44704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hthoek 2">
            <a:extLst>
              <a:ext uri="{FF2B5EF4-FFF2-40B4-BE49-F238E27FC236}">
                <a16:creationId xmlns:a16="http://schemas.microsoft.com/office/drawing/2014/main" id="{6E0B8294-EB40-4ECB-A5F9-8076C6F3F357}"/>
              </a:ext>
            </a:extLst>
          </p:cNvPr>
          <p:cNvSpPr/>
          <p:nvPr/>
        </p:nvSpPr>
        <p:spPr>
          <a:xfrm>
            <a:off x="6485860" y="4040372"/>
            <a:ext cx="4687187" cy="1639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309147038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F256646-7BB8-4283-BC44-099AC3AC25B5}"/>
              </a:ext>
            </a:extLst>
          </p:cNvPr>
          <p:cNvSpPr>
            <a:spLocks noGrp="1"/>
          </p:cNvSpPr>
          <p:nvPr>
            <p:ph type="title"/>
          </p:nvPr>
        </p:nvSpPr>
        <p:spPr/>
        <p:txBody>
          <a:bodyPr/>
          <a:lstStyle/>
          <a:p>
            <a:r>
              <a:rPr lang="nl-NL" dirty="0"/>
              <a:t>Constante en variabele kosten</a:t>
            </a:r>
          </a:p>
        </p:txBody>
      </p:sp>
      <p:graphicFrame>
        <p:nvGraphicFramePr>
          <p:cNvPr id="4" name="Tijdelijke aanduiding voor inhoud 3">
            <a:extLst>
              <a:ext uri="{FF2B5EF4-FFF2-40B4-BE49-F238E27FC236}">
                <a16:creationId xmlns:a16="http://schemas.microsoft.com/office/drawing/2014/main" id="{86347676-0033-4303-BF97-3519B7A00676}"/>
              </a:ext>
            </a:extLst>
          </p:cNvPr>
          <p:cNvGraphicFramePr>
            <a:graphicFrameLocks/>
          </p:cNvGraphicFramePr>
          <p:nvPr/>
        </p:nvGraphicFramePr>
        <p:xfrm>
          <a:off x="1114647" y="708558"/>
          <a:ext cx="10058400" cy="44704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3235203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0D5846-AA7D-301C-0B8A-4F71679F85E3}"/>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36CCDFB1-F318-6A3F-E808-DEBDECE52AC3}"/>
              </a:ext>
            </a:extLst>
          </p:cNvPr>
          <p:cNvSpPr>
            <a:spLocks noGrp="1"/>
          </p:cNvSpPr>
          <p:nvPr>
            <p:ph type="title"/>
          </p:nvPr>
        </p:nvSpPr>
        <p:spPr/>
        <p:txBody>
          <a:bodyPr/>
          <a:lstStyle/>
          <a:p>
            <a:r>
              <a:rPr lang="nl-NL" dirty="0"/>
              <a:t>Examenvoorbeeld (2024-I, opgave 3)</a:t>
            </a:r>
          </a:p>
        </p:txBody>
      </p:sp>
      <p:sp>
        <p:nvSpPr>
          <p:cNvPr id="3" name="Tijdelijke aanduiding voor inhoud 2">
            <a:extLst>
              <a:ext uri="{FF2B5EF4-FFF2-40B4-BE49-F238E27FC236}">
                <a16:creationId xmlns:a16="http://schemas.microsoft.com/office/drawing/2014/main" id="{F0D710DD-171D-4303-6344-89D2BBF695CC}"/>
              </a:ext>
            </a:extLst>
          </p:cNvPr>
          <p:cNvSpPr>
            <a:spLocks noGrp="1"/>
          </p:cNvSpPr>
          <p:nvPr>
            <p:ph sz="half" idx="1"/>
          </p:nvPr>
        </p:nvSpPr>
        <p:spPr/>
        <p:txBody>
          <a:bodyPr>
            <a:noAutofit/>
          </a:bodyPr>
          <a:lstStyle/>
          <a:p>
            <a:pPr marL="0" indent="0">
              <a:buNone/>
            </a:pPr>
            <a:r>
              <a:rPr lang="nl-NL" sz="1800" i="1" dirty="0"/>
              <a:t>In deze opgave blijft de btw buiten beschouwing.</a:t>
            </a:r>
          </a:p>
          <a:p>
            <a:pPr marL="0" indent="0">
              <a:buNone/>
            </a:pPr>
            <a:r>
              <a:rPr lang="nl-NL" sz="1800" dirty="0" err="1"/>
              <a:t>Elvie</a:t>
            </a:r>
            <a:r>
              <a:rPr lang="nl-NL" sz="1800" dirty="0"/>
              <a:t> en Renzo hebben op 1 januari 2024 Maaltijd-aan-Huis opgericht. Maaltijd-aan-Huis is een bezorgservice die kant-en-klaar-maaltijdboxen aflevert bij klanten. Klanten betalen naast de maaltijdboxen ook een vast bedrag per </a:t>
            </a:r>
            <a:r>
              <a:rPr lang="nl-NL" sz="1800" dirty="0" err="1"/>
              <a:t>maaltijdbox</a:t>
            </a:r>
            <a:r>
              <a:rPr lang="nl-NL" sz="1800" dirty="0"/>
              <a:t> voor de bezorgservice.</a:t>
            </a:r>
          </a:p>
          <a:p>
            <a:pPr marL="0" indent="0">
              <a:buNone/>
            </a:pPr>
            <a:r>
              <a:rPr lang="nl-NL" sz="1800" dirty="0"/>
              <a:t>Maaltijd-aan-Huis heeft ervoor gekozen om de verkoopprijs van de maaltijdboxen lager vast te stellen dan de verkoopprijs van de concurrenten. </a:t>
            </a:r>
          </a:p>
        </p:txBody>
      </p:sp>
      <p:sp>
        <p:nvSpPr>
          <p:cNvPr id="5" name="Tijdelijke aanduiding voor inhoud 2">
            <a:extLst>
              <a:ext uri="{FF2B5EF4-FFF2-40B4-BE49-F238E27FC236}">
                <a16:creationId xmlns:a16="http://schemas.microsoft.com/office/drawing/2014/main" id="{F87AABF8-2724-55D4-33BF-13FC25F1C49C}"/>
              </a:ext>
            </a:extLst>
          </p:cNvPr>
          <p:cNvSpPr txBox="1">
            <a:spLocks/>
          </p:cNvSpPr>
          <p:nvPr/>
        </p:nvSpPr>
        <p:spPr>
          <a:xfrm>
            <a:off x="7093974" y="1690688"/>
            <a:ext cx="4259826" cy="43513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Effra" panose="02000506080000020004"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Effra" panose="02000506080000020004"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Effra" panose="02000506080000020004"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Effra" panose="02000506080000020004"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Effra" panose="0200050608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sz="1800" dirty="0"/>
              <a:t>De totale constante kosten zijn gelijkmatig over het jaar verdeeld.</a:t>
            </a:r>
          </a:p>
          <a:p>
            <a:pPr marL="0" indent="0">
              <a:buNone/>
            </a:pPr>
            <a:endParaRPr lang="nl-NL" sz="1800" b="1" dirty="0"/>
          </a:p>
          <a:p>
            <a:pPr marL="0" indent="0">
              <a:buNone/>
            </a:pPr>
            <a:r>
              <a:rPr lang="nl-NL" sz="1800" b="1" dirty="0"/>
              <a:t>Vraag 15 (1p):</a:t>
            </a:r>
          </a:p>
          <a:p>
            <a:pPr marL="0" indent="0">
              <a:buNone/>
            </a:pPr>
            <a:r>
              <a:rPr lang="nl-NL" sz="1800" i="1" dirty="0"/>
              <a:t>Leg uit dat de interestkosten van de onderhandse lening constante kosten zijn.</a:t>
            </a:r>
          </a:p>
          <a:p>
            <a:pPr marL="0" indent="0">
              <a:buNone/>
            </a:pPr>
            <a:endParaRPr lang="nl-NL" sz="1800" i="1" dirty="0"/>
          </a:p>
          <a:p>
            <a:pPr marL="0" indent="0">
              <a:buNone/>
            </a:pPr>
            <a:r>
              <a:rPr lang="nl-NL" sz="1800" dirty="0"/>
              <a:t>De interestkosten zijn </a:t>
            </a:r>
            <a:r>
              <a:rPr lang="nl-NL" sz="1800" u="sng" dirty="0"/>
              <a:t>niet</a:t>
            </a:r>
            <a:r>
              <a:rPr lang="nl-NL" sz="1800" dirty="0"/>
              <a:t> afhankelijk van het aantal maaltijdboxen dat wordt verkocht / de afzet. </a:t>
            </a:r>
          </a:p>
          <a:p>
            <a:pPr marL="0" indent="0">
              <a:buNone/>
            </a:pPr>
            <a:endParaRPr lang="nl-NL" sz="1800" i="1" dirty="0"/>
          </a:p>
          <a:p>
            <a:pPr marL="0" indent="0">
              <a:buNone/>
            </a:pPr>
            <a:r>
              <a:rPr lang="nl-NL" sz="1800" i="1" dirty="0"/>
              <a:t> </a:t>
            </a:r>
          </a:p>
        </p:txBody>
      </p:sp>
      <p:pic>
        <p:nvPicPr>
          <p:cNvPr id="7" name="Afbeelding 6">
            <a:extLst>
              <a:ext uri="{FF2B5EF4-FFF2-40B4-BE49-F238E27FC236}">
                <a16:creationId xmlns:a16="http://schemas.microsoft.com/office/drawing/2014/main" id="{462CBB6F-8251-7F55-A2EE-B7A3D062E016}"/>
              </a:ext>
            </a:extLst>
          </p:cNvPr>
          <p:cNvPicPr>
            <a:picLocks noChangeAspect="1"/>
          </p:cNvPicPr>
          <p:nvPr/>
        </p:nvPicPr>
        <p:blipFill>
          <a:blip r:embed="rId2"/>
          <a:stretch>
            <a:fillRect/>
          </a:stretch>
        </p:blipFill>
        <p:spPr>
          <a:xfrm>
            <a:off x="177494" y="1545762"/>
            <a:ext cx="6537937" cy="4374708"/>
          </a:xfrm>
          <a:prstGeom prst="rect">
            <a:avLst/>
          </a:prstGeom>
        </p:spPr>
      </p:pic>
    </p:spTree>
    <p:extLst>
      <p:ext uri="{BB962C8B-B14F-4D97-AF65-F5344CB8AC3E}">
        <p14:creationId xmlns:p14="http://schemas.microsoft.com/office/powerpoint/2010/main" val="296073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8EBAA8-1403-2BEC-2BC2-F43D6AAB725B}"/>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30055B96-A753-9786-D248-43D3F0D47300}"/>
              </a:ext>
            </a:extLst>
          </p:cNvPr>
          <p:cNvSpPr>
            <a:spLocks noGrp="1"/>
          </p:cNvSpPr>
          <p:nvPr>
            <p:ph type="title"/>
          </p:nvPr>
        </p:nvSpPr>
        <p:spPr/>
        <p:txBody>
          <a:bodyPr/>
          <a:lstStyle/>
          <a:p>
            <a:r>
              <a:rPr lang="nl-NL" dirty="0"/>
              <a:t>Examenvoorbeeld (2024-I, opgave 3)</a:t>
            </a:r>
          </a:p>
        </p:txBody>
      </p:sp>
      <p:sp>
        <p:nvSpPr>
          <p:cNvPr id="3" name="Tijdelijke aanduiding voor inhoud 2">
            <a:extLst>
              <a:ext uri="{FF2B5EF4-FFF2-40B4-BE49-F238E27FC236}">
                <a16:creationId xmlns:a16="http://schemas.microsoft.com/office/drawing/2014/main" id="{24F767CC-CAE1-F7E0-2ACB-6A56B4D92F61}"/>
              </a:ext>
            </a:extLst>
          </p:cNvPr>
          <p:cNvSpPr>
            <a:spLocks noGrp="1"/>
          </p:cNvSpPr>
          <p:nvPr>
            <p:ph sz="half" idx="1"/>
          </p:nvPr>
        </p:nvSpPr>
        <p:spPr/>
        <p:txBody>
          <a:bodyPr>
            <a:noAutofit/>
          </a:bodyPr>
          <a:lstStyle/>
          <a:p>
            <a:pPr marL="0" indent="0">
              <a:buNone/>
            </a:pPr>
            <a:r>
              <a:rPr lang="nl-NL" sz="1800" i="1" dirty="0"/>
              <a:t>In deze opgave blijft de btw buiten beschouwing.</a:t>
            </a:r>
          </a:p>
          <a:p>
            <a:pPr marL="0" indent="0">
              <a:buNone/>
            </a:pPr>
            <a:r>
              <a:rPr lang="nl-NL" sz="1800" dirty="0" err="1"/>
              <a:t>Elvie</a:t>
            </a:r>
            <a:r>
              <a:rPr lang="nl-NL" sz="1800" dirty="0"/>
              <a:t> en Renzo hebben op 1 januari 2024 Maaltijd-aan-Huis opgericht. Maaltijd-aan-Huis is een bezorgservice die kant-en-klaar-maaltijdboxen aflevert bij klanten. Klanten betalen naast de maaltijdboxen ook een vast bedrag per </a:t>
            </a:r>
            <a:r>
              <a:rPr lang="nl-NL" sz="1800" dirty="0" err="1"/>
              <a:t>maaltijdbox</a:t>
            </a:r>
            <a:r>
              <a:rPr lang="nl-NL" sz="1800" dirty="0"/>
              <a:t> voor de bezorgservice.</a:t>
            </a:r>
          </a:p>
          <a:p>
            <a:pPr marL="0" indent="0">
              <a:buNone/>
            </a:pPr>
            <a:r>
              <a:rPr lang="nl-NL" sz="1800" dirty="0"/>
              <a:t>Maaltijd-aan-Huis heeft ervoor gekozen om de verkoopprijs van de maaltijdboxen lager vast te stellen dan de verkoopprijs van de concurrenten. </a:t>
            </a:r>
          </a:p>
        </p:txBody>
      </p:sp>
      <p:sp>
        <p:nvSpPr>
          <p:cNvPr id="5" name="Tijdelijke aanduiding voor inhoud 2">
            <a:extLst>
              <a:ext uri="{FF2B5EF4-FFF2-40B4-BE49-F238E27FC236}">
                <a16:creationId xmlns:a16="http://schemas.microsoft.com/office/drawing/2014/main" id="{42EAC5B5-4857-0763-35F0-3811E0263227}"/>
              </a:ext>
            </a:extLst>
          </p:cNvPr>
          <p:cNvSpPr txBox="1">
            <a:spLocks/>
          </p:cNvSpPr>
          <p:nvPr/>
        </p:nvSpPr>
        <p:spPr>
          <a:xfrm>
            <a:off x="7093974" y="1690688"/>
            <a:ext cx="4259826" cy="43513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Effra" panose="02000506080000020004"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Effra" panose="02000506080000020004"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Effra" panose="02000506080000020004"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Effra" panose="02000506080000020004"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Effra" panose="0200050608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sz="1800" dirty="0"/>
              <a:t>In januari 2024 worden in totaal 30 maaltijdboxen besteld en afgeleverd.</a:t>
            </a:r>
          </a:p>
          <a:p>
            <a:pPr marL="0" indent="0">
              <a:buNone/>
            </a:pPr>
            <a:endParaRPr lang="nl-NL" sz="1800" b="1" dirty="0"/>
          </a:p>
          <a:p>
            <a:pPr marL="0" indent="0">
              <a:buNone/>
            </a:pPr>
            <a:r>
              <a:rPr lang="nl-NL" sz="1800" b="1" dirty="0"/>
              <a:t>Vraag 16 (1p):</a:t>
            </a:r>
          </a:p>
          <a:p>
            <a:pPr marL="0" indent="0">
              <a:buNone/>
            </a:pPr>
            <a:r>
              <a:rPr lang="nl-NL" sz="1800" i="1" dirty="0"/>
              <a:t>Bereken de dekkingsbijdrage per bezorgde </a:t>
            </a:r>
            <a:r>
              <a:rPr lang="nl-NL" sz="1800" i="1" dirty="0" err="1"/>
              <a:t>maaltijdbox</a:t>
            </a:r>
            <a:r>
              <a:rPr lang="nl-NL" sz="1800" i="1" dirty="0"/>
              <a:t>. </a:t>
            </a:r>
            <a:endParaRPr lang="nl-NL" sz="1800" b="1" i="1" dirty="0"/>
          </a:p>
          <a:p>
            <a:pPr marL="0" indent="0">
              <a:buNone/>
            </a:pPr>
            <a:endParaRPr lang="nl-NL" sz="1800" i="1" dirty="0"/>
          </a:p>
          <a:p>
            <a:pPr marL="0" indent="0">
              <a:buNone/>
            </a:pPr>
            <a:r>
              <a:rPr lang="nl-NL" sz="1800" b="1" dirty="0">
                <a:solidFill>
                  <a:srgbClr val="945DE8"/>
                </a:solidFill>
              </a:rPr>
              <a:t>Dekkingsbijdrage = </a:t>
            </a:r>
            <a:r>
              <a:rPr lang="nl-NL" sz="1800" b="1" dirty="0">
                <a:solidFill>
                  <a:srgbClr val="945DE8"/>
                </a:solidFill>
                <a:latin typeface="Effra" panose="02000506080000020004"/>
              </a:rPr>
              <a:t>prijs – variabele kosten</a:t>
            </a:r>
            <a:endParaRPr lang="nl-NL" sz="1800" b="1" dirty="0">
              <a:solidFill>
                <a:srgbClr val="945DE8"/>
              </a:solidFill>
            </a:endParaRPr>
          </a:p>
          <a:p>
            <a:pPr marL="0" indent="0">
              <a:buNone/>
            </a:pPr>
            <a:endParaRPr lang="nl-NL" sz="1800" dirty="0"/>
          </a:p>
          <a:p>
            <a:pPr marL="0" indent="0">
              <a:buNone/>
            </a:pPr>
            <a:r>
              <a:rPr lang="nl-NL" sz="1800" dirty="0"/>
              <a:t>Dekkingsbijdrage per </a:t>
            </a:r>
            <a:r>
              <a:rPr lang="nl-NL" sz="1800" dirty="0" err="1"/>
              <a:t>maaltijdbox</a:t>
            </a:r>
            <a:r>
              <a:rPr lang="nl-NL" sz="1800" dirty="0"/>
              <a:t>:</a:t>
            </a:r>
            <a:endParaRPr lang="nl-NL" sz="1800" dirty="0">
              <a:latin typeface="Franklin Gothic Book" panose="020B0503020102020204" pitchFamily="34" charset="0"/>
            </a:endParaRPr>
          </a:p>
          <a:p>
            <a:pPr marL="0" indent="0">
              <a:buNone/>
            </a:pPr>
            <a:r>
              <a:rPr lang="nl-NL" sz="1800" dirty="0">
                <a:latin typeface="Franklin Gothic Book" panose="020B0503020102020204" pitchFamily="34" charset="0"/>
              </a:rPr>
              <a:t>€</a:t>
            </a:r>
            <a:r>
              <a:rPr lang="nl-NL" sz="1800" dirty="0"/>
              <a:t>15 + </a:t>
            </a:r>
            <a:r>
              <a:rPr lang="nl-NL" sz="1800" dirty="0">
                <a:latin typeface="Franklin Gothic Book" panose="020B0503020102020204" pitchFamily="34" charset="0"/>
              </a:rPr>
              <a:t>€</a:t>
            </a:r>
            <a:r>
              <a:rPr lang="nl-NL" sz="1800" dirty="0"/>
              <a:t>3,05 – (</a:t>
            </a:r>
            <a:r>
              <a:rPr lang="nl-NL" sz="1800" dirty="0">
                <a:latin typeface="Franklin Gothic Book" panose="020B0503020102020204" pitchFamily="34" charset="0"/>
              </a:rPr>
              <a:t>€</a:t>
            </a:r>
            <a:r>
              <a:rPr lang="nl-NL" sz="1800" dirty="0"/>
              <a:t>15 x 0,53) = </a:t>
            </a:r>
            <a:r>
              <a:rPr lang="nl-NL" sz="1800" dirty="0">
                <a:latin typeface="Franklin Gothic Book" panose="020B0503020102020204" pitchFamily="34" charset="0"/>
              </a:rPr>
              <a:t>€</a:t>
            </a:r>
            <a:r>
              <a:rPr lang="nl-NL" sz="1800" dirty="0"/>
              <a:t>10,10</a:t>
            </a:r>
            <a:endParaRPr lang="nl-NL" sz="1800" i="1" dirty="0"/>
          </a:p>
          <a:p>
            <a:pPr marL="0" indent="0">
              <a:buNone/>
            </a:pPr>
            <a:r>
              <a:rPr lang="nl-NL" sz="1800" i="1" dirty="0"/>
              <a:t> </a:t>
            </a:r>
          </a:p>
        </p:txBody>
      </p:sp>
      <p:pic>
        <p:nvPicPr>
          <p:cNvPr id="7" name="Afbeelding 6">
            <a:extLst>
              <a:ext uri="{FF2B5EF4-FFF2-40B4-BE49-F238E27FC236}">
                <a16:creationId xmlns:a16="http://schemas.microsoft.com/office/drawing/2014/main" id="{4956E1B7-400E-94F9-CA61-B650F2C7D183}"/>
              </a:ext>
            </a:extLst>
          </p:cNvPr>
          <p:cNvPicPr>
            <a:picLocks noChangeAspect="1"/>
          </p:cNvPicPr>
          <p:nvPr/>
        </p:nvPicPr>
        <p:blipFill>
          <a:blip r:embed="rId2"/>
          <a:stretch>
            <a:fillRect/>
          </a:stretch>
        </p:blipFill>
        <p:spPr>
          <a:xfrm>
            <a:off x="177494" y="1545762"/>
            <a:ext cx="6537937" cy="4374708"/>
          </a:xfrm>
          <a:prstGeom prst="rect">
            <a:avLst/>
          </a:prstGeom>
        </p:spPr>
      </p:pic>
      <p:sp>
        <p:nvSpPr>
          <p:cNvPr id="4" name="Ovaal 3">
            <a:extLst>
              <a:ext uri="{FF2B5EF4-FFF2-40B4-BE49-F238E27FC236}">
                <a16:creationId xmlns:a16="http://schemas.microsoft.com/office/drawing/2014/main" id="{A584025A-B327-CCE2-3341-565D9EB129F2}"/>
              </a:ext>
            </a:extLst>
          </p:cNvPr>
          <p:cNvSpPr/>
          <p:nvPr/>
        </p:nvSpPr>
        <p:spPr>
          <a:xfrm>
            <a:off x="3876340" y="2320413"/>
            <a:ext cx="646500" cy="334297"/>
          </a:xfrm>
          <a:prstGeom prst="ellipse">
            <a:avLst/>
          </a:prstGeom>
          <a:noFill/>
          <a:ln w="28575">
            <a:solidFill>
              <a:srgbClr val="945DE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Ovaal 5">
            <a:extLst>
              <a:ext uri="{FF2B5EF4-FFF2-40B4-BE49-F238E27FC236}">
                <a16:creationId xmlns:a16="http://schemas.microsoft.com/office/drawing/2014/main" id="{6F542399-C363-55DF-3D6C-992432A38ADA}"/>
              </a:ext>
            </a:extLst>
          </p:cNvPr>
          <p:cNvSpPr/>
          <p:nvPr/>
        </p:nvSpPr>
        <p:spPr>
          <a:xfrm>
            <a:off x="3881260" y="2590797"/>
            <a:ext cx="646500" cy="334297"/>
          </a:xfrm>
          <a:prstGeom prst="ellipse">
            <a:avLst/>
          </a:prstGeom>
          <a:noFill/>
          <a:ln w="28575">
            <a:solidFill>
              <a:srgbClr val="945DE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Ovaal 7">
            <a:extLst>
              <a:ext uri="{FF2B5EF4-FFF2-40B4-BE49-F238E27FC236}">
                <a16:creationId xmlns:a16="http://schemas.microsoft.com/office/drawing/2014/main" id="{DE1D4478-3836-5C77-02AF-EEB96D76A721}"/>
              </a:ext>
            </a:extLst>
          </p:cNvPr>
          <p:cNvSpPr/>
          <p:nvPr/>
        </p:nvSpPr>
        <p:spPr>
          <a:xfrm>
            <a:off x="3832098" y="3111912"/>
            <a:ext cx="2116417" cy="334297"/>
          </a:xfrm>
          <a:prstGeom prst="ellipse">
            <a:avLst/>
          </a:prstGeom>
          <a:noFill/>
          <a:ln w="28575">
            <a:solidFill>
              <a:srgbClr val="945DE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Ovaal 8">
            <a:extLst>
              <a:ext uri="{FF2B5EF4-FFF2-40B4-BE49-F238E27FC236}">
                <a16:creationId xmlns:a16="http://schemas.microsoft.com/office/drawing/2014/main" id="{F5E0BC72-69D2-2C9B-3573-6E389DF0E485}"/>
              </a:ext>
            </a:extLst>
          </p:cNvPr>
          <p:cNvSpPr/>
          <p:nvPr/>
        </p:nvSpPr>
        <p:spPr>
          <a:xfrm>
            <a:off x="3856682" y="3716594"/>
            <a:ext cx="2116417" cy="334297"/>
          </a:xfrm>
          <a:prstGeom prst="ellipse">
            <a:avLst/>
          </a:prstGeom>
          <a:noFill/>
          <a:ln w="28575">
            <a:solidFill>
              <a:srgbClr val="945DE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47801750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circle(in)">
                                      <p:cBhvr>
                                        <p:cTn id="19" dur="20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circle(in)">
                                      <p:cBhvr>
                                        <p:cTn id="24" dur="20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circle(in)">
                                      <p:cBhvr>
                                        <p:cTn id="29" dur="20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circle(in)">
                                      <p:cBhvr>
                                        <p:cTn id="34" dur="20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xEl>
                                              <p:pRg st="7" end="7"/>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5">
                                            <p:txEl>
                                              <p:pRg st="8" end="8"/>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8" grpId="0" animBg="1"/>
      <p:bldP spid="9"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C5FF77-0ED8-8CFF-AB9F-FC6D03D9331F}"/>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0CEB4A32-080A-19AE-4EA5-B74E1302D080}"/>
              </a:ext>
            </a:extLst>
          </p:cNvPr>
          <p:cNvSpPr>
            <a:spLocks noGrp="1"/>
          </p:cNvSpPr>
          <p:nvPr>
            <p:ph type="title"/>
          </p:nvPr>
        </p:nvSpPr>
        <p:spPr/>
        <p:txBody>
          <a:bodyPr/>
          <a:lstStyle/>
          <a:p>
            <a:r>
              <a:rPr lang="nl-NL" dirty="0"/>
              <a:t>Examenvoorbeeld (2024-I, opgave 3)</a:t>
            </a:r>
          </a:p>
        </p:txBody>
      </p:sp>
      <p:sp>
        <p:nvSpPr>
          <p:cNvPr id="3" name="Tijdelijke aanduiding voor inhoud 2">
            <a:extLst>
              <a:ext uri="{FF2B5EF4-FFF2-40B4-BE49-F238E27FC236}">
                <a16:creationId xmlns:a16="http://schemas.microsoft.com/office/drawing/2014/main" id="{C9E96D00-3563-DCE7-2A58-9C10F8D24E35}"/>
              </a:ext>
            </a:extLst>
          </p:cNvPr>
          <p:cNvSpPr>
            <a:spLocks noGrp="1"/>
          </p:cNvSpPr>
          <p:nvPr>
            <p:ph sz="half" idx="1"/>
          </p:nvPr>
        </p:nvSpPr>
        <p:spPr/>
        <p:txBody>
          <a:bodyPr>
            <a:noAutofit/>
          </a:bodyPr>
          <a:lstStyle/>
          <a:p>
            <a:pPr marL="0" indent="0">
              <a:buNone/>
            </a:pPr>
            <a:r>
              <a:rPr lang="nl-NL" sz="1800" i="1" dirty="0"/>
              <a:t>In deze opgave blijft de btw buiten beschouwing.</a:t>
            </a:r>
          </a:p>
          <a:p>
            <a:pPr marL="0" indent="0">
              <a:buNone/>
            </a:pPr>
            <a:r>
              <a:rPr lang="nl-NL" sz="1800" dirty="0" err="1"/>
              <a:t>Elvie</a:t>
            </a:r>
            <a:r>
              <a:rPr lang="nl-NL" sz="1800" dirty="0"/>
              <a:t> en Renzo hebben op 1 januari 2024 Maaltijd-aan-Huis opgericht. Maaltijd-aan-Huis is een bezorgservice die kant-en-klaar-maaltijdboxen aflevert bij klanten. Klanten betalen naast de maaltijdboxen ook een vast bedrag per </a:t>
            </a:r>
            <a:r>
              <a:rPr lang="nl-NL" sz="1800" dirty="0" err="1"/>
              <a:t>maaltijdbox</a:t>
            </a:r>
            <a:r>
              <a:rPr lang="nl-NL" sz="1800" dirty="0"/>
              <a:t> voor de bezorgservice.</a:t>
            </a:r>
          </a:p>
          <a:p>
            <a:pPr marL="0" indent="0">
              <a:buNone/>
            </a:pPr>
            <a:r>
              <a:rPr lang="nl-NL" sz="1800" dirty="0"/>
              <a:t>Maaltijd-aan-Huis heeft ervoor gekozen om de verkoopprijs van de maaltijdboxen lager vast te stellen dan de verkoopprijs van de concurrenten. </a:t>
            </a:r>
          </a:p>
        </p:txBody>
      </p:sp>
      <mc:AlternateContent xmlns:mc="http://schemas.openxmlformats.org/markup-compatibility/2006" xmlns:a14="http://schemas.microsoft.com/office/drawing/2010/main">
        <mc:Choice Requires="a14">
          <p:sp>
            <p:nvSpPr>
              <p:cNvPr id="5" name="Tijdelijke aanduiding voor inhoud 2">
                <a:extLst>
                  <a:ext uri="{FF2B5EF4-FFF2-40B4-BE49-F238E27FC236}">
                    <a16:creationId xmlns:a16="http://schemas.microsoft.com/office/drawing/2014/main" id="{4A1EE652-370B-0138-05E4-90A1A1F21455}"/>
                  </a:ext>
                </a:extLst>
              </p:cNvPr>
              <p:cNvSpPr txBox="1">
                <a:spLocks/>
              </p:cNvSpPr>
              <p:nvPr/>
            </p:nvSpPr>
            <p:spPr>
              <a:xfrm>
                <a:off x="7093974" y="1690688"/>
                <a:ext cx="4259826" cy="43513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Effra" panose="02000506080000020004"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Effra" panose="02000506080000020004"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Effra" panose="02000506080000020004"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Effra" panose="02000506080000020004"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Effra" panose="0200050608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sz="1800" dirty="0"/>
                  <a:t>Elvie en Renzo willen weten hoeveel maaltijdboxen er in januari 2024 verkocht moeten worden om alle kosten te dekken. </a:t>
                </a:r>
              </a:p>
              <a:p>
                <a:pPr marL="0" indent="0">
                  <a:buNone/>
                </a:pPr>
                <a:r>
                  <a:rPr lang="nl-NL" sz="1800" b="1" dirty="0"/>
                  <a:t>Vraag 17 (2p):</a:t>
                </a:r>
              </a:p>
              <a:p>
                <a:pPr marL="0" indent="0">
                  <a:buNone/>
                </a:pPr>
                <a:r>
                  <a:rPr lang="nl-NL" sz="1800" i="1" dirty="0"/>
                  <a:t>Bereken hoeveel maaltijdboxen er in januari 2024 minimaal verkocht moeten worden om alle kosten te dekken. Rond af op hele maaltijdboxen.</a:t>
                </a:r>
              </a:p>
              <a:p>
                <a:pPr marL="0" indent="0">
                  <a:buNone/>
                </a:pPr>
                <a:r>
                  <a:rPr lang="nl-NL" sz="1800" b="1" dirty="0">
                    <a:solidFill>
                      <a:srgbClr val="945DE8"/>
                    </a:solidFill>
                  </a:rPr>
                  <a:t>BEA = </a:t>
                </a:r>
                <a14:m>
                  <m:oMath xmlns:m="http://schemas.openxmlformats.org/officeDocument/2006/math">
                    <m:f>
                      <m:fPr>
                        <m:ctrlPr>
                          <a:rPr lang="nl-NL" sz="1800" b="1" i="1" smtClean="0">
                            <a:solidFill>
                              <a:srgbClr val="945DE8"/>
                            </a:solidFill>
                            <a:latin typeface="Cambria Math" panose="02040503050406030204" pitchFamily="18" charset="0"/>
                          </a:rPr>
                        </m:ctrlPr>
                      </m:fPr>
                      <m:num>
                        <m:r>
                          <a:rPr lang="nl-NL" sz="1800" b="1" i="1" smtClean="0">
                            <a:solidFill>
                              <a:srgbClr val="945DE8"/>
                            </a:solidFill>
                            <a:latin typeface="Cambria Math" panose="02040503050406030204" pitchFamily="18" charset="0"/>
                          </a:rPr>
                          <m:t>𝑪𝒐𝒏𝒔𝒕𝒂𝒏𝒕𝒆</m:t>
                        </m:r>
                        <m:r>
                          <a:rPr lang="nl-NL" sz="1800" b="1" i="1" smtClean="0">
                            <a:solidFill>
                              <a:srgbClr val="945DE8"/>
                            </a:solidFill>
                            <a:latin typeface="Cambria Math" panose="02040503050406030204" pitchFamily="18" charset="0"/>
                          </a:rPr>
                          <m:t> </m:t>
                        </m:r>
                        <m:r>
                          <a:rPr lang="nl-NL" sz="1800" b="1" i="1" smtClean="0">
                            <a:solidFill>
                              <a:srgbClr val="945DE8"/>
                            </a:solidFill>
                            <a:latin typeface="Cambria Math" panose="02040503050406030204" pitchFamily="18" charset="0"/>
                          </a:rPr>
                          <m:t>𝒌𝒐𝒔𝒕𝒆𝒏</m:t>
                        </m:r>
                      </m:num>
                      <m:den>
                        <m:r>
                          <a:rPr lang="nl-NL" sz="1800" b="1" i="1" smtClean="0">
                            <a:solidFill>
                              <a:srgbClr val="945DE8"/>
                            </a:solidFill>
                            <a:latin typeface="Cambria Math" panose="02040503050406030204" pitchFamily="18" charset="0"/>
                          </a:rPr>
                          <m:t>𝑫𝒆𝒌𝒌𝒊𝒏𝒈𝒔𝒃𝒊𝒋𝒅𝒓𝒂𝒈𝒆</m:t>
                        </m:r>
                      </m:den>
                    </m:f>
                  </m:oMath>
                </a14:m>
                <a:endParaRPr lang="nl-NL" sz="1800" b="1" dirty="0">
                  <a:solidFill>
                    <a:srgbClr val="945DE8"/>
                  </a:solidFill>
                </a:endParaRPr>
              </a:p>
              <a:p>
                <a:pPr marL="0" indent="0">
                  <a:buNone/>
                </a:pPr>
                <a:endParaRPr lang="nl-NL" sz="1800" dirty="0"/>
              </a:p>
              <a:p>
                <a:pPr marL="0" indent="0">
                  <a:buNone/>
                </a:pPr>
                <a:r>
                  <a:rPr lang="nl-NL" sz="1800" dirty="0"/>
                  <a:t>Constante kosten per maand:</a:t>
                </a:r>
                <a:endParaRPr lang="nl-NL" sz="1800" dirty="0">
                  <a:latin typeface="Franklin Gothic Book" panose="020B0503020102020204" pitchFamily="34" charset="0"/>
                </a:endParaRPr>
              </a:p>
              <a:p>
                <a:pPr marL="0" indent="0">
                  <a:buNone/>
                </a:pPr>
                <a:r>
                  <a:rPr lang="nl-NL" sz="1800" dirty="0">
                    <a:latin typeface="Franklin Gothic Book" panose="020B0503020102020204" pitchFamily="34" charset="0"/>
                  </a:rPr>
                  <a:t>€</a:t>
                </a:r>
                <a:r>
                  <a:rPr lang="nl-NL" sz="1800" dirty="0"/>
                  <a:t>5.000 / 12 + 0,005 * </a:t>
                </a:r>
                <a:r>
                  <a:rPr lang="nl-NL" sz="1800" dirty="0">
                    <a:latin typeface="Franklin Gothic Book" panose="020B0503020102020204" pitchFamily="34" charset="0"/>
                  </a:rPr>
                  <a:t>€2.500</a:t>
                </a:r>
                <a:r>
                  <a:rPr lang="nl-NL" sz="1800" dirty="0"/>
                  <a:t> = </a:t>
                </a:r>
                <a:r>
                  <a:rPr lang="nl-NL" sz="1800" dirty="0">
                    <a:latin typeface="Franklin Gothic Book" panose="020B0503020102020204" pitchFamily="34" charset="0"/>
                  </a:rPr>
                  <a:t>€429,17</a:t>
                </a:r>
              </a:p>
              <a:p>
                <a:pPr marL="0" indent="0">
                  <a:buNone/>
                </a:pPr>
                <a:r>
                  <a:rPr lang="nl-NL" sz="1800" dirty="0">
                    <a:latin typeface="Franklin Gothic Book" panose="020B0503020102020204" pitchFamily="34" charset="0"/>
                  </a:rPr>
                  <a:t>Break-evenafzet:</a:t>
                </a:r>
              </a:p>
              <a:p>
                <a:pPr marL="0" indent="0">
                  <a:buNone/>
                </a:pPr>
                <a:r>
                  <a:rPr lang="nl-NL" sz="1800" dirty="0">
                    <a:latin typeface="Franklin Gothic Book" panose="020B0503020102020204" pitchFamily="34" charset="0"/>
                  </a:rPr>
                  <a:t>€429,17 / €10,10 = 42,49 </a:t>
                </a:r>
                <a:r>
                  <a:rPr lang="nl-NL" sz="1800" dirty="0">
                    <a:latin typeface="Franklin Gothic Book" panose="020B0503020102020204" pitchFamily="34" charset="0"/>
                    <a:sym typeface="Wingdings" panose="05000000000000000000" pitchFamily="2" charset="2"/>
                  </a:rPr>
                  <a:t> 43 stuks</a:t>
                </a:r>
                <a:br>
                  <a:rPr lang="nl-NL" sz="1800" dirty="0">
                    <a:latin typeface="Franklin Gothic Book" panose="020B0503020102020204" pitchFamily="34" charset="0"/>
                  </a:rPr>
                </a:br>
                <a:endParaRPr lang="nl-NL" sz="1800" dirty="0"/>
              </a:p>
              <a:p>
                <a:pPr marL="0" indent="0">
                  <a:buNone/>
                </a:pPr>
                <a:r>
                  <a:rPr lang="nl-NL" sz="1800" i="1" dirty="0"/>
                  <a:t> </a:t>
                </a:r>
              </a:p>
            </p:txBody>
          </p:sp>
        </mc:Choice>
        <mc:Fallback xmlns="">
          <p:sp>
            <p:nvSpPr>
              <p:cNvPr id="5" name="Tijdelijke aanduiding voor inhoud 2">
                <a:extLst>
                  <a:ext uri="{FF2B5EF4-FFF2-40B4-BE49-F238E27FC236}">
                    <a16:creationId xmlns:a16="http://schemas.microsoft.com/office/drawing/2014/main" id="{4A1EE652-370B-0138-05E4-90A1A1F21455}"/>
                  </a:ext>
                </a:extLst>
              </p:cNvPr>
              <p:cNvSpPr txBox="1">
                <a:spLocks noRot="1" noChangeAspect="1" noMove="1" noResize="1" noEditPoints="1" noAdjustHandles="1" noChangeArrowheads="1" noChangeShapeType="1" noTextEdit="1"/>
              </p:cNvSpPr>
              <p:nvPr/>
            </p:nvSpPr>
            <p:spPr>
              <a:xfrm>
                <a:off x="7093974" y="1690688"/>
                <a:ext cx="4259826" cy="4351338"/>
              </a:xfrm>
              <a:prstGeom prst="rect">
                <a:avLst/>
              </a:prstGeom>
              <a:blipFill>
                <a:blip r:embed="rId3"/>
                <a:stretch>
                  <a:fillRect l="-1288" t="-1261" r="-1717" b="-10504"/>
                </a:stretch>
              </a:blipFill>
            </p:spPr>
            <p:txBody>
              <a:bodyPr/>
              <a:lstStyle/>
              <a:p>
                <a:r>
                  <a:rPr lang="nl-NL">
                    <a:noFill/>
                  </a:rPr>
                  <a:t> </a:t>
                </a:r>
              </a:p>
            </p:txBody>
          </p:sp>
        </mc:Fallback>
      </mc:AlternateContent>
      <p:pic>
        <p:nvPicPr>
          <p:cNvPr id="7" name="Afbeelding 6">
            <a:extLst>
              <a:ext uri="{FF2B5EF4-FFF2-40B4-BE49-F238E27FC236}">
                <a16:creationId xmlns:a16="http://schemas.microsoft.com/office/drawing/2014/main" id="{25DF2260-1C66-C735-A09E-01A8EEC92A53}"/>
              </a:ext>
            </a:extLst>
          </p:cNvPr>
          <p:cNvPicPr>
            <a:picLocks noChangeAspect="1"/>
          </p:cNvPicPr>
          <p:nvPr/>
        </p:nvPicPr>
        <p:blipFill>
          <a:blip r:embed="rId4"/>
          <a:stretch>
            <a:fillRect/>
          </a:stretch>
        </p:blipFill>
        <p:spPr>
          <a:xfrm>
            <a:off x="177494" y="1545762"/>
            <a:ext cx="6537937" cy="4374708"/>
          </a:xfrm>
          <a:prstGeom prst="rect">
            <a:avLst/>
          </a:prstGeom>
        </p:spPr>
      </p:pic>
      <p:sp>
        <p:nvSpPr>
          <p:cNvPr id="8" name="Ovaal 7">
            <a:extLst>
              <a:ext uri="{FF2B5EF4-FFF2-40B4-BE49-F238E27FC236}">
                <a16:creationId xmlns:a16="http://schemas.microsoft.com/office/drawing/2014/main" id="{215623EB-D2BD-ADC5-E87C-B422AD44AF3E}"/>
              </a:ext>
            </a:extLst>
          </p:cNvPr>
          <p:cNvSpPr/>
          <p:nvPr/>
        </p:nvSpPr>
        <p:spPr>
          <a:xfrm>
            <a:off x="3730077" y="4350776"/>
            <a:ext cx="2116417" cy="334297"/>
          </a:xfrm>
          <a:prstGeom prst="ellipse">
            <a:avLst/>
          </a:prstGeom>
          <a:noFill/>
          <a:ln w="28575">
            <a:solidFill>
              <a:srgbClr val="945DE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Ovaal 9">
            <a:extLst>
              <a:ext uri="{FF2B5EF4-FFF2-40B4-BE49-F238E27FC236}">
                <a16:creationId xmlns:a16="http://schemas.microsoft.com/office/drawing/2014/main" id="{41C66476-5A2F-38D2-A0DC-A7A56D570A82}"/>
              </a:ext>
            </a:extLst>
          </p:cNvPr>
          <p:cNvSpPr/>
          <p:nvPr/>
        </p:nvSpPr>
        <p:spPr>
          <a:xfrm>
            <a:off x="3784157" y="4817808"/>
            <a:ext cx="2896349" cy="334297"/>
          </a:xfrm>
          <a:prstGeom prst="ellipse">
            <a:avLst/>
          </a:prstGeom>
          <a:noFill/>
          <a:ln w="28575">
            <a:solidFill>
              <a:srgbClr val="945DE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16612386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circle(in)">
                                      <p:cBhvr>
                                        <p:cTn id="21" dur="20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circle(in)">
                                      <p:cBhvr>
                                        <p:cTn id="26" dur="20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5" end="5"/>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5">
                                            <p:txEl>
                                              <p:pRg st="7" end="7"/>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08E2B2-6BDB-B112-B3C2-6CD1AABECB3E}"/>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BBF34E3E-48B1-F57C-0BEE-B524B3AD6BB5}"/>
              </a:ext>
            </a:extLst>
          </p:cNvPr>
          <p:cNvSpPr>
            <a:spLocks noGrp="1"/>
          </p:cNvSpPr>
          <p:nvPr>
            <p:ph type="title"/>
          </p:nvPr>
        </p:nvSpPr>
        <p:spPr/>
        <p:txBody>
          <a:bodyPr/>
          <a:lstStyle/>
          <a:p>
            <a:r>
              <a:rPr lang="nl-NL" dirty="0"/>
              <a:t>Examenvoorbeeld (2024-I, opgave 3)</a:t>
            </a:r>
          </a:p>
        </p:txBody>
      </p:sp>
      <p:sp>
        <p:nvSpPr>
          <p:cNvPr id="3" name="Tijdelijke aanduiding voor inhoud 2">
            <a:extLst>
              <a:ext uri="{FF2B5EF4-FFF2-40B4-BE49-F238E27FC236}">
                <a16:creationId xmlns:a16="http://schemas.microsoft.com/office/drawing/2014/main" id="{3B613E90-1EF7-880B-206D-82C2214FDF54}"/>
              </a:ext>
            </a:extLst>
          </p:cNvPr>
          <p:cNvSpPr>
            <a:spLocks noGrp="1"/>
          </p:cNvSpPr>
          <p:nvPr>
            <p:ph sz="half" idx="1"/>
          </p:nvPr>
        </p:nvSpPr>
        <p:spPr/>
        <p:txBody>
          <a:bodyPr>
            <a:noAutofit/>
          </a:bodyPr>
          <a:lstStyle/>
          <a:p>
            <a:pPr marL="0" indent="0">
              <a:buNone/>
            </a:pPr>
            <a:r>
              <a:rPr lang="nl-NL" sz="1800" i="1" dirty="0"/>
              <a:t>In deze opgave blijft de btw buiten beschouwing.</a:t>
            </a:r>
          </a:p>
          <a:p>
            <a:pPr marL="0" indent="0">
              <a:buNone/>
            </a:pPr>
            <a:r>
              <a:rPr lang="nl-NL" sz="1800" dirty="0" err="1"/>
              <a:t>Elvie</a:t>
            </a:r>
            <a:r>
              <a:rPr lang="nl-NL" sz="1800" dirty="0"/>
              <a:t> en Renzo hebben op 1 januari 2024 Maaltijd-aan-Huis opgericht. Maaltijd-aan-Huis is een bezorgservice die kant-en-klaar-maaltijdboxen aflevert bij klanten. Klanten betalen naast de maaltijdboxen ook een vast bedrag per </a:t>
            </a:r>
            <a:r>
              <a:rPr lang="nl-NL" sz="1800" dirty="0" err="1"/>
              <a:t>maaltijdbox</a:t>
            </a:r>
            <a:r>
              <a:rPr lang="nl-NL" sz="1800" dirty="0"/>
              <a:t> voor de bezorgservice.</a:t>
            </a:r>
          </a:p>
          <a:p>
            <a:pPr marL="0" indent="0">
              <a:buNone/>
            </a:pPr>
            <a:r>
              <a:rPr lang="nl-NL" sz="1800" dirty="0"/>
              <a:t>Maaltijd-aan-Huis heeft ervoor gekozen om de verkoopprijs van de maaltijdboxen lager vast te stellen dan de verkoopprijs van de concurrenten. </a:t>
            </a:r>
          </a:p>
        </p:txBody>
      </p:sp>
      <p:sp>
        <p:nvSpPr>
          <p:cNvPr id="5" name="Tijdelijke aanduiding voor inhoud 2">
            <a:extLst>
              <a:ext uri="{FF2B5EF4-FFF2-40B4-BE49-F238E27FC236}">
                <a16:creationId xmlns:a16="http://schemas.microsoft.com/office/drawing/2014/main" id="{DDB5BAAC-4538-E563-2091-3A0E6201729F}"/>
              </a:ext>
            </a:extLst>
          </p:cNvPr>
          <p:cNvSpPr txBox="1">
            <a:spLocks/>
          </p:cNvSpPr>
          <p:nvPr/>
        </p:nvSpPr>
        <p:spPr>
          <a:xfrm>
            <a:off x="7093974" y="1690688"/>
            <a:ext cx="4259826" cy="43513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Effra" panose="02000506080000020004"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Effra" panose="02000506080000020004"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Effra" panose="02000506080000020004"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Effra" panose="02000506080000020004"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Effra" panose="0200050608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sz="1800" dirty="0"/>
              <a:t>In januari 2024 worden in totaal 30 maaltijdboxen besteld en afgeleverd.</a:t>
            </a:r>
          </a:p>
          <a:p>
            <a:pPr marL="0" indent="0">
              <a:buNone/>
            </a:pPr>
            <a:endParaRPr lang="nl-NL" sz="1800" b="1" dirty="0"/>
          </a:p>
          <a:p>
            <a:pPr marL="0" indent="0">
              <a:buNone/>
            </a:pPr>
            <a:r>
              <a:rPr lang="nl-NL" sz="1800" b="1" dirty="0"/>
              <a:t>Vraag 18 (1p):</a:t>
            </a:r>
          </a:p>
          <a:p>
            <a:pPr marL="0" indent="0">
              <a:buNone/>
            </a:pPr>
            <a:r>
              <a:rPr lang="nl-NL" sz="1800" i="1" dirty="0"/>
              <a:t>Bereken het totale gerealiseerde resultaat van Maaltijd-aan-Huis over januari 2024. Geef aan of er sprake is van een positief of negatief resultaat. </a:t>
            </a:r>
          </a:p>
          <a:p>
            <a:pPr marL="0" indent="0">
              <a:buNone/>
            </a:pPr>
            <a:endParaRPr lang="nl-NL" sz="1800" i="1" dirty="0"/>
          </a:p>
          <a:p>
            <a:pPr marL="0" indent="0">
              <a:buNone/>
            </a:pPr>
            <a:r>
              <a:rPr lang="nl-NL" sz="1800" b="1" dirty="0">
                <a:solidFill>
                  <a:srgbClr val="945DE8"/>
                </a:solidFill>
              </a:rPr>
              <a:t>Resultaat = totale dekkingsbijdrage – constante kosten</a:t>
            </a:r>
          </a:p>
          <a:p>
            <a:pPr marL="0" indent="0">
              <a:buNone/>
            </a:pPr>
            <a:endParaRPr lang="nl-NL" sz="1800" dirty="0"/>
          </a:p>
          <a:p>
            <a:pPr marL="0" indent="0">
              <a:buNone/>
            </a:pPr>
            <a:r>
              <a:rPr lang="nl-NL" sz="1800" dirty="0"/>
              <a:t>30 x </a:t>
            </a:r>
            <a:r>
              <a:rPr lang="nl-NL" sz="1800" dirty="0">
                <a:latin typeface="Franklin Gothic Book" panose="020B0503020102020204" pitchFamily="34" charset="0"/>
              </a:rPr>
              <a:t>€</a:t>
            </a:r>
            <a:r>
              <a:rPr lang="nl-NL" sz="1800" dirty="0"/>
              <a:t>10,10 – </a:t>
            </a:r>
            <a:r>
              <a:rPr lang="nl-NL" sz="1800" dirty="0">
                <a:latin typeface="Franklin Gothic Book" panose="020B0503020102020204" pitchFamily="34" charset="0"/>
              </a:rPr>
              <a:t>€</a:t>
            </a:r>
            <a:r>
              <a:rPr lang="nl-NL" sz="1800" dirty="0"/>
              <a:t>429,17 = €126,17 nadelig.</a:t>
            </a:r>
          </a:p>
          <a:p>
            <a:pPr marL="0" indent="0">
              <a:buNone/>
            </a:pPr>
            <a:r>
              <a:rPr lang="nl-NL" sz="1800" i="1" dirty="0"/>
              <a:t> </a:t>
            </a:r>
          </a:p>
        </p:txBody>
      </p:sp>
      <p:pic>
        <p:nvPicPr>
          <p:cNvPr id="7" name="Afbeelding 6">
            <a:extLst>
              <a:ext uri="{FF2B5EF4-FFF2-40B4-BE49-F238E27FC236}">
                <a16:creationId xmlns:a16="http://schemas.microsoft.com/office/drawing/2014/main" id="{B21C32D8-00FC-7E27-ABE2-143B03A792EE}"/>
              </a:ext>
            </a:extLst>
          </p:cNvPr>
          <p:cNvPicPr>
            <a:picLocks noChangeAspect="1"/>
          </p:cNvPicPr>
          <p:nvPr/>
        </p:nvPicPr>
        <p:blipFill>
          <a:blip r:embed="rId3"/>
          <a:stretch>
            <a:fillRect/>
          </a:stretch>
        </p:blipFill>
        <p:spPr>
          <a:xfrm>
            <a:off x="177494" y="1545762"/>
            <a:ext cx="6537937" cy="4374708"/>
          </a:xfrm>
          <a:prstGeom prst="rect">
            <a:avLst/>
          </a:prstGeom>
        </p:spPr>
      </p:pic>
      <p:cxnSp>
        <p:nvCxnSpPr>
          <p:cNvPr id="4" name="Rechte verbindingslijn 3">
            <a:extLst>
              <a:ext uri="{FF2B5EF4-FFF2-40B4-BE49-F238E27FC236}">
                <a16:creationId xmlns:a16="http://schemas.microsoft.com/office/drawing/2014/main" id="{AC3DFC6D-E0E3-6EEF-E601-322E2CD73CBC}"/>
              </a:ext>
            </a:extLst>
          </p:cNvPr>
          <p:cNvCxnSpPr>
            <a:cxnSpLocks/>
          </p:cNvCxnSpPr>
          <p:nvPr/>
        </p:nvCxnSpPr>
        <p:spPr>
          <a:xfrm>
            <a:off x="10174015" y="1964516"/>
            <a:ext cx="287508" cy="0"/>
          </a:xfrm>
          <a:prstGeom prst="line">
            <a:avLst/>
          </a:prstGeom>
          <a:ln w="28575">
            <a:solidFill>
              <a:srgbClr val="945DE8"/>
            </a:solidFill>
          </a:ln>
        </p:spPr>
        <p:style>
          <a:lnRef idx="1">
            <a:schemeClr val="accent1"/>
          </a:lnRef>
          <a:fillRef idx="0">
            <a:schemeClr val="accent1"/>
          </a:fillRef>
          <a:effectRef idx="0">
            <a:schemeClr val="accent1"/>
          </a:effectRef>
          <a:fontRef idx="minor">
            <a:schemeClr val="tx1"/>
          </a:fontRef>
        </p:style>
      </p:cxnSp>
      <p:cxnSp>
        <p:nvCxnSpPr>
          <p:cNvPr id="9" name="Rechte verbindingslijn 8">
            <a:extLst>
              <a:ext uri="{FF2B5EF4-FFF2-40B4-BE49-F238E27FC236}">
                <a16:creationId xmlns:a16="http://schemas.microsoft.com/office/drawing/2014/main" id="{56F4E48A-F4C7-3197-CADA-3A6C0717E257}"/>
              </a:ext>
            </a:extLst>
          </p:cNvPr>
          <p:cNvCxnSpPr>
            <a:cxnSpLocks/>
          </p:cNvCxnSpPr>
          <p:nvPr/>
        </p:nvCxnSpPr>
        <p:spPr>
          <a:xfrm>
            <a:off x="7194841" y="2239819"/>
            <a:ext cx="1295313" cy="0"/>
          </a:xfrm>
          <a:prstGeom prst="line">
            <a:avLst/>
          </a:prstGeom>
          <a:ln w="28575">
            <a:solidFill>
              <a:srgbClr val="945DE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307922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circle(in)">
                                      <p:cBhvr>
                                        <p:cTn id="21" dur="2000"/>
                                        <p:tgtEl>
                                          <p:spTgt spid="4"/>
                                        </p:tgtEl>
                                      </p:cBhvr>
                                    </p:animEffect>
                                  </p:childTnLst>
                                </p:cTn>
                              </p:par>
                              <p:par>
                                <p:cTn id="22" presetID="6" presetClass="entr" presetSubtype="16"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circle(in)">
                                      <p:cBhvr>
                                        <p:cTn id="24" dur="20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1C9A20-9D13-9CEB-B886-CD1E32789CE6}"/>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16743618-A010-03E2-0613-CA30065482F9}"/>
              </a:ext>
            </a:extLst>
          </p:cNvPr>
          <p:cNvSpPr>
            <a:spLocks noGrp="1"/>
          </p:cNvSpPr>
          <p:nvPr>
            <p:ph type="title"/>
          </p:nvPr>
        </p:nvSpPr>
        <p:spPr/>
        <p:txBody>
          <a:bodyPr/>
          <a:lstStyle/>
          <a:p>
            <a:endParaRPr lang="nl-NL"/>
          </a:p>
        </p:txBody>
      </p:sp>
      <p:sp>
        <p:nvSpPr>
          <p:cNvPr id="3" name="Tijdelijke aanduiding voor inhoud 2">
            <a:extLst>
              <a:ext uri="{FF2B5EF4-FFF2-40B4-BE49-F238E27FC236}">
                <a16:creationId xmlns:a16="http://schemas.microsoft.com/office/drawing/2014/main" id="{1C2EF6FD-BD3B-065A-DDD3-B12EF0843082}"/>
              </a:ext>
            </a:extLst>
          </p:cNvPr>
          <p:cNvSpPr>
            <a:spLocks noGrp="1"/>
          </p:cNvSpPr>
          <p:nvPr>
            <p:ph idx="1"/>
          </p:nvPr>
        </p:nvSpPr>
        <p:spPr/>
        <p:txBody>
          <a:bodyPr/>
          <a:lstStyle/>
          <a:p>
            <a:endParaRPr lang="nl-NL"/>
          </a:p>
        </p:txBody>
      </p:sp>
    </p:spTree>
    <p:extLst>
      <p:ext uri="{BB962C8B-B14F-4D97-AF65-F5344CB8AC3E}">
        <p14:creationId xmlns:p14="http://schemas.microsoft.com/office/powerpoint/2010/main" val="367571048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6E6730-1BAA-9C7A-4F2D-8B8D1F894749}"/>
            </a:ext>
          </a:extLst>
        </p:cNvPr>
        <p:cNvGrpSpPr/>
        <p:nvPr/>
      </p:nvGrpSpPr>
      <p:grpSpPr>
        <a:xfrm>
          <a:off x="0" y="0"/>
          <a:ext cx="0" cy="0"/>
          <a:chOff x="0" y="0"/>
          <a:chExt cx="0" cy="0"/>
        </a:xfrm>
      </p:grpSpPr>
      <p:sp>
        <p:nvSpPr>
          <p:cNvPr id="4" name="Titel 3">
            <a:extLst>
              <a:ext uri="{FF2B5EF4-FFF2-40B4-BE49-F238E27FC236}">
                <a16:creationId xmlns:a16="http://schemas.microsoft.com/office/drawing/2014/main" id="{8C149A76-4BF4-B83D-C04F-2C93BF24B9D8}"/>
              </a:ext>
            </a:extLst>
          </p:cNvPr>
          <p:cNvSpPr>
            <a:spLocks noGrp="1"/>
          </p:cNvSpPr>
          <p:nvPr>
            <p:ph type="title"/>
          </p:nvPr>
        </p:nvSpPr>
        <p:spPr/>
        <p:txBody>
          <a:bodyPr/>
          <a:lstStyle/>
          <a:p>
            <a:r>
              <a:rPr lang="nl-NL" dirty="0"/>
              <a:t>Marketing</a:t>
            </a:r>
          </a:p>
        </p:txBody>
      </p:sp>
      <p:sp>
        <p:nvSpPr>
          <p:cNvPr id="5" name="Tijdelijke aanduiding voor tekst 4">
            <a:extLst>
              <a:ext uri="{FF2B5EF4-FFF2-40B4-BE49-F238E27FC236}">
                <a16:creationId xmlns:a16="http://schemas.microsoft.com/office/drawing/2014/main" id="{B35B42F4-BF8A-F890-5E24-730A53B8140F}"/>
              </a:ext>
            </a:extLst>
          </p:cNvPr>
          <p:cNvSpPr>
            <a:spLocks noGrp="1"/>
          </p:cNvSpPr>
          <p:nvPr>
            <p:ph type="body" idx="1"/>
          </p:nvPr>
        </p:nvSpPr>
        <p:spPr/>
        <p:txBody>
          <a:bodyPr/>
          <a:lstStyle/>
          <a:p>
            <a:r>
              <a:rPr lang="nl-NL" dirty="0"/>
              <a:t>Matthijs</a:t>
            </a:r>
          </a:p>
        </p:txBody>
      </p:sp>
    </p:spTree>
    <p:extLst>
      <p:ext uri="{BB962C8B-B14F-4D97-AF65-F5344CB8AC3E}">
        <p14:creationId xmlns:p14="http://schemas.microsoft.com/office/powerpoint/2010/main" val="237477451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111CBC-9E6A-29D2-5FE5-FACCD123FA93}"/>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46E45FE0-409D-58FE-6F15-B7D9A65B0EFD}"/>
              </a:ext>
            </a:extLst>
          </p:cNvPr>
          <p:cNvSpPr>
            <a:spLocks noGrp="1"/>
          </p:cNvSpPr>
          <p:nvPr>
            <p:ph type="title"/>
          </p:nvPr>
        </p:nvSpPr>
        <p:spPr/>
        <p:txBody>
          <a:bodyPr/>
          <a:lstStyle/>
          <a:p>
            <a:r>
              <a:rPr lang="nl-NL" dirty="0"/>
              <a:t>Marketingbeleid</a:t>
            </a:r>
          </a:p>
        </p:txBody>
      </p:sp>
      <p:sp>
        <p:nvSpPr>
          <p:cNvPr id="3" name="Tijdelijke aanduiding voor inhoud 2">
            <a:extLst>
              <a:ext uri="{FF2B5EF4-FFF2-40B4-BE49-F238E27FC236}">
                <a16:creationId xmlns:a16="http://schemas.microsoft.com/office/drawing/2014/main" id="{55F65B4F-BA68-F9B2-BF35-EE3F7841E2A8}"/>
              </a:ext>
            </a:extLst>
          </p:cNvPr>
          <p:cNvSpPr>
            <a:spLocks noGrp="1"/>
          </p:cNvSpPr>
          <p:nvPr>
            <p:ph idx="1"/>
          </p:nvPr>
        </p:nvSpPr>
        <p:spPr/>
        <p:txBody>
          <a:bodyPr>
            <a:normAutofit lnSpcReduction="10000"/>
          </a:bodyPr>
          <a:lstStyle/>
          <a:p>
            <a:pPr marL="0" indent="0">
              <a:buNone/>
            </a:pPr>
            <a:r>
              <a:rPr lang="nl-NL" sz="2800" b="1" dirty="0"/>
              <a:t>Marketing</a:t>
            </a:r>
            <a:r>
              <a:rPr lang="nl-NL" sz="2800" dirty="0"/>
              <a:t> =  Alle activiteiten van een organisatie die zijn gericht op de </a:t>
            </a:r>
            <a:r>
              <a:rPr lang="nl-NL" sz="2800" u="sng" dirty="0"/>
              <a:t>maximale behoefte bevrediging van de afnemers </a:t>
            </a:r>
            <a:r>
              <a:rPr lang="nl-NL" sz="2800" dirty="0"/>
              <a:t>en daarbij </a:t>
            </a:r>
            <a:r>
              <a:rPr lang="nl-NL" sz="2800" u="sng" dirty="0"/>
              <a:t>rekening houdend met de doelen van de eigen organisatie</a:t>
            </a:r>
            <a:r>
              <a:rPr lang="nl-NL" sz="2800" dirty="0"/>
              <a:t>. Het gaat verder dan alleen reclame maken!</a:t>
            </a:r>
          </a:p>
          <a:p>
            <a:pPr marL="0" indent="0">
              <a:buNone/>
            </a:pPr>
            <a:endParaRPr lang="nl-NL" sz="2800" dirty="0"/>
          </a:p>
          <a:p>
            <a:pPr marL="0" indent="0">
              <a:buNone/>
            </a:pPr>
            <a:r>
              <a:rPr lang="nl-NL" sz="2800" dirty="0"/>
              <a:t>Onderdelen van het marketingbeleid:</a:t>
            </a:r>
          </a:p>
          <a:p>
            <a:pPr>
              <a:buFont typeface="Wingdings" panose="05000000000000000000" pitchFamily="2" charset="2"/>
              <a:buChar char="§"/>
            </a:pPr>
            <a:r>
              <a:rPr lang="nl-NL" sz="2800" dirty="0"/>
              <a:t>Productbeleid;</a:t>
            </a:r>
          </a:p>
          <a:p>
            <a:pPr>
              <a:buFont typeface="Wingdings" panose="05000000000000000000" pitchFamily="2" charset="2"/>
              <a:buChar char="§"/>
            </a:pPr>
            <a:r>
              <a:rPr lang="nl-NL" sz="2800" dirty="0"/>
              <a:t>Prijsbeleid;</a:t>
            </a:r>
          </a:p>
          <a:p>
            <a:pPr>
              <a:buFont typeface="Wingdings" panose="05000000000000000000" pitchFamily="2" charset="2"/>
              <a:buChar char="§"/>
            </a:pPr>
            <a:r>
              <a:rPr lang="nl-NL" sz="2800" dirty="0" err="1"/>
              <a:t>Plaatsbeleid</a:t>
            </a:r>
            <a:r>
              <a:rPr lang="nl-NL" sz="2800" dirty="0"/>
              <a:t>;</a:t>
            </a:r>
          </a:p>
          <a:p>
            <a:pPr>
              <a:buFont typeface="Wingdings" panose="05000000000000000000" pitchFamily="2" charset="2"/>
              <a:buChar char="§"/>
            </a:pPr>
            <a:r>
              <a:rPr lang="nl-NL" sz="2800" dirty="0"/>
              <a:t>Promotiebeleid.</a:t>
            </a:r>
          </a:p>
          <a:p>
            <a:endParaRPr lang="nl-NL" dirty="0"/>
          </a:p>
        </p:txBody>
      </p:sp>
      <p:sp>
        <p:nvSpPr>
          <p:cNvPr id="4" name="Pijl: links 3">
            <a:extLst>
              <a:ext uri="{FF2B5EF4-FFF2-40B4-BE49-F238E27FC236}">
                <a16:creationId xmlns:a16="http://schemas.microsoft.com/office/drawing/2014/main" id="{B066BEF7-C649-CE5B-5A47-31413CBD3412}"/>
              </a:ext>
            </a:extLst>
          </p:cNvPr>
          <p:cNvSpPr/>
          <p:nvPr/>
        </p:nvSpPr>
        <p:spPr>
          <a:xfrm>
            <a:off x="4048698" y="4254347"/>
            <a:ext cx="6351225" cy="1308712"/>
          </a:xfrm>
          <a:prstGeom prst="leftArrow">
            <a:avLst/>
          </a:prstGeom>
          <a:solidFill>
            <a:srgbClr val="945DE8"/>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nl-NL" sz="2600" b="1" dirty="0"/>
              <a:t>Marketingmix (de 4 p’s!)</a:t>
            </a:r>
          </a:p>
        </p:txBody>
      </p:sp>
    </p:spTree>
    <p:extLst>
      <p:ext uri="{BB962C8B-B14F-4D97-AF65-F5344CB8AC3E}">
        <p14:creationId xmlns:p14="http://schemas.microsoft.com/office/powerpoint/2010/main" val="71519635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2"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1+#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845D63-1126-C413-280C-32C73E2BFBD5}"/>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C510B7D3-C6E9-F75E-8BA2-AE01D268C092}"/>
              </a:ext>
            </a:extLst>
          </p:cNvPr>
          <p:cNvSpPr>
            <a:spLocks noGrp="1"/>
          </p:cNvSpPr>
          <p:nvPr>
            <p:ph type="title"/>
          </p:nvPr>
        </p:nvSpPr>
        <p:spPr/>
        <p:txBody>
          <a:bodyPr/>
          <a:lstStyle/>
          <a:p>
            <a:r>
              <a:rPr lang="nl-NL" dirty="0"/>
              <a:t>Examenvoorbeeld (2024-I, opgave 6)</a:t>
            </a:r>
          </a:p>
        </p:txBody>
      </p:sp>
      <p:sp>
        <p:nvSpPr>
          <p:cNvPr id="3" name="Tijdelijke aanduiding voor inhoud 2">
            <a:extLst>
              <a:ext uri="{FF2B5EF4-FFF2-40B4-BE49-F238E27FC236}">
                <a16:creationId xmlns:a16="http://schemas.microsoft.com/office/drawing/2014/main" id="{B2A49383-53FB-A32D-A621-79E040DA3DA5}"/>
              </a:ext>
            </a:extLst>
          </p:cNvPr>
          <p:cNvSpPr>
            <a:spLocks noGrp="1"/>
          </p:cNvSpPr>
          <p:nvPr>
            <p:ph sz="half" idx="1"/>
          </p:nvPr>
        </p:nvSpPr>
        <p:spPr/>
        <p:txBody>
          <a:bodyPr>
            <a:noAutofit/>
          </a:bodyPr>
          <a:lstStyle/>
          <a:p>
            <a:pPr marL="0" indent="0">
              <a:buNone/>
            </a:pPr>
            <a:r>
              <a:rPr lang="nl-NL" sz="1800" dirty="0"/>
              <a:t>In de zomer van 2024 wordt het Europees Kampioenschap (EK) voetbal georganiseerd in Duitsland. Adidas sponsort vele evenementen waaronder het EK voetbal van 2024 en verschillende nationale teams. </a:t>
            </a:r>
          </a:p>
          <a:p>
            <a:pPr marL="0" indent="0">
              <a:buNone/>
            </a:pPr>
            <a:endParaRPr lang="nl-NL" sz="1800" dirty="0"/>
          </a:p>
          <a:p>
            <a:pPr marL="0" indent="0">
              <a:buNone/>
            </a:pPr>
            <a:r>
              <a:rPr lang="nl-NL" sz="1800" dirty="0"/>
              <a:t>Voorafgaand en tijdens het EK kunnen Adidas voetbalshirts van nationale ploegen gekocht worden in de winkels van Adidas en in de stadions waar gespeeld wordt. De uitbreiding van het assortiment voetbalshirts met je favoriete rugnummer of je eigen naam erop, is een vorm van …(1)…. De wereldwijde verkoop van Adidas voetbalshirts via webshops is een vorm van …(2)…. De prijs van een Adidas voetbalshirt ligt hoger dan die van een voetbalshirt zonder bekend merk. Dit is een vorm van …(3)…. </a:t>
            </a:r>
          </a:p>
          <a:p>
            <a:pPr marL="0" indent="0">
              <a:buNone/>
            </a:pPr>
            <a:endParaRPr lang="nl-NL" sz="1800" dirty="0"/>
          </a:p>
          <a:p>
            <a:pPr marL="0" indent="0">
              <a:buNone/>
            </a:pPr>
            <a:endParaRPr lang="nl-NL" sz="1800" dirty="0"/>
          </a:p>
        </p:txBody>
      </p:sp>
      <p:sp>
        <p:nvSpPr>
          <p:cNvPr id="4" name="Tijdelijke aanduiding voor inhoud 3">
            <a:extLst>
              <a:ext uri="{FF2B5EF4-FFF2-40B4-BE49-F238E27FC236}">
                <a16:creationId xmlns:a16="http://schemas.microsoft.com/office/drawing/2014/main" id="{FDC6BC64-35ED-0D53-BDB8-8FF4AC86E6D8}"/>
              </a:ext>
            </a:extLst>
          </p:cNvPr>
          <p:cNvSpPr>
            <a:spLocks noGrp="1"/>
          </p:cNvSpPr>
          <p:nvPr>
            <p:ph sz="half" idx="2"/>
          </p:nvPr>
        </p:nvSpPr>
        <p:spPr/>
        <p:txBody>
          <a:bodyPr>
            <a:normAutofit/>
          </a:bodyPr>
          <a:lstStyle/>
          <a:p>
            <a:pPr marL="0" indent="0">
              <a:buNone/>
            </a:pPr>
            <a:endParaRPr lang="nl-NL" sz="1800" b="1" dirty="0"/>
          </a:p>
          <a:p>
            <a:pPr marL="0" indent="0">
              <a:buNone/>
            </a:pPr>
            <a:endParaRPr lang="nl-NL" sz="1800" dirty="0"/>
          </a:p>
          <a:p>
            <a:pPr marL="0" indent="0">
              <a:buNone/>
            </a:pPr>
            <a:endParaRPr lang="nl-NL" sz="1800" dirty="0"/>
          </a:p>
          <a:p>
            <a:pPr marL="0" indent="0">
              <a:buNone/>
            </a:pPr>
            <a:endParaRPr lang="nl-NL" sz="1800" dirty="0"/>
          </a:p>
          <a:p>
            <a:pPr marL="0" indent="0">
              <a:buNone/>
            </a:pPr>
            <a:endParaRPr lang="nl-NL" sz="1800" dirty="0"/>
          </a:p>
          <a:p>
            <a:pPr marL="0" indent="0">
              <a:buNone/>
            </a:pPr>
            <a:endParaRPr lang="nl-NL" sz="1800" dirty="0"/>
          </a:p>
          <a:p>
            <a:pPr marL="0" indent="0">
              <a:buNone/>
            </a:pPr>
            <a:endParaRPr lang="nl-NL" sz="1800" dirty="0"/>
          </a:p>
          <a:p>
            <a:pPr marL="0" indent="0">
              <a:buNone/>
            </a:pPr>
            <a:endParaRPr lang="nl-NL" sz="1800" dirty="0"/>
          </a:p>
          <a:p>
            <a:pPr marL="0" indent="0">
              <a:buNone/>
            </a:pPr>
            <a:endParaRPr lang="nl-NL" sz="1800" dirty="0"/>
          </a:p>
          <a:p>
            <a:pPr marL="0" indent="0">
              <a:buNone/>
            </a:pPr>
            <a:endParaRPr lang="nl-NL" sz="1800" dirty="0"/>
          </a:p>
        </p:txBody>
      </p:sp>
      <p:sp>
        <p:nvSpPr>
          <p:cNvPr id="5" name="Tijdelijke aanduiding voor inhoud 2">
            <a:extLst>
              <a:ext uri="{FF2B5EF4-FFF2-40B4-BE49-F238E27FC236}">
                <a16:creationId xmlns:a16="http://schemas.microsoft.com/office/drawing/2014/main" id="{096CC061-DE8F-3E34-BF46-7BAAC5F91457}"/>
              </a:ext>
            </a:extLst>
          </p:cNvPr>
          <p:cNvSpPr txBox="1">
            <a:spLocks/>
          </p:cNvSpPr>
          <p:nvPr/>
        </p:nvSpPr>
        <p:spPr>
          <a:xfrm>
            <a:off x="6019800" y="1825625"/>
            <a:ext cx="5181600" cy="43513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Effra" panose="02000506080000020004"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Effra" panose="02000506080000020004"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Effra" panose="02000506080000020004"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Effra" panose="02000506080000020004"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Effra" panose="0200050608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sz="1800" b="1" dirty="0"/>
              <a:t>Vraag 29 (2p):</a:t>
            </a:r>
          </a:p>
          <a:p>
            <a:pPr marL="0" indent="0">
              <a:buNone/>
            </a:pPr>
            <a:r>
              <a:rPr lang="nl-NL" sz="1800" i="1" dirty="0"/>
              <a:t>Maak bovenstaande zinnen compleet door de juiste marketinginstrumenten in te vullen. </a:t>
            </a:r>
          </a:p>
          <a:p>
            <a:pPr marL="0" indent="0">
              <a:buNone/>
            </a:pPr>
            <a:r>
              <a:rPr lang="nl-NL" sz="1800" dirty="0"/>
              <a:t>… (1) … beleid </a:t>
            </a:r>
          </a:p>
          <a:p>
            <a:pPr marL="0" indent="0">
              <a:buNone/>
            </a:pPr>
            <a:r>
              <a:rPr lang="nl-NL" sz="1800" dirty="0"/>
              <a:t>… (2) … beleid </a:t>
            </a:r>
          </a:p>
          <a:p>
            <a:pPr marL="0" indent="0">
              <a:buNone/>
            </a:pPr>
            <a:r>
              <a:rPr lang="nl-NL" sz="1800" dirty="0"/>
              <a:t>… (3) … beleid </a:t>
            </a:r>
          </a:p>
        </p:txBody>
      </p:sp>
    </p:spTree>
    <p:extLst>
      <p:ext uri="{BB962C8B-B14F-4D97-AF65-F5344CB8AC3E}">
        <p14:creationId xmlns:p14="http://schemas.microsoft.com/office/powerpoint/2010/main" val="240879395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21DCDB-E8E7-DCA2-8296-CD401721603B}"/>
            </a:ext>
          </a:extLst>
        </p:cNvPr>
        <p:cNvGrpSpPr/>
        <p:nvPr/>
      </p:nvGrpSpPr>
      <p:grpSpPr>
        <a:xfrm>
          <a:off x="0" y="0"/>
          <a:ext cx="0" cy="0"/>
          <a:chOff x="0" y="0"/>
          <a:chExt cx="0" cy="0"/>
        </a:xfrm>
      </p:grpSpPr>
      <p:sp>
        <p:nvSpPr>
          <p:cNvPr id="4" name="Titel 3">
            <a:extLst>
              <a:ext uri="{FF2B5EF4-FFF2-40B4-BE49-F238E27FC236}">
                <a16:creationId xmlns:a16="http://schemas.microsoft.com/office/drawing/2014/main" id="{A0B0B8F0-687E-C0A4-4FD6-7F9AA38C16FA}"/>
              </a:ext>
            </a:extLst>
          </p:cNvPr>
          <p:cNvSpPr>
            <a:spLocks noGrp="1"/>
          </p:cNvSpPr>
          <p:nvPr>
            <p:ph type="title"/>
          </p:nvPr>
        </p:nvSpPr>
        <p:spPr/>
        <p:txBody>
          <a:bodyPr/>
          <a:lstStyle/>
          <a:p>
            <a:r>
              <a:rPr lang="nl-NL" dirty="0"/>
              <a:t>Balans, winst- en verliesrekening en liquiditeitsoverzicht</a:t>
            </a:r>
          </a:p>
        </p:txBody>
      </p:sp>
      <p:sp>
        <p:nvSpPr>
          <p:cNvPr id="5" name="Tijdelijke aanduiding voor tekst 4">
            <a:extLst>
              <a:ext uri="{FF2B5EF4-FFF2-40B4-BE49-F238E27FC236}">
                <a16:creationId xmlns:a16="http://schemas.microsoft.com/office/drawing/2014/main" id="{AB09B6C9-156F-CF6B-C12C-4CC63850D123}"/>
              </a:ext>
            </a:extLst>
          </p:cNvPr>
          <p:cNvSpPr>
            <a:spLocks noGrp="1"/>
          </p:cNvSpPr>
          <p:nvPr>
            <p:ph type="body" idx="1"/>
          </p:nvPr>
        </p:nvSpPr>
        <p:spPr/>
        <p:txBody>
          <a:bodyPr/>
          <a:lstStyle/>
          <a:p>
            <a:r>
              <a:rPr lang="nl-NL" dirty="0"/>
              <a:t>Quirine</a:t>
            </a:r>
          </a:p>
        </p:txBody>
      </p:sp>
    </p:spTree>
    <p:extLst>
      <p:ext uri="{BB962C8B-B14F-4D97-AF65-F5344CB8AC3E}">
        <p14:creationId xmlns:p14="http://schemas.microsoft.com/office/powerpoint/2010/main" val="1969977157"/>
      </p:ext>
    </p:extLst>
  </p:cSld>
  <p:clrMapOvr>
    <a:masterClrMapping/>
  </p:clrMapOvr>
  <p:transition spd="med">
    <p:pull/>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C96CA4-5672-1569-C377-E632B80ED0E6}"/>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7266A221-80EB-F4B3-B3BA-EF7B9161221C}"/>
              </a:ext>
            </a:extLst>
          </p:cNvPr>
          <p:cNvSpPr>
            <a:spLocks noGrp="1"/>
          </p:cNvSpPr>
          <p:nvPr>
            <p:ph type="title"/>
          </p:nvPr>
        </p:nvSpPr>
        <p:spPr/>
        <p:txBody>
          <a:bodyPr/>
          <a:lstStyle/>
          <a:p>
            <a:r>
              <a:rPr lang="nl-NL" dirty="0"/>
              <a:t>Examenvoorbeeld (2024-I, opgave 6)</a:t>
            </a:r>
          </a:p>
        </p:txBody>
      </p:sp>
      <p:sp>
        <p:nvSpPr>
          <p:cNvPr id="3" name="Tijdelijke aanduiding voor inhoud 2">
            <a:extLst>
              <a:ext uri="{FF2B5EF4-FFF2-40B4-BE49-F238E27FC236}">
                <a16:creationId xmlns:a16="http://schemas.microsoft.com/office/drawing/2014/main" id="{B67B08EF-8B6B-E825-DE27-4CF0DF8B34CA}"/>
              </a:ext>
            </a:extLst>
          </p:cNvPr>
          <p:cNvSpPr>
            <a:spLocks noGrp="1"/>
          </p:cNvSpPr>
          <p:nvPr>
            <p:ph sz="half" idx="1"/>
          </p:nvPr>
        </p:nvSpPr>
        <p:spPr/>
        <p:txBody>
          <a:bodyPr>
            <a:noAutofit/>
          </a:bodyPr>
          <a:lstStyle/>
          <a:p>
            <a:pPr marL="0" indent="0">
              <a:buNone/>
            </a:pPr>
            <a:r>
              <a:rPr lang="nl-NL" sz="1800" dirty="0"/>
              <a:t>In de zomer van 2024 wordt het Europees Kampioenschap (EK) voetbal georganiseerd in Duitsland. Adidas sponsort vele evenementen waaronder het EK voetbal van 2024 en verschillende nationale teams. </a:t>
            </a:r>
          </a:p>
          <a:p>
            <a:pPr marL="0" indent="0">
              <a:buNone/>
            </a:pPr>
            <a:endParaRPr lang="nl-NL" sz="1800" dirty="0"/>
          </a:p>
          <a:p>
            <a:pPr marL="0" indent="0">
              <a:buNone/>
            </a:pPr>
            <a:r>
              <a:rPr lang="nl-NL" sz="1800" dirty="0"/>
              <a:t>Voorafgaand en tijdens het EK kunnen Adidas voetbalshirts van nationale ploegen gekocht worden in de winkels van Adidas en in de stadions waar gespeeld wordt. De uitbreiding van het assortiment voetbalshirts met je favoriete rugnummer of je eigen naam erop, is een vorm van …(1)…. De wereldwijde verkoop van Adidas voetbalshirts via webshops is een vorm van …(2)…. De prijs van een Adidas voetbalshirt ligt hoger dan die van een voetbalshirt zonder bekend merk. Dit is een vorm van …(3)…. </a:t>
            </a:r>
          </a:p>
          <a:p>
            <a:pPr marL="0" indent="0">
              <a:buNone/>
            </a:pPr>
            <a:endParaRPr lang="nl-NL" sz="1800" dirty="0"/>
          </a:p>
          <a:p>
            <a:pPr marL="0" indent="0">
              <a:buNone/>
            </a:pPr>
            <a:endParaRPr lang="nl-NL" sz="1800" dirty="0"/>
          </a:p>
        </p:txBody>
      </p:sp>
      <p:sp>
        <p:nvSpPr>
          <p:cNvPr id="4" name="Tijdelijke aanduiding voor inhoud 3">
            <a:extLst>
              <a:ext uri="{FF2B5EF4-FFF2-40B4-BE49-F238E27FC236}">
                <a16:creationId xmlns:a16="http://schemas.microsoft.com/office/drawing/2014/main" id="{6DAEB0CB-6BC2-8734-E085-954CE92DA688}"/>
              </a:ext>
            </a:extLst>
          </p:cNvPr>
          <p:cNvSpPr>
            <a:spLocks noGrp="1"/>
          </p:cNvSpPr>
          <p:nvPr>
            <p:ph sz="half" idx="2"/>
          </p:nvPr>
        </p:nvSpPr>
        <p:spPr/>
        <p:txBody>
          <a:bodyPr>
            <a:normAutofit/>
          </a:bodyPr>
          <a:lstStyle/>
          <a:p>
            <a:pPr marL="0" indent="0">
              <a:buNone/>
            </a:pPr>
            <a:endParaRPr lang="nl-NL" sz="1800" b="1" dirty="0"/>
          </a:p>
          <a:p>
            <a:pPr marL="0" indent="0">
              <a:buNone/>
            </a:pPr>
            <a:endParaRPr lang="nl-NL" sz="1800" dirty="0"/>
          </a:p>
          <a:p>
            <a:pPr marL="0" indent="0">
              <a:buNone/>
            </a:pPr>
            <a:endParaRPr lang="nl-NL" sz="1800" dirty="0"/>
          </a:p>
          <a:p>
            <a:pPr marL="0" indent="0">
              <a:buNone/>
            </a:pPr>
            <a:endParaRPr lang="nl-NL" sz="1800" dirty="0"/>
          </a:p>
          <a:p>
            <a:pPr marL="0" indent="0">
              <a:buNone/>
            </a:pPr>
            <a:endParaRPr lang="nl-NL" sz="1800" dirty="0"/>
          </a:p>
          <a:p>
            <a:pPr marL="0" indent="0">
              <a:buNone/>
            </a:pPr>
            <a:endParaRPr lang="nl-NL" sz="1800" dirty="0"/>
          </a:p>
          <a:p>
            <a:pPr marL="0" indent="0">
              <a:buNone/>
            </a:pPr>
            <a:endParaRPr lang="nl-NL" sz="1800" dirty="0"/>
          </a:p>
          <a:p>
            <a:pPr marL="0" indent="0">
              <a:buNone/>
            </a:pPr>
            <a:endParaRPr lang="nl-NL" sz="1800" dirty="0"/>
          </a:p>
          <a:p>
            <a:pPr marL="0" indent="0">
              <a:buNone/>
            </a:pPr>
            <a:endParaRPr lang="nl-NL" sz="1800" dirty="0"/>
          </a:p>
          <a:p>
            <a:pPr marL="0" indent="0">
              <a:buNone/>
            </a:pPr>
            <a:endParaRPr lang="nl-NL" sz="1800" dirty="0"/>
          </a:p>
        </p:txBody>
      </p:sp>
      <p:sp>
        <p:nvSpPr>
          <p:cNvPr id="5" name="Tijdelijke aanduiding voor inhoud 2">
            <a:extLst>
              <a:ext uri="{FF2B5EF4-FFF2-40B4-BE49-F238E27FC236}">
                <a16:creationId xmlns:a16="http://schemas.microsoft.com/office/drawing/2014/main" id="{621700ED-6675-F2A0-4E95-2F3A1859F1BC}"/>
              </a:ext>
            </a:extLst>
          </p:cNvPr>
          <p:cNvSpPr txBox="1">
            <a:spLocks/>
          </p:cNvSpPr>
          <p:nvPr/>
        </p:nvSpPr>
        <p:spPr>
          <a:xfrm>
            <a:off x="6019800" y="1825625"/>
            <a:ext cx="5181600" cy="43513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Effra" panose="02000506080000020004"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Effra" panose="02000506080000020004"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Effra" panose="02000506080000020004"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Effra" panose="02000506080000020004"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Effra" panose="0200050608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sz="1800" b="1" dirty="0"/>
              <a:t>Vraag 29 (2p):</a:t>
            </a:r>
          </a:p>
          <a:p>
            <a:pPr marL="0" indent="0">
              <a:buNone/>
            </a:pPr>
            <a:r>
              <a:rPr lang="nl-NL" sz="1800" i="1" dirty="0"/>
              <a:t>Maak bovenstaande zinnen compleet door de juiste marketinginstrumenten in te vullen. </a:t>
            </a:r>
          </a:p>
          <a:p>
            <a:pPr marL="0" indent="0">
              <a:buNone/>
            </a:pPr>
            <a:r>
              <a:rPr lang="nl-NL" sz="1800" b="1" dirty="0">
                <a:solidFill>
                  <a:srgbClr val="945DE8"/>
                </a:solidFill>
              </a:rPr>
              <a:t>Product</a:t>
            </a:r>
            <a:r>
              <a:rPr lang="nl-NL" sz="1800" dirty="0"/>
              <a:t> beleid </a:t>
            </a:r>
          </a:p>
          <a:p>
            <a:pPr marL="0" indent="0">
              <a:buNone/>
            </a:pPr>
            <a:r>
              <a:rPr lang="nl-NL" sz="1800" dirty="0"/>
              <a:t>… (2) … beleid </a:t>
            </a:r>
          </a:p>
          <a:p>
            <a:pPr marL="0" indent="0">
              <a:buNone/>
            </a:pPr>
            <a:r>
              <a:rPr lang="nl-NL" sz="1800" dirty="0"/>
              <a:t>… (3) … beleid </a:t>
            </a:r>
          </a:p>
        </p:txBody>
      </p:sp>
    </p:spTree>
    <p:extLst>
      <p:ext uri="{BB962C8B-B14F-4D97-AF65-F5344CB8AC3E}">
        <p14:creationId xmlns:p14="http://schemas.microsoft.com/office/powerpoint/2010/main" val="93904225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03EE45-371C-D456-C6AB-6EA37C1954EA}"/>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C6C268ED-C732-B99E-B909-B98F7233F09E}"/>
              </a:ext>
            </a:extLst>
          </p:cNvPr>
          <p:cNvSpPr>
            <a:spLocks noGrp="1"/>
          </p:cNvSpPr>
          <p:nvPr>
            <p:ph type="title"/>
          </p:nvPr>
        </p:nvSpPr>
        <p:spPr/>
        <p:txBody>
          <a:bodyPr/>
          <a:lstStyle/>
          <a:p>
            <a:r>
              <a:rPr lang="nl-NL" dirty="0"/>
              <a:t>Examenvoorbeeld (2024-I, opgave 6)</a:t>
            </a:r>
          </a:p>
        </p:txBody>
      </p:sp>
      <p:sp>
        <p:nvSpPr>
          <p:cNvPr id="3" name="Tijdelijke aanduiding voor inhoud 2">
            <a:extLst>
              <a:ext uri="{FF2B5EF4-FFF2-40B4-BE49-F238E27FC236}">
                <a16:creationId xmlns:a16="http://schemas.microsoft.com/office/drawing/2014/main" id="{97A6376E-33D9-DF18-D018-AEFBFD45CE66}"/>
              </a:ext>
            </a:extLst>
          </p:cNvPr>
          <p:cNvSpPr>
            <a:spLocks noGrp="1"/>
          </p:cNvSpPr>
          <p:nvPr>
            <p:ph sz="half" idx="1"/>
          </p:nvPr>
        </p:nvSpPr>
        <p:spPr/>
        <p:txBody>
          <a:bodyPr>
            <a:noAutofit/>
          </a:bodyPr>
          <a:lstStyle/>
          <a:p>
            <a:pPr marL="0" indent="0">
              <a:buNone/>
            </a:pPr>
            <a:r>
              <a:rPr lang="nl-NL" sz="1800" dirty="0"/>
              <a:t>In de zomer van 2024 wordt het Europees Kampioenschap (EK) voetbal georganiseerd in Duitsland. Adidas sponsort vele evenementen waaronder het EK voetbal van 2024 en verschillende nationale teams. </a:t>
            </a:r>
          </a:p>
          <a:p>
            <a:pPr marL="0" indent="0">
              <a:buNone/>
            </a:pPr>
            <a:endParaRPr lang="nl-NL" sz="1800" dirty="0"/>
          </a:p>
          <a:p>
            <a:pPr marL="0" indent="0">
              <a:buNone/>
            </a:pPr>
            <a:r>
              <a:rPr lang="nl-NL" sz="1800" dirty="0"/>
              <a:t>Voorafgaand en tijdens het EK kunnen Adidas voetbalshirts van nationale ploegen gekocht worden in de winkels van Adidas en in de stadions waar gespeeld wordt. De uitbreiding van het assortiment voetbalshirts met je favoriete rugnummer of je eigen naam erop, is een vorm van …(1)…. De wereldwijde verkoop van Adidas voetbalshirts via webshops is een vorm van …(2)…. De prijs van een Adidas voetbalshirt ligt hoger dan die van een voetbalshirt zonder bekend merk. Dit is een vorm van …(3)…. </a:t>
            </a:r>
          </a:p>
          <a:p>
            <a:pPr marL="0" indent="0">
              <a:buNone/>
            </a:pPr>
            <a:endParaRPr lang="nl-NL" sz="1800" dirty="0"/>
          </a:p>
          <a:p>
            <a:pPr marL="0" indent="0">
              <a:buNone/>
            </a:pPr>
            <a:endParaRPr lang="nl-NL" sz="1800" dirty="0"/>
          </a:p>
        </p:txBody>
      </p:sp>
      <p:sp>
        <p:nvSpPr>
          <p:cNvPr id="4" name="Tijdelijke aanduiding voor inhoud 3">
            <a:extLst>
              <a:ext uri="{FF2B5EF4-FFF2-40B4-BE49-F238E27FC236}">
                <a16:creationId xmlns:a16="http://schemas.microsoft.com/office/drawing/2014/main" id="{0232CB4F-B2A6-DC0B-3FDA-8708A610887E}"/>
              </a:ext>
            </a:extLst>
          </p:cNvPr>
          <p:cNvSpPr>
            <a:spLocks noGrp="1"/>
          </p:cNvSpPr>
          <p:nvPr>
            <p:ph sz="half" idx="2"/>
          </p:nvPr>
        </p:nvSpPr>
        <p:spPr/>
        <p:txBody>
          <a:bodyPr>
            <a:normAutofit/>
          </a:bodyPr>
          <a:lstStyle/>
          <a:p>
            <a:pPr marL="0" indent="0">
              <a:buNone/>
            </a:pPr>
            <a:endParaRPr lang="nl-NL" sz="1800" b="1" dirty="0"/>
          </a:p>
          <a:p>
            <a:pPr marL="0" indent="0">
              <a:buNone/>
            </a:pPr>
            <a:endParaRPr lang="nl-NL" sz="1800" dirty="0"/>
          </a:p>
          <a:p>
            <a:pPr marL="0" indent="0">
              <a:buNone/>
            </a:pPr>
            <a:endParaRPr lang="nl-NL" sz="1800" dirty="0"/>
          </a:p>
          <a:p>
            <a:pPr marL="0" indent="0">
              <a:buNone/>
            </a:pPr>
            <a:endParaRPr lang="nl-NL" sz="1800" dirty="0"/>
          </a:p>
          <a:p>
            <a:pPr marL="0" indent="0">
              <a:buNone/>
            </a:pPr>
            <a:endParaRPr lang="nl-NL" sz="1800" dirty="0"/>
          </a:p>
          <a:p>
            <a:pPr marL="0" indent="0">
              <a:buNone/>
            </a:pPr>
            <a:endParaRPr lang="nl-NL" sz="1800" dirty="0"/>
          </a:p>
          <a:p>
            <a:pPr marL="0" indent="0">
              <a:buNone/>
            </a:pPr>
            <a:endParaRPr lang="nl-NL" sz="1800" dirty="0"/>
          </a:p>
          <a:p>
            <a:pPr marL="0" indent="0">
              <a:buNone/>
            </a:pPr>
            <a:endParaRPr lang="nl-NL" sz="1800" dirty="0"/>
          </a:p>
          <a:p>
            <a:pPr marL="0" indent="0">
              <a:buNone/>
            </a:pPr>
            <a:endParaRPr lang="nl-NL" sz="1800" dirty="0"/>
          </a:p>
          <a:p>
            <a:pPr marL="0" indent="0">
              <a:buNone/>
            </a:pPr>
            <a:endParaRPr lang="nl-NL" sz="1800" dirty="0"/>
          </a:p>
        </p:txBody>
      </p:sp>
      <p:sp>
        <p:nvSpPr>
          <p:cNvPr id="5" name="Tijdelijke aanduiding voor inhoud 2">
            <a:extLst>
              <a:ext uri="{FF2B5EF4-FFF2-40B4-BE49-F238E27FC236}">
                <a16:creationId xmlns:a16="http://schemas.microsoft.com/office/drawing/2014/main" id="{702147BC-8299-3EB9-09B7-51B3D915C2BD}"/>
              </a:ext>
            </a:extLst>
          </p:cNvPr>
          <p:cNvSpPr txBox="1">
            <a:spLocks/>
          </p:cNvSpPr>
          <p:nvPr/>
        </p:nvSpPr>
        <p:spPr>
          <a:xfrm>
            <a:off x="6019800" y="1825625"/>
            <a:ext cx="5181600" cy="43513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Effra" panose="02000506080000020004"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Effra" panose="02000506080000020004"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Effra" panose="02000506080000020004"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Effra" panose="02000506080000020004"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Effra" panose="0200050608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sz="1800" b="1" dirty="0"/>
              <a:t>Vraag 29 (2p):</a:t>
            </a:r>
          </a:p>
          <a:p>
            <a:pPr marL="0" indent="0">
              <a:buNone/>
            </a:pPr>
            <a:r>
              <a:rPr lang="nl-NL" sz="1800" i="1" dirty="0"/>
              <a:t>Maak bovenstaande zinnen compleet door de juiste marketinginstrumenten in te vullen. </a:t>
            </a:r>
          </a:p>
          <a:p>
            <a:pPr marL="0" indent="0">
              <a:buNone/>
            </a:pPr>
            <a:r>
              <a:rPr lang="nl-NL" sz="1800" b="1" dirty="0">
                <a:solidFill>
                  <a:srgbClr val="945DE8"/>
                </a:solidFill>
              </a:rPr>
              <a:t>Product</a:t>
            </a:r>
            <a:r>
              <a:rPr lang="nl-NL" sz="1800" dirty="0"/>
              <a:t> beleid </a:t>
            </a:r>
          </a:p>
          <a:p>
            <a:pPr marL="0" indent="0">
              <a:buNone/>
            </a:pPr>
            <a:r>
              <a:rPr lang="nl-NL" sz="1800" b="1" dirty="0">
                <a:solidFill>
                  <a:srgbClr val="945DE8"/>
                </a:solidFill>
              </a:rPr>
              <a:t>Plaats </a:t>
            </a:r>
            <a:r>
              <a:rPr lang="nl-NL" sz="1800" dirty="0"/>
              <a:t>beleid </a:t>
            </a:r>
          </a:p>
          <a:p>
            <a:pPr marL="0" indent="0">
              <a:buNone/>
            </a:pPr>
            <a:r>
              <a:rPr lang="nl-NL" sz="1800" dirty="0"/>
              <a:t>… (3) … beleid </a:t>
            </a:r>
          </a:p>
        </p:txBody>
      </p:sp>
    </p:spTree>
    <p:extLst>
      <p:ext uri="{BB962C8B-B14F-4D97-AF65-F5344CB8AC3E}">
        <p14:creationId xmlns:p14="http://schemas.microsoft.com/office/powerpoint/2010/main" val="63527811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A695C6-DFC8-B41A-4FDB-6AE0C3FB80FA}"/>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0156A76E-4B35-6E17-9B58-F512902E1DFB}"/>
              </a:ext>
            </a:extLst>
          </p:cNvPr>
          <p:cNvSpPr>
            <a:spLocks noGrp="1"/>
          </p:cNvSpPr>
          <p:nvPr>
            <p:ph type="title"/>
          </p:nvPr>
        </p:nvSpPr>
        <p:spPr/>
        <p:txBody>
          <a:bodyPr/>
          <a:lstStyle/>
          <a:p>
            <a:r>
              <a:rPr lang="nl-NL" dirty="0"/>
              <a:t>Examenvoorbeeld (2024-I, opgave 6)</a:t>
            </a:r>
          </a:p>
        </p:txBody>
      </p:sp>
      <p:sp>
        <p:nvSpPr>
          <p:cNvPr id="3" name="Tijdelijke aanduiding voor inhoud 2">
            <a:extLst>
              <a:ext uri="{FF2B5EF4-FFF2-40B4-BE49-F238E27FC236}">
                <a16:creationId xmlns:a16="http://schemas.microsoft.com/office/drawing/2014/main" id="{0D162E94-53BE-823A-1837-21CF0F9EF506}"/>
              </a:ext>
            </a:extLst>
          </p:cNvPr>
          <p:cNvSpPr>
            <a:spLocks noGrp="1"/>
          </p:cNvSpPr>
          <p:nvPr>
            <p:ph sz="half" idx="1"/>
          </p:nvPr>
        </p:nvSpPr>
        <p:spPr/>
        <p:txBody>
          <a:bodyPr>
            <a:noAutofit/>
          </a:bodyPr>
          <a:lstStyle/>
          <a:p>
            <a:pPr marL="0" indent="0">
              <a:buNone/>
            </a:pPr>
            <a:r>
              <a:rPr lang="nl-NL" sz="1800" dirty="0"/>
              <a:t>In de zomer van 2024 wordt het Europees Kampioenschap (EK) voetbal georganiseerd in Duitsland. Adidas sponsort vele evenementen waaronder het EK voetbal van 2024 en verschillende nationale teams. </a:t>
            </a:r>
          </a:p>
          <a:p>
            <a:pPr marL="0" indent="0">
              <a:buNone/>
            </a:pPr>
            <a:endParaRPr lang="nl-NL" sz="1800" dirty="0"/>
          </a:p>
          <a:p>
            <a:pPr marL="0" indent="0">
              <a:buNone/>
            </a:pPr>
            <a:r>
              <a:rPr lang="nl-NL" sz="1800" dirty="0"/>
              <a:t>Voorafgaand en tijdens het EK kunnen Adidas voetbalshirts van nationale ploegen gekocht worden in de winkels van Adidas en in de stadions waar gespeeld wordt. De uitbreiding van het assortiment voetbalshirts met je favoriete rugnummer of je eigen naam erop, is een vorm van …(1)…. De wereldwijde verkoop van Adidas voetbalshirts via webshops is een vorm van …(2)…. De prijs van een Adidas voetbalshirt ligt hoger dan die van een voetbalshirt zonder bekend merk. Dit is een vorm van …(3)…. </a:t>
            </a:r>
          </a:p>
          <a:p>
            <a:pPr marL="0" indent="0">
              <a:buNone/>
            </a:pPr>
            <a:endParaRPr lang="nl-NL" sz="1800" dirty="0"/>
          </a:p>
          <a:p>
            <a:pPr marL="0" indent="0">
              <a:buNone/>
            </a:pPr>
            <a:endParaRPr lang="nl-NL" sz="1800" dirty="0"/>
          </a:p>
        </p:txBody>
      </p:sp>
      <p:sp>
        <p:nvSpPr>
          <p:cNvPr id="4" name="Tijdelijke aanduiding voor inhoud 3">
            <a:extLst>
              <a:ext uri="{FF2B5EF4-FFF2-40B4-BE49-F238E27FC236}">
                <a16:creationId xmlns:a16="http://schemas.microsoft.com/office/drawing/2014/main" id="{FED89538-0075-F973-A70F-BE333539A90B}"/>
              </a:ext>
            </a:extLst>
          </p:cNvPr>
          <p:cNvSpPr>
            <a:spLocks noGrp="1"/>
          </p:cNvSpPr>
          <p:nvPr>
            <p:ph sz="half" idx="2"/>
          </p:nvPr>
        </p:nvSpPr>
        <p:spPr/>
        <p:txBody>
          <a:bodyPr>
            <a:normAutofit/>
          </a:bodyPr>
          <a:lstStyle/>
          <a:p>
            <a:pPr marL="0" indent="0">
              <a:buNone/>
            </a:pPr>
            <a:endParaRPr lang="nl-NL" sz="1800" b="1" dirty="0"/>
          </a:p>
          <a:p>
            <a:pPr marL="0" indent="0">
              <a:buNone/>
            </a:pPr>
            <a:endParaRPr lang="nl-NL" sz="1800" dirty="0"/>
          </a:p>
          <a:p>
            <a:pPr marL="0" indent="0">
              <a:buNone/>
            </a:pPr>
            <a:endParaRPr lang="nl-NL" sz="1800" dirty="0"/>
          </a:p>
          <a:p>
            <a:pPr marL="0" indent="0">
              <a:buNone/>
            </a:pPr>
            <a:endParaRPr lang="nl-NL" sz="1800" dirty="0"/>
          </a:p>
          <a:p>
            <a:pPr marL="0" indent="0">
              <a:buNone/>
            </a:pPr>
            <a:endParaRPr lang="nl-NL" sz="1800" dirty="0"/>
          </a:p>
          <a:p>
            <a:pPr marL="0" indent="0">
              <a:buNone/>
            </a:pPr>
            <a:endParaRPr lang="nl-NL" sz="1800" dirty="0"/>
          </a:p>
          <a:p>
            <a:pPr marL="0" indent="0">
              <a:buNone/>
            </a:pPr>
            <a:endParaRPr lang="nl-NL" sz="1800" dirty="0"/>
          </a:p>
          <a:p>
            <a:pPr marL="0" indent="0">
              <a:buNone/>
            </a:pPr>
            <a:endParaRPr lang="nl-NL" sz="1800" dirty="0"/>
          </a:p>
          <a:p>
            <a:pPr marL="0" indent="0">
              <a:buNone/>
            </a:pPr>
            <a:endParaRPr lang="nl-NL" sz="1800" dirty="0"/>
          </a:p>
          <a:p>
            <a:pPr marL="0" indent="0">
              <a:buNone/>
            </a:pPr>
            <a:endParaRPr lang="nl-NL" sz="1800" dirty="0"/>
          </a:p>
        </p:txBody>
      </p:sp>
      <p:sp>
        <p:nvSpPr>
          <p:cNvPr id="5" name="Tijdelijke aanduiding voor inhoud 2">
            <a:extLst>
              <a:ext uri="{FF2B5EF4-FFF2-40B4-BE49-F238E27FC236}">
                <a16:creationId xmlns:a16="http://schemas.microsoft.com/office/drawing/2014/main" id="{3BF88325-C47F-15B5-EFAC-06512649E39A}"/>
              </a:ext>
            </a:extLst>
          </p:cNvPr>
          <p:cNvSpPr txBox="1">
            <a:spLocks/>
          </p:cNvSpPr>
          <p:nvPr/>
        </p:nvSpPr>
        <p:spPr>
          <a:xfrm>
            <a:off x="6019800" y="1825625"/>
            <a:ext cx="5181600" cy="43513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Effra" panose="02000506080000020004"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Effra" panose="02000506080000020004"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Effra" panose="02000506080000020004"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Effra" panose="02000506080000020004"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Effra" panose="0200050608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sz="1800" b="1" dirty="0"/>
              <a:t>Vraag 29 (2p):</a:t>
            </a:r>
          </a:p>
          <a:p>
            <a:pPr marL="0" indent="0">
              <a:buNone/>
            </a:pPr>
            <a:r>
              <a:rPr lang="nl-NL" sz="1800" i="1" dirty="0"/>
              <a:t>Maak bovenstaande zinnen compleet door de juiste marketinginstrumenten in te vullen. </a:t>
            </a:r>
          </a:p>
          <a:p>
            <a:pPr marL="0" indent="0">
              <a:buNone/>
            </a:pPr>
            <a:r>
              <a:rPr lang="nl-NL" sz="1800" b="1" dirty="0">
                <a:solidFill>
                  <a:srgbClr val="945DE8"/>
                </a:solidFill>
              </a:rPr>
              <a:t>Product</a:t>
            </a:r>
            <a:r>
              <a:rPr lang="nl-NL" sz="1800" dirty="0"/>
              <a:t> beleid </a:t>
            </a:r>
          </a:p>
          <a:p>
            <a:pPr marL="0" indent="0">
              <a:buNone/>
            </a:pPr>
            <a:r>
              <a:rPr lang="nl-NL" sz="1800" b="1" dirty="0">
                <a:solidFill>
                  <a:srgbClr val="945DE8"/>
                </a:solidFill>
              </a:rPr>
              <a:t>Plaats </a:t>
            </a:r>
            <a:r>
              <a:rPr lang="nl-NL" sz="1800" dirty="0"/>
              <a:t>beleid </a:t>
            </a:r>
          </a:p>
          <a:p>
            <a:pPr marL="0" indent="0">
              <a:buNone/>
            </a:pPr>
            <a:r>
              <a:rPr lang="nl-NL" sz="1800" b="1" dirty="0">
                <a:solidFill>
                  <a:srgbClr val="945DE8"/>
                </a:solidFill>
              </a:rPr>
              <a:t>Prijs </a:t>
            </a:r>
            <a:r>
              <a:rPr lang="nl-NL" sz="1800" dirty="0"/>
              <a:t>beleid </a:t>
            </a:r>
          </a:p>
        </p:txBody>
      </p:sp>
    </p:spTree>
    <p:extLst>
      <p:ext uri="{BB962C8B-B14F-4D97-AF65-F5344CB8AC3E}">
        <p14:creationId xmlns:p14="http://schemas.microsoft.com/office/powerpoint/2010/main" val="78038822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31F4D0B-D8EE-44F1-9EE7-272D108325AD}"/>
              </a:ext>
            </a:extLst>
          </p:cNvPr>
          <p:cNvSpPr>
            <a:spLocks noGrp="1"/>
          </p:cNvSpPr>
          <p:nvPr>
            <p:ph type="title"/>
          </p:nvPr>
        </p:nvSpPr>
        <p:spPr>
          <a:xfrm>
            <a:off x="838200" y="373205"/>
            <a:ext cx="10515600" cy="1325563"/>
          </a:xfrm>
        </p:spPr>
        <p:txBody>
          <a:bodyPr/>
          <a:lstStyle/>
          <a:p>
            <a:r>
              <a:rPr lang="nl-NL" dirty="0">
                <a:latin typeface="Effra Medium" panose="02000606080000020004" pitchFamily="2" charset="0"/>
              </a:rPr>
              <a:t>Marketing: Push- en Pullstrategie</a:t>
            </a:r>
          </a:p>
        </p:txBody>
      </p:sp>
      <p:sp>
        <p:nvSpPr>
          <p:cNvPr id="167" name="Rectangle 16">
            <a:extLst>
              <a:ext uri="{FF2B5EF4-FFF2-40B4-BE49-F238E27FC236}">
                <a16:creationId xmlns:a16="http://schemas.microsoft.com/office/drawing/2014/main" id="{764F3FB9-AC67-9614-1443-6725DF16E307}"/>
              </a:ext>
            </a:extLst>
          </p:cNvPr>
          <p:cNvSpPr>
            <a:spLocks noChangeArrowheads="1"/>
          </p:cNvSpPr>
          <p:nvPr/>
        </p:nvSpPr>
        <p:spPr bwMode="auto">
          <a:xfrm>
            <a:off x="6318917" y="1696914"/>
            <a:ext cx="3705255" cy="1772361"/>
          </a:xfrm>
          <a:prstGeom prst="rect">
            <a:avLst/>
          </a:prstGeom>
          <a:noFill/>
          <a:ln w="9525" cmpd="sng">
            <a:solidFill>
              <a:schemeClr val="bg1">
                <a:lumMod val="50000"/>
              </a:schemeClr>
            </a:solidFill>
            <a:miter lim="800000"/>
            <a:headEnd/>
            <a:tailEnd/>
          </a:ln>
        </p:spPr>
        <p:txBody>
          <a:bodyPr wrap="none" lIns="90000" tIns="46800" rIns="90000" bIns="46800" anchor="ctr"/>
          <a:lst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spcBef>
                <a:spcPct val="0"/>
              </a:spcBef>
            </a:pPr>
            <a:endParaRPr lang="nl-NL" sz="1600" b="0" dirty="0">
              <a:solidFill>
                <a:schemeClr val="bg1"/>
              </a:solidFill>
            </a:endParaRPr>
          </a:p>
        </p:txBody>
      </p:sp>
      <p:sp>
        <p:nvSpPr>
          <p:cNvPr id="168" name="Rectangle 16">
            <a:extLst>
              <a:ext uri="{FF2B5EF4-FFF2-40B4-BE49-F238E27FC236}">
                <a16:creationId xmlns:a16="http://schemas.microsoft.com/office/drawing/2014/main" id="{2A73D071-4DB4-87B2-A54F-D9D2209BF25C}"/>
              </a:ext>
            </a:extLst>
          </p:cNvPr>
          <p:cNvSpPr>
            <a:spLocks noChangeArrowheads="1"/>
          </p:cNvSpPr>
          <p:nvPr/>
        </p:nvSpPr>
        <p:spPr bwMode="auto">
          <a:xfrm>
            <a:off x="2167827" y="1696914"/>
            <a:ext cx="3705255" cy="1772361"/>
          </a:xfrm>
          <a:prstGeom prst="rect">
            <a:avLst/>
          </a:prstGeom>
          <a:noFill/>
          <a:ln w="9525" cmpd="sng">
            <a:solidFill>
              <a:schemeClr val="bg1">
                <a:lumMod val="50000"/>
              </a:schemeClr>
            </a:solidFill>
            <a:miter lim="800000"/>
            <a:headEnd/>
            <a:tailEnd/>
          </a:ln>
        </p:spPr>
        <p:txBody>
          <a:bodyPr wrap="none" lIns="90000" tIns="46800" rIns="90000" bIns="46800" anchor="ctr"/>
          <a:lst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spcBef>
                <a:spcPct val="0"/>
              </a:spcBef>
            </a:pPr>
            <a:endParaRPr lang="nl-NL" sz="1600" b="0" dirty="0">
              <a:solidFill>
                <a:schemeClr val="bg1"/>
              </a:solidFill>
            </a:endParaRPr>
          </a:p>
        </p:txBody>
      </p:sp>
      <p:sp>
        <p:nvSpPr>
          <p:cNvPr id="169" name="Rectangle 16">
            <a:extLst>
              <a:ext uri="{FF2B5EF4-FFF2-40B4-BE49-F238E27FC236}">
                <a16:creationId xmlns:a16="http://schemas.microsoft.com/office/drawing/2014/main" id="{6D77F6DC-79F3-DBF7-07EF-E3B0BCCE88D7}"/>
              </a:ext>
            </a:extLst>
          </p:cNvPr>
          <p:cNvSpPr>
            <a:spLocks noChangeArrowheads="1"/>
          </p:cNvSpPr>
          <p:nvPr/>
        </p:nvSpPr>
        <p:spPr bwMode="auto">
          <a:xfrm>
            <a:off x="2167827" y="1472833"/>
            <a:ext cx="3705255" cy="424395"/>
          </a:xfrm>
          <a:prstGeom prst="rect">
            <a:avLst/>
          </a:prstGeom>
          <a:solidFill>
            <a:srgbClr val="945EE8"/>
          </a:solidFill>
          <a:ln w="9525">
            <a:solidFill>
              <a:srgbClr val="1B223F"/>
            </a:solidFill>
            <a:miter lim="800000"/>
            <a:headEnd/>
            <a:tailEnd/>
          </a:ln>
        </p:spPr>
        <p:txBody>
          <a:bodyPr wrap="none" lIns="90000" tIns="46800" rIns="90000" bIns="46800" anchor="ctr"/>
          <a:lst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spcBef>
                <a:spcPct val="0"/>
              </a:spcBef>
            </a:pPr>
            <a:r>
              <a:rPr lang="nl-NL" sz="1600" dirty="0">
                <a:solidFill>
                  <a:schemeClr val="bg1"/>
                </a:solidFill>
              </a:rPr>
              <a:t>1. Pull-strategie</a:t>
            </a:r>
            <a:endParaRPr lang="nl-NL" sz="1600" b="0" dirty="0">
              <a:solidFill>
                <a:schemeClr val="bg1"/>
              </a:solidFill>
            </a:endParaRPr>
          </a:p>
        </p:txBody>
      </p:sp>
      <p:sp>
        <p:nvSpPr>
          <p:cNvPr id="170" name="Rectangle 16">
            <a:extLst>
              <a:ext uri="{FF2B5EF4-FFF2-40B4-BE49-F238E27FC236}">
                <a16:creationId xmlns:a16="http://schemas.microsoft.com/office/drawing/2014/main" id="{165AF6F0-8ABC-C3BB-E5AC-994C79C6D818}"/>
              </a:ext>
            </a:extLst>
          </p:cNvPr>
          <p:cNvSpPr>
            <a:spLocks noChangeArrowheads="1"/>
          </p:cNvSpPr>
          <p:nvPr/>
        </p:nvSpPr>
        <p:spPr bwMode="auto">
          <a:xfrm>
            <a:off x="6318917" y="1472833"/>
            <a:ext cx="3705255" cy="424395"/>
          </a:xfrm>
          <a:prstGeom prst="rect">
            <a:avLst/>
          </a:prstGeom>
          <a:solidFill>
            <a:srgbClr val="945EE8"/>
          </a:solidFill>
          <a:ln w="9525">
            <a:solidFill>
              <a:srgbClr val="1B223F"/>
            </a:solidFill>
            <a:miter lim="800000"/>
            <a:headEnd/>
            <a:tailEnd/>
          </a:ln>
        </p:spPr>
        <p:txBody>
          <a:bodyPr wrap="none" lIns="90000" tIns="46800" rIns="90000" bIns="46800" anchor="ctr"/>
          <a:lst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spcBef>
                <a:spcPct val="0"/>
              </a:spcBef>
            </a:pPr>
            <a:r>
              <a:rPr lang="nl-NL" sz="1600" dirty="0">
                <a:solidFill>
                  <a:schemeClr val="bg1"/>
                </a:solidFill>
              </a:rPr>
              <a:t>2. Push-strategie</a:t>
            </a:r>
          </a:p>
        </p:txBody>
      </p:sp>
      <p:pic>
        <p:nvPicPr>
          <p:cNvPr id="171" name="Afbeelding 170">
            <a:extLst>
              <a:ext uri="{FF2B5EF4-FFF2-40B4-BE49-F238E27FC236}">
                <a16:creationId xmlns:a16="http://schemas.microsoft.com/office/drawing/2014/main" id="{9AB864F3-FD99-B14E-B144-E392E7251C83}"/>
              </a:ext>
            </a:extLst>
          </p:cNvPr>
          <p:cNvPicPr>
            <a:picLocks noChangeAspect="1"/>
          </p:cNvPicPr>
          <p:nvPr/>
        </p:nvPicPr>
        <p:blipFill>
          <a:blip r:embed="rId2"/>
          <a:stretch>
            <a:fillRect/>
          </a:stretch>
        </p:blipFill>
        <p:spPr>
          <a:xfrm>
            <a:off x="9090711" y="2030481"/>
            <a:ext cx="736504" cy="802319"/>
          </a:xfrm>
          <a:prstGeom prst="rect">
            <a:avLst/>
          </a:prstGeom>
        </p:spPr>
      </p:pic>
      <p:pic>
        <p:nvPicPr>
          <p:cNvPr id="172" name="Afbeelding 171">
            <a:extLst>
              <a:ext uri="{FF2B5EF4-FFF2-40B4-BE49-F238E27FC236}">
                <a16:creationId xmlns:a16="http://schemas.microsoft.com/office/drawing/2014/main" id="{36ECFD2E-380B-7E4B-BCC8-A70DAC2A5EB8}"/>
              </a:ext>
            </a:extLst>
          </p:cNvPr>
          <p:cNvPicPr>
            <a:picLocks noChangeAspect="1"/>
          </p:cNvPicPr>
          <p:nvPr/>
        </p:nvPicPr>
        <p:blipFill>
          <a:blip r:embed="rId3"/>
          <a:stretch>
            <a:fillRect/>
          </a:stretch>
        </p:blipFill>
        <p:spPr>
          <a:xfrm>
            <a:off x="6830356" y="2208991"/>
            <a:ext cx="613752" cy="613752"/>
          </a:xfrm>
          <a:prstGeom prst="rect">
            <a:avLst/>
          </a:prstGeom>
        </p:spPr>
      </p:pic>
      <p:pic>
        <p:nvPicPr>
          <p:cNvPr id="173" name="Afbeelding 172">
            <a:extLst>
              <a:ext uri="{FF2B5EF4-FFF2-40B4-BE49-F238E27FC236}">
                <a16:creationId xmlns:a16="http://schemas.microsoft.com/office/drawing/2014/main" id="{735E9743-B135-EE42-A86B-E9B45154F052}"/>
              </a:ext>
            </a:extLst>
          </p:cNvPr>
          <p:cNvPicPr>
            <a:picLocks noChangeAspect="1"/>
          </p:cNvPicPr>
          <p:nvPr/>
        </p:nvPicPr>
        <p:blipFill>
          <a:blip r:embed="rId4"/>
          <a:stretch>
            <a:fillRect/>
          </a:stretch>
        </p:blipFill>
        <p:spPr>
          <a:xfrm>
            <a:off x="8038503" y="2218638"/>
            <a:ext cx="604105" cy="604105"/>
          </a:xfrm>
          <a:prstGeom prst="rect">
            <a:avLst/>
          </a:prstGeom>
        </p:spPr>
      </p:pic>
      <p:sp>
        <p:nvSpPr>
          <p:cNvPr id="174" name="Pijl links 47">
            <a:extLst>
              <a:ext uri="{FF2B5EF4-FFF2-40B4-BE49-F238E27FC236}">
                <a16:creationId xmlns:a16="http://schemas.microsoft.com/office/drawing/2014/main" id="{7E9D5B12-1EBC-1843-AC75-0D07ACA60D28}"/>
              </a:ext>
            </a:extLst>
          </p:cNvPr>
          <p:cNvSpPr/>
          <p:nvPr/>
        </p:nvSpPr>
        <p:spPr>
          <a:xfrm>
            <a:off x="7629356" y="2423472"/>
            <a:ext cx="254000" cy="222250"/>
          </a:xfrm>
          <a:prstGeom prst="rightArrow">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nl-NL"/>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nl-NL" dirty="0"/>
          </a:p>
        </p:txBody>
      </p:sp>
      <p:sp>
        <p:nvSpPr>
          <p:cNvPr id="175" name="Pijl links 48">
            <a:extLst>
              <a:ext uri="{FF2B5EF4-FFF2-40B4-BE49-F238E27FC236}">
                <a16:creationId xmlns:a16="http://schemas.microsoft.com/office/drawing/2014/main" id="{3EAE7627-08DD-2A47-A438-C811A21C15F5}"/>
              </a:ext>
            </a:extLst>
          </p:cNvPr>
          <p:cNvSpPr/>
          <p:nvPr/>
        </p:nvSpPr>
        <p:spPr>
          <a:xfrm>
            <a:off x="8836711" y="2423472"/>
            <a:ext cx="254000" cy="222250"/>
          </a:xfrm>
          <a:prstGeom prst="rightArrow">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nl-NL"/>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nl-NL" dirty="0"/>
          </a:p>
        </p:txBody>
      </p:sp>
      <p:sp>
        <p:nvSpPr>
          <p:cNvPr id="176" name="Gebogen pijl omhoog 49">
            <a:extLst>
              <a:ext uri="{FF2B5EF4-FFF2-40B4-BE49-F238E27FC236}">
                <a16:creationId xmlns:a16="http://schemas.microsoft.com/office/drawing/2014/main" id="{2A5ED89B-2930-5C4A-B0E0-B04E6F6BAFA1}"/>
              </a:ext>
            </a:extLst>
          </p:cNvPr>
          <p:cNvSpPr/>
          <p:nvPr/>
        </p:nvSpPr>
        <p:spPr>
          <a:xfrm>
            <a:off x="7153105" y="2931117"/>
            <a:ext cx="1243986" cy="222250"/>
          </a:xfrm>
          <a:prstGeom prst="bentUpArrow">
            <a:avLst/>
          </a:prstGeom>
          <a:solidFill>
            <a:srgbClr val="945E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nl-NL"/>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nl-NL" dirty="0"/>
          </a:p>
        </p:txBody>
      </p:sp>
      <p:sp>
        <p:nvSpPr>
          <p:cNvPr id="177" name="Gebogen pijl omhoog 50">
            <a:extLst>
              <a:ext uri="{FF2B5EF4-FFF2-40B4-BE49-F238E27FC236}">
                <a16:creationId xmlns:a16="http://schemas.microsoft.com/office/drawing/2014/main" id="{55C128B6-016C-DD4F-BF79-76FEDADF3264}"/>
              </a:ext>
            </a:extLst>
          </p:cNvPr>
          <p:cNvSpPr/>
          <p:nvPr/>
        </p:nvSpPr>
        <p:spPr>
          <a:xfrm flipH="1">
            <a:off x="7110245" y="2933513"/>
            <a:ext cx="251997" cy="219854"/>
          </a:xfrm>
          <a:prstGeom prst="bentUpArrow">
            <a:avLst/>
          </a:prstGeom>
          <a:solidFill>
            <a:srgbClr val="945E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nl-NL"/>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nl-NL" dirty="0"/>
          </a:p>
        </p:txBody>
      </p:sp>
      <p:sp>
        <p:nvSpPr>
          <p:cNvPr id="178" name="Rectangle 16">
            <a:hlinkClick r:id="rId5"/>
            <a:extLst>
              <a:ext uri="{FF2B5EF4-FFF2-40B4-BE49-F238E27FC236}">
                <a16:creationId xmlns:a16="http://schemas.microsoft.com/office/drawing/2014/main" id="{473E6F3C-5B79-254A-9C9F-A34F8447FAB5}"/>
              </a:ext>
            </a:extLst>
          </p:cNvPr>
          <p:cNvSpPr>
            <a:spLocks noChangeArrowheads="1"/>
          </p:cNvSpPr>
          <p:nvPr/>
        </p:nvSpPr>
        <p:spPr bwMode="auto">
          <a:xfrm>
            <a:off x="7049308" y="2822743"/>
            <a:ext cx="207596" cy="179999"/>
          </a:xfrm>
          <a:prstGeom prst="rect">
            <a:avLst/>
          </a:prstGeom>
          <a:solidFill>
            <a:schemeClr val="bg1"/>
          </a:solidFill>
          <a:ln w="9525">
            <a:noFill/>
            <a:miter lim="800000"/>
            <a:headEnd/>
            <a:tailEnd/>
          </a:ln>
        </p:spPr>
        <p:txBody>
          <a:bodyPr wrap="none" lIns="90000" tIns="46800" rIns="90000" bIns="46800" anchor="ctr"/>
          <a:lst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spcBef>
                <a:spcPct val="0"/>
              </a:spcBef>
            </a:pPr>
            <a:endParaRPr lang="nl-NL" sz="1600" b="0" dirty="0">
              <a:solidFill>
                <a:schemeClr val="bg1"/>
              </a:solidFill>
            </a:endParaRPr>
          </a:p>
        </p:txBody>
      </p:sp>
      <p:pic>
        <p:nvPicPr>
          <p:cNvPr id="179" name="Afbeelding 178">
            <a:extLst>
              <a:ext uri="{FF2B5EF4-FFF2-40B4-BE49-F238E27FC236}">
                <a16:creationId xmlns:a16="http://schemas.microsoft.com/office/drawing/2014/main" id="{84BE6E8F-A574-1D48-ACA8-FE2AF4D51D03}"/>
              </a:ext>
            </a:extLst>
          </p:cNvPr>
          <p:cNvPicPr>
            <a:picLocks noChangeAspect="1"/>
          </p:cNvPicPr>
          <p:nvPr/>
        </p:nvPicPr>
        <p:blipFill>
          <a:blip r:embed="rId2"/>
          <a:stretch>
            <a:fillRect/>
          </a:stretch>
        </p:blipFill>
        <p:spPr>
          <a:xfrm>
            <a:off x="4903743" y="2037203"/>
            <a:ext cx="736504" cy="802319"/>
          </a:xfrm>
          <a:prstGeom prst="rect">
            <a:avLst/>
          </a:prstGeom>
        </p:spPr>
      </p:pic>
      <p:pic>
        <p:nvPicPr>
          <p:cNvPr id="180" name="Afbeelding 179">
            <a:extLst>
              <a:ext uri="{FF2B5EF4-FFF2-40B4-BE49-F238E27FC236}">
                <a16:creationId xmlns:a16="http://schemas.microsoft.com/office/drawing/2014/main" id="{496BC453-3533-3748-9367-31508497BC1F}"/>
              </a:ext>
            </a:extLst>
          </p:cNvPr>
          <p:cNvPicPr>
            <a:picLocks noChangeAspect="1"/>
          </p:cNvPicPr>
          <p:nvPr/>
        </p:nvPicPr>
        <p:blipFill>
          <a:blip r:embed="rId3"/>
          <a:stretch>
            <a:fillRect/>
          </a:stretch>
        </p:blipFill>
        <p:spPr>
          <a:xfrm>
            <a:off x="2643388" y="2215713"/>
            <a:ext cx="613752" cy="613752"/>
          </a:xfrm>
          <a:prstGeom prst="rect">
            <a:avLst/>
          </a:prstGeom>
        </p:spPr>
      </p:pic>
      <p:pic>
        <p:nvPicPr>
          <p:cNvPr id="181" name="Afbeelding 180">
            <a:extLst>
              <a:ext uri="{FF2B5EF4-FFF2-40B4-BE49-F238E27FC236}">
                <a16:creationId xmlns:a16="http://schemas.microsoft.com/office/drawing/2014/main" id="{68420E7D-9346-EC40-B28F-1F0A1BCDF88A}"/>
              </a:ext>
            </a:extLst>
          </p:cNvPr>
          <p:cNvPicPr>
            <a:picLocks noChangeAspect="1"/>
          </p:cNvPicPr>
          <p:nvPr/>
        </p:nvPicPr>
        <p:blipFill>
          <a:blip r:embed="rId4"/>
          <a:stretch>
            <a:fillRect/>
          </a:stretch>
        </p:blipFill>
        <p:spPr>
          <a:xfrm>
            <a:off x="3851535" y="2225360"/>
            <a:ext cx="604105" cy="604105"/>
          </a:xfrm>
          <a:prstGeom prst="rect">
            <a:avLst/>
          </a:prstGeom>
        </p:spPr>
      </p:pic>
      <p:sp>
        <p:nvSpPr>
          <p:cNvPr id="182" name="Pijl links 30">
            <a:extLst>
              <a:ext uri="{FF2B5EF4-FFF2-40B4-BE49-F238E27FC236}">
                <a16:creationId xmlns:a16="http://schemas.microsoft.com/office/drawing/2014/main" id="{769E11BC-A667-F143-B78F-EB160FBBA2B8}"/>
              </a:ext>
            </a:extLst>
          </p:cNvPr>
          <p:cNvSpPr/>
          <p:nvPr/>
        </p:nvSpPr>
        <p:spPr>
          <a:xfrm>
            <a:off x="3442388" y="2430194"/>
            <a:ext cx="254000" cy="222250"/>
          </a:xfrm>
          <a:prstGeom prst="rightArrow">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nl-NL"/>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nl-NL" dirty="0"/>
          </a:p>
        </p:txBody>
      </p:sp>
      <p:sp>
        <p:nvSpPr>
          <p:cNvPr id="183" name="Pijl links 31">
            <a:extLst>
              <a:ext uri="{FF2B5EF4-FFF2-40B4-BE49-F238E27FC236}">
                <a16:creationId xmlns:a16="http://schemas.microsoft.com/office/drawing/2014/main" id="{3DC806E3-2E3D-5540-BF18-BDAE57B24A32}"/>
              </a:ext>
            </a:extLst>
          </p:cNvPr>
          <p:cNvSpPr/>
          <p:nvPr/>
        </p:nvSpPr>
        <p:spPr>
          <a:xfrm>
            <a:off x="4649743" y="2430194"/>
            <a:ext cx="254000" cy="222250"/>
          </a:xfrm>
          <a:prstGeom prst="rightArrow">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nl-NL"/>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nl-NL" dirty="0"/>
          </a:p>
        </p:txBody>
      </p:sp>
      <p:sp>
        <p:nvSpPr>
          <p:cNvPr id="184" name="Gebogen pijl omhoog 32">
            <a:extLst>
              <a:ext uri="{FF2B5EF4-FFF2-40B4-BE49-F238E27FC236}">
                <a16:creationId xmlns:a16="http://schemas.microsoft.com/office/drawing/2014/main" id="{C2D540FC-6768-8846-864B-CB3503178BC1}"/>
              </a:ext>
            </a:extLst>
          </p:cNvPr>
          <p:cNvSpPr/>
          <p:nvPr/>
        </p:nvSpPr>
        <p:spPr>
          <a:xfrm>
            <a:off x="2966137" y="3063603"/>
            <a:ext cx="2324683" cy="204062"/>
          </a:xfrm>
          <a:prstGeom prst="bentUpArrow">
            <a:avLst/>
          </a:prstGeom>
          <a:solidFill>
            <a:srgbClr val="945E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nl-NL"/>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nl-NL" dirty="0"/>
          </a:p>
        </p:txBody>
      </p:sp>
      <p:sp>
        <p:nvSpPr>
          <p:cNvPr id="185" name="Gebogen pijl omhoog 33">
            <a:extLst>
              <a:ext uri="{FF2B5EF4-FFF2-40B4-BE49-F238E27FC236}">
                <a16:creationId xmlns:a16="http://schemas.microsoft.com/office/drawing/2014/main" id="{7E476DF2-E2F5-424C-B7CC-0A97390C0CF9}"/>
              </a:ext>
            </a:extLst>
          </p:cNvPr>
          <p:cNvSpPr/>
          <p:nvPr/>
        </p:nvSpPr>
        <p:spPr>
          <a:xfrm flipH="1">
            <a:off x="2923277" y="3047811"/>
            <a:ext cx="251997" cy="219854"/>
          </a:xfrm>
          <a:prstGeom prst="bentUpArrow">
            <a:avLst/>
          </a:prstGeom>
          <a:solidFill>
            <a:srgbClr val="945E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nl-NL"/>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nl-NL" dirty="0"/>
          </a:p>
        </p:txBody>
      </p:sp>
      <p:sp>
        <p:nvSpPr>
          <p:cNvPr id="186" name="Rectangle 16">
            <a:hlinkClick r:id="rId5"/>
            <a:extLst>
              <a:ext uri="{FF2B5EF4-FFF2-40B4-BE49-F238E27FC236}">
                <a16:creationId xmlns:a16="http://schemas.microsoft.com/office/drawing/2014/main" id="{9B160576-D787-2E40-852C-598F1ABE15A1}"/>
              </a:ext>
            </a:extLst>
          </p:cNvPr>
          <p:cNvSpPr>
            <a:spLocks noChangeArrowheads="1"/>
          </p:cNvSpPr>
          <p:nvPr/>
        </p:nvSpPr>
        <p:spPr bwMode="auto">
          <a:xfrm>
            <a:off x="2862340" y="2937041"/>
            <a:ext cx="207596" cy="179999"/>
          </a:xfrm>
          <a:prstGeom prst="rect">
            <a:avLst/>
          </a:prstGeom>
          <a:solidFill>
            <a:schemeClr val="bg1"/>
          </a:solidFill>
          <a:ln w="9525">
            <a:noFill/>
            <a:miter lim="800000"/>
            <a:headEnd/>
            <a:tailEnd/>
          </a:ln>
        </p:spPr>
        <p:txBody>
          <a:bodyPr wrap="none" lIns="90000" tIns="46800" rIns="90000" bIns="46800" anchor="ctr"/>
          <a:lst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spcBef>
                <a:spcPct val="0"/>
              </a:spcBef>
            </a:pPr>
            <a:endParaRPr lang="nl-NL" sz="1600" b="0" dirty="0">
              <a:solidFill>
                <a:schemeClr val="bg1"/>
              </a:solidFill>
            </a:endParaRPr>
          </a:p>
        </p:txBody>
      </p:sp>
      <p:sp>
        <p:nvSpPr>
          <p:cNvPr id="187" name="Tekstvak 1">
            <a:extLst>
              <a:ext uri="{FF2B5EF4-FFF2-40B4-BE49-F238E27FC236}">
                <a16:creationId xmlns:a16="http://schemas.microsoft.com/office/drawing/2014/main" id="{22237BC5-F0AC-3547-B8E8-7C72E71B5FCD}"/>
              </a:ext>
            </a:extLst>
          </p:cNvPr>
          <p:cNvSpPr txBox="1"/>
          <p:nvPr/>
        </p:nvSpPr>
        <p:spPr>
          <a:xfrm>
            <a:off x="2389311" y="2798895"/>
            <a:ext cx="1162215" cy="276999"/>
          </a:xfrm>
          <a:prstGeom prst="rect">
            <a:avLst/>
          </a:prstGeom>
          <a:noFill/>
        </p:spPr>
        <p:txBody>
          <a:bodyPr wrap="square" rtlCol="0">
            <a:spAutoFit/>
          </a:bodyPr>
          <a:lst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nl-NL" sz="1200" dirty="0"/>
              <a:t>Onderneming</a:t>
            </a:r>
          </a:p>
        </p:txBody>
      </p:sp>
      <p:sp>
        <p:nvSpPr>
          <p:cNvPr id="188" name="Tekstvak 36">
            <a:extLst>
              <a:ext uri="{FF2B5EF4-FFF2-40B4-BE49-F238E27FC236}">
                <a16:creationId xmlns:a16="http://schemas.microsoft.com/office/drawing/2014/main" id="{28BE473E-1BBC-3D48-BB6E-2D51189B44CD}"/>
              </a:ext>
            </a:extLst>
          </p:cNvPr>
          <p:cNvSpPr txBox="1"/>
          <p:nvPr/>
        </p:nvSpPr>
        <p:spPr>
          <a:xfrm>
            <a:off x="3606281" y="2798895"/>
            <a:ext cx="1162215" cy="276999"/>
          </a:xfrm>
          <a:prstGeom prst="rect">
            <a:avLst/>
          </a:prstGeom>
          <a:noFill/>
        </p:spPr>
        <p:txBody>
          <a:bodyPr wrap="square" rtlCol="0">
            <a:spAutoFit/>
          </a:bodyPr>
          <a:lst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nl-NL" sz="1200" dirty="0"/>
              <a:t>Tussenhandel</a:t>
            </a:r>
          </a:p>
        </p:txBody>
      </p:sp>
      <p:sp>
        <p:nvSpPr>
          <p:cNvPr id="189" name="Tekstvak 37">
            <a:extLst>
              <a:ext uri="{FF2B5EF4-FFF2-40B4-BE49-F238E27FC236}">
                <a16:creationId xmlns:a16="http://schemas.microsoft.com/office/drawing/2014/main" id="{80D75064-5A3B-2143-B3B5-D3C6E74E0977}"/>
              </a:ext>
            </a:extLst>
          </p:cNvPr>
          <p:cNvSpPr txBox="1"/>
          <p:nvPr/>
        </p:nvSpPr>
        <p:spPr>
          <a:xfrm>
            <a:off x="4659630" y="2798895"/>
            <a:ext cx="1162215" cy="276999"/>
          </a:xfrm>
          <a:prstGeom prst="rect">
            <a:avLst/>
          </a:prstGeom>
          <a:noFill/>
        </p:spPr>
        <p:txBody>
          <a:bodyPr wrap="square" rtlCol="0">
            <a:spAutoFit/>
          </a:bodyPr>
          <a:lst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nl-NL" sz="1200" dirty="0"/>
              <a:t>Consument</a:t>
            </a:r>
          </a:p>
        </p:txBody>
      </p:sp>
      <p:pic>
        <p:nvPicPr>
          <p:cNvPr id="1026" name="Picture 2" descr="Keuzedeel voor niveau 3 en 4. Supermarkt - PDF Free Download">
            <a:extLst>
              <a:ext uri="{FF2B5EF4-FFF2-40B4-BE49-F238E27FC236}">
                <a16:creationId xmlns:a16="http://schemas.microsoft.com/office/drawing/2014/main" id="{970ADE12-E7BC-A90A-6EAA-91C5A696435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29089" y="3951471"/>
            <a:ext cx="3691557" cy="206180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ier had uw advertentie kunnen staan failliet">
            <a:extLst>
              <a:ext uri="{FF2B5EF4-FFF2-40B4-BE49-F238E27FC236}">
                <a16:creationId xmlns:a16="http://schemas.microsoft.com/office/drawing/2014/main" id="{0927E19D-A083-C91E-0FD6-A6091ECD624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67827" y="3947121"/>
            <a:ext cx="3729583" cy="2098586"/>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Smartphone Icon Vector #338428 - Free Icons Library">
            <a:extLst>
              <a:ext uri="{FF2B5EF4-FFF2-40B4-BE49-F238E27FC236}">
                <a16:creationId xmlns:a16="http://schemas.microsoft.com/office/drawing/2014/main" id="{7C1D0F26-D1B7-E4A4-551C-A22A6D6A886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82004" y="3469275"/>
            <a:ext cx="1787932" cy="2529098"/>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Instagram Vector – Braia Villas Tuscany">
            <a:extLst>
              <a:ext uri="{FF2B5EF4-FFF2-40B4-BE49-F238E27FC236}">
                <a16:creationId xmlns:a16="http://schemas.microsoft.com/office/drawing/2014/main" id="{8B706B5F-E2F7-557E-EB80-1E825D61095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822264" y="3992535"/>
            <a:ext cx="691125" cy="691125"/>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facebook-flat-vector-logo-400x400 -">
            <a:extLst>
              <a:ext uri="{FF2B5EF4-FFF2-40B4-BE49-F238E27FC236}">
                <a16:creationId xmlns:a16="http://schemas.microsoft.com/office/drawing/2014/main" id="{2EBB7AB5-F40C-24B9-5EDC-D98125C31235}"/>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787914" y="4745874"/>
            <a:ext cx="759825" cy="759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3816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30"/>
                                        </p:tgtEl>
                                        <p:attrNameLst>
                                          <p:attrName>style.visibility</p:attrName>
                                        </p:attrNameLst>
                                      </p:cBhvr>
                                      <p:to>
                                        <p:strVal val="visible"/>
                                      </p:to>
                                    </p:set>
                                    <p:animEffect transition="in" filter="fade">
                                      <p:cBhvr>
                                        <p:cTn id="7" dur="500"/>
                                        <p:tgtEl>
                                          <p:spTgt spid="1030"/>
                                        </p:tgtEl>
                                      </p:cBhvr>
                                    </p:animEffect>
                                  </p:childTnLst>
                                </p:cTn>
                              </p:par>
                              <p:par>
                                <p:cTn id="8" presetID="10" presetClass="entr" presetSubtype="0" fill="hold" nodeType="withEffect">
                                  <p:stCondLst>
                                    <p:cond delay="0"/>
                                  </p:stCondLst>
                                  <p:childTnLst>
                                    <p:set>
                                      <p:cBhvr>
                                        <p:cTn id="9" dur="1" fill="hold">
                                          <p:stCondLst>
                                            <p:cond delay="0"/>
                                          </p:stCondLst>
                                        </p:cTn>
                                        <p:tgtEl>
                                          <p:spTgt spid="1034"/>
                                        </p:tgtEl>
                                        <p:attrNameLst>
                                          <p:attrName>style.visibility</p:attrName>
                                        </p:attrNameLst>
                                      </p:cBhvr>
                                      <p:to>
                                        <p:strVal val="visible"/>
                                      </p:to>
                                    </p:set>
                                    <p:animEffect transition="in" filter="fade">
                                      <p:cBhvr>
                                        <p:cTn id="10" dur="500"/>
                                        <p:tgtEl>
                                          <p:spTgt spid="1034"/>
                                        </p:tgtEl>
                                      </p:cBhvr>
                                    </p:animEffect>
                                  </p:childTnLst>
                                </p:cTn>
                              </p:par>
                              <p:par>
                                <p:cTn id="11" presetID="10" presetClass="entr" presetSubtype="0" fill="hold" nodeType="withEffect">
                                  <p:stCondLst>
                                    <p:cond delay="0"/>
                                  </p:stCondLst>
                                  <p:childTnLst>
                                    <p:set>
                                      <p:cBhvr>
                                        <p:cTn id="12" dur="1" fill="hold">
                                          <p:stCondLst>
                                            <p:cond delay="0"/>
                                          </p:stCondLst>
                                        </p:cTn>
                                        <p:tgtEl>
                                          <p:spTgt spid="1036"/>
                                        </p:tgtEl>
                                        <p:attrNameLst>
                                          <p:attrName>style.visibility</p:attrName>
                                        </p:attrNameLst>
                                      </p:cBhvr>
                                      <p:to>
                                        <p:strVal val="visible"/>
                                      </p:to>
                                    </p:set>
                                    <p:animEffect transition="in" filter="fade">
                                      <p:cBhvr>
                                        <p:cTn id="13" dur="500"/>
                                        <p:tgtEl>
                                          <p:spTgt spid="1036"/>
                                        </p:tgtEl>
                                      </p:cBhvr>
                                    </p:animEffect>
                                  </p:childTnLst>
                                </p:cTn>
                              </p:par>
                              <p:par>
                                <p:cTn id="14" presetID="10" presetClass="entr" presetSubtype="0" fill="hold" nodeType="withEffect">
                                  <p:stCondLst>
                                    <p:cond delay="0"/>
                                  </p:stCondLst>
                                  <p:childTnLst>
                                    <p:set>
                                      <p:cBhvr>
                                        <p:cTn id="15" dur="1" fill="hold">
                                          <p:stCondLst>
                                            <p:cond delay="0"/>
                                          </p:stCondLst>
                                        </p:cTn>
                                        <p:tgtEl>
                                          <p:spTgt spid="1038"/>
                                        </p:tgtEl>
                                        <p:attrNameLst>
                                          <p:attrName>style.visibility</p:attrName>
                                        </p:attrNameLst>
                                      </p:cBhvr>
                                      <p:to>
                                        <p:strVal val="visible"/>
                                      </p:to>
                                    </p:set>
                                    <p:animEffect transition="in" filter="fade">
                                      <p:cBhvr>
                                        <p:cTn id="16" dur="500"/>
                                        <p:tgtEl>
                                          <p:spTgt spid="1038"/>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4A13CA-C031-E444-2F95-7FF4C37BCB6D}"/>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DF8776AF-BC09-DBEF-40E3-B9F3E53CF505}"/>
              </a:ext>
            </a:extLst>
          </p:cNvPr>
          <p:cNvSpPr>
            <a:spLocks noGrp="1"/>
          </p:cNvSpPr>
          <p:nvPr>
            <p:ph type="title"/>
          </p:nvPr>
        </p:nvSpPr>
        <p:spPr/>
        <p:txBody>
          <a:bodyPr/>
          <a:lstStyle/>
          <a:p>
            <a:r>
              <a:rPr lang="nl-NL" dirty="0"/>
              <a:t>Examenvoorbeeld (2024-I, opgave 6)</a:t>
            </a:r>
          </a:p>
        </p:txBody>
      </p:sp>
      <p:sp>
        <p:nvSpPr>
          <p:cNvPr id="3" name="Tijdelijke aanduiding voor inhoud 2">
            <a:extLst>
              <a:ext uri="{FF2B5EF4-FFF2-40B4-BE49-F238E27FC236}">
                <a16:creationId xmlns:a16="http://schemas.microsoft.com/office/drawing/2014/main" id="{4812FE90-D612-FAE7-928F-13E221FE1CF5}"/>
              </a:ext>
            </a:extLst>
          </p:cNvPr>
          <p:cNvSpPr>
            <a:spLocks noGrp="1"/>
          </p:cNvSpPr>
          <p:nvPr>
            <p:ph sz="half" idx="1"/>
          </p:nvPr>
        </p:nvSpPr>
        <p:spPr/>
        <p:txBody>
          <a:bodyPr>
            <a:noAutofit/>
          </a:bodyPr>
          <a:lstStyle/>
          <a:p>
            <a:pPr marL="0" indent="0">
              <a:buNone/>
            </a:pPr>
            <a:r>
              <a:rPr lang="nl-NL" sz="1800" dirty="0"/>
              <a:t>Pieter en Edwin zijn consumenten die veel Adidas producten kopen. Zij bekijken een EK-voetbalwedstrijd op tv en zien dat Adidas shirtsponsor is van het Duitse nationale team. Na het zien van de wedstrijd bestelt Pieter een EK-voetbalshirt van het Duitse nationale team. </a:t>
            </a:r>
          </a:p>
          <a:p>
            <a:pPr marL="0" indent="0">
              <a:buNone/>
            </a:pPr>
            <a:endParaRPr lang="nl-NL" sz="1800" dirty="0"/>
          </a:p>
          <a:p>
            <a:pPr marL="0" indent="0">
              <a:buNone/>
            </a:pPr>
            <a:endParaRPr lang="nl-NL" sz="1800" dirty="0"/>
          </a:p>
        </p:txBody>
      </p:sp>
      <p:sp>
        <p:nvSpPr>
          <p:cNvPr id="4" name="Tijdelijke aanduiding voor inhoud 3">
            <a:extLst>
              <a:ext uri="{FF2B5EF4-FFF2-40B4-BE49-F238E27FC236}">
                <a16:creationId xmlns:a16="http://schemas.microsoft.com/office/drawing/2014/main" id="{E2444DFB-5F0C-599C-0F0B-3EB0E9926405}"/>
              </a:ext>
            </a:extLst>
          </p:cNvPr>
          <p:cNvSpPr>
            <a:spLocks noGrp="1"/>
          </p:cNvSpPr>
          <p:nvPr>
            <p:ph sz="half" idx="2"/>
          </p:nvPr>
        </p:nvSpPr>
        <p:spPr/>
        <p:txBody>
          <a:bodyPr>
            <a:normAutofit/>
          </a:bodyPr>
          <a:lstStyle/>
          <a:p>
            <a:pPr marL="0" indent="0">
              <a:buNone/>
            </a:pPr>
            <a:endParaRPr lang="nl-NL" sz="1800" b="1" dirty="0"/>
          </a:p>
          <a:p>
            <a:pPr marL="0" indent="0">
              <a:buNone/>
            </a:pPr>
            <a:endParaRPr lang="nl-NL" sz="1800" dirty="0"/>
          </a:p>
          <a:p>
            <a:pPr marL="0" indent="0">
              <a:buNone/>
            </a:pPr>
            <a:endParaRPr lang="nl-NL" sz="1800" dirty="0"/>
          </a:p>
          <a:p>
            <a:pPr marL="0" indent="0">
              <a:buNone/>
            </a:pPr>
            <a:endParaRPr lang="nl-NL" sz="1800" dirty="0"/>
          </a:p>
          <a:p>
            <a:pPr marL="0" indent="0">
              <a:buNone/>
            </a:pPr>
            <a:endParaRPr lang="nl-NL" sz="1800" dirty="0"/>
          </a:p>
          <a:p>
            <a:pPr marL="0" indent="0">
              <a:buNone/>
            </a:pPr>
            <a:endParaRPr lang="nl-NL" sz="1800" dirty="0"/>
          </a:p>
          <a:p>
            <a:pPr marL="0" indent="0">
              <a:buNone/>
            </a:pPr>
            <a:endParaRPr lang="nl-NL" sz="1800" dirty="0"/>
          </a:p>
          <a:p>
            <a:pPr marL="0" indent="0">
              <a:buNone/>
            </a:pPr>
            <a:endParaRPr lang="nl-NL" sz="1800" dirty="0"/>
          </a:p>
          <a:p>
            <a:pPr marL="0" indent="0">
              <a:buNone/>
            </a:pPr>
            <a:endParaRPr lang="nl-NL" sz="1800" dirty="0"/>
          </a:p>
          <a:p>
            <a:pPr marL="0" indent="0">
              <a:buNone/>
            </a:pPr>
            <a:endParaRPr lang="nl-NL" sz="1800" dirty="0"/>
          </a:p>
        </p:txBody>
      </p:sp>
      <p:sp>
        <p:nvSpPr>
          <p:cNvPr id="5" name="Tijdelijke aanduiding voor inhoud 2">
            <a:extLst>
              <a:ext uri="{FF2B5EF4-FFF2-40B4-BE49-F238E27FC236}">
                <a16:creationId xmlns:a16="http://schemas.microsoft.com/office/drawing/2014/main" id="{932F777B-6506-657F-587C-255A667E720E}"/>
              </a:ext>
            </a:extLst>
          </p:cNvPr>
          <p:cNvSpPr txBox="1">
            <a:spLocks/>
          </p:cNvSpPr>
          <p:nvPr/>
        </p:nvSpPr>
        <p:spPr>
          <a:xfrm>
            <a:off x="6019800" y="1825625"/>
            <a:ext cx="5181600" cy="43513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Effra" panose="02000506080000020004"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Effra" panose="02000506080000020004"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Effra" panose="02000506080000020004"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Effra" panose="02000506080000020004"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Effra" panose="0200050608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sz="1800" b="1" dirty="0"/>
              <a:t>Vraag 30 (2p):</a:t>
            </a:r>
          </a:p>
          <a:p>
            <a:pPr marL="0" indent="0">
              <a:buNone/>
            </a:pPr>
            <a:r>
              <a:rPr lang="nl-NL" sz="1800" i="1" dirty="0"/>
              <a:t>Leg uit of Adidas een push- of pull-strategie hanteert bij shirtreclame op tv. </a:t>
            </a:r>
          </a:p>
          <a:p>
            <a:pPr marL="0" indent="0">
              <a:buNone/>
            </a:pPr>
            <a:endParaRPr lang="nl-NL" sz="1800" dirty="0"/>
          </a:p>
          <a:p>
            <a:pPr marL="0" indent="0">
              <a:buNone/>
            </a:pPr>
            <a:r>
              <a:rPr lang="nl-NL" sz="1800" b="1" dirty="0">
                <a:solidFill>
                  <a:srgbClr val="945DE8"/>
                </a:solidFill>
              </a:rPr>
              <a:t>Pull</a:t>
            </a:r>
            <a:r>
              <a:rPr lang="nl-NL" sz="1800" dirty="0"/>
              <a:t>-strategie,</a:t>
            </a:r>
          </a:p>
          <a:p>
            <a:pPr marL="0" indent="0">
              <a:buNone/>
            </a:pPr>
            <a:r>
              <a:rPr lang="nl-NL" sz="1800" dirty="0"/>
              <a:t>Want de marketing van Adidas is gericht op de consument (waardoor vraag wordt gecreëerd in de webshop / tussenhandel).</a:t>
            </a:r>
          </a:p>
        </p:txBody>
      </p:sp>
    </p:spTree>
    <p:extLst>
      <p:ext uri="{BB962C8B-B14F-4D97-AF65-F5344CB8AC3E}">
        <p14:creationId xmlns:p14="http://schemas.microsoft.com/office/powerpoint/2010/main" val="309534363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90A9BC1-F0AE-613A-1C94-2755220CEA0B}"/>
              </a:ext>
            </a:extLst>
          </p:cNvPr>
          <p:cNvSpPr>
            <a:spLocks noGrp="1"/>
          </p:cNvSpPr>
          <p:nvPr>
            <p:ph type="title"/>
          </p:nvPr>
        </p:nvSpPr>
        <p:spPr/>
        <p:txBody>
          <a:bodyPr/>
          <a:lstStyle/>
          <a:p>
            <a:endParaRPr lang="nl-NL"/>
          </a:p>
        </p:txBody>
      </p:sp>
      <p:sp>
        <p:nvSpPr>
          <p:cNvPr id="3" name="Tijdelijke aanduiding voor inhoud 2">
            <a:extLst>
              <a:ext uri="{FF2B5EF4-FFF2-40B4-BE49-F238E27FC236}">
                <a16:creationId xmlns:a16="http://schemas.microsoft.com/office/drawing/2014/main" id="{B5F5414E-5E70-21DF-FFBC-EDC82FBC7244}"/>
              </a:ext>
            </a:extLst>
          </p:cNvPr>
          <p:cNvSpPr>
            <a:spLocks noGrp="1"/>
          </p:cNvSpPr>
          <p:nvPr>
            <p:ph sz="half" idx="1"/>
          </p:nvPr>
        </p:nvSpPr>
        <p:spPr/>
        <p:txBody>
          <a:bodyPr/>
          <a:lstStyle/>
          <a:p>
            <a:endParaRPr lang="nl-NL"/>
          </a:p>
        </p:txBody>
      </p:sp>
      <p:sp>
        <p:nvSpPr>
          <p:cNvPr id="4" name="Tijdelijke aanduiding voor inhoud 3">
            <a:extLst>
              <a:ext uri="{FF2B5EF4-FFF2-40B4-BE49-F238E27FC236}">
                <a16:creationId xmlns:a16="http://schemas.microsoft.com/office/drawing/2014/main" id="{01CECAEB-3A61-4CC4-0798-C55CE159D845}"/>
              </a:ext>
            </a:extLst>
          </p:cNvPr>
          <p:cNvSpPr>
            <a:spLocks noGrp="1"/>
          </p:cNvSpPr>
          <p:nvPr>
            <p:ph sz="half" idx="2"/>
          </p:nvPr>
        </p:nvSpPr>
        <p:spPr/>
        <p:txBody>
          <a:bodyPr/>
          <a:lstStyle/>
          <a:p>
            <a:endParaRPr lang="nl-NL"/>
          </a:p>
        </p:txBody>
      </p:sp>
    </p:spTree>
    <p:extLst>
      <p:ext uri="{BB962C8B-B14F-4D97-AF65-F5344CB8AC3E}">
        <p14:creationId xmlns:p14="http://schemas.microsoft.com/office/powerpoint/2010/main" val="75268892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3291D066-A77D-CB16-57AB-C389943F68AE}"/>
              </a:ext>
            </a:extLst>
          </p:cNvPr>
          <p:cNvSpPr>
            <a:spLocks noGrp="1"/>
          </p:cNvSpPr>
          <p:nvPr>
            <p:ph type="title"/>
          </p:nvPr>
        </p:nvSpPr>
        <p:spPr/>
        <p:txBody>
          <a:bodyPr/>
          <a:lstStyle/>
          <a:p>
            <a:r>
              <a:rPr lang="nl-NL" dirty="0"/>
              <a:t>BTW</a:t>
            </a:r>
          </a:p>
        </p:txBody>
      </p:sp>
      <p:sp>
        <p:nvSpPr>
          <p:cNvPr id="5" name="Tijdelijke aanduiding voor tekst 4">
            <a:extLst>
              <a:ext uri="{FF2B5EF4-FFF2-40B4-BE49-F238E27FC236}">
                <a16:creationId xmlns:a16="http://schemas.microsoft.com/office/drawing/2014/main" id="{7A8C142D-63CF-958A-9ED4-520C04E96A75}"/>
              </a:ext>
            </a:extLst>
          </p:cNvPr>
          <p:cNvSpPr>
            <a:spLocks noGrp="1"/>
          </p:cNvSpPr>
          <p:nvPr>
            <p:ph type="body" idx="1"/>
          </p:nvPr>
        </p:nvSpPr>
        <p:spPr/>
        <p:txBody>
          <a:bodyPr/>
          <a:lstStyle/>
          <a:p>
            <a:r>
              <a:rPr lang="nl-NL" dirty="0"/>
              <a:t>Quirine</a:t>
            </a:r>
          </a:p>
        </p:txBody>
      </p:sp>
    </p:spTree>
    <p:extLst>
      <p:ext uri="{BB962C8B-B14F-4D97-AF65-F5344CB8AC3E}">
        <p14:creationId xmlns:p14="http://schemas.microsoft.com/office/powerpoint/2010/main" val="167605731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BDF1F804-3310-12F9-122A-6D3D87AFF576}"/>
              </a:ext>
            </a:extLst>
          </p:cNvPr>
          <p:cNvSpPr>
            <a:spLocks noGrp="1"/>
          </p:cNvSpPr>
          <p:nvPr>
            <p:ph type="title"/>
          </p:nvPr>
        </p:nvSpPr>
        <p:spPr/>
        <p:txBody>
          <a:bodyPr/>
          <a:lstStyle/>
          <a:p>
            <a:r>
              <a:rPr lang="nl-NL" dirty="0"/>
              <a:t>BTW</a:t>
            </a:r>
          </a:p>
        </p:txBody>
      </p:sp>
      <p:sp>
        <p:nvSpPr>
          <p:cNvPr id="5" name="Tijdelijke aanduiding voor inhoud 4">
            <a:extLst>
              <a:ext uri="{FF2B5EF4-FFF2-40B4-BE49-F238E27FC236}">
                <a16:creationId xmlns:a16="http://schemas.microsoft.com/office/drawing/2014/main" id="{8C88284D-4F04-2ED0-B8F1-C3CD2CA16664}"/>
              </a:ext>
            </a:extLst>
          </p:cNvPr>
          <p:cNvSpPr>
            <a:spLocks noGrp="1"/>
          </p:cNvSpPr>
          <p:nvPr>
            <p:ph idx="1"/>
          </p:nvPr>
        </p:nvSpPr>
        <p:spPr/>
        <p:txBody>
          <a:bodyPr/>
          <a:lstStyle/>
          <a:p>
            <a:pPr marL="0" indent="0">
              <a:buNone/>
            </a:pPr>
            <a:r>
              <a:rPr lang="nl-NL" sz="2800" dirty="0"/>
              <a:t>BTW staat voor </a:t>
            </a:r>
            <a:r>
              <a:rPr lang="nl-NL" sz="2800" b="1" dirty="0"/>
              <a:t>belasting over de toegevoegde waarde </a:t>
            </a:r>
            <a:r>
              <a:rPr lang="nl-NL" sz="2800" dirty="0"/>
              <a:t>en wordt ook wel </a:t>
            </a:r>
            <a:r>
              <a:rPr lang="nl-NL" sz="2800" b="1" dirty="0"/>
              <a:t>omzetbelasting</a:t>
            </a:r>
            <a:r>
              <a:rPr lang="nl-NL" sz="2800" dirty="0"/>
              <a:t> genoemd. </a:t>
            </a:r>
          </a:p>
          <a:p>
            <a:pPr marL="0" indent="0">
              <a:buNone/>
            </a:pPr>
            <a:endParaRPr lang="nl-NL" dirty="0"/>
          </a:p>
          <a:p>
            <a:pPr marL="0" indent="0">
              <a:buNone/>
            </a:pPr>
            <a:r>
              <a:rPr lang="nl-NL" dirty="0"/>
              <a:t>BTW is een indirecte belasting. </a:t>
            </a:r>
          </a:p>
          <a:p>
            <a:pPr marL="0" indent="0">
              <a:buNone/>
            </a:pPr>
            <a:endParaRPr lang="nl-NL" dirty="0"/>
          </a:p>
          <a:p>
            <a:pPr marL="0" indent="0">
              <a:buNone/>
            </a:pPr>
            <a:endParaRPr lang="nl-NL" dirty="0"/>
          </a:p>
        </p:txBody>
      </p:sp>
      <p:pic>
        <p:nvPicPr>
          <p:cNvPr id="7" name="Afbeelding 6">
            <a:extLst>
              <a:ext uri="{FF2B5EF4-FFF2-40B4-BE49-F238E27FC236}">
                <a16:creationId xmlns:a16="http://schemas.microsoft.com/office/drawing/2014/main" id="{8A2B3D59-9008-82E2-900E-012F2AD5B2CB}"/>
              </a:ext>
            </a:extLst>
          </p:cNvPr>
          <p:cNvPicPr>
            <a:picLocks noChangeAspect="1"/>
          </p:cNvPicPr>
          <p:nvPr/>
        </p:nvPicPr>
        <p:blipFill>
          <a:blip r:embed="rId2"/>
          <a:stretch>
            <a:fillRect/>
          </a:stretch>
        </p:blipFill>
        <p:spPr>
          <a:xfrm>
            <a:off x="1030042" y="3715490"/>
            <a:ext cx="9792549" cy="2461473"/>
          </a:xfrm>
          <a:prstGeom prst="rect">
            <a:avLst/>
          </a:prstGeom>
        </p:spPr>
      </p:pic>
    </p:spTree>
    <p:extLst>
      <p:ext uri="{BB962C8B-B14F-4D97-AF65-F5344CB8AC3E}">
        <p14:creationId xmlns:p14="http://schemas.microsoft.com/office/powerpoint/2010/main" val="88580975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4F19F4F-3BE6-3BAD-1C12-7EA3FD8E8387}"/>
              </a:ext>
            </a:extLst>
          </p:cNvPr>
          <p:cNvSpPr>
            <a:spLocks noGrp="1"/>
          </p:cNvSpPr>
          <p:nvPr>
            <p:ph type="title"/>
          </p:nvPr>
        </p:nvSpPr>
        <p:spPr>
          <a:xfrm>
            <a:off x="558800" y="492125"/>
            <a:ext cx="10515600" cy="1325563"/>
          </a:xfrm>
        </p:spPr>
        <p:txBody>
          <a:bodyPr/>
          <a:lstStyle/>
          <a:p>
            <a:r>
              <a:rPr lang="nl-NL" dirty="0"/>
              <a:t>Wanneer nou wel BTW en wanneer niet?!</a:t>
            </a:r>
          </a:p>
        </p:txBody>
      </p:sp>
      <p:sp>
        <p:nvSpPr>
          <p:cNvPr id="3" name="Tijdelijke aanduiding voor inhoud 2">
            <a:extLst>
              <a:ext uri="{FF2B5EF4-FFF2-40B4-BE49-F238E27FC236}">
                <a16:creationId xmlns:a16="http://schemas.microsoft.com/office/drawing/2014/main" id="{40E7E749-1C89-AB4B-F183-0F286B7B715D}"/>
              </a:ext>
            </a:extLst>
          </p:cNvPr>
          <p:cNvSpPr>
            <a:spLocks noGrp="1"/>
          </p:cNvSpPr>
          <p:nvPr>
            <p:ph idx="1"/>
          </p:nvPr>
        </p:nvSpPr>
        <p:spPr>
          <a:xfrm>
            <a:off x="838200" y="1817688"/>
            <a:ext cx="10998200" cy="4799013"/>
          </a:xfrm>
        </p:spPr>
        <p:txBody>
          <a:bodyPr>
            <a:normAutofit/>
          </a:bodyPr>
          <a:lstStyle/>
          <a:p>
            <a:pPr marL="0" indent="0">
              <a:buNone/>
            </a:pPr>
            <a:r>
              <a:rPr lang="nl-NL" dirty="0"/>
              <a:t>Omdat de consument de BTW betaalt, is BTW </a:t>
            </a:r>
            <a:r>
              <a:rPr lang="nl-NL" b="1" u="sng" dirty="0"/>
              <a:t>geen</a:t>
            </a:r>
            <a:r>
              <a:rPr lang="nl-NL" dirty="0"/>
              <a:t> kostenpost voor een bedrijf. Alle berekeningen van opbrengst en kosten, dus op de </a:t>
            </a:r>
            <a:r>
              <a:rPr lang="nl-NL" b="1" dirty="0">
                <a:solidFill>
                  <a:srgbClr val="945DE8"/>
                </a:solidFill>
              </a:rPr>
              <a:t>winst- en verliesrekening</a:t>
            </a:r>
            <a:r>
              <a:rPr lang="nl-NL" dirty="0"/>
              <a:t>, moeten dus ook </a:t>
            </a:r>
            <a:r>
              <a:rPr lang="nl-NL" b="1" u="sng" dirty="0"/>
              <a:t>exclusief</a:t>
            </a:r>
            <a:r>
              <a:rPr lang="nl-NL" dirty="0"/>
              <a:t> BTW gedaan worden.</a:t>
            </a:r>
          </a:p>
          <a:p>
            <a:pPr marL="0" indent="0">
              <a:buNone/>
            </a:pPr>
            <a:endParaRPr lang="nl-NL" dirty="0"/>
          </a:p>
          <a:p>
            <a:pPr marL="0" indent="0">
              <a:buNone/>
            </a:pPr>
            <a:r>
              <a:rPr lang="nl-NL" dirty="0"/>
              <a:t>BTW wordt </a:t>
            </a:r>
            <a:r>
              <a:rPr lang="nl-NL" b="1" u="sng" dirty="0"/>
              <a:t>wel</a:t>
            </a:r>
            <a:r>
              <a:rPr lang="nl-NL" dirty="0"/>
              <a:t> ontvangen en uitgegeven door de onderneming. Klanten betalen immers prijzen inclusief BTW en jij betaalt je leveranciers ook inclusief BTW. Het </a:t>
            </a:r>
            <a:r>
              <a:rPr lang="nl-NL" b="1" dirty="0">
                <a:solidFill>
                  <a:srgbClr val="945DE8"/>
                </a:solidFill>
              </a:rPr>
              <a:t>liquiditeitsoverzicht</a:t>
            </a:r>
            <a:r>
              <a:rPr lang="nl-NL" dirty="0"/>
              <a:t> is dus </a:t>
            </a:r>
            <a:r>
              <a:rPr lang="nl-NL" b="1" u="sng" dirty="0"/>
              <a:t>inclusief</a:t>
            </a:r>
            <a:r>
              <a:rPr lang="nl-NL" dirty="0"/>
              <a:t> BTW.</a:t>
            </a:r>
          </a:p>
          <a:p>
            <a:pPr marL="0" indent="0">
              <a:buNone/>
            </a:pPr>
            <a:endParaRPr lang="nl-NL" dirty="0"/>
          </a:p>
          <a:p>
            <a:pPr marL="0" indent="0">
              <a:buNone/>
            </a:pPr>
            <a:r>
              <a:rPr lang="nl-NL" dirty="0"/>
              <a:t>Ook op de </a:t>
            </a:r>
            <a:r>
              <a:rPr lang="nl-NL" b="1" dirty="0">
                <a:solidFill>
                  <a:srgbClr val="945DE8"/>
                </a:solidFill>
              </a:rPr>
              <a:t>balans</a:t>
            </a:r>
            <a:r>
              <a:rPr lang="nl-NL" dirty="0"/>
              <a:t> zijn de posten debiteuren en crediteuren </a:t>
            </a:r>
            <a:r>
              <a:rPr lang="nl-NL" b="1" u="sng" dirty="0"/>
              <a:t>inclusief</a:t>
            </a:r>
            <a:r>
              <a:rPr lang="nl-NL" dirty="0"/>
              <a:t> BTW.</a:t>
            </a:r>
          </a:p>
          <a:p>
            <a:pPr marL="0" indent="0">
              <a:buNone/>
            </a:pPr>
            <a:r>
              <a:rPr lang="nl-NL" dirty="0"/>
              <a:t> </a:t>
            </a:r>
          </a:p>
        </p:txBody>
      </p:sp>
    </p:spTree>
    <p:extLst>
      <p:ext uri="{BB962C8B-B14F-4D97-AF65-F5344CB8AC3E}">
        <p14:creationId xmlns:p14="http://schemas.microsoft.com/office/powerpoint/2010/main" val="15471239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798BE412-2AC2-6614-C458-31655F0BA3D7}"/>
              </a:ext>
            </a:extLst>
          </p:cNvPr>
          <p:cNvPicPr>
            <a:picLocks noChangeAspect="1"/>
          </p:cNvPicPr>
          <p:nvPr/>
        </p:nvPicPr>
        <p:blipFill>
          <a:blip r:embed="rId2"/>
          <a:stretch>
            <a:fillRect/>
          </a:stretch>
        </p:blipFill>
        <p:spPr>
          <a:xfrm>
            <a:off x="1062816" y="1002529"/>
            <a:ext cx="9648728" cy="5494298"/>
          </a:xfrm>
          <a:prstGeom prst="rect">
            <a:avLst/>
          </a:prstGeom>
        </p:spPr>
      </p:pic>
    </p:spTree>
    <p:extLst>
      <p:ext uri="{BB962C8B-B14F-4D97-AF65-F5344CB8AC3E}">
        <p14:creationId xmlns:p14="http://schemas.microsoft.com/office/powerpoint/2010/main" val="1944410291"/>
      </p:ext>
    </p:extLst>
  </p:cSld>
  <p:clrMapOvr>
    <a:masterClrMapping/>
  </p:clrMapOvr>
  <p:transition spd="med">
    <p:pull/>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1339F7-C60C-E971-CD5B-1EF6B65A06AB}"/>
            </a:ext>
          </a:extLst>
        </p:cNvPr>
        <p:cNvGrpSpPr/>
        <p:nvPr/>
      </p:nvGrpSpPr>
      <p:grpSpPr>
        <a:xfrm>
          <a:off x="0" y="0"/>
          <a:ext cx="0" cy="0"/>
          <a:chOff x="0" y="0"/>
          <a:chExt cx="0" cy="0"/>
        </a:xfrm>
      </p:grpSpPr>
      <p:graphicFrame>
        <p:nvGraphicFramePr>
          <p:cNvPr id="4" name="Tijdelijke aanduiding voor inhoud 3">
            <a:extLst>
              <a:ext uri="{FF2B5EF4-FFF2-40B4-BE49-F238E27FC236}">
                <a16:creationId xmlns:a16="http://schemas.microsoft.com/office/drawing/2014/main" id="{93AB048F-6DEA-951F-6BF2-BBC17245BEB7}"/>
              </a:ext>
            </a:extLst>
          </p:cNvPr>
          <p:cNvGraphicFramePr>
            <a:graphicFrameLocks noGrp="1"/>
          </p:cNvGraphicFramePr>
          <p:nvPr>
            <p:ph idx="1"/>
          </p:nvPr>
        </p:nvGraphicFramePr>
        <p:xfrm>
          <a:off x="399435" y="2061333"/>
          <a:ext cx="11393129" cy="2560320"/>
        </p:xfrm>
        <a:graphic>
          <a:graphicData uri="http://schemas.openxmlformats.org/drawingml/2006/table">
            <a:tbl>
              <a:tblPr firstRow="1" bandRow="1">
                <a:tableStyleId>{5C22544A-7EE6-4342-B048-85BDC9FD1C3A}</a:tableStyleId>
              </a:tblPr>
              <a:tblGrid>
                <a:gridCol w="913346">
                  <a:extLst>
                    <a:ext uri="{9D8B030D-6E8A-4147-A177-3AD203B41FA5}">
                      <a16:colId xmlns:a16="http://schemas.microsoft.com/office/drawing/2014/main" val="2127707838"/>
                    </a:ext>
                  </a:extLst>
                </a:gridCol>
                <a:gridCol w="5032713">
                  <a:extLst>
                    <a:ext uri="{9D8B030D-6E8A-4147-A177-3AD203B41FA5}">
                      <a16:colId xmlns:a16="http://schemas.microsoft.com/office/drawing/2014/main" val="1513942803"/>
                    </a:ext>
                  </a:extLst>
                </a:gridCol>
                <a:gridCol w="5447070">
                  <a:extLst>
                    <a:ext uri="{9D8B030D-6E8A-4147-A177-3AD203B41FA5}">
                      <a16:colId xmlns:a16="http://schemas.microsoft.com/office/drawing/2014/main" val="258166237"/>
                    </a:ext>
                  </a:extLst>
                </a:gridCol>
              </a:tblGrid>
              <a:tr h="370840">
                <a:tc>
                  <a:txBody>
                    <a:bodyPr/>
                    <a:lstStyle/>
                    <a:p>
                      <a:endParaRPr lang="nl-NL" sz="3600" dirty="0">
                        <a:latin typeface="Effra" panose="02000506080000020004"/>
                      </a:endParaRPr>
                    </a:p>
                  </a:txBody>
                  <a:tcPr>
                    <a:solidFill>
                      <a:srgbClr val="945DE8"/>
                    </a:solidFill>
                  </a:tcPr>
                </a:tc>
                <a:tc>
                  <a:txBody>
                    <a:bodyPr/>
                    <a:lstStyle/>
                    <a:p>
                      <a:endParaRPr lang="nl-NL" sz="3600" dirty="0">
                        <a:latin typeface="Effra" panose="02000506080000020004"/>
                      </a:endParaRPr>
                    </a:p>
                  </a:txBody>
                  <a:tcPr>
                    <a:solidFill>
                      <a:srgbClr val="945DE8"/>
                    </a:solidFill>
                  </a:tcPr>
                </a:tc>
                <a:tc>
                  <a:txBody>
                    <a:bodyPr/>
                    <a:lstStyle/>
                    <a:p>
                      <a:endParaRPr lang="nl-NL" sz="3600" dirty="0">
                        <a:latin typeface="Effra" panose="02000506080000020004"/>
                      </a:endParaRPr>
                    </a:p>
                  </a:txBody>
                  <a:tcPr>
                    <a:solidFill>
                      <a:srgbClr val="945DE8"/>
                    </a:solidFill>
                  </a:tcPr>
                </a:tc>
                <a:extLst>
                  <a:ext uri="{0D108BD9-81ED-4DB2-BD59-A6C34878D82A}">
                    <a16:rowId xmlns:a16="http://schemas.microsoft.com/office/drawing/2014/main" val="3741584054"/>
                  </a:ext>
                </a:extLst>
              </a:tr>
              <a:tr h="37084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nl-NL" sz="3600" dirty="0">
                          <a:latin typeface="Effra" panose="02000506080000020004"/>
                        </a:rPr>
                        <a:t>1</a:t>
                      </a:r>
                    </a:p>
                  </a:txBody>
                  <a:tcPr>
                    <a:solidFill>
                      <a:srgbClr val="C8ABF3"/>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nl-NL" sz="3600" dirty="0">
                          <a:latin typeface="Effra" panose="02000506080000020004"/>
                        </a:rPr>
                        <a:t>Balans</a:t>
                      </a:r>
                    </a:p>
                  </a:txBody>
                  <a:tcPr>
                    <a:solidFill>
                      <a:srgbClr val="C8ABF3"/>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nl-NL" sz="3600" dirty="0">
                          <a:latin typeface="Effra" panose="02000506080000020004"/>
                        </a:rPr>
                        <a:t>Bezittingen en schulden</a:t>
                      </a:r>
                    </a:p>
                  </a:txBody>
                  <a:tcPr>
                    <a:solidFill>
                      <a:srgbClr val="C8ABF3"/>
                    </a:solidFill>
                  </a:tcPr>
                </a:tc>
                <a:extLst>
                  <a:ext uri="{0D108BD9-81ED-4DB2-BD59-A6C34878D82A}">
                    <a16:rowId xmlns:a16="http://schemas.microsoft.com/office/drawing/2014/main" val="948664057"/>
                  </a:ext>
                </a:extLst>
              </a:tr>
              <a:tr h="37084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nl-NL" sz="3600" dirty="0">
                          <a:latin typeface="Effra" panose="02000506080000020004"/>
                        </a:rPr>
                        <a:t>2</a:t>
                      </a:r>
                    </a:p>
                  </a:txBody>
                  <a:tcPr>
                    <a:solidFill>
                      <a:srgbClr val="E7DAFA"/>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nl-NL" sz="3600" dirty="0">
                        <a:latin typeface="Effra" panose="02000506080000020004"/>
                      </a:endParaRPr>
                    </a:p>
                  </a:txBody>
                  <a:tcPr>
                    <a:solidFill>
                      <a:srgbClr val="E7DAFA"/>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nl-NL" sz="3600" dirty="0">
                        <a:latin typeface="Effra" panose="02000506080000020004"/>
                      </a:endParaRPr>
                    </a:p>
                  </a:txBody>
                  <a:tcPr>
                    <a:solidFill>
                      <a:srgbClr val="E7DAFA"/>
                    </a:solidFill>
                  </a:tcPr>
                </a:tc>
                <a:extLst>
                  <a:ext uri="{0D108BD9-81ED-4DB2-BD59-A6C34878D82A}">
                    <a16:rowId xmlns:a16="http://schemas.microsoft.com/office/drawing/2014/main" val="652557302"/>
                  </a:ext>
                </a:extLst>
              </a:tr>
              <a:tr h="37084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nl-NL" sz="3600" dirty="0">
                          <a:latin typeface="Effra" panose="02000506080000020004"/>
                        </a:rPr>
                        <a:t>3</a:t>
                      </a:r>
                    </a:p>
                  </a:txBody>
                  <a:tcPr>
                    <a:solidFill>
                      <a:srgbClr val="C8ABF3"/>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nl-NL" sz="3600" dirty="0">
                        <a:latin typeface="Effra" panose="02000506080000020004"/>
                      </a:endParaRPr>
                    </a:p>
                  </a:txBody>
                  <a:tcPr>
                    <a:solidFill>
                      <a:srgbClr val="C8ABF3"/>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nl-NL" sz="3600" dirty="0">
                        <a:latin typeface="Effra" panose="02000506080000020004"/>
                      </a:endParaRPr>
                    </a:p>
                  </a:txBody>
                  <a:tcPr>
                    <a:solidFill>
                      <a:srgbClr val="C8ABF3"/>
                    </a:solidFill>
                  </a:tcPr>
                </a:tc>
                <a:extLst>
                  <a:ext uri="{0D108BD9-81ED-4DB2-BD59-A6C34878D82A}">
                    <a16:rowId xmlns:a16="http://schemas.microsoft.com/office/drawing/2014/main" val="1612392152"/>
                  </a:ext>
                </a:extLst>
              </a:tr>
            </a:tbl>
          </a:graphicData>
        </a:graphic>
      </p:graphicFrame>
    </p:spTree>
    <p:extLst>
      <p:ext uri="{BB962C8B-B14F-4D97-AF65-F5344CB8AC3E}">
        <p14:creationId xmlns:p14="http://schemas.microsoft.com/office/powerpoint/2010/main" val="713615423"/>
      </p:ext>
    </p:extLst>
  </p:cSld>
  <p:clrMapOvr>
    <a:masterClrMapping/>
  </p:clrMapOvr>
  <p:transition spd="med">
    <p:pull/>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F06C22-16F8-3873-41CB-8B3D7F0DE38A}"/>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FAAED5B0-04B4-2E6D-CD03-5BE669F85678}"/>
              </a:ext>
            </a:extLst>
          </p:cNvPr>
          <p:cNvSpPr>
            <a:spLocks noGrp="1"/>
          </p:cNvSpPr>
          <p:nvPr>
            <p:ph type="title"/>
          </p:nvPr>
        </p:nvSpPr>
        <p:spPr/>
        <p:txBody>
          <a:bodyPr/>
          <a:lstStyle/>
          <a:p>
            <a:r>
              <a:rPr lang="nl-NL" dirty="0"/>
              <a:t>Examenvoorbeeld (2024-II, opgave 3)</a:t>
            </a:r>
          </a:p>
        </p:txBody>
      </p:sp>
      <p:sp>
        <p:nvSpPr>
          <p:cNvPr id="3" name="Tijdelijke aanduiding voor inhoud 2">
            <a:extLst>
              <a:ext uri="{FF2B5EF4-FFF2-40B4-BE49-F238E27FC236}">
                <a16:creationId xmlns:a16="http://schemas.microsoft.com/office/drawing/2014/main" id="{2AC38F9F-F21F-47ED-360A-50C660677702}"/>
              </a:ext>
            </a:extLst>
          </p:cNvPr>
          <p:cNvSpPr>
            <a:spLocks noGrp="1"/>
          </p:cNvSpPr>
          <p:nvPr>
            <p:ph sz="half" idx="1"/>
          </p:nvPr>
        </p:nvSpPr>
        <p:spPr>
          <a:xfrm>
            <a:off x="838200" y="1406013"/>
            <a:ext cx="5181600" cy="4770950"/>
          </a:xfrm>
        </p:spPr>
        <p:txBody>
          <a:bodyPr>
            <a:noAutofit/>
          </a:bodyPr>
          <a:lstStyle/>
          <a:p>
            <a:pPr marL="0" indent="0">
              <a:buNone/>
            </a:pPr>
            <a:r>
              <a:rPr lang="nl-NL" sz="1800" i="1" dirty="0"/>
              <a:t>De btw in deze opgave bedraagt 21%.</a:t>
            </a:r>
          </a:p>
          <a:p>
            <a:pPr marL="0" indent="0">
              <a:buNone/>
            </a:pPr>
            <a:r>
              <a:rPr lang="nl-NL" sz="1800" dirty="0"/>
              <a:t>GOOS is een interieurbureau dat advies geeft over het interieur van woningen en daarnaast interieurproducten in- en verkoopt. De verkoop van producten verloopt via de eigen webwinkel en via diverse onafhankelijke fysieke verkooppunten. </a:t>
            </a:r>
          </a:p>
          <a:p>
            <a:pPr marL="0" indent="0">
              <a:buNone/>
            </a:pPr>
            <a:r>
              <a:rPr lang="nl-NL" sz="1800" dirty="0"/>
              <a:t>GOOS biedt interieuradvies aan tegen een vaste prijs van € 1.500 inclusief btw per advies. In het onderstaande overzicht zijn de inkopen en verkopen van interieurproducten opgenomen en ook het aantal verkochte adviezen: </a:t>
            </a:r>
          </a:p>
          <a:p>
            <a:pPr marL="0" indent="0">
              <a:buNone/>
            </a:pPr>
            <a:endParaRPr lang="nl-NL" sz="1800" dirty="0"/>
          </a:p>
        </p:txBody>
      </p:sp>
      <p:sp>
        <p:nvSpPr>
          <p:cNvPr id="4" name="Tijdelijke aanduiding voor inhoud 3">
            <a:extLst>
              <a:ext uri="{FF2B5EF4-FFF2-40B4-BE49-F238E27FC236}">
                <a16:creationId xmlns:a16="http://schemas.microsoft.com/office/drawing/2014/main" id="{B20C467B-342B-E2F2-5A21-475389EB4280}"/>
              </a:ext>
            </a:extLst>
          </p:cNvPr>
          <p:cNvSpPr>
            <a:spLocks noGrp="1"/>
          </p:cNvSpPr>
          <p:nvPr>
            <p:ph sz="half" idx="2"/>
          </p:nvPr>
        </p:nvSpPr>
        <p:spPr/>
        <p:txBody>
          <a:bodyPr>
            <a:normAutofit/>
          </a:bodyPr>
          <a:lstStyle/>
          <a:p>
            <a:pPr marL="0" indent="0">
              <a:buNone/>
            </a:pPr>
            <a:endParaRPr lang="nl-NL" sz="1800" b="1" dirty="0"/>
          </a:p>
          <a:p>
            <a:pPr marL="0" indent="0">
              <a:buNone/>
            </a:pPr>
            <a:endParaRPr lang="nl-NL" sz="1800" dirty="0"/>
          </a:p>
          <a:p>
            <a:pPr marL="0" indent="0">
              <a:buNone/>
            </a:pPr>
            <a:endParaRPr lang="nl-NL" sz="1800" dirty="0"/>
          </a:p>
          <a:p>
            <a:pPr marL="0" indent="0">
              <a:buNone/>
            </a:pPr>
            <a:endParaRPr lang="nl-NL" sz="1800" dirty="0"/>
          </a:p>
          <a:p>
            <a:pPr marL="0" indent="0">
              <a:buNone/>
            </a:pPr>
            <a:endParaRPr lang="nl-NL" sz="1800" dirty="0"/>
          </a:p>
          <a:p>
            <a:pPr marL="0" indent="0">
              <a:buNone/>
            </a:pPr>
            <a:endParaRPr lang="nl-NL" sz="1800" dirty="0"/>
          </a:p>
          <a:p>
            <a:pPr marL="0" indent="0">
              <a:buNone/>
            </a:pPr>
            <a:endParaRPr lang="nl-NL" sz="1800" dirty="0"/>
          </a:p>
          <a:p>
            <a:pPr marL="0" indent="0">
              <a:buNone/>
            </a:pPr>
            <a:endParaRPr lang="nl-NL" sz="1800" dirty="0"/>
          </a:p>
          <a:p>
            <a:pPr marL="0" indent="0">
              <a:buNone/>
            </a:pPr>
            <a:endParaRPr lang="nl-NL" sz="1800" dirty="0"/>
          </a:p>
          <a:p>
            <a:pPr marL="0" indent="0">
              <a:buNone/>
            </a:pPr>
            <a:endParaRPr lang="nl-NL" sz="1800" dirty="0"/>
          </a:p>
        </p:txBody>
      </p:sp>
      <p:sp>
        <p:nvSpPr>
          <p:cNvPr id="5" name="Tijdelijke aanduiding voor inhoud 2">
            <a:extLst>
              <a:ext uri="{FF2B5EF4-FFF2-40B4-BE49-F238E27FC236}">
                <a16:creationId xmlns:a16="http://schemas.microsoft.com/office/drawing/2014/main" id="{7F21D6C5-94D5-6A26-35FE-D54227AD016D}"/>
              </a:ext>
            </a:extLst>
          </p:cNvPr>
          <p:cNvSpPr txBox="1">
            <a:spLocks/>
          </p:cNvSpPr>
          <p:nvPr/>
        </p:nvSpPr>
        <p:spPr>
          <a:xfrm>
            <a:off x="6334433" y="1406013"/>
            <a:ext cx="5181600" cy="477095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Effra" panose="02000506080000020004"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Effra" panose="02000506080000020004"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Effra" panose="02000506080000020004"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Effra" panose="02000506080000020004"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Effra" panose="0200050608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sz="1800" dirty="0"/>
              <a:t>Overige gegevens: </a:t>
            </a:r>
          </a:p>
          <a:p>
            <a:r>
              <a:rPr lang="nl-NL" sz="1800" dirty="0"/>
              <a:t>30% van de verkopen van producten is contant. De rest van de verkopen van producten is op rekening met een krediettermijn van twee maanden. </a:t>
            </a:r>
          </a:p>
          <a:p>
            <a:r>
              <a:rPr lang="nl-NL" sz="1800" dirty="0"/>
              <a:t>Alle inkopen van interieurproducten zijn op rekening met een krediettermijn van één maand. </a:t>
            </a:r>
          </a:p>
          <a:p>
            <a:r>
              <a:rPr lang="nl-NL" sz="1800" dirty="0"/>
              <a:t>Van de krediettermijnen wordt volledig gebruikgemaakt. </a:t>
            </a:r>
          </a:p>
          <a:p>
            <a:r>
              <a:rPr lang="nl-NL" sz="1800" dirty="0"/>
              <a:t>De interieuradviezen worden direct via pin betaald.</a:t>
            </a:r>
          </a:p>
          <a:p>
            <a:r>
              <a:rPr lang="nl-NL" sz="1800" dirty="0"/>
              <a:t>De af te dragen btw van een kwartaal wordt op de tweede dag van het daaropvolgende kwartaal betaald. </a:t>
            </a:r>
            <a:endParaRPr lang="nl-NL" sz="1800" b="1" dirty="0"/>
          </a:p>
          <a:p>
            <a:pPr marL="0" indent="0">
              <a:buNone/>
            </a:pPr>
            <a:endParaRPr lang="nl-NL" sz="1800" b="1" dirty="0"/>
          </a:p>
          <a:p>
            <a:pPr marL="0" indent="0">
              <a:buNone/>
            </a:pPr>
            <a:r>
              <a:rPr lang="nl-NL" sz="1800" b="1" dirty="0"/>
              <a:t>Vraag 16 (4p):</a:t>
            </a:r>
          </a:p>
          <a:p>
            <a:pPr marL="0" indent="0">
              <a:buNone/>
            </a:pPr>
            <a:r>
              <a:rPr lang="nl-NL" sz="1800" i="1" dirty="0"/>
              <a:t>Bereken de totale ontvangsten in het eerste kwartaal van 2024.  </a:t>
            </a:r>
          </a:p>
        </p:txBody>
      </p:sp>
      <p:pic>
        <p:nvPicPr>
          <p:cNvPr id="7" name="Afbeelding 6">
            <a:extLst>
              <a:ext uri="{FF2B5EF4-FFF2-40B4-BE49-F238E27FC236}">
                <a16:creationId xmlns:a16="http://schemas.microsoft.com/office/drawing/2014/main" id="{0D7D3984-8C57-4A1C-E014-1DA0E958B6E7}"/>
              </a:ext>
            </a:extLst>
          </p:cNvPr>
          <p:cNvPicPr>
            <a:picLocks noChangeAspect="1"/>
          </p:cNvPicPr>
          <p:nvPr/>
        </p:nvPicPr>
        <p:blipFill>
          <a:blip r:embed="rId2"/>
          <a:stretch>
            <a:fillRect/>
          </a:stretch>
        </p:blipFill>
        <p:spPr>
          <a:xfrm>
            <a:off x="838200" y="4427943"/>
            <a:ext cx="5267778" cy="2169502"/>
          </a:xfrm>
          <a:prstGeom prst="rect">
            <a:avLst/>
          </a:prstGeom>
        </p:spPr>
      </p:pic>
    </p:spTree>
    <p:extLst>
      <p:ext uri="{BB962C8B-B14F-4D97-AF65-F5344CB8AC3E}">
        <p14:creationId xmlns:p14="http://schemas.microsoft.com/office/powerpoint/2010/main" val="91648685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
                                            <p:txEl>
                                              <p:pRg st="7" end="7"/>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1A6170-2F3D-3265-4A30-E449293FFE80}"/>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92A2E986-21C4-5D1A-88EB-076F34248536}"/>
              </a:ext>
            </a:extLst>
          </p:cNvPr>
          <p:cNvSpPr>
            <a:spLocks noGrp="1"/>
          </p:cNvSpPr>
          <p:nvPr>
            <p:ph type="title"/>
          </p:nvPr>
        </p:nvSpPr>
        <p:spPr/>
        <p:txBody>
          <a:bodyPr/>
          <a:lstStyle/>
          <a:p>
            <a:r>
              <a:rPr lang="nl-NL" dirty="0"/>
              <a:t>Examenvoorbeeld (2024-II, opgave 3)</a:t>
            </a:r>
          </a:p>
        </p:txBody>
      </p:sp>
      <p:sp>
        <p:nvSpPr>
          <p:cNvPr id="3" name="Tijdelijke aanduiding voor inhoud 2">
            <a:extLst>
              <a:ext uri="{FF2B5EF4-FFF2-40B4-BE49-F238E27FC236}">
                <a16:creationId xmlns:a16="http://schemas.microsoft.com/office/drawing/2014/main" id="{15A14BE3-3FE8-3C9C-2FB8-F87D3FDF729B}"/>
              </a:ext>
            </a:extLst>
          </p:cNvPr>
          <p:cNvSpPr>
            <a:spLocks noGrp="1"/>
          </p:cNvSpPr>
          <p:nvPr>
            <p:ph sz="half" idx="1"/>
          </p:nvPr>
        </p:nvSpPr>
        <p:spPr>
          <a:xfrm>
            <a:off x="838200" y="1406013"/>
            <a:ext cx="5181600" cy="4770950"/>
          </a:xfrm>
        </p:spPr>
        <p:txBody>
          <a:bodyPr>
            <a:noAutofit/>
          </a:bodyPr>
          <a:lstStyle/>
          <a:p>
            <a:pPr marL="0" indent="0">
              <a:buNone/>
            </a:pPr>
            <a:r>
              <a:rPr lang="nl-NL" sz="1800" i="1" dirty="0"/>
              <a:t>De btw in deze opgave bedraagt 21%.</a:t>
            </a:r>
          </a:p>
          <a:p>
            <a:pPr marL="0" indent="0">
              <a:buNone/>
            </a:pPr>
            <a:r>
              <a:rPr lang="nl-NL" sz="1800" dirty="0"/>
              <a:t>GOOS is een interieurbureau dat advies geeft over het interieur van woningen en daarnaast interieurproducten in- en verkoopt. De verkoop van producten verloopt via de eigen webwinkel en via diverse onafhankelijke fysieke verkooppunten. </a:t>
            </a:r>
          </a:p>
          <a:p>
            <a:pPr marL="0" indent="0">
              <a:buNone/>
            </a:pPr>
            <a:r>
              <a:rPr lang="nl-NL" sz="1800" dirty="0"/>
              <a:t>GOOS biedt interieuradvies aan tegen een vaste prijs van € 1.500 inclusief btw per advies. In het onderstaande overzicht zijn de inkopen en verkopen van interieurproducten opgenomen en ook het aantal verkochte adviezen: </a:t>
            </a:r>
          </a:p>
          <a:p>
            <a:pPr marL="0" indent="0">
              <a:buNone/>
            </a:pPr>
            <a:endParaRPr lang="nl-NL" sz="1800" dirty="0"/>
          </a:p>
        </p:txBody>
      </p:sp>
      <p:sp>
        <p:nvSpPr>
          <p:cNvPr id="4" name="Tijdelijke aanduiding voor inhoud 3">
            <a:extLst>
              <a:ext uri="{FF2B5EF4-FFF2-40B4-BE49-F238E27FC236}">
                <a16:creationId xmlns:a16="http://schemas.microsoft.com/office/drawing/2014/main" id="{FFC4BEE4-D512-98B1-BC08-4A36B5E67110}"/>
              </a:ext>
            </a:extLst>
          </p:cNvPr>
          <p:cNvSpPr>
            <a:spLocks noGrp="1"/>
          </p:cNvSpPr>
          <p:nvPr>
            <p:ph sz="half" idx="2"/>
          </p:nvPr>
        </p:nvSpPr>
        <p:spPr/>
        <p:txBody>
          <a:bodyPr>
            <a:normAutofit/>
          </a:bodyPr>
          <a:lstStyle/>
          <a:p>
            <a:pPr marL="0" indent="0">
              <a:buNone/>
            </a:pPr>
            <a:endParaRPr lang="nl-NL" sz="1800" b="1" dirty="0"/>
          </a:p>
          <a:p>
            <a:pPr marL="0" indent="0">
              <a:buNone/>
            </a:pPr>
            <a:endParaRPr lang="nl-NL" sz="1800" dirty="0"/>
          </a:p>
          <a:p>
            <a:pPr marL="0" indent="0">
              <a:buNone/>
            </a:pPr>
            <a:endParaRPr lang="nl-NL" sz="1800" dirty="0"/>
          </a:p>
          <a:p>
            <a:pPr marL="0" indent="0">
              <a:buNone/>
            </a:pPr>
            <a:endParaRPr lang="nl-NL" sz="1800" dirty="0"/>
          </a:p>
          <a:p>
            <a:pPr marL="0" indent="0">
              <a:buNone/>
            </a:pPr>
            <a:endParaRPr lang="nl-NL" sz="1800" dirty="0"/>
          </a:p>
          <a:p>
            <a:pPr marL="0" indent="0">
              <a:buNone/>
            </a:pPr>
            <a:endParaRPr lang="nl-NL" sz="1800" dirty="0"/>
          </a:p>
          <a:p>
            <a:pPr marL="0" indent="0">
              <a:buNone/>
            </a:pPr>
            <a:endParaRPr lang="nl-NL" sz="1800" dirty="0"/>
          </a:p>
          <a:p>
            <a:pPr marL="0" indent="0">
              <a:buNone/>
            </a:pPr>
            <a:endParaRPr lang="nl-NL" sz="1800" dirty="0"/>
          </a:p>
          <a:p>
            <a:pPr marL="0" indent="0">
              <a:buNone/>
            </a:pPr>
            <a:endParaRPr lang="nl-NL" sz="1800" dirty="0"/>
          </a:p>
          <a:p>
            <a:pPr marL="0" indent="0">
              <a:buNone/>
            </a:pPr>
            <a:endParaRPr lang="nl-NL" sz="1800" dirty="0"/>
          </a:p>
        </p:txBody>
      </p:sp>
      <p:sp>
        <p:nvSpPr>
          <p:cNvPr id="5" name="Tijdelijke aanduiding voor inhoud 2">
            <a:extLst>
              <a:ext uri="{FF2B5EF4-FFF2-40B4-BE49-F238E27FC236}">
                <a16:creationId xmlns:a16="http://schemas.microsoft.com/office/drawing/2014/main" id="{5DA799BD-745D-F7DB-7A61-F62B4E56B816}"/>
              </a:ext>
            </a:extLst>
          </p:cNvPr>
          <p:cNvSpPr txBox="1">
            <a:spLocks/>
          </p:cNvSpPr>
          <p:nvPr/>
        </p:nvSpPr>
        <p:spPr>
          <a:xfrm>
            <a:off x="6334433" y="1406013"/>
            <a:ext cx="5181600" cy="477095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Effra" panose="02000506080000020004"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Effra" panose="02000506080000020004"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Effra" panose="02000506080000020004"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Effra" panose="02000506080000020004"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Effra" panose="0200050608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sz="1800" dirty="0"/>
              <a:t>Overige gegevens: </a:t>
            </a:r>
          </a:p>
          <a:p>
            <a:r>
              <a:rPr lang="nl-NL" sz="1800" dirty="0"/>
              <a:t>30% van de verkopen van producten is contant. De rest van de verkopen van producten is op rekening met een krediettermijn van twee maanden. </a:t>
            </a:r>
          </a:p>
          <a:p>
            <a:r>
              <a:rPr lang="nl-NL" sz="1800" dirty="0"/>
              <a:t>Alle inkopen van interieurproducten zijn op rekening met een krediettermijn van één maand. </a:t>
            </a:r>
          </a:p>
          <a:p>
            <a:r>
              <a:rPr lang="nl-NL" sz="1800" dirty="0"/>
              <a:t>Van de krediettermijnen wordt volledig gebruikgemaakt. </a:t>
            </a:r>
          </a:p>
          <a:p>
            <a:r>
              <a:rPr lang="nl-NL" sz="1800" dirty="0"/>
              <a:t>De interieuradviezen worden direct via pin betaald.</a:t>
            </a:r>
          </a:p>
          <a:p>
            <a:r>
              <a:rPr lang="nl-NL" sz="1800" dirty="0"/>
              <a:t>De af te dragen btw van een kwartaal wordt op de tweede dag van het daaropvolgende kwartaal betaald. </a:t>
            </a:r>
            <a:endParaRPr lang="nl-NL" sz="1800" b="1" dirty="0"/>
          </a:p>
          <a:p>
            <a:pPr marL="0" indent="0">
              <a:buNone/>
            </a:pPr>
            <a:endParaRPr lang="nl-NL" sz="1800" b="1" dirty="0"/>
          </a:p>
          <a:p>
            <a:pPr marL="0" indent="0">
              <a:buNone/>
            </a:pPr>
            <a:r>
              <a:rPr lang="nl-NL" sz="1800" b="1" dirty="0"/>
              <a:t>Vraag 16 (4p):</a:t>
            </a:r>
          </a:p>
          <a:p>
            <a:pPr marL="0" indent="0">
              <a:buNone/>
            </a:pPr>
            <a:r>
              <a:rPr lang="nl-NL" sz="1800" i="1" dirty="0"/>
              <a:t>Bereken de totale ontvangsten in het eerste kwartaal van 2024.  </a:t>
            </a:r>
          </a:p>
        </p:txBody>
      </p:sp>
      <p:pic>
        <p:nvPicPr>
          <p:cNvPr id="7" name="Afbeelding 6">
            <a:extLst>
              <a:ext uri="{FF2B5EF4-FFF2-40B4-BE49-F238E27FC236}">
                <a16:creationId xmlns:a16="http://schemas.microsoft.com/office/drawing/2014/main" id="{BF3C551D-0341-CB7D-6186-2B7E1DB2439C}"/>
              </a:ext>
            </a:extLst>
          </p:cNvPr>
          <p:cNvPicPr>
            <a:picLocks noChangeAspect="1"/>
          </p:cNvPicPr>
          <p:nvPr/>
        </p:nvPicPr>
        <p:blipFill>
          <a:blip r:embed="rId2"/>
          <a:stretch>
            <a:fillRect/>
          </a:stretch>
        </p:blipFill>
        <p:spPr>
          <a:xfrm>
            <a:off x="838200" y="4427943"/>
            <a:ext cx="5267778" cy="2169502"/>
          </a:xfrm>
          <a:prstGeom prst="rect">
            <a:avLst/>
          </a:prstGeom>
        </p:spPr>
      </p:pic>
      <p:cxnSp>
        <p:nvCxnSpPr>
          <p:cNvPr id="6" name="Rechte verbindingslijn 5">
            <a:extLst>
              <a:ext uri="{FF2B5EF4-FFF2-40B4-BE49-F238E27FC236}">
                <a16:creationId xmlns:a16="http://schemas.microsoft.com/office/drawing/2014/main" id="{50AEAE63-205E-F33B-D395-C2423ADD470F}"/>
              </a:ext>
            </a:extLst>
          </p:cNvPr>
          <p:cNvCxnSpPr>
            <a:cxnSpLocks/>
          </p:cNvCxnSpPr>
          <p:nvPr/>
        </p:nvCxnSpPr>
        <p:spPr>
          <a:xfrm>
            <a:off x="6654066" y="2072671"/>
            <a:ext cx="4289237" cy="0"/>
          </a:xfrm>
          <a:prstGeom prst="line">
            <a:avLst/>
          </a:prstGeom>
          <a:ln w="28575">
            <a:solidFill>
              <a:srgbClr val="945DE8"/>
            </a:solidFill>
          </a:ln>
        </p:spPr>
        <p:style>
          <a:lnRef idx="1">
            <a:schemeClr val="accent1"/>
          </a:lnRef>
          <a:fillRef idx="0">
            <a:schemeClr val="accent1"/>
          </a:fillRef>
          <a:effectRef idx="0">
            <a:schemeClr val="accent1"/>
          </a:effectRef>
          <a:fontRef idx="minor">
            <a:schemeClr val="tx1"/>
          </a:fontRef>
        </p:style>
      </p:cxnSp>
      <p:cxnSp>
        <p:nvCxnSpPr>
          <p:cNvPr id="9" name="Rechte verbindingslijn 8">
            <a:extLst>
              <a:ext uri="{FF2B5EF4-FFF2-40B4-BE49-F238E27FC236}">
                <a16:creationId xmlns:a16="http://schemas.microsoft.com/office/drawing/2014/main" id="{75F3AE43-0B97-B03D-1006-59259EE36F5B}"/>
              </a:ext>
            </a:extLst>
          </p:cNvPr>
          <p:cNvCxnSpPr>
            <a:cxnSpLocks/>
          </p:cNvCxnSpPr>
          <p:nvPr/>
        </p:nvCxnSpPr>
        <p:spPr>
          <a:xfrm>
            <a:off x="6654066" y="2323393"/>
            <a:ext cx="4289237" cy="0"/>
          </a:xfrm>
          <a:prstGeom prst="line">
            <a:avLst/>
          </a:prstGeom>
          <a:ln w="28575">
            <a:solidFill>
              <a:srgbClr val="945DE8"/>
            </a:solidFill>
          </a:ln>
        </p:spPr>
        <p:style>
          <a:lnRef idx="1">
            <a:schemeClr val="accent1"/>
          </a:lnRef>
          <a:fillRef idx="0">
            <a:schemeClr val="accent1"/>
          </a:fillRef>
          <a:effectRef idx="0">
            <a:schemeClr val="accent1"/>
          </a:effectRef>
          <a:fontRef idx="minor">
            <a:schemeClr val="tx1"/>
          </a:fontRef>
        </p:style>
      </p:cxnSp>
      <p:cxnSp>
        <p:nvCxnSpPr>
          <p:cNvPr id="10" name="Rechte verbindingslijn 9">
            <a:extLst>
              <a:ext uri="{FF2B5EF4-FFF2-40B4-BE49-F238E27FC236}">
                <a16:creationId xmlns:a16="http://schemas.microsoft.com/office/drawing/2014/main" id="{550494B1-51C3-4883-E4FC-D4E3355CD27C}"/>
              </a:ext>
            </a:extLst>
          </p:cNvPr>
          <p:cNvCxnSpPr>
            <a:cxnSpLocks/>
          </p:cNvCxnSpPr>
          <p:nvPr/>
        </p:nvCxnSpPr>
        <p:spPr>
          <a:xfrm>
            <a:off x="9261987" y="2544619"/>
            <a:ext cx="1361683" cy="0"/>
          </a:xfrm>
          <a:prstGeom prst="line">
            <a:avLst/>
          </a:prstGeom>
          <a:ln w="28575">
            <a:solidFill>
              <a:srgbClr val="945DE8"/>
            </a:solidFill>
          </a:ln>
        </p:spPr>
        <p:style>
          <a:lnRef idx="1">
            <a:schemeClr val="accent1"/>
          </a:lnRef>
          <a:fillRef idx="0">
            <a:schemeClr val="accent1"/>
          </a:fillRef>
          <a:effectRef idx="0">
            <a:schemeClr val="accent1"/>
          </a:effectRef>
          <a:fontRef idx="minor">
            <a:schemeClr val="tx1"/>
          </a:fontRef>
        </p:style>
      </p:cxnSp>
      <p:sp>
        <p:nvSpPr>
          <p:cNvPr id="12" name="Ovaal 11">
            <a:extLst>
              <a:ext uri="{FF2B5EF4-FFF2-40B4-BE49-F238E27FC236}">
                <a16:creationId xmlns:a16="http://schemas.microsoft.com/office/drawing/2014/main" id="{F5986555-E2DB-D77E-C2D3-07BE9CE71695}"/>
              </a:ext>
            </a:extLst>
          </p:cNvPr>
          <p:cNvSpPr/>
          <p:nvPr/>
        </p:nvSpPr>
        <p:spPr>
          <a:xfrm>
            <a:off x="4424515" y="5604388"/>
            <a:ext cx="865239" cy="747251"/>
          </a:xfrm>
          <a:prstGeom prst="ellipse">
            <a:avLst/>
          </a:prstGeom>
          <a:noFill/>
          <a:ln w="28575">
            <a:solidFill>
              <a:srgbClr val="945DE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Ovaal 12">
            <a:extLst>
              <a:ext uri="{FF2B5EF4-FFF2-40B4-BE49-F238E27FC236}">
                <a16:creationId xmlns:a16="http://schemas.microsoft.com/office/drawing/2014/main" id="{0A1AE711-EF4E-5A2F-500E-B76D164DDD59}"/>
              </a:ext>
            </a:extLst>
          </p:cNvPr>
          <p:cNvSpPr/>
          <p:nvPr/>
        </p:nvSpPr>
        <p:spPr>
          <a:xfrm>
            <a:off x="4424588" y="5178990"/>
            <a:ext cx="865239" cy="747251"/>
          </a:xfrm>
          <a:prstGeom prst="ellipse">
            <a:avLst/>
          </a:prstGeom>
          <a:noFill/>
          <a:ln w="28575">
            <a:solidFill>
              <a:srgbClr val="945DE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14" name="Rechte verbindingslijn 13">
            <a:extLst>
              <a:ext uri="{FF2B5EF4-FFF2-40B4-BE49-F238E27FC236}">
                <a16:creationId xmlns:a16="http://schemas.microsoft.com/office/drawing/2014/main" id="{8BB88A76-09CD-C3BC-6587-CAED84C8E903}"/>
              </a:ext>
            </a:extLst>
          </p:cNvPr>
          <p:cNvCxnSpPr>
            <a:cxnSpLocks/>
          </p:cNvCxnSpPr>
          <p:nvPr/>
        </p:nvCxnSpPr>
        <p:spPr>
          <a:xfrm>
            <a:off x="4188542" y="4850284"/>
            <a:ext cx="916814" cy="0"/>
          </a:xfrm>
          <a:prstGeom prst="line">
            <a:avLst/>
          </a:prstGeom>
          <a:ln w="28575">
            <a:solidFill>
              <a:srgbClr val="945DE8"/>
            </a:solidFill>
          </a:ln>
        </p:spPr>
        <p:style>
          <a:lnRef idx="1">
            <a:schemeClr val="accent1"/>
          </a:lnRef>
          <a:fillRef idx="0">
            <a:schemeClr val="accent1"/>
          </a:fillRef>
          <a:effectRef idx="0">
            <a:schemeClr val="accent1"/>
          </a:effectRef>
          <a:fontRef idx="minor">
            <a:schemeClr val="tx1"/>
          </a:fontRef>
        </p:style>
      </p:cxnSp>
      <p:cxnSp>
        <p:nvCxnSpPr>
          <p:cNvPr id="16" name="Rechte verbindingslijn 15">
            <a:extLst>
              <a:ext uri="{FF2B5EF4-FFF2-40B4-BE49-F238E27FC236}">
                <a16:creationId xmlns:a16="http://schemas.microsoft.com/office/drawing/2014/main" id="{82C726AC-93E3-7F4A-E70F-662D018ED10B}"/>
              </a:ext>
            </a:extLst>
          </p:cNvPr>
          <p:cNvCxnSpPr>
            <a:cxnSpLocks/>
          </p:cNvCxnSpPr>
          <p:nvPr/>
        </p:nvCxnSpPr>
        <p:spPr>
          <a:xfrm>
            <a:off x="6907162" y="4171858"/>
            <a:ext cx="4446638" cy="0"/>
          </a:xfrm>
          <a:prstGeom prst="line">
            <a:avLst/>
          </a:prstGeom>
          <a:ln w="28575">
            <a:solidFill>
              <a:srgbClr val="945DE8"/>
            </a:solidFill>
          </a:ln>
        </p:spPr>
        <p:style>
          <a:lnRef idx="1">
            <a:schemeClr val="accent1"/>
          </a:lnRef>
          <a:fillRef idx="0">
            <a:schemeClr val="accent1"/>
          </a:fillRef>
          <a:effectRef idx="0">
            <a:schemeClr val="accent1"/>
          </a:effectRef>
          <a:fontRef idx="minor">
            <a:schemeClr val="tx1"/>
          </a:fontRef>
        </p:style>
      </p:cxnSp>
      <p:sp>
        <p:nvSpPr>
          <p:cNvPr id="18" name="Ovaal 17">
            <a:extLst>
              <a:ext uri="{FF2B5EF4-FFF2-40B4-BE49-F238E27FC236}">
                <a16:creationId xmlns:a16="http://schemas.microsoft.com/office/drawing/2014/main" id="{C55B6C30-5833-DD6E-CD0B-1CECEE106AAC}"/>
              </a:ext>
            </a:extLst>
          </p:cNvPr>
          <p:cNvSpPr/>
          <p:nvPr/>
        </p:nvSpPr>
        <p:spPr>
          <a:xfrm>
            <a:off x="5355976" y="5604388"/>
            <a:ext cx="454889" cy="747251"/>
          </a:xfrm>
          <a:prstGeom prst="ellipse">
            <a:avLst/>
          </a:prstGeom>
          <a:noFill/>
          <a:ln w="28575">
            <a:solidFill>
              <a:srgbClr val="945DE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15" name="Rechte verbindingslijn 14">
            <a:extLst>
              <a:ext uri="{FF2B5EF4-FFF2-40B4-BE49-F238E27FC236}">
                <a16:creationId xmlns:a16="http://schemas.microsoft.com/office/drawing/2014/main" id="{967C68C4-A30E-4881-AC6B-03A233E626A8}"/>
              </a:ext>
            </a:extLst>
          </p:cNvPr>
          <p:cNvCxnSpPr>
            <a:cxnSpLocks/>
          </p:cNvCxnSpPr>
          <p:nvPr/>
        </p:nvCxnSpPr>
        <p:spPr>
          <a:xfrm>
            <a:off x="1364227" y="3654955"/>
            <a:ext cx="2824315" cy="0"/>
          </a:xfrm>
          <a:prstGeom prst="line">
            <a:avLst/>
          </a:prstGeom>
          <a:ln w="28575">
            <a:solidFill>
              <a:srgbClr val="945DE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56433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circle(in)">
                                      <p:cBhvr>
                                        <p:cTn id="12" dur="20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circle(in)">
                                      <p:cBhvr>
                                        <p:cTn id="17" dur="2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circle(in)">
                                      <p:cBhvr>
                                        <p:cTn id="22" dur="20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circle(in)">
                                      <p:cBhvr>
                                        <p:cTn id="27" dur="20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circle(in)">
                                      <p:cBhvr>
                                        <p:cTn id="32" dur="20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circle(in)">
                                      <p:cBhvr>
                                        <p:cTn id="37" dur="20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circle(in)">
                                      <p:cBhvr>
                                        <p:cTn id="42" dur="2000"/>
                                        <p:tgtEl>
                                          <p:spTgt spid="18"/>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circle(in)">
                                      <p:cBhvr>
                                        <p:cTn id="47"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8" grpId="0" animBg="1"/>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8CA675-429F-7F6D-EA48-F04459698C9A}"/>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9D25A475-F98F-AC0B-8698-46C552733F7A}"/>
              </a:ext>
            </a:extLst>
          </p:cNvPr>
          <p:cNvSpPr>
            <a:spLocks noGrp="1"/>
          </p:cNvSpPr>
          <p:nvPr>
            <p:ph type="title"/>
          </p:nvPr>
        </p:nvSpPr>
        <p:spPr/>
        <p:txBody>
          <a:bodyPr/>
          <a:lstStyle/>
          <a:p>
            <a:r>
              <a:rPr lang="nl-NL" dirty="0"/>
              <a:t>Examenvoorbeeld (2024-II, opgave 3)</a:t>
            </a:r>
          </a:p>
        </p:txBody>
      </p:sp>
      <p:sp>
        <p:nvSpPr>
          <p:cNvPr id="3" name="Tijdelijke aanduiding voor inhoud 2">
            <a:extLst>
              <a:ext uri="{FF2B5EF4-FFF2-40B4-BE49-F238E27FC236}">
                <a16:creationId xmlns:a16="http://schemas.microsoft.com/office/drawing/2014/main" id="{F507F0FF-1F4C-BA1C-9851-FE277718678F}"/>
              </a:ext>
            </a:extLst>
          </p:cNvPr>
          <p:cNvSpPr>
            <a:spLocks noGrp="1"/>
          </p:cNvSpPr>
          <p:nvPr>
            <p:ph idx="1"/>
          </p:nvPr>
        </p:nvSpPr>
        <p:spPr/>
        <p:txBody>
          <a:bodyPr>
            <a:normAutofit lnSpcReduction="10000"/>
          </a:bodyPr>
          <a:lstStyle/>
          <a:p>
            <a:pPr marL="0" indent="0">
              <a:buNone/>
            </a:pPr>
            <a:r>
              <a:rPr lang="nl-NL" dirty="0">
                <a:latin typeface="Effra" panose="02000506080000020004"/>
              </a:rPr>
              <a:t>Ontvangsten uit contante verkopen:</a:t>
            </a:r>
          </a:p>
          <a:p>
            <a:pPr marL="0" indent="0">
              <a:buNone/>
            </a:pPr>
            <a:r>
              <a:rPr lang="nl-NL" dirty="0">
                <a:latin typeface="Effra" panose="02000506080000020004"/>
              </a:rPr>
              <a:t>(€25.000 + €20.000 + €17.000) * 0,30 * 1,21 = 	€  22.506</a:t>
            </a:r>
          </a:p>
          <a:p>
            <a:pPr marL="0" indent="0">
              <a:buNone/>
            </a:pPr>
            <a:endParaRPr lang="nl-NL" dirty="0">
              <a:latin typeface="Effra" panose="02000506080000020004"/>
            </a:endParaRPr>
          </a:p>
          <a:p>
            <a:pPr marL="0" indent="0">
              <a:buNone/>
            </a:pPr>
            <a:r>
              <a:rPr lang="nl-NL" dirty="0">
                <a:latin typeface="Effra" panose="02000506080000020004"/>
              </a:rPr>
              <a:t>Ontvangsten van debiteuren:</a:t>
            </a:r>
          </a:p>
          <a:p>
            <a:pPr marL="0" indent="0">
              <a:buNone/>
            </a:pPr>
            <a:r>
              <a:rPr lang="nl-NL" dirty="0">
                <a:latin typeface="Effra" panose="02000506080000020004"/>
              </a:rPr>
              <a:t>(€18.000 + €26.000 + €25.000) * 0,70 * 1,21 = 	€  58.443</a:t>
            </a:r>
          </a:p>
          <a:p>
            <a:pPr marL="0" indent="0">
              <a:buNone/>
            </a:pPr>
            <a:endParaRPr lang="nl-NL" dirty="0">
              <a:latin typeface="Effra" panose="02000506080000020004"/>
            </a:endParaRPr>
          </a:p>
          <a:p>
            <a:pPr marL="0" indent="0">
              <a:buNone/>
            </a:pPr>
            <a:r>
              <a:rPr lang="nl-NL" dirty="0">
                <a:latin typeface="Effra" panose="02000506080000020004"/>
              </a:rPr>
              <a:t>Ontvangsten van interieuradviezen:</a:t>
            </a:r>
          </a:p>
          <a:p>
            <a:pPr marL="0" indent="0">
              <a:buNone/>
            </a:pPr>
            <a:r>
              <a:rPr lang="nl-NL" dirty="0">
                <a:latin typeface="Effra" panose="02000506080000020004"/>
              </a:rPr>
              <a:t>(6 + 7 + 8) * €1.500 = 					</a:t>
            </a:r>
            <a:r>
              <a:rPr lang="nl-NL" u="sng" dirty="0">
                <a:latin typeface="Effra" panose="02000506080000020004"/>
              </a:rPr>
              <a:t>€  31.500 + </a:t>
            </a:r>
          </a:p>
          <a:p>
            <a:pPr marL="0" indent="0">
              <a:buNone/>
            </a:pPr>
            <a:r>
              <a:rPr lang="nl-NL" dirty="0">
                <a:latin typeface="Effra" panose="02000506080000020004"/>
              </a:rPr>
              <a:t>Totale ontvangsten:					€112.449</a:t>
            </a:r>
          </a:p>
          <a:p>
            <a:pPr marL="0" indent="0">
              <a:buNone/>
            </a:pPr>
            <a:endParaRPr lang="nl-NL" dirty="0">
              <a:latin typeface="Effra" panose="02000506080000020004"/>
            </a:endParaRPr>
          </a:p>
          <a:p>
            <a:pPr marL="0" indent="0">
              <a:buNone/>
            </a:pPr>
            <a:endParaRPr lang="nl-NL" dirty="0">
              <a:latin typeface="Effra" panose="02000506080000020004"/>
            </a:endParaRPr>
          </a:p>
        </p:txBody>
      </p:sp>
    </p:spTree>
    <p:extLst>
      <p:ext uri="{BB962C8B-B14F-4D97-AF65-F5344CB8AC3E}">
        <p14:creationId xmlns:p14="http://schemas.microsoft.com/office/powerpoint/2010/main" val="210939405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6823D7-42A6-E018-61F8-958AA022DA38}"/>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D4346F33-8918-A99D-762E-8F188CE60666}"/>
              </a:ext>
            </a:extLst>
          </p:cNvPr>
          <p:cNvSpPr>
            <a:spLocks noGrp="1"/>
          </p:cNvSpPr>
          <p:nvPr>
            <p:ph type="title"/>
          </p:nvPr>
        </p:nvSpPr>
        <p:spPr/>
        <p:txBody>
          <a:bodyPr/>
          <a:lstStyle/>
          <a:p>
            <a:r>
              <a:rPr lang="nl-NL" dirty="0"/>
              <a:t>Examenvoorbeeld (2024-II, opgave 3)</a:t>
            </a:r>
          </a:p>
        </p:txBody>
      </p:sp>
      <p:sp>
        <p:nvSpPr>
          <p:cNvPr id="3" name="Tijdelijke aanduiding voor inhoud 2">
            <a:extLst>
              <a:ext uri="{FF2B5EF4-FFF2-40B4-BE49-F238E27FC236}">
                <a16:creationId xmlns:a16="http://schemas.microsoft.com/office/drawing/2014/main" id="{4B59DE90-4992-EE9D-BD63-EBFBE2DBADB9}"/>
              </a:ext>
            </a:extLst>
          </p:cNvPr>
          <p:cNvSpPr>
            <a:spLocks noGrp="1"/>
          </p:cNvSpPr>
          <p:nvPr>
            <p:ph sz="half" idx="1"/>
          </p:nvPr>
        </p:nvSpPr>
        <p:spPr>
          <a:xfrm>
            <a:off x="838200" y="1406013"/>
            <a:ext cx="5181600" cy="4770950"/>
          </a:xfrm>
        </p:spPr>
        <p:txBody>
          <a:bodyPr>
            <a:noAutofit/>
          </a:bodyPr>
          <a:lstStyle/>
          <a:p>
            <a:pPr marL="0" indent="0">
              <a:buNone/>
            </a:pPr>
            <a:r>
              <a:rPr lang="nl-NL" sz="1800" i="1" dirty="0"/>
              <a:t>De btw in deze opgave bedraagt 21%.</a:t>
            </a:r>
          </a:p>
          <a:p>
            <a:pPr marL="0" indent="0">
              <a:buNone/>
            </a:pPr>
            <a:r>
              <a:rPr lang="nl-NL" sz="1800" dirty="0"/>
              <a:t>GOOS is een interieurbureau dat advies geeft over het interieur van woningen en daarnaast interieurproducten in- en verkoopt. De verkoop van producten verloopt via de eigen webwinkel en via diverse onafhankelijke fysieke verkooppunten. </a:t>
            </a:r>
          </a:p>
          <a:p>
            <a:pPr marL="0" indent="0">
              <a:buNone/>
            </a:pPr>
            <a:r>
              <a:rPr lang="nl-NL" sz="1800" dirty="0"/>
              <a:t>GOOS biedt interieuradvies aan tegen een vaste prijs van € 1.500 inclusief btw per advies. In het onderstaande overzicht zijn de inkopen en verkopen van interieurproducten opgenomen en ook het aantal verkochte adviezen: </a:t>
            </a:r>
          </a:p>
          <a:p>
            <a:pPr marL="0" indent="0">
              <a:buNone/>
            </a:pPr>
            <a:endParaRPr lang="nl-NL" sz="1800" dirty="0"/>
          </a:p>
        </p:txBody>
      </p:sp>
      <p:sp>
        <p:nvSpPr>
          <p:cNvPr id="4" name="Tijdelijke aanduiding voor inhoud 3">
            <a:extLst>
              <a:ext uri="{FF2B5EF4-FFF2-40B4-BE49-F238E27FC236}">
                <a16:creationId xmlns:a16="http://schemas.microsoft.com/office/drawing/2014/main" id="{F6EF3A0D-D02E-FD85-A249-3845B38E1E25}"/>
              </a:ext>
            </a:extLst>
          </p:cNvPr>
          <p:cNvSpPr>
            <a:spLocks noGrp="1"/>
          </p:cNvSpPr>
          <p:nvPr>
            <p:ph sz="half" idx="2"/>
          </p:nvPr>
        </p:nvSpPr>
        <p:spPr/>
        <p:txBody>
          <a:bodyPr>
            <a:normAutofit/>
          </a:bodyPr>
          <a:lstStyle/>
          <a:p>
            <a:pPr marL="0" indent="0">
              <a:buNone/>
            </a:pPr>
            <a:endParaRPr lang="nl-NL" sz="1800" b="1" dirty="0"/>
          </a:p>
          <a:p>
            <a:pPr marL="0" indent="0">
              <a:buNone/>
            </a:pPr>
            <a:endParaRPr lang="nl-NL" sz="1800" dirty="0"/>
          </a:p>
          <a:p>
            <a:pPr marL="0" indent="0">
              <a:buNone/>
            </a:pPr>
            <a:endParaRPr lang="nl-NL" sz="1800" dirty="0"/>
          </a:p>
          <a:p>
            <a:pPr marL="0" indent="0">
              <a:buNone/>
            </a:pPr>
            <a:endParaRPr lang="nl-NL" sz="1800" dirty="0"/>
          </a:p>
          <a:p>
            <a:pPr marL="0" indent="0">
              <a:buNone/>
            </a:pPr>
            <a:endParaRPr lang="nl-NL" sz="1800" dirty="0"/>
          </a:p>
          <a:p>
            <a:pPr marL="0" indent="0">
              <a:buNone/>
            </a:pPr>
            <a:endParaRPr lang="nl-NL" sz="1800" dirty="0"/>
          </a:p>
          <a:p>
            <a:pPr marL="0" indent="0">
              <a:buNone/>
            </a:pPr>
            <a:endParaRPr lang="nl-NL" sz="1800" dirty="0"/>
          </a:p>
          <a:p>
            <a:pPr marL="0" indent="0">
              <a:buNone/>
            </a:pPr>
            <a:endParaRPr lang="nl-NL" sz="1800" dirty="0"/>
          </a:p>
          <a:p>
            <a:pPr marL="0" indent="0">
              <a:buNone/>
            </a:pPr>
            <a:endParaRPr lang="nl-NL" sz="1800" dirty="0"/>
          </a:p>
          <a:p>
            <a:pPr marL="0" indent="0">
              <a:buNone/>
            </a:pPr>
            <a:endParaRPr lang="nl-NL" sz="1800" dirty="0"/>
          </a:p>
        </p:txBody>
      </p:sp>
      <p:sp>
        <p:nvSpPr>
          <p:cNvPr id="5" name="Tijdelijke aanduiding voor inhoud 2">
            <a:extLst>
              <a:ext uri="{FF2B5EF4-FFF2-40B4-BE49-F238E27FC236}">
                <a16:creationId xmlns:a16="http://schemas.microsoft.com/office/drawing/2014/main" id="{F4E76EAD-D795-EDA4-9475-F8C4C47925FC}"/>
              </a:ext>
            </a:extLst>
          </p:cNvPr>
          <p:cNvSpPr txBox="1">
            <a:spLocks/>
          </p:cNvSpPr>
          <p:nvPr/>
        </p:nvSpPr>
        <p:spPr>
          <a:xfrm>
            <a:off x="6334433" y="1406013"/>
            <a:ext cx="5181600" cy="477095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Effra" panose="02000506080000020004"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Effra" panose="02000506080000020004"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Effra" panose="02000506080000020004"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Effra" panose="02000506080000020004"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Effra" panose="0200050608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l-NL" sz="1800" b="0" i="0" u="none" strike="noStrike" kern="1200" cap="none" spc="0" normalizeH="0" baseline="0" noProof="0" dirty="0">
                <a:ln>
                  <a:noFill/>
                </a:ln>
                <a:solidFill>
                  <a:prstClr val="black"/>
                </a:solidFill>
                <a:effectLst/>
                <a:uLnTx/>
                <a:uFillTx/>
                <a:latin typeface="Effra" panose="02000506080000020004" pitchFamily="2" charset="0"/>
                <a:ea typeface="+mn-ea"/>
                <a:cs typeface="+mn-cs"/>
              </a:rPr>
              <a:t>Overige gegevens: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nl-NL" sz="1800" b="0" i="0" u="none" strike="noStrike" kern="1200" cap="none" spc="0" normalizeH="0" baseline="0" noProof="0" dirty="0">
                <a:ln>
                  <a:noFill/>
                </a:ln>
                <a:solidFill>
                  <a:prstClr val="black"/>
                </a:solidFill>
                <a:effectLst/>
                <a:uLnTx/>
                <a:uFillTx/>
                <a:latin typeface="Effra" panose="02000506080000020004" pitchFamily="2" charset="0"/>
                <a:ea typeface="+mn-ea"/>
                <a:cs typeface="+mn-cs"/>
              </a:rPr>
              <a: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nl-NL" sz="1800" b="0" i="0" u="none" strike="noStrike" kern="1200" cap="none" spc="0" normalizeH="0" baseline="0" noProof="0" dirty="0">
                <a:ln>
                  <a:noFill/>
                </a:ln>
                <a:solidFill>
                  <a:prstClr val="black"/>
                </a:solidFill>
                <a:effectLst/>
                <a:uLnTx/>
                <a:uFillTx/>
                <a:latin typeface="Effra" panose="02000506080000020004" pitchFamily="2" charset="0"/>
                <a:ea typeface="+mn-ea"/>
                <a:cs typeface="+mn-cs"/>
              </a:rPr>
              <a:t>Alle inkopen van interieurproducten zijn op rekening met een krediettermijn van één maand.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nl-NL" sz="1800" b="0" i="0" u="none" strike="noStrike" kern="1200" cap="none" spc="0" normalizeH="0" baseline="0" noProof="0" dirty="0">
                <a:ln>
                  <a:noFill/>
                </a:ln>
                <a:solidFill>
                  <a:prstClr val="black"/>
                </a:solidFill>
                <a:effectLst/>
                <a:uLnTx/>
                <a:uFillTx/>
                <a:latin typeface="Effra" panose="02000506080000020004" pitchFamily="2" charset="0"/>
                <a:ea typeface="+mn-ea"/>
                <a:cs typeface="+mn-cs"/>
              </a:rPr>
              <a:t>Van de krediettermijnen wordt volledig gebruikgemaakt.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nl-NL" sz="1800" dirty="0">
                <a:solidFill>
                  <a:prstClr val="black"/>
                </a:solidFill>
              </a:rPr>
              <a:t>…</a:t>
            </a:r>
            <a:r>
              <a:rPr kumimoji="0" lang="nl-NL" sz="1800" b="0" i="0" u="none" strike="noStrike" kern="1200" cap="none" spc="0" normalizeH="0" baseline="0" noProof="0" dirty="0">
                <a:ln>
                  <a:noFill/>
                </a:ln>
                <a:solidFill>
                  <a:prstClr val="black"/>
                </a:solidFill>
                <a:effectLst/>
                <a:uLnTx/>
                <a:uFillTx/>
                <a:latin typeface="Effra" panose="02000506080000020004" pitchFamily="2" charset="0"/>
                <a:ea typeface="+mn-ea"/>
                <a:cs typeface="+mn-cs"/>
              </a:rPr>
              <a:t>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nl-NL" sz="1800" b="1" i="0" u="none" strike="noStrike" kern="1200" cap="none" spc="0" normalizeH="0" baseline="0" noProof="0" dirty="0">
              <a:ln>
                <a:noFill/>
              </a:ln>
              <a:solidFill>
                <a:prstClr val="black"/>
              </a:solidFill>
              <a:effectLst/>
              <a:uLnTx/>
              <a:uFillTx/>
              <a:latin typeface="Effra" panose="02000506080000020004" pitchFamily="2"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l-NL" sz="1800" b="1" i="0" u="none" strike="noStrike" kern="1200" cap="none" spc="0" normalizeH="0" baseline="0" noProof="0" dirty="0">
                <a:ln>
                  <a:noFill/>
                </a:ln>
                <a:solidFill>
                  <a:prstClr val="black"/>
                </a:solidFill>
                <a:effectLst/>
                <a:uLnTx/>
                <a:uFillTx/>
                <a:latin typeface="Effra" panose="02000506080000020004" pitchFamily="2" charset="0"/>
                <a:ea typeface="+mn-ea"/>
                <a:cs typeface="+mn-cs"/>
              </a:rPr>
              <a:t>Vraag 17 (1p):</a:t>
            </a:r>
          </a:p>
          <a:p>
            <a:pPr marL="0" lvl="0" indent="0">
              <a:buNone/>
            </a:pPr>
            <a:r>
              <a:rPr lang="nl-NL" sz="1800" i="1" dirty="0">
                <a:solidFill>
                  <a:prstClr val="black"/>
                </a:solidFill>
              </a:rPr>
              <a:t>Bereken de totale uitgaven aan het inkopen van interieurproducten in het eerste kwartaal van 2024.</a:t>
            </a:r>
          </a:p>
          <a:p>
            <a:pPr marL="0" lvl="0" indent="0">
              <a:buNone/>
            </a:pPr>
            <a:r>
              <a:rPr lang="nl-NL" sz="1800" dirty="0"/>
              <a:t>(</a:t>
            </a:r>
            <a:r>
              <a:rPr lang="nl-NL" sz="1800" dirty="0">
                <a:latin typeface="Franklin Gothic Book" panose="020B0503020102020204" pitchFamily="34" charset="0"/>
              </a:rPr>
              <a:t>€12.000 + €8.000 + €7.000) * 1,21 = €32.670</a:t>
            </a:r>
            <a:endParaRPr lang="nl-NL" sz="1800" i="1" dirty="0">
              <a:solidFill>
                <a:prstClr val="black"/>
              </a:solidFill>
            </a:endParaRPr>
          </a:p>
          <a:p>
            <a:pPr marL="0" lvl="0" indent="0">
              <a:buNone/>
            </a:pPr>
            <a:endParaRPr kumimoji="0" lang="nl-NL" sz="1800" b="0" i="1" u="none" strike="noStrike" kern="1200" cap="none" spc="0" normalizeH="0" baseline="0" noProof="0" dirty="0">
              <a:ln>
                <a:noFill/>
              </a:ln>
              <a:solidFill>
                <a:prstClr val="black"/>
              </a:solidFill>
              <a:effectLst/>
              <a:uLnTx/>
              <a:uFillTx/>
              <a:latin typeface="Effra" panose="02000506080000020004" pitchFamily="2" charset="0"/>
              <a:ea typeface="+mn-ea"/>
              <a:cs typeface="+mn-cs"/>
            </a:endParaRPr>
          </a:p>
        </p:txBody>
      </p:sp>
      <p:pic>
        <p:nvPicPr>
          <p:cNvPr id="7" name="Afbeelding 6">
            <a:extLst>
              <a:ext uri="{FF2B5EF4-FFF2-40B4-BE49-F238E27FC236}">
                <a16:creationId xmlns:a16="http://schemas.microsoft.com/office/drawing/2014/main" id="{75C7A29A-4830-4209-C6CE-79C82784EC3D}"/>
              </a:ext>
            </a:extLst>
          </p:cNvPr>
          <p:cNvPicPr>
            <a:picLocks noChangeAspect="1"/>
          </p:cNvPicPr>
          <p:nvPr/>
        </p:nvPicPr>
        <p:blipFill>
          <a:blip r:embed="rId2"/>
          <a:stretch>
            <a:fillRect/>
          </a:stretch>
        </p:blipFill>
        <p:spPr>
          <a:xfrm>
            <a:off x="838200" y="4427943"/>
            <a:ext cx="5267778" cy="2169502"/>
          </a:xfrm>
          <a:prstGeom prst="rect">
            <a:avLst/>
          </a:prstGeom>
        </p:spPr>
      </p:pic>
      <p:cxnSp>
        <p:nvCxnSpPr>
          <p:cNvPr id="6" name="Rechte verbindingslijn 5">
            <a:extLst>
              <a:ext uri="{FF2B5EF4-FFF2-40B4-BE49-F238E27FC236}">
                <a16:creationId xmlns:a16="http://schemas.microsoft.com/office/drawing/2014/main" id="{C0B62AB6-61A3-663B-CCA9-8CB3FE773F22}"/>
              </a:ext>
            </a:extLst>
          </p:cNvPr>
          <p:cNvCxnSpPr>
            <a:cxnSpLocks/>
          </p:cNvCxnSpPr>
          <p:nvPr/>
        </p:nvCxnSpPr>
        <p:spPr>
          <a:xfrm>
            <a:off x="6558116" y="2446296"/>
            <a:ext cx="1361683" cy="0"/>
          </a:xfrm>
          <a:prstGeom prst="line">
            <a:avLst/>
          </a:prstGeom>
          <a:ln w="28575">
            <a:solidFill>
              <a:srgbClr val="945DE8"/>
            </a:solidFill>
          </a:ln>
        </p:spPr>
        <p:style>
          <a:lnRef idx="1">
            <a:schemeClr val="accent1"/>
          </a:lnRef>
          <a:fillRef idx="0">
            <a:schemeClr val="accent1"/>
          </a:fillRef>
          <a:effectRef idx="0">
            <a:schemeClr val="accent1"/>
          </a:effectRef>
          <a:fontRef idx="minor">
            <a:schemeClr val="tx1"/>
          </a:fontRef>
        </p:style>
      </p:cxnSp>
      <p:cxnSp>
        <p:nvCxnSpPr>
          <p:cNvPr id="8" name="Rechte verbindingslijn 7">
            <a:extLst>
              <a:ext uri="{FF2B5EF4-FFF2-40B4-BE49-F238E27FC236}">
                <a16:creationId xmlns:a16="http://schemas.microsoft.com/office/drawing/2014/main" id="{0423D45C-079B-F782-2FDA-482E9DC88875}"/>
              </a:ext>
            </a:extLst>
          </p:cNvPr>
          <p:cNvCxnSpPr>
            <a:cxnSpLocks/>
          </p:cNvCxnSpPr>
          <p:nvPr/>
        </p:nvCxnSpPr>
        <p:spPr>
          <a:xfrm>
            <a:off x="6676104" y="2726515"/>
            <a:ext cx="4493342" cy="0"/>
          </a:xfrm>
          <a:prstGeom prst="line">
            <a:avLst/>
          </a:prstGeom>
          <a:ln w="28575">
            <a:solidFill>
              <a:srgbClr val="945DE8"/>
            </a:solidFill>
          </a:ln>
        </p:spPr>
        <p:style>
          <a:lnRef idx="1">
            <a:schemeClr val="accent1"/>
          </a:lnRef>
          <a:fillRef idx="0">
            <a:schemeClr val="accent1"/>
          </a:fillRef>
          <a:effectRef idx="0">
            <a:schemeClr val="accent1"/>
          </a:effectRef>
          <a:fontRef idx="minor">
            <a:schemeClr val="tx1"/>
          </a:fontRef>
        </p:style>
      </p:cxnSp>
      <p:sp>
        <p:nvSpPr>
          <p:cNvPr id="10" name="Ovaal 9">
            <a:extLst>
              <a:ext uri="{FF2B5EF4-FFF2-40B4-BE49-F238E27FC236}">
                <a16:creationId xmlns:a16="http://schemas.microsoft.com/office/drawing/2014/main" id="{DCB01A92-B2E2-CF1A-DC46-7ED29435D5EB}"/>
              </a:ext>
            </a:extLst>
          </p:cNvPr>
          <p:cNvSpPr/>
          <p:nvPr/>
        </p:nvSpPr>
        <p:spPr>
          <a:xfrm>
            <a:off x="3323302" y="5422185"/>
            <a:ext cx="865239" cy="747251"/>
          </a:xfrm>
          <a:prstGeom prst="ellipse">
            <a:avLst/>
          </a:prstGeom>
          <a:noFill/>
          <a:ln w="28575">
            <a:solidFill>
              <a:srgbClr val="945DE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11" name="Rechte verbindingslijn 10">
            <a:extLst>
              <a:ext uri="{FF2B5EF4-FFF2-40B4-BE49-F238E27FC236}">
                <a16:creationId xmlns:a16="http://schemas.microsoft.com/office/drawing/2014/main" id="{ABE885AB-33F1-38E9-AAD7-48FF28AEF130}"/>
              </a:ext>
            </a:extLst>
          </p:cNvPr>
          <p:cNvCxnSpPr>
            <a:cxnSpLocks/>
          </p:cNvCxnSpPr>
          <p:nvPr/>
        </p:nvCxnSpPr>
        <p:spPr>
          <a:xfrm>
            <a:off x="3087329" y="4860117"/>
            <a:ext cx="916814" cy="0"/>
          </a:xfrm>
          <a:prstGeom prst="line">
            <a:avLst/>
          </a:prstGeom>
          <a:ln w="28575">
            <a:solidFill>
              <a:srgbClr val="945DE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0114923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circle(in)">
                                      <p:cBhvr>
                                        <p:cTn id="17" dur="20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circle(in)">
                                      <p:cBhvr>
                                        <p:cTn id="22" dur="20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F7B338-A94E-FF37-57CE-66424E29C088}"/>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593C67B5-399C-87D4-B662-441D1DF72FC1}"/>
              </a:ext>
            </a:extLst>
          </p:cNvPr>
          <p:cNvSpPr>
            <a:spLocks noGrp="1"/>
          </p:cNvSpPr>
          <p:nvPr>
            <p:ph type="title"/>
          </p:nvPr>
        </p:nvSpPr>
        <p:spPr/>
        <p:txBody>
          <a:bodyPr/>
          <a:lstStyle/>
          <a:p>
            <a:r>
              <a:rPr lang="nl-NL" dirty="0"/>
              <a:t>Examenvoorbeeld (2024-II, opgave 3)</a:t>
            </a:r>
          </a:p>
        </p:txBody>
      </p:sp>
      <p:sp>
        <p:nvSpPr>
          <p:cNvPr id="3" name="Tijdelijke aanduiding voor inhoud 2">
            <a:extLst>
              <a:ext uri="{FF2B5EF4-FFF2-40B4-BE49-F238E27FC236}">
                <a16:creationId xmlns:a16="http://schemas.microsoft.com/office/drawing/2014/main" id="{8383B2B4-6956-A747-870F-E787C948BE55}"/>
              </a:ext>
            </a:extLst>
          </p:cNvPr>
          <p:cNvSpPr>
            <a:spLocks noGrp="1"/>
          </p:cNvSpPr>
          <p:nvPr>
            <p:ph sz="half" idx="1"/>
          </p:nvPr>
        </p:nvSpPr>
        <p:spPr>
          <a:xfrm>
            <a:off x="533401" y="1406013"/>
            <a:ext cx="5181600" cy="4770950"/>
          </a:xfrm>
        </p:spPr>
        <p:txBody>
          <a:bodyPr>
            <a:noAutofit/>
          </a:bodyPr>
          <a:lstStyle/>
          <a:p>
            <a:pPr marL="0" indent="0">
              <a:buNone/>
            </a:pPr>
            <a:endParaRPr lang="nl-NL" sz="1800" dirty="0"/>
          </a:p>
          <a:p>
            <a:pPr marL="0" indent="0">
              <a:buNone/>
            </a:pPr>
            <a:endParaRPr lang="nl-NL" sz="1800" dirty="0"/>
          </a:p>
          <a:p>
            <a:pPr marL="0" indent="0">
              <a:buNone/>
            </a:pPr>
            <a:endParaRPr lang="nl-NL" sz="1800" dirty="0"/>
          </a:p>
          <a:p>
            <a:pPr marL="0" indent="0">
              <a:buNone/>
            </a:pPr>
            <a:endParaRPr lang="nl-NL" sz="1800" dirty="0"/>
          </a:p>
          <a:p>
            <a:pPr marL="0" indent="0">
              <a:buNone/>
            </a:pPr>
            <a:endParaRPr lang="nl-NL" sz="1800" dirty="0"/>
          </a:p>
          <a:p>
            <a:pPr marL="0" indent="0">
              <a:buNone/>
            </a:pPr>
            <a:endParaRPr lang="nl-NL" sz="1800" dirty="0"/>
          </a:p>
          <a:p>
            <a:pPr marL="0" indent="0">
              <a:buNone/>
            </a:pPr>
            <a:endParaRPr lang="nl-NL" sz="1800" dirty="0"/>
          </a:p>
          <a:p>
            <a:pPr marL="0" lvl="0" indent="0">
              <a:buNone/>
            </a:pPr>
            <a:r>
              <a:rPr lang="nl-NL" sz="1800" dirty="0"/>
              <a:t>Op de tweede dag van het tweede kwartaal worden de te vorderen btw en de te betalen btw over de in- en verkopen van het eerste kwartaal met elkaar verrekend. Goos zal btw moeten afdragen.</a:t>
            </a:r>
            <a:endParaRPr lang="nl-NL" sz="1800" b="1" dirty="0">
              <a:solidFill>
                <a:prstClr val="black"/>
              </a:solidFill>
            </a:endParaRPr>
          </a:p>
          <a:p>
            <a:pPr marL="0" lvl="0" indent="0">
              <a:buNone/>
              <a:defRPr/>
            </a:pPr>
            <a:endParaRPr lang="nl-NL" sz="1800" b="1" dirty="0">
              <a:solidFill>
                <a:prstClr val="black"/>
              </a:solidFill>
            </a:endParaRPr>
          </a:p>
          <a:p>
            <a:pPr marL="0" lvl="0" indent="0">
              <a:buNone/>
              <a:defRPr/>
            </a:pPr>
            <a:r>
              <a:rPr lang="nl-NL" sz="1800" b="1" dirty="0">
                <a:solidFill>
                  <a:prstClr val="black"/>
                </a:solidFill>
              </a:rPr>
              <a:t>Vraag 18 (3p):</a:t>
            </a:r>
          </a:p>
          <a:p>
            <a:pPr marL="0" lvl="0" indent="0">
              <a:buNone/>
            </a:pPr>
            <a:r>
              <a:rPr lang="nl-NL" sz="1800" i="1" dirty="0">
                <a:solidFill>
                  <a:prstClr val="black"/>
                </a:solidFill>
              </a:rPr>
              <a:t>Bereken de af te dragen btw over het eerste kwartaal van 2024. </a:t>
            </a:r>
          </a:p>
          <a:p>
            <a:pPr marL="0" indent="0">
              <a:buNone/>
            </a:pPr>
            <a:endParaRPr lang="nl-NL" sz="1800" dirty="0"/>
          </a:p>
        </p:txBody>
      </p:sp>
      <p:sp>
        <p:nvSpPr>
          <p:cNvPr id="4" name="Tijdelijke aanduiding voor inhoud 3">
            <a:extLst>
              <a:ext uri="{FF2B5EF4-FFF2-40B4-BE49-F238E27FC236}">
                <a16:creationId xmlns:a16="http://schemas.microsoft.com/office/drawing/2014/main" id="{46FA16EF-AB5F-E15D-F77A-1519636D324F}"/>
              </a:ext>
            </a:extLst>
          </p:cNvPr>
          <p:cNvSpPr>
            <a:spLocks noGrp="1"/>
          </p:cNvSpPr>
          <p:nvPr>
            <p:ph sz="half" idx="2"/>
          </p:nvPr>
        </p:nvSpPr>
        <p:spPr/>
        <p:txBody>
          <a:bodyPr>
            <a:normAutofit/>
          </a:bodyPr>
          <a:lstStyle/>
          <a:p>
            <a:pPr marL="0" indent="0">
              <a:buNone/>
            </a:pPr>
            <a:endParaRPr lang="nl-NL" sz="1800" b="1" dirty="0"/>
          </a:p>
          <a:p>
            <a:pPr marL="0" indent="0">
              <a:buNone/>
            </a:pPr>
            <a:endParaRPr lang="nl-NL" sz="1800" dirty="0"/>
          </a:p>
          <a:p>
            <a:pPr marL="0" indent="0">
              <a:buNone/>
            </a:pPr>
            <a:endParaRPr lang="nl-NL" sz="1800" dirty="0"/>
          </a:p>
          <a:p>
            <a:pPr marL="0" indent="0">
              <a:buNone/>
            </a:pPr>
            <a:endParaRPr lang="nl-NL" sz="1800" dirty="0"/>
          </a:p>
          <a:p>
            <a:pPr marL="0" indent="0">
              <a:buNone/>
            </a:pPr>
            <a:endParaRPr lang="nl-NL" sz="1800" dirty="0"/>
          </a:p>
          <a:p>
            <a:pPr marL="0" indent="0">
              <a:buNone/>
            </a:pPr>
            <a:endParaRPr lang="nl-NL" sz="1800" dirty="0"/>
          </a:p>
          <a:p>
            <a:pPr marL="0" indent="0">
              <a:buNone/>
            </a:pPr>
            <a:endParaRPr lang="nl-NL" sz="1800" dirty="0"/>
          </a:p>
          <a:p>
            <a:pPr marL="0" indent="0">
              <a:buNone/>
            </a:pPr>
            <a:endParaRPr lang="nl-NL" sz="1800" dirty="0"/>
          </a:p>
          <a:p>
            <a:pPr marL="0" indent="0">
              <a:buNone/>
            </a:pPr>
            <a:endParaRPr lang="nl-NL" sz="1800" dirty="0"/>
          </a:p>
          <a:p>
            <a:pPr marL="0" indent="0">
              <a:buNone/>
            </a:pPr>
            <a:endParaRPr lang="nl-NL" sz="1800" dirty="0"/>
          </a:p>
        </p:txBody>
      </p:sp>
      <p:sp>
        <p:nvSpPr>
          <p:cNvPr id="5" name="Tijdelijke aanduiding voor inhoud 2">
            <a:extLst>
              <a:ext uri="{FF2B5EF4-FFF2-40B4-BE49-F238E27FC236}">
                <a16:creationId xmlns:a16="http://schemas.microsoft.com/office/drawing/2014/main" id="{274DEC3B-FBAD-7A18-46AE-68126D376152}"/>
              </a:ext>
            </a:extLst>
          </p:cNvPr>
          <p:cNvSpPr txBox="1">
            <a:spLocks/>
          </p:cNvSpPr>
          <p:nvPr/>
        </p:nvSpPr>
        <p:spPr>
          <a:xfrm>
            <a:off x="5842820" y="1612489"/>
            <a:ext cx="5948661" cy="456447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Effra" panose="02000506080000020004"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Effra" panose="02000506080000020004"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Effra" panose="02000506080000020004"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Effra" panose="02000506080000020004"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Effra" panose="0200050608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sz="1800" b="1" dirty="0">
                <a:solidFill>
                  <a:srgbClr val="945DE8"/>
                </a:solidFill>
              </a:rPr>
              <a:t>Ontvangen BTW uit verkopen</a:t>
            </a:r>
          </a:p>
          <a:p>
            <a:pPr marL="0" indent="0">
              <a:buNone/>
            </a:pPr>
            <a:r>
              <a:rPr lang="nl-NL" sz="1800" b="1" u="sng" dirty="0">
                <a:solidFill>
                  <a:srgbClr val="945DE8"/>
                </a:solidFill>
              </a:rPr>
              <a:t>Betaalde BTW uit inkopen 		– </a:t>
            </a:r>
          </a:p>
          <a:p>
            <a:pPr marL="0" indent="0">
              <a:buNone/>
            </a:pPr>
            <a:r>
              <a:rPr lang="nl-NL" sz="1800" b="1" dirty="0">
                <a:solidFill>
                  <a:srgbClr val="945DE8"/>
                </a:solidFill>
              </a:rPr>
              <a:t>Af te dragen BTW aan de overheid</a:t>
            </a:r>
          </a:p>
          <a:p>
            <a:pPr marL="0" lvl="0" indent="0">
              <a:buNone/>
            </a:pPr>
            <a:endParaRPr lang="nl-NL" sz="1800" dirty="0"/>
          </a:p>
          <a:p>
            <a:pPr marL="0" lvl="0" indent="0">
              <a:buNone/>
            </a:pPr>
            <a:r>
              <a:rPr lang="nl-NL" sz="1800" dirty="0"/>
              <a:t>Ontvangen uit verkopen:</a:t>
            </a:r>
          </a:p>
          <a:p>
            <a:pPr marL="0" lvl="0" indent="0">
              <a:buNone/>
            </a:pPr>
            <a:r>
              <a:rPr lang="nl-NL" sz="1800" dirty="0"/>
              <a:t>(</a:t>
            </a:r>
            <a:r>
              <a:rPr lang="nl-NL" sz="1800" dirty="0">
                <a:latin typeface="Franklin Gothic Book" panose="020B0503020102020204" pitchFamily="34" charset="0"/>
              </a:rPr>
              <a:t>€25.000 + €20.000 + €17.000) * 0,21 = 	€13.200,00</a:t>
            </a:r>
          </a:p>
          <a:p>
            <a:pPr marL="0" lvl="0" indent="0">
              <a:buNone/>
            </a:pPr>
            <a:r>
              <a:rPr lang="nl-NL" sz="1800" dirty="0">
                <a:solidFill>
                  <a:prstClr val="black"/>
                </a:solidFill>
                <a:latin typeface="Franklin Gothic Book" panose="020B0503020102020204" pitchFamily="34" charset="0"/>
              </a:rPr>
              <a:t>Ontvangen uit interieuradviezen:</a:t>
            </a:r>
          </a:p>
          <a:p>
            <a:pPr marL="0" lvl="0" indent="0">
              <a:buNone/>
            </a:pPr>
            <a:r>
              <a:rPr lang="nl-NL" sz="1800" dirty="0">
                <a:latin typeface="Franklin Gothic Book" panose="020B0503020102020204" pitchFamily="34" charset="0"/>
              </a:rPr>
              <a:t>€31.500 / 121 * 21 = 			€5.466,94+ </a:t>
            </a:r>
          </a:p>
          <a:p>
            <a:pPr marL="0" lvl="0" indent="0">
              <a:buNone/>
            </a:pPr>
            <a:r>
              <a:rPr lang="nl-NL" sz="1800" dirty="0">
                <a:solidFill>
                  <a:prstClr val="black"/>
                </a:solidFill>
                <a:latin typeface="Franklin Gothic Book" panose="020B0503020102020204" pitchFamily="34" charset="0"/>
              </a:rPr>
              <a:t>Betaald aan inkopen:</a:t>
            </a:r>
          </a:p>
          <a:p>
            <a:pPr marL="0" indent="0">
              <a:buNone/>
            </a:pPr>
            <a:r>
              <a:rPr lang="nl-NL" sz="1800" dirty="0"/>
              <a:t>(</a:t>
            </a:r>
            <a:r>
              <a:rPr lang="nl-NL" sz="1800" dirty="0">
                <a:latin typeface="Franklin Gothic Book" panose="020B0503020102020204" pitchFamily="34" charset="0"/>
              </a:rPr>
              <a:t>€8.000 + €7.000 + €6.000) * 0,21 = 	</a:t>
            </a:r>
            <a:r>
              <a:rPr lang="nl-NL" sz="1800" u="sng" dirty="0">
                <a:latin typeface="Franklin Gothic Book" panose="020B0503020102020204" pitchFamily="34" charset="0"/>
              </a:rPr>
              <a:t>€4.410,00 - </a:t>
            </a:r>
          </a:p>
          <a:p>
            <a:pPr marL="0" indent="0">
              <a:buNone/>
            </a:pPr>
            <a:r>
              <a:rPr lang="nl-NL" sz="1800" dirty="0">
                <a:latin typeface="Franklin Gothic Book" panose="020B0503020102020204" pitchFamily="34" charset="0"/>
              </a:rPr>
              <a:t>   					€14.076,94</a:t>
            </a:r>
          </a:p>
          <a:p>
            <a:pPr marL="0" lvl="0" indent="0">
              <a:buNone/>
            </a:pPr>
            <a:endParaRPr lang="nl-NL" sz="1800" dirty="0">
              <a:solidFill>
                <a:prstClr val="black"/>
              </a:solidFill>
            </a:endParaRPr>
          </a:p>
          <a:p>
            <a:pPr marL="0" lvl="0" indent="0">
              <a:buNone/>
            </a:pPr>
            <a:endParaRPr kumimoji="0" lang="nl-NL" sz="1800" b="0" i="1" u="none" strike="noStrike" kern="1200" cap="none" spc="0" normalizeH="0" baseline="0" noProof="0" dirty="0">
              <a:ln>
                <a:noFill/>
              </a:ln>
              <a:solidFill>
                <a:prstClr val="black"/>
              </a:solidFill>
              <a:effectLst/>
              <a:uLnTx/>
              <a:uFillTx/>
              <a:latin typeface="Effra" panose="02000506080000020004" pitchFamily="2" charset="0"/>
              <a:ea typeface="+mn-ea"/>
              <a:cs typeface="+mn-cs"/>
            </a:endParaRPr>
          </a:p>
        </p:txBody>
      </p:sp>
      <p:pic>
        <p:nvPicPr>
          <p:cNvPr id="7" name="Afbeelding 6">
            <a:extLst>
              <a:ext uri="{FF2B5EF4-FFF2-40B4-BE49-F238E27FC236}">
                <a16:creationId xmlns:a16="http://schemas.microsoft.com/office/drawing/2014/main" id="{3A16C51C-0D02-1DE8-C020-6BD5FE355D73}"/>
              </a:ext>
            </a:extLst>
          </p:cNvPr>
          <p:cNvPicPr>
            <a:picLocks noChangeAspect="1"/>
          </p:cNvPicPr>
          <p:nvPr/>
        </p:nvPicPr>
        <p:blipFill>
          <a:blip r:embed="rId2"/>
          <a:stretch>
            <a:fillRect/>
          </a:stretch>
        </p:blipFill>
        <p:spPr>
          <a:xfrm>
            <a:off x="400518" y="1691149"/>
            <a:ext cx="5267778" cy="2169502"/>
          </a:xfrm>
          <a:prstGeom prst="rect">
            <a:avLst/>
          </a:prstGeom>
        </p:spPr>
      </p:pic>
      <p:sp>
        <p:nvSpPr>
          <p:cNvPr id="10" name="Ovaal 9">
            <a:extLst>
              <a:ext uri="{FF2B5EF4-FFF2-40B4-BE49-F238E27FC236}">
                <a16:creationId xmlns:a16="http://schemas.microsoft.com/office/drawing/2014/main" id="{1CB77D0C-A6A2-A376-473E-1F4800152DF2}"/>
              </a:ext>
            </a:extLst>
          </p:cNvPr>
          <p:cNvSpPr/>
          <p:nvPr/>
        </p:nvSpPr>
        <p:spPr>
          <a:xfrm>
            <a:off x="4013870" y="2904260"/>
            <a:ext cx="865239" cy="747251"/>
          </a:xfrm>
          <a:prstGeom prst="ellipse">
            <a:avLst/>
          </a:prstGeom>
          <a:noFill/>
          <a:ln w="28575">
            <a:solidFill>
              <a:srgbClr val="945DE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Ovaal 8">
            <a:extLst>
              <a:ext uri="{FF2B5EF4-FFF2-40B4-BE49-F238E27FC236}">
                <a16:creationId xmlns:a16="http://schemas.microsoft.com/office/drawing/2014/main" id="{6B7723E9-E191-8F59-2FA4-4FA007D411A6}"/>
              </a:ext>
            </a:extLst>
          </p:cNvPr>
          <p:cNvSpPr/>
          <p:nvPr/>
        </p:nvSpPr>
        <p:spPr>
          <a:xfrm>
            <a:off x="2952135" y="2904260"/>
            <a:ext cx="865239" cy="747251"/>
          </a:xfrm>
          <a:prstGeom prst="ellipse">
            <a:avLst/>
          </a:prstGeom>
          <a:noFill/>
          <a:ln w="28575">
            <a:solidFill>
              <a:srgbClr val="945DE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14166257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circle(in)">
                                      <p:cBhvr>
                                        <p:cTn id="15" dur="20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circle(in)">
                                      <p:cBhvr>
                                        <p:cTn id="20" dur="20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5">
                                            <p:txEl>
                                              <p:pRg st="8" end="8"/>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6226BC-1A29-16D3-FF69-BA9AEA521E75}"/>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A963FE23-71EE-1496-0424-23F9C400CB44}"/>
              </a:ext>
            </a:extLst>
          </p:cNvPr>
          <p:cNvSpPr>
            <a:spLocks noGrp="1"/>
          </p:cNvSpPr>
          <p:nvPr>
            <p:ph type="title"/>
          </p:nvPr>
        </p:nvSpPr>
        <p:spPr/>
        <p:txBody>
          <a:bodyPr/>
          <a:lstStyle/>
          <a:p>
            <a:endParaRPr lang="nl-NL"/>
          </a:p>
        </p:txBody>
      </p:sp>
      <p:sp>
        <p:nvSpPr>
          <p:cNvPr id="3" name="Tijdelijke aanduiding voor inhoud 2">
            <a:extLst>
              <a:ext uri="{FF2B5EF4-FFF2-40B4-BE49-F238E27FC236}">
                <a16:creationId xmlns:a16="http://schemas.microsoft.com/office/drawing/2014/main" id="{65563FE8-E6EF-D9B6-AB5B-A0377BDE6086}"/>
              </a:ext>
            </a:extLst>
          </p:cNvPr>
          <p:cNvSpPr>
            <a:spLocks noGrp="1"/>
          </p:cNvSpPr>
          <p:nvPr>
            <p:ph idx="1"/>
          </p:nvPr>
        </p:nvSpPr>
        <p:spPr/>
        <p:txBody>
          <a:bodyPr/>
          <a:lstStyle/>
          <a:p>
            <a:endParaRPr lang="nl-NL"/>
          </a:p>
        </p:txBody>
      </p:sp>
    </p:spTree>
    <p:extLst>
      <p:ext uri="{BB962C8B-B14F-4D97-AF65-F5344CB8AC3E}">
        <p14:creationId xmlns:p14="http://schemas.microsoft.com/office/powerpoint/2010/main" val="1200648987"/>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DD9AC469-4244-ACD7-D194-BE7AA68052ED}"/>
              </a:ext>
            </a:extLst>
          </p:cNvPr>
          <p:cNvSpPr>
            <a:spLocks noGrp="1"/>
          </p:cNvSpPr>
          <p:nvPr>
            <p:ph type="title"/>
          </p:nvPr>
        </p:nvSpPr>
        <p:spPr/>
        <p:txBody>
          <a:bodyPr/>
          <a:lstStyle/>
          <a:p>
            <a:r>
              <a:rPr lang="nl-NL" dirty="0"/>
              <a:t>Rechtsvormen</a:t>
            </a:r>
          </a:p>
        </p:txBody>
      </p:sp>
      <p:sp>
        <p:nvSpPr>
          <p:cNvPr id="5" name="Tijdelijke aanduiding voor tekst 4">
            <a:extLst>
              <a:ext uri="{FF2B5EF4-FFF2-40B4-BE49-F238E27FC236}">
                <a16:creationId xmlns:a16="http://schemas.microsoft.com/office/drawing/2014/main" id="{FEBEEA49-FE8A-221D-66F4-460AC3C58D38}"/>
              </a:ext>
            </a:extLst>
          </p:cNvPr>
          <p:cNvSpPr>
            <a:spLocks noGrp="1"/>
          </p:cNvSpPr>
          <p:nvPr>
            <p:ph type="body" idx="1"/>
          </p:nvPr>
        </p:nvSpPr>
        <p:spPr/>
        <p:txBody>
          <a:bodyPr/>
          <a:lstStyle/>
          <a:p>
            <a:r>
              <a:rPr lang="nl-NL" dirty="0"/>
              <a:t>Matthijs</a:t>
            </a:r>
          </a:p>
        </p:txBody>
      </p:sp>
    </p:spTree>
    <p:extLst>
      <p:ext uri="{BB962C8B-B14F-4D97-AF65-F5344CB8AC3E}">
        <p14:creationId xmlns:p14="http://schemas.microsoft.com/office/powerpoint/2010/main" val="2025994419"/>
      </p:ext>
    </p:extLst>
  </p:cSld>
  <p:clrMapOvr>
    <a:masterClrMapping/>
  </p:clrMapOvr>
  <p:transition spd="med">
    <p:pull/>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2A41519-CFEE-8CCB-03CB-7F6BC4B37CE1}"/>
              </a:ext>
            </a:extLst>
          </p:cNvPr>
          <p:cNvSpPr>
            <a:spLocks noGrp="1"/>
          </p:cNvSpPr>
          <p:nvPr>
            <p:ph type="title"/>
          </p:nvPr>
        </p:nvSpPr>
        <p:spPr/>
        <p:txBody>
          <a:bodyPr/>
          <a:lstStyle/>
          <a:p>
            <a:r>
              <a:rPr lang="nl-NL" dirty="0"/>
              <a:t>Rechtsvormen</a:t>
            </a:r>
          </a:p>
        </p:txBody>
      </p:sp>
      <p:sp>
        <p:nvSpPr>
          <p:cNvPr id="3" name="Tijdelijke aanduiding voor inhoud 2">
            <a:extLst>
              <a:ext uri="{FF2B5EF4-FFF2-40B4-BE49-F238E27FC236}">
                <a16:creationId xmlns:a16="http://schemas.microsoft.com/office/drawing/2014/main" id="{9FAE8A3C-063A-C384-B5C8-CE58B0B830B7}"/>
              </a:ext>
            </a:extLst>
          </p:cNvPr>
          <p:cNvSpPr>
            <a:spLocks noGrp="1"/>
          </p:cNvSpPr>
          <p:nvPr>
            <p:ph idx="1"/>
          </p:nvPr>
        </p:nvSpPr>
        <p:spPr/>
        <p:txBody>
          <a:bodyPr>
            <a:normAutofit/>
          </a:bodyPr>
          <a:lstStyle/>
          <a:p>
            <a:pPr marL="0" indent="0">
              <a:buNone/>
            </a:pPr>
            <a:r>
              <a:rPr lang="nl-NL" dirty="0"/>
              <a:t>Juridische ofwel wettelijke vorm van een organisatie. Per rechtsvorm zijn er wetten en regels vastgelegd. </a:t>
            </a:r>
          </a:p>
          <a:p>
            <a:pPr marL="0" indent="0">
              <a:buNone/>
            </a:pPr>
            <a:r>
              <a:rPr lang="nl-NL" dirty="0"/>
              <a:t>Er wordt onderscheid gemaakt tussen een natuurlijk persoon en een rechtspersoon:</a:t>
            </a:r>
          </a:p>
          <a:p>
            <a:r>
              <a:rPr lang="nl-NL" b="1" dirty="0"/>
              <a:t>Natuurlijk persoon </a:t>
            </a:r>
            <a:r>
              <a:rPr lang="nl-NL" dirty="0"/>
              <a:t>= mens (zoals jijzelf) die deelneemt aan het rechtsverkeer en daarbij rechten en plichten heeft. </a:t>
            </a:r>
          </a:p>
          <a:p>
            <a:r>
              <a:rPr lang="nl-NL" b="1" dirty="0"/>
              <a:t>Rechtspersoon</a:t>
            </a:r>
            <a:r>
              <a:rPr lang="nl-NL" dirty="0"/>
              <a:t> = organisatie die net als een natuurlijk persoon zelf rechten en plichten heeft. Ze kan bezittingen en schulden hebben, mensen in dienst nemen en contracten afsluiten. De organisatie is zelf aansprakelijk. De organisatie bezit </a:t>
            </a:r>
            <a:r>
              <a:rPr lang="nl-NL" b="1" dirty="0"/>
              <a:t>rechtspersoonlijkheid</a:t>
            </a:r>
            <a:r>
              <a:rPr lang="nl-NL" dirty="0"/>
              <a:t>.</a:t>
            </a:r>
          </a:p>
          <a:p>
            <a:pPr marL="0" indent="0">
              <a:buNone/>
            </a:pPr>
            <a:endParaRPr lang="nl-NL" dirty="0"/>
          </a:p>
          <a:p>
            <a:pPr marL="0" indent="0">
              <a:buNone/>
            </a:pPr>
            <a:endParaRPr lang="nl-NL" dirty="0"/>
          </a:p>
        </p:txBody>
      </p:sp>
    </p:spTree>
    <p:extLst>
      <p:ext uri="{BB962C8B-B14F-4D97-AF65-F5344CB8AC3E}">
        <p14:creationId xmlns:p14="http://schemas.microsoft.com/office/powerpoint/2010/main" val="226861981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ijdelijke aanduiding voor inhoud 4">
            <a:extLst>
              <a:ext uri="{FF2B5EF4-FFF2-40B4-BE49-F238E27FC236}">
                <a16:creationId xmlns:a16="http://schemas.microsoft.com/office/drawing/2014/main" id="{BD776E4D-1A7A-F201-DA07-4BC87B7E23E6}"/>
              </a:ext>
            </a:extLst>
          </p:cNvPr>
          <p:cNvGraphicFramePr>
            <a:graphicFrameLocks noGrp="1"/>
          </p:cNvGraphicFramePr>
          <p:nvPr>
            <p:ph idx="1"/>
            <p:extLst>
              <p:ext uri="{D42A27DB-BD31-4B8C-83A1-F6EECF244321}">
                <p14:modId xmlns:p14="http://schemas.microsoft.com/office/powerpoint/2010/main" val="787732319"/>
              </p:ext>
            </p:extLst>
          </p:nvPr>
        </p:nvGraphicFramePr>
        <p:xfrm>
          <a:off x="-68823" y="226142"/>
          <a:ext cx="12860593" cy="64401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5102454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Afbeelding 8">
            <a:extLst>
              <a:ext uri="{FF2B5EF4-FFF2-40B4-BE49-F238E27FC236}">
                <a16:creationId xmlns:a16="http://schemas.microsoft.com/office/drawing/2014/main" id="{CFBD3E8D-B18E-A02E-4D59-9BD75844A95B}"/>
              </a:ext>
            </a:extLst>
          </p:cNvPr>
          <p:cNvPicPr>
            <a:picLocks noChangeAspect="1"/>
          </p:cNvPicPr>
          <p:nvPr/>
        </p:nvPicPr>
        <p:blipFill>
          <a:blip r:embed="rId2"/>
          <a:stretch>
            <a:fillRect/>
          </a:stretch>
        </p:blipFill>
        <p:spPr>
          <a:xfrm>
            <a:off x="658363" y="967739"/>
            <a:ext cx="9410795" cy="5644293"/>
          </a:xfrm>
          <a:prstGeom prst="rect">
            <a:avLst/>
          </a:prstGeom>
        </p:spPr>
      </p:pic>
      <p:sp>
        <p:nvSpPr>
          <p:cNvPr id="8" name="Tekstballon: ovaal 7">
            <a:extLst>
              <a:ext uri="{FF2B5EF4-FFF2-40B4-BE49-F238E27FC236}">
                <a16:creationId xmlns:a16="http://schemas.microsoft.com/office/drawing/2014/main" id="{FEF97F2A-447C-BA3D-2FB7-C62BA8F8713F}"/>
              </a:ext>
            </a:extLst>
          </p:cNvPr>
          <p:cNvSpPr/>
          <p:nvPr/>
        </p:nvSpPr>
        <p:spPr>
          <a:xfrm>
            <a:off x="8416962" y="5112280"/>
            <a:ext cx="3524026" cy="1499752"/>
          </a:xfrm>
          <a:prstGeom prst="wedgeEllipseCallout">
            <a:avLst>
              <a:gd name="adj1" fmla="val -55896"/>
              <a:gd name="adj2" fmla="val -80019"/>
            </a:avLst>
          </a:prstGeom>
          <a:solidFill>
            <a:srgbClr val="945DE8"/>
          </a:solidFill>
          <a:ln>
            <a:solidFill>
              <a:srgbClr val="945D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white"/>
                </a:solidFill>
                <a:effectLst/>
                <a:uLnTx/>
                <a:uFillTx/>
                <a:latin typeface="Effra" panose="02000506080000020004"/>
                <a:ea typeface="+mn-ea"/>
                <a:cs typeface="+mn-cs"/>
              </a:rPr>
              <a:t>Tip: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white"/>
                </a:solidFill>
                <a:effectLst/>
                <a:uLnTx/>
                <a:uFillTx/>
                <a:latin typeface="Effra" panose="02000506080000020004"/>
                <a:ea typeface="+mn-ea"/>
                <a:cs typeface="+mn-cs"/>
              </a:rPr>
              <a:t>Download dit samenvattende schema van www.ecobeco.nl!</a:t>
            </a:r>
          </a:p>
        </p:txBody>
      </p:sp>
    </p:spTree>
    <p:extLst>
      <p:ext uri="{BB962C8B-B14F-4D97-AF65-F5344CB8AC3E}">
        <p14:creationId xmlns:p14="http://schemas.microsoft.com/office/powerpoint/2010/main" val="181799061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theme/theme1.xml><?xml version="1.0" encoding="utf-8"?>
<a:theme xmlns:a="http://schemas.openxmlformats.org/drawingml/2006/main" name="1_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A69612985F38A4696AAD18D581E630E" ma:contentTypeVersion="11" ma:contentTypeDescription="Een nieuw document maken." ma:contentTypeScope="" ma:versionID="a29b2695f712cf7a05b1cef6d3acfc21">
  <xsd:schema xmlns:xsd="http://www.w3.org/2001/XMLSchema" xmlns:xs="http://www.w3.org/2001/XMLSchema" xmlns:p="http://schemas.microsoft.com/office/2006/metadata/properties" xmlns:ns2="f7bdf434-8271-45be-9229-b36057b16eca" xmlns:ns3="403b03e0-f3b3-4df8-8b82-7dc7d4ddf286" targetNamespace="http://schemas.microsoft.com/office/2006/metadata/properties" ma:root="true" ma:fieldsID="b8ed36d4f6667af175760fddac04732e" ns2:_="" ns3:_="">
    <xsd:import namespace="f7bdf434-8271-45be-9229-b36057b16eca"/>
    <xsd:import namespace="403b03e0-f3b3-4df8-8b82-7dc7d4ddf286"/>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7bdf434-8271-45be-9229-b36057b16ec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Afbeeldingtags" ma:readOnly="false" ma:fieldId="{5cf76f15-5ced-4ddc-b409-7134ff3c332f}" ma:taxonomyMulti="true" ma:sspId="8afbf0a4-60f2-4de2-9c19-1cfcaa6785bd"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03b03e0-f3b3-4df8-8b82-7dc7d4ddf286"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53339e9d-23b0-4d36-af82-861bde34df63}" ma:internalName="TaxCatchAll" ma:showField="CatchAllData" ma:web="403b03e0-f3b3-4df8-8b82-7dc7d4ddf28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f7bdf434-8271-45be-9229-b36057b16eca">
      <Terms xmlns="http://schemas.microsoft.com/office/infopath/2007/PartnerControls"/>
    </lcf76f155ced4ddcb4097134ff3c332f>
    <TaxCatchAll xmlns="403b03e0-f3b3-4df8-8b82-7dc7d4ddf286" xsi:nil="true"/>
  </documentManagement>
</p:properties>
</file>

<file path=customXml/itemProps1.xml><?xml version="1.0" encoding="utf-8"?>
<ds:datastoreItem xmlns:ds="http://schemas.openxmlformats.org/officeDocument/2006/customXml" ds:itemID="{1BEB7455-C8B4-4765-AD0C-9C885FFC06A5}"/>
</file>

<file path=customXml/itemProps2.xml><?xml version="1.0" encoding="utf-8"?>
<ds:datastoreItem xmlns:ds="http://schemas.openxmlformats.org/officeDocument/2006/customXml" ds:itemID="{4A85233B-2B96-48B4-A78D-4A815C53C983}"/>
</file>

<file path=customXml/itemProps3.xml><?xml version="1.0" encoding="utf-8"?>
<ds:datastoreItem xmlns:ds="http://schemas.openxmlformats.org/officeDocument/2006/customXml" ds:itemID="{DDC5C3F8-24CA-4FEB-BC1B-C039E417FF04}"/>
</file>

<file path=docProps/app.xml><?xml version="1.0" encoding="utf-8"?>
<Properties xmlns="http://schemas.openxmlformats.org/officeDocument/2006/extended-properties" xmlns:vt="http://schemas.openxmlformats.org/officeDocument/2006/docPropsVTypes">
  <TotalTime>2899</TotalTime>
  <Words>6924</Words>
  <Application>Microsoft Office PowerPoint</Application>
  <PresentationFormat>Breedbeeld</PresentationFormat>
  <Paragraphs>972</Paragraphs>
  <Slides>123</Slides>
  <Notes>19</Notes>
  <HiddenSlides>0</HiddenSlides>
  <MMClips>0</MMClips>
  <ScaleCrop>false</ScaleCrop>
  <HeadingPairs>
    <vt:vector size="6" baseType="variant">
      <vt:variant>
        <vt:lpstr>Gebruikte lettertypen</vt:lpstr>
      </vt:variant>
      <vt:variant>
        <vt:i4>9</vt:i4>
      </vt:variant>
      <vt:variant>
        <vt:lpstr>Thema</vt:lpstr>
      </vt:variant>
      <vt:variant>
        <vt:i4>1</vt:i4>
      </vt:variant>
      <vt:variant>
        <vt:lpstr>Diatitels</vt:lpstr>
      </vt:variant>
      <vt:variant>
        <vt:i4>123</vt:i4>
      </vt:variant>
    </vt:vector>
  </HeadingPairs>
  <TitlesOfParts>
    <vt:vector size="133" baseType="lpstr">
      <vt:lpstr>Arial</vt:lpstr>
      <vt:lpstr>Calibri</vt:lpstr>
      <vt:lpstr>Calibri Light</vt:lpstr>
      <vt:lpstr>Cambria Math</vt:lpstr>
      <vt:lpstr>Effra</vt:lpstr>
      <vt:lpstr>Effra Medium</vt:lpstr>
      <vt:lpstr>Franklin Gothic Book</vt:lpstr>
      <vt:lpstr>ProximaNova</vt:lpstr>
      <vt:lpstr>Wingdings</vt:lpstr>
      <vt:lpstr>1_Kantoorthema</vt:lpstr>
      <vt:lpstr>Bedrijfseconomie Havo</vt:lpstr>
      <vt:lpstr>Wat weten we al over het CE Bedrijfseconomie?</vt:lpstr>
      <vt:lpstr>Tijdsindeling </vt:lpstr>
      <vt:lpstr>Formules…</vt:lpstr>
      <vt:lpstr>Theorie- vs. rekenvragen</vt:lpstr>
      <vt:lpstr>Belangrijke onderwerpen die  we vorig jaar hebben behandeld</vt:lpstr>
      <vt:lpstr>PowerPoint-presentatie</vt:lpstr>
      <vt:lpstr>Balans, winst- en verliesrekening en liquiditeitsoverzicht</vt:lpstr>
      <vt:lpstr>PowerPoint-presentatie</vt:lpstr>
      <vt:lpstr>PowerPoint-presentatie</vt:lpstr>
      <vt:lpstr>PowerPoint-presentatie</vt:lpstr>
      <vt:lpstr>PowerPoint-presentatie</vt:lpstr>
      <vt:lpstr>Examenvoorbeeld (2021-I, opgave 6)</vt:lpstr>
      <vt:lpstr>Opbrengsten vs. ontvangsten</vt:lpstr>
      <vt:lpstr>Opbrengsten vs. ontvangsten</vt:lpstr>
      <vt:lpstr>Opbrengsten vs. ontvangsten</vt:lpstr>
      <vt:lpstr>Kosten vs. uitgaven</vt:lpstr>
      <vt:lpstr>Kosten vs. uitgaven</vt:lpstr>
      <vt:lpstr>Kosten vs. uitgaven</vt:lpstr>
      <vt:lpstr>Examenvoorbeeld (2021-I, opgave 6)</vt:lpstr>
      <vt:lpstr>Examenvoorbeeld (2021-I, opgave 6)</vt:lpstr>
      <vt:lpstr>PowerPoint-presentatie</vt:lpstr>
      <vt:lpstr>Voorraad, inkopen en inkoopwaarde van de omzet</vt:lpstr>
      <vt:lpstr>Berekenen van de voorraad</vt:lpstr>
      <vt:lpstr>Inkopen vs. inkoopwaarde van de omzet</vt:lpstr>
      <vt:lpstr>Examenvoorbeeld (2022-III, vraag 1)</vt:lpstr>
      <vt:lpstr>PowerPoint-presentatie</vt:lpstr>
      <vt:lpstr>Hypothecaire lening </vt:lpstr>
      <vt:lpstr>Woning kopen?</vt:lpstr>
      <vt:lpstr>Lineaire hypotheek</vt:lpstr>
      <vt:lpstr>Annuïteitenhypotheek </vt:lpstr>
      <vt:lpstr>PowerPoint-presentatie</vt:lpstr>
      <vt:lpstr>Examenvoorbeeld (2023-I, opgave 6)</vt:lpstr>
      <vt:lpstr>Examenvoorbeeld (2023-I, opgave 6)</vt:lpstr>
      <vt:lpstr>PowerPoint-presentatie</vt:lpstr>
      <vt:lpstr>Afnemers- en leverancierskrediet</vt:lpstr>
      <vt:lpstr>Leverancierskrediet</vt:lpstr>
      <vt:lpstr>Afnemerskrediet</vt:lpstr>
      <vt:lpstr>Examenvoorbeeld (voorbeeldexamen 2018)</vt:lpstr>
      <vt:lpstr>PowerPoint-presentatie</vt:lpstr>
      <vt:lpstr>Beleggen en interest</vt:lpstr>
      <vt:lpstr>Beleggen: diverse mogelijkheden</vt:lpstr>
      <vt:lpstr>Sparen</vt:lpstr>
      <vt:lpstr>Sparen</vt:lpstr>
      <vt:lpstr>Sparen</vt:lpstr>
      <vt:lpstr>Examenvoorbeeld (2024-I, opgave 1)</vt:lpstr>
      <vt:lpstr>Examenvoorbeeld (2024-I, opgave 1)</vt:lpstr>
      <vt:lpstr>Examenvoorbeeld (2024-I, opgave 1)</vt:lpstr>
      <vt:lpstr>Sparen en interest</vt:lpstr>
      <vt:lpstr>Sparen en interest</vt:lpstr>
      <vt:lpstr>Sparen en interest</vt:lpstr>
      <vt:lpstr>Examenvoorbeeld (2024-I, opgave 1)</vt:lpstr>
      <vt:lpstr>Examenvoorbeeld (2024-I, opgave 1)</vt:lpstr>
      <vt:lpstr>Examenvoorbeeld (2024-I, opgave 1)</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Examenvoorbeeld (2024-I, opgave 1)</vt:lpstr>
      <vt:lpstr>Tip!</vt:lpstr>
      <vt:lpstr>PowerPoint-presentatie</vt:lpstr>
      <vt:lpstr>Break-evenanalyse en dekkingsbijdrage</vt:lpstr>
      <vt:lpstr>Break-even</vt:lpstr>
      <vt:lpstr>Berekenen van de break-evenafzet</vt:lpstr>
      <vt:lpstr>Constante en variabele kosten</vt:lpstr>
      <vt:lpstr>Constante en variabele kosten</vt:lpstr>
      <vt:lpstr>Constante en variabele kosten</vt:lpstr>
      <vt:lpstr>Examenvoorbeeld (2024-I, opgave 3)</vt:lpstr>
      <vt:lpstr>Examenvoorbeeld (2024-I, opgave 3)</vt:lpstr>
      <vt:lpstr>Examenvoorbeeld (2024-I, opgave 3)</vt:lpstr>
      <vt:lpstr>Examenvoorbeeld (2024-I, opgave 3)</vt:lpstr>
      <vt:lpstr>PowerPoint-presentatie</vt:lpstr>
      <vt:lpstr>Marketing</vt:lpstr>
      <vt:lpstr>Marketingbeleid</vt:lpstr>
      <vt:lpstr>Examenvoorbeeld (2024-I, opgave 6)</vt:lpstr>
      <vt:lpstr>Examenvoorbeeld (2024-I, opgave 6)</vt:lpstr>
      <vt:lpstr>Examenvoorbeeld (2024-I, opgave 6)</vt:lpstr>
      <vt:lpstr>Examenvoorbeeld (2024-I, opgave 6)</vt:lpstr>
      <vt:lpstr>Marketing: Push- en Pullstrategie</vt:lpstr>
      <vt:lpstr>Examenvoorbeeld (2024-I, opgave 6)</vt:lpstr>
      <vt:lpstr>PowerPoint-presentatie</vt:lpstr>
      <vt:lpstr>BTW</vt:lpstr>
      <vt:lpstr>BTW</vt:lpstr>
      <vt:lpstr>Wanneer nou wel BTW en wanneer niet?!</vt:lpstr>
      <vt:lpstr>PowerPoint-presentatie</vt:lpstr>
      <vt:lpstr>Examenvoorbeeld (2024-II, opgave 3)</vt:lpstr>
      <vt:lpstr>Examenvoorbeeld (2024-II, opgave 3)</vt:lpstr>
      <vt:lpstr>Examenvoorbeeld (2024-II, opgave 3)</vt:lpstr>
      <vt:lpstr>Examenvoorbeeld (2024-II, opgave 3)</vt:lpstr>
      <vt:lpstr>Examenvoorbeeld (2024-II, opgave 3)</vt:lpstr>
      <vt:lpstr>PowerPoint-presentatie</vt:lpstr>
      <vt:lpstr>Rechtsvormen</vt:lpstr>
      <vt:lpstr>Rechtsvormen</vt:lpstr>
      <vt:lpstr>PowerPoint-presentatie</vt:lpstr>
      <vt:lpstr>PowerPoint-presentatie</vt:lpstr>
      <vt:lpstr>Examenvoorbeeld (2023-I, opgave 6)</vt:lpstr>
      <vt:lpstr>PowerPoint-presentatie</vt:lpstr>
      <vt:lpstr>Kengetallen: Solvabiliteit</vt:lpstr>
      <vt:lpstr>Soorten kengetallen  Solvabiliteit</vt:lpstr>
      <vt:lpstr>Solvabiliteit</vt:lpstr>
      <vt:lpstr>Examenvoorbeeld (2020-I, opgave 3)</vt:lpstr>
      <vt:lpstr>PowerPoint-presentatie</vt:lpstr>
      <vt:lpstr>Personeelszaken:  Werving &amp; Selectie</vt:lpstr>
      <vt:lpstr>Werving en Selectie</vt:lpstr>
      <vt:lpstr>Oefenvraag</vt:lpstr>
      <vt:lpstr>PowerPoint-presentatie</vt:lpstr>
      <vt:lpstr>Personeelszaken: Ontslag</vt:lpstr>
      <vt:lpstr>Ontslagroutes</vt:lpstr>
      <vt:lpstr>Examenvoorbeeld (2021-II, opgave 1)</vt:lpstr>
      <vt:lpstr>PowerPoint-presentatie</vt:lpstr>
      <vt:lpstr>Samenlevingsvormen</vt:lpstr>
      <vt:lpstr>Registratievormen</vt:lpstr>
      <vt:lpstr>Examenvoorbeeld (2022-II, opgave 3)</vt:lpstr>
      <vt:lpstr>Examenvoorbeeld (2021-I, opgave 6)</vt:lpstr>
      <vt:lpstr>PowerPoint-presentatie</vt:lpstr>
      <vt:lpstr>Ultieme tips</vt:lpstr>
      <vt:lpstr>De uitwerkbijlage</vt:lpstr>
      <vt:lpstr>Conclusie geven</vt:lpstr>
      <vt:lpstr>Alles invullen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Bedrijfseconomie Havo</dc:title>
  <dc:creator>Quirine Vervloet</dc:creator>
  <cp:lastModifiedBy>Quirine Vervloet</cp:lastModifiedBy>
  <cp:revision>33</cp:revision>
  <cp:lastPrinted>2025-05-16T12:41:56Z</cp:lastPrinted>
  <dcterms:created xsi:type="dcterms:W3CDTF">2025-05-05T08:10:46Z</dcterms:created>
  <dcterms:modified xsi:type="dcterms:W3CDTF">2025-05-17T19:39:07Z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0x0101000A69612985F38A4696AAD18D581E630E</vt:lpwstr>
  </property>
</Properties>
</file>