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8" roundtripDataSignature="AMtx7mjVJ+yihx/zo1C966W2eLIbJm9C4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CEAC549-E852-4EFE-AEA5-4F8DDD0A3B17}">
  <a:tblStyle styleId="{CCEAC549-E852-4EFE-AEA5-4F8DDD0A3B17}"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customschemas.google.com/relationships/presentationmetadata" Target="metadata"/><Relationship Id="rId8" Type="http://schemas.openxmlformats.org/officeDocument/2006/relationships/slide" Target="slides/slide3.xml"/><Relationship Id="rId3" Type="http://schemas.openxmlformats.org/officeDocument/2006/relationships/tableStyles" Target="tableStyles.xml"/><Relationship Id="rId21"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7" Type="http://schemas.openxmlformats.org/officeDocument/2006/relationships/slide" Target="slides/slide2.xml"/><Relationship Id="rId2" Type="http://schemas.openxmlformats.org/officeDocument/2006/relationships/presProps" Target="presProps.xml"/><Relationship Id="rId16" Type="http://schemas.openxmlformats.org/officeDocument/2006/relationships/slide" Target="slides/slide11.xml"/><Relationship Id="rId20" Type="http://schemas.openxmlformats.org/officeDocument/2006/relationships/customXml" Target="../customXml/item2.xml"/><Relationship Id="rId11" Type="http://schemas.openxmlformats.org/officeDocument/2006/relationships/slide" Target="slides/slide6.xml"/><Relationship Id="rId1" Type="http://schemas.openxmlformats.org/officeDocument/2006/relationships/theme" Target="theme/theme1.xml"/><Relationship Id="rId6" Type="http://schemas.openxmlformats.org/officeDocument/2006/relationships/slide" Target="slides/slide1.xml"/><Relationship Id="rId15" Type="http://schemas.openxmlformats.org/officeDocument/2006/relationships/slide" Target="slides/slide10.xml"/><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nl-NL"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1" name="Google Shape;111;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 name="Google Shape;112;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1" name="Google Shape;121;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1" name="Google Shape;13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8" name="Google Shape;13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8" name="Google Shape;148;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9" name="Google Shape;149;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en object" type="obj">
  <p:cSld name="OBJECT">
    <p:spTree>
      <p:nvGrpSpPr>
        <p:cNvPr id="15" name="Shape 15"/>
        <p:cNvGrpSpPr/>
        <p:nvPr/>
      </p:nvGrpSpPr>
      <p:grpSpPr>
        <a:xfrm>
          <a:off x="0" y="0"/>
          <a:ext cx="0" cy="0"/>
          <a:chOff x="0" y="0"/>
          <a:chExt cx="0" cy="0"/>
        </a:xfrm>
      </p:grpSpPr>
      <p:sp>
        <p:nvSpPr>
          <p:cNvPr id="16" name="Google Shape;16;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latin typeface="Arial"/>
                <a:ea typeface="Arial"/>
                <a:cs typeface="Arial"/>
                <a:sym typeface="Arial"/>
              </a:defRPr>
            </a:lvl1pPr>
            <a:lvl2pPr indent="-381000" lvl="1" marL="914400" algn="l">
              <a:lnSpc>
                <a:spcPct val="90000"/>
              </a:lnSpc>
              <a:spcBef>
                <a:spcPts val="500"/>
              </a:spcBef>
              <a:spcAft>
                <a:spcPts val="0"/>
              </a:spcAft>
              <a:buClr>
                <a:schemeClr val="dk1"/>
              </a:buClr>
              <a:buSzPts val="2400"/>
              <a:buChar char="•"/>
              <a:defRPr>
                <a:latin typeface="Arial"/>
                <a:ea typeface="Arial"/>
                <a:cs typeface="Arial"/>
                <a:sym typeface="Arial"/>
              </a:defRPr>
            </a:lvl2pPr>
            <a:lvl3pPr indent="-355600" lvl="2" marL="1371600" algn="l">
              <a:lnSpc>
                <a:spcPct val="90000"/>
              </a:lnSpc>
              <a:spcBef>
                <a:spcPts val="500"/>
              </a:spcBef>
              <a:spcAft>
                <a:spcPts val="0"/>
              </a:spcAft>
              <a:buClr>
                <a:schemeClr val="dk1"/>
              </a:buClr>
              <a:buSzPts val="2000"/>
              <a:buChar char="•"/>
              <a:defRPr>
                <a:latin typeface="Arial"/>
                <a:ea typeface="Arial"/>
                <a:cs typeface="Arial"/>
                <a:sym typeface="Arial"/>
              </a:defRPr>
            </a:lvl3pPr>
            <a:lvl4pPr indent="-342900" lvl="3" marL="1828800" algn="l">
              <a:lnSpc>
                <a:spcPct val="90000"/>
              </a:lnSpc>
              <a:spcBef>
                <a:spcPts val="500"/>
              </a:spcBef>
              <a:spcAft>
                <a:spcPts val="0"/>
              </a:spcAft>
              <a:buClr>
                <a:schemeClr val="dk1"/>
              </a:buClr>
              <a:buSzPts val="1800"/>
              <a:buChar char="•"/>
              <a:defRPr>
                <a:latin typeface="Arial"/>
                <a:ea typeface="Arial"/>
                <a:cs typeface="Arial"/>
                <a:sym typeface="Arial"/>
              </a:defRPr>
            </a:lvl4pPr>
            <a:lvl5pPr indent="-342900" lvl="4" marL="2286000" algn="l">
              <a:lnSpc>
                <a:spcPct val="90000"/>
              </a:lnSpc>
              <a:spcBef>
                <a:spcPts val="500"/>
              </a:spcBef>
              <a:spcAft>
                <a:spcPts val="0"/>
              </a:spcAft>
              <a:buClr>
                <a:schemeClr val="dk1"/>
              </a:buClr>
              <a:buSzPts val="1800"/>
              <a:buChar char="•"/>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en verticale tekst" type="vertTx">
  <p:cSld name="VERTICAL_TEXT">
    <p:spTree>
      <p:nvGrpSpPr>
        <p:cNvPr id="72" name="Shape 72"/>
        <p:cNvGrpSpPr/>
        <p:nvPr/>
      </p:nvGrpSpPr>
      <p:grpSpPr>
        <a:xfrm>
          <a:off x="0" y="0"/>
          <a:ext cx="0" cy="0"/>
          <a:chOff x="0" y="0"/>
          <a:chExt cx="0" cy="0"/>
        </a:xfrm>
      </p:grpSpPr>
      <p:sp>
        <p:nvSpPr>
          <p:cNvPr id="73" name="Google Shape;73;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e titel en tekst" type="vertTitleAndTx">
  <p:cSld name="VERTICAL_TITLE_AND_VERTICAL_TEXT">
    <p:spTree>
      <p:nvGrpSpPr>
        <p:cNvPr id="78" name="Shape 78"/>
        <p:cNvGrpSpPr/>
        <p:nvPr/>
      </p:nvGrpSpPr>
      <p:grpSpPr>
        <a:xfrm>
          <a:off x="0" y="0"/>
          <a:ext cx="0" cy="0"/>
          <a:chOff x="0" y="0"/>
          <a:chExt cx="0" cy="0"/>
        </a:xfrm>
      </p:grpSpPr>
      <p:sp>
        <p:nvSpPr>
          <p:cNvPr id="79" name="Google Shape;79;p2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dia" type="title">
  <p:cSld name="TITLE">
    <p:spTree>
      <p:nvGrpSpPr>
        <p:cNvPr id="21" name="Shape 21"/>
        <p:cNvGrpSpPr/>
        <p:nvPr/>
      </p:nvGrpSpPr>
      <p:grpSpPr>
        <a:xfrm>
          <a:off x="0" y="0"/>
          <a:ext cx="0" cy="0"/>
          <a:chOff x="0" y="0"/>
          <a:chExt cx="0" cy="0"/>
        </a:xfrm>
      </p:grpSpPr>
      <p:sp>
        <p:nvSpPr>
          <p:cNvPr id="22" name="Google Shape;22;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4" name="Google Shape;24;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gelijking" type="twoTxTwoObj">
  <p:cSld name="TWO_OBJECTS_WITH_TEXT">
    <p:spTree>
      <p:nvGrpSpPr>
        <p:cNvPr id="27" name="Shape 27"/>
        <p:cNvGrpSpPr/>
        <p:nvPr/>
      </p:nvGrpSpPr>
      <p:grpSpPr>
        <a:xfrm>
          <a:off x="0" y="0"/>
          <a:ext cx="0" cy="0"/>
          <a:chOff x="0" y="0"/>
          <a:chExt cx="0" cy="0"/>
        </a:xfrm>
      </p:grpSpPr>
      <p:sp>
        <p:nvSpPr>
          <p:cNvPr id="28" name="Google Shape;28;p1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0" name="Google Shape;30;p1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1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2" name="Google Shape;32;p1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g" type="blank">
  <p:cSld name="BLANK">
    <p:spTree>
      <p:nvGrpSpPr>
        <p:cNvPr id="36" name="Shape 36"/>
        <p:cNvGrpSpPr/>
        <p:nvPr/>
      </p:nvGrpSpPr>
      <p:grpSpPr>
        <a:xfrm>
          <a:off x="0" y="0"/>
          <a:ext cx="0" cy="0"/>
          <a:chOff x="0" y="0"/>
          <a:chExt cx="0" cy="0"/>
        </a:xfrm>
      </p:grpSpPr>
      <p:sp>
        <p:nvSpPr>
          <p:cNvPr id="37" name="Google Shape;37;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oud met bijschrift" type="objTx">
  <p:cSld name="OBJECT_WITH_CAPTION_TEXT">
    <p:spTree>
      <p:nvGrpSpPr>
        <p:cNvPr id="40" name="Shape 40"/>
        <p:cNvGrpSpPr/>
        <p:nvPr/>
      </p:nvGrpSpPr>
      <p:grpSpPr>
        <a:xfrm>
          <a:off x="0" y="0"/>
          <a:ext cx="0" cy="0"/>
          <a:chOff x="0" y="0"/>
          <a:chExt cx="0" cy="0"/>
        </a:xfrm>
      </p:grpSpPr>
      <p:sp>
        <p:nvSpPr>
          <p:cNvPr id="41" name="Google Shape;41;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43" name="Google Shape;43;p1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44" name="Google Shape;44;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ekop" type="secHead">
  <p:cSld name="SECTION_HEADER">
    <p:spTree>
      <p:nvGrpSpPr>
        <p:cNvPr id="47" name="Shape 47"/>
        <p:cNvGrpSpPr/>
        <p:nvPr/>
      </p:nvGrpSpPr>
      <p:grpSpPr>
        <a:xfrm>
          <a:off x="0" y="0"/>
          <a:ext cx="0" cy="0"/>
          <a:chOff x="0" y="0"/>
          <a:chExt cx="0" cy="0"/>
        </a:xfrm>
      </p:grpSpPr>
      <p:sp>
        <p:nvSpPr>
          <p:cNvPr id="48" name="Google Shape;48;p1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latin typeface="Arial"/>
                <a:ea typeface="Arial"/>
                <a:cs typeface="Arial"/>
                <a:sym typeface="Aria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50" name="Google Shape;50;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oud van twee" type="twoObj">
  <p:cSld name="TWO_OBJECTS">
    <p:spTree>
      <p:nvGrpSpPr>
        <p:cNvPr id="53" name="Shape 53"/>
        <p:cNvGrpSpPr/>
        <p:nvPr/>
      </p:nvGrpSpPr>
      <p:grpSpPr>
        <a:xfrm>
          <a:off x="0" y="0"/>
          <a:ext cx="0" cy="0"/>
          <a:chOff x="0" y="0"/>
          <a:chExt cx="0" cy="0"/>
        </a:xfrm>
      </p:grpSpPr>
      <p:sp>
        <p:nvSpPr>
          <p:cNvPr id="54" name="Google Shape;54;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2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latin typeface="Arial"/>
                <a:ea typeface="Arial"/>
                <a:cs typeface="Arial"/>
                <a:sym typeface="Arial"/>
              </a:defRPr>
            </a:lvl1pPr>
            <a:lvl2pPr indent="-381000" lvl="1" marL="914400" algn="l">
              <a:lnSpc>
                <a:spcPct val="90000"/>
              </a:lnSpc>
              <a:spcBef>
                <a:spcPts val="500"/>
              </a:spcBef>
              <a:spcAft>
                <a:spcPts val="0"/>
              </a:spcAft>
              <a:buClr>
                <a:schemeClr val="dk1"/>
              </a:buClr>
              <a:buSzPts val="2400"/>
              <a:buChar char="•"/>
              <a:defRPr>
                <a:latin typeface="Arial"/>
                <a:ea typeface="Arial"/>
                <a:cs typeface="Arial"/>
                <a:sym typeface="Arial"/>
              </a:defRPr>
            </a:lvl2pPr>
            <a:lvl3pPr indent="-355600" lvl="2" marL="1371600" algn="l">
              <a:lnSpc>
                <a:spcPct val="90000"/>
              </a:lnSpc>
              <a:spcBef>
                <a:spcPts val="500"/>
              </a:spcBef>
              <a:spcAft>
                <a:spcPts val="0"/>
              </a:spcAft>
              <a:buClr>
                <a:schemeClr val="dk1"/>
              </a:buClr>
              <a:buSzPts val="2000"/>
              <a:buChar char="•"/>
              <a:defRPr>
                <a:latin typeface="Arial"/>
                <a:ea typeface="Arial"/>
                <a:cs typeface="Arial"/>
                <a:sym typeface="Arial"/>
              </a:defRPr>
            </a:lvl3pPr>
            <a:lvl4pPr indent="-342900" lvl="3" marL="1828800" algn="l">
              <a:lnSpc>
                <a:spcPct val="90000"/>
              </a:lnSpc>
              <a:spcBef>
                <a:spcPts val="500"/>
              </a:spcBef>
              <a:spcAft>
                <a:spcPts val="0"/>
              </a:spcAft>
              <a:buClr>
                <a:schemeClr val="dk1"/>
              </a:buClr>
              <a:buSzPts val="1800"/>
              <a:buChar char="•"/>
              <a:defRPr>
                <a:latin typeface="Arial"/>
                <a:ea typeface="Arial"/>
                <a:cs typeface="Arial"/>
                <a:sym typeface="Arial"/>
              </a:defRPr>
            </a:lvl4pPr>
            <a:lvl5pPr indent="-342900" lvl="4" marL="2286000" algn="l">
              <a:lnSpc>
                <a:spcPct val="90000"/>
              </a:lnSpc>
              <a:spcBef>
                <a:spcPts val="500"/>
              </a:spcBef>
              <a:spcAft>
                <a:spcPts val="0"/>
              </a:spcAft>
              <a:buClr>
                <a:schemeClr val="dk1"/>
              </a:buClr>
              <a:buSzPts val="1800"/>
              <a:buChar char="•"/>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6" name="Google Shape;56;p2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latin typeface="Arial"/>
                <a:ea typeface="Arial"/>
                <a:cs typeface="Arial"/>
                <a:sym typeface="Arial"/>
              </a:defRPr>
            </a:lvl1pPr>
            <a:lvl2pPr indent="-381000" lvl="1" marL="914400" algn="l">
              <a:lnSpc>
                <a:spcPct val="90000"/>
              </a:lnSpc>
              <a:spcBef>
                <a:spcPts val="500"/>
              </a:spcBef>
              <a:spcAft>
                <a:spcPts val="0"/>
              </a:spcAft>
              <a:buClr>
                <a:schemeClr val="dk1"/>
              </a:buClr>
              <a:buSzPts val="2400"/>
              <a:buChar char="•"/>
              <a:defRPr>
                <a:latin typeface="Arial"/>
                <a:ea typeface="Arial"/>
                <a:cs typeface="Arial"/>
                <a:sym typeface="Arial"/>
              </a:defRPr>
            </a:lvl2pPr>
            <a:lvl3pPr indent="-355600" lvl="2" marL="1371600" algn="l">
              <a:lnSpc>
                <a:spcPct val="90000"/>
              </a:lnSpc>
              <a:spcBef>
                <a:spcPts val="500"/>
              </a:spcBef>
              <a:spcAft>
                <a:spcPts val="0"/>
              </a:spcAft>
              <a:buClr>
                <a:schemeClr val="dk1"/>
              </a:buClr>
              <a:buSzPts val="2000"/>
              <a:buChar char="•"/>
              <a:defRPr>
                <a:latin typeface="Arial"/>
                <a:ea typeface="Arial"/>
                <a:cs typeface="Arial"/>
                <a:sym typeface="Arial"/>
              </a:defRPr>
            </a:lvl3pPr>
            <a:lvl4pPr indent="-342900" lvl="3" marL="1828800" algn="l">
              <a:lnSpc>
                <a:spcPct val="90000"/>
              </a:lnSpc>
              <a:spcBef>
                <a:spcPts val="500"/>
              </a:spcBef>
              <a:spcAft>
                <a:spcPts val="0"/>
              </a:spcAft>
              <a:buClr>
                <a:schemeClr val="dk1"/>
              </a:buClr>
              <a:buSzPts val="1800"/>
              <a:buChar char="•"/>
              <a:defRPr>
                <a:latin typeface="Arial"/>
                <a:ea typeface="Arial"/>
                <a:cs typeface="Arial"/>
                <a:sym typeface="Arial"/>
              </a:defRPr>
            </a:lvl4pPr>
            <a:lvl5pPr indent="-342900" lvl="4" marL="2286000" algn="l">
              <a:lnSpc>
                <a:spcPct val="90000"/>
              </a:lnSpc>
              <a:spcBef>
                <a:spcPts val="500"/>
              </a:spcBef>
              <a:spcAft>
                <a:spcPts val="0"/>
              </a:spcAft>
              <a:buClr>
                <a:schemeClr val="dk1"/>
              </a:buClr>
              <a:buSzPts val="1800"/>
              <a:buChar char="•"/>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7" name="Google Shape;57;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lleen titel" type="titleOnly">
  <p:cSld name="TITLE_ONLY">
    <p:spTree>
      <p:nvGrpSpPr>
        <p:cNvPr id="60" name="Shape 60"/>
        <p:cNvGrpSpPr/>
        <p:nvPr/>
      </p:nvGrpSpPr>
      <p:grpSpPr>
        <a:xfrm>
          <a:off x="0" y="0"/>
          <a:ext cx="0" cy="0"/>
          <a:chOff x="0" y="0"/>
          <a:chExt cx="0" cy="0"/>
        </a:xfrm>
      </p:grpSpPr>
      <p:sp>
        <p:nvSpPr>
          <p:cNvPr id="61" name="Google Shape;61;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fbeelding met bijschrift" type="picTx">
  <p:cSld name="PICTURE_WITH_CAPTION_TEXT">
    <p:spTree>
      <p:nvGrpSpPr>
        <p:cNvPr id="65" name="Shape 65"/>
        <p:cNvGrpSpPr/>
        <p:nvPr/>
      </p:nvGrpSpPr>
      <p:grpSpPr>
        <a:xfrm>
          <a:off x="0" y="0"/>
          <a:ext cx="0" cy="0"/>
          <a:chOff x="0" y="0"/>
          <a:chExt cx="0" cy="0"/>
        </a:xfrm>
      </p:grpSpPr>
      <p:sp>
        <p:nvSpPr>
          <p:cNvPr id="66" name="Google Shape;66;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2"/>
          <p:cNvSpPr/>
          <p:nvPr>
            <p:ph idx="2" type="pic"/>
          </p:nvPr>
        </p:nvSpPr>
        <p:spPr>
          <a:xfrm>
            <a:off x="5183188" y="987425"/>
            <a:ext cx="6172200" cy="4873625"/>
          </a:xfrm>
          <a:prstGeom prst="rect">
            <a:avLst/>
          </a:prstGeom>
          <a:noFill/>
          <a:ln>
            <a:noFill/>
          </a:ln>
        </p:spPr>
      </p:sp>
      <p:sp>
        <p:nvSpPr>
          <p:cNvPr id="68" name="Google Shape;68;p2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NL"/>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t/>
            </a:r>
            <a:endParaRPr/>
          </a:p>
        </p:txBody>
      </p:sp>
      <p:pic>
        <p:nvPicPr>
          <p:cNvPr descr="Afbeelding met tekst&#10;&#10;Automatisch gegenereerde beschrijving" id="89" name="Google Shape;89;p1"/>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0"/>
          <p:cNvSpPr txBox="1"/>
          <p:nvPr>
            <p:ph type="title"/>
          </p:nvPr>
        </p:nvSpPr>
        <p:spPr>
          <a:xfrm>
            <a:off x="839788" y="640835"/>
            <a:ext cx="10101839" cy="977705"/>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lang="nl-NL" sz="4400">
                <a:latin typeface="Calibri"/>
                <a:ea typeface="Calibri"/>
                <a:cs typeface="Calibri"/>
                <a:sym typeface="Calibri"/>
              </a:rPr>
              <a:t>Hoe schrijf ik een artikel? (1)</a:t>
            </a:r>
            <a:endParaRPr/>
          </a:p>
        </p:txBody>
      </p:sp>
      <p:sp>
        <p:nvSpPr>
          <p:cNvPr id="161" name="Google Shape;161;p10"/>
          <p:cNvSpPr txBox="1"/>
          <p:nvPr>
            <p:ph idx="2" type="body"/>
          </p:nvPr>
        </p:nvSpPr>
        <p:spPr>
          <a:xfrm>
            <a:off x="839788" y="1828800"/>
            <a:ext cx="3932237" cy="4040188"/>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400"/>
              <a:buNone/>
            </a:pPr>
            <a:r>
              <a:rPr b="1" i="0" lang="nl-NL" sz="1400" u="none" strike="noStrike"/>
              <a:t>Titel</a:t>
            </a:r>
            <a:endParaRPr/>
          </a:p>
          <a:p>
            <a:pPr indent="0" lvl="0" marL="0" rtl="0" algn="l">
              <a:lnSpc>
                <a:spcPct val="90000"/>
              </a:lnSpc>
              <a:spcBef>
                <a:spcPts val="0"/>
              </a:spcBef>
              <a:spcAft>
                <a:spcPts val="0"/>
              </a:spcAft>
              <a:buClr>
                <a:schemeClr val="dk1"/>
              </a:buClr>
              <a:buSzPts val="1400"/>
              <a:buNone/>
            </a:pPr>
            <a:r>
              <a:rPr b="0" i="0" lang="nl-NL" sz="1400" u="none" strike="noStrike"/>
              <a:t> </a:t>
            </a:r>
            <a:endParaRPr/>
          </a:p>
          <a:p>
            <a:pPr indent="0" lvl="0" marL="0" rtl="0" algn="l">
              <a:lnSpc>
                <a:spcPct val="90000"/>
              </a:lnSpc>
              <a:spcBef>
                <a:spcPts val="0"/>
              </a:spcBef>
              <a:spcAft>
                <a:spcPts val="0"/>
              </a:spcAft>
              <a:buClr>
                <a:schemeClr val="dk1"/>
              </a:buClr>
              <a:buSzPts val="1400"/>
              <a:buNone/>
            </a:pPr>
            <a:r>
              <a:rPr b="1" i="0" lang="nl-NL" sz="1400" u="none" strike="noStrike"/>
              <a:t>Inleiding: </a:t>
            </a:r>
            <a:r>
              <a:rPr b="0" i="0" lang="nl-NL" sz="1400" u="none" strike="noStrike"/>
              <a:t>In de inleiding noem je het onderwerp van het artikel. Daarnaast kun je de aanleiding noemen, voorbeelden geven van het onderwerp of een anekdote vertellen over het onderwerp. </a:t>
            </a:r>
            <a:endParaRPr/>
          </a:p>
          <a:p>
            <a:pPr indent="0" lvl="0" marL="0" rtl="0" algn="l">
              <a:lnSpc>
                <a:spcPct val="90000"/>
              </a:lnSpc>
              <a:spcBef>
                <a:spcPts val="0"/>
              </a:spcBef>
              <a:spcAft>
                <a:spcPts val="0"/>
              </a:spcAft>
              <a:buClr>
                <a:schemeClr val="dk1"/>
              </a:buClr>
              <a:buSzPts val="1400"/>
              <a:buNone/>
            </a:pPr>
            <a:r>
              <a:rPr lang="nl-NL" sz="1400"/>
              <a:t> </a:t>
            </a:r>
            <a:endParaRPr b="0" i="0" sz="1400" u="none" strike="noStrike"/>
          </a:p>
          <a:p>
            <a:pPr indent="0" lvl="0" marL="0" rtl="0" algn="l">
              <a:lnSpc>
                <a:spcPct val="90000"/>
              </a:lnSpc>
              <a:spcBef>
                <a:spcPts val="0"/>
              </a:spcBef>
              <a:spcAft>
                <a:spcPts val="0"/>
              </a:spcAft>
              <a:buClr>
                <a:schemeClr val="dk1"/>
              </a:buClr>
              <a:buSzPts val="1400"/>
              <a:buNone/>
            </a:pPr>
            <a:r>
              <a:rPr b="1" i="0" lang="nl-NL" sz="1400" u="none" strike="noStrike"/>
              <a:t>Middenstuk: </a:t>
            </a:r>
            <a:r>
              <a:rPr b="0" i="0" lang="nl-NL" sz="1400" u="none" strike="noStrike"/>
              <a:t>In het middenstuk schrijf je over elk deelonderwerp één alinea. Schrijf de belangrijkste informatie over het deelonderwerp in de eerste zin. Ga op dezelfde regel verder en geef in de rest van de alinea voorbeelden of uitleg bij het deelonderwerp. Tussen de verschillende alinea’s gebruik je ook een witregel. </a:t>
            </a:r>
            <a:endParaRPr/>
          </a:p>
          <a:p>
            <a:pPr indent="0" lvl="0" marL="0" rtl="0" algn="l">
              <a:lnSpc>
                <a:spcPct val="90000"/>
              </a:lnSpc>
              <a:spcBef>
                <a:spcPts val="0"/>
              </a:spcBef>
              <a:spcAft>
                <a:spcPts val="0"/>
              </a:spcAft>
              <a:buClr>
                <a:schemeClr val="dk1"/>
              </a:buClr>
              <a:buSzPts val="1400"/>
              <a:buNone/>
            </a:pPr>
            <a:r>
              <a:rPr b="0" i="0" lang="nl-NL" sz="1400" u="none" strike="noStrike"/>
              <a:t> </a:t>
            </a:r>
            <a:endParaRPr/>
          </a:p>
          <a:p>
            <a:pPr indent="0" lvl="0" marL="0" rtl="0" algn="l">
              <a:lnSpc>
                <a:spcPct val="90000"/>
              </a:lnSpc>
              <a:spcBef>
                <a:spcPts val="0"/>
              </a:spcBef>
              <a:spcAft>
                <a:spcPts val="0"/>
              </a:spcAft>
              <a:buClr>
                <a:schemeClr val="dk1"/>
              </a:buClr>
              <a:buSzPts val="1400"/>
              <a:buNone/>
            </a:pPr>
            <a:r>
              <a:rPr b="1" i="0" lang="nl-NL" sz="1400" u="none" strike="noStrike"/>
              <a:t>Slot: </a:t>
            </a:r>
            <a:r>
              <a:rPr b="0" i="0" lang="nl-NL" sz="1400" u="none" strike="noStrike"/>
              <a:t>in het slot kun je de deelonderwerpen samenvatten, een toekomstverwachting geven, een conclusie trekken of advies geven. </a:t>
            </a:r>
            <a:endParaRPr/>
          </a:p>
          <a:p>
            <a:pPr indent="0" lvl="0" marL="0" rtl="0" algn="l">
              <a:lnSpc>
                <a:spcPct val="90000"/>
              </a:lnSpc>
              <a:spcBef>
                <a:spcPts val="0"/>
              </a:spcBef>
              <a:spcAft>
                <a:spcPts val="0"/>
              </a:spcAft>
              <a:buClr>
                <a:schemeClr val="dk1"/>
              </a:buClr>
              <a:buSzPts val="1400"/>
              <a:buNone/>
            </a:pPr>
            <a:r>
              <a:rPr b="0" i="0" lang="nl-NL" sz="1400" u="none" strike="noStrike"/>
              <a:t> </a:t>
            </a:r>
            <a:endParaRPr/>
          </a:p>
          <a:p>
            <a:pPr indent="0" lvl="0" marL="0" rtl="0" algn="l">
              <a:lnSpc>
                <a:spcPct val="90000"/>
              </a:lnSpc>
              <a:spcBef>
                <a:spcPts val="0"/>
              </a:spcBef>
              <a:spcAft>
                <a:spcPts val="0"/>
              </a:spcAft>
              <a:buClr>
                <a:schemeClr val="dk1"/>
              </a:buClr>
              <a:buSzPts val="1400"/>
              <a:buNone/>
            </a:pPr>
            <a:r>
              <a:rPr b="1" i="0" lang="nl-NL" sz="1400" u="none" strike="noStrike"/>
              <a:t>Voornaam + Achternaam, Woonplaats of klas </a:t>
            </a:r>
            <a:r>
              <a:rPr b="0" i="0" lang="nl-NL" sz="1400" u="none" strike="noStrike"/>
              <a:t>(ligt eraan wat er wordt gevraagd)</a:t>
            </a:r>
            <a:endParaRPr/>
          </a:p>
          <a:p>
            <a:pPr indent="0" lvl="0" marL="0" rtl="0" algn="l">
              <a:lnSpc>
                <a:spcPct val="90000"/>
              </a:lnSpc>
              <a:spcBef>
                <a:spcPts val="0"/>
              </a:spcBef>
              <a:spcAft>
                <a:spcPts val="0"/>
              </a:spcAft>
              <a:buClr>
                <a:schemeClr val="dk1"/>
              </a:buClr>
              <a:buSzPts val="1200"/>
              <a:buNone/>
            </a:pPr>
            <a:r>
              <a:t/>
            </a:r>
            <a:endParaRPr sz="1200"/>
          </a:p>
          <a:p>
            <a:pPr indent="0" lvl="0" marL="0" rtl="0" algn="l">
              <a:lnSpc>
                <a:spcPct val="90000"/>
              </a:lnSpc>
              <a:spcBef>
                <a:spcPts val="1000"/>
              </a:spcBef>
              <a:spcAft>
                <a:spcPts val="0"/>
              </a:spcAft>
              <a:buClr>
                <a:schemeClr val="dk1"/>
              </a:buClr>
              <a:buSzPts val="1200"/>
              <a:buNone/>
            </a:pPr>
            <a:r>
              <a:t/>
            </a:r>
            <a:endParaRPr sz="1200"/>
          </a:p>
        </p:txBody>
      </p:sp>
      <p:sp>
        <p:nvSpPr>
          <p:cNvPr id="162" name="Google Shape;162;p10"/>
          <p:cNvSpPr txBox="1"/>
          <p:nvPr/>
        </p:nvSpPr>
        <p:spPr>
          <a:xfrm>
            <a:off x="5180012" y="5345768"/>
            <a:ext cx="6222747"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nl-NL" sz="1400" u="none" cap="none" strike="noStrike">
                <a:solidFill>
                  <a:schemeClr val="dk1"/>
                </a:solidFill>
                <a:latin typeface="Calibri"/>
                <a:ea typeface="Calibri"/>
                <a:cs typeface="Calibri"/>
                <a:sym typeface="Calibri"/>
              </a:rPr>
              <a:t>Deep Dive #2 | Met Jeffrey Brons over zijn pestverleden,</a:t>
            </a:r>
            <a:endParaRPr/>
          </a:p>
          <a:p>
            <a:pPr indent="0" lvl="0" marL="0" marR="0" rtl="0" algn="ctr">
              <a:spcBef>
                <a:spcPts val="0"/>
              </a:spcBef>
              <a:spcAft>
                <a:spcPts val="0"/>
              </a:spcAft>
              <a:buNone/>
            </a:pPr>
            <a:r>
              <a:rPr b="0" i="0" lang="nl-NL" sz="1400" u="none" cap="none" strike="noStrike">
                <a:solidFill>
                  <a:schemeClr val="dk1"/>
                </a:solidFill>
                <a:latin typeface="Calibri"/>
                <a:ea typeface="Calibri"/>
                <a:cs typeface="Calibri"/>
                <a:sym typeface="Calibri"/>
              </a:rPr>
              <a:t>woede-uitbarstingen en donkere gedachten</a:t>
            </a:r>
            <a:endParaRPr/>
          </a:p>
        </p:txBody>
      </p:sp>
      <p:pic>
        <p:nvPicPr>
          <p:cNvPr descr="Afbeelding met kleding, Menselijk gezicht, persoon, person&#10;&#10;Automatisch gegenereerde beschrijving" id="163" name="Google Shape;163;p10"/>
          <p:cNvPicPr preferRelativeResize="0"/>
          <p:nvPr>
            <p:ph idx="1" type="body"/>
          </p:nvPr>
        </p:nvPicPr>
        <p:blipFill rotWithShape="1">
          <a:blip r:embed="rId3">
            <a:alphaModFix/>
          </a:blip>
          <a:srcRect b="0" l="0" r="0" t="0"/>
          <a:stretch/>
        </p:blipFill>
        <p:spPr>
          <a:xfrm>
            <a:off x="5183188" y="1688306"/>
            <a:ext cx="6172200" cy="347186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1"/>
          <p:cNvSpPr txBox="1"/>
          <p:nvPr>
            <p:ph type="title"/>
          </p:nvPr>
        </p:nvSpPr>
        <p:spPr>
          <a:xfrm>
            <a:off x="839788" y="640835"/>
            <a:ext cx="10101839" cy="977705"/>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lang="nl-NL" sz="4400">
                <a:latin typeface="Calibri"/>
                <a:ea typeface="Calibri"/>
                <a:cs typeface="Calibri"/>
                <a:sym typeface="Calibri"/>
              </a:rPr>
              <a:t>Hoe schrijf ik een artikel? (2)</a:t>
            </a:r>
            <a:endParaRPr/>
          </a:p>
        </p:txBody>
      </p:sp>
      <p:sp>
        <p:nvSpPr>
          <p:cNvPr id="169" name="Google Shape;169;p11"/>
          <p:cNvSpPr txBox="1"/>
          <p:nvPr>
            <p:ph idx="2" type="body"/>
          </p:nvPr>
        </p:nvSpPr>
        <p:spPr>
          <a:xfrm>
            <a:off x="839788" y="1828800"/>
            <a:ext cx="3932237" cy="4040188"/>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200"/>
              <a:buNone/>
            </a:pPr>
            <a:r>
              <a:t/>
            </a:r>
            <a:endParaRPr sz="1200"/>
          </a:p>
          <a:p>
            <a:pPr indent="0" lvl="0" marL="0" rtl="0" algn="l">
              <a:lnSpc>
                <a:spcPct val="90000"/>
              </a:lnSpc>
              <a:spcBef>
                <a:spcPts val="1000"/>
              </a:spcBef>
              <a:spcAft>
                <a:spcPts val="0"/>
              </a:spcAft>
              <a:buClr>
                <a:schemeClr val="dk1"/>
              </a:buClr>
              <a:buSzPts val="1200"/>
              <a:buNone/>
            </a:pPr>
            <a:r>
              <a:t/>
            </a:r>
            <a:endParaRPr sz="1200"/>
          </a:p>
        </p:txBody>
      </p:sp>
      <p:graphicFrame>
        <p:nvGraphicFramePr>
          <p:cNvPr id="170" name="Google Shape;170;p11"/>
          <p:cNvGraphicFramePr/>
          <p:nvPr/>
        </p:nvGraphicFramePr>
        <p:xfrm>
          <a:off x="4908884" y="1618539"/>
          <a:ext cx="3000000" cy="3000000"/>
        </p:xfrm>
        <a:graphic>
          <a:graphicData uri="http://schemas.openxmlformats.org/drawingml/2006/table">
            <a:tbl>
              <a:tblPr>
                <a:noFill/>
                <a:tableStyleId>{CCEAC549-E852-4EFE-AEA5-4F8DDD0A3B17}</a:tableStyleId>
              </a:tblPr>
              <a:tblGrid>
                <a:gridCol w="1129050"/>
                <a:gridCol w="758925"/>
                <a:gridCol w="4144775"/>
              </a:tblGrid>
              <a:tr h="222875">
                <a:tc>
                  <a:txBody>
                    <a:bodyPr/>
                    <a:lstStyle/>
                    <a:p>
                      <a:pPr indent="0" lvl="0" marL="0" marR="0" rtl="0" algn="l">
                        <a:spcBef>
                          <a:spcPts val="0"/>
                        </a:spcBef>
                        <a:spcAft>
                          <a:spcPts val="0"/>
                        </a:spcAft>
                        <a:buNone/>
                      </a:pPr>
                      <a:r>
                        <a:rPr b="1" lang="nl-NL" sz="1200" u="none" cap="none" strike="noStrike">
                          <a:latin typeface="Calibri"/>
                          <a:ea typeface="Calibri"/>
                          <a:cs typeface="Calibri"/>
                          <a:sym typeface="Calibri"/>
                        </a:rPr>
                        <a:t>Onderwerp</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gridSpan="2">
                  <a:txBody>
                    <a:bodyPr/>
                    <a:lstStyle/>
                    <a:p>
                      <a:pPr indent="0" lvl="0" marL="0" marR="0" rtl="0" algn="l">
                        <a:spcBef>
                          <a:spcPts val="0"/>
                        </a:spcBef>
                        <a:spcAft>
                          <a:spcPts val="0"/>
                        </a:spcAft>
                        <a:buNone/>
                      </a:pPr>
                      <a:r>
                        <a:rPr lang="nl-NL" sz="1200">
                          <a:latin typeface="Calibri"/>
                          <a:ea typeface="Calibri"/>
                          <a:cs typeface="Calibri"/>
                          <a:sym typeface="Calibri"/>
                        </a:rPr>
                        <a:t>Podcast Deep Dive</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hMerge="1"/>
              </a:tr>
              <a:tr h="222875">
                <a:tc>
                  <a:txBody>
                    <a:bodyPr/>
                    <a:lstStyle/>
                    <a:p>
                      <a:pPr indent="0" lvl="0" marL="0" marR="0" rtl="0" algn="l">
                        <a:spcBef>
                          <a:spcPts val="0"/>
                        </a:spcBef>
                        <a:spcAft>
                          <a:spcPts val="0"/>
                        </a:spcAft>
                        <a:buNone/>
                      </a:pPr>
                      <a:r>
                        <a:rPr b="1" lang="nl-NL" sz="1200">
                          <a:latin typeface="Calibri"/>
                          <a:ea typeface="Calibri"/>
                          <a:cs typeface="Calibri"/>
                          <a:sym typeface="Calibri"/>
                        </a:rPr>
                        <a:t>Tekstdoel</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gridSpan="2">
                  <a:txBody>
                    <a:bodyPr/>
                    <a:lstStyle/>
                    <a:p>
                      <a:pPr indent="0" lvl="0" marL="0" marR="0" rtl="0" algn="l">
                        <a:spcBef>
                          <a:spcPts val="0"/>
                        </a:spcBef>
                        <a:spcAft>
                          <a:spcPts val="0"/>
                        </a:spcAft>
                        <a:buNone/>
                      </a:pPr>
                      <a:r>
                        <a:rPr lang="nl-NL" sz="1200">
                          <a:latin typeface="Calibri"/>
                          <a:ea typeface="Calibri"/>
                          <a:cs typeface="Calibri"/>
                          <a:sym typeface="Calibri"/>
                        </a:rPr>
                        <a:t>Informeren </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hMerge="1"/>
              </a:tr>
              <a:tr h="222875">
                <a:tc>
                  <a:txBody>
                    <a:bodyPr/>
                    <a:lstStyle/>
                    <a:p>
                      <a:pPr indent="0" lvl="0" marL="0" marR="0" rtl="0" algn="l">
                        <a:spcBef>
                          <a:spcPts val="0"/>
                        </a:spcBef>
                        <a:spcAft>
                          <a:spcPts val="0"/>
                        </a:spcAft>
                        <a:buNone/>
                      </a:pPr>
                      <a:r>
                        <a:rPr b="1" lang="nl-NL" sz="1200">
                          <a:latin typeface="Calibri"/>
                          <a:ea typeface="Calibri"/>
                          <a:cs typeface="Calibri"/>
                          <a:sym typeface="Calibri"/>
                        </a:rPr>
                        <a:t>Publiek</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gridSpan="2">
                  <a:txBody>
                    <a:bodyPr/>
                    <a:lstStyle/>
                    <a:p>
                      <a:pPr indent="0" lvl="0" marL="0" marR="0" rtl="0" algn="l">
                        <a:spcBef>
                          <a:spcPts val="0"/>
                        </a:spcBef>
                        <a:spcAft>
                          <a:spcPts val="0"/>
                        </a:spcAft>
                        <a:buNone/>
                      </a:pPr>
                      <a:r>
                        <a:rPr lang="nl-NL" sz="1200">
                          <a:latin typeface="Calibri"/>
                          <a:ea typeface="Calibri"/>
                          <a:cs typeface="Calibri"/>
                          <a:sym typeface="Calibri"/>
                        </a:rPr>
                        <a:t>Jongeren</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hMerge="1"/>
              </a:tr>
              <a:tr h="222875">
                <a:tc>
                  <a:txBody>
                    <a:bodyPr/>
                    <a:lstStyle/>
                    <a:p>
                      <a:pPr indent="0" lvl="0" marL="0" marR="0" rtl="0" algn="l">
                        <a:spcBef>
                          <a:spcPts val="0"/>
                        </a:spcBef>
                        <a:spcAft>
                          <a:spcPts val="0"/>
                        </a:spcAft>
                        <a:buNone/>
                      </a:pPr>
                      <a:r>
                        <a:rPr b="1" i="1" lang="nl-NL" sz="1200">
                          <a:latin typeface="Calibri"/>
                          <a:ea typeface="Calibri"/>
                          <a:cs typeface="Calibri"/>
                          <a:sym typeface="Calibri"/>
                        </a:rPr>
                        <a:t>Onderdeel</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1" lang="nl-NL" sz="1200">
                          <a:latin typeface="Calibri"/>
                          <a:ea typeface="Calibri"/>
                          <a:cs typeface="Calibri"/>
                          <a:sym typeface="Calibri"/>
                        </a:rPr>
                        <a:t>Alinea</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1" lang="nl-NL" sz="1200">
                          <a:latin typeface="Calibri"/>
                          <a:ea typeface="Calibri"/>
                          <a:cs typeface="Calibri"/>
                          <a:sym typeface="Calibri"/>
                        </a:rPr>
                        <a:t>Deelonderwerpen + korte uitwerking in steekwoorden</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114325">
                <a:tc>
                  <a:txBody>
                    <a:bodyPr/>
                    <a:lstStyle/>
                    <a:p>
                      <a:pPr indent="0" lvl="0" marL="0" marR="0" rtl="0" algn="l">
                        <a:spcBef>
                          <a:spcPts val="0"/>
                        </a:spcBef>
                        <a:spcAft>
                          <a:spcPts val="0"/>
                        </a:spcAft>
                        <a:buNone/>
                      </a:pPr>
                      <a:r>
                        <a:rPr b="1" lang="nl-NL" sz="1200">
                          <a:latin typeface="Calibri"/>
                          <a:ea typeface="Calibri"/>
                          <a:cs typeface="Calibri"/>
                          <a:sym typeface="Calibri"/>
                        </a:rPr>
                        <a:t>Inleiding</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lang="nl-NL" sz="1200">
                          <a:latin typeface="Calibri"/>
                          <a:ea typeface="Calibri"/>
                          <a:cs typeface="Calibri"/>
                          <a:sym typeface="Calibri"/>
                        </a:rPr>
                        <a:t>1</a:t>
                      </a:r>
                      <a:endParaRPr/>
                    </a:p>
                    <a:p>
                      <a:pPr indent="0" lvl="0" marL="0" marR="0" rtl="0" algn="l">
                        <a:spcBef>
                          <a:spcPts val="0"/>
                        </a:spcBef>
                        <a:spcAft>
                          <a:spcPts val="0"/>
                        </a:spcAft>
                        <a:buNone/>
                      </a:pPr>
                      <a:r>
                        <a:rPr lang="nl-NL" sz="1200">
                          <a:latin typeface="Calibri"/>
                          <a:ea typeface="Calibri"/>
                          <a:cs typeface="Calibri"/>
                          <a:sym typeface="Calibri"/>
                        </a:rPr>
                        <a:t> </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lang="nl-NL" sz="1200">
                          <a:latin typeface="Calibri"/>
                          <a:ea typeface="Calibri"/>
                          <a:cs typeface="Calibri"/>
                          <a:sym typeface="Calibri"/>
                        </a:rPr>
                        <a:t>∙ Onderwerp / aanleiding / voorbeeld / leuk kort verhaaltje/ vraag</a:t>
                      </a:r>
                      <a:endParaRPr/>
                    </a:p>
                    <a:p>
                      <a:pPr indent="0" lvl="0" marL="0" marR="0" rtl="0" algn="l">
                        <a:spcBef>
                          <a:spcPts val="0"/>
                        </a:spcBef>
                        <a:spcAft>
                          <a:spcPts val="0"/>
                        </a:spcAft>
                        <a:buNone/>
                      </a:pPr>
                      <a:r>
                        <a:rPr lang="nl-NL" sz="1200">
                          <a:latin typeface="Calibri"/>
                          <a:ea typeface="Calibri"/>
                          <a:cs typeface="Calibri"/>
                          <a:sym typeface="Calibri"/>
                        </a:rPr>
                        <a:t>- Over de podcast Deep Dive van Siham Donkor en Philip Schemmekes</a:t>
                      </a:r>
                      <a:endParaRPr sz="1200">
                        <a:latin typeface="Calibri"/>
                        <a:ea typeface="Calibri"/>
                        <a:cs typeface="Calibri"/>
                        <a:sym typeface="Calibri"/>
                      </a:endParaRPr>
                    </a:p>
                    <a:p>
                      <a:pPr indent="0" lvl="0" marL="0" marR="0" rtl="0" algn="l">
                        <a:spcBef>
                          <a:spcPts val="0"/>
                        </a:spcBef>
                        <a:spcAft>
                          <a:spcPts val="0"/>
                        </a:spcAft>
                        <a:buNone/>
                      </a:pPr>
                      <a:r>
                        <a:rPr lang="nl-NL" sz="1200">
                          <a:latin typeface="Calibri"/>
                          <a:ea typeface="Calibri"/>
                          <a:cs typeface="Calibri"/>
                          <a:sym typeface="Calibri"/>
                        </a:rPr>
                        <a:t>- Je luisterde naar de podcast Deep Dive met Jeffrey Brons</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114325">
                <a:tc>
                  <a:txBody>
                    <a:bodyPr/>
                    <a:lstStyle/>
                    <a:p>
                      <a:pPr indent="0" lvl="0" marL="0" marR="0" rtl="0" algn="l">
                        <a:spcBef>
                          <a:spcPts val="0"/>
                        </a:spcBef>
                        <a:spcAft>
                          <a:spcPts val="0"/>
                        </a:spcAft>
                        <a:buNone/>
                      </a:pPr>
                      <a:r>
                        <a:rPr b="1" lang="nl-NL" sz="1200">
                          <a:latin typeface="Calibri"/>
                          <a:ea typeface="Calibri"/>
                          <a:cs typeface="Calibri"/>
                          <a:sym typeface="Calibri"/>
                        </a:rPr>
                        <a:t>Middenstuk </a:t>
                      </a:r>
                      <a:endParaRPr sz="1200">
                        <a:latin typeface="Calibri"/>
                        <a:ea typeface="Calibri"/>
                        <a:cs typeface="Calibri"/>
                        <a:sym typeface="Calibri"/>
                      </a:endParaRPr>
                    </a:p>
                    <a:p>
                      <a:pPr indent="0" lvl="0" marL="0" marR="0" rtl="0" algn="l">
                        <a:spcBef>
                          <a:spcPts val="0"/>
                        </a:spcBef>
                        <a:spcAft>
                          <a:spcPts val="0"/>
                        </a:spcAft>
                        <a:buNone/>
                      </a:pPr>
                      <a:r>
                        <a:rPr b="1" lang="nl-NL" sz="1200">
                          <a:latin typeface="Calibri"/>
                          <a:ea typeface="Calibri"/>
                          <a:cs typeface="Calibri"/>
                          <a:sym typeface="Calibri"/>
                        </a:rPr>
                        <a:t> </a:t>
                      </a:r>
                      <a:endParaRPr sz="1200">
                        <a:latin typeface="Calibri"/>
                        <a:ea typeface="Calibri"/>
                        <a:cs typeface="Calibri"/>
                        <a:sym typeface="Calibri"/>
                      </a:endParaRPr>
                    </a:p>
                    <a:p>
                      <a:pPr indent="0" lvl="0" marL="0" marR="0" rtl="0" algn="l">
                        <a:spcBef>
                          <a:spcPts val="0"/>
                        </a:spcBef>
                        <a:spcAft>
                          <a:spcPts val="0"/>
                        </a:spcAft>
                        <a:buNone/>
                      </a:pPr>
                      <a:r>
                        <a:rPr b="1" lang="nl-NL" sz="1200">
                          <a:latin typeface="Calibri"/>
                          <a:ea typeface="Calibri"/>
                          <a:cs typeface="Calibri"/>
                          <a:sym typeface="Calibri"/>
                        </a:rPr>
                        <a:t> </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nl-NL" sz="1200">
                          <a:latin typeface="Calibri"/>
                          <a:ea typeface="Calibri"/>
                          <a:cs typeface="Calibri"/>
                          <a:sym typeface="Calibri"/>
                        </a:rPr>
                        <a:t>2</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lang="nl-NL" sz="1200">
                          <a:latin typeface="Calibri"/>
                          <a:ea typeface="Calibri"/>
                          <a:cs typeface="Calibri"/>
                          <a:sym typeface="Calibri"/>
                        </a:rPr>
                        <a:t>∙ Deelonderwerp 1: Over Jeffrey Brons</a:t>
                      </a:r>
                      <a:endParaRPr/>
                    </a:p>
                    <a:p>
                      <a:pPr indent="0" lvl="0" marL="0" marR="0" rtl="0" algn="l">
                        <a:spcBef>
                          <a:spcPts val="0"/>
                        </a:spcBef>
                        <a:spcAft>
                          <a:spcPts val="0"/>
                        </a:spcAft>
                        <a:buNone/>
                      </a:pPr>
                      <a:r>
                        <a:rPr lang="nl-NL" sz="1200">
                          <a:latin typeface="Calibri"/>
                          <a:ea typeface="Calibri"/>
                          <a:cs typeface="Calibri"/>
                          <a:sym typeface="Calibri"/>
                        </a:rPr>
                        <a:t>- Basketbalcoach in de eredivisie</a:t>
                      </a:r>
                      <a:endParaRPr/>
                    </a:p>
                    <a:p>
                      <a:pPr indent="0" lvl="0" marL="0" marR="0" rtl="0" algn="l">
                        <a:spcBef>
                          <a:spcPts val="0"/>
                        </a:spcBef>
                        <a:spcAft>
                          <a:spcPts val="0"/>
                        </a:spcAft>
                        <a:buNone/>
                      </a:pPr>
                      <a:r>
                        <a:rPr lang="nl-NL" sz="1200">
                          <a:latin typeface="Calibri"/>
                          <a:ea typeface="Calibri"/>
                          <a:cs typeface="Calibri"/>
                          <a:sym typeface="Calibri"/>
                        </a:rPr>
                        <a:t>- Hij heeft een pestverleden</a:t>
                      </a:r>
                      <a:endParaRPr/>
                    </a:p>
                    <a:p>
                      <a:pPr indent="0" lvl="0" marL="0" marR="0" rtl="0" algn="l">
                        <a:spcBef>
                          <a:spcPts val="0"/>
                        </a:spcBef>
                        <a:spcAft>
                          <a:spcPts val="0"/>
                        </a:spcAft>
                        <a:buNone/>
                      </a:pPr>
                      <a:r>
                        <a:rPr lang="nl-NL" sz="1200">
                          <a:latin typeface="Calibri"/>
                          <a:ea typeface="Calibri"/>
                          <a:cs typeface="Calibri"/>
                          <a:sym typeface="Calibri"/>
                        </a:rPr>
                        <a:t>- Gevolg 1 Suïcidaal</a:t>
                      </a:r>
                      <a:endParaRPr/>
                    </a:p>
                    <a:p>
                      <a:pPr indent="0" lvl="0" marL="0" marR="0" rtl="0" algn="l">
                        <a:spcBef>
                          <a:spcPts val="0"/>
                        </a:spcBef>
                        <a:spcAft>
                          <a:spcPts val="0"/>
                        </a:spcAft>
                        <a:buNone/>
                      </a:pPr>
                      <a:r>
                        <a:rPr lang="nl-NL" sz="1200">
                          <a:latin typeface="Calibri"/>
                          <a:ea typeface="Calibri"/>
                          <a:cs typeface="Calibri"/>
                          <a:sym typeface="Calibri"/>
                        </a:rPr>
                        <a:t>- Gevolg 2 Onrust thuis</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891450">
                <a:tc>
                  <a:txBody>
                    <a:bodyPr/>
                    <a:lstStyle/>
                    <a:p>
                      <a:pPr indent="0" lvl="0" marL="0" marR="0" rtl="0" algn="l">
                        <a:spcBef>
                          <a:spcPts val="0"/>
                        </a:spcBef>
                        <a:spcAft>
                          <a:spcPts val="0"/>
                        </a:spcAft>
                        <a:buNone/>
                      </a:pPr>
                      <a:r>
                        <a:rPr b="1" lang="nl-NL" sz="1200">
                          <a:latin typeface="Calibri"/>
                          <a:ea typeface="Calibri"/>
                          <a:cs typeface="Calibri"/>
                          <a:sym typeface="Calibri"/>
                        </a:rPr>
                        <a:t> </a:t>
                      </a:r>
                      <a:endParaRPr sz="1200">
                        <a:latin typeface="Calibri"/>
                        <a:ea typeface="Calibri"/>
                        <a:cs typeface="Calibri"/>
                        <a:sym typeface="Calibri"/>
                      </a:endParaRPr>
                    </a:p>
                    <a:p>
                      <a:pPr indent="0" lvl="0" marL="0" marR="0" rtl="0" algn="l">
                        <a:spcBef>
                          <a:spcPts val="0"/>
                        </a:spcBef>
                        <a:spcAft>
                          <a:spcPts val="0"/>
                        </a:spcAft>
                        <a:buNone/>
                      </a:pPr>
                      <a:r>
                        <a:rPr b="1" lang="nl-NL" sz="1200">
                          <a:latin typeface="Calibri"/>
                          <a:ea typeface="Calibri"/>
                          <a:cs typeface="Calibri"/>
                          <a:sym typeface="Calibri"/>
                        </a:rPr>
                        <a:t> </a:t>
                      </a:r>
                      <a:endParaRPr sz="1200">
                        <a:latin typeface="Calibri"/>
                        <a:ea typeface="Calibri"/>
                        <a:cs typeface="Calibri"/>
                        <a:sym typeface="Calibri"/>
                      </a:endParaRPr>
                    </a:p>
                    <a:p>
                      <a:pPr indent="0" lvl="0" marL="0" marR="0" rtl="0" algn="l">
                        <a:spcBef>
                          <a:spcPts val="0"/>
                        </a:spcBef>
                        <a:spcAft>
                          <a:spcPts val="0"/>
                        </a:spcAft>
                        <a:buNone/>
                      </a:pPr>
                      <a:r>
                        <a:rPr b="1" lang="nl-NL" sz="1200">
                          <a:latin typeface="Calibri"/>
                          <a:ea typeface="Calibri"/>
                          <a:cs typeface="Calibri"/>
                          <a:sym typeface="Calibri"/>
                        </a:rPr>
                        <a:t> </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lang="nl-NL" sz="1200">
                          <a:latin typeface="Calibri"/>
                          <a:ea typeface="Calibri"/>
                          <a:cs typeface="Calibri"/>
                          <a:sym typeface="Calibri"/>
                        </a:rPr>
                        <a:t>3</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lang="nl-NL" sz="1200">
                          <a:latin typeface="Calibri"/>
                          <a:ea typeface="Calibri"/>
                          <a:cs typeface="Calibri"/>
                          <a:sym typeface="Calibri"/>
                        </a:rPr>
                        <a:t>∙ Deelonderwerp 2: Positieve punten</a:t>
                      </a:r>
                      <a:endParaRPr/>
                    </a:p>
                    <a:p>
                      <a:pPr indent="0" lvl="0" marL="0" marR="0" rtl="0" algn="l">
                        <a:spcBef>
                          <a:spcPts val="0"/>
                        </a:spcBef>
                        <a:spcAft>
                          <a:spcPts val="0"/>
                        </a:spcAft>
                        <a:buNone/>
                      </a:pPr>
                      <a:r>
                        <a:rPr lang="nl-NL" sz="1200">
                          <a:latin typeface="Calibri"/>
                          <a:ea typeface="Calibri"/>
                          <a:cs typeface="Calibri"/>
                          <a:sym typeface="Calibri"/>
                        </a:rPr>
                        <a:t>- Punt 1 Moeder is er altijd voor hem geweest</a:t>
                      </a:r>
                      <a:endParaRPr/>
                    </a:p>
                    <a:p>
                      <a:pPr indent="0" lvl="0" marL="0" marR="0" rtl="0" algn="l">
                        <a:spcBef>
                          <a:spcPts val="0"/>
                        </a:spcBef>
                        <a:spcAft>
                          <a:spcPts val="0"/>
                        </a:spcAft>
                        <a:buNone/>
                      </a:pPr>
                      <a:r>
                        <a:rPr lang="nl-NL" sz="1200">
                          <a:latin typeface="Calibri"/>
                          <a:ea typeface="Calibri"/>
                          <a:cs typeface="Calibri"/>
                          <a:sym typeface="Calibri"/>
                        </a:rPr>
                        <a:t>- Punt 2 Basketbal</a:t>
                      </a:r>
                      <a:endParaRPr/>
                    </a:p>
                    <a:p>
                      <a:pPr indent="0" lvl="0" marL="0" marR="0" rtl="0" algn="l">
                        <a:spcBef>
                          <a:spcPts val="0"/>
                        </a:spcBef>
                        <a:spcAft>
                          <a:spcPts val="0"/>
                        </a:spcAft>
                        <a:buNone/>
                      </a:pPr>
                      <a:r>
                        <a:rPr lang="nl-NL" sz="1200">
                          <a:latin typeface="Calibri"/>
                          <a:ea typeface="Calibri"/>
                          <a:cs typeface="Calibri"/>
                          <a:sym typeface="Calibri"/>
                        </a:rPr>
                        <a:t>- Punt 3 Breekjaar </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70725">
                <a:tc>
                  <a:txBody>
                    <a:bodyPr/>
                    <a:lstStyle/>
                    <a:p>
                      <a:pPr indent="0" lvl="0" marL="0" marR="0" rtl="0" algn="l">
                        <a:spcBef>
                          <a:spcPts val="0"/>
                        </a:spcBef>
                        <a:spcAft>
                          <a:spcPts val="0"/>
                        </a:spcAft>
                        <a:buNone/>
                      </a:pPr>
                      <a:r>
                        <a:rPr b="1" lang="nl-NL" sz="1200">
                          <a:latin typeface="Calibri"/>
                          <a:ea typeface="Calibri"/>
                          <a:cs typeface="Calibri"/>
                          <a:sym typeface="Calibri"/>
                        </a:rPr>
                        <a:t>Slot </a:t>
                      </a:r>
                      <a:endParaRPr sz="1200">
                        <a:latin typeface="Calibri"/>
                        <a:ea typeface="Calibri"/>
                        <a:cs typeface="Calibri"/>
                        <a:sym typeface="Calibri"/>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lang="nl-NL" sz="1200">
                          <a:latin typeface="Calibri"/>
                          <a:ea typeface="Calibri"/>
                          <a:cs typeface="Calibri"/>
                          <a:sym typeface="Calibri"/>
                        </a:rPr>
                        <a:t>4</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lang="nl-NL" sz="1200">
                          <a:latin typeface="Calibri"/>
                          <a:ea typeface="Calibri"/>
                          <a:cs typeface="Calibri"/>
                          <a:sym typeface="Calibri"/>
                        </a:rPr>
                        <a:t>∙ Samenvatting / toekomstverwachting / conclusie / advies / antwoord </a:t>
                      </a:r>
                      <a:endParaRPr/>
                    </a:p>
                    <a:p>
                      <a:pPr indent="0" lvl="0" marL="0" marR="0" rtl="0" algn="l">
                        <a:spcBef>
                          <a:spcPts val="0"/>
                        </a:spcBef>
                        <a:spcAft>
                          <a:spcPts val="0"/>
                        </a:spcAft>
                        <a:buNone/>
                      </a:pPr>
                      <a:r>
                        <a:rPr lang="nl-NL" sz="1200">
                          <a:latin typeface="Calibri"/>
                          <a:ea typeface="Calibri"/>
                          <a:cs typeface="Calibri"/>
                          <a:sym typeface="Calibri"/>
                        </a:rPr>
                        <a:t>- Alles wat er in het leven gebeurt, vormt je. </a:t>
                      </a:r>
                      <a:endParaRPr/>
                    </a:p>
                  </a:txBody>
                  <a:tcPr marT="0" marB="0" marR="68575" marL="685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71" name="Google Shape;171;p11"/>
          <p:cNvSpPr txBox="1"/>
          <p:nvPr/>
        </p:nvSpPr>
        <p:spPr>
          <a:xfrm>
            <a:off x="426028" y="1618540"/>
            <a:ext cx="4345998" cy="461664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nl-NL" sz="1400">
                <a:solidFill>
                  <a:schemeClr val="dk1"/>
                </a:solidFill>
                <a:latin typeface="Calibri"/>
                <a:ea typeface="Calibri"/>
                <a:cs typeface="Calibri"/>
                <a:sym typeface="Calibri"/>
              </a:rPr>
              <a:t>Schrijf een artikel voor de schoolkrant. Gebruik daarvoor de informatie uit het filmpje. </a:t>
            </a:r>
            <a:endParaRPr/>
          </a:p>
          <a:p>
            <a:pPr indent="0" lvl="0" marL="0" marR="0" rtl="0" algn="l">
              <a:spcBef>
                <a:spcPts val="0"/>
              </a:spcBef>
              <a:spcAft>
                <a:spcPts val="0"/>
              </a:spcAft>
              <a:buNone/>
            </a:pPr>
            <a:r>
              <a:rPr lang="nl-NL" sz="1400">
                <a:solidFill>
                  <a:schemeClr val="dk1"/>
                </a:solidFill>
                <a:latin typeface="Calibri"/>
                <a:ea typeface="Calibri"/>
                <a:cs typeface="Calibri"/>
                <a:sym typeface="Calibri"/>
              </a:rPr>
              <a:t> </a:t>
            </a:r>
            <a:endParaRPr/>
          </a:p>
          <a:p>
            <a:pPr indent="0" lvl="0" marL="0" marR="0" rtl="0" algn="l">
              <a:spcBef>
                <a:spcPts val="0"/>
              </a:spcBef>
              <a:spcAft>
                <a:spcPts val="0"/>
              </a:spcAft>
              <a:buNone/>
            </a:pPr>
            <a:r>
              <a:rPr lang="nl-NL" sz="1400">
                <a:solidFill>
                  <a:schemeClr val="dk1"/>
                </a:solidFill>
                <a:latin typeface="Calibri"/>
                <a:ea typeface="Calibri"/>
                <a:cs typeface="Calibri"/>
                <a:sym typeface="Calibri"/>
              </a:rPr>
              <a:t>Besteed in jouw artikel aandacht aan de volgende punten:</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Vertel over de Podcast Deep Dive met Jeffrey Brons</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Vertel wie Jeffrey Brons is</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Vertel over zijn pestverleden</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Noem 2 gevolgen van zijn pestverleden </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Noem 3 positieve punten die hem hebben geholpen om uit deze situatie te komen</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Sluit je artikel af met het advies wat Jeffrey Brons in de podcast geeft </a:t>
            </a:r>
            <a:endParaRPr/>
          </a:p>
          <a:p>
            <a:pPr indent="-254000" lvl="0" marL="342900" marR="0" rtl="0" algn="l">
              <a:spcBef>
                <a:spcPts val="0"/>
              </a:spcBef>
              <a:spcAft>
                <a:spcPts val="0"/>
              </a:spcAft>
              <a:buClr>
                <a:schemeClr val="dk1"/>
              </a:buClr>
              <a:buSzPts val="1400"/>
              <a:buFont typeface="Calibri"/>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nl-NL" sz="1400">
                <a:solidFill>
                  <a:schemeClr val="dk1"/>
                </a:solidFill>
                <a:latin typeface="Calibri"/>
                <a:ea typeface="Calibri"/>
                <a:cs typeface="Calibri"/>
                <a:sym typeface="Calibri"/>
              </a:rPr>
              <a:t>Let op: Zorg dat je artikel uit minimaal 100 woorden bestaat. Bij minder dan 100 woorden krijg je geen punten voor taalgebruik. </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2"/>
          <p:cNvSpPr txBox="1"/>
          <p:nvPr>
            <p:ph type="title"/>
          </p:nvPr>
        </p:nvSpPr>
        <p:spPr>
          <a:xfrm>
            <a:off x="839788" y="640835"/>
            <a:ext cx="10101839" cy="977705"/>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lang="nl-NL" sz="4400">
                <a:latin typeface="Calibri"/>
                <a:ea typeface="Calibri"/>
                <a:cs typeface="Calibri"/>
                <a:sym typeface="Calibri"/>
              </a:rPr>
              <a:t>Hoe schrijf ik een artikel? (3)</a:t>
            </a:r>
            <a:endParaRPr/>
          </a:p>
        </p:txBody>
      </p:sp>
      <p:sp>
        <p:nvSpPr>
          <p:cNvPr id="178" name="Google Shape;178;p12"/>
          <p:cNvSpPr txBox="1"/>
          <p:nvPr>
            <p:ph idx="2" type="body"/>
          </p:nvPr>
        </p:nvSpPr>
        <p:spPr>
          <a:xfrm>
            <a:off x="839788" y="1828800"/>
            <a:ext cx="3932237" cy="4040188"/>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200"/>
              <a:buNone/>
            </a:pPr>
            <a:r>
              <a:t/>
            </a:r>
            <a:endParaRPr sz="1200"/>
          </a:p>
          <a:p>
            <a:pPr indent="0" lvl="0" marL="0" rtl="0" algn="l">
              <a:lnSpc>
                <a:spcPct val="90000"/>
              </a:lnSpc>
              <a:spcBef>
                <a:spcPts val="1000"/>
              </a:spcBef>
              <a:spcAft>
                <a:spcPts val="0"/>
              </a:spcAft>
              <a:buClr>
                <a:schemeClr val="dk1"/>
              </a:buClr>
              <a:buSzPts val="1200"/>
              <a:buNone/>
            </a:pPr>
            <a:r>
              <a:t/>
            </a:r>
            <a:endParaRPr sz="1200"/>
          </a:p>
        </p:txBody>
      </p:sp>
      <p:sp>
        <p:nvSpPr>
          <p:cNvPr id="179" name="Google Shape;179;p1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400"/>
              <a:buNone/>
            </a:pPr>
            <a:r>
              <a:t/>
            </a:r>
            <a:endParaRPr sz="1400"/>
          </a:p>
          <a:p>
            <a:pPr indent="0" lvl="0" marL="0" rtl="0" algn="l">
              <a:lnSpc>
                <a:spcPct val="90000"/>
              </a:lnSpc>
              <a:spcBef>
                <a:spcPts val="1000"/>
              </a:spcBef>
              <a:spcAft>
                <a:spcPts val="0"/>
              </a:spcAft>
              <a:buClr>
                <a:schemeClr val="dk1"/>
              </a:buClr>
              <a:buSzPts val="1400"/>
              <a:buNone/>
            </a:pPr>
            <a:r>
              <a:t/>
            </a:r>
            <a:endParaRPr sz="1400"/>
          </a:p>
          <a:p>
            <a:pPr indent="0" lvl="0" marL="0" rtl="0" algn="l">
              <a:lnSpc>
                <a:spcPct val="90000"/>
              </a:lnSpc>
              <a:spcBef>
                <a:spcPts val="1000"/>
              </a:spcBef>
              <a:spcAft>
                <a:spcPts val="0"/>
              </a:spcAft>
              <a:buClr>
                <a:schemeClr val="dk1"/>
              </a:buClr>
              <a:buSzPts val="1400"/>
              <a:buNone/>
            </a:pPr>
            <a:r>
              <a:t/>
            </a:r>
            <a:endParaRPr sz="1400"/>
          </a:p>
          <a:p>
            <a:pPr indent="0" lvl="0" marL="0" rtl="0" algn="ctr">
              <a:lnSpc>
                <a:spcPct val="90000"/>
              </a:lnSpc>
              <a:spcBef>
                <a:spcPts val="1000"/>
              </a:spcBef>
              <a:spcAft>
                <a:spcPts val="0"/>
              </a:spcAft>
              <a:buClr>
                <a:schemeClr val="dk1"/>
              </a:buClr>
              <a:buSzPts val="1800"/>
              <a:buNone/>
            </a:pPr>
            <a:r>
              <a:rPr lang="nl-NL" sz="1800"/>
              <a:t>Deep Dive </a:t>
            </a:r>
            <a:endParaRPr/>
          </a:p>
          <a:p>
            <a:pPr indent="0" lvl="0" marL="0" rtl="0" algn="l">
              <a:lnSpc>
                <a:spcPct val="90000"/>
              </a:lnSpc>
              <a:spcBef>
                <a:spcPts val="1000"/>
              </a:spcBef>
              <a:spcAft>
                <a:spcPts val="0"/>
              </a:spcAft>
              <a:buClr>
                <a:schemeClr val="dk1"/>
              </a:buClr>
              <a:buSzPts val="1400"/>
              <a:buNone/>
            </a:pPr>
            <a:r>
              <a:rPr lang="nl-NL" sz="1400"/>
              <a:t>Deep Dive is een podcast van Siham Donkor en Philip Schemmekes. Een podcast waar ze met een gast echt de diepte in gaan en zo anderen inspireren. In aflevering 2 is Jeffrey Brons te gast, hij vertelt over zijn pestverleden, woede-uitbarstingen en donkere gedachten.</a:t>
            </a:r>
            <a:endParaRPr/>
          </a:p>
          <a:p>
            <a:pPr indent="0" lvl="0" marL="0" rtl="0" algn="l">
              <a:lnSpc>
                <a:spcPct val="90000"/>
              </a:lnSpc>
              <a:spcBef>
                <a:spcPts val="1000"/>
              </a:spcBef>
              <a:spcAft>
                <a:spcPts val="0"/>
              </a:spcAft>
              <a:buClr>
                <a:schemeClr val="dk1"/>
              </a:buClr>
              <a:buSzPts val="1400"/>
              <a:buNone/>
            </a:pPr>
            <a:r>
              <a:rPr lang="nl-NL" sz="1400"/>
              <a:t>Jeffrey Brons is 24 jaar en is succesvol basketbalcoach bij Triple ThreaT. Hij coacht meerdere teams onder andere in de eredivisie. Toen hij op de basisschool zat, is hij erg gepest. Ook werd hij buitengesloten op school. Hierdoor kreeg hij last van zelfmoordgedachten en zorgde hij voor veel onrust thuis.  </a:t>
            </a:r>
            <a:endParaRPr/>
          </a:p>
          <a:p>
            <a:pPr indent="0" lvl="0" marL="0" rtl="0" algn="l">
              <a:lnSpc>
                <a:spcPct val="90000"/>
              </a:lnSpc>
              <a:spcBef>
                <a:spcPts val="1000"/>
              </a:spcBef>
              <a:spcAft>
                <a:spcPts val="0"/>
              </a:spcAft>
              <a:buClr>
                <a:schemeClr val="dk1"/>
              </a:buClr>
              <a:buSzPts val="1400"/>
              <a:buNone/>
            </a:pPr>
            <a:r>
              <a:rPr lang="nl-NL" sz="1400"/>
              <a:t>Zijn moeder is er altijd voor hem geweest. Zonder haar weet hij niet wat er van hem terecht was gekomen. Daarnaast is hij begonnen met basketballen. Dit had een positief effect op hem. Na de middelbare school heeft hij het programma Breekjaar gevolgd. In dit programma leerde hij wie hij was en wat hij wilde in het leven. </a:t>
            </a:r>
            <a:endParaRPr/>
          </a:p>
          <a:p>
            <a:pPr indent="0" lvl="0" marL="0" rtl="0" algn="l">
              <a:lnSpc>
                <a:spcPct val="90000"/>
              </a:lnSpc>
              <a:spcBef>
                <a:spcPts val="1000"/>
              </a:spcBef>
              <a:spcAft>
                <a:spcPts val="0"/>
              </a:spcAft>
              <a:buClr>
                <a:schemeClr val="dk1"/>
              </a:buClr>
              <a:buSzPts val="1400"/>
              <a:buNone/>
            </a:pPr>
            <a:r>
              <a:rPr lang="nl-NL" sz="1400"/>
              <a:t>Jeffrey heeft zijn pestverleden achter zich kunnen laten. Alles wat er in het leven gebeurt, vormt je. Hier mag trots op zijn. Deel als je ergens mee zit en als je een paar fijne mensen om je heen hebt, ben je een rijk persoon.   </a:t>
            </a:r>
            <a:endParaRPr/>
          </a:p>
          <a:p>
            <a:pPr indent="0" lvl="0" marL="0" rtl="0" algn="l">
              <a:lnSpc>
                <a:spcPct val="90000"/>
              </a:lnSpc>
              <a:spcBef>
                <a:spcPts val="1000"/>
              </a:spcBef>
              <a:spcAft>
                <a:spcPts val="0"/>
              </a:spcAft>
              <a:buClr>
                <a:schemeClr val="dk1"/>
              </a:buClr>
              <a:buSzPts val="1400"/>
              <a:buNone/>
            </a:pPr>
            <a:r>
              <a:rPr lang="nl-NL" sz="1400"/>
              <a:t>Lara Veda, Haarlem</a:t>
            </a:r>
            <a:endParaRPr/>
          </a:p>
          <a:p>
            <a:pPr indent="-139700" lvl="0" marL="228600" rtl="0" algn="l">
              <a:lnSpc>
                <a:spcPct val="90000"/>
              </a:lnSpc>
              <a:spcBef>
                <a:spcPts val="1000"/>
              </a:spcBef>
              <a:spcAft>
                <a:spcPts val="0"/>
              </a:spcAft>
              <a:buClr>
                <a:schemeClr val="dk1"/>
              </a:buClr>
              <a:buSzPts val="1400"/>
              <a:buNone/>
            </a:pPr>
            <a:r>
              <a:t/>
            </a:r>
            <a:endParaRPr sz="1400"/>
          </a:p>
        </p:txBody>
      </p:sp>
      <p:sp>
        <p:nvSpPr>
          <p:cNvPr id="180" name="Google Shape;180;p12"/>
          <p:cNvSpPr txBox="1"/>
          <p:nvPr/>
        </p:nvSpPr>
        <p:spPr>
          <a:xfrm>
            <a:off x="426028" y="1618540"/>
            <a:ext cx="4345998" cy="440120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nl-NL" sz="1400">
                <a:solidFill>
                  <a:schemeClr val="dk1"/>
                </a:solidFill>
                <a:latin typeface="Calibri"/>
                <a:ea typeface="Calibri"/>
                <a:cs typeface="Calibri"/>
                <a:sym typeface="Calibri"/>
              </a:rPr>
              <a:t>Schrijf een artikel voor de schoolkrant. Gebruik daarvoor de informatie uit het filmpje. </a:t>
            </a:r>
            <a:endParaRPr/>
          </a:p>
          <a:p>
            <a:pPr indent="0" lvl="0" marL="0" marR="0" rtl="0" algn="l">
              <a:spcBef>
                <a:spcPts val="0"/>
              </a:spcBef>
              <a:spcAft>
                <a:spcPts val="0"/>
              </a:spcAft>
              <a:buNone/>
            </a:pPr>
            <a:r>
              <a:rPr lang="nl-NL" sz="1400">
                <a:solidFill>
                  <a:schemeClr val="dk1"/>
                </a:solidFill>
                <a:latin typeface="Calibri"/>
                <a:ea typeface="Calibri"/>
                <a:cs typeface="Calibri"/>
                <a:sym typeface="Calibri"/>
              </a:rPr>
              <a:t> </a:t>
            </a:r>
            <a:endParaRPr/>
          </a:p>
          <a:p>
            <a:pPr indent="0" lvl="0" marL="0" marR="0" rtl="0" algn="l">
              <a:spcBef>
                <a:spcPts val="0"/>
              </a:spcBef>
              <a:spcAft>
                <a:spcPts val="0"/>
              </a:spcAft>
              <a:buNone/>
            </a:pPr>
            <a:r>
              <a:rPr lang="nl-NL" sz="1400">
                <a:solidFill>
                  <a:schemeClr val="dk1"/>
                </a:solidFill>
                <a:latin typeface="Calibri"/>
                <a:ea typeface="Calibri"/>
                <a:cs typeface="Calibri"/>
                <a:sym typeface="Calibri"/>
              </a:rPr>
              <a:t>Besteed in jouw artikel aandacht aan de volgende punten:</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Vertel over de Podcast Deep Dive met Jeffrey Brons</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Vertel wie Jeffrey Brons is</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Vertel over zijn pestverleden</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Noem 2 gevolgen van zijn pestverleden </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Noem 3 positieve punten die hem hebben geholpen om uit deze situatie te komen</a:t>
            </a:r>
            <a:endParaRPr/>
          </a:p>
          <a:p>
            <a:pPr indent="-342900" lvl="0" marL="342900" marR="0" rtl="0" algn="l">
              <a:spcBef>
                <a:spcPts val="0"/>
              </a:spcBef>
              <a:spcAft>
                <a:spcPts val="0"/>
              </a:spcAft>
              <a:buClr>
                <a:schemeClr val="dk1"/>
              </a:buClr>
              <a:buSzPts val="1400"/>
              <a:buFont typeface="Calibri"/>
              <a:buChar char="-"/>
            </a:pPr>
            <a:r>
              <a:rPr lang="nl-NL" sz="1400">
                <a:solidFill>
                  <a:schemeClr val="dk1"/>
                </a:solidFill>
                <a:latin typeface="Calibri"/>
                <a:ea typeface="Calibri"/>
                <a:cs typeface="Calibri"/>
                <a:sym typeface="Calibri"/>
              </a:rPr>
              <a:t>Sluit je artikel af met het advies wat Jeffrey Brons in de podcast geeft </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a:p>
            <a:pPr indent="0" lvl="0" marL="0" marR="0" rtl="0" algn="l">
              <a:spcBef>
                <a:spcPts val="0"/>
              </a:spcBef>
              <a:spcAft>
                <a:spcPts val="0"/>
              </a:spcAft>
              <a:buNone/>
            </a:pPr>
            <a:r>
              <a:rPr lang="nl-NL" sz="1400">
                <a:solidFill>
                  <a:schemeClr val="dk1"/>
                </a:solidFill>
                <a:latin typeface="Calibri"/>
                <a:ea typeface="Calibri"/>
                <a:cs typeface="Calibri"/>
                <a:sym typeface="Calibri"/>
              </a:rPr>
              <a:t>Let op: Zorg dat je artikel uit minimaal 100 woorden bestaat. Bij minder dan 100 woorden krijg je geen punten voor taalgebruik. </a:t>
            </a:r>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nl-NL">
                <a:latin typeface="Calibri"/>
                <a:ea typeface="Calibri"/>
                <a:cs typeface="Calibri"/>
                <a:sym typeface="Calibri"/>
              </a:rPr>
              <a:t>Eindexamen vmbo KB 2025 </a:t>
            </a:r>
            <a:endParaRPr/>
          </a:p>
        </p:txBody>
      </p:sp>
      <p:sp>
        <p:nvSpPr>
          <p:cNvPr id="95" name="Google Shape;95;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Kijkersvraag</a:t>
            </a:r>
            <a:br>
              <a:rPr lang="nl-NL">
                <a:latin typeface="Calibri"/>
                <a:ea typeface="Calibri"/>
                <a:cs typeface="Calibri"/>
                <a:sym typeface="Calibri"/>
              </a:rPr>
            </a:br>
            <a:r>
              <a:rPr lang="nl-NL">
                <a:latin typeface="Calibri"/>
                <a:ea typeface="Calibri"/>
                <a:cs typeface="Calibri"/>
                <a:sym typeface="Calibri"/>
              </a:rPr>
              <a:t>Vragen bij een advertentie</a:t>
            </a:r>
            <a:endParaRPr/>
          </a:p>
        </p:txBody>
      </p:sp>
      <p:sp>
        <p:nvSpPr>
          <p:cNvPr id="102" name="Google Shape;102;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nl-NL" sz="1800">
                <a:latin typeface="Calibri"/>
                <a:ea typeface="Calibri"/>
                <a:cs typeface="Calibri"/>
                <a:sym typeface="Calibri"/>
              </a:rPr>
              <a:t>Vaak is één van de teksten in het examen een advertentie. Over de advertentie worden dan vragen gesteld. De vragen hebben meestal iets te maken met het doel van de tekst en/of het beeld. </a:t>
            </a:r>
            <a:endParaRPr/>
          </a:p>
          <a:p>
            <a:pPr indent="0" lvl="0" marL="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0" lvl="0" marL="0" rtl="0" algn="l">
              <a:lnSpc>
                <a:spcPct val="90000"/>
              </a:lnSpc>
              <a:spcBef>
                <a:spcPts val="1000"/>
              </a:spcBef>
              <a:spcAft>
                <a:spcPts val="0"/>
              </a:spcAft>
              <a:buClr>
                <a:schemeClr val="dk1"/>
              </a:buClr>
              <a:buSzPts val="1800"/>
              <a:buNone/>
            </a:pPr>
            <a:r>
              <a:rPr lang="nl-NL" sz="1800">
                <a:latin typeface="Calibri"/>
                <a:ea typeface="Calibri"/>
                <a:cs typeface="Calibri"/>
                <a:sym typeface="Calibri"/>
              </a:rPr>
              <a:t>Bijvoorbeeld: </a:t>
            </a:r>
            <a:endParaRPr/>
          </a:p>
          <a:p>
            <a:pPr indent="-228600" lvl="0" marL="228600" rtl="0" algn="l">
              <a:lnSpc>
                <a:spcPct val="90000"/>
              </a:lnSpc>
              <a:spcBef>
                <a:spcPts val="1000"/>
              </a:spcBef>
              <a:spcAft>
                <a:spcPts val="0"/>
              </a:spcAft>
              <a:buClr>
                <a:schemeClr val="dk1"/>
              </a:buClr>
              <a:buSzPts val="1800"/>
              <a:buFont typeface="Calibri"/>
              <a:buChar char="-"/>
            </a:pPr>
            <a:r>
              <a:rPr lang="nl-NL" sz="1800">
                <a:latin typeface="Calibri"/>
                <a:ea typeface="Calibri"/>
                <a:cs typeface="Calibri"/>
                <a:sym typeface="Calibri"/>
              </a:rPr>
              <a:t>Wat is het belangrijkste doel van deze advertentie?</a:t>
            </a:r>
            <a:endParaRPr/>
          </a:p>
          <a:p>
            <a:pPr indent="-228600" lvl="0" marL="228600" rtl="0" algn="l">
              <a:lnSpc>
                <a:spcPct val="90000"/>
              </a:lnSpc>
              <a:spcBef>
                <a:spcPts val="1000"/>
              </a:spcBef>
              <a:spcAft>
                <a:spcPts val="0"/>
              </a:spcAft>
              <a:buClr>
                <a:schemeClr val="dk1"/>
              </a:buClr>
              <a:buSzPts val="1800"/>
              <a:buFont typeface="Calibri"/>
              <a:buChar char="-"/>
            </a:pPr>
            <a:r>
              <a:rPr lang="nl-NL" sz="1800">
                <a:latin typeface="Calibri"/>
                <a:ea typeface="Calibri"/>
                <a:cs typeface="Calibri"/>
                <a:sym typeface="Calibri"/>
              </a:rPr>
              <a:t>Wat laten de foto’s bij deze tekst vooral zien?</a:t>
            </a:r>
            <a:endParaRPr/>
          </a:p>
          <a:p>
            <a:pPr indent="-228600" lvl="0" marL="228600" rtl="0" algn="l">
              <a:lnSpc>
                <a:spcPct val="90000"/>
              </a:lnSpc>
              <a:spcBef>
                <a:spcPts val="1000"/>
              </a:spcBef>
              <a:spcAft>
                <a:spcPts val="0"/>
              </a:spcAft>
              <a:buClr>
                <a:schemeClr val="dk1"/>
              </a:buClr>
              <a:buSzPts val="1800"/>
              <a:buFont typeface="Calibri"/>
              <a:buChar char="-"/>
            </a:pPr>
            <a:r>
              <a:rPr lang="nl-NL" sz="1800">
                <a:latin typeface="Calibri"/>
                <a:ea typeface="Calibri"/>
                <a:cs typeface="Calibri"/>
                <a:sym typeface="Calibri"/>
              </a:rPr>
              <a:t>Wat maken de foto’s in combinatie met de tekst vooral duidelijk? </a:t>
            </a:r>
            <a:endParaRPr/>
          </a:p>
          <a:p>
            <a:pPr indent="-114300" lvl="0" marL="228600" rtl="0" algn="l">
              <a:lnSpc>
                <a:spcPct val="90000"/>
              </a:lnSpc>
              <a:spcBef>
                <a:spcPts val="1000"/>
              </a:spcBef>
              <a:spcAft>
                <a:spcPts val="0"/>
              </a:spcAft>
              <a:buClr>
                <a:schemeClr val="dk1"/>
              </a:buClr>
              <a:buSzPts val="1800"/>
              <a:buFont typeface="Arial"/>
              <a:buNone/>
            </a:pPr>
            <a:r>
              <a:t/>
            </a:r>
            <a:endParaRPr sz="1800">
              <a:latin typeface="Calibri"/>
              <a:ea typeface="Calibri"/>
              <a:cs typeface="Calibri"/>
              <a:sym typeface="Calibri"/>
            </a:endParaRPr>
          </a:p>
          <a:p>
            <a:pPr indent="0" lvl="0" marL="0" rtl="0" algn="l">
              <a:lnSpc>
                <a:spcPct val="90000"/>
              </a:lnSpc>
              <a:spcBef>
                <a:spcPts val="1000"/>
              </a:spcBef>
              <a:spcAft>
                <a:spcPts val="0"/>
              </a:spcAft>
              <a:buClr>
                <a:schemeClr val="dk1"/>
              </a:buClr>
              <a:buSzPts val="1800"/>
              <a:buNone/>
            </a:pPr>
            <a:r>
              <a:rPr lang="nl-NL" sz="1800">
                <a:latin typeface="Calibri"/>
                <a:ea typeface="Calibri"/>
                <a:cs typeface="Calibri"/>
                <a:sym typeface="Calibri"/>
              </a:rPr>
              <a:t>Om te ontdekken wat je precies nodig hebt om de advertentie te begrijpen kun je het volgende doen:</a:t>
            </a:r>
            <a:endParaRPr/>
          </a:p>
          <a:p>
            <a:pPr indent="-228600" lvl="0" marL="228600" rtl="0" algn="l">
              <a:lnSpc>
                <a:spcPct val="90000"/>
              </a:lnSpc>
              <a:spcBef>
                <a:spcPts val="1000"/>
              </a:spcBef>
              <a:spcAft>
                <a:spcPts val="0"/>
              </a:spcAft>
              <a:buClr>
                <a:schemeClr val="dk1"/>
              </a:buClr>
              <a:buSzPts val="1800"/>
              <a:buFont typeface="Arial"/>
              <a:buChar char="-"/>
            </a:pPr>
            <a:r>
              <a:rPr lang="nl-NL" sz="1800">
                <a:latin typeface="Calibri"/>
                <a:ea typeface="Calibri"/>
                <a:cs typeface="Calibri"/>
                <a:sym typeface="Calibri"/>
              </a:rPr>
              <a:t>Bedek de tekst. Begrijp je nu de bedoeling van de advertentie?</a:t>
            </a:r>
            <a:endParaRPr/>
          </a:p>
          <a:p>
            <a:pPr indent="-228600" lvl="0" marL="228600" rtl="0" algn="l">
              <a:lnSpc>
                <a:spcPct val="90000"/>
              </a:lnSpc>
              <a:spcBef>
                <a:spcPts val="1000"/>
              </a:spcBef>
              <a:spcAft>
                <a:spcPts val="0"/>
              </a:spcAft>
              <a:buClr>
                <a:schemeClr val="dk1"/>
              </a:buClr>
              <a:buSzPts val="1800"/>
              <a:buFont typeface="Arial"/>
              <a:buChar char="-"/>
            </a:pPr>
            <a:r>
              <a:rPr lang="nl-NL" sz="1800">
                <a:latin typeface="Calibri"/>
                <a:ea typeface="Calibri"/>
                <a:cs typeface="Calibri"/>
                <a:sym typeface="Calibri"/>
              </a:rPr>
              <a:t>Bedek dan het beeld. Begrijp je nu de bedoeling van de advertentie? </a:t>
            </a:r>
            <a:endParaRPr/>
          </a:p>
          <a:p>
            <a:pPr indent="-139700" lvl="0" marL="228600" rtl="0" algn="l">
              <a:lnSpc>
                <a:spcPct val="90000"/>
              </a:lnSpc>
              <a:spcBef>
                <a:spcPts val="1000"/>
              </a:spcBef>
              <a:spcAft>
                <a:spcPts val="0"/>
              </a:spcAft>
              <a:buClr>
                <a:schemeClr val="dk1"/>
              </a:buClr>
              <a:buSzPts val="1400"/>
              <a:buNone/>
            </a:pPr>
            <a:r>
              <a:t/>
            </a:r>
            <a:endParaRPr sz="1400">
              <a:latin typeface="Calibri"/>
              <a:ea typeface="Calibri"/>
              <a:cs typeface="Calibri"/>
              <a:sym typeface="Calibri"/>
            </a:endParaRPr>
          </a:p>
          <a:p>
            <a:pPr indent="0" lvl="0" marL="0" rtl="0" algn="l">
              <a:lnSpc>
                <a:spcPct val="90000"/>
              </a:lnSpc>
              <a:spcBef>
                <a:spcPts val="1000"/>
              </a:spcBef>
              <a:spcAft>
                <a:spcPts val="0"/>
              </a:spcAft>
              <a:buClr>
                <a:schemeClr val="dk1"/>
              </a:buClr>
              <a:buSzPts val="1400"/>
              <a:buNone/>
            </a:pPr>
            <a:r>
              <a:t/>
            </a:r>
            <a:endParaRPr sz="1400">
              <a:latin typeface="Calibri"/>
              <a:ea typeface="Calibri"/>
              <a:cs typeface="Calibri"/>
              <a:sym typeface="Calibri"/>
            </a:endParaRPr>
          </a:p>
          <a:p>
            <a:pPr indent="0" lvl="0" marL="0" rtl="0" algn="l">
              <a:lnSpc>
                <a:spcPct val="90000"/>
              </a:lnSpc>
              <a:spcBef>
                <a:spcPts val="1000"/>
              </a:spcBef>
              <a:spcAft>
                <a:spcPts val="0"/>
              </a:spcAft>
              <a:buClr>
                <a:schemeClr val="dk1"/>
              </a:buClr>
              <a:buSzPts val="1400"/>
              <a:buNone/>
            </a:pPr>
            <a:r>
              <a:t/>
            </a:r>
            <a:endParaRPr sz="1400">
              <a:latin typeface="Calibri"/>
              <a:ea typeface="Calibri"/>
              <a:cs typeface="Calibri"/>
              <a:sym typeface="Calibri"/>
            </a:endParaRPr>
          </a:p>
          <a:p>
            <a:pPr indent="0" lvl="0" marL="0" rtl="0" algn="l">
              <a:lnSpc>
                <a:spcPct val="90000"/>
              </a:lnSpc>
              <a:spcBef>
                <a:spcPts val="1000"/>
              </a:spcBef>
              <a:spcAft>
                <a:spcPts val="0"/>
              </a:spcAft>
              <a:buClr>
                <a:schemeClr val="dk1"/>
              </a:buClr>
              <a:buSzPts val="1400"/>
              <a:buNone/>
            </a:pPr>
            <a:r>
              <a:t/>
            </a:r>
            <a:endParaRPr sz="14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Kijken &amp; luisteren</a:t>
            </a:r>
            <a:endParaRPr/>
          </a:p>
        </p:txBody>
      </p:sp>
      <p:sp>
        <p:nvSpPr>
          <p:cNvPr id="108" name="Google Shape;108;p4"/>
          <p:cNvSpPr txBox="1"/>
          <p:nvPr>
            <p:ph idx="1" type="body"/>
          </p:nvPr>
        </p:nvSpPr>
        <p:spPr>
          <a:xfrm>
            <a:off x="838200" y="1371599"/>
            <a:ext cx="10515600" cy="540327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600"/>
              <a:buNone/>
            </a:pPr>
            <a:r>
              <a:rPr lang="nl-NL" sz="1600">
                <a:latin typeface="Calibri"/>
                <a:ea typeface="Calibri"/>
                <a:cs typeface="Calibri"/>
                <a:sym typeface="Calibri"/>
              </a:rPr>
              <a:t>Er zijn drie manieren van kijken en luisteren: </a:t>
            </a:r>
            <a:endParaRPr/>
          </a:p>
          <a:p>
            <a:pPr indent="-228600" lvl="0" marL="228600" rtl="0" algn="l">
              <a:lnSpc>
                <a:spcPct val="90000"/>
              </a:lnSpc>
              <a:spcBef>
                <a:spcPts val="1000"/>
              </a:spcBef>
              <a:spcAft>
                <a:spcPts val="0"/>
              </a:spcAft>
              <a:buClr>
                <a:schemeClr val="dk1"/>
              </a:buClr>
              <a:buSzPts val="1600"/>
              <a:buFont typeface="Arial"/>
              <a:buChar char="-"/>
            </a:pPr>
            <a:r>
              <a:rPr b="1" lang="nl-NL" sz="1600">
                <a:latin typeface="Calibri"/>
                <a:ea typeface="Calibri"/>
                <a:cs typeface="Calibri"/>
                <a:sym typeface="Calibri"/>
              </a:rPr>
              <a:t>Globaal</a:t>
            </a:r>
            <a:r>
              <a:rPr lang="nl-NL" sz="1600">
                <a:latin typeface="Calibri"/>
                <a:ea typeface="Calibri"/>
                <a:cs typeface="Calibri"/>
                <a:sym typeface="Calibri"/>
              </a:rPr>
              <a:t> – Je bekijkt het filmpje en begrijpt ongeveer waar het over gaat. Dit doe je bijvoorbeeld als je het filmpje voor het eerst bekijkt.</a:t>
            </a:r>
            <a:endParaRPr/>
          </a:p>
          <a:p>
            <a:pPr indent="-228600" lvl="0" marL="228600" rtl="0" algn="l">
              <a:lnSpc>
                <a:spcPct val="90000"/>
              </a:lnSpc>
              <a:spcBef>
                <a:spcPts val="1000"/>
              </a:spcBef>
              <a:spcAft>
                <a:spcPts val="0"/>
              </a:spcAft>
              <a:buClr>
                <a:schemeClr val="dk1"/>
              </a:buClr>
              <a:buSzPts val="1600"/>
              <a:buFont typeface="Arial"/>
              <a:buChar char="-"/>
            </a:pPr>
            <a:r>
              <a:rPr b="1" lang="nl-NL" sz="1600">
                <a:latin typeface="Calibri"/>
                <a:ea typeface="Calibri"/>
                <a:cs typeface="Calibri"/>
                <a:sym typeface="Calibri"/>
              </a:rPr>
              <a:t>Intensief</a:t>
            </a:r>
            <a:r>
              <a:rPr lang="nl-NL" sz="1600">
                <a:latin typeface="Calibri"/>
                <a:ea typeface="Calibri"/>
                <a:cs typeface="Calibri"/>
                <a:sym typeface="Calibri"/>
              </a:rPr>
              <a:t> – Je bekijkt het filmpje zeer nauwkeurig. Je probeert zoveel mogelijk informatie die je ziet en hoort te onthouden. </a:t>
            </a:r>
            <a:endParaRPr/>
          </a:p>
          <a:p>
            <a:pPr indent="-228600" lvl="0" marL="228600" rtl="0" algn="l">
              <a:lnSpc>
                <a:spcPct val="90000"/>
              </a:lnSpc>
              <a:spcBef>
                <a:spcPts val="1000"/>
              </a:spcBef>
              <a:spcAft>
                <a:spcPts val="0"/>
              </a:spcAft>
              <a:buClr>
                <a:schemeClr val="dk1"/>
              </a:buClr>
              <a:buSzPts val="1600"/>
              <a:buFont typeface="Arial"/>
              <a:buChar char="-"/>
            </a:pPr>
            <a:r>
              <a:rPr b="1" lang="nl-NL" sz="1600">
                <a:latin typeface="Calibri"/>
                <a:ea typeface="Calibri"/>
                <a:cs typeface="Calibri"/>
                <a:sym typeface="Calibri"/>
              </a:rPr>
              <a:t>Zoekend</a:t>
            </a:r>
            <a:r>
              <a:rPr lang="nl-NL" sz="1600">
                <a:latin typeface="Calibri"/>
                <a:ea typeface="Calibri"/>
                <a:cs typeface="Calibri"/>
                <a:sym typeface="Calibri"/>
              </a:rPr>
              <a:t> – Je gaat op zoek naar datgene waar jij informatie over wilt hebben. Dit doe je als je vooraf weet naar welke informatie je op zoek bent. Je bent bijvoorbeeld op zoek naar het antwoord op een vraag. </a:t>
            </a:r>
            <a:endParaRPr/>
          </a:p>
          <a:p>
            <a:pPr indent="0" lvl="0" marL="0" rtl="0" algn="l">
              <a:lnSpc>
                <a:spcPct val="90000"/>
              </a:lnSpc>
              <a:spcBef>
                <a:spcPts val="1000"/>
              </a:spcBef>
              <a:spcAft>
                <a:spcPts val="0"/>
              </a:spcAft>
              <a:buClr>
                <a:schemeClr val="dk1"/>
              </a:buClr>
              <a:buSzPts val="1600"/>
              <a:buNone/>
            </a:pPr>
            <a:r>
              <a:t/>
            </a:r>
            <a:endParaRPr sz="1600">
              <a:latin typeface="Calibri"/>
              <a:ea typeface="Calibri"/>
              <a:cs typeface="Calibri"/>
              <a:sym typeface="Calibri"/>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Bekijk het fragment eerst op een </a:t>
            </a:r>
            <a:r>
              <a:rPr b="1" i="1" lang="nl-NL" sz="1600">
                <a:latin typeface="Calibri"/>
                <a:ea typeface="Calibri"/>
                <a:cs typeface="Calibri"/>
                <a:sym typeface="Calibri"/>
              </a:rPr>
              <a:t>globale</a:t>
            </a:r>
            <a:r>
              <a:rPr lang="nl-NL" sz="1600">
                <a:latin typeface="Calibri"/>
                <a:ea typeface="Calibri"/>
                <a:cs typeface="Calibri"/>
                <a:sym typeface="Calibri"/>
              </a:rPr>
              <a:t> manier</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Lees de vraag op een </a:t>
            </a:r>
            <a:r>
              <a:rPr b="1" i="1" lang="nl-NL" sz="1600">
                <a:latin typeface="Calibri"/>
                <a:ea typeface="Calibri"/>
                <a:cs typeface="Calibri"/>
                <a:sym typeface="Calibri"/>
              </a:rPr>
              <a:t>intensieve</a:t>
            </a:r>
            <a:r>
              <a:rPr lang="nl-NL" sz="1600">
                <a:latin typeface="Calibri"/>
                <a:ea typeface="Calibri"/>
                <a:cs typeface="Calibri"/>
                <a:sym typeface="Calibri"/>
              </a:rPr>
              <a:t> manier.</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Bekijk het filmpje nog een keer op een </a:t>
            </a:r>
            <a:r>
              <a:rPr b="1" i="1" lang="nl-NL" sz="1600">
                <a:latin typeface="Calibri"/>
                <a:ea typeface="Calibri"/>
                <a:cs typeface="Calibri"/>
                <a:sym typeface="Calibri"/>
              </a:rPr>
              <a:t>zoekende </a:t>
            </a:r>
            <a:r>
              <a:rPr lang="nl-NL" sz="1600">
                <a:latin typeface="Calibri"/>
                <a:ea typeface="Calibri"/>
                <a:cs typeface="Calibri"/>
                <a:sym typeface="Calibri"/>
              </a:rPr>
              <a:t>manier. Je gaat op zoek naar het antwoord op de vraag.</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Als je het antwoord niet kunt vinden, bekijk het hele filmpje dan nog een keer zo </a:t>
            </a:r>
            <a:r>
              <a:rPr b="1" i="1" lang="nl-NL" sz="1600">
                <a:latin typeface="Calibri"/>
                <a:ea typeface="Calibri"/>
                <a:cs typeface="Calibri"/>
                <a:sym typeface="Calibri"/>
              </a:rPr>
              <a:t>intensief</a:t>
            </a:r>
            <a:r>
              <a:rPr lang="nl-NL" sz="1600">
                <a:latin typeface="Calibri"/>
                <a:ea typeface="Calibri"/>
                <a:cs typeface="Calibri"/>
                <a:sym typeface="Calibri"/>
              </a:rPr>
              <a:t> mogelijk.</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Geef zelf een antwoord op de vraag. Bekijk nu de antwoordmogelijkheden bij de vraag. Kies het antwoord dat het dichtst bij jouw antwoord ligt.</a:t>
            </a:r>
            <a:endParaRPr/>
          </a:p>
          <a:p>
            <a:pPr indent="-342900" lvl="0" marL="342900" rtl="0" algn="l">
              <a:lnSpc>
                <a:spcPct val="115000"/>
              </a:lnSpc>
              <a:spcBef>
                <a:spcPts val="1000"/>
              </a:spcBef>
              <a:spcAft>
                <a:spcPts val="0"/>
              </a:spcAft>
              <a:buClr>
                <a:schemeClr val="dk1"/>
              </a:buClr>
              <a:buSzPts val="1600"/>
              <a:buFont typeface="Verdana"/>
              <a:buChar char="-"/>
            </a:pPr>
            <a:r>
              <a:rPr lang="nl-NL" sz="1600">
                <a:latin typeface="Calibri"/>
                <a:ea typeface="Calibri"/>
                <a:cs typeface="Calibri"/>
                <a:sym typeface="Calibri"/>
              </a:rPr>
              <a:t>Als je het niet zeker weet, streep dan de antwoorden die zeker fout zijn alvast weg.</a:t>
            </a:r>
            <a:endParaRPr/>
          </a:p>
          <a:p>
            <a:pPr indent="0" lvl="0" marL="0" rtl="0" algn="l">
              <a:lnSpc>
                <a:spcPct val="90000"/>
              </a:lnSpc>
              <a:spcBef>
                <a:spcPts val="1000"/>
              </a:spcBef>
              <a:spcAft>
                <a:spcPts val="0"/>
              </a:spcAft>
              <a:buClr>
                <a:schemeClr val="dk1"/>
              </a:buClr>
              <a:buSzPts val="1600"/>
              <a:buNone/>
            </a:pPr>
            <a:r>
              <a:t/>
            </a:r>
            <a:endParaRPr sz="1600">
              <a:latin typeface="Calibri"/>
              <a:ea typeface="Calibri"/>
              <a:cs typeface="Calibri"/>
              <a:sym typeface="Calibri"/>
            </a:endParaRPr>
          </a:p>
          <a:p>
            <a:pPr indent="-127000" lvl="0" marL="228600" rtl="0" algn="l">
              <a:lnSpc>
                <a:spcPct val="90000"/>
              </a:lnSpc>
              <a:spcBef>
                <a:spcPts val="1000"/>
              </a:spcBef>
              <a:spcAft>
                <a:spcPts val="0"/>
              </a:spcAft>
              <a:buClr>
                <a:schemeClr val="dk1"/>
              </a:buClr>
              <a:buSzPts val="1600"/>
              <a:buNone/>
            </a:pPr>
            <a:r>
              <a:t/>
            </a:r>
            <a:endParaRPr sz="16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Leesvaardigheid (1)</a:t>
            </a:r>
            <a:endParaRPr/>
          </a:p>
        </p:txBody>
      </p:sp>
      <p:sp>
        <p:nvSpPr>
          <p:cNvPr id="115" name="Google Shape;115;p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2000"/>
              <a:buNone/>
            </a:pPr>
            <a:r>
              <a:rPr lang="nl-NL" sz="2000"/>
              <a:t>Tips voor het lezen van een tekst</a:t>
            </a:r>
            <a:endParaRPr/>
          </a:p>
          <a:p>
            <a:pPr indent="0" lvl="0" marL="0" rtl="0" algn="l">
              <a:lnSpc>
                <a:spcPct val="90000"/>
              </a:lnSpc>
              <a:spcBef>
                <a:spcPts val="1000"/>
              </a:spcBef>
              <a:spcAft>
                <a:spcPts val="0"/>
              </a:spcAft>
              <a:buClr>
                <a:schemeClr val="dk1"/>
              </a:buClr>
              <a:buSzPts val="2400"/>
              <a:buNone/>
            </a:pPr>
            <a:r>
              <a:t/>
            </a:r>
            <a:endParaRPr/>
          </a:p>
        </p:txBody>
      </p:sp>
      <p:sp>
        <p:nvSpPr>
          <p:cNvPr id="116" name="Google Shape;116;p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000"/>
              <a:buFont typeface="Times New Roman"/>
              <a:buChar char="-"/>
            </a:pPr>
            <a:r>
              <a:rPr lang="nl-NL" sz="2000"/>
              <a:t>Lees de tekst eerst globaal en let goed op de titel en tussenkopjes.</a:t>
            </a:r>
            <a:endParaRPr/>
          </a:p>
          <a:p>
            <a:pPr indent="-342900" lvl="0" marL="342900" rtl="0" algn="l">
              <a:lnSpc>
                <a:spcPct val="90000"/>
              </a:lnSpc>
              <a:spcBef>
                <a:spcPts val="1000"/>
              </a:spcBef>
              <a:spcAft>
                <a:spcPts val="0"/>
              </a:spcAft>
              <a:buClr>
                <a:schemeClr val="dk1"/>
              </a:buClr>
              <a:buSzPts val="2000"/>
              <a:buFont typeface="Times New Roman"/>
              <a:buChar char="-"/>
            </a:pPr>
            <a:r>
              <a:rPr lang="nl-NL" sz="2000"/>
              <a:t>Lees de tekst daarna intensief.</a:t>
            </a:r>
            <a:endParaRPr/>
          </a:p>
          <a:p>
            <a:pPr indent="-342900" lvl="0" marL="342900" rtl="0" algn="l">
              <a:lnSpc>
                <a:spcPct val="90000"/>
              </a:lnSpc>
              <a:spcBef>
                <a:spcPts val="1000"/>
              </a:spcBef>
              <a:spcAft>
                <a:spcPts val="0"/>
              </a:spcAft>
              <a:buClr>
                <a:schemeClr val="dk1"/>
              </a:buClr>
              <a:buSzPts val="2000"/>
              <a:buFont typeface="Times New Roman"/>
              <a:buChar char="-"/>
            </a:pPr>
            <a:r>
              <a:rPr lang="nl-NL" sz="2000"/>
              <a:t>Lees de vragen goed.</a:t>
            </a:r>
            <a:endParaRPr/>
          </a:p>
          <a:p>
            <a:pPr indent="-342900" lvl="0" marL="342900" rtl="0" algn="l">
              <a:lnSpc>
                <a:spcPct val="90000"/>
              </a:lnSpc>
              <a:spcBef>
                <a:spcPts val="1000"/>
              </a:spcBef>
              <a:spcAft>
                <a:spcPts val="0"/>
              </a:spcAft>
              <a:buClr>
                <a:schemeClr val="dk1"/>
              </a:buClr>
              <a:buSzPts val="2000"/>
              <a:buFont typeface="Times New Roman"/>
              <a:buChar char="-"/>
            </a:pPr>
            <a:r>
              <a:rPr lang="nl-NL" sz="2000"/>
              <a:t>In sommige vragen staat een bepaalde regel of alinea genoemd, het juiste antwoord op die vraag is dan ook echt in die alinea te vinden.</a:t>
            </a:r>
            <a:endParaRPr/>
          </a:p>
          <a:p>
            <a:pPr indent="-139700" lvl="0" marL="228600" rtl="0" algn="l">
              <a:lnSpc>
                <a:spcPct val="90000"/>
              </a:lnSpc>
              <a:spcBef>
                <a:spcPts val="1000"/>
              </a:spcBef>
              <a:spcAft>
                <a:spcPts val="0"/>
              </a:spcAft>
              <a:buClr>
                <a:schemeClr val="dk1"/>
              </a:buClr>
              <a:buSzPts val="1400"/>
              <a:buNone/>
            </a:pPr>
            <a:r>
              <a:t/>
            </a:r>
            <a:endParaRPr sz="1400"/>
          </a:p>
        </p:txBody>
      </p:sp>
      <p:sp>
        <p:nvSpPr>
          <p:cNvPr id="117" name="Google Shape;117;p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2000"/>
              <a:buNone/>
            </a:pPr>
            <a:r>
              <a:rPr lang="nl-NL" sz="2000"/>
              <a:t>Onderwerp en hoofdgedachte</a:t>
            </a:r>
            <a:endParaRPr/>
          </a:p>
          <a:p>
            <a:pPr indent="0" lvl="0" marL="0" rtl="0" algn="l">
              <a:lnSpc>
                <a:spcPct val="90000"/>
              </a:lnSpc>
              <a:spcBef>
                <a:spcPts val="1000"/>
              </a:spcBef>
              <a:spcAft>
                <a:spcPts val="0"/>
              </a:spcAft>
              <a:buClr>
                <a:schemeClr val="dk1"/>
              </a:buClr>
              <a:buSzPts val="2400"/>
              <a:buNone/>
            </a:pPr>
            <a:r>
              <a:t/>
            </a:r>
            <a:endParaRPr/>
          </a:p>
        </p:txBody>
      </p:sp>
      <p:sp>
        <p:nvSpPr>
          <p:cNvPr id="118" name="Google Shape;118;p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Font typeface="Arial"/>
              <a:buChar char="-"/>
            </a:pPr>
            <a:r>
              <a:rPr lang="nl-NL" sz="2000"/>
              <a:t>Het onderwerp van de tekst geeft aan waar de tekst over gaat.</a:t>
            </a:r>
            <a:endParaRPr/>
          </a:p>
          <a:p>
            <a:pPr indent="-228600" lvl="0" marL="228600" rtl="0" algn="l">
              <a:lnSpc>
                <a:spcPct val="90000"/>
              </a:lnSpc>
              <a:spcBef>
                <a:spcPts val="1000"/>
              </a:spcBef>
              <a:spcAft>
                <a:spcPts val="0"/>
              </a:spcAft>
              <a:buClr>
                <a:schemeClr val="dk1"/>
              </a:buClr>
              <a:buSzPts val="2000"/>
              <a:buFont typeface="Arial"/>
              <a:buChar char="-"/>
            </a:pPr>
            <a:r>
              <a:rPr lang="nl-NL" sz="2000"/>
              <a:t>Het onderwerp van de tekst kun je vaak in één of meerdere woorden omschrijven.</a:t>
            </a:r>
            <a:endParaRPr/>
          </a:p>
          <a:p>
            <a:pPr indent="-228600" lvl="0" marL="228600" rtl="0" algn="l">
              <a:lnSpc>
                <a:spcPct val="90000"/>
              </a:lnSpc>
              <a:spcBef>
                <a:spcPts val="1000"/>
              </a:spcBef>
              <a:spcAft>
                <a:spcPts val="0"/>
              </a:spcAft>
              <a:buClr>
                <a:schemeClr val="dk1"/>
              </a:buClr>
              <a:buSzPts val="2000"/>
              <a:buFont typeface="Arial"/>
              <a:buChar char="-"/>
            </a:pPr>
            <a:r>
              <a:rPr lang="nl-NL" sz="2000"/>
              <a:t>Bij de hoofdgedachte kijk je goed wat er over het onderwerp wordt gezegd. Je vindt de hoofdgedachte vaak in de inleiding of in het slot van de tekst. </a:t>
            </a:r>
            <a:endParaRPr/>
          </a:p>
          <a:p>
            <a:pPr indent="-228600" lvl="0" marL="228600" rtl="0" algn="l">
              <a:lnSpc>
                <a:spcPct val="90000"/>
              </a:lnSpc>
              <a:spcBef>
                <a:spcPts val="1000"/>
              </a:spcBef>
              <a:spcAft>
                <a:spcPts val="0"/>
              </a:spcAft>
              <a:buClr>
                <a:schemeClr val="dk1"/>
              </a:buClr>
              <a:buSzPts val="2000"/>
              <a:buFont typeface="Arial"/>
              <a:buChar char="-"/>
            </a:pPr>
            <a:r>
              <a:rPr lang="nl-NL" sz="2000"/>
              <a:t>Voorbeeld examenvraag: Welke zin geeft het beste de hoofdgedachte weer?  </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Leesvaardigheid (2)</a:t>
            </a:r>
            <a:endParaRPr/>
          </a:p>
        </p:txBody>
      </p:sp>
      <p:sp>
        <p:nvSpPr>
          <p:cNvPr id="125" name="Google Shape;125;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2000"/>
              <a:buNone/>
            </a:pPr>
            <a:r>
              <a:rPr lang="nl-NL" sz="2000"/>
              <a:t>Tekstdoelen</a:t>
            </a:r>
            <a:endParaRPr/>
          </a:p>
          <a:p>
            <a:pPr indent="0" lvl="0" marL="0" rtl="0" algn="l">
              <a:lnSpc>
                <a:spcPct val="90000"/>
              </a:lnSpc>
              <a:spcBef>
                <a:spcPts val="1000"/>
              </a:spcBef>
              <a:spcAft>
                <a:spcPts val="0"/>
              </a:spcAft>
              <a:buClr>
                <a:schemeClr val="dk1"/>
              </a:buClr>
              <a:buSzPts val="2400"/>
              <a:buNone/>
            </a:pPr>
            <a:r>
              <a:t/>
            </a:r>
            <a:endParaRPr/>
          </a:p>
        </p:txBody>
      </p:sp>
      <p:sp>
        <p:nvSpPr>
          <p:cNvPr id="126" name="Google Shape;126;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000"/>
              <a:buFont typeface="Times New Roman"/>
              <a:buChar char="-"/>
            </a:pPr>
            <a:r>
              <a:rPr b="1" lang="nl-NL" sz="2000"/>
              <a:t>Informeren</a:t>
            </a:r>
            <a:r>
              <a:rPr lang="nl-NL" sz="2000"/>
              <a:t>: de schrijver wil dat de lezer iets te weten komt</a:t>
            </a:r>
            <a:endParaRPr/>
          </a:p>
          <a:p>
            <a:pPr indent="-342900" lvl="0" marL="342900" rtl="0" algn="l">
              <a:lnSpc>
                <a:spcPct val="90000"/>
              </a:lnSpc>
              <a:spcBef>
                <a:spcPts val="1000"/>
              </a:spcBef>
              <a:spcAft>
                <a:spcPts val="0"/>
              </a:spcAft>
              <a:buClr>
                <a:schemeClr val="dk1"/>
              </a:buClr>
              <a:buSzPts val="2000"/>
              <a:buFont typeface="Times New Roman"/>
              <a:buChar char="-"/>
            </a:pPr>
            <a:r>
              <a:rPr b="1" lang="nl-NL" sz="2000"/>
              <a:t>Amuseren</a:t>
            </a:r>
            <a:r>
              <a:rPr lang="nl-NL" sz="2000"/>
              <a:t>: de schrijver wil dat de lezer zich vermaakt</a:t>
            </a:r>
            <a:endParaRPr/>
          </a:p>
          <a:p>
            <a:pPr indent="-342900" lvl="0" marL="342900" rtl="0" algn="l">
              <a:lnSpc>
                <a:spcPct val="90000"/>
              </a:lnSpc>
              <a:spcBef>
                <a:spcPts val="1000"/>
              </a:spcBef>
              <a:spcAft>
                <a:spcPts val="0"/>
              </a:spcAft>
              <a:buClr>
                <a:schemeClr val="dk1"/>
              </a:buClr>
              <a:buSzPts val="2000"/>
              <a:buFont typeface="Times New Roman"/>
              <a:buChar char="-"/>
            </a:pPr>
            <a:r>
              <a:rPr b="1" lang="nl-NL" sz="2000"/>
              <a:t>Overtuigen</a:t>
            </a:r>
            <a:r>
              <a:rPr lang="nl-NL" sz="2000"/>
              <a:t>: de schrijver wil de lezer overtuigen van zijn/haar/hen mening</a:t>
            </a:r>
            <a:endParaRPr/>
          </a:p>
          <a:p>
            <a:pPr indent="-342900" lvl="0" marL="342900" rtl="0" algn="l">
              <a:lnSpc>
                <a:spcPct val="90000"/>
              </a:lnSpc>
              <a:spcBef>
                <a:spcPts val="1000"/>
              </a:spcBef>
              <a:spcAft>
                <a:spcPts val="0"/>
              </a:spcAft>
              <a:buClr>
                <a:schemeClr val="dk1"/>
              </a:buClr>
              <a:buSzPts val="2000"/>
              <a:buFont typeface="Times New Roman"/>
              <a:buChar char="-"/>
            </a:pPr>
            <a:r>
              <a:rPr b="1" lang="nl-NL" sz="2000"/>
              <a:t>Overhalen/Activeren/Tot handelen aansporen</a:t>
            </a:r>
            <a:r>
              <a:rPr lang="nl-NL" sz="2000"/>
              <a:t>: de schrijver probeert de lezer iets wel of juist niet te laten doen</a:t>
            </a:r>
            <a:endParaRPr/>
          </a:p>
          <a:p>
            <a:pPr indent="-139700" lvl="0" marL="228600" rtl="0" algn="l">
              <a:lnSpc>
                <a:spcPct val="90000"/>
              </a:lnSpc>
              <a:spcBef>
                <a:spcPts val="1000"/>
              </a:spcBef>
              <a:spcAft>
                <a:spcPts val="0"/>
              </a:spcAft>
              <a:buClr>
                <a:schemeClr val="dk1"/>
              </a:buClr>
              <a:buSzPts val="1400"/>
              <a:buNone/>
            </a:pPr>
            <a:r>
              <a:t/>
            </a:r>
            <a:endParaRPr sz="1400"/>
          </a:p>
        </p:txBody>
      </p:sp>
      <p:sp>
        <p:nvSpPr>
          <p:cNvPr id="127" name="Google Shape;127;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2000"/>
              <a:buNone/>
            </a:pPr>
            <a:r>
              <a:rPr lang="nl-NL" sz="2000"/>
              <a:t>Feiten en meningen</a:t>
            </a:r>
            <a:endParaRPr/>
          </a:p>
          <a:p>
            <a:pPr indent="0" lvl="0" marL="0" rtl="0" algn="l">
              <a:lnSpc>
                <a:spcPct val="90000"/>
              </a:lnSpc>
              <a:spcBef>
                <a:spcPts val="1000"/>
              </a:spcBef>
              <a:spcAft>
                <a:spcPts val="0"/>
              </a:spcAft>
              <a:buClr>
                <a:schemeClr val="dk1"/>
              </a:buClr>
              <a:buSzPts val="2400"/>
              <a:buNone/>
            </a:pPr>
            <a:r>
              <a:t/>
            </a:r>
            <a:endParaRPr/>
          </a:p>
        </p:txBody>
      </p:sp>
      <p:sp>
        <p:nvSpPr>
          <p:cNvPr id="128" name="Google Shape;128;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Font typeface="Arial"/>
              <a:buChar char="-"/>
            </a:pPr>
            <a:r>
              <a:rPr b="1" lang="nl-NL" sz="2000"/>
              <a:t>Feit</a:t>
            </a:r>
            <a:r>
              <a:rPr lang="nl-NL" sz="2000"/>
              <a:t>: een feit kun je controleren</a:t>
            </a:r>
            <a:endParaRPr/>
          </a:p>
          <a:p>
            <a:pPr indent="-228600" lvl="0" marL="228600" rtl="0" algn="l">
              <a:lnSpc>
                <a:spcPct val="90000"/>
              </a:lnSpc>
              <a:spcBef>
                <a:spcPts val="1000"/>
              </a:spcBef>
              <a:spcAft>
                <a:spcPts val="0"/>
              </a:spcAft>
              <a:buClr>
                <a:schemeClr val="dk1"/>
              </a:buClr>
              <a:buSzPts val="2000"/>
              <a:buFont typeface="Arial"/>
              <a:buChar char="-"/>
            </a:pPr>
            <a:r>
              <a:rPr b="1" lang="nl-NL" sz="2000"/>
              <a:t>Mening</a:t>
            </a:r>
            <a:r>
              <a:rPr lang="nl-NL" sz="2000"/>
              <a:t>: een mening is wat iemand vindt</a:t>
            </a:r>
            <a:endParaRPr/>
          </a:p>
          <a:p>
            <a:pPr indent="-228600" lvl="0" marL="228600" rtl="0" algn="l">
              <a:lnSpc>
                <a:spcPct val="90000"/>
              </a:lnSpc>
              <a:spcBef>
                <a:spcPts val="1000"/>
              </a:spcBef>
              <a:spcAft>
                <a:spcPts val="0"/>
              </a:spcAft>
              <a:buClr>
                <a:schemeClr val="dk1"/>
              </a:buClr>
              <a:buSzPts val="2000"/>
              <a:buFont typeface="Arial"/>
              <a:buChar char="-"/>
            </a:pPr>
            <a:r>
              <a:rPr b="1" lang="nl-NL" sz="2000"/>
              <a:t>Argument</a:t>
            </a:r>
            <a:r>
              <a:rPr lang="nl-NL" sz="2000"/>
              <a:t>: met een argument legt iemand uit waarom hij een bepaalde mening heeft</a:t>
            </a:r>
            <a:endParaRPr/>
          </a:p>
          <a:p>
            <a:pPr indent="-228600" lvl="0" marL="228600" rtl="0" algn="l">
              <a:lnSpc>
                <a:spcPct val="90000"/>
              </a:lnSpc>
              <a:spcBef>
                <a:spcPts val="1000"/>
              </a:spcBef>
              <a:spcAft>
                <a:spcPts val="0"/>
              </a:spcAft>
              <a:buClr>
                <a:schemeClr val="dk1"/>
              </a:buClr>
              <a:buSzPts val="2000"/>
              <a:buFont typeface="Arial"/>
              <a:buChar char="-"/>
            </a:pPr>
            <a:r>
              <a:rPr b="1" lang="nl-NL" sz="2000"/>
              <a:t>LET OP! s</a:t>
            </a:r>
            <a:r>
              <a:rPr lang="nl-NL" sz="2000"/>
              <a:t>oms kan een mening een feit lijken</a:t>
            </a:r>
            <a:br>
              <a:rPr lang="nl-NL" sz="1800"/>
            </a:br>
            <a:endParaRPr sz="1800"/>
          </a:p>
          <a:p>
            <a:pPr indent="-139700" lvl="0" marL="228600" rtl="0" algn="l">
              <a:lnSpc>
                <a:spcPct val="90000"/>
              </a:lnSpc>
              <a:spcBef>
                <a:spcPts val="1000"/>
              </a:spcBef>
              <a:spcAft>
                <a:spcPts val="0"/>
              </a:spcAft>
              <a:buClr>
                <a:schemeClr val="dk1"/>
              </a:buClr>
              <a:buSzPts val="1400"/>
              <a:buNone/>
            </a:pPr>
            <a:r>
              <a:t/>
            </a:r>
            <a:endParaRPr sz="1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nl-NL">
                <a:latin typeface="Calibri"/>
                <a:ea typeface="Calibri"/>
                <a:cs typeface="Calibri"/>
                <a:sym typeface="Calibri"/>
              </a:rPr>
              <a:t>Leesvaardigheid (3)</a:t>
            </a:r>
            <a:endParaRPr/>
          </a:p>
        </p:txBody>
      </p:sp>
      <p:sp>
        <p:nvSpPr>
          <p:cNvPr id="135" name="Google Shape;135;p7"/>
          <p:cNvSpPr txBox="1"/>
          <p:nvPr>
            <p:ph idx="1" type="body"/>
          </p:nvPr>
        </p:nvSpPr>
        <p:spPr>
          <a:xfrm>
            <a:off x="838200" y="1690688"/>
            <a:ext cx="10515600" cy="480218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None/>
            </a:pPr>
            <a:r>
              <a:rPr lang="nl-NL" sz="2000">
                <a:latin typeface="Calibri"/>
                <a:ea typeface="Calibri"/>
                <a:cs typeface="Calibri"/>
                <a:sym typeface="Calibri"/>
              </a:rPr>
              <a:t>Tekstverbanden + signaalwoorden</a:t>
            </a:r>
            <a:endParaRPr/>
          </a:p>
          <a:p>
            <a:pPr indent="0" lvl="0" marL="0" rtl="0" algn="l">
              <a:lnSpc>
                <a:spcPct val="90000"/>
              </a:lnSpc>
              <a:spcBef>
                <a:spcPts val="1000"/>
              </a:spcBef>
              <a:spcAft>
                <a:spcPts val="0"/>
              </a:spcAft>
              <a:buClr>
                <a:schemeClr val="dk1"/>
              </a:buClr>
              <a:buSzPts val="2000"/>
              <a:buNone/>
            </a:pPr>
            <a:r>
              <a:t/>
            </a:r>
            <a:endParaRPr b="1" sz="2000">
              <a:latin typeface="Calibri"/>
              <a:ea typeface="Calibri"/>
              <a:cs typeface="Calibri"/>
              <a:sym typeface="Calibri"/>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Opsomming</a:t>
            </a:r>
            <a:r>
              <a:rPr lang="nl-NL" sz="2000">
                <a:latin typeface="Calibri"/>
                <a:ea typeface="Calibri"/>
                <a:cs typeface="Calibri"/>
                <a:sym typeface="Calibri"/>
              </a:rPr>
              <a:t> – en, ook, ten eerste, ten tweede, daarnaast, vervolgens...</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Tegenstelling</a:t>
            </a:r>
            <a:r>
              <a:rPr lang="nl-NL" sz="2000">
                <a:latin typeface="Calibri"/>
                <a:ea typeface="Calibri"/>
                <a:cs typeface="Calibri"/>
                <a:sym typeface="Calibri"/>
              </a:rPr>
              <a:t> - maar, echter, daarentegen, al(hoewel), desondanks, toch…</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Vergelijking</a:t>
            </a:r>
            <a:r>
              <a:rPr lang="nl-NL" sz="2000">
                <a:latin typeface="Calibri"/>
                <a:ea typeface="Calibri"/>
                <a:cs typeface="Calibri"/>
                <a:sym typeface="Calibri"/>
              </a:rPr>
              <a:t> - zoals, als, zowel … als, ten opzichte van, in vergelijking met…</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Oorzaak/gevolg </a:t>
            </a:r>
            <a:r>
              <a:rPr lang="nl-NL" sz="2000">
                <a:latin typeface="Calibri"/>
                <a:ea typeface="Calibri"/>
                <a:cs typeface="Calibri"/>
                <a:sym typeface="Calibri"/>
              </a:rPr>
              <a:t>- doordat, door, de oorzaak is, zodat, daardoor, hierdoor…</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Doel/middel </a:t>
            </a:r>
            <a:r>
              <a:rPr lang="nl-NL" sz="2000">
                <a:latin typeface="Calibri"/>
                <a:ea typeface="Calibri"/>
                <a:cs typeface="Calibri"/>
                <a:sym typeface="Calibri"/>
              </a:rPr>
              <a:t>– om, om…te, door middel van, daarmee…</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Reden/argument </a:t>
            </a:r>
            <a:r>
              <a:rPr lang="nl-NL" sz="2000">
                <a:latin typeface="Calibri"/>
                <a:ea typeface="Calibri"/>
                <a:cs typeface="Calibri"/>
                <a:sym typeface="Calibri"/>
              </a:rPr>
              <a:t>- aangezien, omdat, want, immers, namelijk, vanwege…</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Voorbeeld/toelichting </a:t>
            </a:r>
            <a:r>
              <a:rPr lang="nl-NL" sz="2000">
                <a:latin typeface="Calibri"/>
                <a:ea typeface="Calibri"/>
                <a:cs typeface="Calibri"/>
                <a:sym typeface="Calibri"/>
              </a:rPr>
              <a:t>- zoals, zo, bijvoorbeeld, ter illustratie, onder andere…</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Voorwaarde</a:t>
            </a:r>
            <a:r>
              <a:rPr lang="nl-NL" sz="2000">
                <a:latin typeface="Calibri"/>
                <a:ea typeface="Calibri"/>
                <a:cs typeface="Calibri"/>
                <a:sym typeface="Calibri"/>
              </a:rPr>
              <a:t> - als, indien, wanneer, mits, tenzij, zolang…</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Conclusie</a:t>
            </a:r>
            <a:r>
              <a:rPr lang="nl-NL" sz="2000">
                <a:latin typeface="Calibri"/>
                <a:ea typeface="Calibri"/>
                <a:cs typeface="Calibri"/>
                <a:sym typeface="Calibri"/>
              </a:rPr>
              <a:t> - dus, vandaar, om die redenen, concluderend, kortom, aldus…</a:t>
            </a:r>
            <a:endParaRPr/>
          </a:p>
          <a:p>
            <a:pPr indent="-228600" lvl="0" marL="228600" rtl="0" algn="l">
              <a:lnSpc>
                <a:spcPct val="90000"/>
              </a:lnSpc>
              <a:spcBef>
                <a:spcPts val="1000"/>
              </a:spcBef>
              <a:spcAft>
                <a:spcPts val="0"/>
              </a:spcAft>
              <a:buClr>
                <a:schemeClr val="dk1"/>
              </a:buClr>
              <a:buSzPts val="2000"/>
              <a:buFont typeface="Arial"/>
              <a:buChar char="-"/>
            </a:pPr>
            <a:r>
              <a:rPr b="1" lang="nl-NL" sz="2000">
                <a:latin typeface="Calibri"/>
                <a:ea typeface="Calibri"/>
                <a:cs typeface="Calibri"/>
                <a:sym typeface="Calibri"/>
              </a:rPr>
              <a:t>Samenvatting</a:t>
            </a:r>
            <a:r>
              <a:rPr lang="nl-NL" sz="2000">
                <a:latin typeface="Calibri"/>
                <a:ea typeface="Calibri"/>
                <a:cs typeface="Calibri"/>
                <a:sym typeface="Calibri"/>
              </a:rPr>
              <a:t> – samenvattend, kortom…</a:t>
            </a:r>
            <a:endParaRPr/>
          </a:p>
          <a:p>
            <a:pPr indent="-114300" lvl="0" marL="22860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114300" lvl="0" marL="22860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114300" lvl="0" marL="22860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a:p>
            <a:pPr indent="-114300" lvl="0" marL="228600" rtl="0" algn="l">
              <a:lnSpc>
                <a:spcPct val="90000"/>
              </a:lnSpc>
              <a:spcBef>
                <a:spcPts val="1000"/>
              </a:spcBef>
              <a:spcAft>
                <a:spcPts val="0"/>
              </a:spcAft>
              <a:buClr>
                <a:schemeClr val="dk1"/>
              </a:buClr>
              <a:buSzPts val="1800"/>
              <a:buNone/>
            </a:pPr>
            <a:r>
              <a:t/>
            </a:r>
            <a:endParaRPr sz="180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8"/>
          <p:cNvSpPr txBox="1"/>
          <p:nvPr/>
        </p:nvSpPr>
        <p:spPr>
          <a:xfrm>
            <a:off x="838200" y="365125"/>
            <a:ext cx="10515600" cy="132556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4400"/>
              <a:buFont typeface="Calibri"/>
              <a:buNone/>
            </a:pPr>
            <a:r>
              <a:rPr b="0" i="0" lang="nl-NL" sz="4400" u="none" cap="none" strike="noStrike">
                <a:solidFill>
                  <a:schemeClr val="dk1"/>
                </a:solidFill>
                <a:latin typeface="Calibri"/>
                <a:ea typeface="Calibri"/>
                <a:cs typeface="Calibri"/>
                <a:sym typeface="Calibri"/>
              </a:rPr>
              <a:t>Zakelijke e-mail (1)</a:t>
            </a:r>
            <a:endParaRPr/>
          </a:p>
        </p:txBody>
      </p:sp>
      <p:sp>
        <p:nvSpPr>
          <p:cNvPr id="142" name="Google Shape;142;p8"/>
          <p:cNvSpPr txBox="1"/>
          <p:nvPr/>
        </p:nvSpPr>
        <p:spPr>
          <a:xfrm>
            <a:off x="839788" y="1681163"/>
            <a:ext cx="5157900" cy="823800"/>
          </a:xfrm>
          <a:prstGeom prst="rect">
            <a:avLst/>
          </a:prstGeom>
          <a:noFill/>
          <a:ln>
            <a:noFill/>
          </a:ln>
        </p:spPr>
        <p:txBody>
          <a:bodyPr anchorCtr="0" anchor="b" bIns="45700" lIns="91425" spcFirstLastPara="1" rIns="91425" wrap="square" tIns="45700">
            <a:normAutofit lnSpcReduction="10000"/>
          </a:bodyPr>
          <a:lstStyle/>
          <a:p>
            <a:pPr indent="0" lvl="0" marL="0" rtl="0" algn="ctr">
              <a:lnSpc>
                <a:spcPct val="90000"/>
              </a:lnSpc>
              <a:spcBef>
                <a:spcPts val="0"/>
              </a:spcBef>
              <a:spcAft>
                <a:spcPts val="0"/>
              </a:spcAft>
              <a:buNone/>
            </a:pPr>
            <a:r>
              <a:rPr lang="nl-NL" sz="2000">
                <a:solidFill>
                  <a:srgbClr val="000000"/>
                </a:solidFill>
                <a:latin typeface="Calibri"/>
                <a:ea typeface="Calibri"/>
                <a:cs typeface="Calibri"/>
                <a:sym typeface="Calibri"/>
              </a:rPr>
              <a:t>Onderwerpregel</a:t>
            </a:r>
            <a:endParaRPr sz="2800">
              <a:solidFill>
                <a:srgbClr val="000000"/>
              </a:solidFill>
              <a:latin typeface="Calibri"/>
              <a:ea typeface="Calibri"/>
              <a:cs typeface="Calibri"/>
              <a:sym typeface="Calibri"/>
            </a:endParaRPr>
          </a:p>
          <a:p>
            <a:pPr indent="0" lvl="0" marL="0" rtl="0" algn="l">
              <a:lnSpc>
                <a:spcPct val="90000"/>
              </a:lnSpc>
              <a:spcBef>
                <a:spcPts val="1000"/>
              </a:spcBef>
              <a:spcAft>
                <a:spcPts val="0"/>
              </a:spcAft>
              <a:buNone/>
            </a:pPr>
            <a:r>
              <a:t/>
            </a:r>
            <a:endParaRPr sz="2800">
              <a:solidFill>
                <a:srgbClr val="000000"/>
              </a:solidFill>
              <a:latin typeface="Calibri"/>
              <a:ea typeface="Calibri"/>
              <a:cs typeface="Calibri"/>
              <a:sym typeface="Calibri"/>
            </a:endParaRPr>
          </a:p>
        </p:txBody>
      </p:sp>
      <p:sp>
        <p:nvSpPr>
          <p:cNvPr id="143" name="Google Shape;143;p8"/>
          <p:cNvSpPr txBox="1"/>
          <p:nvPr/>
        </p:nvSpPr>
        <p:spPr>
          <a:xfrm>
            <a:off x="839788" y="2505075"/>
            <a:ext cx="5157900" cy="36846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None/>
            </a:pPr>
            <a:r>
              <a:rPr lang="nl-NL" sz="2000">
                <a:solidFill>
                  <a:srgbClr val="000000"/>
                </a:solidFill>
                <a:latin typeface="Calibri"/>
                <a:ea typeface="Calibri"/>
                <a:cs typeface="Calibri"/>
                <a:sym typeface="Calibri"/>
              </a:rPr>
              <a:t>Begin je e-mail met een duidelijke en beknopte onderwerpregel die het doel van je bericht samenvat. Bijvoorbeeld:​</a:t>
            </a:r>
            <a:endParaRPr sz="2000">
              <a:solidFill>
                <a:srgbClr val="000000"/>
              </a:solidFill>
              <a:latin typeface="Calibri"/>
              <a:ea typeface="Calibri"/>
              <a:cs typeface="Calibri"/>
              <a:sym typeface="Calibri"/>
            </a:endParaRPr>
          </a:p>
          <a:p>
            <a:pPr indent="-355600" lvl="0" marL="457200" rtl="0" algn="l">
              <a:lnSpc>
                <a:spcPct val="115000"/>
              </a:lnSpc>
              <a:spcBef>
                <a:spcPts val="1200"/>
              </a:spcBef>
              <a:spcAft>
                <a:spcPts val="0"/>
              </a:spcAft>
              <a:buClr>
                <a:srgbClr val="000000"/>
              </a:buClr>
              <a:buSzPts val="2000"/>
              <a:buFont typeface="Calibri"/>
              <a:buChar char="●"/>
            </a:pPr>
            <a:r>
              <a:rPr lang="nl-NL" sz="2000">
                <a:solidFill>
                  <a:srgbClr val="000000"/>
                </a:solidFill>
                <a:latin typeface="Calibri"/>
                <a:ea typeface="Calibri"/>
                <a:cs typeface="Calibri"/>
                <a:sym typeface="Calibri"/>
              </a:rPr>
              <a:t>"Sollicitatie naar de functie van winkelmedewerker"​</a:t>
            </a:r>
            <a:endParaRPr sz="2000">
              <a:solidFill>
                <a:srgbClr val="000000"/>
              </a:solidFill>
              <a:latin typeface="Calibri"/>
              <a:ea typeface="Calibri"/>
              <a:cs typeface="Calibri"/>
              <a:sym typeface="Calibri"/>
            </a:endParaRPr>
          </a:p>
          <a:p>
            <a:pPr indent="-355600" lvl="0" marL="457200" rtl="0" algn="l">
              <a:lnSpc>
                <a:spcPct val="115000"/>
              </a:lnSpc>
              <a:spcBef>
                <a:spcPts val="0"/>
              </a:spcBef>
              <a:spcAft>
                <a:spcPts val="0"/>
              </a:spcAft>
              <a:buClr>
                <a:srgbClr val="000000"/>
              </a:buClr>
              <a:buSzPts val="2000"/>
              <a:buFont typeface="Calibri"/>
              <a:buChar char="●"/>
            </a:pPr>
            <a:r>
              <a:rPr lang="nl-NL" sz="2000">
                <a:solidFill>
                  <a:srgbClr val="000000"/>
                </a:solidFill>
                <a:latin typeface="Calibri"/>
                <a:ea typeface="Calibri"/>
                <a:cs typeface="Calibri"/>
                <a:sym typeface="Calibri"/>
              </a:rPr>
              <a:t>"Klacht over geleverde bestelling"</a:t>
            </a:r>
            <a:endParaRPr sz="2000">
              <a:solidFill>
                <a:srgbClr val="000000"/>
              </a:solidFill>
              <a:latin typeface="Calibri"/>
              <a:ea typeface="Calibri"/>
              <a:cs typeface="Calibri"/>
              <a:sym typeface="Calibri"/>
            </a:endParaRPr>
          </a:p>
          <a:p>
            <a:pPr indent="0" lvl="0" marL="0" rtl="0" algn="l">
              <a:lnSpc>
                <a:spcPct val="90000"/>
              </a:lnSpc>
              <a:spcBef>
                <a:spcPts val="1200"/>
              </a:spcBef>
              <a:spcAft>
                <a:spcPts val="0"/>
              </a:spcAft>
              <a:buNone/>
            </a:pPr>
            <a:r>
              <a:t/>
            </a:r>
            <a:endParaRPr sz="2000">
              <a:solidFill>
                <a:srgbClr val="000000"/>
              </a:solidFill>
              <a:latin typeface="Calibri"/>
              <a:ea typeface="Calibri"/>
              <a:cs typeface="Calibri"/>
              <a:sym typeface="Calibri"/>
            </a:endParaRPr>
          </a:p>
          <a:p>
            <a:pPr indent="-139700" lvl="0" marL="228600" rtl="0" algn="l">
              <a:lnSpc>
                <a:spcPct val="90000"/>
              </a:lnSpc>
              <a:spcBef>
                <a:spcPts val="1000"/>
              </a:spcBef>
              <a:spcAft>
                <a:spcPts val="0"/>
              </a:spcAft>
              <a:buNone/>
            </a:pPr>
            <a:r>
              <a:t/>
            </a:r>
            <a:endParaRPr>
              <a:solidFill>
                <a:srgbClr val="000000"/>
              </a:solidFill>
              <a:latin typeface="Calibri"/>
              <a:ea typeface="Calibri"/>
              <a:cs typeface="Calibri"/>
              <a:sym typeface="Calibri"/>
            </a:endParaRPr>
          </a:p>
        </p:txBody>
      </p:sp>
      <p:sp>
        <p:nvSpPr>
          <p:cNvPr id="144" name="Google Shape;144;p8"/>
          <p:cNvSpPr txBox="1"/>
          <p:nvPr/>
        </p:nvSpPr>
        <p:spPr>
          <a:xfrm>
            <a:off x="6172200" y="1681163"/>
            <a:ext cx="5183100" cy="823800"/>
          </a:xfrm>
          <a:prstGeom prst="rect">
            <a:avLst/>
          </a:prstGeom>
          <a:noFill/>
          <a:ln>
            <a:noFill/>
          </a:ln>
        </p:spPr>
        <p:txBody>
          <a:bodyPr anchorCtr="0" anchor="b" bIns="45700" lIns="91425" spcFirstLastPara="1" rIns="91425" wrap="square" tIns="45700">
            <a:normAutofit lnSpcReduction="10000"/>
          </a:bodyPr>
          <a:lstStyle/>
          <a:p>
            <a:pPr indent="0" lvl="0" marL="0" rtl="0" algn="ctr">
              <a:lnSpc>
                <a:spcPct val="90000"/>
              </a:lnSpc>
              <a:spcBef>
                <a:spcPts val="0"/>
              </a:spcBef>
              <a:spcAft>
                <a:spcPts val="0"/>
              </a:spcAft>
              <a:buNone/>
            </a:pPr>
            <a:r>
              <a:rPr lang="nl-NL" sz="2000">
                <a:solidFill>
                  <a:srgbClr val="000000"/>
                </a:solidFill>
                <a:latin typeface="Calibri"/>
                <a:ea typeface="Calibri"/>
                <a:cs typeface="Calibri"/>
                <a:sym typeface="Calibri"/>
              </a:rPr>
              <a:t>Aanhef</a:t>
            </a:r>
            <a:endParaRPr sz="2800">
              <a:solidFill>
                <a:srgbClr val="000000"/>
              </a:solidFill>
              <a:latin typeface="Calibri"/>
              <a:ea typeface="Calibri"/>
              <a:cs typeface="Calibri"/>
              <a:sym typeface="Calibri"/>
            </a:endParaRPr>
          </a:p>
          <a:p>
            <a:pPr indent="0" lvl="0" marL="0" rtl="0" algn="l">
              <a:lnSpc>
                <a:spcPct val="90000"/>
              </a:lnSpc>
              <a:spcBef>
                <a:spcPts val="1000"/>
              </a:spcBef>
              <a:spcAft>
                <a:spcPts val="0"/>
              </a:spcAft>
              <a:buNone/>
            </a:pPr>
            <a:r>
              <a:t/>
            </a:r>
            <a:endParaRPr sz="2800">
              <a:solidFill>
                <a:srgbClr val="000000"/>
              </a:solidFill>
              <a:latin typeface="Calibri"/>
              <a:ea typeface="Calibri"/>
              <a:cs typeface="Calibri"/>
              <a:sym typeface="Calibri"/>
            </a:endParaRPr>
          </a:p>
        </p:txBody>
      </p:sp>
      <p:sp>
        <p:nvSpPr>
          <p:cNvPr id="145" name="Google Shape;145;p8"/>
          <p:cNvSpPr txBox="1"/>
          <p:nvPr/>
        </p:nvSpPr>
        <p:spPr>
          <a:xfrm>
            <a:off x="6172200" y="2505075"/>
            <a:ext cx="5183100" cy="36846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None/>
            </a:pPr>
            <a:r>
              <a:rPr lang="nl-NL" sz="2000">
                <a:solidFill>
                  <a:srgbClr val="000000"/>
                </a:solidFill>
                <a:latin typeface="Calibri"/>
                <a:ea typeface="Calibri"/>
                <a:cs typeface="Calibri"/>
                <a:sym typeface="Calibri"/>
              </a:rPr>
              <a:t>Gebruik een formele aanhef. Als je de naam van de ontvanger kent:​</a:t>
            </a:r>
            <a:endParaRPr sz="2000" u="sng">
              <a:solidFill>
                <a:srgbClr val="0563C1"/>
              </a:solidFill>
              <a:latin typeface="Calibri"/>
              <a:ea typeface="Calibri"/>
              <a:cs typeface="Calibri"/>
              <a:sym typeface="Calibri"/>
            </a:endParaRPr>
          </a:p>
          <a:p>
            <a:pPr indent="-355600" lvl="0" marL="457200" rtl="0" algn="l">
              <a:lnSpc>
                <a:spcPct val="115000"/>
              </a:lnSpc>
              <a:spcBef>
                <a:spcPts val="1200"/>
              </a:spcBef>
              <a:spcAft>
                <a:spcPts val="0"/>
              </a:spcAft>
              <a:buClr>
                <a:srgbClr val="000000"/>
              </a:buClr>
              <a:buSzPts val="2000"/>
              <a:buFont typeface="Calibri"/>
              <a:buChar char="●"/>
            </a:pPr>
            <a:r>
              <a:rPr lang="nl-NL" sz="2000">
                <a:solidFill>
                  <a:srgbClr val="000000"/>
                </a:solidFill>
                <a:latin typeface="Calibri"/>
                <a:ea typeface="Calibri"/>
                <a:cs typeface="Calibri"/>
                <a:sym typeface="Calibri"/>
              </a:rPr>
              <a:t>"Geachte heer Jansen,”</a:t>
            </a:r>
            <a:endParaRPr sz="2000" u="sng">
              <a:solidFill>
                <a:srgbClr val="0563C1"/>
              </a:solidFill>
              <a:latin typeface="Calibri"/>
              <a:ea typeface="Calibri"/>
              <a:cs typeface="Calibri"/>
              <a:sym typeface="Calibri"/>
            </a:endParaRPr>
          </a:p>
          <a:p>
            <a:pPr indent="-355600" lvl="0" marL="457200" rtl="0" algn="l">
              <a:lnSpc>
                <a:spcPct val="115000"/>
              </a:lnSpc>
              <a:spcBef>
                <a:spcPts val="0"/>
              </a:spcBef>
              <a:spcAft>
                <a:spcPts val="0"/>
              </a:spcAft>
              <a:buClr>
                <a:srgbClr val="000000"/>
              </a:buClr>
              <a:buSzPts val="2000"/>
              <a:buFont typeface="Calibri"/>
              <a:buChar char="●"/>
            </a:pPr>
            <a:r>
              <a:rPr lang="nl-NL" sz="2000">
                <a:solidFill>
                  <a:srgbClr val="000000"/>
                </a:solidFill>
                <a:latin typeface="Calibri"/>
                <a:ea typeface="Calibri"/>
                <a:cs typeface="Calibri"/>
                <a:sym typeface="Calibri"/>
              </a:rPr>
              <a:t>"Geachte mevrouw De Vries,"​</a:t>
            </a:r>
            <a:endParaRPr sz="2000">
              <a:solidFill>
                <a:srgbClr val="000000"/>
              </a:solidFill>
              <a:latin typeface="Calibri"/>
              <a:ea typeface="Calibri"/>
              <a:cs typeface="Calibri"/>
              <a:sym typeface="Calibri"/>
            </a:endParaRPr>
          </a:p>
          <a:p>
            <a:pPr indent="0" lvl="0" marL="0" rtl="0" algn="l">
              <a:lnSpc>
                <a:spcPct val="115000"/>
              </a:lnSpc>
              <a:spcBef>
                <a:spcPts val="1200"/>
              </a:spcBef>
              <a:spcAft>
                <a:spcPts val="0"/>
              </a:spcAft>
              <a:buNone/>
            </a:pPr>
            <a:r>
              <a:rPr lang="nl-NL" sz="2000">
                <a:solidFill>
                  <a:srgbClr val="000000"/>
                </a:solidFill>
                <a:latin typeface="Calibri"/>
                <a:ea typeface="Calibri"/>
                <a:cs typeface="Calibri"/>
                <a:sym typeface="Calibri"/>
              </a:rPr>
              <a:t>Als je de naam niet kent:​</a:t>
            </a:r>
            <a:endParaRPr sz="2000">
              <a:solidFill>
                <a:srgbClr val="000000"/>
              </a:solidFill>
              <a:latin typeface="Calibri"/>
              <a:ea typeface="Calibri"/>
              <a:cs typeface="Calibri"/>
              <a:sym typeface="Calibri"/>
            </a:endParaRPr>
          </a:p>
          <a:p>
            <a:pPr indent="-355600" lvl="0" marL="457200" rtl="0" algn="l">
              <a:lnSpc>
                <a:spcPct val="115000"/>
              </a:lnSpc>
              <a:spcBef>
                <a:spcPts val="1200"/>
              </a:spcBef>
              <a:spcAft>
                <a:spcPts val="0"/>
              </a:spcAft>
              <a:buClr>
                <a:srgbClr val="000000"/>
              </a:buClr>
              <a:buSzPts val="2000"/>
              <a:buFont typeface="Calibri"/>
              <a:buChar char="●"/>
            </a:pPr>
            <a:r>
              <a:rPr lang="nl-NL" sz="2000">
                <a:solidFill>
                  <a:srgbClr val="000000"/>
                </a:solidFill>
                <a:latin typeface="Calibri"/>
                <a:ea typeface="Calibri"/>
                <a:cs typeface="Calibri"/>
                <a:sym typeface="Calibri"/>
              </a:rPr>
              <a:t>"Geachte heer/mevrouw,"​</a:t>
            </a:r>
            <a:endParaRPr sz="2000">
              <a:solidFill>
                <a:srgbClr val="000000"/>
              </a:solidFill>
              <a:latin typeface="Calibri"/>
              <a:ea typeface="Calibri"/>
              <a:cs typeface="Calibri"/>
              <a:sym typeface="Calibri"/>
            </a:endParaRPr>
          </a:p>
          <a:p>
            <a:pPr indent="0" lvl="0" marL="228600" rtl="0" algn="l">
              <a:lnSpc>
                <a:spcPct val="90000"/>
              </a:lnSpc>
              <a:spcBef>
                <a:spcPts val="1200"/>
              </a:spcBef>
              <a:spcAft>
                <a:spcPts val="0"/>
              </a:spcAft>
              <a:buNone/>
            </a:pPr>
            <a:r>
              <a:t/>
            </a:r>
            <a:endParaRPr sz="2000">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9"/>
          <p:cNvSpPr txBox="1"/>
          <p:nvPr/>
        </p:nvSpPr>
        <p:spPr>
          <a:xfrm>
            <a:off x="838200" y="365125"/>
            <a:ext cx="10515600" cy="132556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4400"/>
              <a:buFont typeface="Calibri"/>
              <a:buNone/>
            </a:pPr>
            <a:r>
              <a:rPr b="0" i="0" lang="nl-NL" sz="4400" u="none" cap="none" strike="noStrike">
                <a:solidFill>
                  <a:schemeClr val="dk1"/>
                </a:solidFill>
                <a:latin typeface="Calibri"/>
                <a:ea typeface="Calibri"/>
                <a:cs typeface="Calibri"/>
                <a:sym typeface="Calibri"/>
              </a:rPr>
              <a:t>Zakelijke e-mail (2)</a:t>
            </a:r>
            <a:endParaRPr/>
          </a:p>
        </p:txBody>
      </p:sp>
      <p:sp>
        <p:nvSpPr>
          <p:cNvPr id="152" name="Google Shape;152;p9"/>
          <p:cNvSpPr txBox="1"/>
          <p:nvPr/>
        </p:nvSpPr>
        <p:spPr>
          <a:xfrm>
            <a:off x="839788" y="1681163"/>
            <a:ext cx="5157900" cy="823800"/>
          </a:xfrm>
          <a:prstGeom prst="rect">
            <a:avLst/>
          </a:prstGeom>
          <a:noFill/>
          <a:ln>
            <a:noFill/>
          </a:ln>
        </p:spPr>
        <p:txBody>
          <a:bodyPr anchorCtr="0" anchor="b" bIns="45700" lIns="91425" spcFirstLastPara="1" rIns="91425" wrap="square" tIns="45700">
            <a:normAutofit lnSpcReduction="10000"/>
          </a:bodyPr>
          <a:lstStyle/>
          <a:p>
            <a:pPr indent="0" lvl="0" marL="0" rtl="0" algn="ctr">
              <a:lnSpc>
                <a:spcPct val="90000"/>
              </a:lnSpc>
              <a:spcBef>
                <a:spcPts val="0"/>
              </a:spcBef>
              <a:spcAft>
                <a:spcPts val="0"/>
              </a:spcAft>
              <a:buNone/>
            </a:pPr>
            <a:r>
              <a:rPr b="1" lang="nl-NL" sz="2000">
                <a:solidFill>
                  <a:srgbClr val="000000"/>
                </a:solidFill>
                <a:latin typeface="Calibri"/>
                <a:ea typeface="Calibri"/>
                <a:cs typeface="Calibri"/>
                <a:sym typeface="Calibri"/>
              </a:rPr>
              <a:t>Inhoud</a:t>
            </a:r>
            <a:endParaRPr b="1" sz="2800">
              <a:solidFill>
                <a:srgbClr val="000000"/>
              </a:solidFill>
              <a:latin typeface="Calibri"/>
              <a:ea typeface="Calibri"/>
              <a:cs typeface="Calibri"/>
              <a:sym typeface="Calibri"/>
            </a:endParaRPr>
          </a:p>
          <a:p>
            <a:pPr indent="0" lvl="0" marL="0" rtl="0" algn="l">
              <a:lnSpc>
                <a:spcPct val="90000"/>
              </a:lnSpc>
              <a:spcBef>
                <a:spcPts val="1000"/>
              </a:spcBef>
              <a:spcAft>
                <a:spcPts val="0"/>
              </a:spcAft>
              <a:buNone/>
            </a:pPr>
            <a:r>
              <a:t/>
            </a:r>
            <a:endParaRPr sz="2800">
              <a:solidFill>
                <a:srgbClr val="000000"/>
              </a:solidFill>
              <a:latin typeface="Calibri"/>
              <a:ea typeface="Calibri"/>
              <a:cs typeface="Calibri"/>
              <a:sym typeface="Calibri"/>
            </a:endParaRPr>
          </a:p>
        </p:txBody>
      </p:sp>
      <p:sp>
        <p:nvSpPr>
          <p:cNvPr id="153" name="Google Shape;153;p9"/>
          <p:cNvSpPr txBox="1"/>
          <p:nvPr/>
        </p:nvSpPr>
        <p:spPr>
          <a:xfrm>
            <a:off x="839788" y="2505075"/>
            <a:ext cx="5157900" cy="3684600"/>
          </a:xfrm>
          <a:prstGeom prst="rect">
            <a:avLst/>
          </a:prstGeom>
          <a:noFill/>
          <a:ln>
            <a:noFill/>
          </a:ln>
        </p:spPr>
        <p:txBody>
          <a:bodyPr anchorCtr="0" anchor="t" bIns="45700" lIns="91425" spcFirstLastPara="1" rIns="91425" wrap="square" tIns="45700">
            <a:normAutofit fontScale="47500" lnSpcReduction="20000"/>
          </a:bodyPr>
          <a:lstStyle/>
          <a:p>
            <a:pPr indent="0" lvl="0" marL="0" rtl="0" algn="l">
              <a:lnSpc>
                <a:spcPct val="115000"/>
              </a:lnSpc>
              <a:spcBef>
                <a:spcPts val="1200"/>
              </a:spcBef>
              <a:spcAft>
                <a:spcPts val="0"/>
              </a:spcAft>
              <a:buNone/>
            </a:pPr>
            <a:r>
              <a:rPr b="1" lang="nl-NL" sz="3600">
                <a:solidFill>
                  <a:srgbClr val="000000"/>
                </a:solidFill>
                <a:latin typeface="Calibri"/>
                <a:ea typeface="Calibri"/>
                <a:cs typeface="Calibri"/>
                <a:sym typeface="Calibri"/>
              </a:rPr>
              <a:t>Inleiding</a:t>
            </a:r>
            <a:r>
              <a:rPr lang="nl-NL" sz="3600">
                <a:solidFill>
                  <a:srgbClr val="000000"/>
                </a:solidFill>
                <a:latin typeface="Calibri"/>
                <a:ea typeface="Calibri"/>
                <a:cs typeface="Calibri"/>
                <a:sym typeface="Calibri"/>
              </a:rPr>
              <a:t>: Stel jezelf kort voor en vermeld het doel van je e-mail. Bijvoorbeeld:​ "Mijn naam is Lisa de Jong en ik schrijf u naar aanleiding van de vacature voor winkelmedewerker."​</a:t>
            </a:r>
            <a:endParaRPr sz="3600">
              <a:solidFill>
                <a:srgbClr val="000000"/>
              </a:solidFill>
              <a:latin typeface="Calibri"/>
              <a:ea typeface="Calibri"/>
              <a:cs typeface="Calibri"/>
              <a:sym typeface="Calibri"/>
            </a:endParaRPr>
          </a:p>
          <a:p>
            <a:pPr indent="0" lvl="0" marL="0" rtl="0" algn="l">
              <a:lnSpc>
                <a:spcPct val="115000"/>
              </a:lnSpc>
              <a:spcBef>
                <a:spcPts val="1200"/>
              </a:spcBef>
              <a:spcAft>
                <a:spcPts val="0"/>
              </a:spcAft>
              <a:buNone/>
            </a:pPr>
            <a:r>
              <a:rPr b="1" lang="nl-NL" sz="3600">
                <a:solidFill>
                  <a:srgbClr val="000000"/>
                </a:solidFill>
                <a:latin typeface="Calibri"/>
                <a:ea typeface="Calibri"/>
                <a:cs typeface="Calibri"/>
                <a:sym typeface="Calibri"/>
              </a:rPr>
              <a:t>Kern</a:t>
            </a:r>
            <a:r>
              <a:rPr lang="nl-NL" sz="3600">
                <a:solidFill>
                  <a:srgbClr val="000000"/>
                </a:solidFill>
                <a:latin typeface="Calibri"/>
                <a:ea typeface="Calibri"/>
                <a:cs typeface="Calibri"/>
                <a:sym typeface="Calibri"/>
              </a:rPr>
              <a:t>: Geef relevante details. Bijvoorbeeld:​</a:t>
            </a:r>
            <a:br>
              <a:rPr lang="nl-NL" sz="3600">
                <a:solidFill>
                  <a:srgbClr val="000000"/>
                </a:solidFill>
                <a:latin typeface="Calibri"/>
                <a:ea typeface="Calibri"/>
                <a:cs typeface="Calibri"/>
                <a:sym typeface="Calibri"/>
              </a:rPr>
            </a:br>
            <a:r>
              <a:rPr lang="nl-NL" sz="3600">
                <a:solidFill>
                  <a:srgbClr val="000000"/>
                </a:solidFill>
                <a:latin typeface="Calibri"/>
                <a:ea typeface="Calibri"/>
                <a:cs typeface="Calibri"/>
                <a:sym typeface="Calibri"/>
              </a:rPr>
              <a:t>"Ik heb drie jaar ervaring in de detailhandel en ben flexibel inzetbaar."​</a:t>
            </a:r>
            <a:endParaRPr sz="3600">
              <a:solidFill>
                <a:srgbClr val="000000"/>
              </a:solidFill>
              <a:latin typeface="Calibri"/>
              <a:ea typeface="Calibri"/>
              <a:cs typeface="Calibri"/>
              <a:sym typeface="Calibri"/>
            </a:endParaRPr>
          </a:p>
          <a:p>
            <a:pPr indent="0" lvl="0" marL="0" rtl="0" algn="l">
              <a:lnSpc>
                <a:spcPct val="115000"/>
              </a:lnSpc>
              <a:spcBef>
                <a:spcPts val="1200"/>
              </a:spcBef>
              <a:spcAft>
                <a:spcPts val="0"/>
              </a:spcAft>
              <a:buNone/>
            </a:pPr>
            <a:r>
              <a:rPr b="1" lang="nl-NL" sz="3600">
                <a:solidFill>
                  <a:srgbClr val="000000"/>
                </a:solidFill>
                <a:latin typeface="Calibri"/>
                <a:ea typeface="Calibri"/>
                <a:cs typeface="Calibri"/>
                <a:sym typeface="Calibri"/>
              </a:rPr>
              <a:t>Slot</a:t>
            </a:r>
            <a:r>
              <a:rPr lang="nl-NL" sz="3600">
                <a:solidFill>
                  <a:srgbClr val="000000"/>
                </a:solidFill>
                <a:latin typeface="Calibri"/>
                <a:ea typeface="Calibri"/>
                <a:cs typeface="Calibri"/>
                <a:sym typeface="Calibri"/>
              </a:rPr>
              <a:t>: Rond af met een conclusie of verzoek. Bijvoorbeeld:​ "Graag licht ik mijn sollicitatie toe in een persoonlijk gesprek."</a:t>
            </a:r>
            <a:endParaRPr sz="3600">
              <a:solidFill>
                <a:srgbClr val="000000"/>
              </a:solidFill>
              <a:latin typeface="Calibri"/>
              <a:ea typeface="Calibri"/>
              <a:cs typeface="Calibri"/>
              <a:sym typeface="Calibri"/>
            </a:endParaRPr>
          </a:p>
          <a:p>
            <a:pPr indent="0" lvl="0" marL="0" rtl="0" algn="l">
              <a:lnSpc>
                <a:spcPct val="115000"/>
              </a:lnSpc>
              <a:spcBef>
                <a:spcPts val="1200"/>
              </a:spcBef>
              <a:spcAft>
                <a:spcPts val="0"/>
              </a:spcAft>
              <a:buNone/>
            </a:pPr>
            <a:r>
              <a:t/>
            </a:r>
            <a:endParaRPr sz="2000">
              <a:solidFill>
                <a:srgbClr val="000000"/>
              </a:solidFill>
              <a:latin typeface="Calibri"/>
              <a:ea typeface="Calibri"/>
              <a:cs typeface="Calibri"/>
              <a:sym typeface="Calibri"/>
            </a:endParaRPr>
          </a:p>
          <a:p>
            <a:pPr indent="0" lvl="0" marL="0" rtl="0" algn="l">
              <a:lnSpc>
                <a:spcPct val="90000"/>
              </a:lnSpc>
              <a:spcBef>
                <a:spcPts val="1200"/>
              </a:spcBef>
              <a:spcAft>
                <a:spcPts val="0"/>
              </a:spcAft>
              <a:buNone/>
            </a:pPr>
            <a:r>
              <a:t/>
            </a:r>
            <a:endParaRPr sz="2000">
              <a:solidFill>
                <a:srgbClr val="000000"/>
              </a:solidFill>
              <a:latin typeface="Calibri"/>
              <a:ea typeface="Calibri"/>
              <a:cs typeface="Calibri"/>
              <a:sym typeface="Calibri"/>
            </a:endParaRPr>
          </a:p>
          <a:p>
            <a:pPr indent="-139700" lvl="0" marL="228600" rtl="0" algn="l">
              <a:lnSpc>
                <a:spcPct val="90000"/>
              </a:lnSpc>
              <a:spcBef>
                <a:spcPts val="1000"/>
              </a:spcBef>
              <a:spcAft>
                <a:spcPts val="0"/>
              </a:spcAft>
              <a:buNone/>
            </a:pPr>
            <a:r>
              <a:t/>
            </a:r>
            <a:endParaRPr>
              <a:solidFill>
                <a:srgbClr val="000000"/>
              </a:solidFill>
              <a:latin typeface="Calibri"/>
              <a:ea typeface="Calibri"/>
              <a:cs typeface="Calibri"/>
              <a:sym typeface="Calibri"/>
            </a:endParaRPr>
          </a:p>
        </p:txBody>
      </p:sp>
      <p:sp>
        <p:nvSpPr>
          <p:cNvPr id="154" name="Google Shape;154;p9"/>
          <p:cNvSpPr txBox="1"/>
          <p:nvPr/>
        </p:nvSpPr>
        <p:spPr>
          <a:xfrm>
            <a:off x="6172200" y="1681163"/>
            <a:ext cx="5183100" cy="823800"/>
          </a:xfrm>
          <a:prstGeom prst="rect">
            <a:avLst/>
          </a:prstGeom>
          <a:noFill/>
          <a:ln>
            <a:noFill/>
          </a:ln>
        </p:spPr>
        <p:txBody>
          <a:bodyPr anchorCtr="0" anchor="b" bIns="45700" lIns="91425" spcFirstLastPara="1" rIns="91425" wrap="square" tIns="45700">
            <a:normAutofit lnSpcReduction="10000"/>
          </a:bodyPr>
          <a:lstStyle/>
          <a:p>
            <a:pPr indent="0" lvl="0" marL="0" rtl="0" algn="ctr">
              <a:lnSpc>
                <a:spcPct val="90000"/>
              </a:lnSpc>
              <a:spcBef>
                <a:spcPts val="0"/>
              </a:spcBef>
              <a:spcAft>
                <a:spcPts val="0"/>
              </a:spcAft>
              <a:buNone/>
            </a:pPr>
            <a:r>
              <a:rPr b="1" lang="nl-NL" sz="2000">
                <a:solidFill>
                  <a:srgbClr val="000000"/>
                </a:solidFill>
                <a:latin typeface="Calibri"/>
                <a:ea typeface="Calibri"/>
                <a:cs typeface="Calibri"/>
                <a:sym typeface="Calibri"/>
              </a:rPr>
              <a:t>Afsluiting</a:t>
            </a:r>
            <a:endParaRPr b="1" sz="2800">
              <a:solidFill>
                <a:srgbClr val="000000"/>
              </a:solidFill>
              <a:latin typeface="Calibri"/>
              <a:ea typeface="Calibri"/>
              <a:cs typeface="Calibri"/>
              <a:sym typeface="Calibri"/>
            </a:endParaRPr>
          </a:p>
          <a:p>
            <a:pPr indent="0" lvl="0" marL="0" rtl="0" algn="l">
              <a:lnSpc>
                <a:spcPct val="90000"/>
              </a:lnSpc>
              <a:spcBef>
                <a:spcPts val="1000"/>
              </a:spcBef>
              <a:spcAft>
                <a:spcPts val="0"/>
              </a:spcAft>
              <a:buNone/>
            </a:pPr>
            <a:r>
              <a:t/>
            </a:r>
            <a:endParaRPr sz="2800">
              <a:solidFill>
                <a:srgbClr val="000000"/>
              </a:solidFill>
              <a:latin typeface="Calibri"/>
              <a:ea typeface="Calibri"/>
              <a:cs typeface="Calibri"/>
              <a:sym typeface="Calibri"/>
            </a:endParaRPr>
          </a:p>
        </p:txBody>
      </p:sp>
      <p:sp>
        <p:nvSpPr>
          <p:cNvPr id="155" name="Google Shape;155;p9"/>
          <p:cNvSpPr txBox="1"/>
          <p:nvPr/>
        </p:nvSpPr>
        <p:spPr>
          <a:xfrm>
            <a:off x="6172200" y="2505075"/>
            <a:ext cx="5183100" cy="36846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None/>
            </a:pPr>
            <a:r>
              <a:rPr lang="nl-NL" sz="2000">
                <a:solidFill>
                  <a:srgbClr val="000000"/>
                </a:solidFill>
                <a:latin typeface="Calibri"/>
                <a:ea typeface="Calibri"/>
                <a:cs typeface="Calibri"/>
                <a:sym typeface="Calibri"/>
              </a:rPr>
              <a:t>Eindig de e-mail met een formele afsluiting, gevolgd door je naam en contactgegevens:​</a:t>
            </a:r>
            <a:endParaRPr sz="2000">
              <a:solidFill>
                <a:srgbClr val="000000"/>
              </a:solidFill>
              <a:latin typeface="Calibri"/>
              <a:ea typeface="Calibri"/>
              <a:cs typeface="Calibri"/>
              <a:sym typeface="Calibri"/>
            </a:endParaRPr>
          </a:p>
          <a:p>
            <a:pPr indent="-355600" lvl="0" marL="457200" rtl="0" algn="l">
              <a:lnSpc>
                <a:spcPct val="115000"/>
              </a:lnSpc>
              <a:spcBef>
                <a:spcPts val="1200"/>
              </a:spcBef>
              <a:spcAft>
                <a:spcPts val="0"/>
              </a:spcAft>
              <a:buClr>
                <a:srgbClr val="000000"/>
              </a:buClr>
              <a:buSzPts val="2000"/>
              <a:buFont typeface="Calibri"/>
              <a:buChar char="●"/>
            </a:pPr>
            <a:r>
              <a:rPr lang="nl-NL" sz="2000">
                <a:solidFill>
                  <a:srgbClr val="000000"/>
                </a:solidFill>
                <a:latin typeface="Calibri"/>
                <a:ea typeface="Calibri"/>
                <a:cs typeface="Calibri"/>
                <a:sym typeface="Calibri"/>
              </a:rPr>
              <a:t>"Met vriendelijke groet,"​</a:t>
            </a:r>
            <a:endParaRPr sz="2000">
              <a:solidFill>
                <a:srgbClr val="000000"/>
              </a:solidFill>
              <a:latin typeface="Calibri"/>
              <a:ea typeface="Calibri"/>
              <a:cs typeface="Calibri"/>
              <a:sym typeface="Calibri"/>
            </a:endParaRPr>
          </a:p>
          <a:p>
            <a:pPr indent="-355600" lvl="0" marL="457200" rtl="0" algn="l">
              <a:lnSpc>
                <a:spcPct val="115000"/>
              </a:lnSpc>
              <a:spcBef>
                <a:spcPts val="0"/>
              </a:spcBef>
              <a:spcAft>
                <a:spcPts val="0"/>
              </a:spcAft>
              <a:buClr>
                <a:srgbClr val="000000"/>
              </a:buClr>
              <a:buSzPts val="2000"/>
              <a:buFont typeface="Calibri"/>
              <a:buChar char="●"/>
            </a:pPr>
            <a:r>
              <a:rPr lang="nl-NL" sz="2000">
                <a:solidFill>
                  <a:srgbClr val="000000"/>
                </a:solidFill>
                <a:latin typeface="Calibri"/>
                <a:ea typeface="Calibri"/>
                <a:cs typeface="Calibri"/>
                <a:sym typeface="Calibri"/>
              </a:rPr>
              <a:t>"Sophie de Wit"​</a:t>
            </a:r>
            <a:endParaRPr sz="2000">
              <a:solidFill>
                <a:srgbClr val="000000"/>
              </a:solidFill>
              <a:latin typeface="Calibri"/>
              <a:ea typeface="Calibri"/>
              <a:cs typeface="Calibri"/>
              <a:sym typeface="Calibri"/>
            </a:endParaRPr>
          </a:p>
          <a:p>
            <a:pPr indent="-355600" lvl="0" marL="457200" rtl="0" algn="l">
              <a:lnSpc>
                <a:spcPct val="115000"/>
              </a:lnSpc>
              <a:spcBef>
                <a:spcPts val="0"/>
              </a:spcBef>
              <a:spcAft>
                <a:spcPts val="0"/>
              </a:spcAft>
              <a:buClr>
                <a:srgbClr val="000000"/>
              </a:buClr>
              <a:buSzPts val="2000"/>
              <a:buFont typeface="Calibri"/>
              <a:buChar char="●"/>
            </a:pPr>
            <a:r>
              <a:rPr lang="nl-NL" sz="2000">
                <a:solidFill>
                  <a:srgbClr val="000000"/>
                </a:solidFill>
                <a:latin typeface="Calibri"/>
                <a:ea typeface="Calibri"/>
                <a:cs typeface="Calibri"/>
                <a:sym typeface="Calibri"/>
              </a:rPr>
              <a:t>"s.dewit@example.com"</a:t>
            </a:r>
            <a:endParaRPr sz="2000" u="sng">
              <a:solidFill>
                <a:srgbClr val="0563C1"/>
              </a:solidFill>
              <a:latin typeface="Calibri"/>
              <a:ea typeface="Calibri"/>
              <a:cs typeface="Calibri"/>
              <a:sym typeface="Calibri"/>
            </a:endParaRPr>
          </a:p>
          <a:p>
            <a:pPr indent="-355600" lvl="0" marL="457200" rtl="0" algn="l">
              <a:lnSpc>
                <a:spcPct val="115000"/>
              </a:lnSpc>
              <a:spcBef>
                <a:spcPts val="0"/>
              </a:spcBef>
              <a:spcAft>
                <a:spcPts val="0"/>
              </a:spcAft>
              <a:buClr>
                <a:srgbClr val="000000"/>
              </a:buClr>
              <a:buSzPts val="2000"/>
              <a:buFont typeface="Calibri"/>
              <a:buChar char="●"/>
            </a:pPr>
            <a:r>
              <a:rPr lang="nl-NL" sz="2000">
                <a:solidFill>
                  <a:srgbClr val="000000"/>
                </a:solidFill>
                <a:latin typeface="Calibri"/>
                <a:ea typeface="Calibri"/>
                <a:cs typeface="Calibri"/>
                <a:sym typeface="Calibri"/>
              </a:rPr>
              <a:t>"06-12345678"</a:t>
            </a:r>
            <a:endParaRPr sz="2000" u="sng">
              <a:solidFill>
                <a:srgbClr val="0563C1"/>
              </a:solidFill>
              <a:latin typeface="Calibri"/>
              <a:ea typeface="Calibri"/>
              <a:cs typeface="Calibri"/>
              <a:sym typeface="Calibri"/>
            </a:endParaRPr>
          </a:p>
          <a:p>
            <a:pPr indent="0" lvl="0" marL="457200" rtl="0" algn="l">
              <a:lnSpc>
                <a:spcPct val="115000"/>
              </a:lnSpc>
              <a:spcBef>
                <a:spcPts val="1200"/>
              </a:spcBef>
              <a:spcAft>
                <a:spcPts val="0"/>
              </a:spcAft>
              <a:buNone/>
            </a:pPr>
            <a:r>
              <a:t/>
            </a:r>
            <a:endParaRPr sz="2000">
              <a:solidFill>
                <a:srgbClr val="000000"/>
              </a:solidFill>
              <a:latin typeface="Calibri"/>
              <a:ea typeface="Calibri"/>
              <a:cs typeface="Calibri"/>
              <a:sym typeface="Calibri"/>
            </a:endParaRPr>
          </a:p>
          <a:p>
            <a:pPr indent="0" lvl="0" marL="228600" rtl="0" algn="l">
              <a:lnSpc>
                <a:spcPct val="90000"/>
              </a:lnSpc>
              <a:spcBef>
                <a:spcPts val="1200"/>
              </a:spcBef>
              <a:spcAft>
                <a:spcPts val="0"/>
              </a:spcAft>
              <a:buNone/>
            </a:pPr>
            <a:r>
              <a:t/>
            </a:r>
            <a:endParaRPr sz="2000">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Kantoorth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Kantoorth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69612985F38A4696AAD18D581E630E" ma:contentTypeVersion="11" ma:contentTypeDescription="Een nieuw document maken." ma:contentTypeScope="" ma:versionID="a29b2695f712cf7a05b1cef6d3acfc21">
  <xsd:schema xmlns:xsd="http://www.w3.org/2001/XMLSchema" xmlns:xs="http://www.w3.org/2001/XMLSchema" xmlns:p="http://schemas.microsoft.com/office/2006/metadata/properties" xmlns:ns2="f7bdf434-8271-45be-9229-b36057b16eca" xmlns:ns3="403b03e0-f3b3-4df8-8b82-7dc7d4ddf286" targetNamespace="http://schemas.microsoft.com/office/2006/metadata/properties" ma:root="true" ma:fieldsID="b8ed36d4f6667af175760fddac04732e" ns2:_="" ns3:_="">
    <xsd:import namespace="f7bdf434-8271-45be-9229-b36057b16eca"/>
    <xsd:import namespace="403b03e0-f3b3-4df8-8b82-7dc7d4ddf28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bdf434-8271-45be-9229-b36057b16e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8afbf0a4-60f2-4de2-9c19-1cfcaa6785b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3b03e0-f3b3-4df8-8b82-7dc7d4ddf28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3339e9d-23b0-4d36-af82-861bde34df63}" ma:internalName="TaxCatchAll" ma:showField="CatchAllData" ma:web="403b03e0-f3b3-4df8-8b82-7dc7d4ddf2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7bdf434-8271-45be-9229-b36057b16eca">
      <Terms xmlns="http://schemas.microsoft.com/office/infopath/2007/PartnerControls"/>
    </lcf76f155ced4ddcb4097134ff3c332f>
    <TaxCatchAll xmlns="403b03e0-f3b3-4df8-8b82-7dc7d4ddf286" xsi:nil="true"/>
  </documentManagement>
</p:properties>
</file>

<file path=customXml/itemProps1.xml><?xml version="1.0" encoding="utf-8"?>
<ds:datastoreItem xmlns:ds="http://schemas.openxmlformats.org/officeDocument/2006/customXml" ds:itemID="{592AADCD-C9A4-440C-8ADE-2245746E38BF}"/>
</file>

<file path=customXml/itemProps2.xml><?xml version="1.0" encoding="utf-8"?>
<ds:datastoreItem xmlns:ds="http://schemas.openxmlformats.org/officeDocument/2006/customXml" ds:itemID="{9B6CFB9F-A08D-4886-BD55-8E8D3091747E}"/>
</file>

<file path=customXml/itemProps3.xml><?xml version="1.0" encoding="utf-8"?>
<ds:datastoreItem xmlns:ds="http://schemas.openxmlformats.org/officeDocument/2006/customXml" ds:itemID="{8A90296C-CF03-44FC-9937-9EA72AC479A4}"/>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Jos Stolper</dc:creator>
  <dcterms:created xsi:type="dcterms:W3CDTF">2022-04-29T11:47:46Z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0x0101000A69612985F38A4696AAD18D581E630E</vt:lpwstr>
  </property>
  <property fmtid="{D5CDD505-2E9C-101B-9397-08002B2CF9AE}" pid="3" name="MediaServiceImageTags">
    <vt:lpwstr/>
  </property>
</Properties>
</file>