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7"/>
  </p:notesMasterIdLst>
  <p:sldIdLst>
    <p:sldId id="271" r:id="rId3"/>
    <p:sldId id="272" r:id="rId4"/>
    <p:sldId id="258" r:id="rId5"/>
    <p:sldId id="273" r:id="rId6"/>
    <p:sldId id="274" r:id="rId7"/>
    <p:sldId id="275" r:id="rId8"/>
    <p:sldId id="262" r:id="rId9"/>
    <p:sldId id="263" r:id="rId10"/>
    <p:sldId id="276" r:id="rId11"/>
    <p:sldId id="265" r:id="rId12"/>
    <p:sldId id="266" r:id="rId13"/>
    <p:sldId id="277" r:id="rId14"/>
    <p:sldId id="268" r:id="rId15"/>
    <p:sldId id="269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hfLnbdQwkn+3W/C+7FF6RFv8j/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26" Type="http://schemas.openxmlformats.org/officeDocument/2006/relationships/customXml" Target="../customXml/item2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332dfe95d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332dfe95d4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3332dfe95d4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3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332dfe95d4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332dfe95d4_1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3332dfe95d4_1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13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332dfe95d4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332dfe95d4_1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3332dfe95d4_1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>
          <a:extLst>
            <a:ext uri="{FF2B5EF4-FFF2-40B4-BE49-F238E27FC236}">
              <a16:creationId xmlns:a16="http://schemas.microsoft.com/office/drawing/2014/main" id="{BC5B9A47-F7AA-506A-951E-9C191D722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>
            <a:extLst>
              <a:ext uri="{FF2B5EF4-FFF2-40B4-BE49-F238E27FC236}">
                <a16:creationId xmlns:a16="http://schemas.microsoft.com/office/drawing/2014/main" id="{774DEEFC-5B27-AB78-D6CD-95D4652458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>
            <a:extLst>
              <a:ext uri="{FF2B5EF4-FFF2-40B4-BE49-F238E27FC236}">
                <a16:creationId xmlns:a16="http://schemas.microsoft.com/office/drawing/2014/main" id="{3B265E1C-46C2-FC9E-C905-4237668521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7000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332dfe95d4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332dfe95d4_0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3332dfe95d4_0_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7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332dfe95d4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332dfe95d4_1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3332dfe95d4_1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8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>
          <a:extLst>
            <a:ext uri="{FF2B5EF4-FFF2-40B4-BE49-F238E27FC236}">
              <a16:creationId xmlns:a16="http://schemas.microsoft.com/office/drawing/2014/main" id="{EE22F8DF-F84E-5617-683D-03FABD980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>
            <a:extLst>
              <a:ext uri="{FF2B5EF4-FFF2-40B4-BE49-F238E27FC236}">
                <a16:creationId xmlns:a16="http://schemas.microsoft.com/office/drawing/2014/main" id="{A76B1FA5-C65E-E1F9-393E-3DB8501995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>
            <a:extLst>
              <a:ext uri="{FF2B5EF4-FFF2-40B4-BE49-F238E27FC236}">
                <a16:creationId xmlns:a16="http://schemas.microsoft.com/office/drawing/2014/main" id="{3E0EF052-0F1F-6F5C-DD3E-286D887310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1133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332dfe95d4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332dfe95d4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3332dfe95d4_0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10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332dfe95d4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332dfe95d4_0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3332dfe95d4_0_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11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>
          <a:extLst>
            <a:ext uri="{FF2B5EF4-FFF2-40B4-BE49-F238E27FC236}">
              <a16:creationId xmlns:a16="http://schemas.microsoft.com/office/drawing/2014/main" id="{478B5B0E-A088-C3F0-E3AD-36160A948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>
            <a:extLst>
              <a:ext uri="{FF2B5EF4-FFF2-40B4-BE49-F238E27FC236}">
                <a16:creationId xmlns:a16="http://schemas.microsoft.com/office/drawing/2014/main" id="{1E125C97-CDB1-9AAD-2A3D-02E17D4D92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>
            <a:extLst>
              <a:ext uri="{FF2B5EF4-FFF2-40B4-BE49-F238E27FC236}">
                <a16:creationId xmlns:a16="http://schemas.microsoft.com/office/drawing/2014/main" id="{68FE1C91-8D0C-8702-66C6-EDF687FE71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5509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Titel en 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1665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ekop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8941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Inhoud van twe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0435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Vergelijking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8718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Alleen titel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7758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Leeg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2274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Inhoud met bijschrif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8596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Afbeelding met bijschrif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645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Titel en verticale teks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708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e titel en teks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305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52323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14847C-5DCB-92E4-CC23-993A927D5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en-US" dirty="0">
                <a:latin typeface="Effra" panose="02000506080000020004" pitchFamily="2" charset="0"/>
              </a:rPr>
              <a:t>Wat </a:t>
            </a:r>
            <a:r>
              <a:rPr lang="en-US" dirty="0" err="1">
                <a:latin typeface="Effra" panose="02000506080000020004" pitchFamily="2" charset="0"/>
              </a:rPr>
              <a:t>krijg</a:t>
            </a:r>
            <a:r>
              <a:rPr lang="en-US" dirty="0">
                <a:latin typeface="Effra" panose="02000506080000020004" pitchFamily="2" charset="0"/>
              </a:rPr>
              <a:t> je </a:t>
            </a:r>
            <a:r>
              <a:rPr lang="en-US" dirty="0" err="1">
                <a:latin typeface="Effra" panose="02000506080000020004" pitchFamily="2" charset="0"/>
              </a:rPr>
              <a:t>te</a:t>
            </a:r>
            <a:r>
              <a:rPr lang="en-US" dirty="0">
                <a:latin typeface="Effra" panose="02000506080000020004" pitchFamily="2" charset="0"/>
              </a:rPr>
              <a:t> </a:t>
            </a:r>
            <a:r>
              <a:rPr lang="en-US" dirty="0" err="1">
                <a:latin typeface="Effra" panose="02000506080000020004" pitchFamily="2" charset="0"/>
              </a:rPr>
              <a:t>zien</a:t>
            </a:r>
            <a:r>
              <a:rPr lang="en-US" dirty="0">
                <a:latin typeface="Effra" panose="02000506080000020004" pitchFamily="2" charset="0"/>
              </a:rPr>
              <a:t> in </a:t>
            </a:r>
            <a:r>
              <a:rPr lang="en-US" dirty="0" err="1">
                <a:latin typeface="Effra" panose="02000506080000020004" pitchFamily="2" charset="0"/>
              </a:rPr>
              <a:t>deze</a:t>
            </a:r>
            <a:r>
              <a:rPr lang="en-US" dirty="0">
                <a:latin typeface="Effra" panose="02000506080000020004" pitchFamily="2" charset="0"/>
              </a:rPr>
              <a:t> video?</a:t>
            </a:r>
            <a:endParaRPr lang="nl-NL" dirty="0">
              <a:latin typeface="Effra" panose="02000506080000020004" pitchFamily="2" charset="0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F4234A2-11A7-6A98-8D4C-AC81FCCA7C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Effra" panose="02000506080000020004" pitchFamily="2" charset="0"/>
              </a:rPr>
              <a:t>Hoe ziet het examen eruit</a:t>
            </a:r>
          </a:p>
          <a:p>
            <a:r>
              <a:rPr lang="nl-NL" dirty="0">
                <a:latin typeface="Effra" panose="02000506080000020004" pitchFamily="2" charset="0"/>
              </a:rPr>
              <a:t>Soorten vragen</a:t>
            </a:r>
          </a:p>
          <a:p>
            <a:r>
              <a:rPr lang="nl-NL" dirty="0">
                <a:latin typeface="Effra" panose="02000506080000020004" pitchFamily="2" charset="0"/>
              </a:rPr>
              <a:t>Strategieën kijk en luister</a:t>
            </a:r>
          </a:p>
          <a:p>
            <a:r>
              <a:rPr lang="nl-NL" dirty="0">
                <a:latin typeface="Effra" panose="02000506080000020004" pitchFamily="2" charset="0"/>
              </a:rPr>
              <a:t>Strategieën lezen</a:t>
            </a:r>
          </a:p>
          <a:p>
            <a:r>
              <a:rPr lang="nl-NL" dirty="0">
                <a:latin typeface="Effra" panose="02000506080000020004" pitchFamily="2" charset="0"/>
              </a:rPr>
              <a:t>Oefenvragen op Facet</a:t>
            </a:r>
          </a:p>
          <a:p>
            <a:pPr lvl="1"/>
            <a:r>
              <a:rPr lang="nl-NL" dirty="0">
                <a:latin typeface="Effra" panose="02000506080000020004" pitchFamily="2" charset="0"/>
              </a:rPr>
              <a:t>6 leesvragen</a:t>
            </a:r>
          </a:p>
          <a:p>
            <a:pPr lvl="1"/>
            <a:r>
              <a:rPr lang="nl-NL" dirty="0">
                <a:latin typeface="Effra" panose="02000506080000020004" pitchFamily="2" charset="0"/>
              </a:rPr>
              <a:t>2 kijk- en luistervragen</a:t>
            </a:r>
          </a:p>
          <a:p>
            <a:pPr lvl="1"/>
            <a:r>
              <a:rPr lang="nl-NL" dirty="0">
                <a:latin typeface="Effra" panose="02000506080000020004" pitchFamily="2" charset="0"/>
              </a:rPr>
              <a:t>1 luistervraag</a:t>
            </a:r>
          </a:p>
          <a:p>
            <a:r>
              <a:rPr lang="nl-NL" dirty="0">
                <a:latin typeface="Effra" panose="02000506080000020004" pitchFamily="2" charset="0"/>
              </a:rPr>
              <a:t>Tips voor het eindexamen</a:t>
            </a:r>
          </a:p>
        </p:txBody>
      </p:sp>
    </p:spTree>
    <p:extLst>
      <p:ext uri="{BB962C8B-B14F-4D97-AF65-F5344CB8AC3E}">
        <p14:creationId xmlns:p14="http://schemas.microsoft.com/office/powerpoint/2010/main" val="2338767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g3332dfe95d4_0_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888" y="269425"/>
            <a:ext cx="11204225" cy="631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g3332dfe95d4_0_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2250" y="172963"/>
            <a:ext cx="10107499" cy="651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>
          <a:extLst>
            <a:ext uri="{FF2B5EF4-FFF2-40B4-BE49-F238E27FC236}">
              <a16:creationId xmlns:a16="http://schemas.microsoft.com/office/drawing/2014/main" id="{6F92260B-5A25-C28E-05F2-20BAA8F56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>
            <a:extLst>
              <a:ext uri="{FF2B5EF4-FFF2-40B4-BE49-F238E27FC236}">
                <a16:creationId xmlns:a16="http://schemas.microsoft.com/office/drawing/2014/main" id="{36ABFF48-A297-5395-D955-271593D9B0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 dirty="0">
                <a:latin typeface="Effra" panose="02000506080000020004" pitchFamily="2" charset="0"/>
              </a:rPr>
              <a:t>Oefenen op Facet met </a:t>
            </a:r>
            <a:r>
              <a:rPr lang="nl-NL" dirty="0" err="1">
                <a:latin typeface="Effra" panose="02000506080000020004" pitchFamily="2" charset="0"/>
              </a:rPr>
              <a:t>Destina</a:t>
            </a:r>
            <a:endParaRPr dirty="0">
              <a:latin typeface="Effra" panose="02000506080000020004" pitchFamily="2" charset="0"/>
            </a:endParaRPr>
          </a:p>
        </p:txBody>
      </p:sp>
      <p:sp>
        <p:nvSpPr>
          <p:cNvPr id="123" name="Google Shape;123;p4">
            <a:extLst>
              <a:ext uri="{FF2B5EF4-FFF2-40B4-BE49-F238E27FC236}">
                <a16:creationId xmlns:a16="http://schemas.microsoft.com/office/drawing/2014/main" id="{4FEBC4D5-66B7-6647-1603-79CE0AD347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nl-NL" dirty="0">
                <a:latin typeface="Effra" panose="02000506080000020004" pitchFamily="2" charset="0"/>
              </a:rPr>
              <a:t>Vraag 8 Engels examen 2024 twee vragen aanklikken</a:t>
            </a: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endParaRPr lang="nl-NL" dirty="0">
              <a:latin typeface="Effra" panose="0200050608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36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g3332dfe95d4_1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975" y="318512"/>
            <a:ext cx="11744049" cy="62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g3332dfe95d4_1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700" y="193713"/>
            <a:ext cx="10896601" cy="6470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9DF45-F9EC-B08D-7774-B927E2C0D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BEDD6E-041F-5A2A-E9A6-529F2B5BE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en-US" dirty="0">
                <a:latin typeface="Effra" panose="02000506080000020004" pitchFamily="2" charset="0"/>
              </a:rPr>
              <a:t>Hoe </a:t>
            </a:r>
            <a:r>
              <a:rPr lang="en-US" dirty="0" err="1">
                <a:latin typeface="Effra" panose="02000506080000020004" pitchFamily="2" charset="0"/>
              </a:rPr>
              <a:t>ziet</a:t>
            </a:r>
            <a:r>
              <a:rPr lang="en-US" dirty="0">
                <a:latin typeface="Effra" panose="02000506080000020004" pitchFamily="2" charset="0"/>
              </a:rPr>
              <a:t> het examen </a:t>
            </a:r>
            <a:r>
              <a:rPr lang="en-US" dirty="0" err="1">
                <a:latin typeface="Effra" panose="02000506080000020004" pitchFamily="2" charset="0"/>
              </a:rPr>
              <a:t>eruit</a:t>
            </a:r>
            <a:r>
              <a:rPr lang="en-US" dirty="0">
                <a:latin typeface="Effra" panose="02000506080000020004" pitchFamily="2" charset="0"/>
              </a:rPr>
              <a:t>?</a:t>
            </a:r>
            <a:endParaRPr lang="nl-NL" dirty="0">
              <a:latin typeface="Effra" panose="02000506080000020004" pitchFamily="2" charset="0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B5E9DA8-4799-0E0D-992F-DE8FE5078A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-"/>
            </a:pPr>
            <a:r>
              <a:rPr lang="nl-NL" dirty="0">
                <a:latin typeface="Effra" panose="02000506080000020004" pitchFamily="2" charset="0"/>
              </a:rPr>
              <a:t>9</a:t>
            </a:r>
            <a:r>
              <a:rPr lang="nl-NL" sz="2800" dirty="0">
                <a:solidFill>
                  <a:schemeClr val="dk1"/>
                </a:solidFill>
                <a:latin typeface="Effra" panose="02000506080000020004" pitchFamily="2" charset="0"/>
              </a:rPr>
              <a:t>0 minuten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-"/>
            </a:pPr>
            <a:r>
              <a:rPr lang="nl-NL" sz="2800" dirty="0">
                <a:solidFill>
                  <a:schemeClr val="dk1"/>
                </a:solidFill>
                <a:latin typeface="Effra" panose="02000506080000020004" pitchFamily="2" charset="0"/>
              </a:rPr>
              <a:t>Via Facet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-"/>
            </a:pPr>
            <a:r>
              <a:rPr lang="nl-NL" sz="2800" dirty="0">
                <a:solidFill>
                  <a:schemeClr val="dk1"/>
                </a:solidFill>
                <a:latin typeface="Effra" panose="02000506080000020004" pitchFamily="2" charset="0"/>
              </a:rPr>
              <a:t>Kijken &amp; luisteren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-"/>
            </a:pPr>
            <a:r>
              <a:rPr lang="nl-NL" sz="2800" dirty="0">
                <a:solidFill>
                  <a:schemeClr val="dk1"/>
                </a:solidFill>
                <a:latin typeface="Effra" panose="02000506080000020004" pitchFamily="2" charset="0"/>
              </a:rPr>
              <a:t>Lezen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-"/>
            </a:pPr>
            <a:r>
              <a:rPr lang="nl-NL" sz="2800" dirty="0">
                <a:solidFill>
                  <a:schemeClr val="dk1"/>
                </a:solidFill>
                <a:latin typeface="Effra" panose="02000506080000020004" pitchFamily="2" charset="0"/>
              </a:rPr>
              <a:t>De vragen zijn in het Nederlands of Engels</a:t>
            </a:r>
          </a:p>
        </p:txBody>
      </p:sp>
      <p:pic>
        <p:nvPicPr>
          <p:cNvPr id="4" name="Picture 2" descr="Uitleg examen lezen/luisteren (3F) – Taaltools">
            <a:extLst>
              <a:ext uri="{FF2B5EF4-FFF2-40B4-BE49-F238E27FC236}">
                <a16:creationId xmlns:a16="http://schemas.microsoft.com/office/drawing/2014/main" id="{9120EAEC-4ACE-7BB0-4625-FFC782D6D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942" y="1723657"/>
            <a:ext cx="3505200" cy="217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107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332dfe95d4_0_6"/>
          <p:cNvSpPr txBox="1"/>
          <p:nvPr/>
        </p:nvSpPr>
        <p:spPr>
          <a:xfrm>
            <a:off x="990600" y="5175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400" dirty="0">
                <a:solidFill>
                  <a:srgbClr val="000000"/>
                </a:solidFill>
                <a:latin typeface="Effra" panose="02000506080000020004" pitchFamily="2" charset="0"/>
              </a:rPr>
              <a:t>Soorten vragen</a:t>
            </a:r>
            <a:endParaRPr sz="4400" dirty="0">
              <a:solidFill>
                <a:srgbClr val="000000"/>
              </a:solidFill>
              <a:latin typeface="Effra" panose="02000506080000020004" pitchFamily="2" charset="0"/>
            </a:endParaRPr>
          </a:p>
        </p:txBody>
      </p:sp>
      <p:sp>
        <p:nvSpPr>
          <p:cNvPr id="103" name="Google Shape;103;g3332dfe95d4_0_6"/>
          <p:cNvSpPr txBox="1"/>
          <p:nvPr/>
        </p:nvSpPr>
        <p:spPr>
          <a:xfrm>
            <a:off x="990600" y="1978025"/>
            <a:ext cx="30714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-"/>
            </a:pPr>
            <a:r>
              <a:rPr lang="nl-NL" sz="2800" dirty="0">
                <a:solidFill>
                  <a:srgbClr val="000000"/>
                </a:solidFill>
                <a:latin typeface="Effra" panose="02000506080000020004" pitchFamily="2" charset="0"/>
              </a:rPr>
              <a:t>Meerkeuze</a:t>
            </a:r>
            <a:endParaRPr sz="2800" dirty="0">
              <a:solidFill>
                <a:srgbClr val="000000"/>
              </a:solidFill>
              <a:latin typeface="Effra" panose="02000506080000020004" pitchFamily="2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000000"/>
              </a:solidFill>
              <a:latin typeface="Effra" panose="02000506080000020004" pitchFamily="2" charset="0"/>
            </a:endParaRPr>
          </a:p>
        </p:txBody>
      </p:sp>
      <p:sp>
        <p:nvSpPr>
          <p:cNvPr id="104" name="Google Shape;104;g3332dfe95d4_0_6"/>
          <p:cNvSpPr txBox="1"/>
          <p:nvPr/>
        </p:nvSpPr>
        <p:spPr>
          <a:xfrm>
            <a:off x="990600" y="2447975"/>
            <a:ext cx="30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-"/>
            </a:pPr>
            <a:r>
              <a:rPr lang="nl-NL" sz="2800" dirty="0">
                <a:solidFill>
                  <a:srgbClr val="000000"/>
                </a:solidFill>
                <a:latin typeface="Effra" panose="02000506080000020004" pitchFamily="2" charset="0"/>
              </a:rPr>
              <a:t>Juist / onjuist</a:t>
            </a:r>
            <a:endParaRPr dirty="0">
              <a:latin typeface="Effra" panose="02000506080000020004" pitchFamily="2" charset="0"/>
            </a:endParaRPr>
          </a:p>
        </p:txBody>
      </p:sp>
      <p:sp>
        <p:nvSpPr>
          <p:cNvPr id="105" name="Google Shape;105;g3332dfe95d4_0_6"/>
          <p:cNvSpPr txBox="1"/>
          <p:nvPr/>
        </p:nvSpPr>
        <p:spPr>
          <a:xfrm>
            <a:off x="990600" y="3020675"/>
            <a:ext cx="30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-"/>
            </a:pPr>
            <a:r>
              <a:rPr lang="nl-NL" sz="2800" dirty="0">
                <a:solidFill>
                  <a:srgbClr val="000000"/>
                </a:solidFill>
                <a:latin typeface="Effra" panose="02000506080000020004" pitchFamily="2" charset="0"/>
              </a:rPr>
              <a:t>Wel / niet</a:t>
            </a:r>
            <a:endParaRPr dirty="0">
              <a:latin typeface="Effra" panose="02000506080000020004" pitchFamily="2" charset="0"/>
            </a:endParaRPr>
          </a:p>
        </p:txBody>
      </p:sp>
      <p:sp>
        <p:nvSpPr>
          <p:cNvPr id="106" name="Google Shape;106;g3332dfe95d4_0_6"/>
          <p:cNvSpPr txBox="1"/>
          <p:nvPr/>
        </p:nvSpPr>
        <p:spPr>
          <a:xfrm>
            <a:off x="990600" y="3593375"/>
            <a:ext cx="30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-"/>
            </a:pPr>
            <a:r>
              <a:rPr lang="nl-NL" sz="2800" dirty="0">
                <a:solidFill>
                  <a:srgbClr val="000000"/>
                </a:solidFill>
                <a:latin typeface="Effra" panose="02000506080000020004" pitchFamily="2" charset="0"/>
              </a:rPr>
              <a:t>Slepen</a:t>
            </a:r>
            <a:endParaRPr dirty="0">
              <a:latin typeface="Effra" panose="02000506080000020004" pitchFamily="2" charset="0"/>
            </a:endParaRPr>
          </a:p>
        </p:txBody>
      </p:sp>
      <p:pic>
        <p:nvPicPr>
          <p:cNvPr id="107" name="Google Shape;107;g3332dfe95d4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7025" y="1850350"/>
            <a:ext cx="7825201" cy="405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3332dfe95d4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7025" y="1854339"/>
            <a:ext cx="7402949" cy="4598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3332dfe95d4_0_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27022" y="1914350"/>
            <a:ext cx="7425125" cy="278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g3332dfe95d4_0_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47275" y="1601523"/>
            <a:ext cx="7984700" cy="492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E62A3-AC04-5CE5-D63C-8AE061280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B49E56-51F5-65B1-C638-700E6A605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en-US" dirty="0" err="1">
                <a:latin typeface="Effra" panose="02000506080000020004" pitchFamily="2" charset="0"/>
              </a:rPr>
              <a:t>Strategieën</a:t>
            </a:r>
            <a:r>
              <a:rPr lang="en-US" dirty="0">
                <a:latin typeface="Effra" panose="02000506080000020004" pitchFamily="2" charset="0"/>
              </a:rPr>
              <a:t> </a:t>
            </a:r>
            <a:r>
              <a:rPr lang="en-US" dirty="0" err="1">
                <a:latin typeface="Effra" panose="02000506080000020004" pitchFamily="2" charset="0"/>
              </a:rPr>
              <a:t>kijk</a:t>
            </a:r>
            <a:r>
              <a:rPr lang="en-US" dirty="0">
                <a:latin typeface="Effra" panose="02000506080000020004" pitchFamily="2" charset="0"/>
              </a:rPr>
              <a:t>- </a:t>
            </a:r>
            <a:r>
              <a:rPr lang="en-US" dirty="0" err="1">
                <a:latin typeface="Effra" panose="02000506080000020004" pitchFamily="2" charset="0"/>
              </a:rPr>
              <a:t>en</a:t>
            </a:r>
            <a:r>
              <a:rPr lang="en-US" dirty="0">
                <a:latin typeface="Effra" panose="02000506080000020004" pitchFamily="2" charset="0"/>
              </a:rPr>
              <a:t> </a:t>
            </a:r>
            <a:r>
              <a:rPr lang="en-US" dirty="0" err="1">
                <a:latin typeface="Effra" panose="02000506080000020004" pitchFamily="2" charset="0"/>
              </a:rPr>
              <a:t>luisteren</a:t>
            </a:r>
            <a:endParaRPr lang="nl-NL" dirty="0">
              <a:latin typeface="Effra" panose="02000506080000020004" pitchFamily="2" charset="0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AF2ABF6-1934-90EB-E0E4-CFBC83F473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nl-NL" dirty="0">
                <a:latin typeface="Effra" panose="02000506080000020004" pitchFamily="2" charset="0"/>
              </a:rPr>
              <a:t>Luister naar de introductie</a:t>
            </a: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nl-NL" dirty="0">
                <a:latin typeface="Effra" panose="02000506080000020004" pitchFamily="2" charset="0"/>
              </a:rPr>
              <a:t>Lees de vraag </a:t>
            </a:r>
          </a:p>
          <a:p>
            <a:pPr lvl="1" indent="-406400">
              <a:spcBef>
                <a:spcPts val="0"/>
              </a:spcBef>
              <a:buSzPts val="2800"/>
              <a:buAutoNum type="arabicPeriod"/>
            </a:pPr>
            <a:r>
              <a:rPr lang="nl-NL" dirty="0">
                <a:latin typeface="Effra" panose="02000506080000020004" pitchFamily="2" charset="0"/>
              </a:rPr>
              <a:t>markeer de </a:t>
            </a:r>
            <a:r>
              <a:rPr lang="nl-NL" b="1" dirty="0">
                <a:latin typeface="Effra" panose="02000506080000020004" pitchFamily="2" charset="0"/>
              </a:rPr>
              <a:t>sleutelwoorden</a:t>
            </a: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nl-NL" dirty="0">
                <a:latin typeface="Effra" panose="02000506080000020004" pitchFamily="2" charset="0"/>
              </a:rPr>
              <a:t>Luister naar het fragment</a:t>
            </a: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nl-NL" dirty="0">
                <a:latin typeface="Effra" panose="02000506080000020004" pitchFamily="2" charset="0"/>
              </a:rPr>
              <a:t>Let op de sleutelwoorden</a:t>
            </a: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nl-NL" dirty="0">
                <a:latin typeface="Effra" panose="02000506080000020004" pitchFamily="2" charset="0"/>
              </a:rPr>
              <a:t>Beantwoord de vraag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nl-NL" dirty="0">
              <a:latin typeface="Effra" panose="02000506080000020004" pitchFamily="2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nl-NL" dirty="0">
              <a:latin typeface="Effra" panose="02000506080000020004" pitchFamily="2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>
                <a:latin typeface="Effra" panose="02000506080000020004" pitchFamily="2" charset="0"/>
              </a:rPr>
              <a:t>Tip: let op woorden die extra worden benadrukt</a:t>
            </a:r>
          </a:p>
        </p:txBody>
      </p:sp>
      <p:pic>
        <p:nvPicPr>
          <p:cNvPr id="4" name="Google Shape;119;g3332dfe95d4_0_12">
            <a:extLst>
              <a:ext uri="{FF2B5EF4-FFF2-40B4-BE49-F238E27FC236}">
                <a16:creationId xmlns:a16="http://schemas.microsoft.com/office/drawing/2014/main" id="{4BA7AD85-E163-5D16-6001-57E6F199ABC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96000" y="2006600"/>
            <a:ext cx="5345865" cy="1706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271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 dirty="0">
                <a:latin typeface="Effra" panose="02000506080000020004" pitchFamily="2" charset="0"/>
              </a:rPr>
              <a:t>Strategieën lezen</a:t>
            </a:r>
            <a:endParaRPr dirty="0">
              <a:latin typeface="Effra" panose="02000506080000020004" pitchFamily="2" charset="0"/>
            </a:endParaRPr>
          </a:p>
        </p:txBody>
      </p:sp>
      <p:sp>
        <p:nvSpPr>
          <p:cNvPr id="123" name="Google Shape;1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nl-NL" dirty="0">
                <a:latin typeface="Effra" panose="02000506080000020004" pitchFamily="2" charset="0"/>
              </a:rPr>
              <a:t>Lees eerst de vraag!</a:t>
            </a:r>
            <a:endParaRPr dirty="0">
              <a:latin typeface="Effra" panose="02000506080000020004" pitchFamily="2" charset="0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nl-NL" dirty="0">
                <a:latin typeface="Effra" panose="02000506080000020004" pitchFamily="2" charset="0"/>
              </a:rPr>
              <a:t>Wat moet je lezen?</a:t>
            </a:r>
            <a:endParaRPr dirty="0">
              <a:latin typeface="Effra" panose="02000506080000020004" pitchFamily="2" charset="0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nl-NL" dirty="0">
                <a:latin typeface="Effra" panose="02000506080000020004" pitchFamily="2" charset="0"/>
              </a:rPr>
              <a:t>Waar ben je naar op zoek?</a:t>
            </a:r>
            <a:endParaRPr dirty="0">
              <a:latin typeface="Effra" panose="02000506080000020004" pitchFamily="2" charset="0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nl-NL" dirty="0">
                <a:latin typeface="Effra" panose="02000506080000020004" pitchFamily="2" charset="0"/>
              </a:rPr>
              <a:t>Markeer de sleutelwoorden!</a:t>
            </a:r>
            <a:endParaRPr dirty="0">
              <a:latin typeface="Effra" panose="02000506080000020004" pitchFamily="2" charset="0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nl-NL" dirty="0">
                <a:latin typeface="Effra" panose="02000506080000020004" pitchFamily="2" charset="0"/>
              </a:rPr>
              <a:t>Lees de tekst / het tekstgedeelte</a:t>
            </a:r>
            <a:endParaRPr dirty="0">
              <a:latin typeface="Effra" panose="02000506080000020004" pitchFamily="2" charset="0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nl-NL" dirty="0">
                <a:latin typeface="Effra" panose="02000506080000020004" pitchFamily="2" charset="0"/>
              </a:rPr>
              <a:t>Zoek het goede antwoord in de tekst</a:t>
            </a:r>
            <a:endParaRPr dirty="0">
              <a:latin typeface="Effra" panose="02000506080000020004" pitchFamily="2" charset="0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nl-NL" dirty="0">
                <a:latin typeface="Effra" panose="02000506080000020004" pitchFamily="2" charset="0"/>
              </a:rPr>
              <a:t>Dus niet het goede antwoord omdat jij dat vindt</a:t>
            </a:r>
            <a:endParaRPr dirty="0">
              <a:latin typeface="Effra" panose="02000506080000020004" pitchFamily="2" charset="0"/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nl-NL" dirty="0">
                <a:latin typeface="Effra" panose="02000506080000020004" pitchFamily="2" charset="0"/>
              </a:rPr>
              <a:t>Gebruik je woordenboeken</a:t>
            </a:r>
            <a:endParaRPr dirty="0">
              <a:latin typeface="Effra" panose="02000506080000020004" pitchFamily="2" charset="0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Effra" panose="02000506080000020004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>
          <a:extLst>
            <a:ext uri="{FF2B5EF4-FFF2-40B4-BE49-F238E27FC236}">
              <a16:creationId xmlns:a16="http://schemas.microsoft.com/office/drawing/2014/main" id="{1F11B4B5-1D01-2338-E98B-1831CDEAB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>
            <a:extLst>
              <a:ext uri="{FF2B5EF4-FFF2-40B4-BE49-F238E27FC236}">
                <a16:creationId xmlns:a16="http://schemas.microsoft.com/office/drawing/2014/main" id="{DD136AED-373F-56AD-B4B4-E5B14388FB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 dirty="0">
                <a:latin typeface="Effra" panose="02000506080000020004" pitchFamily="2" charset="0"/>
              </a:rPr>
              <a:t>Oefenen op Facet met </a:t>
            </a:r>
            <a:r>
              <a:rPr lang="nl-NL" dirty="0" err="1">
                <a:latin typeface="Effra" panose="02000506080000020004" pitchFamily="2" charset="0"/>
              </a:rPr>
              <a:t>Destina</a:t>
            </a:r>
            <a:endParaRPr dirty="0">
              <a:latin typeface="Effra" panose="02000506080000020004" pitchFamily="2" charset="0"/>
            </a:endParaRPr>
          </a:p>
        </p:txBody>
      </p:sp>
      <p:sp>
        <p:nvSpPr>
          <p:cNvPr id="123" name="Google Shape;123;p4">
            <a:extLst>
              <a:ext uri="{FF2B5EF4-FFF2-40B4-BE49-F238E27FC236}">
                <a16:creationId xmlns:a16="http://schemas.microsoft.com/office/drawing/2014/main" id="{568CED49-6EE9-1F9A-4E48-6707C8D415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nl-NL" dirty="0">
                <a:latin typeface="Effra" panose="02000506080000020004" pitchFamily="2" charset="0"/>
              </a:rPr>
              <a:t>Vraag 12 Engels examen 2024 meerkeuzevraag</a:t>
            </a:r>
          </a:p>
        </p:txBody>
      </p:sp>
    </p:spTree>
    <p:extLst>
      <p:ext uri="{BB962C8B-B14F-4D97-AF65-F5344CB8AC3E}">
        <p14:creationId xmlns:p14="http://schemas.microsoft.com/office/powerpoint/2010/main" val="1383026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g3332dfe95d4_0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5063" y="214113"/>
            <a:ext cx="9461874" cy="642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g3332dfe95d4_1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175" y="181150"/>
            <a:ext cx="10609649" cy="6495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>
          <a:extLst>
            <a:ext uri="{FF2B5EF4-FFF2-40B4-BE49-F238E27FC236}">
              <a16:creationId xmlns:a16="http://schemas.microsoft.com/office/drawing/2014/main" id="{C24DD7AA-E9E0-169A-74EC-1F3EFFB8E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>
            <a:extLst>
              <a:ext uri="{FF2B5EF4-FFF2-40B4-BE49-F238E27FC236}">
                <a16:creationId xmlns:a16="http://schemas.microsoft.com/office/drawing/2014/main" id="{09416C29-2161-B385-61FB-B78071C2AF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 dirty="0">
                <a:latin typeface="Effra" panose="02000506080000020004" pitchFamily="2" charset="0"/>
              </a:rPr>
              <a:t>Oefenen op Facet met </a:t>
            </a:r>
            <a:r>
              <a:rPr lang="nl-NL" dirty="0" err="1">
                <a:latin typeface="Effra" panose="02000506080000020004" pitchFamily="2" charset="0"/>
              </a:rPr>
              <a:t>Destina</a:t>
            </a:r>
            <a:endParaRPr dirty="0">
              <a:latin typeface="Effra" panose="02000506080000020004" pitchFamily="2" charset="0"/>
            </a:endParaRPr>
          </a:p>
        </p:txBody>
      </p:sp>
      <p:sp>
        <p:nvSpPr>
          <p:cNvPr id="123" name="Google Shape;123;p4">
            <a:extLst>
              <a:ext uri="{FF2B5EF4-FFF2-40B4-BE49-F238E27FC236}">
                <a16:creationId xmlns:a16="http://schemas.microsoft.com/office/drawing/2014/main" id="{2805C77F-422C-A32E-A6EB-BE7BFEDA61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nl-NL" dirty="0">
                <a:latin typeface="Effra" panose="02000506080000020004" pitchFamily="2" charset="0"/>
              </a:rPr>
              <a:t>Vraag 2 Engels examen 2024 Juist/onjuist vraag</a:t>
            </a:r>
          </a:p>
        </p:txBody>
      </p:sp>
    </p:spTree>
    <p:extLst>
      <p:ext uri="{BB962C8B-B14F-4D97-AF65-F5344CB8AC3E}">
        <p14:creationId xmlns:p14="http://schemas.microsoft.com/office/powerpoint/2010/main" val="39396590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69612985F38A4696AAD18D581E630E" ma:contentTypeVersion="11" ma:contentTypeDescription="Een nieuw document maken." ma:contentTypeScope="" ma:versionID="a29b2695f712cf7a05b1cef6d3acfc21">
  <xsd:schema xmlns:xsd="http://www.w3.org/2001/XMLSchema" xmlns:xs="http://www.w3.org/2001/XMLSchema" xmlns:p="http://schemas.microsoft.com/office/2006/metadata/properties" xmlns:ns2="f7bdf434-8271-45be-9229-b36057b16eca" xmlns:ns3="403b03e0-f3b3-4df8-8b82-7dc7d4ddf286" targetNamespace="http://schemas.microsoft.com/office/2006/metadata/properties" ma:root="true" ma:fieldsID="b8ed36d4f6667af175760fddac04732e" ns2:_="" ns3:_="">
    <xsd:import namespace="f7bdf434-8271-45be-9229-b36057b16eca"/>
    <xsd:import namespace="403b03e0-f3b3-4df8-8b82-7dc7d4ddf2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bdf434-8271-45be-9229-b36057b16e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8afbf0a4-60f2-4de2-9c19-1cfcaa6785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3b03e0-f3b3-4df8-8b82-7dc7d4ddf28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3339e9d-23b0-4d36-af82-861bde34df63}" ma:internalName="TaxCatchAll" ma:showField="CatchAllData" ma:web="403b03e0-f3b3-4df8-8b82-7dc7d4ddf2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bdf434-8271-45be-9229-b36057b16eca">
      <Terms xmlns="http://schemas.microsoft.com/office/infopath/2007/PartnerControls"/>
    </lcf76f155ced4ddcb4097134ff3c332f>
    <TaxCatchAll xmlns="403b03e0-f3b3-4df8-8b82-7dc7d4ddf286" xsi:nil="true"/>
  </documentManagement>
</p:properties>
</file>

<file path=customXml/itemProps1.xml><?xml version="1.0" encoding="utf-8"?>
<ds:datastoreItem xmlns:ds="http://schemas.openxmlformats.org/officeDocument/2006/customXml" ds:itemID="{48C966A5-E76B-4BC4-846C-FDF50F5E4DC4}"/>
</file>

<file path=customXml/itemProps2.xml><?xml version="1.0" encoding="utf-8"?>
<ds:datastoreItem xmlns:ds="http://schemas.openxmlformats.org/officeDocument/2006/customXml" ds:itemID="{D7D3948D-C484-492B-91E8-4218650E4D26}"/>
</file>

<file path=customXml/itemProps3.xml><?xml version="1.0" encoding="utf-8"?>
<ds:datastoreItem xmlns:ds="http://schemas.openxmlformats.org/officeDocument/2006/customXml" ds:itemID="{CBC5792B-6AF3-406B-8B83-56ECA3A0CBA1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196</Words>
  <Application>Microsoft Office PowerPoint</Application>
  <PresentationFormat>Breedbeeld</PresentationFormat>
  <Paragraphs>53</Paragraphs>
  <Slides>14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Calibri</vt:lpstr>
      <vt:lpstr>Effra</vt:lpstr>
      <vt:lpstr>Kantoorthema</vt:lpstr>
      <vt:lpstr>1_Kantoorthema</vt:lpstr>
      <vt:lpstr>Wat krijg je te zien in deze video?</vt:lpstr>
      <vt:lpstr>Hoe ziet het examen eruit?</vt:lpstr>
      <vt:lpstr>PowerPoint-presentatie</vt:lpstr>
      <vt:lpstr>Strategieën kijk- en luisteren</vt:lpstr>
      <vt:lpstr>Strategieën lezen</vt:lpstr>
      <vt:lpstr>Oefenen op Facet met Destina</vt:lpstr>
      <vt:lpstr>PowerPoint-presentatie</vt:lpstr>
      <vt:lpstr>PowerPoint-presentatie</vt:lpstr>
      <vt:lpstr>Oefenen op Facet met Destina</vt:lpstr>
      <vt:lpstr>PowerPoint-presentatie</vt:lpstr>
      <vt:lpstr>PowerPoint-presentatie</vt:lpstr>
      <vt:lpstr>Oefenen op Facet met Destina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Jos Stolper</dc:creator>
  <cp:lastModifiedBy>Destina Ucar</cp:lastModifiedBy>
  <cp:revision>2</cp:revision>
  <dcterms:created xsi:type="dcterms:W3CDTF">2022-04-29T11:47:46Z</dcterms:created>
  <dcterms:modified xsi:type="dcterms:W3CDTF">2025-03-11T09:05:16Z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0x0101000A69612985F38A4696AAD18D581E630E</vt:lpwstr>
  </property>
  <property fmtid="{D5CDD505-2E9C-101B-9397-08002B2CF9AE}" pid="3" name="MediaServiceImageTags">
    <vt:lpwstr/>
  </property>
  <property fmtid="{D5CDD505-2E9C-101B-9397-08002B2CF9AE}" pid="4" name="MSIP_Label_f3e6dba3-42c1-475e-beed-5d52002941fd_Enabled">
    <vt:lpwstr>true</vt:lpwstr>
  </property>
  <property fmtid="{D5CDD505-2E9C-101B-9397-08002B2CF9AE}" pid="5" name="MSIP_Label_f3e6dba3-42c1-475e-beed-5d52002941fd_SetDate">
    <vt:lpwstr>2025-03-11T08:11:07Z</vt:lpwstr>
  </property>
  <property fmtid="{D5CDD505-2E9C-101B-9397-08002B2CF9AE}" pid="6" name="MSIP_Label_f3e6dba3-42c1-475e-beed-5d52002941fd_Method">
    <vt:lpwstr>Standard</vt:lpwstr>
  </property>
  <property fmtid="{D5CDD505-2E9C-101B-9397-08002B2CF9AE}" pid="7" name="MSIP_Label_f3e6dba3-42c1-475e-beed-5d52002941fd_Name">
    <vt:lpwstr>Openbaar</vt:lpwstr>
  </property>
  <property fmtid="{D5CDD505-2E9C-101B-9397-08002B2CF9AE}" pid="8" name="MSIP_Label_f3e6dba3-42c1-475e-beed-5d52002941fd_SiteId">
    <vt:lpwstr>5b83389b-52c3-41b5-a90c-45ceabd80c71</vt:lpwstr>
  </property>
  <property fmtid="{D5CDD505-2E9C-101B-9397-08002B2CF9AE}" pid="9" name="MSIP_Label_f3e6dba3-42c1-475e-beed-5d52002941fd_ActionId">
    <vt:lpwstr>6dcbc010-c7d8-4bdb-aa8f-d905a63f1fff</vt:lpwstr>
  </property>
  <property fmtid="{D5CDD505-2E9C-101B-9397-08002B2CF9AE}" pid="10" name="MSIP_Label_f3e6dba3-42c1-475e-beed-5d52002941fd_ContentBits">
    <vt:lpwstr>0</vt:lpwstr>
  </property>
  <property fmtid="{D5CDD505-2E9C-101B-9397-08002B2CF9AE}" pid="11" name="MSIP_Label_f3e6dba3-42c1-475e-beed-5d52002941fd_Tag">
    <vt:lpwstr>10, 3, 0, 1</vt:lpwstr>
  </property>
</Properties>
</file>