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6"/>
  </p:notesMasterIdLst>
  <p:handoutMasterIdLst>
    <p:handoutMasterId r:id="rId67"/>
  </p:handoutMasterIdLst>
  <p:sldIdLst>
    <p:sldId id="321" r:id="rId5"/>
    <p:sldId id="324" r:id="rId6"/>
    <p:sldId id="341" r:id="rId7"/>
    <p:sldId id="381" r:id="rId8"/>
    <p:sldId id="382" r:id="rId9"/>
    <p:sldId id="346" r:id="rId10"/>
    <p:sldId id="347" r:id="rId11"/>
    <p:sldId id="378" r:id="rId12"/>
    <p:sldId id="350" r:id="rId13"/>
    <p:sldId id="323" r:id="rId14"/>
    <p:sldId id="643" r:id="rId15"/>
    <p:sldId id="644" r:id="rId16"/>
    <p:sldId id="645" r:id="rId17"/>
    <p:sldId id="325" r:id="rId18"/>
    <p:sldId id="533" r:id="rId19"/>
    <p:sldId id="328" r:id="rId20"/>
    <p:sldId id="539" r:id="rId21"/>
    <p:sldId id="541" r:id="rId22"/>
    <p:sldId id="535" r:id="rId23"/>
    <p:sldId id="536" r:id="rId24"/>
    <p:sldId id="537" r:id="rId25"/>
    <p:sldId id="538" r:id="rId26"/>
    <p:sldId id="646" r:id="rId27"/>
    <p:sldId id="540" r:id="rId28"/>
    <p:sldId id="327" r:id="rId29"/>
    <p:sldId id="647" r:id="rId30"/>
    <p:sldId id="542" r:id="rId31"/>
    <p:sldId id="543" r:id="rId32"/>
    <p:sldId id="544" r:id="rId33"/>
    <p:sldId id="545" r:id="rId34"/>
    <p:sldId id="546" r:id="rId35"/>
    <p:sldId id="336" r:id="rId36"/>
    <p:sldId id="329" r:id="rId37"/>
    <p:sldId id="337" r:id="rId38"/>
    <p:sldId id="648" r:id="rId39"/>
    <p:sldId id="571" r:id="rId40"/>
    <p:sldId id="630" r:id="rId41"/>
    <p:sldId id="597" r:id="rId42"/>
    <p:sldId id="631" r:id="rId43"/>
    <p:sldId id="632" r:id="rId44"/>
    <p:sldId id="633" r:id="rId45"/>
    <p:sldId id="634" r:id="rId46"/>
    <p:sldId id="330" r:id="rId47"/>
    <p:sldId id="635" r:id="rId48"/>
    <p:sldId id="636" r:id="rId49"/>
    <p:sldId id="638" r:id="rId50"/>
    <p:sldId id="639" r:id="rId51"/>
    <p:sldId id="640" r:id="rId52"/>
    <p:sldId id="641" r:id="rId53"/>
    <p:sldId id="331" r:id="rId54"/>
    <p:sldId id="339" r:id="rId55"/>
    <p:sldId id="642" r:id="rId56"/>
    <p:sldId id="359" r:id="rId57"/>
    <p:sldId id="360" r:id="rId58"/>
    <p:sldId id="293" r:id="rId59"/>
    <p:sldId id="358" r:id="rId60"/>
    <p:sldId id="351" r:id="rId61"/>
    <p:sldId id="338" r:id="rId62"/>
    <p:sldId id="332" r:id="rId63"/>
    <p:sldId id="333" r:id="rId64"/>
    <p:sldId id="340" r:id="rId6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DE8"/>
    <a:srgbClr val="652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DD9439-6ED7-4BA7-BE93-A4D2E54F5F0F}" v="62" dt="2023-03-19T12:31:21.8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86063"/>
  </p:normalViewPr>
  <p:slideViewPr>
    <p:cSldViewPr snapToGrid="0">
      <p:cViewPr varScale="1">
        <p:scale>
          <a:sx n="101" d="100"/>
          <a:sy n="101" d="100"/>
        </p:scale>
        <p:origin x="201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43D87FA-A25F-F44F-AB4F-095F89F56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66976AC-C7A1-13A7-1154-D3463DC68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4D7-8334-4A91-AF54-A2B076C7AD50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43638A-BE1B-A101-6A35-94442006B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CC11D7-18D2-C7E5-4F3C-2B9469664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8B83-5392-4575-B574-F4C5D8863A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18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7031E-9A57-C448-850C-D3F274574048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2D38-649F-2742-B8D4-CEFE1981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33A57-15D5-BF03-9A19-2583AC498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64023D-BCD9-F984-1C1B-2E27E2741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5F9E594-E6E1-A4F1-FD6C-D2D595F55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Jaar: 	2017</a:t>
            </a:r>
          </a:p>
          <a:p>
            <a:r>
              <a:rPr lang="nl-NL" dirty="0"/>
              <a:t>Variant: 	1 </a:t>
            </a:r>
          </a:p>
          <a:p>
            <a:r>
              <a:rPr lang="nl-NL" dirty="0"/>
              <a:t>Vraag: 	21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9448EB-D802-4D51-26E9-2B78ACF99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93FA4-2D57-0B48-8A80-3B7201DF0C09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287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03999-05B5-5CF5-291C-4869BEF8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15B339-BDEF-2BB6-CABF-2179CC43D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DBCA099-1C36-FFCE-F2CF-2041D12DA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Jaar: 	2017</a:t>
            </a:r>
          </a:p>
          <a:p>
            <a:r>
              <a:rPr lang="nl-NL" dirty="0"/>
              <a:t>Variant: 	1 </a:t>
            </a:r>
          </a:p>
          <a:p>
            <a:r>
              <a:rPr lang="nl-NL" dirty="0"/>
              <a:t>Vraag: 	21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6371E8-6CA3-43D1-02DD-914680B83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93FA4-2D57-0B48-8A80-3B7201DF0C09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7612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38DEB-F525-5631-350B-E3E6EE104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EB3804-D338-C809-D309-576AD5044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D91082-2961-D92E-0243-E010F5EBF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Jaar: 	2017</a:t>
            </a:r>
          </a:p>
          <a:p>
            <a:r>
              <a:rPr lang="nl-NL" dirty="0"/>
              <a:t>Variant: 	1 </a:t>
            </a:r>
          </a:p>
          <a:p>
            <a:r>
              <a:rPr lang="nl-NL" dirty="0"/>
              <a:t>Vraag: 	21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505FC3-7887-37E8-4F0A-21EE8EA10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93FA4-2D57-0B48-8A80-3B7201DF0C09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863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Effra" panose="0200050608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Effra" panose="0200050608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FB0A32C-DBEA-D3FA-E20A-263CD199C3C6}"/>
              </a:ext>
            </a:extLst>
          </p:cNvPr>
          <p:cNvSpPr txBox="1"/>
          <p:nvPr/>
        </p:nvSpPr>
        <p:spPr>
          <a:xfrm>
            <a:off x="723900" y="785812"/>
            <a:ext cx="107441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Examenspreekuur 2023</a:t>
            </a:r>
          </a:p>
          <a:p>
            <a:r>
              <a:rPr lang="nl-NL" sz="2800" dirty="0"/>
              <a:t>In 2023 hebben we de onderstaande </a:t>
            </a:r>
            <a:r>
              <a:rPr lang="nl-NL" sz="2800" b="1" dirty="0">
                <a:solidFill>
                  <a:srgbClr val="945DE8"/>
                </a:solidFill>
              </a:rPr>
              <a:t>onderwerpen</a:t>
            </a:r>
            <a:r>
              <a:rPr lang="nl-NL" sz="2800" dirty="0"/>
              <a:t> behandeld.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FA11F9A-DDC7-E322-4F0A-C5F24EC81621}"/>
              </a:ext>
            </a:extLst>
          </p:cNvPr>
          <p:cNvSpPr txBox="1"/>
          <p:nvPr/>
        </p:nvSpPr>
        <p:spPr>
          <a:xfrm>
            <a:off x="723900" y="1924585"/>
            <a:ext cx="107441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Orgaanstelsels</a:t>
            </a:r>
            <a:r>
              <a:rPr lang="nl-NL" sz="2200" dirty="0">
                <a:latin typeface="+mn-lt"/>
              </a:rPr>
              <a:t>:	</a:t>
            </a: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Cellen, weefsels organen, orgaanstelsels levenskenmerken;</a:t>
            </a:r>
            <a:endParaRPr lang="nl-NL" sz="2200" b="0" i="0" u="none" strike="noStrike" dirty="0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Verteringsstelsel:	De organen van het verteringsstelsel, verteringssappen en enzymen;</a:t>
            </a:r>
            <a:endParaRPr lang="nl-NL" sz="2200" b="0" i="0" u="none" strike="noStrike" dirty="0">
              <a:effectLst/>
              <a:latin typeface="+mn-lt"/>
            </a:endParaRPr>
          </a:p>
          <a:p>
            <a:pPr marL="342900" marR="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Voedingsstoffen:  	Functies van voedingsstoffen;</a:t>
            </a:r>
            <a:endParaRPr lang="nl-NL" sz="2200" b="0" i="0" u="none" strike="noStrike" dirty="0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Ademhalingsstelsel:	Longen, kieuwen en tracheeën;</a:t>
            </a:r>
            <a:endParaRPr lang="nl-NL" sz="2200" b="0" i="0" u="none" strike="noStrike" dirty="0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Voortplanting:	Primaire en secundaire geslachtskenmerken;</a:t>
            </a: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Voortplanting:	</a:t>
            </a: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Menstruatiecyclus;</a:t>
            </a:r>
            <a:endParaRPr lang="nl-NL" sz="2200" b="0" i="0" u="none" strike="noStrike" dirty="0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Hormoonstelsel:	Hormonen </a:t>
            </a:r>
            <a:r>
              <a:rPr lang="nl-NL" sz="2200" dirty="0">
                <a:solidFill>
                  <a:srgbClr val="000000"/>
                </a:solidFill>
                <a:latin typeface="+mn-lt"/>
              </a:rPr>
              <a:t>en </a:t>
            </a: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 hormoonklieren;</a:t>
            </a:r>
            <a:endParaRPr lang="nl-NL" sz="2200" b="0" i="0" u="none" strike="noStrike" dirty="0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Planten:		Houtvaten en bastvaten;</a:t>
            </a: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rgbClr val="000000"/>
                </a:solidFill>
                <a:latin typeface="+mn-lt"/>
              </a:rPr>
              <a:t>Planten:		V</a:t>
            </a: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oortplanting bij planten;</a:t>
            </a:r>
            <a:endParaRPr lang="nl-NL" sz="2200" b="0" i="0" u="none" strike="noStrike" dirty="0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Nieren:		</a:t>
            </a:r>
            <a:r>
              <a:rPr lang="nl-NL" sz="2200" b="0" i="0" u="none" strike="noStrike" kern="12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Onderdelen van de nieren. Urinewegstelsel.</a:t>
            </a:r>
            <a:endParaRPr lang="nl-NL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1494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5C67-059C-20DF-6E2D-D1D96E7A1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85B8C09-7BCE-AD46-34B5-1F74A7CCAAA9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Verbranding en fotosynthese</a:t>
            </a:r>
          </a:p>
        </p:txBody>
      </p:sp>
      <p:pic>
        <p:nvPicPr>
          <p:cNvPr id="5" name="Afbeelding 4" descr="Afbeelding met plant, schets, tekst, kunst&#10;&#10;Door AI gegenereerde inhoud is mogelijk onjuist.">
            <a:extLst>
              <a:ext uri="{FF2B5EF4-FFF2-40B4-BE49-F238E27FC236}">
                <a16:creationId xmlns:a16="http://schemas.microsoft.com/office/drawing/2014/main" id="{E9E11E55-0BF5-04C2-9B19-77B1DD9A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6" y="1562851"/>
            <a:ext cx="9499322" cy="5069638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B1B20A2-0A95-2E73-DE7B-44D6D69D648D}"/>
              </a:ext>
            </a:extLst>
          </p:cNvPr>
          <p:cNvSpPr/>
          <p:nvPr/>
        </p:nvSpPr>
        <p:spPr>
          <a:xfrm>
            <a:off x="5745441" y="5460714"/>
            <a:ext cx="883959" cy="343100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113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BF327-2811-3FF2-0CFA-59130FA09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CAC69C4-36E0-E9DD-80CE-D5A09462CA76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Gaswisseling</a:t>
            </a:r>
          </a:p>
        </p:txBody>
      </p:sp>
      <p:pic>
        <p:nvPicPr>
          <p:cNvPr id="4" name="Afbeelding 3" descr="Afbeelding met tekst, schets&#10;&#10;Door AI gegenereerde inhoud is mogelijk onjuist.">
            <a:extLst>
              <a:ext uri="{FF2B5EF4-FFF2-40B4-BE49-F238E27FC236}">
                <a16:creationId xmlns:a16="http://schemas.microsoft.com/office/drawing/2014/main" id="{57D5C519-E4D8-064B-A489-7D8DEF61C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846327" y="1473450"/>
            <a:ext cx="10744198" cy="44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62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F4D3F-574B-B492-37D9-029A3514C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52BD4B9-49FD-9F62-F94E-315B4B77400D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Gaswisseling</a:t>
            </a:r>
          </a:p>
        </p:txBody>
      </p:sp>
      <p:pic>
        <p:nvPicPr>
          <p:cNvPr id="4" name="Afbeelding 3" descr="Afbeelding met tekst, schets&#10;&#10;Door AI gegenereerde inhoud is mogelijk onjuist.">
            <a:extLst>
              <a:ext uri="{FF2B5EF4-FFF2-40B4-BE49-F238E27FC236}">
                <a16:creationId xmlns:a16="http://schemas.microsoft.com/office/drawing/2014/main" id="{36475A23-9CEF-DAA2-937E-39A90325B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0" b="25576"/>
          <a:stretch/>
        </p:blipFill>
        <p:spPr>
          <a:xfrm>
            <a:off x="846327" y="1473450"/>
            <a:ext cx="10744198" cy="445586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5E60A6D-C69A-7C8E-7F1A-B3CEF7FE0124}"/>
              </a:ext>
            </a:extLst>
          </p:cNvPr>
          <p:cNvSpPr txBox="1"/>
          <p:nvPr/>
        </p:nvSpPr>
        <p:spPr>
          <a:xfrm>
            <a:off x="1870905" y="5929314"/>
            <a:ext cx="734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egoe Print" panose="02000800000000000000" pitchFamily="2" charset="0"/>
              </a:rPr>
              <a:t>Dit gas heet </a:t>
            </a:r>
            <a:r>
              <a:rPr lang="nl-NL" sz="2400" dirty="0">
                <a:solidFill>
                  <a:schemeClr val="accent6"/>
                </a:solidFill>
                <a:latin typeface="Segoe Print" panose="02000800000000000000" pitchFamily="2" charset="0"/>
              </a:rPr>
              <a:t>koolstofdioxide</a:t>
            </a:r>
            <a:r>
              <a:rPr lang="nl-NL" sz="2400" dirty="0">
                <a:latin typeface="Segoe Print" panose="02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5289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2F4D6-C7C2-C616-3404-B3DC303CC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4DF3D9C3-FCA9-4890-DE29-3814DD7D5BD3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Gaswisseling</a:t>
            </a:r>
          </a:p>
        </p:txBody>
      </p:sp>
      <p:pic>
        <p:nvPicPr>
          <p:cNvPr id="4" name="Afbeelding 3" descr="Afbeelding met tekst, schets&#10;&#10;Door AI gegenereerde inhoud is mogelijk onjuist.">
            <a:extLst>
              <a:ext uri="{FF2B5EF4-FFF2-40B4-BE49-F238E27FC236}">
                <a16:creationId xmlns:a16="http://schemas.microsoft.com/office/drawing/2014/main" id="{487240FB-80AB-60CA-4407-968EA6ACA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5" b="-1186"/>
          <a:stretch/>
        </p:blipFill>
        <p:spPr>
          <a:xfrm>
            <a:off x="846327" y="1473450"/>
            <a:ext cx="10744198" cy="477495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1482720-F4A6-67FF-3362-092B4FB07449}"/>
              </a:ext>
            </a:extLst>
          </p:cNvPr>
          <p:cNvSpPr/>
          <p:nvPr/>
        </p:nvSpPr>
        <p:spPr>
          <a:xfrm>
            <a:off x="1895397" y="5491376"/>
            <a:ext cx="2769279" cy="343100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098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051A-6A31-E9AE-8AFF-400841E6D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30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1353801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Prikkels</a:t>
            </a:r>
          </a:p>
          <a:p>
            <a:pPr algn="l"/>
            <a:r>
              <a:rPr lang="nl-NL" sz="2800" b="1" dirty="0">
                <a:solidFill>
                  <a:srgbClr val="7030A0"/>
                </a:solidFill>
                <a:latin typeface="+mn-lt"/>
              </a:rPr>
              <a:t>Invloeden</a:t>
            </a:r>
            <a:r>
              <a:rPr lang="nl-NL" sz="2800" dirty="0">
                <a:latin typeface="+mn-lt"/>
              </a:rPr>
              <a:t> uit je omgeving of uit je lichaam waarvoor zintuigen gevoelig zijn.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3" name="Afbeelding 2" descr="Afbeelding met persoon, buitenshuis, boom, bloesem&#10;&#10;Door AI gegenereerde inhoud is mogelijk onjuist.">
            <a:extLst>
              <a:ext uri="{FF2B5EF4-FFF2-40B4-BE49-F238E27FC236}">
                <a16:creationId xmlns:a16="http://schemas.microsoft.com/office/drawing/2014/main" id="{116B7BA4-E919-C82F-479E-0BE2CD44C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0" b="19986"/>
          <a:stretch/>
        </p:blipFill>
        <p:spPr>
          <a:xfrm>
            <a:off x="838199" y="1816099"/>
            <a:ext cx="10515602" cy="44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79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443CE-973E-C6E9-3666-3565AE40C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B6D8398C-CFEE-8A64-F30B-2202F31E162A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Prikkels</a:t>
            </a:r>
          </a:p>
        </p:txBody>
      </p:sp>
      <p:pic>
        <p:nvPicPr>
          <p:cNvPr id="4" name="Afbeelding 3" descr="Afbeelding met schermopname, tekst, persoon&#10;&#10;Door AI gegenereerde inhoud is mogelijk onjuist.">
            <a:extLst>
              <a:ext uri="{FF2B5EF4-FFF2-40B4-BE49-F238E27FC236}">
                <a16:creationId xmlns:a16="http://schemas.microsoft.com/office/drawing/2014/main" id="{11CFFB32-596C-F629-6CF2-586F3DBB9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6"/>
          <a:stretch/>
        </p:blipFill>
        <p:spPr>
          <a:xfrm>
            <a:off x="723900" y="1562851"/>
            <a:ext cx="10744199" cy="492159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6DF8E63-188F-74EF-FB85-BADC2B4883E0}"/>
              </a:ext>
            </a:extLst>
          </p:cNvPr>
          <p:cNvSpPr/>
          <p:nvPr/>
        </p:nvSpPr>
        <p:spPr>
          <a:xfrm>
            <a:off x="9685867" y="2287026"/>
            <a:ext cx="540873" cy="405374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19D243F-AA7C-08DE-8204-4389EA325548}"/>
              </a:ext>
            </a:extLst>
          </p:cNvPr>
          <p:cNvSpPr/>
          <p:nvPr/>
        </p:nvSpPr>
        <p:spPr>
          <a:xfrm>
            <a:off x="10566401" y="2798076"/>
            <a:ext cx="540873" cy="405374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755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Het zenuwstelsel</a:t>
            </a:r>
          </a:p>
          <a:p>
            <a:pPr algn="l"/>
            <a:r>
              <a:rPr lang="nl-NL" sz="2800" dirty="0">
                <a:latin typeface="+mn-lt"/>
              </a:rPr>
              <a:t>Een netwerk van </a:t>
            </a:r>
            <a:r>
              <a:rPr lang="nl-NL" sz="2800" b="1" dirty="0">
                <a:solidFill>
                  <a:srgbClr val="7030A0"/>
                </a:solidFill>
                <a:latin typeface="+mn-lt"/>
              </a:rPr>
              <a:t>zenuwen </a:t>
            </a:r>
            <a:r>
              <a:rPr lang="nl-NL" sz="2800" dirty="0">
                <a:latin typeface="+mn-lt"/>
              </a:rPr>
              <a:t>dat</a:t>
            </a:r>
            <a:r>
              <a:rPr lang="nl-NL" sz="2800" b="1" dirty="0">
                <a:solidFill>
                  <a:srgbClr val="7030A0"/>
                </a:solidFill>
                <a:latin typeface="+mn-lt"/>
              </a:rPr>
              <a:t> impulsen </a:t>
            </a:r>
            <a:r>
              <a:rPr lang="nl-NL" sz="2800" dirty="0">
                <a:latin typeface="+mn-lt"/>
              </a:rPr>
              <a:t>vervoeren en verwerken.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8" name="Afbeelding 7" descr="Afbeelding met Kinderkunst, tekening, kunst&#10;&#10;Automatisch gegenereerde beschrijving">
            <a:extLst>
              <a:ext uri="{FF2B5EF4-FFF2-40B4-BE49-F238E27FC236}">
                <a16:creationId xmlns:a16="http://schemas.microsoft.com/office/drawing/2014/main" id="{DB0929C9-7636-FC1C-2CCA-CD1477745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48" r="34347"/>
          <a:stretch/>
        </p:blipFill>
        <p:spPr>
          <a:xfrm>
            <a:off x="667211" y="1823187"/>
            <a:ext cx="2168494" cy="4636991"/>
          </a:xfrm>
          <a:prstGeom prst="rect">
            <a:avLst/>
          </a:prstGeom>
        </p:spPr>
      </p:pic>
      <p:pic>
        <p:nvPicPr>
          <p:cNvPr id="9" name="Afbeelding 8" descr="Afbeelding met tekening, schets&#10;&#10;Automatisch gegenereerde beschrijving">
            <a:extLst>
              <a:ext uri="{FF2B5EF4-FFF2-40B4-BE49-F238E27FC236}">
                <a16:creationId xmlns:a16="http://schemas.microsoft.com/office/drawing/2014/main" id="{27A6C411-93E7-FD02-5FD8-E509BFEFA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706"/>
          <a:stretch/>
        </p:blipFill>
        <p:spPr>
          <a:xfrm>
            <a:off x="8204070" y="1823187"/>
            <a:ext cx="3120303" cy="470627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CA43722-3810-C653-E60F-13E4C6C4EB7A}"/>
              </a:ext>
            </a:extLst>
          </p:cNvPr>
          <p:cNvSpPr txBox="1"/>
          <p:nvPr/>
        </p:nvSpPr>
        <p:spPr>
          <a:xfrm>
            <a:off x="2965435" y="2434202"/>
            <a:ext cx="2900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FCC600"/>
                </a:solidFill>
              </a:rPr>
              <a:t>Centrale zenuwstelsel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6477B341-3B38-E5CD-2941-3C30F848D1C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8204070" y="2574398"/>
            <a:ext cx="1077716" cy="321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6AE4E22-B823-74C6-0ADA-731F52B298D3}"/>
              </a:ext>
            </a:extLst>
          </p:cNvPr>
          <p:cNvSpPr txBox="1"/>
          <p:nvPr/>
        </p:nvSpPr>
        <p:spPr>
          <a:xfrm>
            <a:off x="2965435" y="3489420"/>
            <a:ext cx="1334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F93FB4"/>
                </a:solidFill>
              </a:rPr>
              <a:t>Zenuwen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F19A14EA-6FD5-A417-A21A-81D2DD66AA8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920815" y="3720253"/>
            <a:ext cx="104462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48E8329A-BBA3-7070-979C-129D19C0A92D}"/>
              </a:ext>
            </a:extLst>
          </p:cNvPr>
          <p:cNvSpPr txBox="1"/>
          <p:nvPr/>
        </p:nvSpPr>
        <p:spPr>
          <a:xfrm>
            <a:off x="5995383" y="2343565"/>
            <a:ext cx="220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Grote hersenen</a:t>
            </a: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D40B2C1C-0181-5610-44B0-36BD48164BA4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8204070" y="3498013"/>
            <a:ext cx="2085712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47E3A876-47F6-C1BB-506F-3009A72895E4}"/>
              </a:ext>
            </a:extLst>
          </p:cNvPr>
          <p:cNvSpPr txBox="1"/>
          <p:nvPr/>
        </p:nvSpPr>
        <p:spPr>
          <a:xfrm>
            <a:off x="5995383" y="3267180"/>
            <a:ext cx="220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Kleine hersenen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44BD4EC5-B905-D2B0-7AB8-C8F74ECDDD86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7665929" y="4100158"/>
            <a:ext cx="246762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149C3903-12FC-E54C-2445-C479F24BD0E4}"/>
              </a:ext>
            </a:extLst>
          </p:cNvPr>
          <p:cNvSpPr txBox="1"/>
          <p:nvPr/>
        </p:nvSpPr>
        <p:spPr>
          <a:xfrm>
            <a:off x="5995384" y="3869325"/>
            <a:ext cx="167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Hersenstam</a:t>
            </a: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98CA299F-4F3E-3956-0DD8-E92B22A6CBCB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130198" y="4792941"/>
            <a:ext cx="1878098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DCF10B70-5697-11DA-9E18-851F52A26CBA}"/>
              </a:ext>
            </a:extLst>
          </p:cNvPr>
          <p:cNvSpPr txBox="1"/>
          <p:nvPr/>
        </p:nvSpPr>
        <p:spPr>
          <a:xfrm>
            <a:off x="5995383" y="4562108"/>
            <a:ext cx="213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Ruggenmerg</a:t>
            </a:r>
          </a:p>
        </p:txBody>
      </p:sp>
      <p:sp>
        <p:nvSpPr>
          <p:cNvPr id="21" name="Linkeraccolade 20">
            <a:extLst>
              <a:ext uri="{FF2B5EF4-FFF2-40B4-BE49-F238E27FC236}">
                <a16:creationId xmlns:a16="http://schemas.microsoft.com/office/drawing/2014/main" id="{04A0DE2D-DC45-9D3C-FEC8-5552C33F3F12}"/>
              </a:ext>
            </a:extLst>
          </p:cNvPr>
          <p:cNvSpPr/>
          <p:nvPr/>
        </p:nvSpPr>
        <p:spPr>
          <a:xfrm>
            <a:off x="5780598" y="2343565"/>
            <a:ext cx="214785" cy="2602146"/>
          </a:xfrm>
          <a:prstGeom prst="leftBrace">
            <a:avLst>
              <a:gd name="adj1" fmla="val 8333"/>
              <a:gd name="adj2" fmla="val 11827"/>
            </a:avLst>
          </a:prstGeom>
          <a:ln w="12700">
            <a:solidFill>
              <a:srgbClr val="FC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F35DDB4C-0FE6-ECDD-9127-107D210ADF3C}"/>
              </a:ext>
            </a:extLst>
          </p:cNvPr>
          <p:cNvCxnSpPr>
            <a:cxnSpLocks/>
          </p:cNvCxnSpPr>
          <p:nvPr/>
        </p:nvCxnSpPr>
        <p:spPr>
          <a:xfrm flipH="1">
            <a:off x="1785733" y="2664055"/>
            <a:ext cx="1179702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18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455013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Zenuwcel</a:t>
            </a:r>
          </a:p>
          <a:p>
            <a:pPr algn="l"/>
            <a:r>
              <a:rPr lang="nl-NL" sz="2800" dirty="0">
                <a:latin typeface="+mn-lt"/>
              </a:rPr>
              <a:t>Een zenuwcel is opgebouwd uit een cellichaam en uitlopers.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r>
              <a:rPr lang="nl-NL" sz="2800" b="1" dirty="0">
                <a:solidFill>
                  <a:srgbClr val="7030A0"/>
                </a:solidFill>
                <a:latin typeface="+mn-lt"/>
              </a:rPr>
              <a:t>Cellichaam</a:t>
            </a:r>
            <a:r>
              <a:rPr lang="nl-NL" sz="2800" dirty="0">
                <a:latin typeface="+mn-lt"/>
              </a:rPr>
              <a:t>: 	deel van een zenuwcel </a:t>
            </a:r>
            <a:br>
              <a:rPr lang="nl-NL" sz="2800" dirty="0">
                <a:latin typeface="+mn-lt"/>
              </a:rPr>
            </a:br>
            <a:r>
              <a:rPr lang="nl-NL" sz="2800" dirty="0">
                <a:latin typeface="+mn-lt"/>
              </a:rPr>
              <a:t>		waarin de kern bevindt;</a:t>
            </a:r>
          </a:p>
          <a:p>
            <a:pPr algn="l"/>
            <a:endParaRPr lang="nl-NL" sz="2800" b="1" dirty="0">
              <a:solidFill>
                <a:srgbClr val="7030A0"/>
              </a:solidFill>
              <a:latin typeface="+mn-lt"/>
            </a:endParaRPr>
          </a:p>
          <a:p>
            <a:pPr algn="l"/>
            <a:r>
              <a:rPr lang="nl-NL" sz="2800" b="1" dirty="0">
                <a:solidFill>
                  <a:srgbClr val="7030A0"/>
                </a:solidFill>
                <a:latin typeface="+mn-lt"/>
              </a:rPr>
              <a:t>Uitloper</a:t>
            </a:r>
            <a:r>
              <a:rPr lang="nl-NL" sz="2800" dirty="0">
                <a:latin typeface="+mn-lt"/>
              </a:rPr>
              <a:t>: 	deel van een zenuwcel </a:t>
            </a:r>
          </a:p>
          <a:p>
            <a:pPr algn="l"/>
            <a:r>
              <a:rPr lang="nl-NL" sz="2800" dirty="0">
                <a:latin typeface="+mn-lt"/>
              </a:rPr>
              <a:t>		voor het doorgeven van </a:t>
            </a:r>
            <a:br>
              <a:rPr lang="nl-NL" sz="2800" dirty="0">
                <a:latin typeface="+mn-lt"/>
              </a:rPr>
            </a:br>
            <a:r>
              <a:rPr lang="nl-NL" sz="2800" dirty="0">
                <a:latin typeface="+mn-lt"/>
              </a:rPr>
              <a:t>		impulsen.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3" name="Picture 2" descr="Het zenuwstelsel | StudyGo">
            <a:extLst>
              <a:ext uri="{FF2B5EF4-FFF2-40B4-BE49-F238E27FC236}">
                <a16:creationId xmlns:a16="http://schemas.microsoft.com/office/drawing/2014/main" id="{6AF1F44D-79C3-2FD4-D5B2-5071282D2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872" y="1871027"/>
            <a:ext cx="3924470" cy="466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65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443877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Zenuwcellen</a:t>
            </a:r>
          </a:p>
          <a:p>
            <a:pPr algn="l"/>
            <a:r>
              <a:rPr lang="nl-NL" sz="2800" dirty="0">
                <a:latin typeface="+mn-lt"/>
              </a:rPr>
              <a:t>Het zenuwstelsel is opgebouwd uit </a:t>
            </a:r>
            <a:r>
              <a:rPr lang="nl-NL" sz="2800" b="1" dirty="0">
                <a:solidFill>
                  <a:srgbClr val="7030A0"/>
                </a:solidFill>
                <a:latin typeface="+mn-lt"/>
              </a:rPr>
              <a:t>drie soorten zenuwcellen</a:t>
            </a:r>
            <a:r>
              <a:rPr lang="nl-NL" sz="2800" dirty="0">
                <a:latin typeface="+mn-lt"/>
              </a:rPr>
              <a:t>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r>
              <a:rPr lang="nl-NL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Gevoelszenuwcellen</a:t>
            </a:r>
            <a:endParaRPr lang="nl-NL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Vormt de verbinding tussen zintuigen en het centrale zenuwstelsel;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Impulsen verplaatsen zich in </a:t>
            </a:r>
            <a:r>
              <a:rPr lang="nl-NL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één richting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2" name="Afbeelding 1" descr="Afbeelding met tekenfilm&#10;&#10;Automatisch gegenereerde beschrijving">
            <a:extLst>
              <a:ext uri="{FF2B5EF4-FFF2-40B4-BE49-F238E27FC236}">
                <a16:creationId xmlns:a16="http://schemas.microsoft.com/office/drawing/2014/main" id="{6EF52D73-39EB-AAFA-C4C7-9F075B793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38" b="25942"/>
          <a:stretch/>
        </p:blipFill>
        <p:spPr>
          <a:xfrm>
            <a:off x="1650103" y="3721273"/>
            <a:ext cx="8542469" cy="2369881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E79D590A-41D6-8C54-2AC8-83D46F7B755D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365631" y="4259884"/>
            <a:ext cx="90267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0326F8A5-6A56-8DD3-3072-D85CB88651B0}"/>
              </a:ext>
            </a:extLst>
          </p:cNvPr>
          <p:cNvSpPr txBox="1"/>
          <p:nvPr/>
        </p:nvSpPr>
        <p:spPr>
          <a:xfrm>
            <a:off x="4705845" y="4029051"/>
            <a:ext cx="165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Cellichaam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12861A18-CF04-AE90-9EB6-66F5F8386F7F}"/>
              </a:ext>
            </a:extLst>
          </p:cNvPr>
          <p:cNvCxnSpPr>
            <a:cxnSpLocks/>
          </p:cNvCxnSpPr>
          <p:nvPr/>
        </p:nvCxnSpPr>
        <p:spPr>
          <a:xfrm>
            <a:off x="3317631" y="4490716"/>
            <a:ext cx="0" cy="4876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3D393B1E-D6EB-CE19-DEE8-233E5F24EA30}"/>
              </a:ext>
            </a:extLst>
          </p:cNvPr>
          <p:cNvSpPr txBox="1"/>
          <p:nvPr/>
        </p:nvSpPr>
        <p:spPr>
          <a:xfrm>
            <a:off x="2490184" y="4029051"/>
            <a:ext cx="165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Uitloper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26DFD089-0229-308F-1774-B674319CCD4F}"/>
              </a:ext>
            </a:extLst>
          </p:cNvPr>
          <p:cNvSpPr txBox="1"/>
          <p:nvPr/>
        </p:nvSpPr>
        <p:spPr>
          <a:xfrm>
            <a:off x="269632" y="4809361"/>
            <a:ext cx="165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Zintuig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624DB179-4D17-B886-1454-3B8525A0693B}"/>
              </a:ext>
            </a:extLst>
          </p:cNvPr>
          <p:cNvSpPr txBox="1"/>
          <p:nvPr/>
        </p:nvSpPr>
        <p:spPr>
          <a:xfrm>
            <a:off x="10031594" y="4490716"/>
            <a:ext cx="1914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Centrale zenuwstelsel</a:t>
            </a:r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8FC045F1-3119-A1FA-73D9-FCE906CF153C}"/>
              </a:ext>
            </a:extLst>
          </p:cNvPr>
          <p:cNvCxnSpPr>
            <a:cxnSpLocks/>
          </p:cNvCxnSpPr>
          <p:nvPr/>
        </p:nvCxnSpPr>
        <p:spPr>
          <a:xfrm>
            <a:off x="2329188" y="5806340"/>
            <a:ext cx="639508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42A4A4DA-38BB-D9D9-77FD-9EDB4BCD8847}"/>
              </a:ext>
            </a:extLst>
          </p:cNvPr>
          <p:cNvSpPr txBox="1"/>
          <p:nvPr/>
        </p:nvSpPr>
        <p:spPr>
          <a:xfrm>
            <a:off x="4096501" y="5902389"/>
            <a:ext cx="36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Richting van de impuls</a:t>
            </a:r>
          </a:p>
        </p:txBody>
      </p:sp>
    </p:spTree>
    <p:extLst>
      <p:ext uri="{BB962C8B-B14F-4D97-AF65-F5344CB8AC3E}">
        <p14:creationId xmlns:p14="http://schemas.microsoft.com/office/powerpoint/2010/main" val="3799592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1C11B-E469-6B73-6117-75F0C44C6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BA39F742-D189-2B26-C9E6-F29577519F92}"/>
              </a:ext>
            </a:extLst>
          </p:cNvPr>
          <p:cNvSpPr txBox="1"/>
          <p:nvPr/>
        </p:nvSpPr>
        <p:spPr>
          <a:xfrm>
            <a:off x="723900" y="785812"/>
            <a:ext cx="107441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Examenspreekuur 2024</a:t>
            </a:r>
          </a:p>
          <a:p>
            <a:r>
              <a:rPr lang="nl-NL" sz="2800" dirty="0"/>
              <a:t>In 2024 hebben we de onderstaande </a:t>
            </a:r>
            <a:r>
              <a:rPr lang="nl-NL" sz="2800" b="1" dirty="0">
                <a:solidFill>
                  <a:srgbClr val="945DE8"/>
                </a:solidFill>
              </a:rPr>
              <a:t>onderwerpen</a:t>
            </a:r>
            <a:r>
              <a:rPr lang="nl-NL" sz="2800" dirty="0"/>
              <a:t> behandeld.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83036-861E-BC1C-9C51-2FA4008326E8}"/>
              </a:ext>
            </a:extLst>
          </p:cNvPr>
          <p:cNvSpPr txBox="1"/>
          <p:nvPr/>
        </p:nvSpPr>
        <p:spPr>
          <a:xfrm>
            <a:off x="723900" y="1924585"/>
            <a:ext cx="10744199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Celdeling:			Mitose en meiose;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Het lichaam:		Een inwendig en uitwendig milieu;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Het lymfevatenstelsel:	Lymfevaten en lymfeknopen; 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De bloedsomloop:		Grote en kleine bloedsomloop;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Ademhaling			Borst- en buikademhaling;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Fotosynthese:		Fotosynthese in een plant;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Planten:			De functies van de wortels, stengel en bladeren;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Biologisch onderzoek	Een werkplan maken;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Experiment			Koolstofdioxide en zetmeel aantonen.</a:t>
            </a:r>
          </a:p>
          <a:p>
            <a:pPr marL="342900" indent="-34290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l-NL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6331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200" y="786366"/>
            <a:ext cx="10056224" cy="382482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Zenuwcellen</a:t>
            </a:r>
          </a:p>
          <a:p>
            <a:pPr algn="l"/>
            <a:r>
              <a:rPr lang="nl-NL" sz="2800" dirty="0">
                <a:latin typeface="+mn-lt"/>
              </a:rPr>
              <a:t>Het zenuwstelsel is opgebouwd uit </a:t>
            </a:r>
            <a:r>
              <a:rPr lang="nl-NL" sz="2800" b="1" dirty="0">
                <a:solidFill>
                  <a:srgbClr val="7030A0"/>
                </a:solidFill>
                <a:latin typeface="+mn-lt"/>
              </a:rPr>
              <a:t>drie soorten zenuwcellen</a:t>
            </a:r>
            <a:r>
              <a:rPr lang="nl-NL" sz="2800" dirty="0">
                <a:latin typeface="+mn-lt"/>
              </a:rPr>
              <a:t>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r>
              <a:rPr lang="nl-NL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Bewegingszenuwcellen</a:t>
            </a:r>
            <a:r>
              <a:rPr lang="nl-NL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Verbinding tussen het centrale zenuwstelsel en spieren en klieren;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Impulsen verplaatsen zich in </a:t>
            </a:r>
            <a:r>
              <a:rPr lang="nl-NL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één richting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FC9446-BC3F-7B5E-0707-13C96E76E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19" b="24827"/>
          <a:stretch/>
        </p:blipFill>
        <p:spPr>
          <a:xfrm rot="10800000">
            <a:off x="1558977" y="3449348"/>
            <a:ext cx="8423223" cy="296857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C606D89-24E2-70B4-23D9-7068C749D431}"/>
              </a:ext>
            </a:extLst>
          </p:cNvPr>
          <p:cNvSpPr txBox="1"/>
          <p:nvPr/>
        </p:nvSpPr>
        <p:spPr>
          <a:xfrm>
            <a:off x="10031594" y="4490716"/>
            <a:ext cx="1914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Centrale zenuwstelsel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424C4F-0A49-BEF7-7D64-14263A5D4AC5}"/>
              </a:ext>
            </a:extLst>
          </p:cNvPr>
          <p:cNvSpPr txBox="1"/>
          <p:nvPr/>
        </p:nvSpPr>
        <p:spPr>
          <a:xfrm>
            <a:off x="269632" y="4809361"/>
            <a:ext cx="1659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Spier of klier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A209D5A1-DFEF-DD4E-1013-00E43D634C83}"/>
              </a:ext>
            </a:extLst>
          </p:cNvPr>
          <p:cNvCxnSpPr>
            <a:cxnSpLocks/>
          </p:cNvCxnSpPr>
          <p:nvPr/>
        </p:nvCxnSpPr>
        <p:spPr>
          <a:xfrm>
            <a:off x="8784236" y="3449348"/>
            <a:ext cx="0" cy="1360013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442420FC-4AD4-DD28-B5E5-BBB890659BC6}"/>
              </a:ext>
            </a:extLst>
          </p:cNvPr>
          <p:cNvSpPr txBox="1"/>
          <p:nvPr/>
        </p:nvSpPr>
        <p:spPr>
          <a:xfrm>
            <a:off x="8050244" y="2987683"/>
            <a:ext cx="165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Cellichaam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EBB3E315-D339-EC3A-D6F2-817F0138011E}"/>
              </a:ext>
            </a:extLst>
          </p:cNvPr>
          <p:cNvCxnSpPr>
            <a:cxnSpLocks/>
          </p:cNvCxnSpPr>
          <p:nvPr/>
        </p:nvCxnSpPr>
        <p:spPr>
          <a:xfrm>
            <a:off x="3317631" y="4490716"/>
            <a:ext cx="0" cy="63592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B285AB1B-9B6B-C1E7-DEA8-576CF481AADF}"/>
              </a:ext>
            </a:extLst>
          </p:cNvPr>
          <p:cNvSpPr txBox="1"/>
          <p:nvPr/>
        </p:nvSpPr>
        <p:spPr>
          <a:xfrm>
            <a:off x="2490184" y="4029051"/>
            <a:ext cx="165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Uitloper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675DCDF7-E616-5001-942D-958A940A1566}"/>
              </a:ext>
            </a:extLst>
          </p:cNvPr>
          <p:cNvCxnSpPr>
            <a:cxnSpLocks/>
          </p:cNvCxnSpPr>
          <p:nvPr/>
        </p:nvCxnSpPr>
        <p:spPr>
          <a:xfrm flipH="1">
            <a:off x="3317631" y="5806340"/>
            <a:ext cx="442854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28B1CB13-841E-3F56-6D02-6F3553FB55A8}"/>
              </a:ext>
            </a:extLst>
          </p:cNvPr>
          <p:cNvSpPr txBox="1"/>
          <p:nvPr/>
        </p:nvSpPr>
        <p:spPr>
          <a:xfrm>
            <a:off x="4096501" y="5902389"/>
            <a:ext cx="36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Richting van de impuls</a:t>
            </a:r>
          </a:p>
        </p:txBody>
      </p:sp>
    </p:spTree>
    <p:extLst>
      <p:ext uri="{BB962C8B-B14F-4D97-AF65-F5344CB8AC3E}">
        <p14:creationId xmlns:p14="http://schemas.microsoft.com/office/powerpoint/2010/main" val="2090560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428202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Zenuwcellen</a:t>
            </a:r>
          </a:p>
          <a:p>
            <a:pPr algn="l"/>
            <a:r>
              <a:rPr lang="nl-NL" sz="2800" dirty="0">
                <a:latin typeface="+mn-lt"/>
              </a:rPr>
              <a:t>Het zenuwstelsel is opgebouwd uit </a:t>
            </a:r>
            <a:r>
              <a:rPr lang="nl-NL" sz="2800" b="1" dirty="0">
                <a:solidFill>
                  <a:srgbClr val="7030A0"/>
                </a:solidFill>
                <a:latin typeface="+mn-lt"/>
              </a:rPr>
              <a:t>drie soorten zenuwcellen</a:t>
            </a:r>
            <a:r>
              <a:rPr lang="nl-NL" sz="2800" dirty="0">
                <a:latin typeface="+mn-lt"/>
              </a:rPr>
              <a:t>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r>
              <a:rPr lang="nl-NL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Schakelzenuwcellen</a:t>
            </a:r>
            <a:endParaRPr lang="nl-NL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Geven impulsen door binnen het </a:t>
            </a:r>
            <a:r>
              <a:rPr lang="nl-NL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centrale zenuwstelsel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Impulsen kunnen zich in </a:t>
            </a:r>
            <a:r>
              <a:rPr lang="nl-NL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 richtingen 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verplaatsen.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2" name="Afbeelding 1" descr="Afbeelding met tekening, schets, clipart, tekenfilm&#10;&#10;Automatisch gegenereerde beschrijving">
            <a:extLst>
              <a:ext uri="{FF2B5EF4-FFF2-40B4-BE49-F238E27FC236}">
                <a16:creationId xmlns:a16="http://schemas.microsoft.com/office/drawing/2014/main" id="{4A6B3892-8F4F-0C1D-B0BF-1A11521C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194" y="3429000"/>
            <a:ext cx="3577649" cy="2012428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B33018A5-A15B-9DDF-4812-B03596ABA5DB}"/>
              </a:ext>
            </a:extLst>
          </p:cNvPr>
          <p:cNvCxnSpPr>
            <a:cxnSpLocks/>
          </p:cNvCxnSpPr>
          <p:nvPr/>
        </p:nvCxnSpPr>
        <p:spPr>
          <a:xfrm>
            <a:off x="3822492" y="5806340"/>
            <a:ext cx="343518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17DA26BA-9642-4854-D679-47BAB602255B}"/>
              </a:ext>
            </a:extLst>
          </p:cNvPr>
          <p:cNvSpPr txBox="1"/>
          <p:nvPr/>
        </p:nvSpPr>
        <p:spPr>
          <a:xfrm>
            <a:off x="3541864" y="5918495"/>
            <a:ext cx="36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Richting van de impuls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DC142656-3C07-C68C-7427-61E04F74C033}"/>
              </a:ext>
            </a:extLst>
          </p:cNvPr>
          <p:cNvCxnSpPr>
            <a:cxnSpLocks/>
          </p:cNvCxnSpPr>
          <p:nvPr/>
        </p:nvCxnSpPr>
        <p:spPr>
          <a:xfrm flipH="1">
            <a:off x="3822492" y="5441428"/>
            <a:ext cx="336904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BF7F99FB-3021-5C32-E798-B8593BE8555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280540" y="4226980"/>
            <a:ext cx="1064654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21A72751-004D-3146-52F9-BF2D9B7DC38F}"/>
              </a:ext>
            </a:extLst>
          </p:cNvPr>
          <p:cNvSpPr txBox="1"/>
          <p:nvPr/>
        </p:nvSpPr>
        <p:spPr>
          <a:xfrm>
            <a:off x="854439" y="3996147"/>
            <a:ext cx="24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Korte uitlopers</a:t>
            </a:r>
          </a:p>
        </p:txBody>
      </p:sp>
    </p:spTree>
    <p:extLst>
      <p:ext uri="{BB962C8B-B14F-4D97-AF65-F5344CB8AC3E}">
        <p14:creationId xmlns:p14="http://schemas.microsoft.com/office/powerpoint/2010/main" val="562704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Zenuwcellen</a:t>
            </a:r>
          </a:p>
          <a:p>
            <a:pPr algn="l"/>
            <a:r>
              <a:rPr lang="nl-NL" sz="2800" dirty="0">
                <a:latin typeface="+mn-lt"/>
              </a:rPr>
              <a:t>Het zenuwstelsel is opgebouwd uit </a:t>
            </a:r>
            <a:r>
              <a:rPr lang="nl-NL" sz="2800" b="1" dirty="0">
                <a:solidFill>
                  <a:srgbClr val="7030A0"/>
                </a:solidFill>
                <a:latin typeface="+mn-lt"/>
              </a:rPr>
              <a:t>drie soorten zenuwcellen</a:t>
            </a:r>
            <a:r>
              <a:rPr lang="nl-NL" sz="2800" dirty="0">
                <a:latin typeface="+mn-lt"/>
              </a:rPr>
              <a:t>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2" name="Afbeelding 1" descr="Afbeelding met tekening, Kinderkunst, schets, illustratie&#10;&#10;Automatisch gegenereerde beschrijving">
            <a:extLst>
              <a:ext uri="{FF2B5EF4-FFF2-40B4-BE49-F238E27FC236}">
                <a16:creationId xmlns:a16="http://schemas.microsoft.com/office/drawing/2014/main" id="{1B2966B7-51F1-35EB-4E97-68402F37B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93"/>
          <a:stretch/>
        </p:blipFill>
        <p:spPr>
          <a:xfrm flipH="1">
            <a:off x="606463" y="1923912"/>
            <a:ext cx="7315201" cy="4371975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C72C2170-30FA-AA8A-F4F1-6D41488F9879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508245" y="2380321"/>
            <a:ext cx="291498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BE8C207B-726C-92F1-056E-F365477B2CFE}"/>
              </a:ext>
            </a:extLst>
          </p:cNvPr>
          <p:cNvSpPr txBox="1"/>
          <p:nvPr/>
        </p:nvSpPr>
        <p:spPr>
          <a:xfrm>
            <a:off x="8423232" y="2149488"/>
            <a:ext cx="24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Gevoelszenuwcel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AF9F9C58-88D4-97C8-20EF-BE1AECCC98F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887340" y="3659833"/>
            <a:ext cx="1535892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A5617972-69E1-6FEC-DC4B-4D59A03381E7}"/>
              </a:ext>
            </a:extLst>
          </p:cNvPr>
          <p:cNvSpPr txBox="1"/>
          <p:nvPr/>
        </p:nvSpPr>
        <p:spPr>
          <a:xfrm>
            <a:off x="8423232" y="3429000"/>
            <a:ext cx="24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Schakelzenuwcel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52BDE020-2410-9BFF-6DF6-B76170BBFCC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407654" y="5401009"/>
            <a:ext cx="2015578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B2D02F7E-40A7-91BC-E2C4-F7759124C5CA}"/>
              </a:ext>
            </a:extLst>
          </p:cNvPr>
          <p:cNvSpPr txBox="1"/>
          <p:nvPr/>
        </p:nvSpPr>
        <p:spPr>
          <a:xfrm>
            <a:off x="8423232" y="5170176"/>
            <a:ext cx="274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 Bewegingszenuwcel</a:t>
            </a:r>
          </a:p>
        </p:txBody>
      </p:sp>
    </p:spTree>
    <p:extLst>
      <p:ext uri="{BB962C8B-B14F-4D97-AF65-F5344CB8AC3E}">
        <p14:creationId xmlns:p14="http://schemas.microsoft.com/office/powerpoint/2010/main" val="2358351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7CAF3-E228-C715-0118-B7258115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890322E6-7D4E-EDF8-A611-102B1A276531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Reflexboog</a:t>
            </a:r>
          </a:p>
          <a:p>
            <a:pPr algn="l"/>
            <a:r>
              <a:rPr lang="nl-NL" sz="2800" dirty="0">
                <a:latin typeface="+mn-lt"/>
              </a:rPr>
              <a:t>De weg die een impuls aflegt bij een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reflex</a:t>
            </a:r>
            <a:r>
              <a:rPr lang="nl-NL" sz="2800" dirty="0">
                <a:latin typeface="+mn-lt"/>
              </a:rPr>
              <a:t>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2" name="Afbeelding 1" descr="Afbeelding met tekening, Kinderkunst, schets, illustratie&#10;&#10;Automatisch gegenereerde beschrijving">
            <a:extLst>
              <a:ext uri="{FF2B5EF4-FFF2-40B4-BE49-F238E27FC236}">
                <a16:creationId xmlns:a16="http://schemas.microsoft.com/office/drawing/2014/main" id="{A9DF2D2B-DE64-D35A-603D-70DEF901A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93"/>
          <a:stretch/>
        </p:blipFill>
        <p:spPr>
          <a:xfrm flipH="1">
            <a:off x="606463" y="1923912"/>
            <a:ext cx="7315201" cy="4371975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E6965F6E-66E1-3834-94C8-A5FC706F941D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508245" y="2380321"/>
            <a:ext cx="291498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115E29E2-F8F9-9056-F083-554049D01031}"/>
              </a:ext>
            </a:extLst>
          </p:cNvPr>
          <p:cNvSpPr txBox="1"/>
          <p:nvPr/>
        </p:nvSpPr>
        <p:spPr>
          <a:xfrm>
            <a:off x="8423232" y="2149488"/>
            <a:ext cx="24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Gevoelszenuwcel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65A7B141-D5BD-54F0-DBB3-C77A7DD0F25E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887340" y="3659833"/>
            <a:ext cx="1535892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339B7FA8-AD36-94CB-1CEC-A37C0853CF4B}"/>
              </a:ext>
            </a:extLst>
          </p:cNvPr>
          <p:cNvSpPr txBox="1"/>
          <p:nvPr/>
        </p:nvSpPr>
        <p:spPr>
          <a:xfrm>
            <a:off x="8423232" y="3429000"/>
            <a:ext cx="24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Schakelzenuwcel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AB3F8A82-87A9-2768-F32B-B244775B04C0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407654" y="5401009"/>
            <a:ext cx="2015578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6F05F671-FD05-68BF-CA3A-CD2C09013499}"/>
              </a:ext>
            </a:extLst>
          </p:cNvPr>
          <p:cNvSpPr txBox="1"/>
          <p:nvPr/>
        </p:nvSpPr>
        <p:spPr>
          <a:xfrm>
            <a:off x="8423232" y="5170176"/>
            <a:ext cx="274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 Bewegingszenuwcel</a:t>
            </a:r>
          </a:p>
        </p:txBody>
      </p:sp>
    </p:spTree>
    <p:extLst>
      <p:ext uri="{BB962C8B-B14F-4D97-AF65-F5344CB8AC3E}">
        <p14:creationId xmlns:p14="http://schemas.microsoft.com/office/powerpoint/2010/main" val="3702132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Ruggenmerg</a:t>
            </a:r>
          </a:p>
          <a:p>
            <a:pPr algn="l"/>
            <a:r>
              <a:rPr lang="nl-NL" sz="2800" dirty="0">
                <a:latin typeface="+mn-lt"/>
              </a:rPr>
              <a:t>Verbindt de hersenen en de zenuwen buiten het centrale zenuwstelsel.</a:t>
            </a: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AC1456A-6367-DE92-D5DC-1F871BBF8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"/>
          <a:stretch/>
        </p:blipFill>
        <p:spPr bwMode="auto">
          <a:xfrm>
            <a:off x="4224918" y="2120169"/>
            <a:ext cx="4429272" cy="43353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347DBF8D-0044-BDBD-2A11-F6B833EA9DB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848124" y="3337595"/>
            <a:ext cx="2743200" cy="58780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19EDC8D7-6970-6A2E-BCDB-8A7FB2E30E73}"/>
              </a:ext>
            </a:extLst>
          </p:cNvPr>
          <p:cNvSpPr txBox="1"/>
          <p:nvPr/>
        </p:nvSpPr>
        <p:spPr>
          <a:xfrm>
            <a:off x="838199" y="3106762"/>
            <a:ext cx="200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Gevoelszenuw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BDF7539-2B4C-02CB-92F4-5C8A5FF7D400}"/>
              </a:ext>
            </a:extLst>
          </p:cNvPr>
          <p:cNvSpPr txBox="1"/>
          <p:nvPr/>
        </p:nvSpPr>
        <p:spPr>
          <a:xfrm>
            <a:off x="5200379" y="1710756"/>
            <a:ext cx="24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Rugkant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3C4BF52-4D2B-760B-4319-403760EDA7D3}"/>
              </a:ext>
            </a:extLst>
          </p:cNvPr>
          <p:cNvSpPr txBox="1"/>
          <p:nvPr/>
        </p:nvSpPr>
        <p:spPr>
          <a:xfrm>
            <a:off x="5226504" y="6252642"/>
            <a:ext cx="24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 Buikkant</a:t>
            </a: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9A3E180A-C1BB-8357-FC96-9643B04838AF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3854991" y="4564744"/>
            <a:ext cx="1736333" cy="75989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F0070571-5BEF-793D-DE06-6EB31239156C}"/>
              </a:ext>
            </a:extLst>
          </p:cNvPr>
          <p:cNvSpPr txBox="1"/>
          <p:nvPr/>
        </p:nvSpPr>
        <p:spPr>
          <a:xfrm>
            <a:off x="838199" y="5093809"/>
            <a:ext cx="301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Bewegingszenuw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C501E692-DDE8-94B2-7E61-6914512B6C74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264300" y="4333912"/>
            <a:ext cx="174139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D41AAB36-1A4F-5334-0A97-4BED6DC68184}"/>
              </a:ext>
            </a:extLst>
          </p:cNvPr>
          <p:cNvSpPr txBox="1"/>
          <p:nvPr/>
        </p:nvSpPr>
        <p:spPr>
          <a:xfrm>
            <a:off x="838199" y="4103079"/>
            <a:ext cx="24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Gemengde zenuw</a:t>
            </a: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C208F58F-D444-34B1-ED0F-FD45360B195F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7358479" y="4077757"/>
            <a:ext cx="1667542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A0100237-E124-4CA4-2325-343982AB394A}"/>
              </a:ext>
            </a:extLst>
          </p:cNvPr>
          <p:cNvSpPr txBox="1"/>
          <p:nvPr/>
        </p:nvSpPr>
        <p:spPr>
          <a:xfrm>
            <a:off x="9026021" y="3846924"/>
            <a:ext cx="200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Zenuwknoop</a:t>
            </a:r>
          </a:p>
        </p:txBody>
      </p:sp>
    </p:spTree>
    <p:extLst>
      <p:ext uri="{BB962C8B-B14F-4D97-AF65-F5344CB8AC3E}">
        <p14:creationId xmlns:p14="http://schemas.microsoft.com/office/powerpoint/2010/main" val="1873654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5E9C5-7B26-0076-D3E0-04E57F722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D50BA51D-A1E6-315E-7571-F99E940ADEEC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Zenuwstelsel</a:t>
            </a:r>
          </a:p>
        </p:txBody>
      </p:sp>
      <p:pic>
        <p:nvPicPr>
          <p:cNvPr id="4" name="Afbeelding 3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FF25F1E0-AF1D-4ECE-D01D-78FF755A1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5" y="1493698"/>
            <a:ext cx="10666133" cy="4866634"/>
          </a:xfrm>
          <a:prstGeom prst="rect">
            <a:avLst/>
          </a:prstGeom>
        </p:spPr>
      </p:pic>
      <p:pic>
        <p:nvPicPr>
          <p:cNvPr id="5" name="Afbeelding 4" descr="Afbeelding met tekst, schermopname, persoon&#10;&#10;Door AI gegenereerde inhoud is mogelijk onjuist.">
            <a:extLst>
              <a:ext uri="{FF2B5EF4-FFF2-40B4-BE49-F238E27FC236}">
                <a16:creationId xmlns:a16="http://schemas.microsoft.com/office/drawing/2014/main" id="{09BB9B8A-668E-5B93-F2F5-9937866AA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23899" y="1562851"/>
            <a:ext cx="5372101" cy="490742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3001087-5760-0944-ED07-5823845202AF}"/>
              </a:ext>
            </a:extLst>
          </p:cNvPr>
          <p:cNvSpPr/>
          <p:nvPr/>
        </p:nvSpPr>
        <p:spPr>
          <a:xfrm>
            <a:off x="6364567" y="2930491"/>
            <a:ext cx="3185834" cy="354575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08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26222-BB8E-39A0-EE97-12859942F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207B009-BC65-DE38-3476-EEFE7BB5BE76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Duikreflex</a:t>
            </a:r>
          </a:p>
        </p:txBody>
      </p:sp>
      <p:pic>
        <p:nvPicPr>
          <p:cNvPr id="8" name="Afbeelding 7" descr="Afbeelding met tekst, Lettertype, schermopname, algebra&#10;&#10;Door AI gegenereerde inhoud is mogelijk onjuist.">
            <a:extLst>
              <a:ext uri="{FF2B5EF4-FFF2-40B4-BE49-F238E27FC236}">
                <a16:creationId xmlns:a16="http://schemas.microsoft.com/office/drawing/2014/main" id="{7969DEB9-B079-AC7C-2850-422B6D4B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1561430"/>
            <a:ext cx="10744335" cy="4060435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9FF12BC-27BA-4ABA-B4F8-3AD31CBC643F}"/>
              </a:ext>
            </a:extLst>
          </p:cNvPr>
          <p:cNvSpPr/>
          <p:nvPr/>
        </p:nvSpPr>
        <p:spPr>
          <a:xfrm>
            <a:off x="1674032" y="5182624"/>
            <a:ext cx="2432142" cy="354575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70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BFAE8-A434-11D9-A1E4-111EDA53C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3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ECB7F-C4E9-E961-1390-52D8CF004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A88E023-8866-9AC5-5B04-8CB0D81EF663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Het oog</a:t>
            </a:r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05E6CCD-1263-C219-F811-02112418B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3879" r="27471" b="15686"/>
          <a:stretch/>
        </p:blipFill>
        <p:spPr>
          <a:xfrm>
            <a:off x="809280" y="1286933"/>
            <a:ext cx="7461884" cy="516027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A3506D2-20A4-F41E-5E7B-6E197C9E38ED}"/>
              </a:ext>
            </a:extLst>
          </p:cNvPr>
          <p:cNvSpPr txBox="1"/>
          <p:nvPr/>
        </p:nvSpPr>
        <p:spPr>
          <a:xfrm>
            <a:off x="7744691" y="2020426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500" dirty="0"/>
              <a:t>Oogspier</a:t>
            </a:r>
            <a:endParaRPr lang="nl-NL" sz="2400" dirty="0"/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7F13A291-3874-1E77-8CC0-A51F4F2D416D}"/>
              </a:ext>
            </a:extLst>
          </p:cNvPr>
          <p:cNvCxnSpPr>
            <a:cxnSpLocks/>
          </p:cNvCxnSpPr>
          <p:nvPr/>
        </p:nvCxnSpPr>
        <p:spPr>
          <a:xfrm flipH="1" flipV="1">
            <a:off x="3500582" y="2394860"/>
            <a:ext cx="4244109" cy="1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7746710A-D14D-0AB2-9E13-F15C09BB6622}"/>
              </a:ext>
            </a:extLst>
          </p:cNvPr>
          <p:cNvSpPr txBox="1"/>
          <p:nvPr/>
        </p:nvSpPr>
        <p:spPr>
          <a:xfrm>
            <a:off x="7744691" y="2606414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500" dirty="0"/>
              <a:t>Harde</a:t>
            </a:r>
            <a:r>
              <a:rPr lang="nl-NL" sz="2400" dirty="0"/>
              <a:t> oogvlies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90C23C37-D46D-2BEF-52B0-4E25519F9EE6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535055" y="2962376"/>
            <a:ext cx="3209636" cy="1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B63E4913-F9A1-8B8A-EBEC-A4BF3519C878}"/>
              </a:ext>
            </a:extLst>
          </p:cNvPr>
          <p:cNvCxnSpPr>
            <a:cxnSpLocks/>
          </p:cNvCxnSpPr>
          <p:nvPr/>
        </p:nvCxnSpPr>
        <p:spPr>
          <a:xfrm flipH="1">
            <a:off x="4793673" y="4211235"/>
            <a:ext cx="2951018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375E1A1E-93A7-5044-9CEE-F3D3EDEAFFAA}"/>
              </a:ext>
            </a:extLst>
          </p:cNvPr>
          <p:cNvSpPr txBox="1"/>
          <p:nvPr/>
        </p:nvSpPr>
        <p:spPr>
          <a:xfrm>
            <a:off x="7783397" y="3247622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500" dirty="0"/>
              <a:t>Iris</a:t>
            </a:r>
            <a:endParaRPr lang="nl-NL" sz="2400" dirty="0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D8330B0-496E-B232-CDB9-873F509D937F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793673" y="3603584"/>
            <a:ext cx="2989724" cy="1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6664209C-0137-0DDB-3C07-DAAB9515C8E3}"/>
              </a:ext>
            </a:extLst>
          </p:cNvPr>
          <p:cNvSpPr txBox="1"/>
          <p:nvPr/>
        </p:nvSpPr>
        <p:spPr>
          <a:xfrm>
            <a:off x="7783397" y="3855272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500" dirty="0"/>
              <a:t>Pupil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237679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29182-9AE1-A13A-FEA8-4D22BDB04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00019F77-4066-2018-D080-97A38B0FE8D8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Het oog</a:t>
            </a:r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722576-39D3-7B47-F375-43EAD1548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1891" r="43617" b="3546"/>
          <a:stretch/>
        </p:blipFill>
        <p:spPr>
          <a:xfrm rot="20900465">
            <a:off x="2660404" y="1436270"/>
            <a:ext cx="4673600" cy="467360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231A566-3D3A-D8D6-DAC2-F27FBD29D10F}"/>
              </a:ext>
            </a:extLst>
          </p:cNvPr>
          <p:cNvSpPr txBox="1"/>
          <p:nvPr/>
        </p:nvSpPr>
        <p:spPr>
          <a:xfrm>
            <a:off x="7758024" y="1317050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400" dirty="0">
                <a:ea typeface="+mj-ea"/>
                <a:cs typeface="Arial" pitchFamily="34" charset="0"/>
              </a:rPr>
              <a:t>Oogspier</a:t>
            </a:r>
            <a:endParaRPr lang="nl-NL" sz="3200" dirty="0">
              <a:ea typeface="+mj-ea"/>
              <a:cs typeface="Arial" pitchFamily="34" charset="0"/>
            </a:endParaRP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1D861E49-D68C-696A-B499-E58BEF8093EB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778584" y="1673013"/>
            <a:ext cx="1979440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CD055CD1-B6A5-8E16-1551-066B8AFF948D}"/>
              </a:ext>
            </a:extLst>
          </p:cNvPr>
          <p:cNvSpPr txBox="1"/>
          <p:nvPr/>
        </p:nvSpPr>
        <p:spPr>
          <a:xfrm>
            <a:off x="7758024" y="1977814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400" dirty="0">
                <a:ea typeface="+mj-ea"/>
                <a:cs typeface="Arial" pitchFamily="34" charset="0"/>
              </a:rPr>
              <a:t>Harde oogvlies</a:t>
            </a:r>
            <a:endParaRPr lang="nl-NL" sz="3200" dirty="0">
              <a:ea typeface="+mj-ea"/>
              <a:cs typeface="Arial" pitchFamily="34" charset="0"/>
            </a:endParaRP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FF43BC03-021D-4CC5-1822-B783A5AFB009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404701" y="2333777"/>
            <a:ext cx="1353323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59946CA0-08AB-71CD-C083-F53C0C8A2915}"/>
              </a:ext>
            </a:extLst>
          </p:cNvPr>
          <p:cNvSpPr txBox="1"/>
          <p:nvPr/>
        </p:nvSpPr>
        <p:spPr>
          <a:xfrm>
            <a:off x="7758024" y="2937209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400" dirty="0">
                <a:ea typeface="+mj-ea"/>
                <a:cs typeface="Arial" pitchFamily="34" charset="0"/>
              </a:rPr>
              <a:t>Iris</a:t>
            </a:r>
            <a:endParaRPr lang="nl-NL" sz="3200" dirty="0">
              <a:ea typeface="+mj-ea"/>
              <a:cs typeface="Arial" pitchFamily="34" charset="0"/>
            </a:endParaRP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529A78D1-E538-7E51-F28A-076D6E0B4518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945224" y="3293171"/>
            <a:ext cx="812800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8013CF92-F9FC-85C1-1DA3-FB7E07982BA7}"/>
              </a:ext>
            </a:extLst>
          </p:cNvPr>
          <p:cNvSpPr txBox="1"/>
          <p:nvPr/>
        </p:nvSpPr>
        <p:spPr>
          <a:xfrm>
            <a:off x="7758024" y="3410190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400" dirty="0">
                <a:ea typeface="+mj-ea"/>
                <a:cs typeface="Arial" pitchFamily="34" charset="0"/>
              </a:rPr>
              <a:t>Pupil</a:t>
            </a:r>
            <a:endParaRPr lang="nl-NL" sz="3200" dirty="0">
              <a:ea typeface="+mj-ea"/>
              <a:cs typeface="Arial" pitchFamily="34" charset="0"/>
            </a:endParaRP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1A83773C-CB96-9B6F-E4DC-6D276495623A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945224" y="3766153"/>
            <a:ext cx="812800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F666CF37-8F1D-DCE5-19B0-82CB48BF9430}"/>
              </a:ext>
            </a:extLst>
          </p:cNvPr>
          <p:cNvSpPr txBox="1"/>
          <p:nvPr/>
        </p:nvSpPr>
        <p:spPr>
          <a:xfrm>
            <a:off x="865878" y="2632409"/>
            <a:ext cx="2133600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400" dirty="0"/>
              <a:t>Vaatvlies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0B62E38C-071D-BC74-58FB-23E436AD6FD3}"/>
              </a:ext>
            </a:extLst>
          </p:cNvPr>
          <p:cNvCxnSpPr>
            <a:cxnSpLocks/>
          </p:cNvCxnSpPr>
          <p:nvPr/>
        </p:nvCxnSpPr>
        <p:spPr>
          <a:xfrm>
            <a:off x="2474824" y="2990125"/>
            <a:ext cx="1372675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C1B83C66-094C-2B68-90D3-CBACD0D5FE78}"/>
              </a:ext>
            </a:extLst>
          </p:cNvPr>
          <p:cNvSpPr txBox="1"/>
          <p:nvPr/>
        </p:nvSpPr>
        <p:spPr>
          <a:xfrm>
            <a:off x="885230" y="2039137"/>
            <a:ext cx="2133600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400" dirty="0"/>
              <a:t>Netvlies</a:t>
            </a: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8CCAE820-704F-4A3C-AD26-E3A7F16A21C2}"/>
              </a:ext>
            </a:extLst>
          </p:cNvPr>
          <p:cNvCxnSpPr>
            <a:cxnSpLocks/>
          </p:cNvCxnSpPr>
          <p:nvPr/>
        </p:nvCxnSpPr>
        <p:spPr>
          <a:xfrm>
            <a:off x="2494177" y="2396853"/>
            <a:ext cx="1943572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E92E6954-289B-5A48-9642-961BC0027A26}"/>
              </a:ext>
            </a:extLst>
          </p:cNvPr>
          <p:cNvSpPr txBox="1"/>
          <p:nvPr/>
        </p:nvSpPr>
        <p:spPr>
          <a:xfrm>
            <a:off x="865878" y="3199373"/>
            <a:ext cx="2133600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400" dirty="0"/>
              <a:t>Gele vlek</a:t>
            </a:r>
          </a:p>
        </p:txBody>
      </p: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9E287497-25C5-FDAE-43B7-AB16869C0064}"/>
              </a:ext>
            </a:extLst>
          </p:cNvPr>
          <p:cNvCxnSpPr>
            <a:cxnSpLocks/>
          </p:cNvCxnSpPr>
          <p:nvPr/>
        </p:nvCxnSpPr>
        <p:spPr>
          <a:xfrm>
            <a:off x="2474824" y="3557089"/>
            <a:ext cx="1317280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kstvak 26">
            <a:extLst>
              <a:ext uri="{FF2B5EF4-FFF2-40B4-BE49-F238E27FC236}">
                <a16:creationId xmlns:a16="http://schemas.microsoft.com/office/drawing/2014/main" id="{9843BA3B-2D23-3381-9AD2-99F586EC2FE6}"/>
              </a:ext>
            </a:extLst>
          </p:cNvPr>
          <p:cNvSpPr txBox="1"/>
          <p:nvPr/>
        </p:nvSpPr>
        <p:spPr>
          <a:xfrm>
            <a:off x="838582" y="3898536"/>
            <a:ext cx="2133600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400" dirty="0"/>
              <a:t>Blinde vlek</a:t>
            </a:r>
          </a:p>
        </p:txBody>
      </p: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F3EC1231-C915-E994-AB30-119CBB8AEFD4}"/>
              </a:ext>
            </a:extLst>
          </p:cNvPr>
          <p:cNvCxnSpPr>
            <a:cxnSpLocks/>
          </p:cNvCxnSpPr>
          <p:nvPr/>
        </p:nvCxnSpPr>
        <p:spPr>
          <a:xfrm>
            <a:off x="2447528" y="4256251"/>
            <a:ext cx="1488760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kstvak 28">
            <a:extLst>
              <a:ext uri="{FF2B5EF4-FFF2-40B4-BE49-F238E27FC236}">
                <a16:creationId xmlns:a16="http://schemas.microsoft.com/office/drawing/2014/main" id="{F2E8B592-B07D-DEB8-5554-D7DE91D72288}"/>
              </a:ext>
            </a:extLst>
          </p:cNvPr>
          <p:cNvSpPr txBox="1"/>
          <p:nvPr/>
        </p:nvSpPr>
        <p:spPr>
          <a:xfrm>
            <a:off x="838198" y="4361181"/>
            <a:ext cx="2133600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400" dirty="0"/>
              <a:t>Oogzenuw</a:t>
            </a:r>
          </a:p>
        </p:txBody>
      </p: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2156BE91-4D92-6051-4EF4-E4AE0EE90873}"/>
              </a:ext>
            </a:extLst>
          </p:cNvPr>
          <p:cNvCxnSpPr>
            <a:cxnSpLocks/>
          </p:cNvCxnSpPr>
          <p:nvPr/>
        </p:nvCxnSpPr>
        <p:spPr>
          <a:xfrm>
            <a:off x="2447144" y="4718897"/>
            <a:ext cx="535680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kstvak 30">
            <a:extLst>
              <a:ext uri="{FF2B5EF4-FFF2-40B4-BE49-F238E27FC236}">
                <a16:creationId xmlns:a16="http://schemas.microsoft.com/office/drawing/2014/main" id="{F22FC41F-A9C9-A6D1-2B18-32D5E9C1A0E1}"/>
              </a:ext>
            </a:extLst>
          </p:cNvPr>
          <p:cNvSpPr txBox="1"/>
          <p:nvPr/>
        </p:nvSpPr>
        <p:spPr>
          <a:xfrm>
            <a:off x="7808482" y="4006972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400" dirty="0">
                <a:ea typeface="+mj-ea"/>
                <a:cs typeface="Arial" pitchFamily="34" charset="0"/>
              </a:rPr>
              <a:t>Ooglens</a:t>
            </a:r>
            <a:endParaRPr lang="nl-NL" sz="3200" dirty="0">
              <a:ea typeface="+mj-ea"/>
              <a:cs typeface="Arial" pitchFamily="34" charset="0"/>
            </a:endParaRPr>
          </a:p>
        </p:txBody>
      </p: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79A87A93-B635-36E1-0666-1D7862FCD628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6640425" y="4035307"/>
            <a:ext cx="1168056" cy="327627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kstvak 32">
            <a:extLst>
              <a:ext uri="{FF2B5EF4-FFF2-40B4-BE49-F238E27FC236}">
                <a16:creationId xmlns:a16="http://schemas.microsoft.com/office/drawing/2014/main" id="{2D07C188-E994-CD0F-45FE-984A98EDE67B}"/>
              </a:ext>
            </a:extLst>
          </p:cNvPr>
          <p:cNvSpPr txBox="1"/>
          <p:nvPr/>
        </p:nvSpPr>
        <p:spPr>
          <a:xfrm>
            <a:off x="7738672" y="2429934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400" dirty="0">
                <a:ea typeface="+mj-ea"/>
                <a:cs typeface="Arial" pitchFamily="34" charset="0"/>
              </a:rPr>
              <a:t>Glasachtig lichaam</a:t>
            </a:r>
            <a:endParaRPr lang="nl-NL" sz="3200" dirty="0">
              <a:ea typeface="+mj-ea"/>
              <a:cs typeface="Arial" pitchFamily="34" charset="0"/>
            </a:endParaRPr>
          </a:p>
        </p:txBody>
      </p: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62E105D6-9586-14D3-5D08-4F27306666F8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5249816" y="2749702"/>
            <a:ext cx="2488856" cy="36195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18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D978F-1425-6328-08C6-109D0DB34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524C483-C35B-95AD-3EC8-B06B955430EC}"/>
              </a:ext>
            </a:extLst>
          </p:cNvPr>
          <p:cNvSpPr txBox="1"/>
          <p:nvPr/>
        </p:nvSpPr>
        <p:spPr>
          <a:xfrm>
            <a:off x="723900" y="785812"/>
            <a:ext cx="107441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Examenspreekuur 2025</a:t>
            </a:r>
          </a:p>
          <a:p>
            <a:r>
              <a:rPr lang="nl-NL" sz="2800" dirty="0"/>
              <a:t>In dit examenspreekuur behandelen we de onderstaande </a:t>
            </a:r>
            <a:r>
              <a:rPr lang="nl-NL" sz="2800" b="1" dirty="0">
                <a:solidFill>
                  <a:srgbClr val="945DE8"/>
                </a:solidFill>
              </a:rPr>
              <a:t>onderwerpen</a:t>
            </a:r>
            <a:r>
              <a:rPr lang="nl-NL" sz="2800" dirty="0"/>
              <a:t>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54903B4-7DA9-4717-E16C-E53C04299C3D}"/>
              </a:ext>
            </a:extLst>
          </p:cNvPr>
          <p:cNvSpPr txBox="1"/>
          <p:nvPr/>
        </p:nvSpPr>
        <p:spPr>
          <a:xfrm>
            <a:off x="723900" y="1924585"/>
            <a:ext cx="107441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Fotosynthese en verbranding:	Fotosynthese, verbranding, gaswisseling</a:t>
            </a:r>
            <a:endParaRPr lang="nl-NL" sz="2200" dirty="0"/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Zenuwstelsel:			Zenuwcellen, zenuwen en de reflexboog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200" dirty="0"/>
              <a:t>Zintuigen:				Ogen, oren en neus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Aanpassingen:			Skeletten, snavels, poten, planten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200" dirty="0"/>
              <a:t>Bloedsomloop:			Bloed, hart, bloedsomloop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200" dirty="0">
                <a:latin typeface="+mn-lt"/>
              </a:rPr>
              <a:t>Voortplanting:			</a:t>
            </a:r>
            <a:r>
              <a:rPr lang="nl-NL" sz="2200" dirty="0"/>
              <a:t>Voortplantingsorganen en menstruatiecyclus</a:t>
            </a:r>
            <a:endParaRPr lang="nl-NL" sz="2200" dirty="0">
              <a:latin typeface="+mn-lt"/>
            </a:endParaRP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endParaRPr lang="nl-NL" sz="2200" dirty="0">
              <a:latin typeface="+mn-lt"/>
            </a:endParaRPr>
          </a:p>
          <a:p>
            <a:pPr marL="342900" indent="-34290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l-NL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2939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BF57-5891-ECAF-EC41-EFA3985A0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81DCBAE1-2F1D-A135-52CF-05648E325E5D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Het oor</a:t>
            </a:r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2" name="Afbeelding 1" descr="Afbeelding met binnen&#10;&#10;Automatisch gegenereerde beschrijving">
            <a:extLst>
              <a:ext uri="{FF2B5EF4-FFF2-40B4-BE49-F238E27FC236}">
                <a16:creationId xmlns:a16="http://schemas.microsoft.com/office/drawing/2014/main" id="{CD643B19-EE52-8E26-D634-1BCB5B053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>
          <a:xfrm>
            <a:off x="838199" y="1244753"/>
            <a:ext cx="8413162" cy="482688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9B18AC0-82AC-3E39-029C-B0F76F1BFF04}"/>
              </a:ext>
            </a:extLst>
          </p:cNvPr>
          <p:cNvSpPr txBox="1"/>
          <p:nvPr/>
        </p:nvSpPr>
        <p:spPr>
          <a:xfrm>
            <a:off x="8838317" y="1244753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800" dirty="0">
                <a:ea typeface="+mj-ea"/>
                <a:cs typeface="Arial" pitchFamily="34" charset="0"/>
              </a:rPr>
              <a:t>Evenwichtsorgaan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95EE3435-210F-3A7C-43D8-2C61E4951CC5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401690" y="1600716"/>
            <a:ext cx="1436627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FEFA1B0A-131C-A26D-B1A2-D8039194929D}"/>
              </a:ext>
            </a:extLst>
          </p:cNvPr>
          <p:cNvSpPr txBox="1"/>
          <p:nvPr/>
        </p:nvSpPr>
        <p:spPr>
          <a:xfrm>
            <a:off x="9315395" y="4034147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800" dirty="0">
                <a:ea typeface="+mj-ea"/>
                <a:cs typeface="Arial" pitchFamily="34" charset="0"/>
              </a:rPr>
              <a:t>Gehoororgaan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F51268F0-BD0D-5F99-9D95-72A97EF24729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8652933" y="4390110"/>
            <a:ext cx="662462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8AD9EC49-99A4-6477-71EA-671CE9F14180}"/>
              </a:ext>
            </a:extLst>
          </p:cNvPr>
          <p:cNvSpPr txBox="1"/>
          <p:nvPr/>
        </p:nvSpPr>
        <p:spPr>
          <a:xfrm>
            <a:off x="9315395" y="4746072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800" dirty="0">
                <a:ea typeface="+mj-ea"/>
                <a:cs typeface="Arial" pitchFamily="34" charset="0"/>
              </a:rPr>
              <a:t>Buis van </a:t>
            </a:r>
            <a:r>
              <a:rPr lang="nl-NL" sz="2800" dirty="0" err="1">
                <a:ea typeface="+mj-ea"/>
                <a:cs typeface="Arial" pitchFamily="34" charset="0"/>
              </a:rPr>
              <a:t>Eustagius</a:t>
            </a:r>
            <a:endParaRPr lang="nl-NL" sz="2800" dirty="0">
              <a:ea typeface="+mj-ea"/>
              <a:cs typeface="Arial" pitchFamily="34" charset="0"/>
            </a:endParaRP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FB7EB152-0111-B951-45CF-15CC50D1D5D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845076" y="5102035"/>
            <a:ext cx="1470319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561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5348B-283C-20CB-0C6B-ED4593DDC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1B23635-7163-CE45-F804-85004AEA2726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+mn-lt"/>
              </a:rPr>
              <a:t>De neus</a:t>
            </a:r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  <a:p>
            <a:pPr algn="l"/>
            <a:endParaRPr lang="nl-NL" sz="2800" dirty="0">
              <a:latin typeface="+mn-lt"/>
            </a:endParaRPr>
          </a:p>
        </p:txBody>
      </p:sp>
      <p:pic>
        <p:nvPicPr>
          <p:cNvPr id="2" name="Afbeelding 1" descr="Afbeelding met binnen, licht&#10;&#10;Automatisch gegenereerde beschrijving">
            <a:extLst>
              <a:ext uri="{FF2B5EF4-FFF2-40B4-BE49-F238E27FC236}">
                <a16:creationId xmlns:a16="http://schemas.microsoft.com/office/drawing/2014/main" id="{2EAA16B7-9C3C-6956-B552-A99C895A9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10" b="11523"/>
          <a:stretch/>
        </p:blipFill>
        <p:spPr>
          <a:xfrm flipH="1">
            <a:off x="477078" y="1305640"/>
            <a:ext cx="6348454" cy="511844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D3E0FB4-785E-8940-509F-83F4DE5DB0D3}"/>
              </a:ext>
            </a:extLst>
          </p:cNvPr>
          <p:cNvSpPr txBox="1"/>
          <p:nvPr/>
        </p:nvSpPr>
        <p:spPr>
          <a:xfrm>
            <a:off x="6825532" y="3769685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800" dirty="0">
                <a:ea typeface="+mj-ea"/>
                <a:cs typeface="Arial" pitchFamily="34" charset="0"/>
              </a:rPr>
              <a:t>Neusholte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AFEBD7A2-E449-F3D4-3679-407A5E634AF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5388905" y="4125648"/>
            <a:ext cx="1436627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6B0C41FA-2A46-EA6D-03DD-9F2595AC33CD}"/>
              </a:ext>
            </a:extLst>
          </p:cNvPr>
          <p:cNvSpPr txBox="1"/>
          <p:nvPr/>
        </p:nvSpPr>
        <p:spPr>
          <a:xfrm>
            <a:off x="6825532" y="4740921"/>
            <a:ext cx="2876605" cy="71192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rmAutofit fontScale="97500"/>
          </a:bodyPr>
          <a:lstStyle/>
          <a:p>
            <a:r>
              <a:rPr lang="nl-NL" sz="2800" dirty="0">
                <a:ea typeface="+mj-ea"/>
                <a:cs typeface="Arial" pitchFamily="34" charset="0"/>
              </a:rPr>
              <a:t>Mondholte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D3805DA6-7501-B526-A6D2-1EDAEE4F00C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046133" y="5096884"/>
            <a:ext cx="1779399" cy="0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927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26EB8-F115-6428-79AE-63F371C3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A716F8D-160F-2F1F-D6A0-252D69F5F8C2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Zintuigen</a:t>
            </a:r>
          </a:p>
        </p:txBody>
      </p:sp>
      <p:pic>
        <p:nvPicPr>
          <p:cNvPr id="4" name="Afbeelding 3" descr="Afbeelding met tekst, Menselijk gezicht, schermopname, baby&#10;&#10;Door AI gegenereerde inhoud is mogelijk onjuist.">
            <a:extLst>
              <a:ext uri="{FF2B5EF4-FFF2-40B4-BE49-F238E27FC236}">
                <a16:creationId xmlns:a16="http://schemas.microsoft.com/office/drawing/2014/main" id="{D231EAF6-1063-528D-E443-4BAFCAB1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71"/>
          <a:stretch/>
        </p:blipFill>
        <p:spPr>
          <a:xfrm>
            <a:off x="723900" y="1493698"/>
            <a:ext cx="5042129" cy="4800122"/>
          </a:xfrm>
          <a:prstGeom prst="rect">
            <a:avLst/>
          </a:prstGeom>
        </p:spPr>
      </p:pic>
      <p:pic>
        <p:nvPicPr>
          <p:cNvPr id="7" name="Afbeelding 6" descr="Afbeelding met tekst, Lettertype, schermopname, lijn&#10;&#10;Door AI gegenereerde inhoud is mogelijk onjuist.">
            <a:extLst>
              <a:ext uri="{FF2B5EF4-FFF2-40B4-BE49-F238E27FC236}">
                <a16:creationId xmlns:a16="http://schemas.microsoft.com/office/drawing/2014/main" id="{F454D516-EAE1-5734-3978-D10B977D9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64" y="2571565"/>
            <a:ext cx="6070600" cy="1447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E41F954-4ED3-871F-1355-5254F8CFD1C7}"/>
              </a:ext>
            </a:extLst>
          </p:cNvPr>
          <p:cNvSpPr txBox="1"/>
          <p:nvPr/>
        </p:nvSpPr>
        <p:spPr>
          <a:xfrm>
            <a:off x="5715230" y="4019365"/>
            <a:ext cx="126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6"/>
                </a:solidFill>
                <a:latin typeface="Segoe Print" panose="02000800000000000000" pitchFamily="2" charset="0"/>
              </a:rPr>
              <a:t>Hamer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18D454E-BA4E-5B2C-FFF6-61022BB81258}"/>
              </a:ext>
            </a:extLst>
          </p:cNvPr>
          <p:cNvSpPr txBox="1"/>
          <p:nvPr/>
        </p:nvSpPr>
        <p:spPr>
          <a:xfrm>
            <a:off x="8390697" y="4019365"/>
            <a:ext cx="234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6"/>
                </a:solidFill>
                <a:latin typeface="Segoe Print" panose="02000800000000000000" pitchFamily="2" charset="0"/>
              </a:rPr>
              <a:t>Stijgbeugel</a:t>
            </a:r>
          </a:p>
        </p:txBody>
      </p:sp>
    </p:spTree>
    <p:extLst>
      <p:ext uri="{BB962C8B-B14F-4D97-AF65-F5344CB8AC3E}">
        <p14:creationId xmlns:p14="http://schemas.microsoft.com/office/powerpoint/2010/main" val="59985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DBA11-8A69-E302-9BB5-F92E65095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4FFD681-8299-C07F-E6F5-211E5140F9D2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Zintuigen</a:t>
            </a:r>
          </a:p>
        </p:txBody>
      </p:sp>
      <p:pic>
        <p:nvPicPr>
          <p:cNvPr id="4" name="Afbeelding 3" descr="Afbeelding met tekst, Menselijk gezicht, schermopname, baby&#10;&#10;Door AI gegenereerde inhoud is mogelijk onjuist.">
            <a:extLst>
              <a:ext uri="{FF2B5EF4-FFF2-40B4-BE49-F238E27FC236}">
                <a16:creationId xmlns:a16="http://schemas.microsoft.com/office/drawing/2014/main" id="{685CA5CB-72BD-3048-88DD-3CA9747BA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493698"/>
            <a:ext cx="10744198" cy="480012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F05955F-584C-B4C7-7919-6593A847F3EC}"/>
              </a:ext>
            </a:extLst>
          </p:cNvPr>
          <p:cNvSpPr txBox="1"/>
          <p:nvPr/>
        </p:nvSpPr>
        <p:spPr>
          <a:xfrm>
            <a:off x="6425972" y="2353733"/>
            <a:ext cx="4785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egoe Print" panose="02000800000000000000" pitchFamily="2" charset="0"/>
              </a:rPr>
              <a:t>Dit deel van het oor heet de </a:t>
            </a:r>
            <a:r>
              <a:rPr lang="nl-NL" sz="2400" dirty="0">
                <a:solidFill>
                  <a:schemeClr val="accent6"/>
                </a:solidFill>
                <a:latin typeface="Segoe Print" panose="02000800000000000000" pitchFamily="2" charset="0"/>
              </a:rPr>
              <a:t>gehoorgang</a:t>
            </a:r>
            <a:r>
              <a:rPr lang="nl-NL" sz="2400" dirty="0">
                <a:latin typeface="Segoe Print" panose="02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909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F0285-C4F8-30B9-523A-D7563C0F4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38CC5FB-6207-DF96-88AF-88C765398D2E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Zintuigen</a:t>
            </a:r>
          </a:p>
        </p:txBody>
      </p:sp>
      <p:pic>
        <p:nvPicPr>
          <p:cNvPr id="4" name="Afbeelding 3" descr="Afbeelding met tekst, Menselijk gezicht, schermopname, baby&#10;&#10;Door AI gegenereerde inhoud is mogelijk onjuist.">
            <a:extLst>
              <a:ext uri="{FF2B5EF4-FFF2-40B4-BE49-F238E27FC236}">
                <a16:creationId xmlns:a16="http://schemas.microsoft.com/office/drawing/2014/main" id="{9C8E08F6-3D64-C178-C54C-B020331CB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562851"/>
            <a:ext cx="10741484" cy="477021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D9576A9-F48C-C526-C377-DE1BFCD93FDB}"/>
              </a:ext>
            </a:extLst>
          </p:cNvPr>
          <p:cNvSpPr txBox="1"/>
          <p:nvPr/>
        </p:nvSpPr>
        <p:spPr>
          <a:xfrm>
            <a:off x="6403670" y="1918010"/>
            <a:ext cx="4970574" cy="1606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egoe Print" panose="02000800000000000000" pitchFamily="2" charset="0"/>
              </a:rPr>
              <a:t>Bij verkoudheid kan een baby minder goed horen doordat het trommelvlies minder goed kan trillen.</a:t>
            </a:r>
          </a:p>
        </p:txBody>
      </p:sp>
    </p:spTree>
    <p:extLst>
      <p:ext uri="{BB962C8B-B14F-4D97-AF65-F5344CB8AC3E}">
        <p14:creationId xmlns:p14="http://schemas.microsoft.com/office/powerpoint/2010/main" val="21490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B1A65-8748-F2DD-3237-E6F03945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actus, plant, verschillend, vers&#10;&#10;Automatisch gegenereerde beschrijving">
            <a:extLst>
              <a:ext uri="{FF2B5EF4-FFF2-40B4-BE49-F238E27FC236}">
                <a16:creationId xmlns:a16="http://schemas.microsoft.com/office/drawing/2014/main" id="{2265B30D-3B19-0700-8EE0-66C47E363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760" r="61070"/>
          <a:stretch/>
        </p:blipFill>
        <p:spPr>
          <a:xfrm>
            <a:off x="825358" y="1832057"/>
            <a:ext cx="3513762" cy="453069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6411B58-B777-857E-2F4E-E8590BF2C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56375"/>
          <a:stretch/>
        </p:blipFill>
        <p:spPr>
          <a:xfrm>
            <a:off x="4406852" y="1832057"/>
            <a:ext cx="3513762" cy="4530697"/>
          </a:xfrm>
          <a:prstGeom prst="rect">
            <a:avLst/>
          </a:prstGeom>
        </p:spPr>
      </p:pic>
      <p:pic>
        <p:nvPicPr>
          <p:cNvPr id="9" name="Afbeelding 8" descr="Afbeelding met verschillend, plant, kleurrijk, verschillende&#10;&#10;Automatisch gegenereerde beschrijving">
            <a:extLst>
              <a:ext uri="{FF2B5EF4-FFF2-40B4-BE49-F238E27FC236}">
                <a16:creationId xmlns:a16="http://schemas.microsoft.com/office/drawing/2014/main" id="{75C692D4-DF49-6831-7772-6A407D5420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246"/>
          <a:stretch/>
        </p:blipFill>
        <p:spPr>
          <a:xfrm>
            <a:off x="7989300" y="1833895"/>
            <a:ext cx="3513762" cy="451726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F4ACF9E-84CA-9484-592D-3527265DB026}"/>
              </a:ext>
            </a:extLst>
          </p:cNvPr>
          <p:cNvSpPr txBox="1"/>
          <p:nvPr/>
        </p:nvSpPr>
        <p:spPr>
          <a:xfrm>
            <a:off x="714861" y="787108"/>
            <a:ext cx="11290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Droge omgeving</a:t>
            </a:r>
          </a:p>
          <a:p>
            <a:r>
              <a:rPr lang="nl-NL" sz="2400" dirty="0"/>
              <a:t>Bij deze planten draait alles om </a:t>
            </a:r>
            <a:r>
              <a:rPr lang="nl-NL" sz="2400" b="1" dirty="0">
                <a:solidFill>
                  <a:srgbClr val="945DE8"/>
                </a:solidFill>
              </a:rPr>
              <a:t>waterverlies</a:t>
            </a:r>
            <a:r>
              <a:rPr lang="nl-NL" sz="2400" dirty="0"/>
              <a:t> tegengaan en zoveel mogelijk opnemen. </a:t>
            </a:r>
          </a:p>
        </p:txBody>
      </p:sp>
    </p:spTree>
    <p:extLst>
      <p:ext uri="{BB962C8B-B14F-4D97-AF65-F5344CB8AC3E}">
        <p14:creationId xmlns:p14="http://schemas.microsoft.com/office/powerpoint/2010/main" val="2494323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F1A43C31-C220-3241-8D7E-E2602C059BCA}"/>
              </a:ext>
            </a:extLst>
          </p:cNvPr>
          <p:cNvSpPr txBox="1"/>
          <p:nvPr/>
        </p:nvSpPr>
        <p:spPr>
          <a:xfrm>
            <a:off x="731794" y="787108"/>
            <a:ext cx="110076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Natte omgeving</a:t>
            </a:r>
          </a:p>
          <a:p>
            <a:r>
              <a:rPr lang="nl-NL" sz="2800" dirty="0"/>
              <a:t>Waterplanten hebben geen sterke stam nodig.</a:t>
            </a:r>
          </a:p>
        </p:txBody>
      </p:sp>
      <p:pic>
        <p:nvPicPr>
          <p:cNvPr id="2" name="Afbeelding 1" descr="Afbeelding met natuur, vijver, water, bloem&#10;&#10;Automatisch gegenereerde beschrijving">
            <a:extLst>
              <a:ext uri="{FF2B5EF4-FFF2-40B4-BE49-F238E27FC236}">
                <a16:creationId xmlns:a16="http://schemas.microsoft.com/office/drawing/2014/main" id="{44EDE615-8332-8B25-DF1C-0136AF57D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55" r="40667"/>
          <a:stretch/>
        </p:blipFill>
        <p:spPr>
          <a:xfrm>
            <a:off x="744793" y="1925881"/>
            <a:ext cx="5136718" cy="451213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988A580-9177-2942-DE6C-F7D1673CB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2593" r="15833"/>
          <a:stretch/>
        </p:blipFill>
        <p:spPr>
          <a:xfrm>
            <a:off x="5981180" y="1925881"/>
            <a:ext cx="5479026" cy="45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60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F1A43C31-C220-3241-8D7E-E2602C059BCA}"/>
              </a:ext>
            </a:extLst>
          </p:cNvPr>
          <p:cNvSpPr txBox="1"/>
          <p:nvPr/>
        </p:nvSpPr>
        <p:spPr>
          <a:xfrm>
            <a:off x="731794" y="787108"/>
            <a:ext cx="11007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Zon</a:t>
            </a:r>
          </a:p>
          <a:p>
            <a:r>
              <a:rPr lang="nl-NL" sz="2600" dirty="0"/>
              <a:t>De overlevingskans van planten hangt samen met de </a:t>
            </a:r>
            <a:r>
              <a:rPr lang="nl-NL" sz="2600" b="1" dirty="0">
                <a:solidFill>
                  <a:srgbClr val="945DE8"/>
                </a:solidFill>
              </a:rPr>
              <a:t>abiotische factor licht</a:t>
            </a:r>
            <a:r>
              <a:rPr lang="nl-NL" sz="2600" dirty="0"/>
              <a:t>.</a:t>
            </a:r>
          </a:p>
        </p:txBody>
      </p:sp>
      <p:pic>
        <p:nvPicPr>
          <p:cNvPr id="3" name="Afbeelding 2" descr="Afbeelding met grafiek&#10;&#10;Automatisch gegenereerde beschrijving">
            <a:extLst>
              <a:ext uri="{FF2B5EF4-FFF2-40B4-BE49-F238E27FC236}">
                <a16:creationId xmlns:a16="http://schemas.microsoft.com/office/drawing/2014/main" id="{244BBD00-93F7-21D1-809F-2B56F3003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36" r="6318" b="4618"/>
          <a:stretch/>
        </p:blipFill>
        <p:spPr>
          <a:xfrm>
            <a:off x="3135771" y="2081754"/>
            <a:ext cx="6143138" cy="4397761"/>
          </a:xfrm>
          <a:prstGeom prst="rect">
            <a:avLst/>
          </a:prstGeom>
        </p:spPr>
      </p:pic>
      <p:pic>
        <p:nvPicPr>
          <p:cNvPr id="8" name="Afbeelding 7" descr="Afbeelding met boom, buitenshuis, plant, blad&#10;&#10;Automatisch gegenereerde beschrijving">
            <a:extLst>
              <a:ext uri="{FF2B5EF4-FFF2-40B4-BE49-F238E27FC236}">
                <a16:creationId xmlns:a16="http://schemas.microsoft.com/office/drawing/2014/main" id="{65A2122F-B905-E57B-A7ED-F4D07FEC0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23" r="25200"/>
          <a:stretch/>
        </p:blipFill>
        <p:spPr>
          <a:xfrm>
            <a:off x="842025" y="1861214"/>
            <a:ext cx="2293747" cy="4483558"/>
          </a:xfrm>
          <a:prstGeom prst="rect">
            <a:avLst/>
          </a:prstGeom>
        </p:spPr>
      </p:pic>
      <p:pic>
        <p:nvPicPr>
          <p:cNvPr id="10" name="Afbeelding 9" descr="Afbeelding met bloem, plant, rood&#10;&#10;Automatisch gegenereerde beschrijving">
            <a:extLst>
              <a:ext uri="{FF2B5EF4-FFF2-40B4-BE49-F238E27FC236}">
                <a16:creationId xmlns:a16="http://schemas.microsoft.com/office/drawing/2014/main" id="{54F4804D-F553-EF96-BB56-36D9666F84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19" t="-134" r="31904" b="134"/>
          <a:stretch/>
        </p:blipFill>
        <p:spPr>
          <a:xfrm>
            <a:off x="9293293" y="1861214"/>
            <a:ext cx="2293747" cy="44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22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7957A-5F8D-2993-AB53-1E6163D04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vogel, roofvogel, geel, adelaar&#10;&#10;Automatisch gegenereerde beschrijving">
            <a:extLst>
              <a:ext uri="{FF2B5EF4-FFF2-40B4-BE49-F238E27FC236}">
                <a16:creationId xmlns:a16="http://schemas.microsoft.com/office/drawing/2014/main" id="{9ABB0E55-36D5-913B-4AE4-93278604A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4395"/>
          <a:stretch/>
        </p:blipFill>
        <p:spPr>
          <a:xfrm>
            <a:off x="5097726" y="1902635"/>
            <a:ext cx="6377598" cy="4544531"/>
          </a:xfrm>
          <a:prstGeom prst="rect">
            <a:avLst/>
          </a:prstGeom>
        </p:spPr>
      </p:pic>
      <p:pic>
        <p:nvPicPr>
          <p:cNvPr id="4" name="Afbeelding 3" descr="Afbeelding met vogel, papegaai, wit, sluiten&#10;&#10;Automatisch gegenereerde beschrijving">
            <a:extLst>
              <a:ext uri="{FF2B5EF4-FFF2-40B4-BE49-F238E27FC236}">
                <a16:creationId xmlns:a16="http://schemas.microsoft.com/office/drawing/2014/main" id="{AA4FC180-E8EC-7925-19F3-8D057419D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/>
          <a:stretch/>
        </p:blipFill>
        <p:spPr>
          <a:xfrm>
            <a:off x="12417945" y="1889209"/>
            <a:ext cx="5434870" cy="4545836"/>
          </a:xfrm>
          <a:prstGeom prst="rect">
            <a:avLst/>
          </a:prstGeom>
        </p:spPr>
      </p:pic>
      <p:pic>
        <p:nvPicPr>
          <p:cNvPr id="5" name="Afbeelding 4" descr="Afbeelding met vogel, watervogel, buiten, water&#10;&#10;Automatisch gegenereerde beschrijving">
            <a:extLst>
              <a:ext uri="{FF2B5EF4-FFF2-40B4-BE49-F238E27FC236}">
                <a16:creationId xmlns:a16="http://schemas.microsoft.com/office/drawing/2014/main" id="{4D74A81F-7992-E4E4-730E-4B3DE45079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7815" r="18570"/>
          <a:stretch/>
        </p:blipFill>
        <p:spPr>
          <a:xfrm>
            <a:off x="802405" y="1908385"/>
            <a:ext cx="4136924" cy="453878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69596A5-E725-7D04-BF26-F8DD16B2B31B}"/>
              </a:ext>
            </a:extLst>
          </p:cNvPr>
          <p:cNvSpPr txBox="1"/>
          <p:nvPr/>
        </p:nvSpPr>
        <p:spPr>
          <a:xfrm>
            <a:off x="731794" y="787108"/>
            <a:ext cx="1100764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Vogels</a:t>
            </a:r>
          </a:p>
          <a:p>
            <a:r>
              <a:rPr lang="nl-NL" sz="2800" dirty="0"/>
              <a:t>De </a:t>
            </a:r>
            <a:r>
              <a:rPr lang="nl-NL" sz="2800" b="1" dirty="0">
                <a:solidFill>
                  <a:srgbClr val="945DE8"/>
                </a:solidFill>
              </a:rPr>
              <a:t>snavel</a:t>
            </a:r>
            <a:r>
              <a:rPr lang="nl-NL" sz="2800" dirty="0"/>
              <a:t> en </a:t>
            </a:r>
            <a:r>
              <a:rPr lang="nl-NL" sz="2800" b="1" dirty="0">
                <a:solidFill>
                  <a:srgbClr val="945DE8"/>
                </a:solidFill>
              </a:rPr>
              <a:t>poten</a:t>
            </a:r>
            <a:r>
              <a:rPr lang="nl-NL" sz="2800" dirty="0"/>
              <a:t> van vogels zijn aangepast aan hun omgeving. </a:t>
            </a:r>
            <a:endParaRPr lang="nl-NL" sz="3200" dirty="0"/>
          </a:p>
          <a:p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3922857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056F6-E095-F0B4-1D91-E5A5419BF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8215A12-3F02-637A-4C82-C0A59CB34F4F}"/>
              </a:ext>
            </a:extLst>
          </p:cNvPr>
          <p:cNvSpPr txBox="1"/>
          <p:nvPr/>
        </p:nvSpPr>
        <p:spPr>
          <a:xfrm>
            <a:off x="723900" y="785812"/>
            <a:ext cx="1089435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Verbranding</a:t>
            </a:r>
          </a:p>
          <a:p>
            <a:r>
              <a:rPr lang="nl-NL" sz="2800" dirty="0"/>
              <a:t>Bij de verbranding van </a:t>
            </a:r>
            <a:r>
              <a:rPr lang="nl-NL" sz="2800" b="1" dirty="0">
                <a:solidFill>
                  <a:srgbClr val="945DE8"/>
                </a:solidFill>
              </a:rPr>
              <a:t>glucose</a:t>
            </a:r>
            <a:r>
              <a:rPr lang="nl-NL" sz="2800" dirty="0"/>
              <a:t> in cellen komt </a:t>
            </a:r>
            <a:r>
              <a:rPr lang="nl-NL" sz="2800" b="1" dirty="0">
                <a:solidFill>
                  <a:srgbClr val="945DE8"/>
                </a:solidFill>
              </a:rPr>
              <a:t>energie</a:t>
            </a:r>
            <a:r>
              <a:rPr lang="nl-NL" sz="2800" dirty="0"/>
              <a:t> vrij. </a:t>
            </a:r>
          </a:p>
          <a:p>
            <a:endParaRPr lang="nl-NL" sz="2800" dirty="0"/>
          </a:p>
          <a:p>
            <a:r>
              <a:rPr lang="nl-NL" sz="2800" i="1" dirty="0">
                <a:latin typeface="+mn-lt"/>
              </a:rPr>
              <a:t>Zuurstof + Glucose 		 Koolstofdioxide + Water +  </a:t>
            </a:r>
            <a:r>
              <a:rPr lang="nl-NL" sz="2800" i="1" dirty="0"/>
              <a:t>E</a:t>
            </a:r>
            <a:r>
              <a:rPr lang="nl-NL" sz="2800" i="1" dirty="0">
                <a:latin typeface="+mn-lt"/>
              </a:rPr>
              <a:t>nergie</a:t>
            </a:r>
          </a:p>
          <a:p>
            <a:endParaRPr lang="nl-NL" sz="2800" dirty="0"/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B8C24AEB-F781-4A4C-F415-9D9E61F5A39D}"/>
              </a:ext>
            </a:extLst>
          </p:cNvPr>
          <p:cNvCxnSpPr>
            <a:cxnSpLocks/>
          </p:cNvCxnSpPr>
          <p:nvPr/>
        </p:nvCxnSpPr>
        <p:spPr>
          <a:xfrm flipH="1">
            <a:off x="3628488" y="2530702"/>
            <a:ext cx="471054" cy="0"/>
          </a:xfrm>
          <a:prstGeom prst="line">
            <a:avLst/>
          </a:prstGeom>
          <a:ln w="25400">
            <a:head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fbeelding 5" descr="Afbeelding met Kinderkunst&#10;&#10;Door AI gegenereerde inhoud is mogelijk onjuist.">
            <a:extLst>
              <a:ext uri="{FF2B5EF4-FFF2-40B4-BE49-F238E27FC236}">
                <a16:creationId xmlns:a16="http://schemas.microsoft.com/office/drawing/2014/main" id="{2976445A-4091-14DF-C10F-014947933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1" y="2769815"/>
            <a:ext cx="5039274" cy="380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83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B161F-52DB-B3EF-7A68-A32EAF04C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8EA359E9-C910-707B-1321-CDB2C8745FE3}"/>
              </a:ext>
            </a:extLst>
          </p:cNvPr>
          <p:cNvSpPr txBox="1"/>
          <p:nvPr/>
        </p:nvSpPr>
        <p:spPr>
          <a:xfrm>
            <a:off x="731794" y="787108"/>
            <a:ext cx="1100764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Vogels</a:t>
            </a:r>
          </a:p>
          <a:p>
            <a:r>
              <a:rPr lang="nl-NL" sz="2800" dirty="0"/>
              <a:t>De </a:t>
            </a:r>
            <a:r>
              <a:rPr lang="nl-NL" sz="2800" b="1" dirty="0">
                <a:solidFill>
                  <a:srgbClr val="945DE8"/>
                </a:solidFill>
              </a:rPr>
              <a:t>snavel</a:t>
            </a:r>
            <a:r>
              <a:rPr lang="nl-NL" sz="2800" dirty="0"/>
              <a:t> en </a:t>
            </a:r>
            <a:r>
              <a:rPr lang="nl-NL" sz="2800" b="1" dirty="0">
                <a:solidFill>
                  <a:srgbClr val="945DE8"/>
                </a:solidFill>
              </a:rPr>
              <a:t>poten</a:t>
            </a:r>
            <a:r>
              <a:rPr lang="nl-NL" sz="2800" dirty="0"/>
              <a:t> van vogels zijn aangepast aan hun omgeving. </a:t>
            </a:r>
            <a:endParaRPr lang="nl-NL" sz="3200" dirty="0"/>
          </a:p>
          <a:p>
            <a:endParaRPr lang="nl-NL" sz="2600" dirty="0"/>
          </a:p>
        </p:txBody>
      </p:sp>
      <p:pic>
        <p:nvPicPr>
          <p:cNvPr id="3" name="Afbeelding 2" descr="Afbeelding met vogel, roofvogel, geel, adelaar&#10;&#10;Automatisch gegenereerde beschrijving">
            <a:extLst>
              <a:ext uri="{FF2B5EF4-FFF2-40B4-BE49-F238E27FC236}">
                <a16:creationId xmlns:a16="http://schemas.microsoft.com/office/drawing/2014/main" id="{94DA9322-F0EA-7991-141B-142A731DF9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4395"/>
          <a:stretch/>
        </p:blipFill>
        <p:spPr>
          <a:xfrm>
            <a:off x="733584" y="1902635"/>
            <a:ext cx="6377598" cy="4544531"/>
          </a:xfrm>
          <a:prstGeom prst="rect">
            <a:avLst/>
          </a:prstGeom>
        </p:spPr>
      </p:pic>
      <p:pic>
        <p:nvPicPr>
          <p:cNvPr id="7" name="Afbeelding 6" descr="Afbeelding met vogel, papegaai, wit, sluiten&#10;&#10;Automatisch gegenereerde beschrijving">
            <a:extLst>
              <a:ext uri="{FF2B5EF4-FFF2-40B4-BE49-F238E27FC236}">
                <a16:creationId xmlns:a16="http://schemas.microsoft.com/office/drawing/2014/main" id="{4A80517F-FD7B-AB31-1044-C6A5E0E6C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r="13198"/>
          <a:stretch/>
        </p:blipFill>
        <p:spPr>
          <a:xfrm>
            <a:off x="7269579" y="1880339"/>
            <a:ext cx="4368263" cy="4545836"/>
          </a:xfrm>
          <a:prstGeom prst="rect">
            <a:avLst/>
          </a:prstGeom>
        </p:spPr>
      </p:pic>
      <p:pic>
        <p:nvPicPr>
          <p:cNvPr id="8" name="Afbeelding 7" descr="Afbeelding met vogel, watervogel, buiten, water&#10;&#10;Automatisch gegenereerde beschrijving">
            <a:extLst>
              <a:ext uri="{FF2B5EF4-FFF2-40B4-BE49-F238E27FC236}">
                <a16:creationId xmlns:a16="http://schemas.microsoft.com/office/drawing/2014/main" id="{8F8DAA02-FAF4-16E6-2CEE-8C60EE528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7815" r="18570"/>
          <a:stretch/>
        </p:blipFill>
        <p:spPr>
          <a:xfrm>
            <a:off x="-4299156" y="1832057"/>
            <a:ext cx="4136924" cy="45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0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18134-4329-B3C7-9EF1-645EBAB9B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839B965-89B5-6BB8-E514-5B1E24579F5F}"/>
              </a:ext>
            </a:extLst>
          </p:cNvPr>
          <p:cNvSpPr txBox="1"/>
          <p:nvPr/>
        </p:nvSpPr>
        <p:spPr>
          <a:xfrm>
            <a:off x="731794" y="787108"/>
            <a:ext cx="1100764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Landzoogdieren</a:t>
            </a:r>
          </a:p>
          <a:p>
            <a:r>
              <a:rPr lang="nl-NL" sz="2800" dirty="0"/>
              <a:t>De </a:t>
            </a:r>
            <a:r>
              <a:rPr lang="nl-NL" sz="2800" b="1" dirty="0">
                <a:solidFill>
                  <a:srgbClr val="945DE8"/>
                </a:solidFill>
              </a:rPr>
              <a:t>poten</a:t>
            </a:r>
            <a:r>
              <a:rPr lang="nl-NL" sz="2800" dirty="0"/>
              <a:t> van landzoogdieren zijn aangepast aan hun omgeving. </a:t>
            </a:r>
            <a:endParaRPr lang="nl-NL" sz="3200" dirty="0"/>
          </a:p>
          <a:p>
            <a:endParaRPr lang="nl-NL" sz="2600" dirty="0"/>
          </a:p>
        </p:txBody>
      </p:sp>
      <p:pic>
        <p:nvPicPr>
          <p:cNvPr id="2" name="Afbeelding 1" descr="Afbeelding met grond, zoogdier, beer&#10;&#10;Automatisch gegenereerde beschrijving">
            <a:extLst>
              <a:ext uri="{FF2B5EF4-FFF2-40B4-BE49-F238E27FC236}">
                <a16:creationId xmlns:a16="http://schemas.microsoft.com/office/drawing/2014/main" id="{21161094-4636-859F-D6B1-0BF4621F3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7" r="6183"/>
          <a:stretch/>
        </p:blipFill>
        <p:spPr>
          <a:xfrm>
            <a:off x="806198" y="1889209"/>
            <a:ext cx="4247934" cy="4515215"/>
          </a:xfrm>
          <a:prstGeom prst="rect">
            <a:avLst/>
          </a:prstGeom>
        </p:spPr>
      </p:pic>
      <p:pic>
        <p:nvPicPr>
          <p:cNvPr id="4" name="Afbeelding 3" descr="Afbeelding met zoogdier, grote kat, grond, buiten&#10;&#10;Automatisch gegenereerde beschrijving">
            <a:extLst>
              <a:ext uri="{FF2B5EF4-FFF2-40B4-BE49-F238E27FC236}">
                <a16:creationId xmlns:a16="http://schemas.microsoft.com/office/drawing/2014/main" id="{336697B7-6931-1C71-8762-57BE06E0CE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7" r="14166"/>
          <a:stretch/>
        </p:blipFill>
        <p:spPr>
          <a:xfrm>
            <a:off x="12470626" y="1924594"/>
            <a:ext cx="4800340" cy="4479622"/>
          </a:xfrm>
          <a:prstGeom prst="rect">
            <a:avLst/>
          </a:prstGeom>
        </p:spPr>
      </p:pic>
      <p:pic>
        <p:nvPicPr>
          <p:cNvPr id="5" name="Afbeelding 4" descr="Afbeelding met gras, buiten, zoogdier, antilope&#10;&#10;Automatisch gegenereerde beschrijving">
            <a:extLst>
              <a:ext uri="{FF2B5EF4-FFF2-40B4-BE49-F238E27FC236}">
                <a16:creationId xmlns:a16="http://schemas.microsoft.com/office/drawing/2014/main" id="{D6D35403-1B41-D9B5-0F73-6D9499AB91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-1" r="6405" b="1729"/>
          <a:stretch/>
        </p:blipFill>
        <p:spPr>
          <a:xfrm>
            <a:off x="5230864" y="1909275"/>
            <a:ext cx="6841556" cy="449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60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0B674-9440-3107-65BF-38950D99F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0FE3D0E-5C9F-2808-BBC6-FD2B7E03F447}"/>
              </a:ext>
            </a:extLst>
          </p:cNvPr>
          <p:cNvSpPr txBox="1"/>
          <p:nvPr/>
        </p:nvSpPr>
        <p:spPr>
          <a:xfrm>
            <a:off x="731794" y="787108"/>
            <a:ext cx="1100764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Landzoogdieren</a:t>
            </a:r>
          </a:p>
          <a:p>
            <a:r>
              <a:rPr lang="nl-NL" sz="2800" dirty="0"/>
              <a:t>De </a:t>
            </a:r>
            <a:r>
              <a:rPr lang="nl-NL" sz="2800" b="1" dirty="0">
                <a:solidFill>
                  <a:srgbClr val="945DE8"/>
                </a:solidFill>
              </a:rPr>
              <a:t>poten</a:t>
            </a:r>
            <a:r>
              <a:rPr lang="nl-NL" sz="2800" dirty="0"/>
              <a:t> van landzoogdieren zijn aangepast aan hun omgeving. </a:t>
            </a:r>
            <a:endParaRPr lang="nl-NL" sz="3200" dirty="0"/>
          </a:p>
          <a:p>
            <a:endParaRPr lang="nl-NL" sz="2600" dirty="0"/>
          </a:p>
        </p:txBody>
      </p:sp>
      <p:pic>
        <p:nvPicPr>
          <p:cNvPr id="3" name="Afbeelding 2" descr="Afbeelding met grond, zoogdier, beer&#10;&#10;Automatisch gegenereerde beschrijving">
            <a:extLst>
              <a:ext uri="{FF2B5EF4-FFF2-40B4-BE49-F238E27FC236}">
                <a16:creationId xmlns:a16="http://schemas.microsoft.com/office/drawing/2014/main" id="{AA740A55-B047-66DA-1478-4FC449CDC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7" r="6183"/>
          <a:stretch/>
        </p:blipFill>
        <p:spPr>
          <a:xfrm>
            <a:off x="-4662270" y="1863544"/>
            <a:ext cx="4247934" cy="4515215"/>
          </a:xfrm>
          <a:prstGeom prst="rect">
            <a:avLst/>
          </a:prstGeom>
        </p:spPr>
      </p:pic>
      <p:pic>
        <p:nvPicPr>
          <p:cNvPr id="7" name="Afbeelding 6" descr="Afbeelding met zoogdier, grote kat, grond, buiten&#10;&#10;Automatisch gegenereerde beschrijving">
            <a:extLst>
              <a:ext uri="{FF2B5EF4-FFF2-40B4-BE49-F238E27FC236}">
                <a16:creationId xmlns:a16="http://schemas.microsoft.com/office/drawing/2014/main" id="{7F9A5254-1CA1-BE95-B41C-40FCACA4D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5" r="27679"/>
          <a:stretch/>
        </p:blipFill>
        <p:spPr>
          <a:xfrm>
            <a:off x="7770558" y="1899137"/>
            <a:ext cx="3722013" cy="4479622"/>
          </a:xfrm>
          <a:prstGeom prst="rect">
            <a:avLst/>
          </a:prstGeom>
        </p:spPr>
      </p:pic>
      <p:pic>
        <p:nvPicPr>
          <p:cNvPr id="8" name="Afbeelding 7" descr="Afbeelding met gras, buiten, zoogdier, antilope&#10;&#10;Automatisch gegenereerde beschrijving">
            <a:extLst>
              <a:ext uri="{FF2B5EF4-FFF2-40B4-BE49-F238E27FC236}">
                <a16:creationId xmlns:a16="http://schemas.microsoft.com/office/drawing/2014/main" id="{6B10EC62-1335-DC7E-9ACD-D843125DFA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-1" r="6405" b="1729"/>
          <a:stretch/>
        </p:blipFill>
        <p:spPr>
          <a:xfrm>
            <a:off x="813733" y="1909275"/>
            <a:ext cx="6841556" cy="449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1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5EF00-CAA6-0E18-0216-B582FDA9C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F207600-133E-FAB0-845E-A995A3FF8277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Planten en dieren</a:t>
            </a:r>
          </a:p>
        </p:txBody>
      </p:sp>
      <p:pic>
        <p:nvPicPr>
          <p:cNvPr id="4" name="Afbeelding 3" descr="Afbeelding met plant, bloem, schermopname, tekst&#10;&#10;Door AI gegenereerde inhoud is mogelijk onjuist.">
            <a:extLst>
              <a:ext uri="{FF2B5EF4-FFF2-40B4-BE49-F238E27FC236}">
                <a16:creationId xmlns:a16="http://schemas.microsoft.com/office/drawing/2014/main" id="{059719BA-CF9B-8E9B-0580-0879E1059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5" y="1562850"/>
            <a:ext cx="10961159" cy="450933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932B845-C26B-B833-97E5-C6C31CA51705}"/>
              </a:ext>
            </a:extLst>
          </p:cNvPr>
          <p:cNvSpPr txBox="1"/>
          <p:nvPr/>
        </p:nvSpPr>
        <p:spPr>
          <a:xfrm>
            <a:off x="6604166" y="2370667"/>
            <a:ext cx="4785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egoe Print" panose="02000800000000000000" pitchFamily="2" charset="0"/>
              </a:rPr>
              <a:t>De dikke waslaag beschermd de plant tegen uitdroging.</a:t>
            </a:r>
          </a:p>
        </p:txBody>
      </p:sp>
    </p:spTree>
    <p:extLst>
      <p:ext uri="{BB962C8B-B14F-4D97-AF65-F5344CB8AC3E}">
        <p14:creationId xmlns:p14="http://schemas.microsoft.com/office/powerpoint/2010/main" val="320549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4DD88-D9C5-A347-5345-70A0C9ADE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232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958B3-C910-9CF8-C5BC-EE61D7EFC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ontainer, container, bak, illustratie&#10;&#10;Automatisch gegenereerde beschrijving">
            <a:extLst>
              <a:ext uri="{FF2B5EF4-FFF2-40B4-BE49-F238E27FC236}">
                <a16:creationId xmlns:a16="http://schemas.microsoft.com/office/drawing/2014/main" id="{A7AFAB87-29A3-53D8-5A4C-9B6DDBDEC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57"/>
          <a:stretch/>
        </p:blipFill>
        <p:spPr>
          <a:xfrm>
            <a:off x="1067905" y="1489038"/>
            <a:ext cx="1707480" cy="4826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29EF8E7-0020-A16C-A333-3FF95D57BC7F}"/>
              </a:ext>
            </a:extLst>
          </p:cNvPr>
          <p:cNvSpPr txBox="1"/>
          <p:nvPr/>
        </p:nvSpPr>
        <p:spPr>
          <a:xfrm>
            <a:off x="3185399" y="3529128"/>
            <a:ext cx="1990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Bloedplasma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C3D7895-A222-B369-38BF-37887BD38133}"/>
              </a:ext>
            </a:extLst>
          </p:cNvPr>
          <p:cNvSpPr/>
          <p:nvPr/>
        </p:nvSpPr>
        <p:spPr>
          <a:xfrm>
            <a:off x="6267234" y="3087326"/>
            <a:ext cx="1472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kern="1200" dirty="0"/>
              <a:t>Water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E587663-EA94-ADC8-4A0B-1C8BFE470204}"/>
              </a:ext>
            </a:extLst>
          </p:cNvPr>
          <p:cNvSpPr/>
          <p:nvPr/>
        </p:nvSpPr>
        <p:spPr>
          <a:xfrm>
            <a:off x="6267234" y="3531910"/>
            <a:ext cx="4187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kern="1200" dirty="0"/>
              <a:t>Opgeloste stoffen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2323A24-8A6E-6158-C61C-20F38BA947B1}"/>
              </a:ext>
            </a:extLst>
          </p:cNvPr>
          <p:cNvSpPr/>
          <p:nvPr/>
        </p:nvSpPr>
        <p:spPr>
          <a:xfrm>
            <a:off x="6271575" y="3963403"/>
            <a:ext cx="3636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kern="1200" dirty="0"/>
              <a:t>Plasma eiwitten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53DEA840-F28F-F6E8-B79F-9A0F9D2E9FAB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 flipV="1">
            <a:off x="5175722" y="3318159"/>
            <a:ext cx="1091512" cy="4418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D135F601-785E-BF5D-75E1-126E45342D82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5175722" y="3759961"/>
            <a:ext cx="1091512" cy="27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739A23F-D9E3-5230-BC5E-C091F474AC07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>
            <a:off x="5175722" y="3759961"/>
            <a:ext cx="1095853" cy="4342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9F00C946-6F9A-B84A-D9BB-D3F90F681F57}"/>
              </a:ext>
            </a:extLst>
          </p:cNvPr>
          <p:cNvSpPr/>
          <p:nvPr/>
        </p:nvSpPr>
        <p:spPr>
          <a:xfrm>
            <a:off x="3086609" y="5210499"/>
            <a:ext cx="2633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kern="1200" dirty="0"/>
              <a:t>Vaste bestanddelen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0785485-1574-0F8B-0590-8499F9E7C570}"/>
              </a:ext>
            </a:extLst>
          </p:cNvPr>
          <p:cNvSpPr/>
          <p:nvPr/>
        </p:nvSpPr>
        <p:spPr>
          <a:xfrm>
            <a:off x="6274841" y="5212520"/>
            <a:ext cx="240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kern="1200" dirty="0"/>
              <a:t>Witte bloedcellen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34419ED-75B3-7842-8700-1806250DD44F}"/>
              </a:ext>
            </a:extLst>
          </p:cNvPr>
          <p:cNvSpPr/>
          <p:nvPr/>
        </p:nvSpPr>
        <p:spPr>
          <a:xfrm>
            <a:off x="6274841" y="5767250"/>
            <a:ext cx="187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kern="1200" dirty="0"/>
              <a:t>Bloedplaatjes</a:t>
            </a:r>
          </a:p>
        </p:txBody>
      </p:sp>
      <p:sp>
        <p:nvSpPr>
          <p:cNvPr id="13" name="Rechteraccolade 12">
            <a:extLst>
              <a:ext uri="{FF2B5EF4-FFF2-40B4-BE49-F238E27FC236}">
                <a16:creationId xmlns:a16="http://schemas.microsoft.com/office/drawing/2014/main" id="{460A1BD4-3FFC-D184-5A0E-47EA252123E4}"/>
              </a:ext>
            </a:extLst>
          </p:cNvPr>
          <p:cNvSpPr/>
          <p:nvPr/>
        </p:nvSpPr>
        <p:spPr>
          <a:xfrm>
            <a:off x="2716771" y="3476867"/>
            <a:ext cx="291922" cy="1189177"/>
          </a:xfrm>
          <a:prstGeom prst="rightBrace">
            <a:avLst>
              <a:gd name="adj1" fmla="val 15686"/>
              <a:gd name="adj2" fmla="val 23431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eraccolade 13">
            <a:extLst>
              <a:ext uri="{FF2B5EF4-FFF2-40B4-BE49-F238E27FC236}">
                <a16:creationId xmlns:a16="http://schemas.microsoft.com/office/drawing/2014/main" id="{F48F7BC6-557F-529F-1DD9-BC3B2355D731}"/>
              </a:ext>
            </a:extLst>
          </p:cNvPr>
          <p:cNvSpPr/>
          <p:nvPr/>
        </p:nvSpPr>
        <p:spPr>
          <a:xfrm>
            <a:off x="2716771" y="4701234"/>
            <a:ext cx="291922" cy="1480196"/>
          </a:xfrm>
          <a:prstGeom prst="rightBrace">
            <a:avLst>
              <a:gd name="adj1" fmla="val 15686"/>
              <a:gd name="adj2" fmla="val 50344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00249CC7-6700-0A54-76F4-1124C530D26C}"/>
              </a:ext>
            </a:extLst>
          </p:cNvPr>
          <p:cNvSpPr/>
          <p:nvPr/>
        </p:nvSpPr>
        <p:spPr>
          <a:xfrm>
            <a:off x="6274841" y="4642671"/>
            <a:ext cx="234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kern="1200" dirty="0"/>
              <a:t>Rode bloedcellen</a:t>
            </a: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E4E9DFBD-DBC3-FFD0-E627-8F721755101C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 flipV="1">
            <a:off x="5719959" y="4873504"/>
            <a:ext cx="554882" cy="5678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FA3FA1C9-E675-5420-0CD0-1C81FF3CA426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5719959" y="5441332"/>
            <a:ext cx="554882" cy="20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CFDF427D-6F23-8281-15F7-01B3C0629EF6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5719959" y="5441332"/>
            <a:ext cx="554882" cy="5567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69DF8816-632A-432E-BE5A-0074E9A4019B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Bloed</a:t>
            </a:r>
          </a:p>
        </p:txBody>
      </p:sp>
    </p:spTree>
    <p:extLst>
      <p:ext uri="{BB962C8B-B14F-4D97-AF65-F5344CB8AC3E}">
        <p14:creationId xmlns:p14="http://schemas.microsoft.com/office/powerpoint/2010/main" val="1564922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C9CE0-B897-6E8A-11E2-6A3C2DB7A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laatje Schematisch Hart (leeg).png">
            <a:extLst>
              <a:ext uri="{FF2B5EF4-FFF2-40B4-BE49-F238E27FC236}">
                <a16:creationId xmlns:a16="http://schemas.microsoft.com/office/drawing/2014/main" id="{126B194C-D01E-633D-C006-D6AD86A1FD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26" y="1685265"/>
            <a:ext cx="4064000" cy="4419108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104C4E81-D683-F904-D8A5-1127296E2EF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644285" y="3813525"/>
            <a:ext cx="1295284" cy="0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B451D4CB-18F9-2D42-8CE4-561AE8D9ACDA}"/>
              </a:ext>
            </a:extLst>
          </p:cNvPr>
          <p:cNvCxnSpPr/>
          <p:nvPr/>
        </p:nvCxnSpPr>
        <p:spPr>
          <a:xfrm flipH="1">
            <a:off x="6644284" y="4897936"/>
            <a:ext cx="1320800" cy="0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16057C80-A1E9-36BC-AB67-760DCCCD6D7C}"/>
              </a:ext>
            </a:extLst>
          </p:cNvPr>
          <p:cNvCxnSpPr>
            <a:cxnSpLocks/>
          </p:cNvCxnSpPr>
          <p:nvPr/>
        </p:nvCxnSpPr>
        <p:spPr>
          <a:xfrm>
            <a:off x="3352799" y="3969432"/>
            <a:ext cx="1283077" cy="0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13207CF4-3DB4-DC06-4034-D996F05DAF56}"/>
              </a:ext>
            </a:extLst>
          </p:cNvPr>
          <p:cNvCxnSpPr>
            <a:cxnSpLocks/>
          </p:cNvCxnSpPr>
          <p:nvPr/>
        </p:nvCxnSpPr>
        <p:spPr>
          <a:xfrm>
            <a:off x="3048000" y="5312972"/>
            <a:ext cx="2540000" cy="0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FF906F58-7D89-5173-E865-A266ED37B870}"/>
              </a:ext>
            </a:extLst>
          </p:cNvPr>
          <p:cNvSpPr txBox="1"/>
          <p:nvPr/>
        </p:nvSpPr>
        <p:spPr>
          <a:xfrm>
            <a:off x="914401" y="3715432"/>
            <a:ext cx="2438399" cy="508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r>
              <a:rPr lang="nl-NL" sz="2400" dirty="0">
                <a:ea typeface="+mj-ea"/>
                <a:cs typeface="Arial" pitchFamily="34" charset="0"/>
              </a:rPr>
              <a:t>Rechterboezem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5097243-898F-D4B0-5FA5-FBC88D56E3BC}"/>
              </a:ext>
            </a:extLst>
          </p:cNvPr>
          <p:cNvSpPr txBox="1"/>
          <p:nvPr/>
        </p:nvSpPr>
        <p:spPr>
          <a:xfrm>
            <a:off x="7939569" y="3559525"/>
            <a:ext cx="2659260" cy="508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r>
              <a:rPr lang="nl-NL" sz="2400" dirty="0">
                <a:ea typeface="+mj-ea"/>
                <a:cs typeface="Arial" pitchFamily="34" charset="0"/>
              </a:rPr>
              <a:t>Linkerboezem</a:t>
            </a:r>
            <a:endParaRPr lang="nl-NL" sz="2800" dirty="0">
              <a:ea typeface="+mj-ea"/>
              <a:cs typeface="Arial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2939A72-5CCB-8657-939D-5B86B13C2862}"/>
              </a:ext>
            </a:extLst>
          </p:cNvPr>
          <p:cNvSpPr txBox="1"/>
          <p:nvPr/>
        </p:nvSpPr>
        <p:spPr>
          <a:xfrm>
            <a:off x="914401" y="5058116"/>
            <a:ext cx="2438399" cy="508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r>
              <a:rPr lang="nl-NL" sz="2400" dirty="0">
                <a:ea typeface="+mj-ea"/>
                <a:cs typeface="Arial" pitchFamily="34" charset="0"/>
              </a:rPr>
              <a:t>Rechterkamer</a:t>
            </a:r>
            <a:endParaRPr lang="nl-NL" sz="2800" dirty="0">
              <a:ea typeface="+mj-ea"/>
              <a:cs typeface="Arial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9F5140B-8723-3155-A73C-6F63C6B40A19}"/>
              </a:ext>
            </a:extLst>
          </p:cNvPr>
          <p:cNvSpPr txBox="1"/>
          <p:nvPr/>
        </p:nvSpPr>
        <p:spPr>
          <a:xfrm>
            <a:off x="7921909" y="4650869"/>
            <a:ext cx="2659260" cy="508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r>
              <a:rPr lang="nl-NL" sz="2400" dirty="0">
                <a:ea typeface="+mj-ea"/>
                <a:cs typeface="Arial" pitchFamily="34" charset="0"/>
              </a:rPr>
              <a:t>Linkerkamer</a:t>
            </a:r>
            <a:endParaRPr lang="nl-NL" sz="2800" dirty="0">
              <a:ea typeface="+mj-ea"/>
              <a:cs typeface="Arial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1E1B786-5366-F9AD-0A11-32ABDC99A302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Het hart | De ruimtes</a:t>
            </a:r>
          </a:p>
        </p:txBody>
      </p:sp>
    </p:spTree>
    <p:extLst>
      <p:ext uri="{BB962C8B-B14F-4D97-AF65-F5344CB8AC3E}">
        <p14:creationId xmlns:p14="http://schemas.microsoft.com/office/powerpoint/2010/main" val="1104084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5592C-90C6-BD74-D505-FD0A74685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laatje Schematisch Hart (leeg).png">
            <a:extLst>
              <a:ext uri="{FF2B5EF4-FFF2-40B4-BE49-F238E27FC236}">
                <a16:creationId xmlns:a16="http://schemas.microsoft.com/office/drawing/2014/main" id="{377DC25E-26F7-E99E-9836-D7E8EF86AD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26" y="1685265"/>
            <a:ext cx="4064000" cy="4419108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58FD0171-7985-9077-78E8-A27ACFFBD725}"/>
              </a:ext>
            </a:extLst>
          </p:cNvPr>
          <p:cNvCxnSpPr>
            <a:cxnSpLocks/>
          </p:cNvCxnSpPr>
          <p:nvPr/>
        </p:nvCxnSpPr>
        <p:spPr>
          <a:xfrm>
            <a:off x="4511705" y="3011405"/>
            <a:ext cx="609600" cy="0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DD6B6924-AF8D-8676-3F96-CB7BD042D0EF}"/>
              </a:ext>
            </a:extLst>
          </p:cNvPr>
          <p:cNvCxnSpPr>
            <a:cxnSpLocks/>
          </p:cNvCxnSpPr>
          <p:nvPr/>
        </p:nvCxnSpPr>
        <p:spPr>
          <a:xfrm>
            <a:off x="4511705" y="5567361"/>
            <a:ext cx="576813" cy="0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8F6B6AB9-1E7A-3D7F-5651-A0419FF0C67B}"/>
              </a:ext>
            </a:extLst>
          </p:cNvPr>
          <p:cNvCxnSpPr>
            <a:cxnSpLocks/>
          </p:cNvCxnSpPr>
          <p:nvPr/>
        </p:nvCxnSpPr>
        <p:spPr>
          <a:xfrm flipH="1">
            <a:off x="6984816" y="2824161"/>
            <a:ext cx="1455665" cy="0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E7DB4FA9-D1C0-A552-3D9A-8DB03AA1E9B0}"/>
              </a:ext>
            </a:extLst>
          </p:cNvPr>
          <p:cNvCxnSpPr/>
          <p:nvPr/>
        </p:nvCxnSpPr>
        <p:spPr>
          <a:xfrm flipH="1">
            <a:off x="6482053" y="2214561"/>
            <a:ext cx="1930400" cy="0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124BA5D9-67DA-7849-FD81-1FC30C59A854}"/>
              </a:ext>
            </a:extLst>
          </p:cNvPr>
          <p:cNvCxnSpPr/>
          <p:nvPr/>
        </p:nvCxnSpPr>
        <p:spPr>
          <a:xfrm flipH="1">
            <a:off x="7687279" y="3367301"/>
            <a:ext cx="711200" cy="0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1C6E24F6-4F9E-6061-B2D9-674CBFC29C1C}"/>
              </a:ext>
            </a:extLst>
          </p:cNvPr>
          <p:cNvSpPr txBox="1"/>
          <p:nvPr/>
        </p:nvSpPr>
        <p:spPr>
          <a:xfrm>
            <a:off x="1517666" y="2722561"/>
            <a:ext cx="3048000" cy="508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r>
              <a:rPr lang="nl-NL" sz="2400" dirty="0">
                <a:latin typeface="Arial" pitchFamily="34" charset="0"/>
                <a:ea typeface="+mj-ea"/>
                <a:cs typeface="Arial" pitchFamily="34" charset="0"/>
              </a:rPr>
              <a:t>Bovenste holle ader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1D3D974-ACF4-4BAA-E308-77E72EFB217A}"/>
              </a:ext>
            </a:extLst>
          </p:cNvPr>
          <p:cNvSpPr txBox="1"/>
          <p:nvPr/>
        </p:nvSpPr>
        <p:spPr>
          <a:xfrm>
            <a:off x="1517666" y="5313361"/>
            <a:ext cx="3015045" cy="508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nl-NL" sz="2400" dirty="0">
                <a:latin typeface="Arial" pitchFamily="34" charset="0"/>
                <a:ea typeface="+mj-ea"/>
                <a:cs typeface="Arial" pitchFamily="34" charset="0"/>
              </a:rPr>
              <a:t>Onderste holle ader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EA83543-709A-1B37-20C9-56DEBC21F551}"/>
              </a:ext>
            </a:extLst>
          </p:cNvPr>
          <p:cNvSpPr txBox="1"/>
          <p:nvPr/>
        </p:nvSpPr>
        <p:spPr>
          <a:xfrm>
            <a:off x="8412453" y="1909761"/>
            <a:ext cx="1117600" cy="508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r>
              <a:rPr lang="nl-NL" sz="2400" dirty="0">
                <a:latin typeface="Arial" pitchFamily="34" charset="0"/>
                <a:ea typeface="+mj-ea"/>
                <a:cs typeface="Arial" pitchFamily="34" charset="0"/>
              </a:rPr>
              <a:t>Aorta</a:t>
            </a:r>
            <a:endParaRPr lang="nl-NL" sz="2667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D9F433F-D6E3-FB0F-4232-699BAE7607B7}"/>
              </a:ext>
            </a:extLst>
          </p:cNvPr>
          <p:cNvSpPr txBox="1"/>
          <p:nvPr/>
        </p:nvSpPr>
        <p:spPr>
          <a:xfrm>
            <a:off x="8440481" y="2519361"/>
            <a:ext cx="2336800" cy="508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r>
              <a:rPr lang="nl-NL" sz="2400" dirty="0">
                <a:latin typeface="Arial" pitchFamily="34" charset="0"/>
                <a:ea typeface="+mj-ea"/>
                <a:cs typeface="Arial" pitchFamily="34" charset="0"/>
              </a:rPr>
              <a:t>Longslagader</a:t>
            </a:r>
            <a:endParaRPr lang="nl-NL" sz="2667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14E183B-7BF3-6380-A25E-E925B01D818F}"/>
              </a:ext>
            </a:extLst>
          </p:cNvPr>
          <p:cNvSpPr txBox="1"/>
          <p:nvPr/>
        </p:nvSpPr>
        <p:spPr>
          <a:xfrm>
            <a:off x="8436977" y="3128961"/>
            <a:ext cx="1790303" cy="508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r>
              <a:rPr lang="nl-NL" sz="2400" dirty="0">
                <a:latin typeface="Arial" pitchFamily="34" charset="0"/>
                <a:ea typeface="+mj-ea"/>
                <a:cs typeface="Arial" pitchFamily="34" charset="0"/>
              </a:rPr>
              <a:t>Longader</a:t>
            </a:r>
            <a:endParaRPr lang="nl-NL" sz="2667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946B2C0-0960-A164-F895-1F6695419142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Het hart | De bloedvaten</a:t>
            </a:r>
          </a:p>
        </p:txBody>
      </p:sp>
    </p:spTree>
    <p:extLst>
      <p:ext uri="{BB962C8B-B14F-4D97-AF65-F5344CB8AC3E}">
        <p14:creationId xmlns:p14="http://schemas.microsoft.com/office/powerpoint/2010/main" val="2507081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78DD9-2C6C-65EC-6D8F-412666099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laatje Schematisch Hart (leeg).png">
            <a:extLst>
              <a:ext uri="{FF2B5EF4-FFF2-40B4-BE49-F238E27FC236}">
                <a16:creationId xmlns:a16="http://schemas.microsoft.com/office/drawing/2014/main" id="{1BB8C9AF-8995-C460-CC02-D1D607090A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26" y="1685265"/>
            <a:ext cx="4064000" cy="441910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7FBF01E-B7C3-C66F-F4A5-B7330E2054A6}"/>
              </a:ext>
            </a:extLst>
          </p:cNvPr>
          <p:cNvSpPr txBox="1"/>
          <p:nvPr/>
        </p:nvSpPr>
        <p:spPr>
          <a:xfrm>
            <a:off x="1579765" y="3289083"/>
            <a:ext cx="2971620" cy="103050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r>
              <a:rPr lang="nl-NL" sz="2400" dirty="0">
                <a:latin typeface="Arial" pitchFamily="34" charset="0"/>
                <a:ea typeface="+mj-ea"/>
                <a:cs typeface="Arial" pitchFamily="34" charset="0"/>
              </a:rPr>
              <a:t>Halvemaanvormige </a:t>
            </a:r>
          </a:p>
          <a:p>
            <a:r>
              <a:rPr lang="nl-NL" sz="2400" dirty="0">
                <a:latin typeface="Arial" pitchFamily="34" charset="0"/>
                <a:ea typeface="+mj-ea"/>
                <a:cs typeface="Arial" pitchFamily="34" charset="0"/>
              </a:rPr>
              <a:t>kleppen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FD8827C-DA63-9025-E883-4B908846CEEF}"/>
              </a:ext>
            </a:extLst>
          </p:cNvPr>
          <p:cNvSpPr txBox="1"/>
          <p:nvPr/>
        </p:nvSpPr>
        <p:spPr>
          <a:xfrm>
            <a:off x="1579765" y="4635124"/>
            <a:ext cx="1905179" cy="508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r>
              <a:rPr lang="nl-NL" sz="2400" dirty="0">
                <a:latin typeface="Arial" pitchFamily="34" charset="0"/>
                <a:ea typeface="+mj-ea"/>
                <a:cs typeface="Arial" pitchFamily="34" charset="0"/>
              </a:rPr>
              <a:t>Hartkleppen</a:t>
            </a:r>
            <a:endParaRPr lang="nl-NL" sz="2667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57821B32-225E-07C1-4747-1FB0BC87543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484943" y="4889125"/>
            <a:ext cx="2339603" cy="141660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F8198491-C1C7-A1FE-B8C1-942A94005414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84943" y="4014785"/>
            <a:ext cx="3660403" cy="874339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B2222590-D41B-2904-6A5E-2834CB51FD4B}"/>
              </a:ext>
            </a:extLst>
          </p:cNvPr>
          <p:cNvCxnSpPr>
            <a:cxnSpLocks/>
          </p:cNvCxnSpPr>
          <p:nvPr/>
        </p:nvCxnSpPr>
        <p:spPr>
          <a:xfrm>
            <a:off x="4551385" y="3894816"/>
            <a:ext cx="2021227" cy="34285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4CA8AE23-97AE-98DC-02AC-A2DD475C66A1}"/>
              </a:ext>
            </a:extLst>
          </p:cNvPr>
          <p:cNvCxnSpPr>
            <a:cxnSpLocks/>
          </p:cNvCxnSpPr>
          <p:nvPr/>
        </p:nvCxnSpPr>
        <p:spPr>
          <a:xfrm flipV="1">
            <a:off x="4551385" y="3629168"/>
            <a:ext cx="1783804" cy="265649"/>
          </a:xfrm>
          <a:prstGeom prst="straightConnector1">
            <a:avLst/>
          </a:prstGeom>
          <a:ln w="28575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4CBAE99A-D79F-26FD-69E0-3CBDAD9D280D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Het hart | De kleppen</a:t>
            </a:r>
          </a:p>
        </p:txBody>
      </p:sp>
    </p:spTree>
    <p:extLst>
      <p:ext uri="{BB962C8B-B14F-4D97-AF65-F5344CB8AC3E}">
        <p14:creationId xmlns:p14="http://schemas.microsoft.com/office/powerpoint/2010/main" val="1713219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70FD9-ABDC-DE6F-C627-6206F9C97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3D8DDBC-A496-A8CA-A054-64D364FAB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-1372" b="6718"/>
          <a:stretch/>
        </p:blipFill>
        <p:spPr>
          <a:xfrm>
            <a:off x="3530393" y="591473"/>
            <a:ext cx="10261600" cy="567505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792EB5B-EA33-AEC2-59BE-8FB31E4F8B4F}"/>
              </a:ext>
            </a:extLst>
          </p:cNvPr>
          <p:cNvSpPr txBox="1"/>
          <p:nvPr/>
        </p:nvSpPr>
        <p:spPr>
          <a:xfrm>
            <a:off x="948894" y="5060295"/>
            <a:ext cx="282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Onderste holle ader</a:t>
            </a:r>
            <a:endParaRPr lang="nl-NL" sz="2133" dirty="0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48AFBDE2-A2D3-3020-5715-472D2D01AA3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777570" y="5291128"/>
            <a:ext cx="1886423" cy="15389"/>
          </a:xfrm>
          <a:prstGeom prst="straightConnector1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50E59E67-26D3-3C1F-C4F9-C91356E1DD2B}"/>
              </a:ext>
            </a:extLst>
          </p:cNvPr>
          <p:cNvSpPr txBox="1"/>
          <p:nvPr/>
        </p:nvSpPr>
        <p:spPr>
          <a:xfrm>
            <a:off x="979222" y="2936031"/>
            <a:ext cx="2727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Bovenste holle ader</a:t>
            </a:r>
            <a:endParaRPr lang="nl-NL" sz="2133" dirty="0"/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AF2CCF89-3217-F190-9760-111058AF0DE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706298" y="3166864"/>
            <a:ext cx="1754495" cy="15389"/>
          </a:xfrm>
          <a:prstGeom prst="straightConnector1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E2FCB076-E6F0-1042-2ED7-530C8D3ECDC0}"/>
              </a:ext>
            </a:extLst>
          </p:cNvPr>
          <p:cNvSpPr txBox="1"/>
          <p:nvPr/>
        </p:nvSpPr>
        <p:spPr>
          <a:xfrm>
            <a:off x="9442838" y="3291106"/>
            <a:ext cx="211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Longslagader</a:t>
            </a:r>
            <a:endParaRPr lang="nl-NL" sz="2133" dirty="0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006B75B8-CE13-D65D-70FC-A22B9E6874B4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968794" y="3521939"/>
            <a:ext cx="3474044" cy="15388"/>
          </a:xfrm>
          <a:prstGeom prst="straightConnector1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BF717AE4-8AF7-0F7D-B47B-E3934F88AA04}"/>
              </a:ext>
            </a:extLst>
          </p:cNvPr>
          <p:cNvSpPr txBox="1"/>
          <p:nvPr/>
        </p:nvSpPr>
        <p:spPr>
          <a:xfrm>
            <a:off x="9442838" y="2900263"/>
            <a:ext cx="108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Aorta</a:t>
            </a:r>
            <a:endParaRPr lang="nl-NL" sz="2133" dirty="0"/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2773A695-3815-F151-7811-B9D1972A3DDE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070393" y="3131096"/>
            <a:ext cx="3372445" cy="15389"/>
          </a:xfrm>
          <a:prstGeom prst="straightConnector1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890637BF-FD19-D3EF-DFEA-4920BDD14DC7}"/>
              </a:ext>
            </a:extLst>
          </p:cNvPr>
          <p:cNvSpPr txBox="1"/>
          <p:nvPr/>
        </p:nvSpPr>
        <p:spPr>
          <a:xfrm>
            <a:off x="948894" y="3543907"/>
            <a:ext cx="156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Longader</a:t>
            </a:r>
            <a:endParaRPr lang="nl-NL" sz="2133" dirty="0"/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3EB06DAC-1C9D-D291-3ABE-6695B51D5D5C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514394" y="3772897"/>
            <a:ext cx="3791448" cy="1843"/>
          </a:xfrm>
          <a:prstGeom prst="straightConnector1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52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CFF4A-18C8-509E-D49E-9D08D1221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87177-5034-F670-AFF4-91CD961FA169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Ademhaling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Met behulp van het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ademhalingsstelsel</a:t>
            </a:r>
            <a:r>
              <a:rPr lang="nl-NL" sz="2800" dirty="0">
                <a:latin typeface="+mn-lt"/>
              </a:rPr>
              <a:t> neemt je lichaam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zuurstof</a:t>
            </a:r>
            <a:r>
              <a:rPr lang="nl-NL" sz="2800" dirty="0">
                <a:latin typeface="+mn-lt"/>
              </a:rPr>
              <a:t> op.</a:t>
            </a:r>
          </a:p>
        </p:txBody>
      </p:sp>
      <p:pic>
        <p:nvPicPr>
          <p:cNvPr id="3" name="Afbeelding 2" descr="Afbeelding met tekenfilm, tekening, illustratie, kunst&#10;&#10;Automatisch gegenereerde beschrijving">
            <a:extLst>
              <a:ext uri="{FF2B5EF4-FFF2-40B4-BE49-F238E27FC236}">
                <a16:creationId xmlns:a16="http://schemas.microsoft.com/office/drawing/2014/main" id="{46813BFB-4EF6-C598-1195-1FF103C6E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1" r="32881"/>
          <a:stretch/>
        </p:blipFill>
        <p:spPr>
          <a:xfrm>
            <a:off x="838199" y="1678498"/>
            <a:ext cx="3080956" cy="506169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A842E99-9658-D745-C1CA-71B0BEE0AF3F}"/>
              </a:ext>
            </a:extLst>
          </p:cNvPr>
          <p:cNvSpPr txBox="1"/>
          <p:nvPr/>
        </p:nvSpPr>
        <p:spPr>
          <a:xfrm>
            <a:off x="4621114" y="2848785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Neusholte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008CB5A-4AE7-F6F9-85A0-96B35697B394}"/>
              </a:ext>
            </a:extLst>
          </p:cNvPr>
          <p:cNvCxnSpPr>
            <a:stCxn id="4" idx="1"/>
          </p:cNvCxnSpPr>
          <p:nvPr/>
        </p:nvCxnSpPr>
        <p:spPr>
          <a:xfrm flipH="1">
            <a:off x="3227493" y="3064229"/>
            <a:ext cx="1393621" cy="11832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78EFA70B-7147-67A0-B1C7-A1518F8306C2}"/>
              </a:ext>
            </a:extLst>
          </p:cNvPr>
          <p:cNvSpPr txBox="1"/>
          <p:nvPr/>
        </p:nvSpPr>
        <p:spPr>
          <a:xfrm>
            <a:off x="4621114" y="3471164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Keelholte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15DF0E64-DB40-212D-4AD4-7198E3B7E74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442047" y="3686608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27930520-3D4C-5C30-0BE0-808905DA0902}"/>
              </a:ext>
            </a:extLst>
          </p:cNvPr>
          <p:cNvSpPr txBox="1"/>
          <p:nvPr/>
        </p:nvSpPr>
        <p:spPr>
          <a:xfrm>
            <a:off x="4621114" y="409354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Luchtpijp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61C5CCCE-92BA-4056-F59B-792E7BAB299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442047" y="4308987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E33ED3F4-700B-33C1-65A4-342A33B55EB7}"/>
              </a:ext>
            </a:extLst>
          </p:cNvPr>
          <p:cNvSpPr txBox="1"/>
          <p:nvPr/>
        </p:nvSpPr>
        <p:spPr>
          <a:xfrm>
            <a:off x="4621114" y="475531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Bronchie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D1C1A157-0C8D-5C46-6F24-DF1E01B91C5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594447" y="4970757"/>
            <a:ext cx="2026667" cy="1539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7542462B-2042-6F3E-DAFD-2F3FCE774E25}"/>
              </a:ext>
            </a:extLst>
          </p:cNvPr>
          <p:cNvSpPr txBox="1"/>
          <p:nvPr/>
        </p:nvSpPr>
        <p:spPr>
          <a:xfrm>
            <a:off x="4621115" y="5292486"/>
            <a:ext cx="2088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Luchtpijptakje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D7384282-F7D9-77E4-6A96-DAB8715FF0BC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133708" y="5507930"/>
            <a:ext cx="1487407" cy="24351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8607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8A0EA-AEDC-2EE5-6A71-E3BF1035A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F692576-3403-6B45-5FF8-C7DF8E955D67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Bloedsomloop</a:t>
            </a:r>
          </a:p>
        </p:txBody>
      </p:sp>
      <p:pic>
        <p:nvPicPr>
          <p:cNvPr id="4" name="Afbeelding 3" descr="Afbeelding met tekst, schermopname, diagram, schets&#10;&#10;Door AI gegenereerde inhoud is mogelijk onjuist.">
            <a:extLst>
              <a:ext uri="{FF2B5EF4-FFF2-40B4-BE49-F238E27FC236}">
                <a16:creationId xmlns:a16="http://schemas.microsoft.com/office/drawing/2014/main" id="{AFCAC51A-7667-B975-633D-D2D2CACC4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6" y="1493698"/>
            <a:ext cx="9358034" cy="5053338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CBDD95A3-477E-8CF3-B67C-BE73AFC6B62F}"/>
              </a:ext>
            </a:extLst>
          </p:cNvPr>
          <p:cNvSpPr/>
          <p:nvPr/>
        </p:nvSpPr>
        <p:spPr>
          <a:xfrm>
            <a:off x="5714749" y="2795025"/>
            <a:ext cx="2000500" cy="320708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527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6439B-C8E4-95DF-302F-B812EF2E9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8DD67A7-83DA-AC65-22B9-662E167E8E19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Bloedsomloop</a:t>
            </a:r>
          </a:p>
        </p:txBody>
      </p:sp>
      <p:pic>
        <p:nvPicPr>
          <p:cNvPr id="6" name="Afbeelding 5" descr="Afbeelding met zoogdier, tekst, schermopname, rendier&#10;&#10;Door AI gegenereerde inhoud is mogelijk onjuist.">
            <a:extLst>
              <a:ext uri="{FF2B5EF4-FFF2-40B4-BE49-F238E27FC236}">
                <a16:creationId xmlns:a16="http://schemas.microsoft.com/office/drawing/2014/main" id="{A79AE0D0-A5F0-C3E5-3FC1-A20BA41F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"/>
          <a:stretch/>
        </p:blipFill>
        <p:spPr>
          <a:xfrm>
            <a:off x="723900" y="1593423"/>
            <a:ext cx="10502900" cy="507482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5566709-6FC3-F030-38F4-A8B7DD9379F8}"/>
              </a:ext>
            </a:extLst>
          </p:cNvPr>
          <p:cNvSpPr/>
          <p:nvPr/>
        </p:nvSpPr>
        <p:spPr>
          <a:xfrm>
            <a:off x="5975350" y="2158438"/>
            <a:ext cx="2000500" cy="320708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17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3BBC-29B6-CBEC-0092-D989AFAC6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7683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33732-AEA5-B848-8B9D-AE35ED69C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204011D-5BED-C297-A27B-642ABADDA3C9}"/>
              </a:ext>
            </a:extLst>
          </p:cNvPr>
          <p:cNvSpPr txBox="1"/>
          <p:nvPr/>
        </p:nvSpPr>
        <p:spPr>
          <a:xfrm>
            <a:off x="6329872" y="2901806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Eierstok</a:t>
            </a:r>
          </a:p>
        </p:txBody>
      </p:sp>
      <p:pic>
        <p:nvPicPr>
          <p:cNvPr id="3" name="Afbeelding 2" descr="Afbeelding met persoon, binnen, donker&#10;&#10;Automatisch gegenereerde beschrijving">
            <a:extLst>
              <a:ext uri="{FF2B5EF4-FFF2-40B4-BE49-F238E27FC236}">
                <a16:creationId xmlns:a16="http://schemas.microsoft.com/office/drawing/2014/main" id="{A857F805-E5E3-EBEB-87B1-A5008D2529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r="44167" b="9027"/>
          <a:stretch/>
        </p:blipFill>
        <p:spPr>
          <a:xfrm>
            <a:off x="583700" y="1873858"/>
            <a:ext cx="5185440" cy="4617108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E1C5433-C7DE-BD64-4438-1883D6201454}"/>
              </a:ext>
            </a:extLst>
          </p:cNvPr>
          <p:cNvCxnSpPr>
            <a:cxnSpLocks/>
          </p:cNvCxnSpPr>
          <p:nvPr/>
        </p:nvCxnSpPr>
        <p:spPr>
          <a:xfrm flipH="1">
            <a:off x="2811972" y="3116959"/>
            <a:ext cx="35239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9FBE4B87-EEAA-ABA8-1A76-6ACF8BB01691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912605" y="4970846"/>
            <a:ext cx="341726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24E47ADC-C8E3-2275-178E-EDD402F221D3}"/>
              </a:ext>
            </a:extLst>
          </p:cNvPr>
          <p:cNvSpPr txBox="1"/>
          <p:nvPr/>
        </p:nvSpPr>
        <p:spPr>
          <a:xfrm>
            <a:off x="6329872" y="4780346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Vagina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43B628A7-8F7C-2665-7554-BA51D0B9593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280905" y="3765066"/>
            <a:ext cx="3048967" cy="136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98A7B5AA-AEA0-7B09-3747-764033AE9194}"/>
              </a:ext>
            </a:extLst>
          </p:cNvPr>
          <p:cNvSpPr txBox="1"/>
          <p:nvPr/>
        </p:nvSpPr>
        <p:spPr>
          <a:xfrm>
            <a:off x="6329872" y="3588198"/>
            <a:ext cx="2596896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Baarmoeder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89357E62-B05F-E696-0891-063CD1E6F66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811972" y="4337747"/>
            <a:ext cx="3517900" cy="223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BA69B5CF-3E0E-25BB-E0BE-C943579836D6}"/>
              </a:ext>
            </a:extLst>
          </p:cNvPr>
          <p:cNvSpPr txBox="1"/>
          <p:nvPr/>
        </p:nvSpPr>
        <p:spPr>
          <a:xfrm>
            <a:off x="6329872" y="4147247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Urineblaas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0363300-AD99-CA9F-6F8D-355F5BD949B6}"/>
              </a:ext>
            </a:extLst>
          </p:cNvPr>
          <p:cNvSpPr txBox="1">
            <a:spLocks/>
          </p:cNvSpPr>
          <p:nvPr/>
        </p:nvSpPr>
        <p:spPr>
          <a:xfrm>
            <a:off x="838199" y="757790"/>
            <a:ext cx="10876723" cy="949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nl-NL" sz="4000" dirty="0">
                <a:latin typeface="+mn-lt"/>
              </a:rPr>
              <a:t>Voortplantingsorgaan van een vrouw</a:t>
            </a:r>
            <a:endParaRPr lang="nl-N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0059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2B995-6698-C284-A389-881DA4F34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ondergoed&#10;&#10;Automatisch gegenereerde beschrijving">
            <a:extLst>
              <a:ext uri="{FF2B5EF4-FFF2-40B4-BE49-F238E27FC236}">
                <a16:creationId xmlns:a16="http://schemas.microsoft.com/office/drawing/2014/main" id="{BC6B0E8F-817E-B971-AFAC-A386F2EA7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1" r="43333"/>
          <a:stretch/>
        </p:blipFill>
        <p:spPr>
          <a:xfrm>
            <a:off x="736600" y="1860853"/>
            <a:ext cx="7073900" cy="5062040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06BDE6FA-D1D7-D452-4F06-E934139E9224}"/>
              </a:ext>
            </a:extLst>
          </p:cNvPr>
          <p:cNvCxnSpPr>
            <a:cxnSpLocks/>
          </p:cNvCxnSpPr>
          <p:nvPr/>
        </p:nvCxnSpPr>
        <p:spPr>
          <a:xfrm flipH="1">
            <a:off x="7010400" y="3607308"/>
            <a:ext cx="914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EAC76E28-BD25-B273-D8EE-F1262352A2EA}"/>
              </a:ext>
            </a:extLst>
          </p:cNvPr>
          <p:cNvSpPr txBox="1"/>
          <p:nvPr/>
        </p:nvSpPr>
        <p:spPr>
          <a:xfrm>
            <a:off x="7918704" y="3448050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Eierstok</a:t>
            </a: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CADE1D9A-8F73-FAF9-69C8-C2E7E00921AB}"/>
              </a:ext>
            </a:extLst>
          </p:cNvPr>
          <p:cNvCxnSpPr>
            <a:cxnSpLocks/>
          </p:cNvCxnSpPr>
          <p:nvPr/>
        </p:nvCxnSpPr>
        <p:spPr>
          <a:xfrm flipH="1">
            <a:off x="7543800" y="2540508"/>
            <a:ext cx="3992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1AA2631A-1E20-81A2-6C06-F68626FE8B0F}"/>
              </a:ext>
            </a:extLst>
          </p:cNvPr>
          <p:cNvSpPr txBox="1"/>
          <p:nvPr/>
        </p:nvSpPr>
        <p:spPr>
          <a:xfrm>
            <a:off x="7936992" y="2381250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Eileider</a:t>
            </a: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3098B3DC-10F6-B539-5DF4-9E8C3A277770}"/>
              </a:ext>
            </a:extLst>
          </p:cNvPr>
          <p:cNvCxnSpPr>
            <a:cxnSpLocks/>
          </p:cNvCxnSpPr>
          <p:nvPr/>
        </p:nvCxnSpPr>
        <p:spPr>
          <a:xfrm flipH="1">
            <a:off x="4876800" y="3076575"/>
            <a:ext cx="3052164" cy="489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9BE8A8A0-EDAD-80F0-80CD-5651A0C5CFE5}"/>
              </a:ext>
            </a:extLst>
          </p:cNvPr>
          <p:cNvSpPr txBox="1"/>
          <p:nvPr/>
        </p:nvSpPr>
        <p:spPr>
          <a:xfrm>
            <a:off x="7922868" y="2917317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Baarmoeder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399DB6C7-53FE-598B-0D32-9515C077C612}"/>
              </a:ext>
            </a:extLst>
          </p:cNvPr>
          <p:cNvCxnSpPr>
            <a:cxnSpLocks/>
          </p:cNvCxnSpPr>
          <p:nvPr/>
        </p:nvCxnSpPr>
        <p:spPr>
          <a:xfrm flipH="1">
            <a:off x="4699000" y="4071367"/>
            <a:ext cx="32258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A6E0CAED-97C2-B0D1-72DB-2C37FDB55BEC}"/>
              </a:ext>
            </a:extLst>
          </p:cNvPr>
          <p:cNvSpPr txBox="1"/>
          <p:nvPr/>
        </p:nvSpPr>
        <p:spPr>
          <a:xfrm>
            <a:off x="7918704" y="3912109"/>
            <a:ext cx="2596896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Baarmoederhals</a:t>
            </a: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839ED69F-3674-C960-3262-CE75BA732F81}"/>
              </a:ext>
            </a:extLst>
          </p:cNvPr>
          <p:cNvCxnSpPr>
            <a:cxnSpLocks/>
          </p:cNvCxnSpPr>
          <p:nvPr/>
        </p:nvCxnSpPr>
        <p:spPr>
          <a:xfrm flipH="1">
            <a:off x="4495800" y="4741800"/>
            <a:ext cx="34472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500A3649-434C-4B8B-CA9A-57B8D3DBB965}"/>
              </a:ext>
            </a:extLst>
          </p:cNvPr>
          <p:cNvSpPr txBox="1"/>
          <p:nvPr/>
        </p:nvSpPr>
        <p:spPr>
          <a:xfrm>
            <a:off x="7936992" y="4582542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Vagina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9A26BF-F10B-1A28-B7DF-E046A1DFE097}"/>
              </a:ext>
            </a:extLst>
          </p:cNvPr>
          <p:cNvSpPr txBox="1">
            <a:spLocks/>
          </p:cNvSpPr>
          <p:nvPr/>
        </p:nvSpPr>
        <p:spPr>
          <a:xfrm>
            <a:off x="838199" y="757790"/>
            <a:ext cx="10876723" cy="949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nl-NL" sz="4000" dirty="0">
                <a:latin typeface="+mn-lt"/>
              </a:rPr>
              <a:t>Voortplantingsorgaan van een vrouw</a:t>
            </a:r>
            <a:endParaRPr lang="nl-N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90956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366"/>
            <a:ext cx="10515600" cy="4996917"/>
          </a:xfrm>
        </p:spPr>
        <p:txBody>
          <a:bodyPr anchor="t">
            <a:normAutofit/>
          </a:bodyPr>
          <a:lstStyle/>
          <a:p>
            <a:r>
              <a:rPr lang="nl-NL" sz="4000" dirty="0">
                <a:latin typeface="+mn-lt"/>
              </a:rPr>
              <a:t>Prenataal onderzoek</a:t>
            </a:r>
            <a:br>
              <a:rPr lang="nl-NL" dirty="0">
                <a:latin typeface="+mn-lt"/>
              </a:rPr>
            </a:br>
            <a:r>
              <a:rPr lang="nl-NL" sz="2800" dirty="0">
                <a:latin typeface="+mn-lt"/>
              </a:rPr>
              <a:t>Onderzoek aan de baby voor de geboorte. Voorbeelden zijn een 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echoscopie</a:t>
            </a:r>
            <a:r>
              <a:rPr lang="nl-NL" sz="2800" dirty="0">
                <a:latin typeface="+mn-lt"/>
              </a:rPr>
              <a:t>,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NIPT</a:t>
            </a:r>
            <a:r>
              <a:rPr lang="nl-NL" sz="2800" dirty="0">
                <a:latin typeface="+mn-lt"/>
              </a:rPr>
              <a:t>,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vlokkentest</a:t>
            </a:r>
            <a:r>
              <a:rPr lang="nl-NL" sz="2800" dirty="0">
                <a:latin typeface="+mn-lt"/>
              </a:rPr>
              <a:t> en een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vruchtwaterpunctie</a:t>
            </a:r>
            <a:r>
              <a:rPr lang="nl-NL" sz="2800" dirty="0">
                <a:latin typeface="+mn-lt"/>
              </a:rPr>
              <a:t>.</a:t>
            </a:r>
            <a:endParaRPr lang="nl-NL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7312AD-2F04-D447-711C-6F2B81EF7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4" b="3469"/>
          <a:stretch/>
        </p:blipFill>
        <p:spPr>
          <a:xfrm>
            <a:off x="838200" y="2222696"/>
            <a:ext cx="5675142" cy="42203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DE72394-7989-57E6-BE3B-29089A1F2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3469" r="53847"/>
          <a:stretch/>
        </p:blipFill>
        <p:spPr>
          <a:xfrm>
            <a:off x="7273583" y="2222696"/>
            <a:ext cx="3319976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918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99096-A710-C9BF-F543-67173171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CAB91C8-2B01-9901-1610-02DECBB8E24E}"/>
              </a:ext>
            </a:extLst>
          </p:cNvPr>
          <p:cNvSpPr txBox="1"/>
          <p:nvPr/>
        </p:nvSpPr>
        <p:spPr>
          <a:xfrm>
            <a:off x="1046921" y="939505"/>
            <a:ext cx="1059091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Schaambeen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Zwellichaam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Urinebuis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Eikel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Voorhuid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Teelbal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Bijbal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Balzak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00" dirty="0"/>
              <a:t>…</a:t>
            </a:r>
          </a:p>
          <a:p>
            <a:pPr marL="457200" indent="-457200">
              <a:buFont typeface="+mj-lt"/>
              <a:buAutoNum type="arabicPeriod"/>
            </a:pPr>
            <a:endParaRPr lang="nl-NL" sz="100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Prostaat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Zaadleider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Urineblaas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Urineleider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Zaadblaasje</a:t>
            </a:r>
            <a:endParaRPr lang="nl-NL" sz="2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156D07F-A391-16FC-6558-498A84F71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44" y="1309532"/>
            <a:ext cx="6112566" cy="522810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D8FD25-A5E6-EB4C-A2DE-699FA09F94ED}"/>
              </a:ext>
            </a:extLst>
          </p:cNvPr>
          <p:cNvSpPr txBox="1">
            <a:spLocks/>
          </p:cNvSpPr>
          <p:nvPr/>
        </p:nvSpPr>
        <p:spPr>
          <a:xfrm>
            <a:off x="838199" y="757790"/>
            <a:ext cx="10876723" cy="949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nl-NL" sz="4000" dirty="0">
                <a:latin typeface="+mn-lt"/>
              </a:rPr>
              <a:t>Voortplantingsorgaan van een man</a:t>
            </a:r>
            <a:endParaRPr lang="nl-N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6974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99B61-4FEF-08E1-E6B0-A17B5F1D2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28B43-B94D-871A-0F4C-D608A8EEA593}"/>
              </a:ext>
            </a:extLst>
          </p:cNvPr>
          <p:cNvSpPr txBox="1">
            <a:spLocks/>
          </p:cNvSpPr>
          <p:nvPr/>
        </p:nvSpPr>
        <p:spPr>
          <a:xfrm>
            <a:off x="838199" y="757790"/>
            <a:ext cx="10876723" cy="949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nl-NL" sz="4000" dirty="0">
                <a:latin typeface="+mn-lt"/>
              </a:rPr>
              <a:t>Examenvraag | Menstruatiecyclus</a:t>
            </a:r>
            <a:endParaRPr lang="nl-NL" sz="2000" dirty="0">
              <a:latin typeface="+mn-lt"/>
            </a:endParaRPr>
          </a:p>
        </p:txBody>
      </p:sp>
      <p:pic>
        <p:nvPicPr>
          <p:cNvPr id="3" name="Afbeelding 2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18A8DD89-91B5-EE60-9A12-1390EE7E8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37845"/>
            <a:ext cx="7470914" cy="515675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2BC71A2-95D0-F8E1-C76B-D1A1E3A2B15D}"/>
              </a:ext>
            </a:extLst>
          </p:cNvPr>
          <p:cNvSpPr txBox="1"/>
          <p:nvPr/>
        </p:nvSpPr>
        <p:spPr>
          <a:xfrm>
            <a:off x="3356116" y="5727714"/>
            <a:ext cx="4171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P</a:t>
            </a:r>
            <a:endParaRPr lang="nl-NL" dirty="0">
              <a:latin typeface="Segoe Print" panose="02000800000000000000" pitchFamily="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51D07E7-81BD-BE0B-3261-A706614CC882}"/>
              </a:ext>
            </a:extLst>
          </p:cNvPr>
          <p:cNvSpPr txBox="1"/>
          <p:nvPr/>
        </p:nvSpPr>
        <p:spPr>
          <a:xfrm>
            <a:off x="3342864" y="6163306"/>
            <a:ext cx="496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S</a:t>
            </a:r>
            <a:endParaRPr lang="nl-NL" dirty="0"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6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45A43-B95F-8F5F-48C9-ECB4C4911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4364271-AE5D-1F0D-41A4-BAD4A5700063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Voortplanting</a:t>
            </a:r>
          </a:p>
        </p:txBody>
      </p:sp>
      <p:pic>
        <p:nvPicPr>
          <p:cNvPr id="4" name="Afbeelding 3" descr="Afbeelding met tekst, ontvangst, algebra&#10;&#10;Door AI gegenereerde inhoud is mogelijk onjuist.">
            <a:extLst>
              <a:ext uri="{FF2B5EF4-FFF2-40B4-BE49-F238E27FC236}">
                <a16:creationId xmlns:a16="http://schemas.microsoft.com/office/drawing/2014/main" id="{7F3A6931-8885-C37C-2B0E-C469FCB9F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562851"/>
            <a:ext cx="10863256" cy="2145549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61C9AD0-5493-441A-FF10-88F1CB5FCACB}"/>
              </a:ext>
            </a:extLst>
          </p:cNvPr>
          <p:cNvSpPr/>
          <p:nvPr/>
        </p:nvSpPr>
        <p:spPr>
          <a:xfrm>
            <a:off x="6298403" y="2435499"/>
            <a:ext cx="4130741" cy="343100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952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42C3F-CE69-6D51-15B1-32912E8EC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A6CA8212-B77B-C0FF-B69C-55345A88A5BE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Voortplanting</a:t>
            </a:r>
          </a:p>
        </p:txBody>
      </p:sp>
      <p:pic>
        <p:nvPicPr>
          <p:cNvPr id="4" name="Afbeelding 3" descr="Afbeelding met Medische beeldbewerking, radiologie, Prenatale echografie, Medische radiografie&#10;&#10;Door AI gegenereerde inhoud is mogelijk onjuist.">
            <a:extLst>
              <a:ext uri="{FF2B5EF4-FFF2-40B4-BE49-F238E27FC236}">
                <a16:creationId xmlns:a16="http://schemas.microsoft.com/office/drawing/2014/main" id="{5F135604-D5C6-A0CA-E862-F0FA9706A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1562850"/>
            <a:ext cx="10957691" cy="450933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BB1B7FD-ECB8-D9E2-6EE7-43588910B6DA}"/>
              </a:ext>
            </a:extLst>
          </p:cNvPr>
          <p:cNvSpPr txBox="1"/>
          <p:nvPr/>
        </p:nvSpPr>
        <p:spPr>
          <a:xfrm>
            <a:off x="6375565" y="1984904"/>
            <a:ext cx="5277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00" dirty="0">
                <a:latin typeface="Segoe Print" panose="02000800000000000000" pitchFamily="2" charset="0"/>
              </a:rPr>
              <a:t>Deze vorm van prenataal onderzoek heet een </a:t>
            </a:r>
            <a:r>
              <a:rPr lang="nl-NL" sz="2300" dirty="0">
                <a:solidFill>
                  <a:schemeClr val="accent6"/>
                </a:solidFill>
                <a:latin typeface="Segoe Print" panose="02000800000000000000" pitchFamily="2" charset="0"/>
              </a:rPr>
              <a:t>echo(scopie)</a:t>
            </a:r>
          </a:p>
        </p:txBody>
      </p:sp>
    </p:spTree>
    <p:extLst>
      <p:ext uri="{BB962C8B-B14F-4D97-AF65-F5344CB8AC3E}">
        <p14:creationId xmlns:p14="http://schemas.microsoft.com/office/powerpoint/2010/main" val="71964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3646-5D6D-4D48-A7B4-E0313FB27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534D3-0FA6-E921-1DC1-D0C35C9191A6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Ademhaling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Met behulp van het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ademhalingsstelsel</a:t>
            </a:r>
            <a:r>
              <a:rPr lang="nl-NL" sz="2800" dirty="0">
                <a:latin typeface="+mn-lt"/>
              </a:rPr>
              <a:t> neemt je lichaam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zuurstof</a:t>
            </a:r>
            <a:r>
              <a:rPr lang="nl-NL" sz="2800" dirty="0">
                <a:latin typeface="+mn-lt"/>
              </a:rPr>
              <a:t> op.</a:t>
            </a:r>
          </a:p>
        </p:txBody>
      </p:sp>
      <p:pic>
        <p:nvPicPr>
          <p:cNvPr id="3" name="Afbeelding 2" descr="Afbeelding met tekenfilm, tekening, illustratie, kunst&#10;&#10;Automatisch gegenereerde beschrijving">
            <a:extLst>
              <a:ext uri="{FF2B5EF4-FFF2-40B4-BE49-F238E27FC236}">
                <a16:creationId xmlns:a16="http://schemas.microsoft.com/office/drawing/2014/main" id="{DB0B7977-A9A1-37E4-1889-6C0C28807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1" r="32881"/>
          <a:stretch/>
        </p:blipFill>
        <p:spPr>
          <a:xfrm>
            <a:off x="838199" y="1678498"/>
            <a:ext cx="3080956" cy="506169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F006789-360F-2A4E-E143-89A4B84A2F6D}"/>
              </a:ext>
            </a:extLst>
          </p:cNvPr>
          <p:cNvSpPr txBox="1"/>
          <p:nvPr/>
        </p:nvSpPr>
        <p:spPr>
          <a:xfrm>
            <a:off x="4621114" y="2848785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Neusholte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1672C16-BFEF-FA3B-5A7D-5FD111681E3D}"/>
              </a:ext>
            </a:extLst>
          </p:cNvPr>
          <p:cNvCxnSpPr>
            <a:stCxn id="4" idx="1"/>
          </p:cNvCxnSpPr>
          <p:nvPr/>
        </p:nvCxnSpPr>
        <p:spPr>
          <a:xfrm flipH="1">
            <a:off x="3227493" y="3064229"/>
            <a:ext cx="1393621" cy="11832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4E2A5B0D-F79C-8F38-4389-6A3349ACAA4B}"/>
              </a:ext>
            </a:extLst>
          </p:cNvPr>
          <p:cNvSpPr txBox="1"/>
          <p:nvPr/>
        </p:nvSpPr>
        <p:spPr>
          <a:xfrm>
            <a:off x="4621114" y="3471164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Keelholte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31D62F2-6FDD-472E-35DC-ECBBB196F0F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442047" y="3686608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9EAA9C8A-26E8-034E-334A-682BF3F5DD4B}"/>
              </a:ext>
            </a:extLst>
          </p:cNvPr>
          <p:cNvSpPr txBox="1"/>
          <p:nvPr/>
        </p:nvSpPr>
        <p:spPr>
          <a:xfrm>
            <a:off x="4621114" y="409354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Luchtpijp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27A068B8-A62C-7A2A-4D78-33B78A93CD4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442047" y="4308987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FB62A73B-075E-E416-8455-9A9016B94CBB}"/>
              </a:ext>
            </a:extLst>
          </p:cNvPr>
          <p:cNvSpPr txBox="1"/>
          <p:nvPr/>
        </p:nvSpPr>
        <p:spPr>
          <a:xfrm>
            <a:off x="4621114" y="475531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Bronchie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A130079-F038-A34A-828B-E033BE5DD98E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594447" y="4970757"/>
            <a:ext cx="2026667" cy="1539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759BD87F-7054-C809-E568-168384FA9159}"/>
              </a:ext>
            </a:extLst>
          </p:cNvPr>
          <p:cNvSpPr txBox="1"/>
          <p:nvPr/>
        </p:nvSpPr>
        <p:spPr>
          <a:xfrm>
            <a:off x="4621115" y="5292486"/>
            <a:ext cx="2088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Luchtpijptakje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0D675CFA-15FF-0E20-D969-6596DE2E41D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133708" y="5507930"/>
            <a:ext cx="1487407" cy="24351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 descr="Afbeelding met bloem, kunst&#10;&#10;Automatisch gegenereerde beschrijving">
            <a:extLst>
              <a:ext uri="{FF2B5EF4-FFF2-40B4-BE49-F238E27FC236}">
                <a16:creationId xmlns:a16="http://schemas.microsoft.com/office/drawing/2014/main" id="{46A34FAC-B474-BA3F-B08C-D73762EC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2021">
            <a:off x="6095502" y="2171357"/>
            <a:ext cx="5499548" cy="3093496"/>
          </a:xfrm>
          <a:prstGeom prst="rect">
            <a:avLst/>
          </a:prstGeom>
        </p:spPr>
      </p:pic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96A3FE7F-43EE-4BFF-1CDB-48FA86E76F37}"/>
              </a:ext>
            </a:extLst>
          </p:cNvPr>
          <p:cNvCxnSpPr>
            <a:cxnSpLocks/>
          </p:cNvCxnSpPr>
          <p:nvPr/>
        </p:nvCxnSpPr>
        <p:spPr>
          <a:xfrm flipV="1">
            <a:off x="7514794" y="3358617"/>
            <a:ext cx="0" cy="2189016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8B5E59EC-932C-50A0-E135-7C6BA6FF9F9E}"/>
              </a:ext>
            </a:extLst>
          </p:cNvPr>
          <p:cNvCxnSpPr>
            <a:cxnSpLocks/>
          </p:cNvCxnSpPr>
          <p:nvPr/>
        </p:nvCxnSpPr>
        <p:spPr>
          <a:xfrm>
            <a:off x="6424548" y="5532245"/>
            <a:ext cx="1090246" cy="2435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7452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AD671-081E-7248-F612-18364DAA2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A8BF3ABD-0A3C-2A2C-903B-EAFF2A18D1BF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Voortplanting</a:t>
            </a:r>
          </a:p>
        </p:txBody>
      </p:sp>
      <p:pic>
        <p:nvPicPr>
          <p:cNvPr id="4" name="Afbeelding 3" descr="Afbeelding met tekst, schermopname, lijn, algebra&#10;&#10;Door AI gegenereerde inhoud is mogelijk onjuist.">
            <a:extLst>
              <a:ext uri="{FF2B5EF4-FFF2-40B4-BE49-F238E27FC236}">
                <a16:creationId xmlns:a16="http://schemas.microsoft.com/office/drawing/2014/main" id="{370E8F86-303D-B9E7-04A9-575F8211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493697"/>
            <a:ext cx="10963994" cy="157123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22FE8FC-A61E-C243-0BE7-B6D8A1F96D01}"/>
              </a:ext>
            </a:extLst>
          </p:cNvPr>
          <p:cNvSpPr txBox="1"/>
          <p:nvPr/>
        </p:nvSpPr>
        <p:spPr>
          <a:xfrm>
            <a:off x="6632741" y="2013479"/>
            <a:ext cx="50551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00" dirty="0">
                <a:latin typeface="Segoe Print" panose="02000800000000000000" pitchFamily="2" charset="0"/>
              </a:rPr>
              <a:t>Deze fase heet de </a:t>
            </a:r>
            <a:r>
              <a:rPr lang="nl-NL" sz="2300" dirty="0">
                <a:solidFill>
                  <a:schemeClr val="accent6"/>
                </a:solidFill>
                <a:latin typeface="Segoe Print" panose="02000800000000000000" pitchFamily="2" charset="0"/>
              </a:rPr>
              <a:t>uitdrijvingsfase</a:t>
            </a:r>
            <a:r>
              <a:rPr lang="nl-NL" sz="2300" dirty="0">
                <a:latin typeface="Segoe Print" panose="02000800000000000000" pitchFamily="2" charset="0"/>
              </a:rPr>
              <a:t>.</a:t>
            </a:r>
            <a:endParaRPr lang="nl-NL" sz="2300" dirty="0">
              <a:solidFill>
                <a:schemeClr val="accent6"/>
              </a:solidFill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87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D1163-870C-7A2B-5D98-F7A7E3FA8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64E972D-1C31-2519-3153-0B78DF0F0AE7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Voortplanting</a:t>
            </a:r>
          </a:p>
        </p:txBody>
      </p:sp>
      <p:pic>
        <p:nvPicPr>
          <p:cNvPr id="4" name="Afbeelding 3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A7C3C9B7-7CE9-2667-3F2F-4FB3206AA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6"/>
          <a:stretch/>
        </p:blipFill>
        <p:spPr>
          <a:xfrm>
            <a:off x="923548" y="1562851"/>
            <a:ext cx="10564655" cy="4921590"/>
          </a:xfrm>
          <a:prstGeom prst="rect">
            <a:avLst/>
          </a:prstGeom>
        </p:spPr>
      </p:pic>
      <p:pic>
        <p:nvPicPr>
          <p:cNvPr id="5" name="Afbeelding 4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3BCC5736-CAAF-0660-0A43-F005C57E1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3" t="71403"/>
          <a:stretch/>
        </p:blipFill>
        <p:spPr>
          <a:xfrm>
            <a:off x="723900" y="4206039"/>
            <a:ext cx="5092934" cy="1866149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C3ADCF0-13D2-02A0-AE5E-B5B9F0BB2FC0}"/>
              </a:ext>
            </a:extLst>
          </p:cNvPr>
          <p:cNvSpPr/>
          <p:nvPr/>
        </p:nvSpPr>
        <p:spPr>
          <a:xfrm>
            <a:off x="1126748" y="5193866"/>
            <a:ext cx="1176185" cy="292534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503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C74B5-F4A0-290E-9DE8-D28E4EB0D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062DB-5C3A-417C-562B-FA37695165B0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Ademhaling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Met behulp van het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ademhalingsstelsel</a:t>
            </a:r>
            <a:r>
              <a:rPr lang="nl-NL" sz="2800" dirty="0">
                <a:latin typeface="+mn-lt"/>
              </a:rPr>
              <a:t> neemt je lichaam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zuurstof</a:t>
            </a:r>
            <a:r>
              <a:rPr lang="nl-NL" sz="2800" dirty="0">
                <a:latin typeface="+mn-lt"/>
              </a:rPr>
              <a:t> op.</a:t>
            </a:r>
          </a:p>
        </p:txBody>
      </p:sp>
      <p:pic>
        <p:nvPicPr>
          <p:cNvPr id="14" name="Afbeelding 13" descr="Afbeelding met bloem, kunst&#10;&#10;Automatisch gegenereerde beschrijving">
            <a:extLst>
              <a:ext uri="{FF2B5EF4-FFF2-40B4-BE49-F238E27FC236}">
                <a16:creationId xmlns:a16="http://schemas.microsoft.com/office/drawing/2014/main" id="{D25DC449-668A-4ADC-7D42-21F19FE6B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42021">
            <a:off x="535988" y="1987224"/>
            <a:ext cx="8686436" cy="488612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B1C187B-1957-6ACD-F981-0FAF05DB9437}"/>
              </a:ext>
            </a:extLst>
          </p:cNvPr>
          <p:cNvSpPr txBox="1"/>
          <p:nvPr/>
        </p:nvSpPr>
        <p:spPr>
          <a:xfrm>
            <a:off x="8550685" y="2448735"/>
            <a:ext cx="2665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Trosje met longblaasjes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DCB6480-97D0-2B79-85CA-DAE34EA73887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486650" y="2925789"/>
            <a:ext cx="1064035" cy="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18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56F32-0887-B92A-7F92-3CD31A830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FF4C7E-1BE2-1100-69BC-B3D5F5C980F9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5720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Insect en vis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Ook in vissen en insecten vindt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gaswisseling</a:t>
            </a:r>
            <a:r>
              <a:rPr lang="nl-NL" sz="2800" dirty="0">
                <a:latin typeface="+mn-lt"/>
              </a:rPr>
              <a:t> plaatst.</a:t>
            </a:r>
          </a:p>
          <a:p>
            <a:pPr algn="l">
              <a:lnSpc>
                <a:spcPct val="100000"/>
              </a:lnSpc>
            </a:pPr>
            <a:endParaRPr lang="nl-NL" sz="2800" dirty="0">
              <a:latin typeface="+mn-lt"/>
            </a:endParaRPr>
          </a:p>
          <a:p>
            <a:pPr algn="l">
              <a:lnSpc>
                <a:spcPct val="100000"/>
              </a:lnSpc>
            </a:pPr>
            <a:endParaRPr lang="nl-NL" sz="2800" dirty="0">
              <a:latin typeface="+mn-lt"/>
            </a:endParaRPr>
          </a:p>
          <a:p>
            <a:pPr algn="l">
              <a:lnSpc>
                <a:spcPct val="100000"/>
              </a:lnSpc>
            </a:pPr>
            <a:endParaRPr lang="nl-NL" sz="2800" dirty="0">
              <a:latin typeface="+mn-lt"/>
            </a:endParaRPr>
          </a:p>
        </p:txBody>
      </p:sp>
      <p:pic>
        <p:nvPicPr>
          <p:cNvPr id="3" name="Picture 4" descr="Gerelateerde afbeelding">
            <a:extLst>
              <a:ext uri="{FF2B5EF4-FFF2-40B4-BE49-F238E27FC236}">
                <a16:creationId xmlns:a16="http://schemas.microsoft.com/office/drawing/2014/main" id="{3D3C0E8B-55B8-4593-A8F3-18D63F8AA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95"/>
          <a:stretch/>
        </p:blipFill>
        <p:spPr bwMode="auto">
          <a:xfrm>
            <a:off x="6688017" y="1817192"/>
            <a:ext cx="3541834" cy="35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BE006D93-DEFB-5AA7-BCFD-3265116E4389}"/>
              </a:ext>
            </a:extLst>
          </p:cNvPr>
          <p:cNvSpPr/>
          <p:nvPr/>
        </p:nvSpPr>
        <p:spPr>
          <a:xfrm>
            <a:off x="9753186" y="3597008"/>
            <a:ext cx="1219200" cy="18991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vis, Visproducten, buitenshuis&#10;&#10;Door AI gegenereerde inhoud is mogelijk onjuist.">
            <a:extLst>
              <a:ext uri="{FF2B5EF4-FFF2-40B4-BE49-F238E27FC236}">
                <a16:creationId xmlns:a16="http://schemas.microsoft.com/office/drawing/2014/main" id="{B39E8CF4-7FA5-7614-CAEF-3C7BFADEC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7213" r="15297" b="8446"/>
          <a:stretch/>
        </p:blipFill>
        <p:spPr>
          <a:xfrm>
            <a:off x="966786" y="1859474"/>
            <a:ext cx="5129214" cy="369329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9AAA79E-E8EE-02A2-923A-A58B96918A93}"/>
              </a:ext>
            </a:extLst>
          </p:cNvPr>
          <p:cNvSpPr txBox="1"/>
          <p:nvPr/>
        </p:nvSpPr>
        <p:spPr>
          <a:xfrm>
            <a:off x="966786" y="5552764"/>
            <a:ext cx="51292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Bij vissen vindt gaswisseling plaats met behulp van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kieuwen</a:t>
            </a:r>
            <a:r>
              <a:rPr lang="nl-NL" sz="2800" dirty="0">
                <a:latin typeface="+mn-lt"/>
              </a:rPr>
              <a:t>.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237ECAE-CFD7-E7E4-2E79-D111599AB5A4}"/>
              </a:ext>
            </a:extLst>
          </p:cNvPr>
          <p:cNvSpPr txBox="1"/>
          <p:nvPr/>
        </p:nvSpPr>
        <p:spPr>
          <a:xfrm>
            <a:off x="6340854" y="5552764"/>
            <a:ext cx="51292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Bij insecten vindt gaswisseling plaats met behulp van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trachea</a:t>
            </a:r>
            <a:r>
              <a:rPr lang="nl-NL" sz="2800" dirty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822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208B2-2BA0-E72A-4321-D0C988315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CD067-6999-D358-9AB6-5790C96012EC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7553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300" dirty="0">
                <a:latin typeface="+mn-lt"/>
              </a:rPr>
              <a:t>Fotosynthese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In de bladgroenkorrels wordt met behulp van lichtenergie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glucose</a:t>
            </a:r>
            <a:r>
              <a:rPr lang="nl-NL" sz="2800" dirty="0">
                <a:latin typeface="+mn-lt"/>
              </a:rPr>
              <a:t> gemaakt.</a:t>
            </a:r>
          </a:p>
          <a:p>
            <a:pPr algn="l">
              <a:lnSpc>
                <a:spcPct val="100000"/>
              </a:lnSpc>
            </a:pPr>
            <a:r>
              <a:rPr lang="nl-NL" sz="2800" i="1" dirty="0">
                <a:latin typeface="+mn-lt"/>
              </a:rPr>
              <a:t>Koolstofdioxide + Water +  Lichtenergie	      Zuurstof + Glucose</a:t>
            </a:r>
          </a:p>
        </p:txBody>
      </p:sp>
      <p:pic>
        <p:nvPicPr>
          <p:cNvPr id="3" name="Afbeelding 2" descr="Afbeelding met gras, hemel, boom, buitenshuis&#10;&#10;Automatisch gegenereerde beschrijving">
            <a:extLst>
              <a:ext uri="{FF2B5EF4-FFF2-40B4-BE49-F238E27FC236}">
                <a16:creationId xmlns:a16="http://schemas.microsoft.com/office/drawing/2014/main" id="{E602ECB3-4955-A8C5-AB6C-E4DE60677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20" b="-11979"/>
          <a:stretch/>
        </p:blipFill>
        <p:spPr>
          <a:xfrm>
            <a:off x="1031132" y="2386738"/>
            <a:ext cx="10322669" cy="4471261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892F108-0289-A762-224B-2FDA5F128A0E}"/>
              </a:ext>
            </a:extLst>
          </p:cNvPr>
          <p:cNvCxnSpPr>
            <a:cxnSpLocks/>
          </p:cNvCxnSpPr>
          <p:nvPr/>
        </p:nvCxnSpPr>
        <p:spPr>
          <a:xfrm flipH="1">
            <a:off x="6260376" y="2057067"/>
            <a:ext cx="471054" cy="0"/>
          </a:xfrm>
          <a:prstGeom prst="line">
            <a:avLst/>
          </a:prstGeom>
          <a:ln w="25400">
            <a:head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4420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1" ma:contentTypeDescription="Een nieuw document maken." ma:contentTypeScope="" ma:versionID="a29b2695f712cf7a05b1cef6d3acfc21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b8ed36d4f6667af175760fddac04732e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1BC580-947A-4107-8AF5-50C7CD04590F}">
  <ds:schemaRefs>
    <ds:schemaRef ds:uri="65a11041-aba8-449e-bef6-559f13c05a59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7183d92-7d1c-4abc-9060-17c5b27035f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B24D916-98D5-45BB-BB5A-0D45D4E45D9D}"/>
</file>

<file path=docProps/app.xml><?xml version="1.0" encoding="utf-8"?>
<Properties xmlns="http://schemas.openxmlformats.org/officeDocument/2006/extended-properties" xmlns:vt="http://schemas.openxmlformats.org/officeDocument/2006/docPropsVTypes">
  <TotalTime>4286</TotalTime>
  <Words>1020</Words>
  <Application>Microsoft Macintosh PowerPoint</Application>
  <PresentationFormat>Breedbeeld</PresentationFormat>
  <Paragraphs>270</Paragraphs>
  <Slides>61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Effra</vt:lpstr>
      <vt:lpstr>Segoe Print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Prenataal onderzoek Onderzoek aan de baby voor de geboorte. Voorbeelden zijn een  echoscopie, NIPT, vlokkentest en een vruchtwaterpunctie.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Joost Meijer</cp:lastModifiedBy>
  <cp:revision>61</cp:revision>
  <dcterms:created xsi:type="dcterms:W3CDTF">2022-04-29T11:47:46Z</dcterms:created>
  <dcterms:modified xsi:type="dcterms:W3CDTF">2025-03-14T10:54:10Z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  <property fmtid="{D5CDD505-2E9C-101B-9397-08002B2CF9AE}" pid="3" name="MediaServiceImageTags">
    <vt:lpwstr/>
  </property>
</Properties>
</file>