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2" r:id="rId2"/>
    <p:sldId id="271" r:id="rId3"/>
    <p:sldId id="273" r:id="rId4"/>
    <p:sldId id="270" r:id="rId5"/>
    <p:sldId id="274" r:id="rId6"/>
    <p:sldId id="275" r:id="rId7"/>
    <p:sldId id="272" r:id="rId8"/>
    <p:sldId id="263" r:id="rId9"/>
    <p:sldId id="278" r:id="rId10"/>
    <p:sldId id="276" r:id="rId11"/>
    <p:sldId id="268" r:id="rId12"/>
    <p:sldId id="277" r:id="rId13"/>
    <p:sldId id="279" r:id="rId14"/>
    <p:sldId id="280" r:id="rId15"/>
    <p:sldId id="281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2281A4-101E-4306-8ABC-FA2EA560E9BA}" v="3" dt="2025-03-12T14:21:34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ane, Wouter" userId="a4457918-f68f-4979-b782-0be64d32676b" providerId="ADAL" clId="{1B2281A4-101E-4306-8ABC-FA2EA560E9BA}"/>
    <pc:docChg chg="modSld">
      <pc:chgData name="Daane, Wouter" userId="a4457918-f68f-4979-b782-0be64d32676b" providerId="ADAL" clId="{1B2281A4-101E-4306-8ABC-FA2EA560E9BA}" dt="2025-03-12T14:21:38.126" v="3" actId="1076"/>
      <pc:docMkLst>
        <pc:docMk/>
      </pc:docMkLst>
      <pc:sldChg chg="modSp mod modAnim">
        <pc:chgData name="Daane, Wouter" userId="a4457918-f68f-4979-b782-0be64d32676b" providerId="ADAL" clId="{1B2281A4-101E-4306-8ABC-FA2EA560E9BA}" dt="2025-03-12T14:21:38.126" v="3" actId="1076"/>
        <pc:sldMkLst>
          <pc:docMk/>
          <pc:sldMk cId="2957086843" sldId="274"/>
        </pc:sldMkLst>
        <pc:picChg chg="mod">
          <ac:chgData name="Daane, Wouter" userId="a4457918-f68f-4979-b782-0be64d32676b" providerId="ADAL" clId="{1B2281A4-101E-4306-8ABC-FA2EA560E9BA}" dt="2025-03-12T14:21:38.126" v="3" actId="1076"/>
          <ac:picMkLst>
            <pc:docMk/>
            <pc:sldMk cId="2957086843" sldId="274"/>
            <ac:picMk id="17" creationId="{D2E6609F-8C49-E377-017E-E21B175F383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BA266-C2B4-4AAC-86A8-4CF10A8FC741}" type="datetimeFigureOut">
              <a:rPr lang="nl-NL" smtClean="0"/>
              <a:t>12-3-2025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AEBCB-7A9E-46CD-ADCD-44B994D96C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7106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52D38-649F-2742-B8D4-CEFE198114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74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16532-9818-449C-BBED-08526F6D3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463242A-2615-4F97-A11E-94A966350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Effra" panose="0200050608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E9F262-EB07-43B2-88DC-05B892E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D8B6FF-B399-4E0B-8ED4-26E5D0DB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C3B986-4732-4AEA-80AF-896F19994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798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8A08F-AB43-4BF9-ABCB-DF728145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54D7517-DEA0-4D82-8F5B-C554F4BA1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9AA1E5-D26E-4914-8646-464C4652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DCE312-5144-4421-865F-22EC8FA72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71D65C-570E-40AE-844D-07BD851A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447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C5DC912-268B-443F-B9BC-CF4D0BC94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56E0DDD-8AEF-43CB-82CF-69189EB37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E25A30-79F0-44B1-9228-A1CBA9740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4B8293-F539-4212-8950-B07F9BEA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D65D48-E244-438B-9FDD-B6053753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285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A6E03-AFFA-425F-B098-FB39FD93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FF8226-A94B-48C7-8AF1-4AC47F024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1A6391-A82D-4E67-B394-7F606DBC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4E7E76-91FC-48CD-9CF9-AEC6DFF8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7FE3BF-0F76-43E2-B69A-C702BD89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6322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EAD74-2CDD-40DF-8F72-C4AC0AE0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87472-0929-4D17-9131-B70CAFCF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Effra" panose="0200050608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B91DB2-2E4D-407A-8504-0B1EB58A4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FC3C07-E487-4540-A5AD-44E4EFE9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4D2E6F-378F-42BF-9704-54E14330B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554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43E02-C82F-41CD-BAE9-5C223CEC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6D60E5-ACB5-416B-A731-E8CE59B3D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093461-9CE4-41B0-918C-FDF23FE09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B89E1E-F0DD-406E-9EB8-4D940AB9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C72E9F9-4F52-447E-AA38-9875ED6F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4285A2-C79D-47EA-85DB-0F023340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672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EA1EB-721B-400E-B08B-7D893270D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50D914-35D0-4489-9795-CB4436BB5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589AC21-009F-4592-8910-B01CEB399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8A7AB2D-1827-447E-B676-9A6C4B6D3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DC2F668-681E-4E87-989B-4AA975ED1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83E1523-49C2-490E-8422-67746286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12-3-2025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7F313EA-A5EE-45CD-9584-E4A6F0016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66FC7E7-2703-4ED7-930F-C183914B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992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B9EC8-E329-49B0-96C5-15C780C9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AC0B8A5-B9F4-41D2-9F15-91132771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12-3-2025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CD471B-B34B-4B87-8D11-D9E79E75E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8913C3-42D3-4DD9-BCD8-EA9B39476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599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2BA6AF2-1E6B-4E7D-838B-9F727C46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12-3-2025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2D9A554-7E04-4CC9-BC8D-E4FCBE08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2587F0-B060-4089-BC0C-38B7F4ED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612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3D095-28D1-4082-9343-982A787C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E2AF4C-6BC3-408A-BFF2-40FAB6D47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1FFA66-174F-435A-B03E-65596F4D8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A7C9ED-7211-4CC3-893A-1F484649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C2FC4F-FFD1-4CBD-B998-4E116A33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7A224E-FDE5-4965-96F4-99B33E96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6759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6E5F3-161B-49B4-97B0-6B58F942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27190D5-4E8C-4C83-81D5-12BC42784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0DCF37-7B0B-4111-AA33-65BE4E98D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4AF457-ACD4-47DA-9E73-F79C09BE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E12D56-340A-4350-89C5-63E925C4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E4CB6C-2295-4554-8CA6-FA36B9FF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58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718C4AF-DD18-4A12-916C-5ED63ED6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BC2A1E-63F8-4124-A497-7B88D04A1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3F31BF-F0B9-402C-A678-2D7704664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1A354-3FB0-4CC8-B645-49C2B3C12A52}" type="datetimeFigureOut">
              <a:rPr lang="nl-NL" smtClean="0"/>
              <a:t>12-3-2025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6F4D29-E45D-49C6-83C4-03E91840F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471D48-F875-42C4-BC33-FD5469992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254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147966-2FF7-43E4-A478-A3348BD4A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16425"/>
          </a:xfrm>
        </p:spPr>
        <p:txBody>
          <a:bodyPr>
            <a:normAutofit/>
          </a:bodyPr>
          <a:lstStyle/>
          <a:p>
            <a:r>
              <a:rPr lang="nl-NL" sz="8800" dirty="0"/>
              <a:t>Kader </a:t>
            </a:r>
          </a:p>
        </p:txBody>
      </p:sp>
    </p:spTree>
    <p:extLst>
      <p:ext uri="{BB962C8B-B14F-4D97-AF65-F5344CB8AC3E}">
        <p14:creationId xmlns:p14="http://schemas.microsoft.com/office/powerpoint/2010/main" val="279431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A5AAD-96A0-169E-6315-B8C09C3F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Stopafstand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386F22E-0154-2204-58C9-04766A2813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084"/>
          <a:stretch/>
        </p:blipFill>
        <p:spPr>
          <a:xfrm>
            <a:off x="6300556" y="1690689"/>
            <a:ext cx="5740045" cy="31650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700C728-E685-9D51-875B-6BCAAB750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65040"/>
            <a:ext cx="5167777" cy="110938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8C6C86F-E545-07C1-73AF-06447F2AD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836" y="2664652"/>
            <a:ext cx="1495149" cy="65412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104685B-1CF7-FBFE-8BBD-1C45E6CD4B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498" y="3638615"/>
            <a:ext cx="2517405" cy="654129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EB05E561-9064-6B4F-987D-B9DE0F91F5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0498" y="4540246"/>
            <a:ext cx="4339614" cy="24709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25A62272-3929-26F6-D36D-A245675A19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0498" y="5013472"/>
            <a:ext cx="3489433" cy="573818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1A82842E-F176-5754-B607-6704149B0B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079" y="1690688"/>
            <a:ext cx="6112477" cy="174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5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A5AAD-96A0-169E-6315-B8C09C3F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Zwaarte-energie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386F22E-0154-2204-58C9-04766A2813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084"/>
          <a:stretch/>
        </p:blipFill>
        <p:spPr>
          <a:xfrm>
            <a:off x="6300556" y="1690689"/>
            <a:ext cx="5740045" cy="316509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2AA7BBF-E4A8-13F6-0233-7E937D218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30" y="1690688"/>
            <a:ext cx="5791765" cy="85681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6C91095-EAE6-D008-8924-0ED8BC3EB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119863"/>
            <a:ext cx="2078779" cy="23812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188F111-7697-AB69-AD0A-AD08915E1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1513" y="2711881"/>
            <a:ext cx="2506370" cy="70178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8737676-3206-EB24-ED07-EA2F8BD61A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1513" y="3610773"/>
            <a:ext cx="3993778" cy="70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6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A5AAD-96A0-169E-6315-B8C09C3F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Druk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386F22E-0154-2204-58C9-04766A2813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084"/>
          <a:stretch/>
        </p:blipFill>
        <p:spPr>
          <a:xfrm>
            <a:off x="6300556" y="1690689"/>
            <a:ext cx="5740045" cy="316509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731081C-3814-0DC2-200F-209460F24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48" y="1690688"/>
            <a:ext cx="5934308" cy="132556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2A35FE0-E1E0-E093-52A8-A855FC154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32" y="3479225"/>
            <a:ext cx="4682165" cy="24381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74717AA-F6B2-C296-E960-719D83DB1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8064" y="2659912"/>
            <a:ext cx="1999625" cy="76908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0419FFF-0EB4-E7D3-E6F5-EB646A2915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8064" y="3479224"/>
            <a:ext cx="3502096" cy="769087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B8FCFE3-A849-8FAD-D8D6-B5DB406CE0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9595" y="4452153"/>
            <a:ext cx="1426226" cy="933988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EECAB416-0F5A-E1DA-26D0-C4FDE8F3DB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9595" y="5589983"/>
            <a:ext cx="4744571" cy="72117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4B38EA6-2F17-B8AE-489D-0EC6BC529B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554" y="1470815"/>
            <a:ext cx="5926248" cy="154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4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878E90-FEE0-8603-3E22-203A739C8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Verbranden en verwarmen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F1ED78-1DD0-6BF6-72D7-B27EBA293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Elektrische energie 		</a:t>
            </a:r>
            <a:r>
              <a:rPr lang="nl-NL" i="1" dirty="0"/>
              <a:t>E = P x t </a:t>
            </a:r>
          </a:p>
          <a:p>
            <a:r>
              <a:rPr lang="nl-NL" dirty="0"/>
              <a:t>Rendement 			</a:t>
            </a:r>
            <a:r>
              <a:rPr lang="nl-NL" i="1" dirty="0"/>
              <a:t>energie-omzetting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Vrijgekomen energie 		</a:t>
            </a:r>
            <a:r>
              <a:rPr lang="nl-NL" i="1" dirty="0"/>
              <a:t>BINAS tabel 19</a:t>
            </a:r>
          </a:p>
          <a:p>
            <a:r>
              <a:rPr lang="nl-NL" dirty="0"/>
              <a:t>Bewegingsenergie 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53F8572-AE78-10A4-7835-824BB72B0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837" y="2071234"/>
            <a:ext cx="2983859" cy="202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51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230BC-4766-512E-AA65-0B8601C7A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86E6B3-56A4-CCA4-581F-1C9787220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Berekenen van verbrandingswarmte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A2C819F-6E70-0CBB-1D6D-4C6C8A4D0C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084"/>
          <a:stretch/>
        </p:blipFill>
        <p:spPr>
          <a:xfrm>
            <a:off x="6300556" y="1690689"/>
            <a:ext cx="5740045" cy="324967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ABA14EE-617B-AF54-C101-77791A1DE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99" y="1995011"/>
            <a:ext cx="6149157" cy="115296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E1443A8-12D4-DD5A-B6C5-E39D85B3F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029" y="2735077"/>
            <a:ext cx="1267002" cy="2953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5321FD7-715D-BF20-9A8A-88BA59BBD4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216" y="2735300"/>
            <a:ext cx="3134162" cy="3334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E58376B-E4D3-93EB-92FB-ABEA3B3289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345" y="3496703"/>
            <a:ext cx="1038370" cy="3524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B0EE158-00E0-F603-F8AD-3833890E10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584" y="3571807"/>
            <a:ext cx="1762371" cy="2953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FBF946-DCBB-581B-3991-0564919C8D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345" y="4352262"/>
            <a:ext cx="2410161" cy="3238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Afbeelding 16" descr="Afbeelding met tekst, Lettertype, schermopname, wit&#10;&#10;Door AI gegenereerde inhoud is mogelijk onjuist.">
            <a:extLst>
              <a:ext uri="{FF2B5EF4-FFF2-40B4-BE49-F238E27FC236}">
                <a16:creationId xmlns:a16="http://schemas.microsoft.com/office/drawing/2014/main" id="{86D2BF4E-3099-3B93-106A-665CE49DF1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345" y="5135505"/>
            <a:ext cx="3048425" cy="5239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Gelijkbenige driehoek 17">
            <a:extLst>
              <a:ext uri="{FF2B5EF4-FFF2-40B4-BE49-F238E27FC236}">
                <a16:creationId xmlns:a16="http://schemas.microsoft.com/office/drawing/2014/main" id="{BCA921B3-2065-CEDC-B051-8D0899B53C63}"/>
              </a:ext>
            </a:extLst>
          </p:cNvPr>
          <p:cNvSpPr/>
          <p:nvPr/>
        </p:nvSpPr>
        <p:spPr>
          <a:xfrm>
            <a:off x="1758261" y="3494562"/>
            <a:ext cx="2884991" cy="2276846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9A7D5A5F-E2E7-2C41-9009-69C3F119ABAA}"/>
              </a:ext>
            </a:extLst>
          </p:cNvPr>
          <p:cNvCxnSpPr>
            <a:stCxn id="18" idx="1"/>
            <a:endCxn id="18" idx="5"/>
          </p:cNvCxnSpPr>
          <p:nvPr/>
        </p:nvCxnSpPr>
        <p:spPr>
          <a:xfrm>
            <a:off x="2479509" y="4632985"/>
            <a:ext cx="14424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vak 20">
            <a:extLst>
              <a:ext uri="{FF2B5EF4-FFF2-40B4-BE49-F238E27FC236}">
                <a16:creationId xmlns:a16="http://schemas.microsoft.com/office/drawing/2014/main" id="{9D298E66-44CF-7E15-136B-2347944B543C}"/>
              </a:ext>
            </a:extLst>
          </p:cNvPr>
          <p:cNvSpPr txBox="1"/>
          <p:nvPr/>
        </p:nvSpPr>
        <p:spPr>
          <a:xfrm>
            <a:off x="2933205" y="4120738"/>
            <a:ext cx="66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( J)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17B8DCBC-AC49-B761-A96F-A7B6765FB09E}"/>
              </a:ext>
            </a:extLst>
          </p:cNvPr>
          <p:cNvSpPr txBox="1"/>
          <p:nvPr/>
        </p:nvSpPr>
        <p:spPr>
          <a:xfrm>
            <a:off x="2256312" y="5047012"/>
            <a:ext cx="216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  (g)   x	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40C28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r 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40C28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v 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(J/g)</a:t>
            </a:r>
          </a:p>
        </p:txBody>
      </p:sp>
    </p:spTree>
    <p:extLst>
      <p:ext uri="{BB962C8B-B14F-4D97-AF65-F5344CB8AC3E}">
        <p14:creationId xmlns:p14="http://schemas.microsoft.com/office/powerpoint/2010/main" val="247618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3D9CF-7186-E969-89A7-4BEA07FA9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Berekenen van elektrische energie 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E1F06740-FB20-8D06-2B84-CEA0C6A00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399" y="1825860"/>
            <a:ext cx="6149157" cy="1584063"/>
          </a:xfr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D9BDD77-C34A-940F-1694-40D7CF7D7C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7084"/>
          <a:stretch/>
        </p:blipFill>
        <p:spPr>
          <a:xfrm>
            <a:off x="6300556" y="1690689"/>
            <a:ext cx="5740045" cy="324967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34E2E23-C25D-CC9A-80D0-38ECD80F4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773" y="2848736"/>
            <a:ext cx="1446201" cy="67489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CC226D0-246F-A89C-E516-CD77EF2457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7878" y="3608140"/>
            <a:ext cx="1366096" cy="5743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64FEF80-06F8-33E2-F995-D45C49DCD1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7877" y="4415405"/>
            <a:ext cx="4149405" cy="7519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Gelijkbenige driehoek 12">
            <a:extLst>
              <a:ext uri="{FF2B5EF4-FFF2-40B4-BE49-F238E27FC236}">
                <a16:creationId xmlns:a16="http://schemas.microsoft.com/office/drawing/2014/main" id="{93FF1895-8CB9-10F2-6DFE-33DDE3A527E5}"/>
              </a:ext>
            </a:extLst>
          </p:cNvPr>
          <p:cNvSpPr/>
          <p:nvPr/>
        </p:nvSpPr>
        <p:spPr>
          <a:xfrm>
            <a:off x="1758261" y="3494562"/>
            <a:ext cx="2884991" cy="2276846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1ECE848F-7756-E3CC-AF5E-2DBF4E07DF09}"/>
              </a:ext>
            </a:extLst>
          </p:cNvPr>
          <p:cNvCxnSpPr>
            <a:stCxn id="13" idx="1"/>
            <a:endCxn id="13" idx="5"/>
          </p:cNvCxnSpPr>
          <p:nvPr/>
        </p:nvCxnSpPr>
        <p:spPr>
          <a:xfrm>
            <a:off x="2479509" y="4632985"/>
            <a:ext cx="14424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CDEF76CB-28B6-625F-666C-AF392AF95D42}"/>
              </a:ext>
            </a:extLst>
          </p:cNvPr>
          <p:cNvSpPr txBox="1"/>
          <p:nvPr/>
        </p:nvSpPr>
        <p:spPr>
          <a:xfrm>
            <a:off x="3067337" y="4015523"/>
            <a:ext cx="605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26D2A4F2-0066-6DD6-0669-46B8D7130263}"/>
              </a:ext>
            </a:extLst>
          </p:cNvPr>
          <p:cNvSpPr txBox="1"/>
          <p:nvPr/>
        </p:nvSpPr>
        <p:spPr>
          <a:xfrm>
            <a:off x="2479509" y="5063063"/>
            <a:ext cx="178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         x 	    t </a:t>
            </a:r>
          </a:p>
        </p:txBody>
      </p:sp>
    </p:spTree>
    <p:extLst>
      <p:ext uri="{BB962C8B-B14F-4D97-AF65-F5344CB8AC3E}">
        <p14:creationId xmlns:p14="http://schemas.microsoft.com/office/powerpoint/2010/main" val="243807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532FA4-1A35-75E4-7DD4-E84458235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Stoffen en materialen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B86570-9D8C-A3BB-18DC-71FF15A27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90688"/>
            <a:ext cx="11239500" cy="4652961"/>
          </a:xfrm>
        </p:spPr>
        <p:txBody>
          <a:bodyPr>
            <a:normAutofit/>
          </a:bodyPr>
          <a:lstStyle/>
          <a:p>
            <a:r>
              <a:rPr lang="nl-NL" dirty="0"/>
              <a:t>Chemische reactie 		</a:t>
            </a:r>
            <a:r>
              <a:rPr lang="nl-NL" i="1" dirty="0"/>
              <a:t>Er ontstaan nieuwe stoffen</a:t>
            </a:r>
            <a:endParaRPr lang="nl-NL" dirty="0"/>
          </a:p>
          <a:p>
            <a:r>
              <a:rPr lang="nl-NL" dirty="0"/>
              <a:t>Natuurkundige reactie	</a:t>
            </a:r>
            <a:r>
              <a:rPr lang="nl-NL" i="1" dirty="0"/>
              <a:t>De reactie kan weer teruggekeerd </a:t>
            </a:r>
            <a:endParaRPr lang="nl-NL" dirty="0"/>
          </a:p>
          <a:p>
            <a:r>
              <a:rPr lang="nl-NL" dirty="0"/>
              <a:t>Fase overgangen </a:t>
            </a:r>
          </a:p>
          <a:p>
            <a:r>
              <a:rPr lang="nl-NL" dirty="0"/>
              <a:t>Mengsels </a:t>
            </a:r>
            <a:r>
              <a:rPr lang="nl-NL" dirty="0" err="1"/>
              <a:t>vs</a:t>
            </a:r>
            <a:r>
              <a:rPr lang="nl-NL" dirty="0"/>
              <a:t> zuivere stof	</a:t>
            </a:r>
          </a:p>
          <a:p>
            <a:r>
              <a:rPr lang="nl-NL" dirty="0"/>
              <a:t>Mengsels scheiden		</a:t>
            </a:r>
            <a:r>
              <a:rPr lang="nl-NL" i="1" dirty="0"/>
              <a:t>Stofeigenschappen</a:t>
            </a:r>
            <a:endParaRPr lang="nl-NL" dirty="0"/>
          </a:p>
          <a:p>
            <a:r>
              <a:rPr lang="nl-NL" dirty="0"/>
              <a:t>Dichtheid 			</a:t>
            </a:r>
            <a:r>
              <a:rPr lang="nl-NL" i="1" dirty="0"/>
              <a:t>p = m : v </a:t>
            </a:r>
          </a:p>
          <a:p>
            <a:r>
              <a:rPr lang="nl-NL" dirty="0">
                <a:sym typeface="Wingdings" panose="05000000000000000000" pitchFamily="2" charset="2"/>
              </a:rPr>
              <a:t>Grondstof  product		</a:t>
            </a:r>
            <a:r>
              <a:rPr lang="nl-NL" i="1" dirty="0">
                <a:sym typeface="Wingdings" panose="05000000000000000000" pitchFamily="2" charset="2"/>
              </a:rPr>
              <a:t>productieproces, </a:t>
            </a:r>
            <a:r>
              <a:rPr lang="nl-NL" i="1" dirty="0" err="1">
                <a:sym typeface="Wingdings" panose="05000000000000000000" pitchFamily="2" charset="2"/>
              </a:rPr>
              <a:t>halffabrikaat</a:t>
            </a:r>
            <a:endParaRPr lang="nl-NL" i="1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Afval en milieu 			</a:t>
            </a:r>
            <a:r>
              <a:rPr lang="nl-NL" i="1" dirty="0">
                <a:sym typeface="Wingdings" panose="05000000000000000000" pitchFamily="2" charset="2"/>
              </a:rPr>
              <a:t>recyclen, broeikaseffect, gft, kca</a:t>
            </a:r>
          </a:p>
          <a:p>
            <a:pPr marL="0" indent="0">
              <a:buNone/>
            </a:pPr>
            <a:r>
              <a:rPr lang="nl-NL" i="1" dirty="0">
                <a:sym typeface="Wingdings" panose="05000000000000000000" pitchFamily="2" charset="2"/>
              </a:rPr>
              <a:t>					BINAS tabel 43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9616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D4A95-5757-1DA4-DE01-012328145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183883-588C-9140-7A3E-CA345E570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Berekening met dichtheid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73F8198-5040-E717-2B45-0D199BAA90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084"/>
          <a:stretch/>
        </p:blipFill>
        <p:spPr>
          <a:xfrm>
            <a:off x="6457950" y="1252539"/>
            <a:ext cx="5574248" cy="334224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8601521-A844-DF7B-05C4-85095042A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37" y="1690688"/>
            <a:ext cx="6003616" cy="105251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0BDB237-11E9-9F8A-046C-677B5AA13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203" y="3429000"/>
            <a:ext cx="3219899" cy="268642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8AA67F7-E862-6AAE-F6CB-2CD627DCCC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4216" y="2095644"/>
            <a:ext cx="1548892" cy="102194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DC168E5-8DC5-80F3-5E9F-90E77BBF8F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9219" y="3190418"/>
            <a:ext cx="1483306" cy="5499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76D6F10-E2D4-B65A-7607-B794E6345D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3356" y="3879037"/>
            <a:ext cx="2676898" cy="7157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A389D0C1-655C-A559-F2D2-FEBFC7A0CC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5187" y="2174245"/>
            <a:ext cx="1984507" cy="6106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C2333686-F567-D6E5-8BB4-E355512B90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4632" y="2918129"/>
            <a:ext cx="3100440" cy="51087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2151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A5AAD-96A0-169E-6315-B8C09C3F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Geluid in beeld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387BBB-31AD-30AC-0FA5-29F91AB15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68405"/>
            <a:ext cx="5384116" cy="301349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BED59B7-09C2-5DD5-19DB-EED5A089D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315" y="1943552"/>
            <a:ext cx="2164939" cy="178289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15B9F0C-5A32-9C7D-A620-9E46AE0E1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1392" y="1943552"/>
            <a:ext cx="2164939" cy="180808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661BCDC-06C5-2BB3-E5C0-7665AF3D4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2314" y="3946878"/>
            <a:ext cx="2164939" cy="178637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8331BD6-4D7F-0E0F-C15C-D6C7D075F6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1392" y="3946878"/>
            <a:ext cx="2182010" cy="1786371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611A6006-B56C-D7D9-E4F4-9EC7F2AC31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1148" y="859647"/>
            <a:ext cx="3462314" cy="88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4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A5AAD-96A0-169E-6315-B8C09C3F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Frequentie en Trillingstijd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386F22E-0154-2204-58C9-04766A2813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084"/>
          <a:stretch/>
        </p:blipFill>
        <p:spPr>
          <a:xfrm>
            <a:off x="6300556" y="1690689"/>
            <a:ext cx="5740045" cy="316509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7A93717-F9E5-48B1-5F08-292D2A75B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47" y="1601363"/>
            <a:ext cx="4896533" cy="334374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670385F-4A4B-CA25-FD83-AE0077CF3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47" y="5233001"/>
            <a:ext cx="5890009" cy="62130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81F5BA2-DE75-9551-252F-33FC14C380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963" y="2574843"/>
            <a:ext cx="2035967" cy="56016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A0B3D85-4A02-658B-7B3C-1AADC8F8CB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7921" y="3209468"/>
            <a:ext cx="2677099" cy="59371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69D254D-1C9F-7E70-1127-76CA130A2E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4311" y="3850357"/>
            <a:ext cx="1253344" cy="80342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376FFCAF-398E-92C6-E0DE-752690AB1E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4311" y="4813958"/>
            <a:ext cx="2485232" cy="621308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D2E6609F-8C49-E377-017E-E21B175F38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528" y="1583619"/>
            <a:ext cx="5503167" cy="168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8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A5AAD-96A0-169E-6315-B8C09C3F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Geluidssnelheid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386F22E-0154-2204-58C9-04766A2813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084"/>
          <a:stretch/>
        </p:blipFill>
        <p:spPr>
          <a:xfrm>
            <a:off x="6300556" y="1690689"/>
            <a:ext cx="5740045" cy="3165090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102C4FF9-2715-3A45-6108-8E6C78345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79" y="1837959"/>
            <a:ext cx="6041577" cy="486803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38C36421-A935-0B6C-AB48-7FDD78904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27" y="2510977"/>
            <a:ext cx="5962045" cy="933591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D28D908E-4524-BE83-3278-15F30159C2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785" y="3630783"/>
            <a:ext cx="4324954" cy="2067213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C7B539FF-5E49-D607-F34D-3BA84ABB4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3060" y="2621472"/>
            <a:ext cx="1535839" cy="668266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F52A8CF-E937-A571-ADDA-61D2B53829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3060" y="3404492"/>
            <a:ext cx="2726043" cy="620662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EEEA249A-A1F4-7514-2296-7F45A45135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3059" y="4139908"/>
            <a:ext cx="2604083" cy="620662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F0B5B73B-C956-F70B-864C-E5F1983819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527" y="1726933"/>
            <a:ext cx="6093029" cy="14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0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3B6E3F-E018-7FD6-5146-A3F2CBFBF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Elektrische energie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763C82-5ECA-BF62-6B0A-573C1D87A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Stroomkring		</a:t>
            </a:r>
            <a:r>
              <a:rPr lang="nl-NL" i="1" dirty="0"/>
              <a:t>gesloten, stroomrichting, diode, led </a:t>
            </a:r>
          </a:p>
          <a:p>
            <a:r>
              <a:rPr lang="nl-NL" dirty="0"/>
              <a:t>Capaciteit		</a:t>
            </a:r>
            <a:r>
              <a:rPr lang="nl-NL" i="1" dirty="0"/>
              <a:t>hoelang kan de accu energie leveren, C= I x t</a:t>
            </a:r>
          </a:p>
          <a:p>
            <a:r>
              <a:rPr lang="nl-NL" dirty="0"/>
              <a:t>Vermogen		energie per seconde, P = U x I</a:t>
            </a:r>
          </a:p>
          <a:p>
            <a:r>
              <a:rPr lang="nl-NL" dirty="0"/>
              <a:t>Transformator		</a:t>
            </a:r>
            <a:r>
              <a:rPr lang="nl-NL" i="1" dirty="0"/>
              <a:t>hoogspanning, vervoer, netspanning</a:t>
            </a:r>
          </a:p>
          <a:p>
            <a:r>
              <a:rPr lang="nl-NL" dirty="0"/>
              <a:t>Transformator		</a:t>
            </a:r>
            <a:r>
              <a:rPr lang="nl-NL" i="1" dirty="0"/>
              <a:t>primaire spoel, secundaire spoel, windingen</a:t>
            </a:r>
          </a:p>
          <a:p>
            <a:r>
              <a:rPr lang="nl-NL" dirty="0"/>
              <a:t>Weerstanden		</a:t>
            </a:r>
            <a:r>
              <a:rPr lang="nl-NL" i="1" dirty="0"/>
              <a:t>vervangingsweerstand </a:t>
            </a:r>
          </a:p>
          <a:p>
            <a:endParaRPr lang="nl-NL" i="1" dirty="0"/>
          </a:p>
          <a:p>
            <a:r>
              <a:rPr lang="nl-NL" dirty="0"/>
              <a:t>Schakelingen		</a:t>
            </a:r>
            <a:r>
              <a:rPr lang="nl-NL" i="1" dirty="0"/>
              <a:t>serie en parallel , </a:t>
            </a:r>
            <a:r>
              <a:rPr lang="nl-NL" i="1" dirty="0" err="1"/>
              <a:t>Binas</a:t>
            </a:r>
            <a:r>
              <a:rPr lang="nl-NL" i="1" dirty="0"/>
              <a:t> tabel 14</a:t>
            </a:r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722107E-10F0-C2F1-971C-B5E00E57C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960" y="4474341"/>
            <a:ext cx="1941368" cy="8191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3502780-6752-3CB2-5B8A-19D37A452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328" y="4410099"/>
            <a:ext cx="1956275" cy="8191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71468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A5AAD-96A0-169E-6315-B8C09C3F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Berekening met de transformator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386F22E-0154-2204-58C9-04766A2813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084"/>
          <a:stretch/>
        </p:blipFill>
        <p:spPr>
          <a:xfrm>
            <a:off x="6300556" y="1690689"/>
            <a:ext cx="5740045" cy="324967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672A21F-E174-D701-08D1-00B565730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99" y="1690688"/>
            <a:ext cx="5917930" cy="173831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1D76269-73C4-8EFA-1ED2-915A5A995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8392" y="2610141"/>
            <a:ext cx="1512607" cy="100405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0E36B88-911E-E7A4-0B13-3D65771AAB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8392" y="3614199"/>
            <a:ext cx="5313083" cy="90069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8D25955C-9101-0858-7173-64C707BBF3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9338" y="5396882"/>
            <a:ext cx="5411189" cy="92586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360A3A6-56CD-0783-DA3E-8EFD69D855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8392" y="4618257"/>
            <a:ext cx="2933987" cy="64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4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8336E-2447-1285-7DC0-DF045BAE7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1360C9-6345-64E0-C9BB-C54D10B8B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Bouwen van schakeling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B345D82-4CFA-2078-0B5D-609C84DBCF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037"/>
          <a:stretch/>
        </p:blipFill>
        <p:spPr>
          <a:xfrm>
            <a:off x="322747" y="1478609"/>
            <a:ext cx="5182323" cy="928982"/>
          </a:xfrm>
          <a:prstGeom prst="rect">
            <a:avLst/>
          </a:prstGeom>
        </p:spPr>
      </p:pic>
      <p:pic>
        <p:nvPicPr>
          <p:cNvPr id="7" name="Afbeelding 6" descr="Afbeelding met tekst, Lettertype, schermopname, diagram&#10;&#10;Door AI gegenereerde inhoud is mogelijk onjuist.">
            <a:extLst>
              <a:ext uri="{FF2B5EF4-FFF2-40B4-BE49-F238E27FC236}">
                <a16:creationId xmlns:a16="http://schemas.microsoft.com/office/drawing/2014/main" id="{B902F3E4-4E18-6B09-66E6-FC5151A3B1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13" y="3025291"/>
            <a:ext cx="5439534" cy="346758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42E57A2-F461-69C2-46D5-266CE84B57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4096" y="314360"/>
            <a:ext cx="4410691" cy="2848373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9B04B31-2C50-80B3-BB52-7CE05F4B51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7123" y="3580967"/>
            <a:ext cx="3124636" cy="310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31945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9612985F38A4696AAD18D581E630E" ma:contentTypeVersion="11" ma:contentTypeDescription="Een nieuw document maken." ma:contentTypeScope="" ma:versionID="a29b2695f712cf7a05b1cef6d3acfc21">
  <xsd:schema xmlns:xsd="http://www.w3.org/2001/XMLSchema" xmlns:xs="http://www.w3.org/2001/XMLSchema" xmlns:p="http://schemas.microsoft.com/office/2006/metadata/properties" xmlns:ns2="f7bdf434-8271-45be-9229-b36057b16eca" xmlns:ns3="403b03e0-f3b3-4df8-8b82-7dc7d4ddf286" targetNamespace="http://schemas.microsoft.com/office/2006/metadata/properties" ma:root="true" ma:fieldsID="b8ed36d4f6667af175760fddac04732e" ns2:_="" ns3:_="">
    <xsd:import namespace="f7bdf434-8271-45be-9229-b36057b16eca"/>
    <xsd:import namespace="403b03e0-f3b3-4df8-8b82-7dc7d4ddf2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df434-8271-45be-9229-b36057b16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8afbf0a4-60f2-4de2-9c19-1cfcaa6785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b03e0-f3b3-4df8-8b82-7dc7d4ddf28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3339e9d-23b0-4d36-af82-861bde34df63}" ma:internalName="TaxCatchAll" ma:showField="CatchAllData" ma:web="403b03e0-f3b3-4df8-8b82-7dc7d4ddf2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bdf434-8271-45be-9229-b36057b16eca">
      <Terms xmlns="http://schemas.microsoft.com/office/infopath/2007/PartnerControls"/>
    </lcf76f155ced4ddcb4097134ff3c332f>
    <TaxCatchAll xmlns="403b03e0-f3b3-4df8-8b82-7dc7d4ddf286" xsi:nil="true"/>
  </documentManagement>
</p:properties>
</file>

<file path=customXml/itemProps1.xml><?xml version="1.0" encoding="utf-8"?>
<ds:datastoreItem xmlns:ds="http://schemas.openxmlformats.org/officeDocument/2006/customXml" ds:itemID="{F28AC502-78F2-4EFC-AA14-3BDDA6B007F0}"/>
</file>

<file path=customXml/itemProps2.xml><?xml version="1.0" encoding="utf-8"?>
<ds:datastoreItem xmlns:ds="http://schemas.openxmlformats.org/officeDocument/2006/customXml" ds:itemID="{FA483C79-9DD4-48B5-ABFB-CA929464611A}"/>
</file>

<file path=customXml/itemProps3.xml><?xml version="1.0" encoding="utf-8"?>
<ds:datastoreItem xmlns:ds="http://schemas.openxmlformats.org/officeDocument/2006/customXml" ds:itemID="{4DE26F3A-B92C-4EB5-88D2-177E2AB5EF90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217</Words>
  <Application>Microsoft Office PowerPoint</Application>
  <PresentationFormat>Breedbeeld</PresentationFormat>
  <Paragraphs>43</Paragraphs>
  <Slides>15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Effra</vt:lpstr>
      <vt:lpstr>Google Sans</vt:lpstr>
      <vt:lpstr>Wingdings</vt:lpstr>
      <vt:lpstr>1_Kantoorthema</vt:lpstr>
      <vt:lpstr>Kader </vt:lpstr>
      <vt:lpstr>Stoffen en materialen </vt:lpstr>
      <vt:lpstr>Berekening met dichtheid</vt:lpstr>
      <vt:lpstr>Geluid in beeld</vt:lpstr>
      <vt:lpstr>Frequentie en Trillingstijd</vt:lpstr>
      <vt:lpstr>Geluidssnelheid</vt:lpstr>
      <vt:lpstr>Elektrische energie </vt:lpstr>
      <vt:lpstr>Berekening met de transformator</vt:lpstr>
      <vt:lpstr>Bouwen van schakeling</vt:lpstr>
      <vt:lpstr>Stopafstand</vt:lpstr>
      <vt:lpstr>Zwaarte-energie</vt:lpstr>
      <vt:lpstr>Druk</vt:lpstr>
      <vt:lpstr>Verbranden en verwarmen</vt:lpstr>
      <vt:lpstr>Berekenen van verbrandingswarmte</vt:lpstr>
      <vt:lpstr>Berekenen van elektrische energie </vt:lpstr>
    </vt:vector>
  </TitlesOfParts>
  <Company>Parmant Scholen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Kader </dc:title>
  <dc:creator>Daane, Wouter</dc:creator>
  <cp:lastModifiedBy>Daane, Wouter</cp:lastModifiedBy>
  <cp:revision>1</cp:revision>
  <dcterms:created xsi:type="dcterms:W3CDTF">2025-03-12T14:07:03Z</dcterms:created>
  <dcterms:modified xsi:type="dcterms:W3CDTF">2025-03-12T14:21:48Z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0x0101000A69612985F38A4696AAD18D581E630E</vt:lpwstr>
  </property>
</Properties>
</file>