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5" roundtripDataSignature="AMtx7miV4FFVSq7Dzj6cygrksLKuju2hx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8" Type="http://schemas.openxmlformats.org/officeDocument/2006/relationships/slide" Target="slides/slide4.xml"/><Relationship Id="rId18" Type="http://schemas.openxmlformats.org/officeDocument/2006/relationships/customXml" Target="../customXml/item3.xml"/><Relationship Id="rId3" Type="http://schemas.openxmlformats.org/officeDocument/2006/relationships/slideMaster" Target="slideMasters/slideMaster1.xml"/><Relationship Id="rId12" Type="http://schemas.openxmlformats.org/officeDocument/2006/relationships/slide" Target="slides/slide8.xml"/><Relationship Id="rId7" Type="http://schemas.openxmlformats.org/officeDocument/2006/relationships/slide" Target="slides/slide3.xml"/><Relationship Id="rId17" Type="http://schemas.openxmlformats.org/officeDocument/2006/relationships/customXml" Target="../customXml/item2.xml"/><Relationship Id="rId2" Type="http://schemas.openxmlformats.org/officeDocument/2006/relationships/presProps" Target="presProps.xml"/><Relationship Id="rId16" Type="http://schemas.openxmlformats.org/officeDocument/2006/relationships/customXml" Target="../customXml/item1.xml"/><Relationship Id="rId11" Type="http://schemas.openxmlformats.org/officeDocument/2006/relationships/slide" Target="slides/slide7.xml"/><Relationship Id="rId1" Type="http://schemas.openxmlformats.org/officeDocument/2006/relationships/theme" Target="theme/theme2.xml"/><Relationship Id="rId6" Type="http://schemas.openxmlformats.org/officeDocument/2006/relationships/slide" Target="slides/slide2.xml"/><Relationship Id="rId15" Type="http://customschemas.google.com/relationships/presentationmetadata" Target="metadata"/><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nl-NL"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6" name="Google Shape;106;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6" name="Google Shape;11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6" name="Google Shape;126;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9" name="Google Shape;13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6" name="Google Shape;146;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en object" type="obj">
  <p:cSld name="OBJECT">
    <p:spTree>
      <p:nvGrpSpPr>
        <p:cNvPr id="15" name="Shape 15"/>
        <p:cNvGrpSpPr/>
        <p:nvPr/>
      </p:nvGrpSpPr>
      <p:grpSpPr>
        <a:xfrm>
          <a:off x="0" y="0"/>
          <a:ext cx="0" cy="0"/>
          <a:chOff x="0" y="0"/>
          <a:chExt cx="0" cy="0"/>
        </a:xfrm>
      </p:grpSpPr>
      <p:sp>
        <p:nvSpPr>
          <p:cNvPr id="16" name="Google Shape;16;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latin typeface="Arial"/>
                <a:ea typeface="Arial"/>
                <a:cs typeface="Arial"/>
                <a:sym typeface="Arial"/>
              </a:defRPr>
            </a:lvl1pPr>
            <a:lvl2pPr indent="-381000" lvl="1" marL="914400" algn="l">
              <a:lnSpc>
                <a:spcPct val="90000"/>
              </a:lnSpc>
              <a:spcBef>
                <a:spcPts val="500"/>
              </a:spcBef>
              <a:spcAft>
                <a:spcPts val="0"/>
              </a:spcAft>
              <a:buClr>
                <a:schemeClr val="dk1"/>
              </a:buClr>
              <a:buSzPts val="2400"/>
              <a:buChar char="•"/>
              <a:defRPr>
                <a:latin typeface="Arial"/>
                <a:ea typeface="Arial"/>
                <a:cs typeface="Arial"/>
                <a:sym typeface="Arial"/>
              </a:defRPr>
            </a:lvl2pPr>
            <a:lvl3pPr indent="-355600" lvl="2" marL="1371600" algn="l">
              <a:lnSpc>
                <a:spcPct val="90000"/>
              </a:lnSpc>
              <a:spcBef>
                <a:spcPts val="500"/>
              </a:spcBef>
              <a:spcAft>
                <a:spcPts val="0"/>
              </a:spcAft>
              <a:buClr>
                <a:schemeClr val="dk1"/>
              </a:buClr>
              <a:buSzPts val="2000"/>
              <a:buChar char="•"/>
              <a:defRPr>
                <a:latin typeface="Arial"/>
                <a:ea typeface="Arial"/>
                <a:cs typeface="Arial"/>
                <a:sym typeface="Arial"/>
              </a:defRPr>
            </a:lvl3pPr>
            <a:lvl4pPr indent="-342900" lvl="3" marL="1828800" algn="l">
              <a:lnSpc>
                <a:spcPct val="90000"/>
              </a:lnSpc>
              <a:spcBef>
                <a:spcPts val="500"/>
              </a:spcBef>
              <a:spcAft>
                <a:spcPts val="0"/>
              </a:spcAft>
              <a:buClr>
                <a:schemeClr val="dk1"/>
              </a:buClr>
              <a:buSzPts val="1800"/>
              <a:buChar char="•"/>
              <a:defRPr>
                <a:latin typeface="Arial"/>
                <a:ea typeface="Arial"/>
                <a:cs typeface="Arial"/>
                <a:sym typeface="Arial"/>
              </a:defRPr>
            </a:lvl4pPr>
            <a:lvl5pPr indent="-342900" lvl="4" marL="2286000" algn="l">
              <a:lnSpc>
                <a:spcPct val="90000"/>
              </a:lnSpc>
              <a:spcBef>
                <a:spcPts val="500"/>
              </a:spcBef>
              <a:spcAft>
                <a:spcPts val="0"/>
              </a:spcAft>
              <a:buClr>
                <a:schemeClr val="dk1"/>
              </a:buClr>
              <a:buSzPts val="1800"/>
              <a:buChar char="•"/>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en verticale tekst" type="vertTx">
  <p:cSld name="VERTICAL_TEXT">
    <p:spTree>
      <p:nvGrpSpPr>
        <p:cNvPr id="72" name="Shape 72"/>
        <p:cNvGrpSpPr/>
        <p:nvPr/>
      </p:nvGrpSpPr>
      <p:grpSpPr>
        <a:xfrm>
          <a:off x="0" y="0"/>
          <a:ext cx="0" cy="0"/>
          <a:chOff x="0" y="0"/>
          <a:chExt cx="0" cy="0"/>
        </a:xfrm>
      </p:grpSpPr>
      <p:sp>
        <p:nvSpPr>
          <p:cNvPr id="73" name="Google Shape;73;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e titel en tekst" type="vertTitleAndTx">
  <p:cSld name="VERTICAL_TITLE_AND_VERTICAL_TEXT">
    <p:spTree>
      <p:nvGrpSpPr>
        <p:cNvPr id="78" name="Shape 78"/>
        <p:cNvGrpSpPr/>
        <p:nvPr/>
      </p:nvGrpSpPr>
      <p:grpSpPr>
        <a:xfrm>
          <a:off x="0" y="0"/>
          <a:ext cx="0" cy="0"/>
          <a:chOff x="0" y="0"/>
          <a:chExt cx="0" cy="0"/>
        </a:xfrm>
      </p:grpSpPr>
      <p:sp>
        <p:nvSpPr>
          <p:cNvPr id="79" name="Google Shape;79;p2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dia" type="title">
  <p:cSld name="TITLE">
    <p:spTree>
      <p:nvGrpSpPr>
        <p:cNvPr id="21" name="Shape 21"/>
        <p:cNvGrpSpPr/>
        <p:nvPr/>
      </p:nvGrpSpPr>
      <p:grpSpPr>
        <a:xfrm>
          <a:off x="0" y="0"/>
          <a:ext cx="0" cy="0"/>
          <a:chOff x="0" y="0"/>
          <a:chExt cx="0" cy="0"/>
        </a:xfrm>
      </p:grpSpPr>
      <p:sp>
        <p:nvSpPr>
          <p:cNvPr id="22" name="Google Shape;22;p1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sz="60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4" name="Google Shape;24;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houd met bijschrift" type="objTx">
  <p:cSld name="OBJECT_WITH_CAPTION_TEXT">
    <p:spTree>
      <p:nvGrpSpPr>
        <p:cNvPr id="27" name="Shape 27"/>
        <p:cNvGrpSpPr/>
        <p:nvPr/>
      </p:nvGrpSpPr>
      <p:grpSpPr>
        <a:xfrm>
          <a:off x="0" y="0"/>
          <a:ext cx="0" cy="0"/>
          <a:chOff x="0" y="0"/>
          <a:chExt cx="0" cy="0"/>
        </a:xfrm>
      </p:grpSpPr>
      <p:sp>
        <p:nvSpPr>
          <p:cNvPr id="28" name="Google Shape;28;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30" name="Google Shape;30;p1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31" name="Google Shape;31;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gelijking" type="twoTxTwoObj">
  <p:cSld name="TWO_OBJECTS_WITH_TEXT">
    <p:spTree>
      <p:nvGrpSpPr>
        <p:cNvPr id="34" name="Shape 34"/>
        <p:cNvGrpSpPr/>
        <p:nvPr/>
      </p:nvGrpSpPr>
      <p:grpSpPr>
        <a:xfrm>
          <a:off x="0" y="0"/>
          <a:ext cx="0" cy="0"/>
          <a:chOff x="0" y="0"/>
          <a:chExt cx="0" cy="0"/>
        </a:xfrm>
      </p:grpSpPr>
      <p:sp>
        <p:nvSpPr>
          <p:cNvPr id="35" name="Google Shape;35;p15"/>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5"/>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7" name="Google Shape;37;p15"/>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15"/>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5"/>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g" type="blank">
  <p:cSld name="BLANK">
    <p:spTree>
      <p:nvGrpSpPr>
        <p:cNvPr id="43" name="Shape 43"/>
        <p:cNvGrpSpPr/>
        <p:nvPr/>
      </p:nvGrpSpPr>
      <p:grpSpPr>
        <a:xfrm>
          <a:off x="0" y="0"/>
          <a:ext cx="0" cy="0"/>
          <a:chOff x="0" y="0"/>
          <a:chExt cx="0" cy="0"/>
        </a:xfrm>
      </p:grpSpPr>
      <p:sp>
        <p:nvSpPr>
          <p:cNvPr id="44" name="Google Shape;44;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ekop" type="secHead">
  <p:cSld name="SECTION_HEADER">
    <p:spTree>
      <p:nvGrpSpPr>
        <p:cNvPr id="47" name="Shape 47"/>
        <p:cNvGrpSpPr/>
        <p:nvPr/>
      </p:nvGrpSpPr>
      <p:grpSpPr>
        <a:xfrm>
          <a:off x="0" y="0"/>
          <a:ext cx="0" cy="0"/>
          <a:chOff x="0" y="0"/>
          <a:chExt cx="0" cy="0"/>
        </a:xfrm>
      </p:grpSpPr>
      <p:sp>
        <p:nvSpPr>
          <p:cNvPr id="48" name="Google Shape;48;p17"/>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sz="60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17"/>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latin typeface="Arial"/>
                <a:ea typeface="Arial"/>
                <a:cs typeface="Arial"/>
                <a:sym typeface="Aria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50" name="Google Shape;50;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houd van twee" type="twoObj">
  <p:cSld name="TWO_OBJECTS">
    <p:spTree>
      <p:nvGrpSpPr>
        <p:cNvPr id="53" name="Shape 53"/>
        <p:cNvGrpSpPr/>
        <p:nvPr/>
      </p:nvGrpSpPr>
      <p:grpSpPr>
        <a:xfrm>
          <a:off x="0" y="0"/>
          <a:ext cx="0" cy="0"/>
          <a:chOff x="0" y="0"/>
          <a:chExt cx="0" cy="0"/>
        </a:xfrm>
      </p:grpSpPr>
      <p:sp>
        <p:nvSpPr>
          <p:cNvPr id="54" name="Google Shape;54;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18"/>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latin typeface="Arial"/>
                <a:ea typeface="Arial"/>
                <a:cs typeface="Arial"/>
                <a:sym typeface="Arial"/>
              </a:defRPr>
            </a:lvl1pPr>
            <a:lvl2pPr indent="-381000" lvl="1" marL="914400" algn="l">
              <a:lnSpc>
                <a:spcPct val="90000"/>
              </a:lnSpc>
              <a:spcBef>
                <a:spcPts val="500"/>
              </a:spcBef>
              <a:spcAft>
                <a:spcPts val="0"/>
              </a:spcAft>
              <a:buClr>
                <a:schemeClr val="dk1"/>
              </a:buClr>
              <a:buSzPts val="2400"/>
              <a:buChar char="•"/>
              <a:defRPr>
                <a:latin typeface="Arial"/>
                <a:ea typeface="Arial"/>
                <a:cs typeface="Arial"/>
                <a:sym typeface="Arial"/>
              </a:defRPr>
            </a:lvl2pPr>
            <a:lvl3pPr indent="-355600" lvl="2" marL="1371600" algn="l">
              <a:lnSpc>
                <a:spcPct val="90000"/>
              </a:lnSpc>
              <a:spcBef>
                <a:spcPts val="500"/>
              </a:spcBef>
              <a:spcAft>
                <a:spcPts val="0"/>
              </a:spcAft>
              <a:buClr>
                <a:schemeClr val="dk1"/>
              </a:buClr>
              <a:buSzPts val="2000"/>
              <a:buChar char="•"/>
              <a:defRPr>
                <a:latin typeface="Arial"/>
                <a:ea typeface="Arial"/>
                <a:cs typeface="Arial"/>
                <a:sym typeface="Arial"/>
              </a:defRPr>
            </a:lvl3pPr>
            <a:lvl4pPr indent="-342900" lvl="3" marL="1828800" algn="l">
              <a:lnSpc>
                <a:spcPct val="90000"/>
              </a:lnSpc>
              <a:spcBef>
                <a:spcPts val="500"/>
              </a:spcBef>
              <a:spcAft>
                <a:spcPts val="0"/>
              </a:spcAft>
              <a:buClr>
                <a:schemeClr val="dk1"/>
              </a:buClr>
              <a:buSzPts val="1800"/>
              <a:buChar char="•"/>
              <a:defRPr>
                <a:latin typeface="Arial"/>
                <a:ea typeface="Arial"/>
                <a:cs typeface="Arial"/>
                <a:sym typeface="Arial"/>
              </a:defRPr>
            </a:lvl4pPr>
            <a:lvl5pPr indent="-342900" lvl="4" marL="2286000" algn="l">
              <a:lnSpc>
                <a:spcPct val="90000"/>
              </a:lnSpc>
              <a:spcBef>
                <a:spcPts val="500"/>
              </a:spcBef>
              <a:spcAft>
                <a:spcPts val="0"/>
              </a:spcAft>
              <a:buClr>
                <a:schemeClr val="dk1"/>
              </a:buClr>
              <a:buSzPts val="1800"/>
              <a:buChar char="•"/>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6" name="Google Shape;56;p18"/>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latin typeface="Arial"/>
                <a:ea typeface="Arial"/>
                <a:cs typeface="Arial"/>
                <a:sym typeface="Arial"/>
              </a:defRPr>
            </a:lvl1pPr>
            <a:lvl2pPr indent="-381000" lvl="1" marL="914400" algn="l">
              <a:lnSpc>
                <a:spcPct val="90000"/>
              </a:lnSpc>
              <a:spcBef>
                <a:spcPts val="500"/>
              </a:spcBef>
              <a:spcAft>
                <a:spcPts val="0"/>
              </a:spcAft>
              <a:buClr>
                <a:schemeClr val="dk1"/>
              </a:buClr>
              <a:buSzPts val="2400"/>
              <a:buChar char="•"/>
              <a:defRPr>
                <a:latin typeface="Arial"/>
                <a:ea typeface="Arial"/>
                <a:cs typeface="Arial"/>
                <a:sym typeface="Arial"/>
              </a:defRPr>
            </a:lvl2pPr>
            <a:lvl3pPr indent="-355600" lvl="2" marL="1371600" algn="l">
              <a:lnSpc>
                <a:spcPct val="90000"/>
              </a:lnSpc>
              <a:spcBef>
                <a:spcPts val="500"/>
              </a:spcBef>
              <a:spcAft>
                <a:spcPts val="0"/>
              </a:spcAft>
              <a:buClr>
                <a:schemeClr val="dk1"/>
              </a:buClr>
              <a:buSzPts val="2000"/>
              <a:buChar char="•"/>
              <a:defRPr>
                <a:latin typeface="Arial"/>
                <a:ea typeface="Arial"/>
                <a:cs typeface="Arial"/>
                <a:sym typeface="Arial"/>
              </a:defRPr>
            </a:lvl3pPr>
            <a:lvl4pPr indent="-342900" lvl="3" marL="1828800" algn="l">
              <a:lnSpc>
                <a:spcPct val="90000"/>
              </a:lnSpc>
              <a:spcBef>
                <a:spcPts val="500"/>
              </a:spcBef>
              <a:spcAft>
                <a:spcPts val="0"/>
              </a:spcAft>
              <a:buClr>
                <a:schemeClr val="dk1"/>
              </a:buClr>
              <a:buSzPts val="1800"/>
              <a:buChar char="•"/>
              <a:defRPr>
                <a:latin typeface="Arial"/>
                <a:ea typeface="Arial"/>
                <a:cs typeface="Arial"/>
                <a:sym typeface="Arial"/>
              </a:defRPr>
            </a:lvl4pPr>
            <a:lvl5pPr indent="-342900" lvl="4" marL="2286000" algn="l">
              <a:lnSpc>
                <a:spcPct val="90000"/>
              </a:lnSpc>
              <a:spcBef>
                <a:spcPts val="500"/>
              </a:spcBef>
              <a:spcAft>
                <a:spcPts val="0"/>
              </a:spcAft>
              <a:buClr>
                <a:schemeClr val="dk1"/>
              </a:buClr>
              <a:buSzPts val="1800"/>
              <a:buChar char="•"/>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7" name="Google Shape;57;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lleen titel" type="titleOnly">
  <p:cSld name="TITLE_ONLY">
    <p:spTree>
      <p:nvGrpSpPr>
        <p:cNvPr id="60" name="Shape 60"/>
        <p:cNvGrpSpPr/>
        <p:nvPr/>
      </p:nvGrpSpPr>
      <p:grpSpPr>
        <a:xfrm>
          <a:off x="0" y="0"/>
          <a:ext cx="0" cy="0"/>
          <a:chOff x="0" y="0"/>
          <a:chExt cx="0" cy="0"/>
        </a:xfrm>
      </p:grpSpPr>
      <p:sp>
        <p:nvSpPr>
          <p:cNvPr id="61" name="Google Shape;61;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fbeelding met bijschrift" type="picTx">
  <p:cSld name="PICTURE_WITH_CAPTION_TEXT">
    <p:spTree>
      <p:nvGrpSpPr>
        <p:cNvPr id="65" name="Shape 65"/>
        <p:cNvGrpSpPr/>
        <p:nvPr/>
      </p:nvGrpSpPr>
      <p:grpSpPr>
        <a:xfrm>
          <a:off x="0" y="0"/>
          <a:ext cx="0" cy="0"/>
          <a:chOff x="0" y="0"/>
          <a:chExt cx="0" cy="0"/>
        </a:xfrm>
      </p:grpSpPr>
      <p:sp>
        <p:nvSpPr>
          <p:cNvPr id="66" name="Google Shape;66;p2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0"/>
          <p:cNvSpPr/>
          <p:nvPr>
            <p:ph idx="2" type="pic"/>
          </p:nvPr>
        </p:nvSpPr>
        <p:spPr>
          <a:xfrm>
            <a:off x="5183188" y="987425"/>
            <a:ext cx="6172200" cy="4873625"/>
          </a:xfrm>
          <a:prstGeom prst="rect">
            <a:avLst/>
          </a:prstGeom>
          <a:noFill/>
          <a:ln>
            <a:noFill/>
          </a:ln>
        </p:spPr>
      </p:sp>
      <p:sp>
        <p:nvSpPr>
          <p:cNvPr id="68" name="Google Shape;68;p2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NL"/>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t/>
            </a:r>
            <a:endParaRPr/>
          </a:p>
        </p:txBody>
      </p:sp>
      <p:pic>
        <p:nvPicPr>
          <p:cNvPr descr="Afbeelding met tekst&#10;&#10;Automatisch gegenereerde beschrijving" id="89" name="Google Shape;89;p1"/>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0"/>
          <p:cNvSpPr txBox="1"/>
          <p:nvPr/>
        </p:nvSpPr>
        <p:spPr>
          <a:xfrm>
            <a:off x="838200" y="365125"/>
            <a:ext cx="10515600" cy="132556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4400"/>
              <a:buFont typeface="Calibri"/>
              <a:buNone/>
            </a:pPr>
            <a:r>
              <a:rPr b="0" i="0" lang="nl-NL" sz="4400" u="none" cap="none" strike="noStrike">
                <a:solidFill>
                  <a:schemeClr val="dk1"/>
                </a:solidFill>
                <a:latin typeface="Calibri"/>
                <a:ea typeface="Calibri"/>
                <a:cs typeface="Calibri"/>
                <a:sym typeface="Calibri"/>
              </a:rPr>
              <a:t>Zakelijke e-mail (2)</a:t>
            </a:r>
            <a:endParaRPr/>
          </a:p>
        </p:txBody>
      </p:sp>
      <p:sp>
        <p:nvSpPr>
          <p:cNvPr id="160" name="Google Shape;160;p10"/>
          <p:cNvSpPr txBox="1"/>
          <p:nvPr>
            <p:ph idx="4294967295" type="body"/>
          </p:nvPr>
        </p:nvSpPr>
        <p:spPr>
          <a:xfrm>
            <a:off x="839788" y="1681163"/>
            <a:ext cx="5157900" cy="823800"/>
          </a:xfrm>
          <a:prstGeom prst="rect">
            <a:avLst/>
          </a:prstGeom>
          <a:noFill/>
          <a:ln>
            <a:noFill/>
          </a:ln>
        </p:spPr>
        <p:txBody>
          <a:bodyPr anchorCtr="0" anchor="b" bIns="45700" lIns="91425" spcFirstLastPara="1" rIns="91425" wrap="square" tIns="45700">
            <a:normAutofit lnSpcReduction="10000"/>
          </a:bodyPr>
          <a:lstStyle/>
          <a:p>
            <a:pPr indent="0" lvl="0" marL="0" rtl="0" algn="ctr">
              <a:lnSpc>
                <a:spcPct val="90000"/>
              </a:lnSpc>
              <a:spcBef>
                <a:spcPts val="0"/>
              </a:spcBef>
              <a:spcAft>
                <a:spcPts val="0"/>
              </a:spcAft>
              <a:buClr>
                <a:schemeClr val="dk1"/>
              </a:buClr>
              <a:buSzPts val="2000"/>
              <a:buNone/>
            </a:pPr>
            <a:r>
              <a:rPr b="1" lang="nl-NL" sz="2000"/>
              <a:t>Inhoud</a:t>
            </a:r>
            <a:endParaRPr b="1"/>
          </a:p>
          <a:p>
            <a:pPr indent="0" lvl="0" marL="0" rtl="0" algn="l">
              <a:lnSpc>
                <a:spcPct val="90000"/>
              </a:lnSpc>
              <a:spcBef>
                <a:spcPts val="1000"/>
              </a:spcBef>
              <a:spcAft>
                <a:spcPts val="0"/>
              </a:spcAft>
              <a:buClr>
                <a:schemeClr val="dk1"/>
              </a:buClr>
              <a:buSzPts val="2400"/>
              <a:buNone/>
            </a:pPr>
            <a:r>
              <a:t/>
            </a:r>
            <a:endParaRPr/>
          </a:p>
        </p:txBody>
      </p:sp>
      <p:sp>
        <p:nvSpPr>
          <p:cNvPr id="161" name="Google Shape;161;p10"/>
          <p:cNvSpPr txBox="1"/>
          <p:nvPr>
            <p:ph idx="4294967295" type="body"/>
          </p:nvPr>
        </p:nvSpPr>
        <p:spPr>
          <a:xfrm>
            <a:off x="839788" y="2505075"/>
            <a:ext cx="5157900" cy="3684600"/>
          </a:xfrm>
          <a:prstGeom prst="rect">
            <a:avLst/>
          </a:prstGeom>
          <a:noFill/>
          <a:ln>
            <a:noFill/>
          </a:ln>
        </p:spPr>
        <p:txBody>
          <a:bodyPr anchorCtr="0" anchor="t" bIns="45700" lIns="91425" spcFirstLastPara="1" rIns="91425" wrap="square" tIns="45700">
            <a:normAutofit fontScale="47500" lnSpcReduction="20000"/>
          </a:bodyPr>
          <a:lstStyle/>
          <a:p>
            <a:pPr indent="0" lvl="0" marL="0" rtl="0" algn="l">
              <a:lnSpc>
                <a:spcPct val="115000"/>
              </a:lnSpc>
              <a:spcBef>
                <a:spcPts val="1200"/>
              </a:spcBef>
              <a:spcAft>
                <a:spcPts val="0"/>
              </a:spcAft>
              <a:buNone/>
            </a:pPr>
            <a:r>
              <a:rPr b="1" lang="nl-NL" sz="3600"/>
              <a:t>Inleiding</a:t>
            </a:r>
            <a:r>
              <a:rPr lang="nl-NL" sz="3600"/>
              <a:t>: Stel jezelf kort voor en vermeld het doel van je e-mail. Bijvoorbeeld:​ "Mijn naam is Lisa de Jong en ik schrijf u naar aanleiding van de vacature voor winkelmedewerker."​</a:t>
            </a:r>
            <a:endParaRPr sz="3600"/>
          </a:p>
          <a:p>
            <a:pPr indent="0" lvl="0" marL="0" rtl="0" algn="l">
              <a:lnSpc>
                <a:spcPct val="115000"/>
              </a:lnSpc>
              <a:spcBef>
                <a:spcPts val="1200"/>
              </a:spcBef>
              <a:spcAft>
                <a:spcPts val="0"/>
              </a:spcAft>
              <a:buNone/>
            </a:pPr>
            <a:r>
              <a:rPr b="1" lang="nl-NL" sz="3600"/>
              <a:t>Kern</a:t>
            </a:r>
            <a:r>
              <a:rPr lang="nl-NL" sz="3600"/>
              <a:t>: Geef relevante details. Bijvoorbeeld:​</a:t>
            </a:r>
            <a:br>
              <a:rPr lang="nl-NL" sz="3600"/>
            </a:br>
            <a:r>
              <a:rPr lang="nl-NL" sz="3600"/>
              <a:t>"Ik heb drie jaar ervaring in de detailhandel en ben flexibel inzetbaar."​</a:t>
            </a:r>
            <a:endParaRPr sz="3600"/>
          </a:p>
          <a:p>
            <a:pPr indent="0" lvl="0" marL="0" rtl="0" algn="l">
              <a:lnSpc>
                <a:spcPct val="115000"/>
              </a:lnSpc>
              <a:spcBef>
                <a:spcPts val="1200"/>
              </a:spcBef>
              <a:spcAft>
                <a:spcPts val="0"/>
              </a:spcAft>
              <a:buNone/>
            </a:pPr>
            <a:r>
              <a:rPr b="1" lang="nl-NL" sz="3600"/>
              <a:t>Slot</a:t>
            </a:r>
            <a:r>
              <a:rPr lang="nl-NL" sz="3600"/>
              <a:t>: Rond af met een conclusie of verzoek. Bijvoorbeeld:​ "Graag licht ik mijn sollicitatie toe in een persoonlijk gesprek."</a:t>
            </a:r>
            <a:endParaRPr sz="3600"/>
          </a:p>
          <a:p>
            <a:pPr indent="0" lvl="0" marL="0" rtl="0" algn="l">
              <a:lnSpc>
                <a:spcPct val="115000"/>
              </a:lnSpc>
              <a:spcBef>
                <a:spcPts val="1200"/>
              </a:spcBef>
              <a:spcAft>
                <a:spcPts val="0"/>
              </a:spcAft>
              <a:buNone/>
            </a:pPr>
            <a:r>
              <a:t/>
            </a:r>
            <a:endParaRPr sz="2000"/>
          </a:p>
          <a:p>
            <a:pPr indent="0" lvl="0" marL="0" rtl="0" algn="l">
              <a:lnSpc>
                <a:spcPct val="90000"/>
              </a:lnSpc>
              <a:spcBef>
                <a:spcPts val="1200"/>
              </a:spcBef>
              <a:spcAft>
                <a:spcPts val="0"/>
              </a:spcAft>
              <a:buNone/>
            </a:pPr>
            <a:r>
              <a:t/>
            </a:r>
            <a:endParaRPr sz="2000"/>
          </a:p>
          <a:p>
            <a:pPr indent="-139700" lvl="0" marL="228600" rtl="0" algn="l">
              <a:lnSpc>
                <a:spcPct val="90000"/>
              </a:lnSpc>
              <a:spcBef>
                <a:spcPts val="1000"/>
              </a:spcBef>
              <a:spcAft>
                <a:spcPts val="0"/>
              </a:spcAft>
              <a:buClr>
                <a:schemeClr val="dk1"/>
              </a:buClr>
              <a:buSzPct val="100000"/>
              <a:buNone/>
            </a:pPr>
            <a:r>
              <a:t/>
            </a:r>
            <a:endParaRPr sz="1400"/>
          </a:p>
        </p:txBody>
      </p:sp>
      <p:sp>
        <p:nvSpPr>
          <p:cNvPr id="162" name="Google Shape;162;p10"/>
          <p:cNvSpPr txBox="1"/>
          <p:nvPr>
            <p:ph idx="4294967295" type="body"/>
          </p:nvPr>
        </p:nvSpPr>
        <p:spPr>
          <a:xfrm>
            <a:off x="6172200" y="1681163"/>
            <a:ext cx="5183100" cy="823800"/>
          </a:xfrm>
          <a:prstGeom prst="rect">
            <a:avLst/>
          </a:prstGeom>
          <a:noFill/>
          <a:ln>
            <a:noFill/>
          </a:ln>
        </p:spPr>
        <p:txBody>
          <a:bodyPr anchorCtr="0" anchor="b" bIns="45700" lIns="91425" spcFirstLastPara="1" rIns="91425" wrap="square" tIns="45700">
            <a:normAutofit lnSpcReduction="10000"/>
          </a:bodyPr>
          <a:lstStyle/>
          <a:p>
            <a:pPr indent="0" lvl="0" marL="0" rtl="0" algn="ctr">
              <a:lnSpc>
                <a:spcPct val="90000"/>
              </a:lnSpc>
              <a:spcBef>
                <a:spcPts val="0"/>
              </a:spcBef>
              <a:spcAft>
                <a:spcPts val="0"/>
              </a:spcAft>
              <a:buClr>
                <a:schemeClr val="dk1"/>
              </a:buClr>
              <a:buSzPts val="2000"/>
              <a:buNone/>
            </a:pPr>
            <a:r>
              <a:rPr b="1" lang="nl-NL" sz="2000"/>
              <a:t>Afsluiting</a:t>
            </a:r>
            <a:endParaRPr b="1"/>
          </a:p>
          <a:p>
            <a:pPr indent="0" lvl="0" marL="0" rtl="0" algn="l">
              <a:lnSpc>
                <a:spcPct val="90000"/>
              </a:lnSpc>
              <a:spcBef>
                <a:spcPts val="1000"/>
              </a:spcBef>
              <a:spcAft>
                <a:spcPts val="0"/>
              </a:spcAft>
              <a:buClr>
                <a:schemeClr val="dk1"/>
              </a:buClr>
              <a:buSzPts val="2400"/>
              <a:buNone/>
            </a:pPr>
            <a:r>
              <a:t/>
            </a:r>
            <a:endParaRPr/>
          </a:p>
        </p:txBody>
      </p:sp>
      <p:sp>
        <p:nvSpPr>
          <p:cNvPr id="163" name="Google Shape;163;p10"/>
          <p:cNvSpPr txBox="1"/>
          <p:nvPr>
            <p:ph idx="4294967295" type="body"/>
          </p:nvPr>
        </p:nvSpPr>
        <p:spPr>
          <a:xfrm>
            <a:off x="6172200" y="2505075"/>
            <a:ext cx="5183100" cy="36846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None/>
            </a:pPr>
            <a:r>
              <a:rPr lang="nl-NL" sz="2000"/>
              <a:t>Eindig de e-mail met een formele afsluiting, gevolgd door je naam en contactgegevens:​</a:t>
            </a:r>
            <a:endParaRPr sz="2000"/>
          </a:p>
          <a:p>
            <a:pPr indent="-355600" lvl="0" marL="457200" rtl="0" algn="l">
              <a:lnSpc>
                <a:spcPct val="115000"/>
              </a:lnSpc>
              <a:spcBef>
                <a:spcPts val="1200"/>
              </a:spcBef>
              <a:spcAft>
                <a:spcPts val="0"/>
              </a:spcAft>
              <a:buSzPts val="2000"/>
              <a:buFont typeface="Calibri"/>
              <a:buChar char="●"/>
            </a:pPr>
            <a:r>
              <a:rPr lang="nl-NL" sz="2000"/>
              <a:t>"Met vriendelijke groet,"​</a:t>
            </a:r>
            <a:endParaRPr sz="2000"/>
          </a:p>
          <a:p>
            <a:pPr indent="-355600" lvl="0" marL="457200" rtl="0" algn="l">
              <a:lnSpc>
                <a:spcPct val="115000"/>
              </a:lnSpc>
              <a:spcBef>
                <a:spcPts val="0"/>
              </a:spcBef>
              <a:spcAft>
                <a:spcPts val="0"/>
              </a:spcAft>
              <a:buSzPts val="2000"/>
              <a:buFont typeface="Calibri"/>
              <a:buChar char="●"/>
            </a:pPr>
            <a:r>
              <a:rPr lang="nl-NL" sz="2000"/>
              <a:t>"Sophie de Wit"​</a:t>
            </a:r>
            <a:endParaRPr sz="2000"/>
          </a:p>
          <a:p>
            <a:pPr indent="-355600" lvl="0" marL="457200" rtl="0" algn="l">
              <a:lnSpc>
                <a:spcPct val="115000"/>
              </a:lnSpc>
              <a:spcBef>
                <a:spcPts val="0"/>
              </a:spcBef>
              <a:spcAft>
                <a:spcPts val="0"/>
              </a:spcAft>
              <a:buSzPts val="2000"/>
              <a:buFont typeface="Calibri"/>
              <a:buChar char="●"/>
            </a:pPr>
            <a:r>
              <a:rPr lang="nl-NL" sz="2000"/>
              <a:t>"s.dewit@example.com"</a:t>
            </a:r>
            <a:endParaRPr sz="2000" u="sng">
              <a:solidFill>
                <a:schemeClr val="hlink"/>
              </a:solidFill>
            </a:endParaRPr>
          </a:p>
          <a:p>
            <a:pPr indent="-355600" lvl="0" marL="457200" rtl="0" algn="l">
              <a:lnSpc>
                <a:spcPct val="115000"/>
              </a:lnSpc>
              <a:spcBef>
                <a:spcPts val="0"/>
              </a:spcBef>
              <a:spcAft>
                <a:spcPts val="0"/>
              </a:spcAft>
              <a:buSzPts val="2000"/>
              <a:buFont typeface="Calibri"/>
              <a:buChar char="●"/>
            </a:pPr>
            <a:r>
              <a:rPr lang="nl-NL" sz="2000"/>
              <a:t>"06-12345678"</a:t>
            </a:r>
            <a:endParaRPr sz="2000" u="sng">
              <a:solidFill>
                <a:schemeClr val="hlink"/>
              </a:solidFill>
            </a:endParaRPr>
          </a:p>
          <a:p>
            <a:pPr indent="0" lvl="0" marL="457200" rtl="0" algn="l">
              <a:lnSpc>
                <a:spcPct val="115000"/>
              </a:lnSpc>
              <a:spcBef>
                <a:spcPts val="1200"/>
              </a:spcBef>
              <a:spcAft>
                <a:spcPts val="0"/>
              </a:spcAft>
              <a:buNone/>
            </a:pPr>
            <a:r>
              <a:t/>
            </a:r>
            <a:endParaRPr sz="2000"/>
          </a:p>
          <a:p>
            <a:pPr indent="0" lvl="0" marL="228600" rtl="0" algn="l">
              <a:lnSpc>
                <a:spcPct val="90000"/>
              </a:lnSpc>
              <a:spcBef>
                <a:spcPts val="1200"/>
              </a:spcBef>
              <a:spcAft>
                <a:spcPts val="0"/>
              </a:spcAft>
              <a:buNone/>
            </a:pPr>
            <a:r>
              <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nl-NL">
                <a:latin typeface="Calibri"/>
                <a:ea typeface="Calibri"/>
                <a:cs typeface="Calibri"/>
                <a:sym typeface="Calibri"/>
              </a:rPr>
              <a:t>Eindexamen vmbo BB 2025 </a:t>
            </a:r>
            <a:endParaRPr/>
          </a:p>
        </p:txBody>
      </p:sp>
      <p:sp>
        <p:nvSpPr>
          <p:cNvPr id="95" name="Google Shape;95;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3"/>
          <p:cNvSpPr txBox="1"/>
          <p:nvPr>
            <p:ph type="title"/>
          </p:nvPr>
        </p:nvSpPr>
        <p:spPr>
          <a:xfrm>
            <a:off x="839788" y="640835"/>
            <a:ext cx="10101839" cy="977705"/>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lang="nl-NL" sz="4400">
                <a:latin typeface="Calibri"/>
                <a:ea typeface="Calibri"/>
                <a:cs typeface="Calibri"/>
                <a:sym typeface="Calibri"/>
              </a:rPr>
              <a:t>Kijkersvraag</a:t>
            </a:r>
            <a:br>
              <a:rPr lang="nl-NL" sz="4400">
                <a:latin typeface="Calibri"/>
                <a:ea typeface="Calibri"/>
                <a:cs typeface="Calibri"/>
                <a:sym typeface="Calibri"/>
              </a:rPr>
            </a:br>
            <a:r>
              <a:rPr lang="nl-NL" sz="4400">
                <a:latin typeface="Calibri"/>
                <a:ea typeface="Calibri"/>
                <a:cs typeface="Calibri"/>
                <a:sym typeface="Calibri"/>
              </a:rPr>
              <a:t>Hoe schrijf ik een artikel?</a:t>
            </a:r>
            <a:endParaRPr/>
          </a:p>
        </p:txBody>
      </p:sp>
      <p:sp>
        <p:nvSpPr>
          <p:cNvPr id="102" name="Google Shape;102;p3"/>
          <p:cNvSpPr txBox="1"/>
          <p:nvPr>
            <p:ph idx="2" type="body"/>
          </p:nvPr>
        </p:nvSpPr>
        <p:spPr>
          <a:xfrm>
            <a:off x="839788" y="1828800"/>
            <a:ext cx="3932237" cy="4040188"/>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400"/>
              <a:buNone/>
            </a:pPr>
            <a:r>
              <a:rPr b="0" i="0" lang="nl-NL" sz="1400" u="none" strike="noStrike"/>
              <a:t>In een artikel geef je de lezer informatie over een bepaald onderwerp. </a:t>
            </a:r>
            <a:br>
              <a:rPr b="0" i="0" lang="nl-NL" sz="1400" u="none" strike="noStrike"/>
            </a:br>
            <a:endParaRPr b="0" i="0" sz="1400" u="none" strike="noStrike"/>
          </a:p>
          <a:p>
            <a:pPr indent="0" lvl="0" marL="0" rtl="0" algn="l">
              <a:lnSpc>
                <a:spcPct val="90000"/>
              </a:lnSpc>
              <a:spcBef>
                <a:spcPts val="0"/>
              </a:spcBef>
              <a:spcAft>
                <a:spcPts val="0"/>
              </a:spcAft>
              <a:buClr>
                <a:schemeClr val="dk1"/>
              </a:buClr>
              <a:buSzPts val="1400"/>
              <a:buNone/>
            </a:pPr>
            <a:r>
              <a:rPr b="1" i="0" lang="nl-NL" sz="1400" u="none" strike="noStrike"/>
              <a:t>Titel</a:t>
            </a:r>
            <a:endParaRPr/>
          </a:p>
          <a:p>
            <a:pPr indent="0" lvl="0" marL="0" rtl="0" algn="l">
              <a:lnSpc>
                <a:spcPct val="90000"/>
              </a:lnSpc>
              <a:spcBef>
                <a:spcPts val="0"/>
              </a:spcBef>
              <a:spcAft>
                <a:spcPts val="0"/>
              </a:spcAft>
              <a:buClr>
                <a:schemeClr val="dk1"/>
              </a:buClr>
              <a:buSzPts val="1400"/>
              <a:buNone/>
            </a:pPr>
            <a:r>
              <a:rPr b="0" i="0" lang="nl-NL" sz="1400" u="none" strike="noStrike"/>
              <a:t> </a:t>
            </a:r>
            <a:endParaRPr/>
          </a:p>
          <a:p>
            <a:pPr indent="0" lvl="0" marL="0" rtl="0" algn="l">
              <a:lnSpc>
                <a:spcPct val="90000"/>
              </a:lnSpc>
              <a:spcBef>
                <a:spcPts val="0"/>
              </a:spcBef>
              <a:spcAft>
                <a:spcPts val="0"/>
              </a:spcAft>
              <a:buClr>
                <a:schemeClr val="dk1"/>
              </a:buClr>
              <a:buSzPts val="1400"/>
              <a:buNone/>
            </a:pPr>
            <a:r>
              <a:rPr b="1" i="0" lang="nl-NL" sz="1400" u="none" strike="noStrike"/>
              <a:t>Inleiding: </a:t>
            </a:r>
            <a:r>
              <a:rPr b="0" i="0" lang="nl-NL" sz="1400" u="none" strike="noStrike"/>
              <a:t>In de inleiding noem je het onderwerp van het artikel. Daarnaast kun je de aanleiding noemen, voorbeelden geven van het onderwerp of een anekdote vertellen over het onderwerp. </a:t>
            </a:r>
            <a:endParaRPr/>
          </a:p>
          <a:p>
            <a:pPr indent="0" lvl="0" marL="0" rtl="0" algn="l">
              <a:lnSpc>
                <a:spcPct val="90000"/>
              </a:lnSpc>
              <a:spcBef>
                <a:spcPts val="0"/>
              </a:spcBef>
              <a:spcAft>
                <a:spcPts val="0"/>
              </a:spcAft>
              <a:buClr>
                <a:schemeClr val="dk1"/>
              </a:buClr>
              <a:buSzPts val="1400"/>
              <a:buNone/>
            </a:pPr>
            <a:r>
              <a:rPr lang="nl-NL" sz="1400"/>
              <a:t> </a:t>
            </a:r>
            <a:endParaRPr b="0" i="0" sz="1400" u="none" strike="noStrike"/>
          </a:p>
          <a:p>
            <a:pPr indent="0" lvl="0" marL="0" rtl="0" algn="l">
              <a:lnSpc>
                <a:spcPct val="90000"/>
              </a:lnSpc>
              <a:spcBef>
                <a:spcPts val="0"/>
              </a:spcBef>
              <a:spcAft>
                <a:spcPts val="0"/>
              </a:spcAft>
              <a:buClr>
                <a:schemeClr val="dk1"/>
              </a:buClr>
              <a:buSzPts val="1400"/>
              <a:buNone/>
            </a:pPr>
            <a:r>
              <a:rPr b="1" i="0" lang="nl-NL" sz="1400" u="none" strike="noStrike"/>
              <a:t>Middenstuk: </a:t>
            </a:r>
            <a:r>
              <a:rPr b="0" i="0" lang="nl-NL" sz="1400" u="none" strike="noStrike"/>
              <a:t>In het middenstuk schrijf je over elk deelonderwerp één alinea. Schrijf de belangrijkste informatie over het deelonderwerp in de eerste zin. Ga op dezelfde regel verder en geef in de rest van de alinea voorbeelden of uitleg bij het deelonderwerp. Tussen de verschillende alinea’s gebruik je ook een witregel. </a:t>
            </a:r>
            <a:endParaRPr/>
          </a:p>
          <a:p>
            <a:pPr indent="0" lvl="0" marL="0" rtl="0" algn="l">
              <a:lnSpc>
                <a:spcPct val="90000"/>
              </a:lnSpc>
              <a:spcBef>
                <a:spcPts val="0"/>
              </a:spcBef>
              <a:spcAft>
                <a:spcPts val="0"/>
              </a:spcAft>
              <a:buClr>
                <a:schemeClr val="dk1"/>
              </a:buClr>
              <a:buSzPts val="1400"/>
              <a:buNone/>
            </a:pPr>
            <a:r>
              <a:rPr b="0" i="0" lang="nl-NL" sz="1400" u="none" strike="noStrike"/>
              <a:t> </a:t>
            </a:r>
            <a:endParaRPr/>
          </a:p>
          <a:p>
            <a:pPr indent="0" lvl="0" marL="0" rtl="0" algn="l">
              <a:lnSpc>
                <a:spcPct val="90000"/>
              </a:lnSpc>
              <a:spcBef>
                <a:spcPts val="0"/>
              </a:spcBef>
              <a:spcAft>
                <a:spcPts val="0"/>
              </a:spcAft>
              <a:buClr>
                <a:schemeClr val="dk1"/>
              </a:buClr>
              <a:buSzPts val="1400"/>
              <a:buNone/>
            </a:pPr>
            <a:r>
              <a:rPr b="1" i="0" lang="nl-NL" sz="1400" u="none" strike="noStrike"/>
              <a:t>Slot: </a:t>
            </a:r>
            <a:r>
              <a:rPr b="0" i="0" lang="nl-NL" sz="1400" u="none" strike="noStrike"/>
              <a:t>in het slot kun je de deelonderwerpen samenvatten, een toekomstverwachting geven, een conclusie trekken of advies geven. </a:t>
            </a:r>
            <a:endParaRPr/>
          </a:p>
          <a:p>
            <a:pPr indent="0" lvl="0" marL="0" rtl="0" algn="l">
              <a:lnSpc>
                <a:spcPct val="90000"/>
              </a:lnSpc>
              <a:spcBef>
                <a:spcPts val="0"/>
              </a:spcBef>
              <a:spcAft>
                <a:spcPts val="0"/>
              </a:spcAft>
              <a:buClr>
                <a:schemeClr val="dk1"/>
              </a:buClr>
              <a:buSzPts val="1400"/>
              <a:buNone/>
            </a:pPr>
            <a:r>
              <a:rPr b="0" i="0" lang="nl-NL" sz="1400" u="none" strike="noStrike"/>
              <a:t> </a:t>
            </a:r>
            <a:endParaRPr/>
          </a:p>
          <a:p>
            <a:pPr indent="0" lvl="0" marL="0" rtl="0" algn="l">
              <a:lnSpc>
                <a:spcPct val="90000"/>
              </a:lnSpc>
              <a:spcBef>
                <a:spcPts val="0"/>
              </a:spcBef>
              <a:spcAft>
                <a:spcPts val="0"/>
              </a:spcAft>
              <a:buClr>
                <a:schemeClr val="dk1"/>
              </a:buClr>
              <a:buSzPts val="1400"/>
              <a:buNone/>
            </a:pPr>
            <a:r>
              <a:rPr b="1" i="0" lang="nl-NL" sz="1400" u="none" strike="noStrike"/>
              <a:t>Voornaam + Achternaam, Woonplaats of klas </a:t>
            </a:r>
            <a:r>
              <a:rPr b="0" i="0" lang="nl-NL" sz="1400" u="none" strike="noStrike"/>
              <a:t>(ligt eraan wat er wordt gevraagd)</a:t>
            </a:r>
            <a:endParaRPr/>
          </a:p>
          <a:p>
            <a:pPr indent="0" lvl="0" marL="0" rtl="0" algn="l">
              <a:lnSpc>
                <a:spcPct val="90000"/>
              </a:lnSpc>
              <a:spcBef>
                <a:spcPts val="0"/>
              </a:spcBef>
              <a:spcAft>
                <a:spcPts val="0"/>
              </a:spcAft>
              <a:buClr>
                <a:schemeClr val="dk1"/>
              </a:buClr>
              <a:buSzPts val="1200"/>
              <a:buNone/>
            </a:pPr>
            <a:r>
              <a:t/>
            </a:r>
            <a:endParaRPr sz="1200"/>
          </a:p>
          <a:p>
            <a:pPr indent="0" lvl="0" marL="0" rtl="0" algn="l">
              <a:lnSpc>
                <a:spcPct val="90000"/>
              </a:lnSpc>
              <a:spcBef>
                <a:spcPts val="1000"/>
              </a:spcBef>
              <a:spcAft>
                <a:spcPts val="0"/>
              </a:spcAft>
              <a:buClr>
                <a:schemeClr val="dk1"/>
              </a:buClr>
              <a:buSzPts val="1200"/>
              <a:buNone/>
            </a:pPr>
            <a:r>
              <a:t/>
            </a:r>
            <a:endParaRPr sz="1200"/>
          </a:p>
        </p:txBody>
      </p:sp>
      <p:sp>
        <p:nvSpPr>
          <p:cNvPr id="103" name="Google Shape;103;p3"/>
          <p:cNvSpPr txBox="1"/>
          <p:nvPr>
            <p:ph idx="1" type="body"/>
          </p:nvPr>
        </p:nvSpPr>
        <p:spPr>
          <a:xfrm>
            <a:off x="5183200" y="1737525"/>
            <a:ext cx="6172200" cy="4123500"/>
          </a:xfrm>
          <a:prstGeom prst="rect">
            <a:avLst/>
          </a:prstGeom>
          <a:noFill/>
          <a:ln>
            <a:noFill/>
          </a:ln>
        </p:spPr>
        <p:txBody>
          <a:bodyPr anchorCtr="0" anchor="t" bIns="45700" lIns="91425" spcFirstLastPara="1" rIns="91425" wrap="square" tIns="45700">
            <a:normAutofit lnSpcReduction="20000"/>
          </a:bodyPr>
          <a:lstStyle/>
          <a:p>
            <a:pPr indent="0" lvl="0" marL="0" rtl="0" algn="l">
              <a:lnSpc>
                <a:spcPct val="115000"/>
              </a:lnSpc>
              <a:spcBef>
                <a:spcPts val="1200"/>
              </a:spcBef>
              <a:spcAft>
                <a:spcPts val="0"/>
              </a:spcAft>
              <a:buClr>
                <a:schemeClr val="dk1"/>
              </a:buClr>
              <a:buSzPts val="1100"/>
              <a:buFont typeface="Arial"/>
              <a:buNone/>
            </a:pPr>
            <a:r>
              <a:rPr b="1" lang="nl-NL" sz="1400">
                <a:latin typeface="Arial"/>
                <a:ea typeface="Arial"/>
                <a:cs typeface="Arial"/>
                <a:sym typeface="Arial"/>
              </a:rPr>
              <a:t>Fatbikes: populair maar risicovol</a:t>
            </a:r>
            <a:endParaRPr i="1" sz="14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nl-NL" sz="1400">
                <a:latin typeface="Arial"/>
                <a:ea typeface="Arial"/>
                <a:cs typeface="Arial"/>
                <a:sym typeface="Arial"/>
              </a:rPr>
              <a:t>Fatbikes, elektrische fietsen met brede banden, winnen aan populariteit, vooral onder jongeren. Hun stoere uiterlijk en het ontbreken van een helmplicht maken ze aantrekkelijk.​</a:t>
            </a:r>
            <a:endParaRPr i="1" sz="14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nl-NL" sz="1400">
                <a:latin typeface="Arial"/>
                <a:ea typeface="Arial"/>
                <a:cs typeface="Arial"/>
                <a:sym typeface="Arial"/>
              </a:rPr>
              <a:t>Deze populariteit brengt echter veiligheidsrisico's met zich mee. In 2023 werden 59 ongevallen met fatbikes geregistreerd; in de eerste vier maanden van 2024 waren dat er al 33. Veel slachtoffers zijn tussen de 10 en 14 jaar oud. Daarnaast kunnen fatbikes worden opgevoerd om sneller te rijden dan de toegestane 25 km/u, wat leidt tot gevaarlijke situaties.​</a:t>
            </a:r>
            <a:endParaRPr i="1" sz="1400">
              <a:latin typeface="Arial"/>
              <a:ea typeface="Arial"/>
              <a:cs typeface="Arial"/>
              <a:sym typeface="Arial"/>
            </a:endParaRPr>
          </a:p>
          <a:p>
            <a:pPr indent="0" lvl="0" marL="0" rtl="0" algn="l">
              <a:lnSpc>
                <a:spcPct val="115000"/>
              </a:lnSpc>
              <a:spcBef>
                <a:spcPts val="1200"/>
              </a:spcBef>
              <a:spcAft>
                <a:spcPts val="0"/>
              </a:spcAft>
              <a:buClr>
                <a:schemeClr val="dk1"/>
              </a:buClr>
              <a:buSzPts val="1100"/>
              <a:buNone/>
            </a:pPr>
            <a:r>
              <a:rPr lang="nl-NL" sz="1400">
                <a:latin typeface="Arial"/>
                <a:ea typeface="Arial"/>
                <a:cs typeface="Arial"/>
                <a:sym typeface="Arial"/>
              </a:rPr>
              <a:t>Het is daarom belangrijk dat gebruikers zich bewust zijn van de risico's en verantwoord omgaan met fatbikes om de verkeersveiligheid te waarborgen.</a:t>
            </a:r>
            <a:endParaRPr sz="14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nl-NL" sz="1400">
                <a:latin typeface="Arial"/>
                <a:ea typeface="Arial"/>
                <a:cs typeface="Arial"/>
                <a:sym typeface="Arial"/>
              </a:rPr>
              <a:t>Pietje Puk, Groningen</a:t>
            </a:r>
            <a:endParaRPr sz="1400">
              <a:latin typeface="Arial"/>
              <a:ea typeface="Arial"/>
              <a:cs typeface="Arial"/>
              <a:sym typeface="Arial"/>
            </a:endParaRPr>
          </a:p>
          <a:p>
            <a:pPr indent="-25400" lvl="0" marL="228600" rtl="0" algn="l">
              <a:lnSpc>
                <a:spcPct val="90000"/>
              </a:lnSpc>
              <a:spcBef>
                <a:spcPts val="1200"/>
              </a:spcBef>
              <a:spcAft>
                <a:spcPts val="0"/>
              </a:spcAft>
              <a:buClr>
                <a:schemeClr val="dk1"/>
              </a:buClr>
              <a:buSzPts val="3200"/>
              <a:buNone/>
            </a:pPr>
            <a:r>
              <a:t/>
            </a:r>
            <a:endParaRPr b="1" sz="56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4"/>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nl-NL">
                <a:latin typeface="Calibri"/>
                <a:ea typeface="Calibri"/>
                <a:cs typeface="Calibri"/>
                <a:sym typeface="Calibri"/>
              </a:rPr>
              <a:t>Leesvaardigheid (1)</a:t>
            </a:r>
            <a:endParaRPr/>
          </a:p>
        </p:txBody>
      </p:sp>
      <p:sp>
        <p:nvSpPr>
          <p:cNvPr id="110" name="Google Shape;110;p4"/>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2000"/>
              <a:buNone/>
            </a:pPr>
            <a:r>
              <a:rPr lang="nl-NL" sz="2000"/>
              <a:t>Tips voor het lezen van een tekst</a:t>
            </a:r>
            <a:endParaRPr/>
          </a:p>
          <a:p>
            <a:pPr indent="0" lvl="0" marL="0" rtl="0" algn="l">
              <a:lnSpc>
                <a:spcPct val="90000"/>
              </a:lnSpc>
              <a:spcBef>
                <a:spcPts val="1000"/>
              </a:spcBef>
              <a:spcAft>
                <a:spcPts val="0"/>
              </a:spcAft>
              <a:buClr>
                <a:schemeClr val="dk1"/>
              </a:buClr>
              <a:buSzPts val="2400"/>
              <a:buNone/>
            </a:pPr>
            <a:r>
              <a:t/>
            </a:r>
            <a:endParaRPr/>
          </a:p>
        </p:txBody>
      </p:sp>
      <p:sp>
        <p:nvSpPr>
          <p:cNvPr id="111" name="Google Shape;111;p4"/>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000"/>
              <a:buFont typeface="Times New Roman"/>
              <a:buChar char="-"/>
            </a:pPr>
            <a:r>
              <a:rPr lang="nl-NL" sz="2000"/>
              <a:t>Lees de tekst eerst globaal en let goed op de titel en tussenkopjes.</a:t>
            </a:r>
            <a:endParaRPr/>
          </a:p>
          <a:p>
            <a:pPr indent="-342900" lvl="0" marL="342900" rtl="0" algn="l">
              <a:lnSpc>
                <a:spcPct val="90000"/>
              </a:lnSpc>
              <a:spcBef>
                <a:spcPts val="1000"/>
              </a:spcBef>
              <a:spcAft>
                <a:spcPts val="0"/>
              </a:spcAft>
              <a:buClr>
                <a:schemeClr val="dk1"/>
              </a:buClr>
              <a:buSzPts val="2000"/>
              <a:buFont typeface="Times New Roman"/>
              <a:buChar char="-"/>
            </a:pPr>
            <a:r>
              <a:rPr lang="nl-NL" sz="2000"/>
              <a:t>Lees de tekst daarna intensief.</a:t>
            </a:r>
            <a:endParaRPr/>
          </a:p>
          <a:p>
            <a:pPr indent="-342900" lvl="0" marL="342900" rtl="0" algn="l">
              <a:lnSpc>
                <a:spcPct val="90000"/>
              </a:lnSpc>
              <a:spcBef>
                <a:spcPts val="1000"/>
              </a:spcBef>
              <a:spcAft>
                <a:spcPts val="0"/>
              </a:spcAft>
              <a:buClr>
                <a:schemeClr val="dk1"/>
              </a:buClr>
              <a:buSzPts val="2000"/>
              <a:buFont typeface="Times New Roman"/>
              <a:buChar char="-"/>
            </a:pPr>
            <a:r>
              <a:rPr lang="nl-NL" sz="2000"/>
              <a:t>Lees de vragen goed.</a:t>
            </a:r>
            <a:endParaRPr/>
          </a:p>
          <a:p>
            <a:pPr indent="-342900" lvl="0" marL="342900" rtl="0" algn="l">
              <a:lnSpc>
                <a:spcPct val="90000"/>
              </a:lnSpc>
              <a:spcBef>
                <a:spcPts val="1000"/>
              </a:spcBef>
              <a:spcAft>
                <a:spcPts val="0"/>
              </a:spcAft>
              <a:buClr>
                <a:schemeClr val="dk1"/>
              </a:buClr>
              <a:buSzPts val="2000"/>
              <a:buFont typeface="Times New Roman"/>
              <a:buChar char="-"/>
            </a:pPr>
            <a:r>
              <a:rPr lang="nl-NL" sz="2000"/>
              <a:t>In sommige vragen staat een bepaalde regel of alinea genoemd, het juiste antwoord op die vraag is dan ook echt in die alinea te vinden.</a:t>
            </a:r>
            <a:endParaRPr/>
          </a:p>
          <a:p>
            <a:pPr indent="-139700" lvl="0" marL="228600" rtl="0" algn="l">
              <a:lnSpc>
                <a:spcPct val="90000"/>
              </a:lnSpc>
              <a:spcBef>
                <a:spcPts val="1000"/>
              </a:spcBef>
              <a:spcAft>
                <a:spcPts val="0"/>
              </a:spcAft>
              <a:buClr>
                <a:schemeClr val="dk1"/>
              </a:buClr>
              <a:buSzPts val="1400"/>
              <a:buNone/>
            </a:pPr>
            <a:r>
              <a:t/>
            </a:r>
            <a:endParaRPr sz="1400"/>
          </a:p>
        </p:txBody>
      </p:sp>
      <p:sp>
        <p:nvSpPr>
          <p:cNvPr id="112" name="Google Shape;112;p4"/>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2000"/>
              <a:buNone/>
            </a:pPr>
            <a:r>
              <a:rPr lang="nl-NL" sz="2000"/>
              <a:t>Onderwerp en hoofdgedachte</a:t>
            </a:r>
            <a:endParaRPr/>
          </a:p>
          <a:p>
            <a:pPr indent="0" lvl="0" marL="0" rtl="0" algn="l">
              <a:lnSpc>
                <a:spcPct val="90000"/>
              </a:lnSpc>
              <a:spcBef>
                <a:spcPts val="1000"/>
              </a:spcBef>
              <a:spcAft>
                <a:spcPts val="0"/>
              </a:spcAft>
              <a:buClr>
                <a:schemeClr val="dk1"/>
              </a:buClr>
              <a:buSzPts val="2400"/>
              <a:buNone/>
            </a:pPr>
            <a:r>
              <a:t/>
            </a:r>
            <a:endParaRPr/>
          </a:p>
        </p:txBody>
      </p:sp>
      <p:sp>
        <p:nvSpPr>
          <p:cNvPr id="113" name="Google Shape;113;p4"/>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Font typeface="Arial"/>
              <a:buChar char="-"/>
            </a:pPr>
            <a:r>
              <a:rPr lang="nl-NL" sz="2000"/>
              <a:t>Het onderwerp van de tekst geeft aan waar de tekst over gaat.</a:t>
            </a:r>
            <a:endParaRPr/>
          </a:p>
          <a:p>
            <a:pPr indent="-228600" lvl="0" marL="228600" rtl="0" algn="l">
              <a:lnSpc>
                <a:spcPct val="90000"/>
              </a:lnSpc>
              <a:spcBef>
                <a:spcPts val="1000"/>
              </a:spcBef>
              <a:spcAft>
                <a:spcPts val="0"/>
              </a:spcAft>
              <a:buClr>
                <a:schemeClr val="dk1"/>
              </a:buClr>
              <a:buSzPts val="2000"/>
              <a:buFont typeface="Arial"/>
              <a:buChar char="-"/>
            </a:pPr>
            <a:r>
              <a:rPr lang="nl-NL" sz="2000"/>
              <a:t>Het onderwerp van de tekst kun je vaak in één of meerdere woorden omschrijven.</a:t>
            </a:r>
            <a:endParaRPr/>
          </a:p>
          <a:p>
            <a:pPr indent="-228600" lvl="0" marL="228600" rtl="0" algn="l">
              <a:lnSpc>
                <a:spcPct val="90000"/>
              </a:lnSpc>
              <a:spcBef>
                <a:spcPts val="1000"/>
              </a:spcBef>
              <a:spcAft>
                <a:spcPts val="0"/>
              </a:spcAft>
              <a:buClr>
                <a:schemeClr val="dk1"/>
              </a:buClr>
              <a:buSzPts val="2000"/>
              <a:buFont typeface="Arial"/>
              <a:buChar char="-"/>
            </a:pPr>
            <a:r>
              <a:rPr lang="nl-NL" sz="2000"/>
              <a:t>Bij de hoofdgedachte kijk je goed wat er over het onderwerp wordt gezegd. Je vindt de hoofdgedachte vaak in de inleiding of in het slot van de tekst. </a:t>
            </a:r>
            <a:endParaRPr/>
          </a:p>
          <a:p>
            <a:pPr indent="-228600" lvl="0" marL="228600" rtl="0" algn="l">
              <a:lnSpc>
                <a:spcPct val="90000"/>
              </a:lnSpc>
              <a:spcBef>
                <a:spcPts val="1000"/>
              </a:spcBef>
              <a:spcAft>
                <a:spcPts val="0"/>
              </a:spcAft>
              <a:buClr>
                <a:schemeClr val="dk1"/>
              </a:buClr>
              <a:buSzPts val="2000"/>
              <a:buFont typeface="Arial"/>
              <a:buChar char="-"/>
            </a:pPr>
            <a:r>
              <a:rPr lang="nl-NL" sz="2000"/>
              <a:t>Voorbeeld examenvraag: Welke zin geeft het beste de hoofdgedachte weer?  </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5"/>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nl-NL">
                <a:latin typeface="Calibri"/>
                <a:ea typeface="Calibri"/>
                <a:cs typeface="Calibri"/>
                <a:sym typeface="Calibri"/>
              </a:rPr>
              <a:t>Leesvaardigheid (2)</a:t>
            </a:r>
            <a:endParaRPr/>
          </a:p>
        </p:txBody>
      </p:sp>
      <p:sp>
        <p:nvSpPr>
          <p:cNvPr id="120" name="Google Shape;120;p5"/>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2000"/>
              <a:buNone/>
            </a:pPr>
            <a:r>
              <a:rPr lang="nl-NL" sz="2000"/>
              <a:t>Tekstdoelen</a:t>
            </a:r>
            <a:endParaRPr/>
          </a:p>
          <a:p>
            <a:pPr indent="0" lvl="0" marL="0" rtl="0" algn="l">
              <a:lnSpc>
                <a:spcPct val="90000"/>
              </a:lnSpc>
              <a:spcBef>
                <a:spcPts val="1000"/>
              </a:spcBef>
              <a:spcAft>
                <a:spcPts val="0"/>
              </a:spcAft>
              <a:buClr>
                <a:schemeClr val="dk1"/>
              </a:buClr>
              <a:buSzPts val="2400"/>
              <a:buNone/>
            </a:pPr>
            <a:r>
              <a:t/>
            </a:r>
            <a:endParaRPr/>
          </a:p>
        </p:txBody>
      </p:sp>
      <p:sp>
        <p:nvSpPr>
          <p:cNvPr id="121" name="Google Shape;121;p5"/>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000"/>
              <a:buFont typeface="Times New Roman"/>
              <a:buChar char="-"/>
            </a:pPr>
            <a:r>
              <a:rPr b="1" lang="nl-NL" sz="2000"/>
              <a:t>Informeren</a:t>
            </a:r>
            <a:r>
              <a:rPr lang="nl-NL" sz="2000"/>
              <a:t>: de schrijver wil dat de lezer iets te weten komt</a:t>
            </a:r>
            <a:endParaRPr/>
          </a:p>
          <a:p>
            <a:pPr indent="-342900" lvl="0" marL="342900" rtl="0" algn="l">
              <a:lnSpc>
                <a:spcPct val="90000"/>
              </a:lnSpc>
              <a:spcBef>
                <a:spcPts val="1000"/>
              </a:spcBef>
              <a:spcAft>
                <a:spcPts val="0"/>
              </a:spcAft>
              <a:buClr>
                <a:schemeClr val="dk1"/>
              </a:buClr>
              <a:buSzPts val="2000"/>
              <a:buFont typeface="Times New Roman"/>
              <a:buChar char="-"/>
            </a:pPr>
            <a:r>
              <a:rPr b="1" lang="nl-NL" sz="2000"/>
              <a:t>Amuseren</a:t>
            </a:r>
            <a:r>
              <a:rPr lang="nl-NL" sz="2000"/>
              <a:t>: de schrijver wil dat de lezer zich vermaakt</a:t>
            </a:r>
            <a:endParaRPr/>
          </a:p>
          <a:p>
            <a:pPr indent="-342900" lvl="0" marL="342900" rtl="0" algn="l">
              <a:lnSpc>
                <a:spcPct val="90000"/>
              </a:lnSpc>
              <a:spcBef>
                <a:spcPts val="1000"/>
              </a:spcBef>
              <a:spcAft>
                <a:spcPts val="0"/>
              </a:spcAft>
              <a:buClr>
                <a:schemeClr val="dk1"/>
              </a:buClr>
              <a:buSzPts val="2000"/>
              <a:buFont typeface="Times New Roman"/>
              <a:buChar char="-"/>
            </a:pPr>
            <a:r>
              <a:rPr b="1" lang="nl-NL" sz="2000"/>
              <a:t>Overtuigen</a:t>
            </a:r>
            <a:r>
              <a:rPr lang="nl-NL" sz="2000"/>
              <a:t>: de schrijver wil de lezer overtuigen van zijn/haar/hen mening</a:t>
            </a:r>
            <a:endParaRPr/>
          </a:p>
          <a:p>
            <a:pPr indent="-342900" lvl="0" marL="342900" rtl="0" algn="l">
              <a:lnSpc>
                <a:spcPct val="90000"/>
              </a:lnSpc>
              <a:spcBef>
                <a:spcPts val="1000"/>
              </a:spcBef>
              <a:spcAft>
                <a:spcPts val="0"/>
              </a:spcAft>
              <a:buClr>
                <a:schemeClr val="dk1"/>
              </a:buClr>
              <a:buSzPts val="2000"/>
              <a:buFont typeface="Times New Roman"/>
              <a:buChar char="-"/>
            </a:pPr>
            <a:r>
              <a:rPr b="1" lang="nl-NL" sz="2000"/>
              <a:t>Overhalen/Activeren/Tot handelen aansporen</a:t>
            </a:r>
            <a:r>
              <a:rPr lang="nl-NL" sz="2000"/>
              <a:t>: de schrijver probeert de lezer iets wel of juist niet te laten doen</a:t>
            </a:r>
            <a:endParaRPr/>
          </a:p>
          <a:p>
            <a:pPr indent="-139700" lvl="0" marL="228600" rtl="0" algn="l">
              <a:lnSpc>
                <a:spcPct val="90000"/>
              </a:lnSpc>
              <a:spcBef>
                <a:spcPts val="1000"/>
              </a:spcBef>
              <a:spcAft>
                <a:spcPts val="0"/>
              </a:spcAft>
              <a:buClr>
                <a:schemeClr val="dk1"/>
              </a:buClr>
              <a:buSzPts val="1400"/>
              <a:buNone/>
            </a:pPr>
            <a:r>
              <a:t/>
            </a:r>
            <a:endParaRPr sz="1400"/>
          </a:p>
        </p:txBody>
      </p:sp>
      <p:sp>
        <p:nvSpPr>
          <p:cNvPr id="122" name="Google Shape;122;p5"/>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2000"/>
              <a:buNone/>
            </a:pPr>
            <a:r>
              <a:rPr lang="nl-NL" sz="2000"/>
              <a:t>Feiten en meningen</a:t>
            </a:r>
            <a:endParaRPr/>
          </a:p>
          <a:p>
            <a:pPr indent="0" lvl="0" marL="0" rtl="0" algn="l">
              <a:lnSpc>
                <a:spcPct val="90000"/>
              </a:lnSpc>
              <a:spcBef>
                <a:spcPts val="1000"/>
              </a:spcBef>
              <a:spcAft>
                <a:spcPts val="0"/>
              </a:spcAft>
              <a:buClr>
                <a:schemeClr val="dk1"/>
              </a:buClr>
              <a:buSzPts val="2400"/>
              <a:buNone/>
            </a:pPr>
            <a:r>
              <a:t/>
            </a:r>
            <a:endParaRPr/>
          </a:p>
        </p:txBody>
      </p:sp>
      <p:sp>
        <p:nvSpPr>
          <p:cNvPr id="123" name="Google Shape;123;p5"/>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Font typeface="Arial"/>
              <a:buChar char="-"/>
            </a:pPr>
            <a:r>
              <a:rPr b="1" lang="nl-NL" sz="2000"/>
              <a:t>Feit</a:t>
            </a:r>
            <a:r>
              <a:rPr lang="nl-NL" sz="2000"/>
              <a:t>: een feit kun je controleren</a:t>
            </a:r>
            <a:endParaRPr/>
          </a:p>
          <a:p>
            <a:pPr indent="-228600" lvl="0" marL="228600" rtl="0" algn="l">
              <a:lnSpc>
                <a:spcPct val="90000"/>
              </a:lnSpc>
              <a:spcBef>
                <a:spcPts val="1000"/>
              </a:spcBef>
              <a:spcAft>
                <a:spcPts val="0"/>
              </a:spcAft>
              <a:buClr>
                <a:schemeClr val="dk1"/>
              </a:buClr>
              <a:buSzPts val="2000"/>
              <a:buFont typeface="Arial"/>
              <a:buChar char="-"/>
            </a:pPr>
            <a:r>
              <a:rPr b="1" lang="nl-NL" sz="2000"/>
              <a:t>Mening</a:t>
            </a:r>
            <a:r>
              <a:rPr lang="nl-NL" sz="2000"/>
              <a:t>: een mening is wat iemand vindt</a:t>
            </a:r>
            <a:endParaRPr/>
          </a:p>
          <a:p>
            <a:pPr indent="-228600" lvl="0" marL="228600" rtl="0" algn="l">
              <a:lnSpc>
                <a:spcPct val="90000"/>
              </a:lnSpc>
              <a:spcBef>
                <a:spcPts val="1000"/>
              </a:spcBef>
              <a:spcAft>
                <a:spcPts val="0"/>
              </a:spcAft>
              <a:buClr>
                <a:schemeClr val="dk1"/>
              </a:buClr>
              <a:buSzPts val="2000"/>
              <a:buFont typeface="Arial"/>
              <a:buChar char="-"/>
            </a:pPr>
            <a:r>
              <a:rPr b="1" lang="nl-NL" sz="2000"/>
              <a:t>Argument</a:t>
            </a:r>
            <a:r>
              <a:rPr lang="nl-NL" sz="2000"/>
              <a:t>: met een argument legt iemand uit waarom hij een bepaalde mening heeft</a:t>
            </a:r>
            <a:endParaRPr/>
          </a:p>
          <a:p>
            <a:pPr indent="-228600" lvl="0" marL="228600" rtl="0" algn="l">
              <a:lnSpc>
                <a:spcPct val="90000"/>
              </a:lnSpc>
              <a:spcBef>
                <a:spcPts val="1000"/>
              </a:spcBef>
              <a:spcAft>
                <a:spcPts val="0"/>
              </a:spcAft>
              <a:buClr>
                <a:schemeClr val="dk1"/>
              </a:buClr>
              <a:buSzPts val="2000"/>
              <a:buFont typeface="Arial"/>
              <a:buChar char="-"/>
            </a:pPr>
            <a:r>
              <a:rPr b="1" lang="nl-NL" sz="2000"/>
              <a:t>LET OP! s</a:t>
            </a:r>
            <a:r>
              <a:rPr lang="nl-NL" sz="2000"/>
              <a:t>oms kan een mening een feit lijken</a:t>
            </a:r>
            <a:br>
              <a:rPr lang="nl-NL" sz="1800"/>
            </a:br>
            <a:endParaRPr sz="1800"/>
          </a:p>
          <a:p>
            <a:pPr indent="-139700" lvl="0" marL="228600" rtl="0" algn="l">
              <a:lnSpc>
                <a:spcPct val="90000"/>
              </a:lnSpc>
              <a:spcBef>
                <a:spcPts val="1000"/>
              </a:spcBef>
              <a:spcAft>
                <a:spcPts val="0"/>
              </a:spcAft>
              <a:buClr>
                <a:schemeClr val="dk1"/>
              </a:buClr>
              <a:buSzPts val="1400"/>
              <a:buNone/>
            </a:pPr>
            <a:r>
              <a:t/>
            </a:r>
            <a:endParaRPr sz="1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nl-NL">
                <a:latin typeface="Calibri"/>
                <a:ea typeface="Calibri"/>
                <a:cs typeface="Calibri"/>
                <a:sym typeface="Calibri"/>
              </a:rPr>
              <a:t>Leesvaardigheid (3)</a:t>
            </a:r>
            <a:endParaRPr/>
          </a:p>
        </p:txBody>
      </p:sp>
      <p:sp>
        <p:nvSpPr>
          <p:cNvPr id="130" name="Google Shape;130;p6"/>
          <p:cNvSpPr txBox="1"/>
          <p:nvPr>
            <p:ph idx="1" type="body"/>
          </p:nvPr>
        </p:nvSpPr>
        <p:spPr>
          <a:xfrm>
            <a:off x="838200" y="1690688"/>
            <a:ext cx="10515600" cy="480218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000"/>
              <a:buNone/>
            </a:pPr>
            <a:r>
              <a:rPr lang="nl-NL" sz="2000">
                <a:latin typeface="Calibri"/>
                <a:ea typeface="Calibri"/>
                <a:cs typeface="Calibri"/>
                <a:sym typeface="Calibri"/>
              </a:rPr>
              <a:t>Tekstverbanden + signaalwoorden</a:t>
            </a:r>
            <a:endParaRPr/>
          </a:p>
          <a:p>
            <a:pPr indent="0" lvl="0" marL="0" rtl="0" algn="l">
              <a:lnSpc>
                <a:spcPct val="90000"/>
              </a:lnSpc>
              <a:spcBef>
                <a:spcPts val="1000"/>
              </a:spcBef>
              <a:spcAft>
                <a:spcPts val="0"/>
              </a:spcAft>
              <a:buClr>
                <a:schemeClr val="dk1"/>
              </a:buClr>
              <a:buSzPts val="2000"/>
              <a:buNone/>
            </a:pPr>
            <a:r>
              <a:t/>
            </a:r>
            <a:endParaRPr b="1" sz="2000">
              <a:latin typeface="Calibri"/>
              <a:ea typeface="Calibri"/>
              <a:cs typeface="Calibri"/>
              <a:sym typeface="Calibri"/>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Opsomming</a:t>
            </a:r>
            <a:r>
              <a:rPr lang="nl-NL" sz="2000">
                <a:latin typeface="Calibri"/>
                <a:ea typeface="Calibri"/>
                <a:cs typeface="Calibri"/>
                <a:sym typeface="Calibri"/>
              </a:rPr>
              <a:t> – en, ook, ten eerste, ten tweede, daarnaast, vervolgens...</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Tegenstelling</a:t>
            </a:r>
            <a:r>
              <a:rPr lang="nl-NL" sz="2000">
                <a:latin typeface="Calibri"/>
                <a:ea typeface="Calibri"/>
                <a:cs typeface="Calibri"/>
                <a:sym typeface="Calibri"/>
              </a:rPr>
              <a:t> - maar, echter, daarentegen, al(hoewel), desondanks, toch…</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Vergelijking</a:t>
            </a:r>
            <a:r>
              <a:rPr lang="nl-NL" sz="2000">
                <a:latin typeface="Calibri"/>
                <a:ea typeface="Calibri"/>
                <a:cs typeface="Calibri"/>
                <a:sym typeface="Calibri"/>
              </a:rPr>
              <a:t> - zoals, als, zowel … als, ten opzichte van, in vergelijking met…</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Oorzaak/gevolg </a:t>
            </a:r>
            <a:r>
              <a:rPr lang="nl-NL" sz="2000">
                <a:latin typeface="Calibri"/>
                <a:ea typeface="Calibri"/>
                <a:cs typeface="Calibri"/>
                <a:sym typeface="Calibri"/>
              </a:rPr>
              <a:t>- doordat, door, de oorzaak is, zodat, daardoor, hierdoor…</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Doel/middel </a:t>
            </a:r>
            <a:r>
              <a:rPr lang="nl-NL" sz="2000">
                <a:latin typeface="Calibri"/>
                <a:ea typeface="Calibri"/>
                <a:cs typeface="Calibri"/>
                <a:sym typeface="Calibri"/>
              </a:rPr>
              <a:t>– om, om…te, door middel van, daarmee…</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Reden/argument </a:t>
            </a:r>
            <a:r>
              <a:rPr lang="nl-NL" sz="2000">
                <a:latin typeface="Calibri"/>
                <a:ea typeface="Calibri"/>
                <a:cs typeface="Calibri"/>
                <a:sym typeface="Calibri"/>
              </a:rPr>
              <a:t>- aangezien, omdat, want, immers, namelijk, vanwege…</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Voorbeeld/toelichting </a:t>
            </a:r>
            <a:r>
              <a:rPr lang="nl-NL" sz="2000">
                <a:latin typeface="Calibri"/>
                <a:ea typeface="Calibri"/>
                <a:cs typeface="Calibri"/>
                <a:sym typeface="Calibri"/>
              </a:rPr>
              <a:t>- zoals, zo, bijvoorbeeld, ter illustratie, onder andere…</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Voorwaarde</a:t>
            </a:r>
            <a:r>
              <a:rPr lang="nl-NL" sz="2000">
                <a:latin typeface="Calibri"/>
                <a:ea typeface="Calibri"/>
                <a:cs typeface="Calibri"/>
                <a:sym typeface="Calibri"/>
              </a:rPr>
              <a:t> - als, indien, wanneer, mits, tenzij, zolang…</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Conclusie</a:t>
            </a:r>
            <a:r>
              <a:rPr lang="nl-NL" sz="2000">
                <a:latin typeface="Calibri"/>
                <a:ea typeface="Calibri"/>
                <a:cs typeface="Calibri"/>
                <a:sym typeface="Calibri"/>
              </a:rPr>
              <a:t> - dus, vandaar, om die redenen, concluderend, kortom, aldus…</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Samenvatting</a:t>
            </a:r>
            <a:r>
              <a:rPr lang="nl-NL" sz="2000">
                <a:latin typeface="Calibri"/>
                <a:ea typeface="Calibri"/>
                <a:cs typeface="Calibri"/>
                <a:sym typeface="Calibri"/>
              </a:rPr>
              <a:t> – samenvattend, kortom…</a:t>
            </a:r>
            <a:endParaRPr/>
          </a:p>
          <a:p>
            <a:pPr indent="-114300" lvl="0" marL="228600" rtl="0" algn="l">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114300" lvl="0" marL="228600" rtl="0" algn="l">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114300" lvl="0" marL="228600" rtl="0" algn="l">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114300" lvl="0" marL="228600" rtl="0" algn="l">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nl-NL">
                <a:latin typeface="Calibri"/>
                <a:ea typeface="Calibri"/>
                <a:cs typeface="Calibri"/>
                <a:sym typeface="Calibri"/>
              </a:rPr>
              <a:t>Kijken &amp; luisteren</a:t>
            </a:r>
            <a:endParaRPr/>
          </a:p>
        </p:txBody>
      </p:sp>
      <p:sp>
        <p:nvSpPr>
          <p:cNvPr id="136" name="Google Shape;136;p7"/>
          <p:cNvSpPr txBox="1"/>
          <p:nvPr>
            <p:ph idx="1" type="body"/>
          </p:nvPr>
        </p:nvSpPr>
        <p:spPr>
          <a:xfrm>
            <a:off x="838200" y="1371599"/>
            <a:ext cx="10515600" cy="540327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600"/>
              <a:buNone/>
            </a:pPr>
            <a:r>
              <a:rPr lang="nl-NL" sz="1600">
                <a:latin typeface="Calibri"/>
                <a:ea typeface="Calibri"/>
                <a:cs typeface="Calibri"/>
                <a:sym typeface="Calibri"/>
              </a:rPr>
              <a:t>Er zijn drie manieren van kijken en luisteren: </a:t>
            </a:r>
            <a:endParaRPr/>
          </a:p>
          <a:p>
            <a:pPr indent="-228600" lvl="0" marL="228600" rtl="0" algn="l">
              <a:lnSpc>
                <a:spcPct val="90000"/>
              </a:lnSpc>
              <a:spcBef>
                <a:spcPts val="1000"/>
              </a:spcBef>
              <a:spcAft>
                <a:spcPts val="0"/>
              </a:spcAft>
              <a:buClr>
                <a:schemeClr val="dk1"/>
              </a:buClr>
              <a:buSzPts val="1600"/>
              <a:buFont typeface="Arial"/>
              <a:buChar char="-"/>
            </a:pPr>
            <a:r>
              <a:rPr b="1" lang="nl-NL" sz="1600">
                <a:latin typeface="Calibri"/>
                <a:ea typeface="Calibri"/>
                <a:cs typeface="Calibri"/>
                <a:sym typeface="Calibri"/>
              </a:rPr>
              <a:t>Globaal</a:t>
            </a:r>
            <a:r>
              <a:rPr lang="nl-NL" sz="1600">
                <a:latin typeface="Calibri"/>
                <a:ea typeface="Calibri"/>
                <a:cs typeface="Calibri"/>
                <a:sym typeface="Calibri"/>
              </a:rPr>
              <a:t> – Je bekijkt het filmpje en begrijpt ongeveer waar het over gaat. Dit doe je bijvoorbeeld als je het filmpje voor het eerst bekijkt.</a:t>
            </a:r>
            <a:endParaRPr/>
          </a:p>
          <a:p>
            <a:pPr indent="-228600" lvl="0" marL="228600" rtl="0" algn="l">
              <a:lnSpc>
                <a:spcPct val="90000"/>
              </a:lnSpc>
              <a:spcBef>
                <a:spcPts val="1000"/>
              </a:spcBef>
              <a:spcAft>
                <a:spcPts val="0"/>
              </a:spcAft>
              <a:buClr>
                <a:schemeClr val="dk1"/>
              </a:buClr>
              <a:buSzPts val="1600"/>
              <a:buFont typeface="Arial"/>
              <a:buChar char="-"/>
            </a:pPr>
            <a:r>
              <a:rPr b="1" lang="nl-NL" sz="1600">
                <a:latin typeface="Calibri"/>
                <a:ea typeface="Calibri"/>
                <a:cs typeface="Calibri"/>
                <a:sym typeface="Calibri"/>
              </a:rPr>
              <a:t>Intensief</a:t>
            </a:r>
            <a:r>
              <a:rPr lang="nl-NL" sz="1600">
                <a:latin typeface="Calibri"/>
                <a:ea typeface="Calibri"/>
                <a:cs typeface="Calibri"/>
                <a:sym typeface="Calibri"/>
              </a:rPr>
              <a:t> – Je bekijkt het filmpje zeer nauwkeurig. Je probeert zoveel mogelijk informatie die je ziet en hoort te onthouden. </a:t>
            </a:r>
            <a:endParaRPr/>
          </a:p>
          <a:p>
            <a:pPr indent="-228600" lvl="0" marL="228600" rtl="0" algn="l">
              <a:lnSpc>
                <a:spcPct val="90000"/>
              </a:lnSpc>
              <a:spcBef>
                <a:spcPts val="1000"/>
              </a:spcBef>
              <a:spcAft>
                <a:spcPts val="0"/>
              </a:spcAft>
              <a:buClr>
                <a:schemeClr val="dk1"/>
              </a:buClr>
              <a:buSzPts val="1600"/>
              <a:buFont typeface="Arial"/>
              <a:buChar char="-"/>
            </a:pPr>
            <a:r>
              <a:rPr b="1" lang="nl-NL" sz="1600">
                <a:latin typeface="Calibri"/>
                <a:ea typeface="Calibri"/>
                <a:cs typeface="Calibri"/>
                <a:sym typeface="Calibri"/>
              </a:rPr>
              <a:t>Zoekend</a:t>
            </a:r>
            <a:r>
              <a:rPr lang="nl-NL" sz="1600">
                <a:latin typeface="Calibri"/>
                <a:ea typeface="Calibri"/>
                <a:cs typeface="Calibri"/>
                <a:sym typeface="Calibri"/>
              </a:rPr>
              <a:t> – Je gaat op zoek naar datgene waar jij informatie over wilt hebben. Dit doe je als je vooraf weet naar welke informatie je op zoek bent. Je bent bijvoorbeeld op zoek naar het antwoord op een vraag. </a:t>
            </a:r>
            <a:endParaRPr/>
          </a:p>
          <a:p>
            <a:pPr indent="0" lvl="0" marL="0" rtl="0" algn="l">
              <a:lnSpc>
                <a:spcPct val="90000"/>
              </a:lnSpc>
              <a:spcBef>
                <a:spcPts val="1000"/>
              </a:spcBef>
              <a:spcAft>
                <a:spcPts val="0"/>
              </a:spcAft>
              <a:buClr>
                <a:schemeClr val="dk1"/>
              </a:buClr>
              <a:buSzPts val="1600"/>
              <a:buNone/>
            </a:pPr>
            <a:r>
              <a:t/>
            </a:r>
            <a:endParaRPr sz="1600">
              <a:latin typeface="Calibri"/>
              <a:ea typeface="Calibri"/>
              <a:cs typeface="Calibri"/>
              <a:sym typeface="Calibri"/>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Bekijk het fragment eerst op een </a:t>
            </a:r>
            <a:r>
              <a:rPr b="1" i="1" lang="nl-NL" sz="1600">
                <a:latin typeface="Calibri"/>
                <a:ea typeface="Calibri"/>
                <a:cs typeface="Calibri"/>
                <a:sym typeface="Calibri"/>
              </a:rPr>
              <a:t>globale</a:t>
            </a:r>
            <a:r>
              <a:rPr lang="nl-NL" sz="1600">
                <a:latin typeface="Calibri"/>
                <a:ea typeface="Calibri"/>
                <a:cs typeface="Calibri"/>
                <a:sym typeface="Calibri"/>
              </a:rPr>
              <a:t> manier</a:t>
            </a:r>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Lees de vraag op een </a:t>
            </a:r>
            <a:r>
              <a:rPr b="1" i="1" lang="nl-NL" sz="1600">
                <a:latin typeface="Calibri"/>
                <a:ea typeface="Calibri"/>
                <a:cs typeface="Calibri"/>
                <a:sym typeface="Calibri"/>
              </a:rPr>
              <a:t>intensieve</a:t>
            </a:r>
            <a:r>
              <a:rPr lang="nl-NL" sz="1600">
                <a:latin typeface="Calibri"/>
                <a:ea typeface="Calibri"/>
                <a:cs typeface="Calibri"/>
                <a:sym typeface="Calibri"/>
              </a:rPr>
              <a:t> manier.</a:t>
            </a:r>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Bekijk het filmpje nog een keer op een </a:t>
            </a:r>
            <a:r>
              <a:rPr b="1" i="1" lang="nl-NL" sz="1600">
                <a:latin typeface="Calibri"/>
                <a:ea typeface="Calibri"/>
                <a:cs typeface="Calibri"/>
                <a:sym typeface="Calibri"/>
              </a:rPr>
              <a:t>zoekende </a:t>
            </a:r>
            <a:r>
              <a:rPr lang="nl-NL" sz="1600">
                <a:latin typeface="Calibri"/>
                <a:ea typeface="Calibri"/>
                <a:cs typeface="Calibri"/>
                <a:sym typeface="Calibri"/>
              </a:rPr>
              <a:t>manier. Je gaat op zoek naar het antwoord op de vraag.</a:t>
            </a:r>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Als je het antwoord niet kunt vinden, bekijk het hele filmpje dan nog een keer zo </a:t>
            </a:r>
            <a:r>
              <a:rPr b="1" i="1" lang="nl-NL" sz="1600">
                <a:latin typeface="Calibri"/>
                <a:ea typeface="Calibri"/>
                <a:cs typeface="Calibri"/>
                <a:sym typeface="Calibri"/>
              </a:rPr>
              <a:t>intensief</a:t>
            </a:r>
            <a:r>
              <a:rPr lang="nl-NL" sz="1600">
                <a:latin typeface="Calibri"/>
                <a:ea typeface="Calibri"/>
                <a:cs typeface="Calibri"/>
                <a:sym typeface="Calibri"/>
              </a:rPr>
              <a:t> mogelijk.</a:t>
            </a:r>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Geef zelf een antwoord op de vraag. Bekijk nu de antwoordmogelijkheden bij de vraag. Kies het antwoord dat het dichtst bij jouw antwoord ligt.</a:t>
            </a:r>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Als je het niet zeker weet, streep dan de antwoorden die zeker fout zijn alvast weg.</a:t>
            </a:r>
            <a:endParaRPr/>
          </a:p>
          <a:p>
            <a:pPr indent="0" lvl="0" marL="0" rtl="0" algn="l">
              <a:lnSpc>
                <a:spcPct val="90000"/>
              </a:lnSpc>
              <a:spcBef>
                <a:spcPts val="1000"/>
              </a:spcBef>
              <a:spcAft>
                <a:spcPts val="0"/>
              </a:spcAft>
              <a:buClr>
                <a:schemeClr val="dk1"/>
              </a:buClr>
              <a:buSzPts val="1600"/>
              <a:buNone/>
            </a:pPr>
            <a:r>
              <a:t/>
            </a:r>
            <a:endParaRPr sz="1600">
              <a:latin typeface="Calibri"/>
              <a:ea typeface="Calibri"/>
              <a:cs typeface="Calibri"/>
              <a:sym typeface="Calibri"/>
            </a:endParaRPr>
          </a:p>
          <a:p>
            <a:pPr indent="-127000" lvl="0" marL="228600" rtl="0" algn="l">
              <a:lnSpc>
                <a:spcPct val="90000"/>
              </a:lnSpc>
              <a:spcBef>
                <a:spcPts val="1000"/>
              </a:spcBef>
              <a:spcAft>
                <a:spcPts val="0"/>
              </a:spcAft>
              <a:buClr>
                <a:schemeClr val="dk1"/>
              </a:buClr>
              <a:buSzPts val="1600"/>
              <a:buNone/>
            </a:pPr>
            <a:r>
              <a:t/>
            </a:r>
            <a:endParaRPr sz="160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nl-NL">
                <a:latin typeface="Calibri"/>
                <a:ea typeface="Calibri"/>
                <a:cs typeface="Calibri"/>
                <a:sym typeface="Calibri"/>
              </a:rPr>
              <a:t>Vragen bij een advertentie</a:t>
            </a:r>
            <a:endParaRPr/>
          </a:p>
        </p:txBody>
      </p:sp>
      <p:sp>
        <p:nvSpPr>
          <p:cNvPr id="143" name="Google Shape;143;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lang="nl-NL" sz="1800">
                <a:latin typeface="Calibri"/>
                <a:ea typeface="Calibri"/>
                <a:cs typeface="Calibri"/>
                <a:sym typeface="Calibri"/>
              </a:rPr>
              <a:t>Vaak is één van de teksten in het examen een advertentie. Over de advertentie worden dan vragen gesteld. De vragen hebben meestal iets te maken met het doel van de tekst en/of het beeld. </a:t>
            </a:r>
            <a:endParaRPr/>
          </a:p>
          <a:p>
            <a:pPr indent="0" lvl="0" marL="0" rtl="0" algn="l">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0" lvl="0" marL="0" rtl="0" algn="l">
              <a:lnSpc>
                <a:spcPct val="90000"/>
              </a:lnSpc>
              <a:spcBef>
                <a:spcPts val="1000"/>
              </a:spcBef>
              <a:spcAft>
                <a:spcPts val="0"/>
              </a:spcAft>
              <a:buClr>
                <a:schemeClr val="dk1"/>
              </a:buClr>
              <a:buSzPts val="1800"/>
              <a:buNone/>
            </a:pPr>
            <a:r>
              <a:rPr lang="nl-NL" sz="1800">
                <a:latin typeface="Calibri"/>
                <a:ea typeface="Calibri"/>
                <a:cs typeface="Calibri"/>
                <a:sym typeface="Calibri"/>
              </a:rPr>
              <a:t>Bijvoorbeeld: </a:t>
            </a:r>
            <a:endParaRPr/>
          </a:p>
          <a:p>
            <a:pPr indent="-228600" lvl="0" marL="228600" rtl="0" algn="l">
              <a:lnSpc>
                <a:spcPct val="90000"/>
              </a:lnSpc>
              <a:spcBef>
                <a:spcPts val="1000"/>
              </a:spcBef>
              <a:spcAft>
                <a:spcPts val="0"/>
              </a:spcAft>
              <a:buClr>
                <a:schemeClr val="dk1"/>
              </a:buClr>
              <a:buSzPts val="1800"/>
              <a:buFont typeface="Calibri"/>
              <a:buChar char="-"/>
            </a:pPr>
            <a:r>
              <a:rPr lang="nl-NL" sz="1800">
                <a:latin typeface="Calibri"/>
                <a:ea typeface="Calibri"/>
                <a:cs typeface="Calibri"/>
                <a:sym typeface="Calibri"/>
              </a:rPr>
              <a:t>Wat is het belangrijkste doel van deze advertentie?</a:t>
            </a:r>
            <a:endParaRPr/>
          </a:p>
          <a:p>
            <a:pPr indent="-228600" lvl="0" marL="228600" rtl="0" algn="l">
              <a:lnSpc>
                <a:spcPct val="90000"/>
              </a:lnSpc>
              <a:spcBef>
                <a:spcPts val="1000"/>
              </a:spcBef>
              <a:spcAft>
                <a:spcPts val="0"/>
              </a:spcAft>
              <a:buClr>
                <a:schemeClr val="dk1"/>
              </a:buClr>
              <a:buSzPts val="1800"/>
              <a:buFont typeface="Calibri"/>
              <a:buChar char="-"/>
            </a:pPr>
            <a:r>
              <a:rPr lang="nl-NL" sz="1800">
                <a:latin typeface="Calibri"/>
                <a:ea typeface="Calibri"/>
                <a:cs typeface="Calibri"/>
                <a:sym typeface="Calibri"/>
              </a:rPr>
              <a:t>Wat laten de foto’s bij deze tekst vooral zien?</a:t>
            </a:r>
            <a:endParaRPr/>
          </a:p>
          <a:p>
            <a:pPr indent="-228600" lvl="0" marL="228600" rtl="0" algn="l">
              <a:lnSpc>
                <a:spcPct val="90000"/>
              </a:lnSpc>
              <a:spcBef>
                <a:spcPts val="1000"/>
              </a:spcBef>
              <a:spcAft>
                <a:spcPts val="0"/>
              </a:spcAft>
              <a:buClr>
                <a:schemeClr val="dk1"/>
              </a:buClr>
              <a:buSzPts val="1800"/>
              <a:buFont typeface="Calibri"/>
              <a:buChar char="-"/>
            </a:pPr>
            <a:r>
              <a:rPr lang="nl-NL" sz="1800">
                <a:latin typeface="Calibri"/>
                <a:ea typeface="Calibri"/>
                <a:cs typeface="Calibri"/>
                <a:sym typeface="Calibri"/>
              </a:rPr>
              <a:t>Wat maken de foto’s in combinatie met de tekst vooral duidelijk? </a:t>
            </a:r>
            <a:endParaRPr/>
          </a:p>
          <a:p>
            <a:pPr indent="-114300" lvl="0" marL="228600" rtl="0" algn="l">
              <a:lnSpc>
                <a:spcPct val="90000"/>
              </a:lnSpc>
              <a:spcBef>
                <a:spcPts val="1000"/>
              </a:spcBef>
              <a:spcAft>
                <a:spcPts val="0"/>
              </a:spcAft>
              <a:buClr>
                <a:schemeClr val="dk1"/>
              </a:buClr>
              <a:buSzPts val="1800"/>
              <a:buFont typeface="Arial"/>
              <a:buNone/>
            </a:pPr>
            <a:r>
              <a:t/>
            </a:r>
            <a:endParaRPr sz="1800">
              <a:latin typeface="Calibri"/>
              <a:ea typeface="Calibri"/>
              <a:cs typeface="Calibri"/>
              <a:sym typeface="Calibri"/>
            </a:endParaRPr>
          </a:p>
          <a:p>
            <a:pPr indent="0" lvl="0" marL="0" rtl="0" algn="l">
              <a:lnSpc>
                <a:spcPct val="90000"/>
              </a:lnSpc>
              <a:spcBef>
                <a:spcPts val="1000"/>
              </a:spcBef>
              <a:spcAft>
                <a:spcPts val="0"/>
              </a:spcAft>
              <a:buClr>
                <a:schemeClr val="dk1"/>
              </a:buClr>
              <a:buSzPts val="1800"/>
              <a:buNone/>
            </a:pPr>
            <a:r>
              <a:rPr lang="nl-NL" sz="1800">
                <a:latin typeface="Calibri"/>
                <a:ea typeface="Calibri"/>
                <a:cs typeface="Calibri"/>
                <a:sym typeface="Calibri"/>
              </a:rPr>
              <a:t>Om te ontdekken wat je precies nodig hebt om de advertentie te begrijpen kun je het volgende doen:</a:t>
            </a:r>
            <a:endParaRPr/>
          </a:p>
          <a:p>
            <a:pPr indent="-228600" lvl="0" marL="228600" rtl="0" algn="l">
              <a:lnSpc>
                <a:spcPct val="90000"/>
              </a:lnSpc>
              <a:spcBef>
                <a:spcPts val="1000"/>
              </a:spcBef>
              <a:spcAft>
                <a:spcPts val="0"/>
              </a:spcAft>
              <a:buClr>
                <a:schemeClr val="dk1"/>
              </a:buClr>
              <a:buSzPts val="1800"/>
              <a:buFont typeface="Arial"/>
              <a:buChar char="-"/>
            </a:pPr>
            <a:r>
              <a:rPr lang="nl-NL" sz="1800">
                <a:latin typeface="Calibri"/>
                <a:ea typeface="Calibri"/>
                <a:cs typeface="Calibri"/>
                <a:sym typeface="Calibri"/>
              </a:rPr>
              <a:t>Bedek de tekst. Begrijp je nu de bedoeling van de advertentie?</a:t>
            </a:r>
            <a:endParaRPr/>
          </a:p>
          <a:p>
            <a:pPr indent="-228600" lvl="0" marL="228600" rtl="0" algn="l">
              <a:lnSpc>
                <a:spcPct val="90000"/>
              </a:lnSpc>
              <a:spcBef>
                <a:spcPts val="1000"/>
              </a:spcBef>
              <a:spcAft>
                <a:spcPts val="0"/>
              </a:spcAft>
              <a:buClr>
                <a:schemeClr val="dk1"/>
              </a:buClr>
              <a:buSzPts val="1800"/>
              <a:buFont typeface="Arial"/>
              <a:buChar char="-"/>
            </a:pPr>
            <a:r>
              <a:rPr lang="nl-NL" sz="1800">
                <a:latin typeface="Calibri"/>
                <a:ea typeface="Calibri"/>
                <a:cs typeface="Calibri"/>
                <a:sym typeface="Calibri"/>
              </a:rPr>
              <a:t>Bedek dan het beeld. Begrijp je nu de bedoeling van de advertentie? </a:t>
            </a:r>
            <a:endParaRPr/>
          </a:p>
          <a:p>
            <a:pPr indent="-139700" lvl="0" marL="228600" rtl="0" algn="l">
              <a:lnSpc>
                <a:spcPct val="90000"/>
              </a:lnSpc>
              <a:spcBef>
                <a:spcPts val="1000"/>
              </a:spcBef>
              <a:spcAft>
                <a:spcPts val="0"/>
              </a:spcAft>
              <a:buClr>
                <a:schemeClr val="dk1"/>
              </a:buClr>
              <a:buSzPts val="1400"/>
              <a:buNone/>
            </a:pPr>
            <a:r>
              <a:t/>
            </a:r>
            <a:endParaRPr sz="1400">
              <a:latin typeface="Calibri"/>
              <a:ea typeface="Calibri"/>
              <a:cs typeface="Calibri"/>
              <a:sym typeface="Calibri"/>
            </a:endParaRPr>
          </a:p>
          <a:p>
            <a:pPr indent="0" lvl="0" marL="0" rtl="0" algn="l">
              <a:lnSpc>
                <a:spcPct val="90000"/>
              </a:lnSpc>
              <a:spcBef>
                <a:spcPts val="1000"/>
              </a:spcBef>
              <a:spcAft>
                <a:spcPts val="0"/>
              </a:spcAft>
              <a:buClr>
                <a:schemeClr val="dk1"/>
              </a:buClr>
              <a:buSzPts val="1400"/>
              <a:buNone/>
            </a:pPr>
            <a:r>
              <a:t/>
            </a:r>
            <a:endParaRPr sz="1400">
              <a:latin typeface="Calibri"/>
              <a:ea typeface="Calibri"/>
              <a:cs typeface="Calibri"/>
              <a:sym typeface="Calibri"/>
            </a:endParaRPr>
          </a:p>
          <a:p>
            <a:pPr indent="0" lvl="0" marL="0" rtl="0" algn="l">
              <a:lnSpc>
                <a:spcPct val="90000"/>
              </a:lnSpc>
              <a:spcBef>
                <a:spcPts val="1000"/>
              </a:spcBef>
              <a:spcAft>
                <a:spcPts val="0"/>
              </a:spcAft>
              <a:buClr>
                <a:schemeClr val="dk1"/>
              </a:buClr>
              <a:buSzPts val="1400"/>
              <a:buNone/>
            </a:pPr>
            <a:r>
              <a:t/>
            </a:r>
            <a:endParaRPr sz="1400">
              <a:latin typeface="Calibri"/>
              <a:ea typeface="Calibri"/>
              <a:cs typeface="Calibri"/>
              <a:sym typeface="Calibri"/>
            </a:endParaRPr>
          </a:p>
          <a:p>
            <a:pPr indent="0" lvl="0" marL="0" rtl="0" algn="l">
              <a:lnSpc>
                <a:spcPct val="90000"/>
              </a:lnSpc>
              <a:spcBef>
                <a:spcPts val="1000"/>
              </a:spcBef>
              <a:spcAft>
                <a:spcPts val="0"/>
              </a:spcAft>
              <a:buClr>
                <a:schemeClr val="dk1"/>
              </a:buClr>
              <a:buSzPts val="1400"/>
              <a:buNone/>
            </a:pPr>
            <a:r>
              <a:t/>
            </a:r>
            <a:endParaRPr sz="1400">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9"/>
          <p:cNvSpPr txBox="1"/>
          <p:nvPr/>
        </p:nvSpPr>
        <p:spPr>
          <a:xfrm>
            <a:off x="838200" y="365125"/>
            <a:ext cx="10515600" cy="132556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4400"/>
              <a:buFont typeface="Calibri"/>
              <a:buNone/>
            </a:pPr>
            <a:r>
              <a:rPr b="0" i="0" lang="nl-NL" sz="4400" u="none" cap="none" strike="noStrike">
                <a:solidFill>
                  <a:schemeClr val="dk1"/>
                </a:solidFill>
                <a:latin typeface="Calibri"/>
                <a:ea typeface="Calibri"/>
                <a:cs typeface="Calibri"/>
                <a:sym typeface="Calibri"/>
              </a:rPr>
              <a:t>Zakelijke e-mail (1)</a:t>
            </a:r>
            <a:endParaRPr/>
          </a:p>
        </p:txBody>
      </p:sp>
      <p:sp>
        <p:nvSpPr>
          <p:cNvPr id="150" name="Google Shape;150;p9"/>
          <p:cNvSpPr txBox="1"/>
          <p:nvPr>
            <p:ph idx="4294967295" type="body"/>
          </p:nvPr>
        </p:nvSpPr>
        <p:spPr>
          <a:xfrm>
            <a:off x="839788" y="1681163"/>
            <a:ext cx="5157900" cy="823800"/>
          </a:xfrm>
          <a:prstGeom prst="rect">
            <a:avLst/>
          </a:prstGeom>
          <a:noFill/>
          <a:ln>
            <a:noFill/>
          </a:ln>
        </p:spPr>
        <p:txBody>
          <a:bodyPr anchorCtr="0" anchor="b" bIns="45700" lIns="91425" spcFirstLastPara="1" rIns="91425" wrap="square" tIns="45700">
            <a:normAutofit lnSpcReduction="10000"/>
          </a:bodyPr>
          <a:lstStyle/>
          <a:p>
            <a:pPr indent="0" lvl="0" marL="0" rtl="0" algn="ctr">
              <a:lnSpc>
                <a:spcPct val="90000"/>
              </a:lnSpc>
              <a:spcBef>
                <a:spcPts val="0"/>
              </a:spcBef>
              <a:spcAft>
                <a:spcPts val="0"/>
              </a:spcAft>
              <a:buClr>
                <a:schemeClr val="dk1"/>
              </a:buClr>
              <a:buSzPts val="2000"/>
              <a:buNone/>
            </a:pPr>
            <a:r>
              <a:rPr b="1" lang="nl-NL" sz="2000"/>
              <a:t>Onderwerpregel</a:t>
            </a:r>
            <a:endParaRPr b="1"/>
          </a:p>
          <a:p>
            <a:pPr indent="0" lvl="0" marL="0" rtl="0" algn="l">
              <a:lnSpc>
                <a:spcPct val="90000"/>
              </a:lnSpc>
              <a:spcBef>
                <a:spcPts val="1000"/>
              </a:spcBef>
              <a:spcAft>
                <a:spcPts val="0"/>
              </a:spcAft>
              <a:buClr>
                <a:schemeClr val="dk1"/>
              </a:buClr>
              <a:buSzPts val="2400"/>
              <a:buNone/>
            </a:pPr>
            <a:r>
              <a:t/>
            </a:r>
            <a:endParaRPr/>
          </a:p>
        </p:txBody>
      </p:sp>
      <p:sp>
        <p:nvSpPr>
          <p:cNvPr id="151" name="Google Shape;151;p9"/>
          <p:cNvSpPr txBox="1"/>
          <p:nvPr>
            <p:ph idx="4294967295" type="body"/>
          </p:nvPr>
        </p:nvSpPr>
        <p:spPr>
          <a:xfrm>
            <a:off x="839788" y="2505075"/>
            <a:ext cx="5157900" cy="36846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Clr>
                <a:schemeClr val="dk1"/>
              </a:buClr>
              <a:buSzPts val="1100"/>
              <a:buFont typeface="Arial"/>
              <a:buNone/>
            </a:pPr>
            <a:r>
              <a:rPr lang="nl-NL" sz="2000"/>
              <a:t>Begin je e-mail met een duidelijke en beknopte onderwerpregel die het doel van je bericht samenvat. Bijvoorbeeld:​</a:t>
            </a:r>
            <a:endParaRPr sz="2000"/>
          </a:p>
          <a:p>
            <a:pPr indent="-355600" lvl="0" marL="457200" rtl="0" algn="l">
              <a:lnSpc>
                <a:spcPct val="115000"/>
              </a:lnSpc>
              <a:spcBef>
                <a:spcPts val="1200"/>
              </a:spcBef>
              <a:spcAft>
                <a:spcPts val="0"/>
              </a:spcAft>
              <a:buSzPts val="2000"/>
              <a:buFont typeface="Calibri"/>
              <a:buChar char="●"/>
            </a:pPr>
            <a:r>
              <a:rPr lang="nl-NL" sz="2000"/>
              <a:t>"Sollicitatie naar de functie van winkelmedewerker"​</a:t>
            </a:r>
            <a:endParaRPr sz="2000"/>
          </a:p>
          <a:p>
            <a:pPr indent="-355600" lvl="0" marL="457200" rtl="0" algn="l">
              <a:lnSpc>
                <a:spcPct val="115000"/>
              </a:lnSpc>
              <a:spcBef>
                <a:spcPts val="0"/>
              </a:spcBef>
              <a:spcAft>
                <a:spcPts val="0"/>
              </a:spcAft>
              <a:buSzPts val="2000"/>
              <a:buFont typeface="Calibri"/>
              <a:buChar char="●"/>
            </a:pPr>
            <a:r>
              <a:rPr lang="nl-NL" sz="2000"/>
              <a:t>"Klacht over geleverde bestelling"</a:t>
            </a:r>
            <a:endParaRPr sz="2000"/>
          </a:p>
          <a:p>
            <a:pPr indent="0" lvl="0" marL="0" rtl="0" algn="l">
              <a:lnSpc>
                <a:spcPct val="90000"/>
              </a:lnSpc>
              <a:spcBef>
                <a:spcPts val="1200"/>
              </a:spcBef>
              <a:spcAft>
                <a:spcPts val="0"/>
              </a:spcAft>
              <a:buNone/>
            </a:pPr>
            <a:r>
              <a:t/>
            </a:r>
            <a:endParaRPr sz="2000"/>
          </a:p>
          <a:p>
            <a:pPr indent="-139700" lvl="0" marL="228600" rtl="0" algn="l">
              <a:lnSpc>
                <a:spcPct val="90000"/>
              </a:lnSpc>
              <a:spcBef>
                <a:spcPts val="1000"/>
              </a:spcBef>
              <a:spcAft>
                <a:spcPts val="0"/>
              </a:spcAft>
              <a:buClr>
                <a:schemeClr val="dk1"/>
              </a:buClr>
              <a:buSzPts val="1400"/>
              <a:buNone/>
            </a:pPr>
            <a:r>
              <a:t/>
            </a:r>
            <a:endParaRPr sz="1400"/>
          </a:p>
        </p:txBody>
      </p:sp>
      <p:sp>
        <p:nvSpPr>
          <p:cNvPr id="152" name="Google Shape;152;p9"/>
          <p:cNvSpPr txBox="1"/>
          <p:nvPr>
            <p:ph idx="4294967295" type="body"/>
          </p:nvPr>
        </p:nvSpPr>
        <p:spPr>
          <a:xfrm>
            <a:off x="6172200" y="1681163"/>
            <a:ext cx="5183100" cy="823800"/>
          </a:xfrm>
          <a:prstGeom prst="rect">
            <a:avLst/>
          </a:prstGeom>
          <a:noFill/>
          <a:ln>
            <a:noFill/>
          </a:ln>
        </p:spPr>
        <p:txBody>
          <a:bodyPr anchorCtr="0" anchor="b" bIns="45700" lIns="91425" spcFirstLastPara="1" rIns="91425" wrap="square" tIns="45700">
            <a:normAutofit lnSpcReduction="10000"/>
          </a:bodyPr>
          <a:lstStyle/>
          <a:p>
            <a:pPr indent="0" lvl="0" marL="0" rtl="0" algn="ctr">
              <a:lnSpc>
                <a:spcPct val="90000"/>
              </a:lnSpc>
              <a:spcBef>
                <a:spcPts val="0"/>
              </a:spcBef>
              <a:spcAft>
                <a:spcPts val="0"/>
              </a:spcAft>
              <a:buClr>
                <a:schemeClr val="dk1"/>
              </a:buClr>
              <a:buSzPts val="2000"/>
              <a:buNone/>
            </a:pPr>
            <a:r>
              <a:rPr b="1" lang="nl-NL" sz="2000"/>
              <a:t>Aanhef</a:t>
            </a:r>
            <a:endParaRPr b="1"/>
          </a:p>
          <a:p>
            <a:pPr indent="0" lvl="0" marL="0" rtl="0" algn="l">
              <a:lnSpc>
                <a:spcPct val="90000"/>
              </a:lnSpc>
              <a:spcBef>
                <a:spcPts val="1000"/>
              </a:spcBef>
              <a:spcAft>
                <a:spcPts val="0"/>
              </a:spcAft>
              <a:buClr>
                <a:schemeClr val="dk1"/>
              </a:buClr>
              <a:buSzPts val="2400"/>
              <a:buNone/>
            </a:pPr>
            <a:r>
              <a:t/>
            </a:r>
            <a:endParaRPr/>
          </a:p>
        </p:txBody>
      </p:sp>
      <p:sp>
        <p:nvSpPr>
          <p:cNvPr id="153" name="Google Shape;153;p9"/>
          <p:cNvSpPr txBox="1"/>
          <p:nvPr>
            <p:ph idx="4294967295" type="body"/>
          </p:nvPr>
        </p:nvSpPr>
        <p:spPr>
          <a:xfrm>
            <a:off x="6172200" y="2505075"/>
            <a:ext cx="5183100" cy="36846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None/>
            </a:pPr>
            <a:r>
              <a:rPr lang="nl-NL" sz="2000"/>
              <a:t>Gebruik een formele aanhef. Als je de naam van de ontvanger kent</a:t>
            </a:r>
            <a:r>
              <a:rPr lang="nl-NL" sz="2000"/>
              <a:t>:​</a:t>
            </a:r>
            <a:endParaRPr sz="2000" u="sng">
              <a:solidFill>
                <a:schemeClr val="hlink"/>
              </a:solidFill>
            </a:endParaRPr>
          </a:p>
          <a:p>
            <a:pPr indent="-355600" lvl="0" marL="457200" rtl="0" algn="l">
              <a:lnSpc>
                <a:spcPct val="115000"/>
              </a:lnSpc>
              <a:spcBef>
                <a:spcPts val="1200"/>
              </a:spcBef>
              <a:spcAft>
                <a:spcPts val="0"/>
              </a:spcAft>
              <a:buSzPts val="2000"/>
              <a:buFont typeface="Calibri"/>
              <a:buChar char="●"/>
            </a:pPr>
            <a:r>
              <a:rPr lang="nl-NL" sz="2000"/>
              <a:t>"Geachte heer Jansen,”</a:t>
            </a:r>
            <a:endParaRPr sz="2000" u="sng">
              <a:solidFill>
                <a:schemeClr val="hlink"/>
              </a:solidFill>
            </a:endParaRPr>
          </a:p>
          <a:p>
            <a:pPr indent="-355600" lvl="0" marL="457200" rtl="0" algn="l">
              <a:lnSpc>
                <a:spcPct val="115000"/>
              </a:lnSpc>
              <a:spcBef>
                <a:spcPts val="0"/>
              </a:spcBef>
              <a:spcAft>
                <a:spcPts val="0"/>
              </a:spcAft>
              <a:buSzPts val="2000"/>
              <a:buFont typeface="Calibri"/>
              <a:buChar char="●"/>
            </a:pPr>
            <a:r>
              <a:rPr lang="nl-NL" sz="2000"/>
              <a:t>"Geachte mevrouw De Vries,"​</a:t>
            </a:r>
            <a:endParaRPr sz="2000"/>
          </a:p>
          <a:p>
            <a:pPr indent="0" lvl="0" marL="0" rtl="0" algn="l">
              <a:lnSpc>
                <a:spcPct val="115000"/>
              </a:lnSpc>
              <a:spcBef>
                <a:spcPts val="1200"/>
              </a:spcBef>
              <a:spcAft>
                <a:spcPts val="0"/>
              </a:spcAft>
              <a:buClr>
                <a:schemeClr val="dk1"/>
              </a:buClr>
              <a:buSzPts val="1100"/>
              <a:buFont typeface="Arial"/>
              <a:buNone/>
            </a:pPr>
            <a:r>
              <a:rPr lang="nl-NL" sz="2000"/>
              <a:t>Als je de naam niet kent:​</a:t>
            </a:r>
            <a:endParaRPr sz="2000"/>
          </a:p>
          <a:p>
            <a:pPr indent="-355600" lvl="0" marL="457200" rtl="0" algn="l">
              <a:lnSpc>
                <a:spcPct val="115000"/>
              </a:lnSpc>
              <a:spcBef>
                <a:spcPts val="1200"/>
              </a:spcBef>
              <a:spcAft>
                <a:spcPts val="0"/>
              </a:spcAft>
              <a:buSzPts val="2000"/>
              <a:buFont typeface="Calibri"/>
              <a:buChar char="●"/>
            </a:pPr>
            <a:r>
              <a:rPr lang="nl-NL" sz="2000"/>
              <a:t>"Geachte heer/mevrouw,"​</a:t>
            </a:r>
            <a:endParaRPr sz="2000"/>
          </a:p>
          <a:p>
            <a:pPr indent="0" lvl="0" marL="228600" rtl="0" algn="l">
              <a:lnSpc>
                <a:spcPct val="90000"/>
              </a:lnSpc>
              <a:spcBef>
                <a:spcPts val="1200"/>
              </a:spcBef>
              <a:spcAft>
                <a:spcPts val="0"/>
              </a:spcAft>
              <a:buNone/>
            </a:pPr>
            <a:r>
              <a:t/>
            </a:r>
            <a:endParaRPr sz="2000"/>
          </a:p>
        </p:txBody>
      </p:sp>
    </p:spTree>
  </p:cSld>
  <p:clrMapOvr>
    <a:masterClrMapping/>
  </p:clrMapOvr>
</p:sld>
</file>

<file path=ppt/theme/theme1.xml><?xml version="1.0" encoding="utf-8"?>
<a:theme xmlns:a="http://schemas.openxmlformats.org/drawingml/2006/main" xmlns:r="http://schemas.openxmlformats.org/officeDocument/2006/relationships" name="Kantoorth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Kantoorth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69612985F38A4696AAD18D581E630E" ma:contentTypeVersion="11" ma:contentTypeDescription="Een nieuw document maken." ma:contentTypeScope="" ma:versionID="a29b2695f712cf7a05b1cef6d3acfc21">
  <xsd:schema xmlns:xsd="http://www.w3.org/2001/XMLSchema" xmlns:xs="http://www.w3.org/2001/XMLSchema" xmlns:p="http://schemas.microsoft.com/office/2006/metadata/properties" xmlns:ns2="f7bdf434-8271-45be-9229-b36057b16eca" xmlns:ns3="403b03e0-f3b3-4df8-8b82-7dc7d4ddf286" targetNamespace="http://schemas.microsoft.com/office/2006/metadata/properties" ma:root="true" ma:fieldsID="b8ed36d4f6667af175760fddac04732e" ns2:_="" ns3:_="">
    <xsd:import namespace="f7bdf434-8271-45be-9229-b36057b16eca"/>
    <xsd:import namespace="403b03e0-f3b3-4df8-8b82-7dc7d4ddf28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bdf434-8271-45be-9229-b36057b16e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8afbf0a4-60f2-4de2-9c19-1cfcaa6785b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3b03e0-f3b3-4df8-8b82-7dc7d4ddf286"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3339e9d-23b0-4d36-af82-861bde34df63}" ma:internalName="TaxCatchAll" ma:showField="CatchAllData" ma:web="403b03e0-f3b3-4df8-8b82-7dc7d4ddf2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7bdf434-8271-45be-9229-b36057b16eca">
      <Terms xmlns="http://schemas.microsoft.com/office/infopath/2007/PartnerControls"/>
    </lcf76f155ced4ddcb4097134ff3c332f>
    <TaxCatchAll xmlns="403b03e0-f3b3-4df8-8b82-7dc7d4ddf286" xsi:nil="true"/>
  </documentManagement>
</p:properties>
</file>

<file path=customXml/itemProps1.xml><?xml version="1.0" encoding="utf-8"?>
<ds:datastoreItem xmlns:ds="http://schemas.openxmlformats.org/officeDocument/2006/customXml" ds:itemID="{A434F13D-38BB-445F-BBD9-4DB6150463F0}"/>
</file>

<file path=customXml/itemProps2.xml><?xml version="1.0" encoding="utf-8"?>
<ds:datastoreItem xmlns:ds="http://schemas.openxmlformats.org/officeDocument/2006/customXml" ds:itemID="{C0BDC3A0-A6DC-48E8-AE31-91ADB7B5D082}"/>
</file>

<file path=customXml/itemProps3.xml><?xml version="1.0" encoding="utf-8"?>
<ds:datastoreItem xmlns:ds="http://schemas.openxmlformats.org/officeDocument/2006/customXml" ds:itemID="{85953306-9FE0-4A5F-BDFC-939798D4CC30}"/>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Jos Stolper</dc:creator>
  <dcterms:created xsi:type="dcterms:W3CDTF">2022-04-29T11:47:46Z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0x0101000A69612985F38A4696AAD18D581E630E</vt:lpwstr>
  </property>
  <property fmtid="{D5CDD505-2E9C-101B-9397-08002B2CF9AE}" pid="3" name="MediaServiceImageTags">
    <vt:lpwstr/>
  </property>
</Properties>
</file>