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320" r:id="rId5"/>
    <p:sldId id="324" r:id="rId6"/>
    <p:sldId id="361" r:id="rId7"/>
    <p:sldId id="332" r:id="rId8"/>
    <p:sldId id="331" r:id="rId9"/>
    <p:sldId id="356" r:id="rId10"/>
    <p:sldId id="263" r:id="rId11"/>
    <p:sldId id="323" r:id="rId12"/>
    <p:sldId id="327" r:id="rId13"/>
    <p:sldId id="328" r:id="rId14"/>
    <p:sldId id="383" r:id="rId15"/>
    <p:sldId id="381" r:id="rId16"/>
    <p:sldId id="335" r:id="rId17"/>
    <p:sldId id="346" r:id="rId18"/>
    <p:sldId id="347" r:id="rId19"/>
    <p:sldId id="378" r:id="rId20"/>
    <p:sldId id="325" r:id="rId21"/>
    <p:sldId id="329" r:id="rId22"/>
    <p:sldId id="384" r:id="rId23"/>
    <p:sldId id="349" r:id="rId24"/>
    <p:sldId id="350" r:id="rId25"/>
    <p:sldId id="330" r:id="rId26"/>
    <p:sldId id="385" r:id="rId27"/>
    <p:sldId id="376" r:id="rId28"/>
    <p:sldId id="390" r:id="rId29"/>
    <p:sldId id="389" r:id="rId30"/>
    <p:sldId id="305" r:id="rId31"/>
    <p:sldId id="379" r:id="rId32"/>
    <p:sldId id="272" r:id="rId33"/>
    <p:sldId id="380" r:id="rId34"/>
    <p:sldId id="382" r:id="rId35"/>
    <p:sldId id="368" r:id="rId36"/>
    <p:sldId id="283" r:id="rId37"/>
    <p:sldId id="306" r:id="rId38"/>
    <p:sldId id="387" r:id="rId39"/>
    <p:sldId id="359" r:id="rId40"/>
    <p:sldId id="360" r:id="rId41"/>
    <p:sldId id="293" r:id="rId42"/>
    <p:sldId id="294" r:id="rId43"/>
    <p:sldId id="358" r:id="rId44"/>
    <p:sldId id="371" r:id="rId45"/>
    <p:sldId id="372" r:id="rId46"/>
    <p:sldId id="373" r:id="rId47"/>
    <p:sldId id="351" r:id="rId48"/>
    <p:sldId id="388" r:id="rId49"/>
    <p:sldId id="362" r:id="rId50"/>
    <p:sldId id="357" r:id="rId51"/>
    <p:sldId id="363" r:id="rId52"/>
    <p:sldId id="365" r:id="rId53"/>
    <p:sldId id="366" r:id="rId54"/>
    <p:sldId id="367" r:id="rId5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00FA00"/>
    <a:srgbClr val="70AD47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D9439-6ED7-4BA7-BE93-A4D2E54F5F0F}" v="62" dt="2023-03-19T12:31:21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25" autoAdjust="0"/>
    <p:restoredTop sz="86000"/>
  </p:normalViewPr>
  <p:slideViewPr>
    <p:cSldViewPr snapToGrid="0">
      <p:cViewPr varScale="1">
        <p:scale>
          <a:sx n="101" d="100"/>
          <a:sy n="101" d="100"/>
        </p:scale>
        <p:origin x="38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03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2016</a:t>
            </a:r>
          </a:p>
          <a:p>
            <a:r>
              <a:rPr lang="nl-NL" dirty="0"/>
              <a:t>Variant: 	3 </a:t>
            </a:r>
          </a:p>
          <a:p>
            <a:r>
              <a:rPr lang="nl-NL" dirty="0"/>
              <a:t>Vraag: 	36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91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2016</a:t>
            </a:r>
          </a:p>
          <a:p>
            <a:r>
              <a:rPr lang="nl-NL" dirty="0"/>
              <a:t>Variant: 	3 </a:t>
            </a:r>
          </a:p>
          <a:p>
            <a:r>
              <a:rPr lang="nl-NL" dirty="0"/>
              <a:t>Vraag: 	36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764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3A57-15D5-BF03-9A19-2583AC49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64023D-BCD9-F984-1C1B-2E27E2741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F9E594-E6E1-A4F1-FD6C-D2D595F55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9448EB-D802-4D51-26E9-2B78ACF99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872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03999-05B5-5CF5-291C-4869BEF8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15B339-BDEF-2BB6-CABF-2179CC43D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BCA099-1C36-FFCE-F2CF-2041D12DA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6371E8-6CA3-43D1-02DD-914680B83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612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778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38DEB-F525-5631-350B-E3E6EE104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EB3804-D338-C809-D309-576AD5044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D91082-2961-D92E-0243-E010F5EBF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2017</a:t>
            </a:r>
          </a:p>
          <a:p>
            <a:r>
              <a:rPr lang="nl-NL" dirty="0"/>
              <a:t>Variant: 	1 </a:t>
            </a:r>
          </a:p>
          <a:p>
            <a:r>
              <a:rPr lang="nl-NL" dirty="0"/>
              <a:t>Vraag: 	21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505FC3-7887-37E8-4F0A-21EE8EA10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63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343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C57C0-0E15-08DE-9ADC-5843E24D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0C9D25-F49E-E91B-82F1-E1260CF74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053C48-5B69-41FE-4EBE-71FDE9A3C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C53286-7978-6172-DEFA-B474FF1EA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09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418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222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28773-A325-2C10-13E5-EAA101BA3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6E58BB-3857-EC3C-833B-3C9BDB5FF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1602FA-764D-DCA2-A243-9E7B163B0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9204BC-7D38-D1E1-9B5C-F13B41FB2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92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FEFFA-C584-7B89-AF6B-FBCF66E24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5101DA-E40F-3CC5-F2B8-1D975E3FC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5C0C45-0DFA-2A20-B317-BC8C1AFB4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18FE7A-D513-E6D1-3B3F-97E155B7E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74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772C5-B98C-108A-4B99-CC677D239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3831847-F8E5-7BC9-E9DC-140D4BD33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1AE3777-6CBD-DF88-4E1B-4CE4A05B6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1D6F85-24E8-DE84-4580-62532E310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246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A7F0D-A53B-D68E-E771-4E023BF6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E8A3B7D-6A9A-C1F0-C8D4-ADFC0E388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49C42E-182A-BF47-E525-F1FC937AD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Jaar: 	2016</a:t>
            </a:r>
          </a:p>
          <a:p>
            <a:r>
              <a:rPr lang="nl-NL" dirty="0"/>
              <a:t>Variant: 	3 </a:t>
            </a:r>
          </a:p>
          <a:p>
            <a:r>
              <a:rPr lang="nl-NL" dirty="0"/>
              <a:t>Vraag: 	36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B2C6AB-5B2C-55E6-1D08-92A92287A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93FA4-2D57-0B48-8A80-3B7201DF0C09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98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14-03-2025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B0A32C-DBEA-D3FA-E20A-263CD199C3C6}"/>
              </a:ext>
            </a:extLst>
          </p:cNvPr>
          <p:cNvSpPr txBox="1"/>
          <p:nvPr/>
        </p:nvSpPr>
        <p:spPr>
          <a:xfrm>
            <a:off x="723900" y="785812"/>
            <a:ext cx="1074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Examenspreekuur 2023</a:t>
            </a:r>
          </a:p>
          <a:p>
            <a:r>
              <a:rPr lang="nl-NL" sz="2800" dirty="0"/>
              <a:t>In 2023 hebben we de onderstaande </a:t>
            </a:r>
            <a:r>
              <a:rPr lang="nl-NL" sz="2800" b="1" dirty="0">
                <a:solidFill>
                  <a:srgbClr val="945DE8"/>
                </a:solidFill>
              </a:rPr>
              <a:t>onderwerpen</a:t>
            </a:r>
            <a:r>
              <a:rPr lang="nl-NL" sz="2800" dirty="0"/>
              <a:t> behandeld.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FA11F9A-DDC7-E322-4F0A-C5F24EC81621}"/>
              </a:ext>
            </a:extLst>
          </p:cNvPr>
          <p:cNvSpPr txBox="1"/>
          <p:nvPr/>
        </p:nvSpPr>
        <p:spPr>
          <a:xfrm>
            <a:off x="723900" y="1924585"/>
            <a:ext cx="10744199" cy="421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Cellen:				Cellen van planten, dieren, schimmels en bacteriën;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Zintuigen:				Prikkel naar impuls, ogen en oren;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Regeling:				Zenuwen, zenuwcellen, bewuste en onbewuste reactie;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Bloedsomloop:			Het bloedvatenstelsel en ademhaling; 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Fotosynthese en verbranding:		Glucose, zuurstof en koolstofdioxide;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Prenataal onderzoek:			Vruchtwaterpunctie, Nipt, echo, vlokkentest;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Planten:				Bevruchten, bestuiving bloemen;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Ecologie:				Voedselketen en voedselweb.</a:t>
            </a:r>
          </a:p>
        </p:txBody>
      </p:sp>
    </p:spTree>
    <p:extLst>
      <p:ext uri="{BB962C8B-B14F-4D97-AF65-F5344CB8AC3E}">
        <p14:creationId xmlns:p14="http://schemas.microsoft.com/office/powerpoint/2010/main" val="102219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F593D-01F4-A7A4-C62C-A63DAA9CC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25EB4EE-A06D-3190-5FED-1D592FDD95E9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Biologisch bewijsmateriaal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BFBC053-25E5-3480-B84A-9FBDF953A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9" b="671"/>
          <a:stretch/>
        </p:blipFill>
        <p:spPr>
          <a:xfrm>
            <a:off x="723900" y="1493697"/>
            <a:ext cx="10744198" cy="513238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4058848-C63C-1A0C-F56B-D363A5349484}"/>
              </a:ext>
            </a:extLst>
          </p:cNvPr>
          <p:cNvSpPr/>
          <p:nvPr/>
        </p:nvSpPr>
        <p:spPr>
          <a:xfrm>
            <a:off x="1819486" y="6334538"/>
            <a:ext cx="1480304" cy="294364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96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D67D1-3185-BA59-D7B3-5E9CFD354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969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056F6-E095-F0B4-1D91-E5A5419BF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8215A12-3F02-637A-4C82-C0A59CB34F4F}"/>
              </a:ext>
            </a:extLst>
          </p:cNvPr>
          <p:cNvSpPr txBox="1"/>
          <p:nvPr/>
        </p:nvSpPr>
        <p:spPr>
          <a:xfrm>
            <a:off x="723900" y="785812"/>
            <a:ext cx="108943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Verbranding</a:t>
            </a:r>
          </a:p>
          <a:p>
            <a:r>
              <a:rPr lang="nl-NL" sz="2800" dirty="0"/>
              <a:t>Bij de verbranding van </a:t>
            </a:r>
            <a:r>
              <a:rPr lang="nl-NL" sz="2800" b="1" dirty="0">
                <a:solidFill>
                  <a:srgbClr val="945DE8"/>
                </a:solidFill>
              </a:rPr>
              <a:t>glucose</a:t>
            </a:r>
            <a:r>
              <a:rPr lang="nl-NL" sz="2800" dirty="0"/>
              <a:t> in cellen komt </a:t>
            </a:r>
            <a:r>
              <a:rPr lang="nl-NL" sz="2800" b="1" dirty="0">
                <a:solidFill>
                  <a:srgbClr val="945DE8"/>
                </a:solidFill>
              </a:rPr>
              <a:t>energie</a:t>
            </a:r>
            <a:r>
              <a:rPr lang="nl-NL" sz="2800" dirty="0"/>
              <a:t> vrij. </a:t>
            </a:r>
          </a:p>
          <a:p>
            <a:endParaRPr lang="nl-NL" sz="2800" dirty="0"/>
          </a:p>
          <a:p>
            <a:r>
              <a:rPr lang="nl-NL" sz="2800" i="1" dirty="0">
                <a:latin typeface="+mn-lt"/>
              </a:rPr>
              <a:t>Zuurstof + Glucose		 Koolstofdioxide + Water +  </a:t>
            </a:r>
            <a:r>
              <a:rPr lang="nl-NL" sz="2800" i="1" dirty="0"/>
              <a:t>E</a:t>
            </a:r>
            <a:r>
              <a:rPr lang="nl-NL" sz="2800" i="1" dirty="0">
                <a:latin typeface="+mn-lt"/>
              </a:rPr>
              <a:t>nergie</a:t>
            </a:r>
          </a:p>
          <a:p>
            <a:endParaRPr lang="nl-NL" sz="2800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B8C24AEB-F781-4A4C-F415-9D9E61F5A39D}"/>
              </a:ext>
            </a:extLst>
          </p:cNvPr>
          <p:cNvCxnSpPr>
            <a:cxnSpLocks/>
          </p:cNvCxnSpPr>
          <p:nvPr/>
        </p:nvCxnSpPr>
        <p:spPr>
          <a:xfrm flipH="1">
            <a:off x="3800845" y="2527074"/>
            <a:ext cx="471054" cy="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 descr="Afbeelding met Kinderkunst&#10;&#10;Door AI gegenereerde inhoud is mogelijk onjuist.">
            <a:extLst>
              <a:ext uri="{FF2B5EF4-FFF2-40B4-BE49-F238E27FC236}">
                <a16:creationId xmlns:a16="http://schemas.microsoft.com/office/drawing/2014/main" id="{2976445A-4091-14DF-C10F-01494793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1" y="2769815"/>
            <a:ext cx="5039274" cy="38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8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CFF4A-18C8-509E-D49E-9D08D1221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87177-5034-F670-AFF4-91CD961FA169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behulp van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ademhalingsstelsel</a:t>
            </a:r>
            <a:r>
              <a:rPr lang="nl-NL" sz="2800" dirty="0">
                <a:latin typeface="+mn-lt"/>
              </a:rPr>
              <a:t> neemt je lichaam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zuurstof</a:t>
            </a:r>
            <a:r>
              <a:rPr lang="nl-NL" sz="2800" dirty="0">
                <a:latin typeface="+mn-lt"/>
              </a:rPr>
              <a:t> op.</a:t>
            </a:r>
          </a:p>
        </p:txBody>
      </p:sp>
      <p:pic>
        <p:nvPicPr>
          <p:cNvPr id="3" name="Afbeelding 2" descr="Afbeelding met tekenfilm, tekening, illustratie, kunst&#10;&#10;Automatisch gegenereerde beschrijving">
            <a:extLst>
              <a:ext uri="{FF2B5EF4-FFF2-40B4-BE49-F238E27FC236}">
                <a16:creationId xmlns:a16="http://schemas.microsoft.com/office/drawing/2014/main" id="{46813BFB-4EF6-C598-1195-1FF103C6E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1" r="32881"/>
          <a:stretch/>
        </p:blipFill>
        <p:spPr>
          <a:xfrm>
            <a:off x="838199" y="1678498"/>
            <a:ext cx="3080956" cy="5061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842E99-9658-D745-C1CA-71B0BEE0AF3F}"/>
              </a:ext>
            </a:extLst>
          </p:cNvPr>
          <p:cNvSpPr txBox="1"/>
          <p:nvPr/>
        </p:nvSpPr>
        <p:spPr>
          <a:xfrm>
            <a:off x="4621114" y="2848785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Neusholte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008CB5A-4AE7-F6F9-85A0-96B35697B394}"/>
              </a:ext>
            </a:extLst>
          </p:cNvPr>
          <p:cNvCxnSpPr>
            <a:stCxn id="4" idx="1"/>
          </p:cNvCxnSpPr>
          <p:nvPr/>
        </p:nvCxnSpPr>
        <p:spPr>
          <a:xfrm flipH="1">
            <a:off x="3227493" y="3064229"/>
            <a:ext cx="1393621" cy="1183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8EFA70B-7147-67A0-B1C7-A1518F8306C2}"/>
              </a:ext>
            </a:extLst>
          </p:cNvPr>
          <p:cNvSpPr txBox="1"/>
          <p:nvPr/>
        </p:nvSpPr>
        <p:spPr>
          <a:xfrm>
            <a:off x="4621114" y="3471164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Keelholte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5DF0E64-DB40-212D-4AD4-7198E3B7E74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42047" y="3686608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7930520-3D4C-5C30-0BE0-808905DA0902}"/>
              </a:ext>
            </a:extLst>
          </p:cNvPr>
          <p:cNvSpPr txBox="1"/>
          <p:nvPr/>
        </p:nvSpPr>
        <p:spPr>
          <a:xfrm>
            <a:off x="4621114" y="409354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1C5CCCE-92BA-4056-F59B-792E7BAB29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42047" y="4308987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E33ED3F4-700B-33C1-65A4-342A33B55EB7}"/>
              </a:ext>
            </a:extLst>
          </p:cNvPr>
          <p:cNvSpPr txBox="1"/>
          <p:nvPr/>
        </p:nvSpPr>
        <p:spPr>
          <a:xfrm>
            <a:off x="4621114" y="475531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Bronchie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1C1A157-0C8D-5C46-6F24-DF1E01B91C5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594447" y="4970757"/>
            <a:ext cx="2026667" cy="1539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542462B-2042-6F3E-DAFD-2F3FCE774E25}"/>
              </a:ext>
            </a:extLst>
          </p:cNvPr>
          <p:cNvSpPr txBox="1"/>
          <p:nvPr/>
        </p:nvSpPr>
        <p:spPr>
          <a:xfrm>
            <a:off x="4621115" y="5292486"/>
            <a:ext cx="20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Luchtpijptakje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7384282-F7D9-77E4-6A96-DAB8715FF0B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33708" y="5507930"/>
            <a:ext cx="1487407" cy="2435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60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3646-5D6D-4D48-A7B4-E0313FB2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534D3-0FA6-E921-1DC1-D0C35C9191A6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behulp van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ademhalingsstelsel</a:t>
            </a:r>
            <a:r>
              <a:rPr lang="nl-NL" sz="2800" dirty="0">
                <a:latin typeface="+mn-lt"/>
              </a:rPr>
              <a:t> neemt je lichaam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zuurstof</a:t>
            </a:r>
            <a:r>
              <a:rPr lang="nl-NL" sz="2800" dirty="0">
                <a:latin typeface="+mn-lt"/>
              </a:rPr>
              <a:t> op.</a:t>
            </a:r>
          </a:p>
        </p:txBody>
      </p:sp>
      <p:pic>
        <p:nvPicPr>
          <p:cNvPr id="3" name="Afbeelding 2" descr="Afbeelding met tekenfilm, tekening, illustratie, kunst&#10;&#10;Automatisch gegenereerde beschrijving">
            <a:extLst>
              <a:ext uri="{FF2B5EF4-FFF2-40B4-BE49-F238E27FC236}">
                <a16:creationId xmlns:a16="http://schemas.microsoft.com/office/drawing/2014/main" id="{DB0B7977-A9A1-37E4-1889-6C0C28807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1" r="32881"/>
          <a:stretch/>
        </p:blipFill>
        <p:spPr>
          <a:xfrm>
            <a:off x="838199" y="1678498"/>
            <a:ext cx="3080956" cy="5061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F006789-360F-2A4E-E143-89A4B84A2F6D}"/>
              </a:ext>
            </a:extLst>
          </p:cNvPr>
          <p:cNvSpPr txBox="1"/>
          <p:nvPr/>
        </p:nvSpPr>
        <p:spPr>
          <a:xfrm>
            <a:off x="4621114" y="2848785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Neusholte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1672C16-BFEF-FA3B-5A7D-5FD111681E3D}"/>
              </a:ext>
            </a:extLst>
          </p:cNvPr>
          <p:cNvCxnSpPr>
            <a:stCxn id="4" idx="1"/>
          </p:cNvCxnSpPr>
          <p:nvPr/>
        </p:nvCxnSpPr>
        <p:spPr>
          <a:xfrm flipH="1">
            <a:off x="3227493" y="3064229"/>
            <a:ext cx="1393621" cy="1183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4E2A5B0D-F79C-8F38-4389-6A3349ACAA4B}"/>
              </a:ext>
            </a:extLst>
          </p:cNvPr>
          <p:cNvSpPr txBox="1"/>
          <p:nvPr/>
        </p:nvSpPr>
        <p:spPr>
          <a:xfrm>
            <a:off x="4621114" y="3471164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Keelholte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31D62F2-6FDD-472E-35DC-ECBBB196F0F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42047" y="3686608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9EAA9C8A-26E8-034E-334A-682BF3F5DD4B}"/>
              </a:ext>
            </a:extLst>
          </p:cNvPr>
          <p:cNvSpPr txBox="1"/>
          <p:nvPr/>
        </p:nvSpPr>
        <p:spPr>
          <a:xfrm>
            <a:off x="4621114" y="409354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7A068B8-A62C-7A2A-4D78-33B78A93CD4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42047" y="4308987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FB62A73B-075E-E416-8455-9A9016B94CBB}"/>
              </a:ext>
            </a:extLst>
          </p:cNvPr>
          <p:cNvSpPr txBox="1"/>
          <p:nvPr/>
        </p:nvSpPr>
        <p:spPr>
          <a:xfrm>
            <a:off x="4621114" y="475531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Bronchie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A130079-F038-A34A-828B-E033BE5DD98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594447" y="4970757"/>
            <a:ext cx="2026667" cy="1539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59BD87F-7054-C809-E568-168384FA9159}"/>
              </a:ext>
            </a:extLst>
          </p:cNvPr>
          <p:cNvSpPr txBox="1"/>
          <p:nvPr/>
        </p:nvSpPr>
        <p:spPr>
          <a:xfrm>
            <a:off x="4621115" y="5292486"/>
            <a:ext cx="20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Luchtpijptakje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D675CFA-15FF-0E20-D969-6596DE2E41D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33708" y="5507930"/>
            <a:ext cx="1487407" cy="2435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Afbeelding met bloem, kunst&#10;&#10;Automatisch gegenereerde beschrijving">
            <a:extLst>
              <a:ext uri="{FF2B5EF4-FFF2-40B4-BE49-F238E27FC236}">
                <a16:creationId xmlns:a16="http://schemas.microsoft.com/office/drawing/2014/main" id="{46A34FAC-B474-BA3F-B08C-D73762EC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2021">
            <a:off x="6095502" y="2171357"/>
            <a:ext cx="5499548" cy="3093496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6A3FE7F-43EE-4BFF-1CDB-48FA86E76F37}"/>
              </a:ext>
            </a:extLst>
          </p:cNvPr>
          <p:cNvCxnSpPr>
            <a:cxnSpLocks/>
          </p:cNvCxnSpPr>
          <p:nvPr/>
        </p:nvCxnSpPr>
        <p:spPr>
          <a:xfrm flipV="1">
            <a:off x="7514794" y="3358617"/>
            <a:ext cx="0" cy="218901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8B5E59EC-932C-50A0-E135-7C6BA6FF9F9E}"/>
              </a:ext>
            </a:extLst>
          </p:cNvPr>
          <p:cNvCxnSpPr>
            <a:cxnSpLocks/>
          </p:cNvCxnSpPr>
          <p:nvPr/>
        </p:nvCxnSpPr>
        <p:spPr>
          <a:xfrm>
            <a:off x="6424548" y="5532245"/>
            <a:ext cx="1090246" cy="2435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74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74B5-F4A0-290E-9DE8-D28E4EB0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062DB-5C3A-417C-562B-FA37695165B0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behulp van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ademhalingsstelsel</a:t>
            </a:r>
            <a:r>
              <a:rPr lang="nl-NL" sz="2800" dirty="0">
                <a:latin typeface="+mn-lt"/>
              </a:rPr>
              <a:t> neemt je lichaam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zuurstof</a:t>
            </a:r>
            <a:r>
              <a:rPr lang="nl-NL" sz="2800" dirty="0">
                <a:latin typeface="+mn-lt"/>
              </a:rPr>
              <a:t> op.</a:t>
            </a:r>
          </a:p>
        </p:txBody>
      </p:sp>
      <p:pic>
        <p:nvPicPr>
          <p:cNvPr id="14" name="Afbeelding 13" descr="Afbeelding met bloem, kunst&#10;&#10;Automatisch gegenereerde beschrijving">
            <a:extLst>
              <a:ext uri="{FF2B5EF4-FFF2-40B4-BE49-F238E27FC236}">
                <a16:creationId xmlns:a16="http://schemas.microsoft.com/office/drawing/2014/main" id="{D25DC449-668A-4ADC-7D42-21F19FE6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2021">
            <a:off x="1013067" y="2138980"/>
            <a:ext cx="8686436" cy="488612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21F7AC1-EACE-BF98-2308-D805B81F6EB1}"/>
              </a:ext>
            </a:extLst>
          </p:cNvPr>
          <p:cNvSpPr txBox="1"/>
          <p:nvPr/>
        </p:nvSpPr>
        <p:spPr>
          <a:xfrm>
            <a:off x="8550685" y="2448735"/>
            <a:ext cx="2665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Trosje met longblaasjes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77F064E-EE7C-A428-6281-F15C853CDED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486650" y="2925789"/>
            <a:ext cx="1064035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18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6F32-0887-B92A-7F92-3CD31A83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F4C7E-1BE2-1100-69BC-B3D5F5C980F9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5720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Insect en vis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Ook in vissen en insecten vindt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gaswisseling</a:t>
            </a:r>
            <a:r>
              <a:rPr lang="nl-NL" sz="2800" dirty="0">
                <a:latin typeface="+mn-lt"/>
              </a:rPr>
              <a:t> plaatst.</a:t>
            </a:r>
          </a:p>
          <a:p>
            <a:pPr algn="l">
              <a:lnSpc>
                <a:spcPct val="100000"/>
              </a:lnSpc>
            </a:pPr>
            <a:endParaRPr lang="nl-NL" sz="2800" dirty="0">
              <a:latin typeface="+mn-lt"/>
            </a:endParaRPr>
          </a:p>
          <a:p>
            <a:pPr algn="l">
              <a:lnSpc>
                <a:spcPct val="100000"/>
              </a:lnSpc>
            </a:pPr>
            <a:endParaRPr lang="nl-NL" sz="2800" dirty="0">
              <a:latin typeface="+mn-lt"/>
            </a:endParaRPr>
          </a:p>
          <a:p>
            <a:pPr algn="l">
              <a:lnSpc>
                <a:spcPct val="100000"/>
              </a:lnSpc>
            </a:pPr>
            <a:endParaRPr lang="nl-NL" sz="2800" dirty="0">
              <a:latin typeface="+mn-lt"/>
            </a:endParaRPr>
          </a:p>
        </p:txBody>
      </p:sp>
      <p:pic>
        <p:nvPicPr>
          <p:cNvPr id="3" name="Picture 4" descr="Gerelateerde afbeelding">
            <a:extLst>
              <a:ext uri="{FF2B5EF4-FFF2-40B4-BE49-F238E27FC236}">
                <a16:creationId xmlns:a16="http://schemas.microsoft.com/office/drawing/2014/main" id="{3D3C0E8B-55B8-4593-A8F3-18D63F8AA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95"/>
          <a:stretch/>
        </p:blipFill>
        <p:spPr bwMode="auto">
          <a:xfrm>
            <a:off x="6688017" y="1817192"/>
            <a:ext cx="3541834" cy="35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BE006D93-DEFB-5AA7-BCFD-3265116E4389}"/>
              </a:ext>
            </a:extLst>
          </p:cNvPr>
          <p:cNvSpPr/>
          <p:nvPr/>
        </p:nvSpPr>
        <p:spPr>
          <a:xfrm>
            <a:off x="9753186" y="3597008"/>
            <a:ext cx="1219200" cy="18991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vis, Visproducten, buitenshuis&#10;&#10;Door AI gegenereerde inhoud is mogelijk onjuist.">
            <a:extLst>
              <a:ext uri="{FF2B5EF4-FFF2-40B4-BE49-F238E27FC236}">
                <a16:creationId xmlns:a16="http://schemas.microsoft.com/office/drawing/2014/main" id="{B39E8CF4-7FA5-7614-CAEF-3C7BFADE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7213" r="15297" b="8446"/>
          <a:stretch/>
        </p:blipFill>
        <p:spPr>
          <a:xfrm>
            <a:off x="966786" y="1859474"/>
            <a:ext cx="5129214" cy="369329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9AAA79E-E8EE-02A2-923A-A58B96918A93}"/>
              </a:ext>
            </a:extLst>
          </p:cNvPr>
          <p:cNvSpPr txBox="1"/>
          <p:nvPr/>
        </p:nvSpPr>
        <p:spPr>
          <a:xfrm>
            <a:off x="966786" y="5552764"/>
            <a:ext cx="5129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Bij vissen vindt gaswisseling plaats met behulp van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kieuwen</a:t>
            </a:r>
            <a:r>
              <a:rPr lang="nl-NL" sz="2800" dirty="0">
                <a:latin typeface="+mn-lt"/>
              </a:rPr>
              <a:t>.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37ECAE-CFD7-E7E4-2E79-D111599AB5A4}"/>
              </a:ext>
            </a:extLst>
          </p:cNvPr>
          <p:cNvSpPr txBox="1"/>
          <p:nvPr/>
        </p:nvSpPr>
        <p:spPr>
          <a:xfrm>
            <a:off x="6340854" y="5552764"/>
            <a:ext cx="5129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Bij insecten vindt gaswisseling plaats met behulp van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trachea</a:t>
            </a:r>
            <a:r>
              <a:rPr lang="nl-NL" sz="280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8226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9536-FA24-39D2-B2DD-04586D07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2094F4B-3AA9-4567-566A-C932A4DD9153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|Kwaliteit van lucht </a:t>
            </a:r>
          </a:p>
        </p:txBody>
      </p:sp>
      <p:pic>
        <p:nvPicPr>
          <p:cNvPr id="2" name="Afbeelding 1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8244ACA7-E425-CF92-DD85-256089824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74390"/>
          <a:stretch/>
        </p:blipFill>
        <p:spPr>
          <a:xfrm>
            <a:off x="723900" y="1493698"/>
            <a:ext cx="10744198" cy="1594059"/>
          </a:xfrm>
          <a:prstGeom prst="rect">
            <a:avLst/>
          </a:prstGeom>
        </p:spPr>
      </p:pic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A0D777A4-F6B1-A740-074E-C7B7DC50F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2" b="53282"/>
          <a:stretch/>
        </p:blipFill>
        <p:spPr>
          <a:xfrm>
            <a:off x="723900" y="3207026"/>
            <a:ext cx="10744198" cy="18288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319AA24-C6AC-49A6-3313-5C5877B165AF}"/>
              </a:ext>
            </a:extLst>
          </p:cNvPr>
          <p:cNvSpPr/>
          <p:nvPr/>
        </p:nvSpPr>
        <p:spPr>
          <a:xfrm>
            <a:off x="1885744" y="4320207"/>
            <a:ext cx="2792273" cy="331306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99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4D71-8499-B742-C692-9E89775C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CCF40DD-23DD-EB5E-069B-14DA00105138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|Kwaliteit van lucht </a:t>
            </a:r>
          </a:p>
        </p:txBody>
      </p:sp>
      <p:pic>
        <p:nvPicPr>
          <p:cNvPr id="2" name="Afbeelding 1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4E56692E-6B97-7666-0EF7-F292979BD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74390"/>
          <a:stretch/>
        </p:blipFill>
        <p:spPr>
          <a:xfrm>
            <a:off x="723900" y="1493698"/>
            <a:ext cx="10744198" cy="1594059"/>
          </a:xfrm>
          <a:prstGeom prst="rect">
            <a:avLst/>
          </a:prstGeom>
        </p:spPr>
      </p:pic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8D6604A2-E06C-A4BB-F79D-4031250BF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5" b="32589"/>
          <a:stretch/>
        </p:blipFill>
        <p:spPr>
          <a:xfrm>
            <a:off x="723900" y="3207026"/>
            <a:ext cx="10744198" cy="18288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0639464-0BE4-5116-5469-DF21A3BF460E}"/>
              </a:ext>
            </a:extLst>
          </p:cNvPr>
          <p:cNvSpPr/>
          <p:nvPr/>
        </p:nvSpPr>
        <p:spPr>
          <a:xfrm>
            <a:off x="1908313" y="4041912"/>
            <a:ext cx="2716695" cy="291549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17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87D7-79EE-9253-5902-D280058A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9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D744C-2670-9D2F-0454-82AE363F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BD3FFFE-4E2D-7022-D4A3-1C07B294EAF0}"/>
              </a:ext>
            </a:extLst>
          </p:cNvPr>
          <p:cNvSpPr txBox="1"/>
          <p:nvPr/>
        </p:nvSpPr>
        <p:spPr>
          <a:xfrm>
            <a:off x="723900" y="785812"/>
            <a:ext cx="1074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Examenspreekuur 2024</a:t>
            </a:r>
          </a:p>
          <a:p>
            <a:r>
              <a:rPr lang="nl-NL" sz="2800" dirty="0"/>
              <a:t>In 2024 hebben we de onderstaande </a:t>
            </a:r>
            <a:r>
              <a:rPr lang="nl-NL" sz="2800" b="1" dirty="0">
                <a:solidFill>
                  <a:srgbClr val="945DE8"/>
                </a:solidFill>
              </a:rPr>
              <a:t>onderwerpen</a:t>
            </a:r>
            <a:r>
              <a:rPr lang="nl-NL" sz="2800" dirty="0"/>
              <a:t> behandeld.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EAEE60-754C-AE45-169A-2643C91A8879}"/>
              </a:ext>
            </a:extLst>
          </p:cNvPr>
          <p:cNvSpPr txBox="1"/>
          <p:nvPr/>
        </p:nvSpPr>
        <p:spPr>
          <a:xfrm>
            <a:off x="723900" y="1924585"/>
            <a:ext cx="10744199" cy="316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Planten:			Aanpassingen bij planten aan de leefomgeving;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Poten van dieren:		Aanpassingen bij dieren aan de leefomgeving;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Vogels:			Snavels en poten bij vogels;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Voedsel:			Tanden en kiezen van vleeseters, planteneters en alleseters; 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Het gebit:			De bouw van tanden;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Experiment			Koolstofdioxide en zetmeel aantonen.</a:t>
            </a:r>
          </a:p>
        </p:txBody>
      </p:sp>
    </p:spTree>
    <p:extLst>
      <p:ext uri="{BB962C8B-B14F-4D97-AF65-F5344CB8AC3E}">
        <p14:creationId xmlns:p14="http://schemas.microsoft.com/office/powerpoint/2010/main" val="1760766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402DA-569A-8D67-EB5A-913FF4A1B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691CF-F2C5-0742-D944-A90E5E9032A4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755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300" dirty="0">
                <a:latin typeface="+mn-lt"/>
              </a:rPr>
              <a:t>Fotosynthese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In de bladgroenkorrels wordt met behulp van lichtenergie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glucose</a:t>
            </a:r>
            <a:r>
              <a:rPr lang="nl-NL" sz="2800" dirty="0">
                <a:latin typeface="+mn-lt"/>
              </a:rPr>
              <a:t> gemaakt.</a:t>
            </a:r>
          </a:p>
          <a:p>
            <a:pPr algn="l">
              <a:lnSpc>
                <a:spcPct val="100000"/>
              </a:lnSpc>
            </a:pPr>
            <a:r>
              <a:rPr lang="nl-NL" sz="2800" i="1" dirty="0">
                <a:latin typeface="+mn-lt"/>
              </a:rPr>
              <a:t>Koolstofdioxide + Water +  Lichtenergie	      Zuurstof + Glucose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11FF4B9-3561-5923-BDBF-FE6D80A52AD4}"/>
              </a:ext>
            </a:extLst>
          </p:cNvPr>
          <p:cNvCxnSpPr>
            <a:cxnSpLocks/>
          </p:cNvCxnSpPr>
          <p:nvPr/>
        </p:nvCxnSpPr>
        <p:spPr>
          <a:xfrm flipH="1">
            <a:off x="6260376" y="2057067"/>
            <a:ext cx="471054" cy="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fbeelding 4" descr="Afbeelding met groen, voedsel, patroon&#10;&#10;Automatisch gegenereerde beschrijving">
            <a:extLst>
              <a:ext uri="{FF2B5EF4-FFF2-40B4-BE49-F238E27FC236}">
                <a16:creationId xmlns:a16="http://schemas.microsoft.com/office/drawing/2014/main" id="{BB050B79-2C46-A853-8A91-E4F8023B2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268" r="15800"/>
          <a:stretch/>
        </p:blipFill>
        <p:spPr>
          <a:xfrm>
            <a:off x="838198" y="2386738"/>
            <a:ext cx="10601229" cy="38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208B2-2BA0-E72A-4321-D0C98831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CD067-6999-D358-9AB6-5790C96012EC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755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300" dirty="0">
                <a:latin typeface="+mn-lt"/>
              </a:rPr>
              <a:t>Fotosynthese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In de bladgroenkorrels wordt met behulp van lichtenergie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glucose</a:t>
            </a:r>
            <a:r>
              <a:rPr lang="nl-NL" sz="2800" dirty="0">
                <a:latin typeface="+mn-lt"/>
              </a:rPr>
              <a:t> gemaakt.</a:t>
            </a:r>
          </a:p>
          <a:p>
            <a:pPr algn="l">
              <a:lnSpc>
                <a:spcPct val="100000"/>
              </a:lnSpc>
            </a:pPr>
            <a:r>
              <a:rPr lang="nl-NL" sz="2800" i="1" dirty="0">
                <a:latin typeface="+mn-lt"/>
              </a:rPr>
              <a:t>Koolstofdioxide + Water +  Lichtenergie	      Zuurstof + Glucose</a:t>
            </a:r>
          </a:p>
        </p:txBody>
      </p:sp>
      <p:pic>
        <p:nvPicPr>
          <p:cNvPr id="3" name="Afbeelding 2" descr="Afbeelding met gras, hemel, boom, buitenshuis&#10;&#10;Automatisch gegenereerde beschrijving">
            <a:extLst>
              <a:ext uri="{FF2B5EF4-FFF2-40B4-BE49-F238E27FC236}">
                <a16:creationId xmlns:a16="http://schemas.microsoft.com/office/drawing/2014/main" id="{E602ECB3-4955-A8C5-AB6C-E4DE6067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20" b="-11979"/>
          <a:stretch/>
        </p:blipFill>
        <p:spPr>
          <a:xfrm>
            <a:off x="838199" y="2386738"/>
            <a:ext cx="10601229" cy="4471261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892F108-0289-A762-224B-2FDA5F128A0E}"/>
              </a:ext>
            </a:extLst>
          </p:cNvPr>
          <p:cNvCxnSpPr>
            <a:cxnSpLocks/>
          </p:cNvCxnSpPr>
          <p:nvPr/>
        </p:nvCxnSpPr>
        <p:spPr>
          <a:xfrm flipH="1">
            <a:off x="6260376" y="2057067"/>
            <a:ext cx="471054" cy="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442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BC6A1-55B7-CE60-67B0-FB1C9D07B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F9E6CC1-A826-3327-A9EC-9AC692195D67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|Kwaliteit van lucht </a:t>
            </a:r>
          </a:p>
        </p:txBody>
      </p:sp>
      <p:pic>
        <p:nvPicPr>
          <p:cNvPr id="2" name="Afbeelding 1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8E027114-DA61-8A9E-EDA0-B1F2A4DF9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74390"/>
          <a:stretch/>
        </p:blipFill>
        <p:spPr>
          <a:xfrm>
            <a:off x="723900" y="1493698"/>
            <a:ext cx="10744198" cy="1594059"/>
          </a:xfrm>
          <a:prstGeom prst="rect">
            <a:avLst/>
          </a:prstGeom>
        </p:spPr>
      </p:pic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87BD328F-CD54-D64F-0327-F0B66AFF2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5" b="-1017"/>
          <a:stretch/>
        </p:blipFill>
        <p:spPr>
          <a:xfrm>
            <a:off x="723900" y="3207025"/>
            <a:ext cx="10744198" cy="29949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6143D8-0DA0-34FD-0692-41DEE1D14E10}"/>
              </a:ext>
            </a:extLst>
          </p:cNvPr>
          <p:cNvSpPr txBox="1"/>
          <p:nvPr/>
        </p:nvSpPr>
        <p:spPr>
          <a:xfrm>
            <a:off x="1948070" y="5512905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Het proces waarbij kamerplanten zuurstof produceren heet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fotosynthese</a:t>
            </a:r>
            <a:r>
              <a:rPr lang="nl-NL" dirty="0">
                <a:latin typeface="Segoe Print" panose="02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6F223-2E4D-CBA3-0B84-5FF1DDD22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356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15584-A2B2-75A7-5C54-6466D4FC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8842-305B-AEF1-C325-5E4042BBA0A6}"/>
              </a:ext>
            </a:extLst>
          </p:cNvPr>
          <p:cNvSpPr txBox="1">
            <a:spLocks/>
          </p:cNvSpPr>
          <p:nvPr/>
        </p:nvSpPr>
        <p:spPr>
          <a:xfrm>
            <a:off x="838199" y="786365"/>
            <a:ext cx="10876723" cy="3215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Levende en niet-levende natuur.</a:t>
            </a:r>
          </a:p>
          <a:p>
            <a:pPr algn="l">
              <a:lnSpc>
                <a:spcPct val="100000"/>
              </a:lnSpc>
            </a:pPr>
            <a:r>
              <a:rPr lang="nl-NL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Biotische factor: invloed op een organisme afkomstig uit de </a:t>
            </a:r>
            <a:r>
              <a:rPr lang="nl-NL" sz="2500" b="1" dirty="0">
                <a:solidFill>
                  <a:srgbClr val="945DE8"/>
                </a:solidFill>
                <a:latin typeface="Calibri"/>
                <a:ea typeface="Calibri"/>
                <a:cs typeface="Calibri"/>
                <a:sym typeface="Calibri"/>
              </a:rPr>
              <a:t>levende natuur</a:t>
            </a:r>
            <a:r>
              <a:rPr lang="nl-NL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nl-NL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Abiotische factor: invloed op een organisme afkomstig uit de </a:t>
            </a:r>
            <a:r>
              <a:rPr lang="nl-NL" sz="2500" b="1" dirty="0">
                <a:solidFill>
                  <a:srgbClr val="945DE8"/>
                </a:solidFill>
                <a:latin typeface="Calibri"/>
                <a:ea typeface="Calibri"/>
                <a:cs typeface="Calibri"/>
                <a:sym typeface="Calibri"/>
              </a:rPr>
              <a:t>niet- levende natuur</a:t>
            </a:r>
            <a:r>
              <a:rPr lang="nl-NL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l">
              <a:lnSpc>
                <a:spcPct val="100000"/>
              </a:lnSpc>
            </a:pPr>
            <a:endParaRPr lang="nl-NL"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00000"/>
              </a:lnSpc>
            </a:pPr>
            <a:endParaRPr lang="nl-NL" sz="4300" dirty="0">
              <a:latin typeface="+mn-lt"/>
            </a:endParaRPr>
          </a:p>
        </p:txBody>
      </p:sp>
      <p:pic>
        <p:nvPicPr>
          <p:cNvPr id="4" name="Afbeelding 3" descr="Afbeelding met buitenshuis, water, hemel, reservoir&#10;&#10;Door AI gegenereerde inhoud is mogelijk onjuist.">
            <a:extLst>
              <a:ext uri="{FF2B5EF4-FFF2-40B4-BE49-F238E27FC236}">
                <a16:creationId xmlns:a16="http://schemas.microsoft.com/office/drawing/2014/main" id="{E228AF14-8928-4959-19E4-0E9CF8E31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7"/>
          <a:stretch/>
        </p:blipFill>
        <p:spPr>
          <a:xfrm>
            <a:off x="929113" y="2252090"/>
            <a:ext cx="10515602" cy="42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0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68FE5-8123-2DBB-8622-4E898DC9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60BA7-45A2-802A-FF33-2109107DD143}"/>
              </a:ext>
            </a:extLst>
          </p:cNvPr>
          <p:cNvSpPr txBox="1">
            <a:spLocks/>
          </p:cNvSpPr>
          <p:nvPr/>
        </p:nvSpPr>
        <p:spPr>
          <a:xfrm>
            <a:off x="838199" y="786365"/>
            <a:ext cx="10876723" cy="3215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Levend – Dood - Levenloos</a:t>
            </a:r>
          </a:p>
          <a:p>
            <a:pPr algn="l">
              <a:lnSpc>
                <a:spcPct val="100000"/>
              </a:lnSpc>
            </a:pPr>
            <a:endParaRPr lang="nl-NL"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00000"/>
              </a:lnSpc>
            </a:pPr>
            <a:endParaRPr lang="nl-NL" sz="4300" dirty="0">
              <a:latin typeface="+mn-lt"/>
            </a:endParaRPr>
          </a:p>
        </p:txBody>
      </p:sp>
      <p:pic>
        <p:nvPicPr>
          <p:cNvPr id="5" name="Afbeelding 4" descr="Afbeelding met vogel, buitenshuis&#10;&#10;Door AI gegenereerde inhoud is mogelijk onjuist.">
            <a:extLst>
              <a:ext uri="{FF2B5EF4-FFF2-40B4-BE49-F238E27FC236}">
                <a16:creationId xmlns:a16="http://schemas.microsoft.com/office/drawing/2014/main" id="{935F805A-FFFF-3BD8-1AE4-9CF0205E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2" y="3182904"/>
            <a:ext cx="6398038" cy="3598896"/>
          </a:xfrm>
          <a:prstGeom prst="rect">
            <a:avLst/>
          </a:prstGeom>
        </p:spPr>
      </p:pic>
      <p:pic>
        <p:nvPicPr>
          <p:cNvPr id="7" name="Afbeelding 6" descr="Afbeelding met vogel, mus, snavel, fauna&#10;&#10;Door AI gegenereerde inhoud is mogelijk onjuist.">
            <a:extLst>
              <a:ext uri="{FF2B5EF4-FFF2-40B4-BE49-F238E27FC236}">
                <a16:creationId xmlns:a16="http://schemas.microsoft.com/office/drawing/2014/main" id="{1284A481-AC55-2CF2-8A97-74E6F80D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996916"/>
            <a:ext cx="7772400" cy="4371975"/>
          </a:xfrm>
          <a:prstGeom prst="rect">
            <a:avLst/>
          </a:prstGeom>
        </p:spPr>
      </p:pic>
      <p:pic>
        <p:nvPicPr>
          <p:cNvPr id="9" name="Afbeelding 8" descr="Afbeelding met rots, steen&#10;&#10;Door AI gegenereerde inhoud is mogelijk onjuist.">
            <a:extLst>
              <a:ext uri="{FF2B5EF4-FFF2-40B4-BE49-F238E27FC236}">
                <a16:creationId xmlns:a16="http://schemas.microsoft.com/office/drawing/2014/main" id="{280FF74E-9313-646C-3571-2FDC1705F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59" y="35814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92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AAB7D-5EFF-A2EC-D1D7-BE54F5A86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65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3518"/>
            <a:ext cx="10515600" cy="1325563"/>
          </a:xfrm>
        </p:spPr>
        <p:txBody>
          <a:bodyPr anchor="t">
            <a:normAutofit/>
          </a:bodyPr>
          <a:lstStyle/>
          <a:p>
            <a:r>
              <a:rPr lang="nl-NL" sz="4000" dirty="0">
                <a:latin typeface="+mn-lt"/>
              </a:rPr>
              <a:t>Windbloem insectenbloem</a:t>
            </a:r>
            <a:br>
              <a:rPr lang="nl-NL" dirty="0">
                <a:latin typeface="+mn-lt"/>
              </a:rPr>
            </a:br>
            <a:r>
              <a:rPr lang="nl-NL" altLang="nl-NL" sz="2800" b="1" dirty="0">
                <a:solidFill>
                  <a:srgbClr val="945DE8"/>
                </a:solidFill>
                <a:latin typeface="+mn-lt"/>
                <a:cs typeface="Arial" panose="020B0604020202020204" pitchFamily="34" charset="0"/>
              </a:rPr>
              <a:t>Stuifmeel</a:t>
            </a:r>
            <a:r>
              <a:rPr lang="nl-NL" altLang="nl-NL" sz="2800" dirty="0">
                <a:latin typeface="+mn-lt"/>
                <a:cs typeface="Arial" panose="020B0604020202020204" pitchFamily="34" charset="0"/>
              </a:rPr>
              <a:t> wordt op verschillende manieren verspreid.</a:t>
            </a:r>
            <a:endParaRPr lang="nl-NL" sz="2800" dirty="0"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FF008B-8E37-15CF-8ED2-2FD7007B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20" r="27363" b="-481"/>
          <a:stretch/>
        </p:blipFill>
        <p:spPr>
          <a:xfrm>
            <a:off x="838201" y="2037916"/>
            <a:ext cx="5257799" cy="44166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3D9CC17-9EC6-68CF-A568-F358D617F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98" t="73" b="-1"/>
          <a:stretch/>
        </p:blipFill>
        <p:spPr>
          <a:xfrm>
            <a:off x="6239435" y="2037916"/>
            <a:ext cx="5114365" cy="44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73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1590-6D23-2659-DF75-5ACBAD9D3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E7B9B-F235-C7F3-D882-CBF7500C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3518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nl-NL" dirty="0">
                <a:latin typeface="+mn-lt"/>
              </a:rPr>
              <a:t>Planten | Bestuiving </a:t>
            </a:r>
            <a:br>
              <a:rPr lang="nl-NL" dirty="0">
                <a:latin typeface="+mn-lt"/>
              </a:rPr>
            </a:br>
            <a:r>
              <a:rPr lang="nl-NL" altLang="nl-NL" sz="31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Stuifmeel</a:t>
            </a:r>
            <a:r>
              <a:rPr lang="nl-NL" altLang="nl-NL" sz="3100" dirty="0">
                <a:latin typeface="+mn-lt"/>
                <a:cs typeface="Arial" panose="020B0604020202020204" pitchFamily="34" charset="0"/>
              </a:rPr>
              <a:t> landt op de stamper van een bloem van dezelfde soort. </a:t>
            </a:r>
            <a:endParaRPr lang="nl-NL" sz="3100" dirty="0">
              <a:latin typeface="+mn-lt"/>
            </a:endParaRPr>
          </a:p>
        </p:txBody>
      </p:sp>
      <p:pic>
        <p:nvPicPr>
          <p:cNvPr id="3" name="Afbeelding 2" descr="Afbeelding met bloem, plant, oranje, kleurrijk&#10;&#10;Automatisch gegenereerde beschrijving">
            <a:extLst>
              <a:ext uri="{FF2B5EF4-FFF2-40B4-BE49-F238E27FC236}">
                <a16:creationId xmlns:a16="http://schemas.microsoft.com/office/drawing/2014/main" id="{41BB09BF-4A3B-4D5E-A308-8E47618E8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6"/>
          <a:stretch/>
        </p:blipFill>
        <p:spPr>
          <a:xfrm>
            <a:off x="939800" y="2000248"/>
            <a:ext cx="6616700" cy="4466273"/>
          </a:xfrm>
          <a:prstGeom prst="rect">
            <a:avLst/>
          </a:prstGeom>
        </p:spPr>
      </p:pic>
      <p:pic>
        <p:nvPicPr>
          <p:cNvPr id="4" name="Afbeelding 3" descr="Afbeelding met kandelaber&#10;&#10;Automatisch gegenereerde beschrijving">
            <a:extLst>
              <a:ext uri="{FF2B5EF4-FFF2-40B4-BE49-F238E27FC236}">
                <a16:creationId xmlns:a16="http://schemas.microsoft.com/office/drawing/2014/main" id="{ED49E076-F463-5399-F569-3AFBD5B4B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3" b="3299"/>
          <a:stretch/>
        </p:blipFill>
        <p:spPr>
          <a:xfrm rot="771087">
            <a:off x="2039133" y="2441574"/>
            <a:ext cx="4062756" cy="35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6615 -0.028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7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ndelaber&#10;&#10;Automatisch gegenereerde beschrijving">
            <a:extLst>
              <a:ext uri="{FF2B5EF4-FFF2-40B4-BE49-F238E27FC236}">
                <a16:creationId xmlns:a16="http://schemas.microsoft.com/office/drawing/2014/main" id="{F33A83B1-1987-519C-F508-0C08DC11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3" b="3299"/>
          <a:stretch/>
        </p:blipFill>
        <p:spPr>
          <a:xfrm>
            <a:off x="946933" y="1757425"/>
            <a:ext cx="5638802" cy="49737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3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+mn-lt"/>
              </a:rPr>
              <a:t>Planten | Bevruchting </a:t>
            </a:r>
            <a:br>
              <a:rPr lang="nl-NL" dirty="0">
                <a:latin typeface="+mn-lt"/>
              </a:rPr>
            </a:br>
            <a:r>
              <a:rPr lang="nl-NL" altLang="nl-NL" sz="2800" dirty="0">
                <a:latin typeface="+mn-lt"/>
                <a:cs typeface="Arial" panose="020B0604020202020204" pitchFamily="34" charset="0"/>
              </a:rPr>
              <a:t>De kern van een </a:t>
            </a:r>
            <a:r>
              <a:rPr lang="nl-NL" altLang="nl-NL" sz="2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stuifmeelkorrel</a:t>
            </a:r>
            <a:r>
              <a:rPr lang="nl-NL" altLang="nl-NL" sz="2800" dirty="0">
                <a:latin typeface="+mn-lt"/>
                <a:cs typeface="Arial" panose="020B0604020202020204" pitchFamily="34" charset="0"/>
              </a:rPr>
              <a:t> smelt samen met een </a:t>
            </a:r>
            <a:r>
              <a:rPr lang="nl-NL" altLang="nl-NL" sz="2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eicel</a:t>
            </a:r>
            <a:r>
              <a:rPr lang="nl-NL" altLang="nl-NL" sz="2800" dirty="0">
                <a:latin typeface="+mn-lt"/>
                <a:cs typeface="Arial" panose="020B0604020202020204" pitchFamily="34" charset="0"/>
              </a:rPr>
              <a:t>. </a:t>
            </a:r>
            <a:endParaRPr lang="nl-NL" sz="2800" dirty="0">
              <a:latin typeface="+mn-lt"/>
            </a:endParaRP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C6905E14-D87C-2D2C-B9BC-F099370F0CB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130211" y="2130241"/>
            <a:ext cx="32158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13D26ED0-7E19-7AC1-0C48-6E439E81B6A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821987" y="3846368"/>
            <a:ext cx="35240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A5F752EE-9C64-23C4-BB99-BA6D5D3B8F0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222679" y="4727760"/>
            <a:ext cx="31233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7D7E3D4B-48B3-1997-872A-F60CD11547F1}"/>
              </a:ext>
            </a:extLst>
          </p:cNvPr>
          <p:cNvSpPr txBox="1"/>
          <p:nvPr/>
        </p:nvSpPr>
        <p:spPr>
          <a:xfrm>
            <a:off x="7346022" y="1939741"/>
            <a:ext cx="16002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ea typeface="+mj-ea"/>
                <a:cs typeface="Arial" pitchFamily="34" charset="0"/>
              </a:rPr>
              <a:t>Stempel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BBE6D8-FDF2-7016-D4E5-B8FC7E672DBB}"/>
              </a:ext>
            </a:extLst>
          </p:cNvPr>
          <p:cNvSpPr txBox="1"/>
          <p:nvPr/>
        </p:nvSpPr>
        <p:spPr>
          <a:xfrm>
            <a:off x="7346022" y="3655868"/>
            <a:ext cx="16002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ea typeface="+mj-ea"/>
                <a:cs typeface="Arial" pitchFamily="34" charset="0"/>
              </a:rPr>
              <a:t>Stijl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1BCC1A-3482-80D7-EA61-9F8E69B83926}"/>
              </a:ext>
            </a:extLst>
          </p:cNvPr>
          <p:cNvSpPr txBox="1"/>
          <p:nvPr/>
        </p:nvSpPr>
        <p:spPr>
          <a:xfrm>
            <a:off x="7346022" y="4537260"/>
            <a:ext cx="2541138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ea typeface="+mj-ea"/>
                <a:cs typeface="Arial" pitchFamily="34" charset="0"/>
              </a:rPr>
              <a:t>Vruchtbeginsel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EB5E64DF-55C1-E395-C192-20F8CD26D7E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703376" y="2626719"/>
            <a:ext cx="16661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3C9BB0C6-4AE3-29B1-4238-F1ADDB90492C}"/>
              </a:ext>
            </a:extLst>
          </p:cNvPr>
          <p:cNvSpPr txBox="1"/>
          <p:nvPr/>
        </p:nvSpPr>
        <p:spPr>
          <a:xfrm>
            <a:off x="7369567" y="2436219"/>
            <a:ext cx="1952664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ea typeface="+mj-ea"/>
                <a:cs typeface="Arial" pitchFamily="34" charset="0"/>
              </a:rPr>
              <a:t>Helmknop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4C6D559A-E10C-A16E-2FFF-CA020A596526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380494" y="3090277"/>
            <a:ext cx="19890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8DBA19A7-14FB-3E4D-2C91-658C2C249F6C}"/>
              </a:ext>
            </a:extLst>
          </p:cNvPr>
          <p:cNvSpPr txBox="1"/>
          <p:nvPr/>
        </p:nvSpPr>
        <p:spPr>
          <a:xfrm>
            <a:off x="7369567" y="2899777"/>
            <a:ext cx="1952664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ea typeface="+mj-ea"/>
                <a:cs typeface="Arial" pitchFamily="34" charset="0"/>
              </a:rPr>
              <a:t>Helmdraad</a:t>
            </a:r>
          </a:p>
        </p:txBody>
      </p:sp>
    </p:spTree>
    <p:extLst>
      <p:ext uri="{BB962C8B-B14F-4D97-AF65-F5344CB8AC3E}">
        <p14:creationId xmlns:p14="http://schemas.microsoft.com/office/powerpoint/2010/main" val="164940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03A6A-6F30-823E-2B3A-5B4EFE4A5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832E5C7-7719-2C75-C3F1-C6DCA621302C}"/>
              </a:ext>
            </a:extLst>
          </p:cNvPr>
          <p:cNvSpPr txBox="1"/>
          <p:nvPr/>
        </p:nvSpPr>
        <p:spPr>
          <a:xfrm>
            <a:off x="723900" y="785812"/>
            <a:ext cx="1074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Examenspreekuur 2025</a:t>
            </a:r>
          </a:p>
          <a:p>
            <a:r>
              <a:rPr lang="nl-NL" sz="2800" dirty="0"/>
              <a:t>In dit examenspreekuur behandelen we de volgende onderwerpen.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86948AB-2006-6338-14DF-E44065603BFA}"/>
              </a:ext>
            </a:extLst>
          </p:cNvPr>
          <p:cNvSpPr txBox="1"/>
          <p:nvPr/>
        </p:nvSpPr>
        <p:spPr>
          <a:xfrm>
            <a:off x="723900" y="1924585"/>
            <a:ext cx="10744199" cy="421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Klein naar groot		Cellen, weefsels en organen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>
                <a:latin typeface="+mn-lt"/>
              </a:rPr>
              <a:t>Verbranding</a:t>
            </a:r>
            <a:r>
              <a:rPr lang="nl-NL" sz="2000" dirty="0"/>
              <a:t>			Verbranding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Ademhalingsstelsel		Gaswisseling bij mensen, insecten en vissen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Fotosynthese		Verschil tussen dag en nacht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Ecologie			Biotische en abiotische factoren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Planten			Bestuiving en bevruchting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Voortplanting		Geslachtelijke en ongeslachtelijke voortplanting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 dirty="0"/>
              <a:t>Voortplanting		Geslachtsorganen van de vrouw en e man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0130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91A40-2FE7-2018-CC18-D08811D06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43930-75E2-9F70-F684-2866A8C8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3518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nl-NL" dirty="0">
                <a:latin typeface="+mn-lt"/>
              </a:rPr>
              <a:t>Geslachtelijke voortplanting</a:t>
            </a:r>
            <a:br>
              <a:rPr lang="nl-NL" dirty="0">
                <a:latin typeface="+mn-lt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Voortplanting </a:t>
            </a:r>
            <a:r>
              <a:rPr lang="nl-NL" sz="3100" b="1" dirty="0">
                <a:solidFill>
                  <a:srgbClr val="945D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geslachtscellen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3100" b="1" dirty="0">
              <a:latin typeface="+mn-lt"/>
            </a:endParaRPr>
          </a:p>
        </p:txBody>
      </p:sp>
      <p:pic>
        <p:nvPicPr>
          <p:cNvPr id="3" name="Afbeelding 2" descr="Afbeelding met tekenfilm&#10;&#10;Automatisch gegenereerde beschrijving">
            <a:extLst>
              <a:ext uri="{FF2B5EF4-FFF2-40B4-BE49-F238E27FC236}">
                <a16:creationId xmlns:a16="http://schemas.microsoft.com/office/drawing/2014/main" id="{CC00628A-935B-5166-E310-894107DE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014097"/>
            <a:ext cx="8047641" cy="4526798"/>
          </a:xfrm>
          <a:prstGeom prst="rect">
            <a:avLst/>
          </a:prstGeom>
        </p:spPr>
      </p:pic>
      <p:pic>
        <p:nvPicPr>
          <p:cNvPr id="5" name="Afbeelding 4" descr="Afbeelding met creativiteit, ontwerp&#10;&#10;Door AI gegenereerde inhoud is mogelijk onjuist.">
            <a:extLst>
              <a:ext uri="{FF2B5EF4-FFF2-40B4-BE49-F238E27FC236}">
                <a16:creationId xmlns:a16="http://schemas.microsoft.com/office/drawing/2014/main" id="{EF91C237-1D71-DC2B-0A56-55D0FA8A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26" y="1442799"/>
            <a:ext cx="323362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7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14BD-00D3-FFDD-9F30-CF0DFC1E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3786C-FD42-2FEF-BE24-7A60136FC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3518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nl-NL" dirty="0">
                <a:latin typeface="+mn-lt"/>
              </a:rPr>
              <a:t>Ongeslachtelijke voortplanting</a:t>
            </a:r>
            <a:br>
              <a:rPr lang="nl-NL" dirty="0">
                <a:latin typeface="+mn-lt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Voortplanting </a:t>
            </a:r>
            <a:r>
              <a:rPr lang="nl-NL" sz="3100" b="1" dirty="0">
                <a:solidFill>
                  <a:srgbClr val="945D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zonder geslachtscellen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3100" dirty="0">
              <a:latin typeface="+mn-lt"/>
            </a:endParaRPr>
          </a:p>
        </p:txBody>
      </p:sp>
      <p:pic>
        <p:nvPicPr>
          <p:cNvPr id="3" name="Afbeelding 2" descr="Afbeelding met groente, ui, produceren, Natuurlijke voeding&#10;&#10;Automatisch gegenereerde beschrijving">
            <a:extLst>
              <a:ext uri="{FF2B5EF4-FFF2-40B4-BE49-F238E27FC236}">
                <a16:creationId xmlns:a16="http://schemas.microsoft.com/office/drawing/2014/main" id="{6B986E69-B2E3-0808-0443-1F7A872A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77"/>
          <a:stretch/>
        </p:blipFill>
        <p:spPr>
          <a:xfrm>
            <a:off x="630195" y="2779716"/>
            <a:ext cx="5079230" cy="3818407"/>
          </a:xfrm>
          <a:prstGeom prst="rect">
            <a:avLst/>
          </a:prstGeom>
        </p:spPr>
      </p:pic>
      <p:pic>
        <p:nvPicPr>
          <p:cNvPr id="4" name="Afbeelding 3" descr="Afbeelding met groente&#10;&#10;Automatisch gegenereerde beschrijving">
            <a:extLst>
              <a:ext uri="{FF2B5EF4-FFF2-40B4-BE49-F238E27FC236}">
                <a16:creationId xmlns:a16="http://schemas.microsoft.com/office/drawing/2014/main" id="{4F3690C5-5C13-0FDC-DB0F-3BA718412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725" y="2299438"/>
            <a:ext cx="8104111" cy="45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95C7F-E17B-DE2B-E8DD-939CA68D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F47425-3D3E-2130-DC89-3722064C7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t="12186" r="18107" b="20808"/>
          <a:stretch/>
        </p:blipFill>
        <p:spPr>
          <a:xfrm>
            <a:off x="965200" y="1587499"/>
            <a:ext cx="10325100" cy="4042721"/>
          </a:xfrm>
          <a:prstGeom prst="rect">
            <a:avLst/>
          </a:prstGeom>
          <a:ln w="28575"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0F9C307-019C-9F17-DBEE-EE22CF61B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3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+mn-lt"/>
              </a:rPr>
              <a:t>Examenvraag | Bloem </a:t>
            </a:r>
            <a:br>
              <a:rPr lang="nl-NL" dirty="0">
                <a:latin typeface="+mn-lt"/>
              </a:rPr>
            </a:br>
            <a:endParaRPr lang="nl-N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4199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0051F3-CD45-0AB2-A670-221D87A89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9252" r="33212" b="22471"/>
          <a:stretch/>
        </p:blipFill>
        <p:spPr>
          <a:xfrm>
            <a:off x="965200" y="1587499"/>
            <a:ext cx="10330784" cy="4813301"/>
          </a:xfrm>
          <a:prstGeom prst="rect">
            <a:avLst/>
          </a:prstGeom>
          <a:ln w="28575"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7321A42-CF99-B4B5-1D4B-9CA2399C9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3" t="35301" r="41704" b="58452"/>
          <a:stretch/>
        </p:blipFill>
        <p:spPr>
          <a:xfrm>
            <a:off x="7834184" y="2912719"/>
            <a:ext cx="1729946" cy="515938"/>
          </a:xfrm>
          <a:prstGeom prst="rect">
            <a:avLst/>
          </a:prstGeom>
          <a:ln w="28575">
            <a:noFill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544D7CF-8B3A-F40B-4EF8-354536D3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3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+mn-lt"/>
              </a:rPr>
              <a:t>Examenvraag | Bloem </a:t>
            </a:r>
            <a:br>
              <a:rPr lang="nl-NL" dirty="0">
                <a:latin typeface="+mn-lt"/>
              </a:rPr>
            </a:br>
            <a:endParaRPr lang="nl-N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273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0051F3-CD45-0AB2-A670-221D87A89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9252" r="33212" b="22471"/>
          <a:stretch/>
        </p:blipFill>
        <p:spPr>
          <a:xfrm>
            <a:off x="965200" y="1587499"/>
            <a:ext cx="10330784" cy="4813301"/>
          </a:xfrm>
          <a:prstGeom prst="rect">
            <a:avLst/>
          </a:prstGeom>
          <a:ln w="28575"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7321A42-CF99-B4B5-1D4B-9CA2399C9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3" t="35301" r="41704" b="58452"/>
          <a:stretch/>
        </p:blipFill>
        <p:spPr>
          <a:xfrm>
            <a:off x="7648833" y="2434281"/>
            <a:ext cx="3335304" cy="994719"/>
          </a:xfrm>
          <a:prstGeom prst="rect">
            <a:avLst/>
          </a:prstGeom>
          <a:ln w="28575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EF3605-109E-E291-4E2E-3341ACD8D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14"/>
          <a:stretch/>
        </p:blipFill>
        <p:spPr>
          <a:xfrm>
            <a:off x="8003263" y="2434281"/>
            <a:ext cx="646469" cy="55784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6771F07-54F8-86AB-62D7-05BD1835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3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+mn-lt"/>
              </a:rPr>
              <a:t>Examenvraag | Bloem </a:t>
            </a:r>
            <a:br>
              <a:rPr lang="nl-NL" dirty="0">
                <a:latin typeface="+mn-lt"/>
              </a:rPr>
            </a:br>
            <a:endParaRPr lang="nl-N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097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8AF5-448F-7A5B-E54F-DB129B70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33732-AEA5-B848-8B9D-AE35ED69C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204011D-5BED-C297-A27B-642ABADDA3C9}"/>
              </a:ext>
            </a:extLst>
          </p:cNvPr>
          <p:cNvSpPr txBox="1"/>
          <p:nvPr/>
        </p:nvSpPr>
        <p:spPr>
          <a:xfrm>
            <a:off x="6329872" y="2901806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Eierstok</a:t>
            </a:r>
          </a:p>
        </p:txBody>
      </p:sp>
      <p:pic>
        <p:nvPicPr>
          <p:cNvPr id="3" name="Afbeelding 2" descr="Afbeelding met persoon, binnen, donker&#10;&#10;Automatisch gegenereerde beschrijving">
            <a:extLst>
              <a:ext uri="{FF2B5EF4-FFF2-40B4-BE49-F238E27FC236}">
                <a16:creationId xmlns:a16="http://schemas.microsoft.com/office/drawing/2014/main" id="{A857F805-E5E3-EBEB-87B1-A5008D252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44167" b="9027"/>
          <a:stretch/>
        </p:blipFill>
        <p:spPr>
          <a:xfrm>
            <a:off x="583700" y="1873858"/>
            <a:ext cx="5185440" cy="4617108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E1C5433-C7DE-BD64-4438-1883D6201454}"/>
              </a:ext>
            </a:extLst>
          </p:cNvPr>
          <p:cNvCxnSpPr>
            <a:cxnSpLocks/>
          </p:cNvCxnSpPr>
          <p:nvPr/>
        </p:nvCxnSpPr>
        <p:spPr>
          <a:xfrm flipH="1">
            <a:off x="2811972" y="3116959"/>
            <a:ext cx="35239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FBE4B87-EEAA-ABA8-1A76-6ACF8BB0169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912605" y="4970846"/>
            <a:ext cx="34172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4E47ADC-C8E3-2275-178E-EDD402F221D3}"/>
              </a:ext>
            </a:extLst>
          </p:cNvPr>
          <p:cNvSpPr txBox="1"/>
          <p:nvPr/>
        </p:nvSpPr>
        <p:spPr>
          <a:xfrm>
            <a:off x="6329872" y="4780346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Vagina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43B628A7-8F7C-2665-7554-BA51D0B9593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280905" y="3765066"/>
            <a:ext cx="3048967" cy="13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98A7B5AA-AEA0-7B09-3747-764033AE9194}"/>
              </a:ext>
            </a:extLst>
          </p:cNvPr>
          <p:cNvSpPr txBox="1"/>
          <p:nvPr/>
        </p:nvSpPr>
        <p:spPr>
          <a:xfrm>
            <a:off x="6329872" y="3588198"/>
            <a:ext cx="2596896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Baarmoeder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89357E62-B05F-E696-0891-063CD1E6F66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811972" y="4337747"/>
            <a:ext cx="3517900" cy="223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BA69B5CF-3E0E-25BB-E0BE-C943579836D6}"/>
              </a:ext>
            </a:extLst>
          </p:cNvPr>
          <p:cNvSpPr txBox="1"/>
          <p:nvPr/>
        </p:nvSpPr>
        <p:spPr>
          <a:xfrm>
            <a:off x="6329872" y="4147247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Urineblaas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0363300-AD99-CA9F-6F8D-355F5BD949B6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Voortplantingsorgaan van een vrouw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0059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B995-6698-C284-A389-881DA4F34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ondergoed&#10;&#10;Automatisch gegenereerde beschrijving">
            <a:extLst>
              <a:ext uri="{FF2B5EF4-FFF2-40B4-BE49-F238E27FC236}">
                <a16:creationId xmlns:a16="http://schemas.microsoft.com/office/drawing/2014/main" id="{BC6B0E8F-817E-B971-AFAC-A386F2EA7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1" r="43333"/>
          <a:stretch/>
        </p:blipFill>
        <p:spPr>
          <a:xfrm>
            <a:off x="736600" y="1860853"/>
            <a:ext cx="7073900" cy="506204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6BDE6FA-D1D7-D452-4F06-E934139E9224}"/>
              </a:ext>
            </a:extLst>
          </p:cNvPr>
          <p:cNvCxnSpPr>
            <a:cxnSpLocks/>
          </p:cNvCxnSpPr>
          <p:nvPr/>
        </p:nvCxnSpPr>
        <p:spPr>
          <a:xfrm flipH="1">
            <a:off x="7010400" y="3607308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EAC76E28-BD25-B273-D8EE-F1262352A2EA}"/>
              </a:ext>
            </a:extLst>
          </p:cNvPr>
          <p:cNvSpPr txBox="1"/>
          <p:nvPr/>
        </p:nvSpPr>
        <p:spPr>
          <a:xfrm>
            <a:off x="7918704" y="3448050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Eierstok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CADE1D9A-8F73-FAF9-69C8-C2E7E00921AB}"/>
              </a:ext>
            </a:extLst>
          </p:cNvPr>
          <p:cNvCxnSpPr>
            <a:cxnSpLocks/>
          </p:cNvCxnSpPr>
          <p:nvPr/>
        </p:nvCxnSpPr>
        <p:spPr>
          <a:xfrm flipH="1">
            <a:off x="7543800" y="2540508"/>
            <a:ext cx="3992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1AA2631A-1E20-81A2-6C06-F68626FE8B0F}"/>
              </a:ext>
            </a:extLst>
          </p:cNvPr>
          <p:cNvSpPr txBox="1"/>
          <p:nvPr/>
        </p:nvSpPr>
        <p:spPr>
          <a:xfrm>
            <a:off x="7936992" y="2381250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Eileider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098B3DC-10F6-B539-5DF4-9E8C3A277770}"/>
              </a:ext>
            </a:extLst>
          </p:cNvPr>
          <p:cNvCxnSpPr>
            <a:cxnSpLocks/>
          </p:cNvCxnSpPr>
          <p:nvPr/>
        </p:nvCxnSpPr>
        <p:spPr>
          <a:xfrm flipH="1">
            <a:off x="4876800" y="3076575"/>
            <a:ext cx="3052164" cy="489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9BE8A8A0-EDAD-80F0-80CD-5651A0C5CFE5}"/>
              </a:ext>
            </a:extLst>
          </p:cNvPr>
          <p:cNvSpPr txBox="1"/>
          <p:nvPr/>
        </p:nvSpPr>
        <p:spPr>
          <a:xfrm>
            <a:off x="7922868" y="2917317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Baarmoeder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99DB6C7-53FE-598B-0D32-9515C077C612}"/>
              </a:ext>
            </a:extLst>
          </p:cNvPr>
          <p:cNvCxnSpPr>
            <a:cxnSpLocks/>
          </p:cNvCxnSpPr>
          <p:nvPr/>
        </p:nvCxnSpPr>
        <p:spPr>
          <a:xfrm flipH="1">
            <a:off x="4699000" y="4071367"/>
            <a:ext cx="3225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A6E0CAED-97C2-B0D1-72DB-2C37FDB55BEC}"/>
              </a:ext>
            </a:extLst>
          </p:cNvPr>
          <p:cNvSpPr txBox="1"/>
          <p:nvPr/>
        </p:nvSpPr>
        <p:spPr>
          <a:xfrm>
            <a:off x="7918704" y="3912109"/>
            <a:ext cx="2596896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Baarmoederhals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839ED69F-3674-C960-3262-CE75BA732F81}"/>
              </a:ext>
            </a:extLst>
          </p:cNvPr>
          <p:cNvCxnSpPr>
            <a:cxnSpLocks/>
          </p:cNvCxnSpPr>
          <p:nvPr/>
        </p:nvCxnSpPr>
        <p:spPr>
          <a:xfrm flipH="1">
            <a:off x="4495800" y="4741800"/>
            <a:ext cx="34472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500A3649-434C-4B8B-CA9A-57B8D3DBB965}"/>
              </a:ext>
            </a:extLst>
          </p:cNvPr>
          <p:cNvSpPr txBox="1"/>
          <p:nvPr/>
        </p:nvSpPr>
        <p:spPr>
          <a:xfrm>
            <a:off x="7936992" y="4582542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400" dirty="0">
                <a:ea typeface="+mj-ea"/>
                <a:cs typeface="Arial" pitchFamily="34" charset="0"/>
              </a:rPr>
              <a:t>Vagina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9A26BF-F10B-1A28-B7DF-E046A1DFE097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Voortplantingsorgaan van een vrouw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9095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366"/>
            <a:ext cx="10515600" cy="4996917"/>
          </a:xfrm>
        </p:spPr>
        <p:txBody>
          <a:bodyPr anchor="t">
            <a:normAutofit/>
          </a:bodyPr>
          <a:lstStyle/>
          <a:p>
            <a:r>
              <a:rPr lang="nl-NL" sz="4000" dirty="0">
                <a:latin typeface="+mn-lt"/>
              </a:rPr>
              <a:t>Prenataal onderzoek</a:t>
            </a:r>
            <a:br>
              <a:rPr lang="nl-NL" dirty="0">
                <a:latin typeface="+mn-lt"/>
              </a:rPr>
            </a:br>
            <a:r>
              <a:rPr lang="nl-NL" sz="2800" dirty="0">
                <a:latin typeface="+mn-lt"/>
              </a:rPr>
              <a:t>Onderzoek aan de baby voor de geboorte. Voorbeelden zijn een 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echoscopie</a:t>
            </a:r>
            <a:r>
              <a:rPr lang="nl-NL" sz="2800" dirty="0">
                <a:latin typeface="+mn-lt"/>
              </a:rPr>
              <a:t>,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NIPT</a:t>
            </a:r>
            <a:r>
              <a:rPr lang="nl-NL" sz="2800" dirty="0">
                <a:latin typeface="+mn-lt"/>
              </a:rPr>
              <a:t>,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vlokkentest</a:t>
            </a:r>
            <a:r>
              <a:rPr lang="nl-NL" sz="2800" dirty="0">
                <a:latin typeface="+mn-lt"/>
              </a:rPr>
              <a:t> en een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vruchtwaterpunctie</a:t>
            </a:r>
            <a:r>
              <a:rPr lang="nl-NL" sz="2800" dirty="0">
                <a:latin typeface="+mn-lt"/>
              </a:rPr>
              <a:t>.</a:t>
            </a:r>
            <a:endParaRPr lang="nl-NL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7312AD-2F04-D447-711C-6F2B81EF7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4" b="3469"/>
          <a:stretch/>
        </p:blipFill>
        <p:spPr>
          <a:xfrm>
            <a:off x="838200" y="2222696"/>
            <a:ext cx="5675142" cy="42203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DE72394-7989-57E6-BE3B-29089A1F2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3469" r="53847"/>
          <a:stretch/>
        </p:blipFill>
        <p:spPr>
          <a:xfrm>
            <a:off x="7273583" y="2222696"/>
            <a:ext cx="3319976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91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366"/>
            <a:ext cx="10515600" cy="4996917"/>
          </a:xfrm>
        </p:spPr>
        <p:txBody>
          <a:bodyPr anchor="t">
            <a:normAutofit/>
          </a:bodyPr>
          <a:lstStyle/>
          <a:p>
            <a:r>
              <a:rPr lang="nl-NL" sz="4000" dirty="0">
                <a:latin typeface="+mn-lt"/>
              </a:rPr>
              <a:t>Examenvraag | Prenataal onderzoek</a:t>
            </a:r>
            <a:br>
              <a:rPr lang="nl-NL" dirty="0">
                <a:latin typeface="+mn-lt"/>
              </a:rPr>
            </a:br>
            <a:br>
              <a:rPr lang="nl-NL" sz="2800" dirty="0">
                <a:latin typeface="+mn-lt"/>
              </a:rPr>
            </a:br>
            <a:br>
              <a:rPr lang="nl-NL" sz="2800" dirty="0">
                <a:latin typeface="+mn-lt"/>
              </a:rPr>
            </a:br>
            <a:endParaRPr lang="nl-NL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64E7BFA-A590-FD03-7FBC-7CD03195B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20231" r="17608" b="26661"/>
          <a:stretch/>
        </p:blipFill>
        <p:spPr>
          <a:xfrm>
            <a:off x="1005125" y="1507523"/>
            <a:ext cx="10208543" cy="4707925"/>
          </a:xfrm>
          <a:prstGeom prst="rect">
            <a:avLst/>
          </a:prstGeom>
          <a:ln w="28575"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CF142EE-E63E-2876-FE95-D27A8A88A9AB}"/>
              </a:ext>
            </a:extLst>
          </p:cNvPr>
          <p:cNvSpPr/>
          <p:nvPr/>
        </p:nvSpPr>
        <p:spPr>
          <a:xfrm>
            <a:off x="6272867" y="1913341"/>
            <a:ext cx="4613436" cy="2399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3C00006-712D-5B3B-CA2E-D2B9CD40CED6}"/>
              </a:ext>
            </a:extLst>
          </p:cNvPr>
          <p:cNvSpPr txBox="1"/>
          <p:nvPr/>
        </p:nvSpPr>
        <p:spPr>
          <a:xfrm>
            <a:off x="6364307" y="2044645"/>
            <a:ext cx="451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Deze vorm van prenataal onderzoek heet een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echoscopie (echo).</a:t>
            </a:r>
          </a:p>
        </p:txBody>
      </p:sp>
    </p:spTree>
    <p:extLst>
      <p:ext uri="{BB962C8B-B14F-4D97-AF65-F5344CB8AC3E}">
        <p14:creationId xmlns:p14="http://schemas.microsoft.com/office/powerpoint/2010/main" val="5747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6366"/>
            <a:ext cx="10723605" cy="1325563"/>
          </a:xfrm>
        </p:spPr>
        <p:txBody>
          <a:bodyPr anchor="t">
            <a:normAutofit/>
          </a:bodyPr>
          <a:lstStyle/>
          <a:p>
            <a:r>
              <a:rPr lang="nl-NL" sz="4000" dirty="0">
                <a:latin typeface="+mn-lt"/>
              </a:rPr>
              <a:t>Orgaanstelsel</a:t>
            </a:r>
            <a:br>
              <a:rPr lang="nl-NL" dirty="0">
                <a:latin typeface="+mn-lt"/>
              </a:rPr>
            </a:br>
            <a:r>
              <a:rPr lang="nl-NL" sz="2800" b="1" dirty="0">
                <a:solidFill>
                  <a:srgbClr val="652EA3"/>
                </a:solidFill>
                <a:latin typeface="+mn-lt"/>
                <a:cs typeface="Arial" pitchFamily="34" charset="0"/>
              </a:rPr>
              <a:t>Groep organen </a:t>
            </a:r>
            <a:r>
              <a:rPr lang="nl-NL" sz="2800" dirty="0">
                <a:latin typeface="+mn-lt"/>
                <a:cs typeface="Arial" pitchFamily="34" charset="0"/>
              </a:rPr>
              <a:t>die samenwerken aan een zelfde taak.</a:t>
            </a:r>
            <a:endParaRPr lang="nl-NL" dirty="0">
              <a:latin typeface="+mn-lt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9C6C249-4DF7-47C2-B896-43FCC0DF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/>
          <a:stretch/>
        </p:blipFill>
        <p:spPr>
          <a:xfrm>
            <a:off x="630195" y="1636312"/>
            <a:ext cx="3401478" cy="459199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EE973A-CE75-89BC-0BF8-D2C4DA006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60000"/>
          <a:stretch/>
        </p:blipFill>
        <p:spPr>
          <a:xfrm>
            <a:off x="3330722" y="1832057"/>
            <a:ext cx="2674944" cy="44038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CF61141-6EA5-B4AB-7B69-2B460E79E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0"/>
          <a:stretch/>
        </p:blipFill>
        <p:spPr>
          <a:xfrm>
            <a:off x="5557344" y="1682565"/>
            <a:ext cx="2824656" cy="4539625"/>
          </a:xfrm>
          <a:prstGeom prst="rect">
            <a:avLst/>
          </a:prstGeom>
        </p:spPr>
      </p:pic>
      <p:pic>
        <p:nvPicPr>
          <p:cNvPr id="15" name="Afbeelding 14" descr="Afbeelding met persoon&#10;&#10;Automatisch gegenereerde beschrijving">
            <a:extLst>
              <a:ext uri="{FF2B5EF4-FFF2-40B4-BE49-F238E27FC236}">
                <a16:creationId xmlns:a16="http://schemas.microsoft.com/office/drawing/2014/main" id="{2F817C02-7159-277E-0244-468AF2633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1"/>
          <a:stretch/>
        </p:blipFill>
        <p:spPr>
          <a:xfrm>
            <a:off x="7749898" y="1845794"/>
            <a:ext cx="4066128" cy="43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2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99096-A710-C9BF-F543-67173171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CAB91C8-2B01-9901-1610-02DECBB8E24E}"/>
              </a:ext>
            </a:extLst>
          </p:cNvPr>
          <p:cNvSpPr txBox="1"/>
          <p:nvPr/>
        </p:nvSpPr>
        <p:spPr>
          <a:xfrm>
            <a:off x="1046921" y="939505"/>
            <a:ext cx="1059091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Schaambeen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Zwellichaam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Urinebuis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Eikel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Voorhuid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Teelbal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Bijbal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Balzak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00" dirty="0"/>
              <a:t>…</a:t>
            </a:r>
          </a:p>
          <a:p>
            <a:pPr marL="457200" indent="-457200">
              <a:buFont typeface="+mj-lt"/>
              <a:buAutoNum type="arabicPeriod"/>
            </a:pPr>
            <a:endParaRPr lang="nl-NL" sz="1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Prostaat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Zaadleider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Urineblaas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Urineleider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Zaadblaasje</a:t>
            </a: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56D07F-A391-16FC-6558-498A84F71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4" y="1309532"/>
            <a:ext cx="6112566" cy="52281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D8FD25-A5E6-EB4C-A2DE-699FA09F94ED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Voortplantingsorgaan van een man</a:t>
            </a:r>
            <a:endParaRPr 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97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2B65F-DFCF-1FB2-DED0-30C8B575D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1F67A-DD4E-4CA8-80D0-3DD19A647D8D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Examenvraag | Nieuwe voorbehoedsmiddelen</a:t>
            </a:r>
            <a:endParaRPr lang="nl-NL" sz="2000" dirty="0">
              <a:latin typeface="+mn-lt"/>
            </a:endParaRPr>
          </a:p>
        </p:txBody>
      </p:sp>
      <p:pic>
        <p:nvPicPr>
          <p:cNvPr id="5" name="Afbeelding 4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24B84281-54E6-6430-2288-2DE2D63E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 b="47769"/>
          <a:stretch/>
        </p:blipFill>
        <p:spPr>
          <a:xfrm>
            <a:off x="838198" y="1444487"/>
            <a:ext cx="10680531" cy="42672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9AAC05F-EFE0-FB85-6B0C-DAB8F48A02FA}"/>
              </a:ext>
            </a:extLst>
          </p:cNvPr>
          <p:cNvSpPr txBox="1"/>
          <p:nvPr/>
        </p:nvSpPr>
        <p:spPr>
          <a:xfrm>
            <a:off x="1997768" y="5122831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Dit voorbehoedsmiddel heet een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condoom</a:t>
            </a:r>
            <a:r>
              <a:rPr lang="nl-NL" dirty="0">
                <a:latin typeface="Segoe Print" panose="02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8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3FDE-516E-A6D2-2C44-1BDF6C52F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99DCB-4AF3-46BD-4926-1BCC6135E43B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Examenvraag | Nieuwe voorbehoedsmiddelen</a:t>
            </a:r>
            <a:endParaRPr lang="nl-NL" sz="2000" dirty="0">
              <a:latin typeface="+mn-lt"/>
            </a:endParaRPr>
          </a:p>
        </p:txBody>
      </p:sp>
      <p:pic>
        <p:nvPicPr>
          <p:cNvPr id="5" name="Afbeelding 4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BAE108ED-DEBA-5F39-67EB-19B75DC6E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6" b="23472"/>
          <a:stretch/>
        </p:blipFill>
        <p:spPr>
          <a:xfrm>
            <a:off x="838198" y="1444487"/>
            <a:ext cx="10680531" cy="36576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C60CF09-FFB1-02A3-9ED6-D4670BBDF77C}"/>
              </a:ext>
            </a:extLst>
          </p:cNvPr>
          <p:cNvSpPr txBox="1"/>
          <p:nvPr/>
        </p:nvSpPr>
        <p:spPr>
          <a:xfrm>
            <a:off x="1984516" y="2309281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Dit voorbehoedsmiddel heet een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condoom</a:t>
            </a:r>
            <a:r>
              <a:rPr lang="nl-NL" dirty="0">
                <a:latin typeface="Segoe Print" panose="02000800000000000000" pitchFamily="2" charset="0"/>
              </a:rPr>
              <a:t>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181A4A4-7DD8-1922-4214-7CDA15ACDAC9}"/>
              </a:ext>
            </a:extLst>
          </p:cNvPr>
          <p:cNvSpPr txBox="1"/>
          <p:nvPr/>
        </p:nvSpPr>
        <p:spPr>
          <a:xfrm>
            <a:off x="3183838" y="3932671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Zaadblaasje</a:t>
            </a:r>
            <a:endParaRPr lang="nl-NL" dirty="0">
              <a:latin typeface="Segoe Print" panose="020008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A5A1BF5-6DAE-0BA8-5BAA-F4E77191E3B4}"/>
              </a:ext>
            </a:extLst>
          </p:cNvPr>
          <p:cNvSpPr txBox="1"/>
          <p:nvPr/>
        </p:nvSpPr>
        <p:spPr>
          <a:xfrm>
            <a:off x="3183838" y="4577195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Prostaat</a:t>
            </a:r>
            <a:endParaRPr lang="nl-NL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39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7378E-A800-5043-A067-5CEC2CB4E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F5B1B-6C86-42A4-E9A3-8A6B2529CFA6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Examenvraag | Nieuwe voorbehoedsmiddelen</a:t>
            </a:r>
            <a:endParaRPr lang="nl-NL" sz="2000" dirty="0">
              <a:latin typeface="+mn-lt"/>
            </a:endParaRPr>
          </a:p>
        </p:txBody>
      </p:sp>
      <p:pic>
        <p:nvPicPr>
          <p:cNvPr id="5" name="Afbeelding 4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3820F802-4AF8-BA81-2CB8-F6F0F23A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5" b="14625"/>
          <a:stretch/>
        </p:blipFill>
        <p:spPr>
          <a:xfrm>
            <a:off x="838198" y="1444486"/>
            <a:ext cx="10680531" cy="449248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67C46B0-28C7-37B1-9E72-E96F2A11760B}"/>
              </a:ext>
            </a:extLst>
          </p:cNvPr>
          <p:cNvSpPr txBox="1"/>
          <p:nvPr/>
        </p:nvSpPr>
        <p:spPr>
          <a:xfrm>
            <a:off x="1944760" y="6012782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Bevruchting vindt plaats in de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eileider</a:t>
            </a:r>
            <a:r>
              <a:rPr lang="nl-NL" dirty="0">
                <a:latin typeface="Segoe Print" panose="02000800000000000000" pitchFamily="2" charset="0"/>
              </a:rPr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372E3A8-99CB-EA14-590F-84ADF191182C}"/>
              </a:ext>
            </a:extLst>
          </p:cNvPr>
          <p:cNvSpPr txBox="1"/>
          <p:nvPr/>
        </p:nvSpPr>
        <p:spPr>
          <a:xfrm>
            <a:off x="1984516" y="2309281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Dit voorbehoedsmiddel heet een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condoom</a:t>
            </a:r>
            <a:r>
              <a:rPr lang="nl-NL" dirty="0">
                <a:latin typeface="Segoe Print" panose="02000800000000000000" pitchFamily="2" charset="0"/>
              </a:rPr>
              <a:t>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49BAB7C-061A-7666-79D2-8650725422B8}"/>
              </a:ext>
            </a:extLst>
          </p:cNvPr>
          <p:cNvSpPr txBox="1"/>
          <p:nvPr/>
        </p:nvSpPr>
        <p:spPr>
          <a:xfrm>
            <a:off x="3183838" y="3932671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Zaadblaasje</a:t>
            </a:r>
            <a:endParaRPr lang="nl-NL" dirty="0">
              <a:latin typeface="Segoe Print" panose="02000800000000000000" pitchFamily="2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FB011EE-CC85-A653-ADC6-660B5D0687B7}"/>
              </a:ext>
            </a:extLst>
          </p:cNvPr>
          <p:cNvSpPr txBox="1"/>
          <p:nvPr/>
        </p:nvSpPr>
        <p:spPr>
          <a:xfrm>
            <a:off x="3183838" y="4577195"/>
            <a:ext cx="93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Prostaat</a:t>
            </a:r>
            <a:endParaRPr lang="nl-NL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5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99B61-4FEF-08E1-E6B0-A17B5F1D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28B43-B94D-871A-0F4C-D608A8EEA593}"/>
              </a:ext>
            </a:extLst>
          </p:cNvPr>
          <p:cNvSpPr txBox="1">
            <a:spLocks/>
          </p:cNvSpPr>
          <p:nvPr/>
        </p:nvSpPr>
        <p:spPr>
          <a:xfrm>
            <a:off x="838199" y="757790"/>
            <a:ext cx="10876723" cy="949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nl-NL" sz="4000" dirty="0">
                <a:latin typeface="+mn-lt"/>
              </a:rPr>
              <a:t>Examenvraag | Menstruatiecyclus</a:t>
            </a:r>
            <a:endParaRPr lang="nl-NL" sz="2000" dirty="0">
              <a:latin typeface="+mn-lt"/>
            </a:endParaRPr>
          </a:p>
        </p:txBody>
      </p:sp>
      <p:pic>
        <p:nvPicPr>
          <p:cNvPr id="3" name="Afbeelding 2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18A8DD89-91B5-EE60-9A12-1390EE7E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37845"/>
            <a:ext cx="7470914" cy="515675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2BC71A2-95D0-F8E1-C76B-D1A1E3A2B15D}"/>
              </a:ext>
            </a:extLst>
          </p:cNvPr>
          <p:cNvSpPr txBox="1"/>
          <p:nvPr/>
        </p:nvSpPr>
        <p:spPr>
          <a:xfrm>
            <a:off x="3356116" y="5727714"/>
            <a:ext cx="417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P</a:t>
            </a:r>
            <a:endParaRPr lang="nl-NL" dirty="0">
              <a:latin typeface="Segoe Print" panose="020008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1D07E7-81BD-BE0B-3261-A706614CC882}"/>
              </a:ext>
            </a:extLst>
          </p:cNvPr>
          <p:cNvSpPr txBox="1"/>
          <p:nvPr/>
        </p:nvSpPr>
        <p:spPr>
          <a:xfrm>
            <a:off x="3342864" y="6163306"/>
            <a:ext cx="496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S</a:t>
            </a:r>
            <a:endParaRPr lang="nl-NL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2B1F9-B847-F67A-DA26-E6C5B33A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0231-1993-C51D-938C-02587421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34B2C-26BF-B94B-E464-99D44BD9EE3B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1077576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Verteringsstelsel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Met het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verteringstelsel</a:t>
            </a:r>
            <a:r>
              <a:rPr lang="nl-NL" sz="2800" dirty="0">
                <a:latin typeface="+mn-lt"/>
              </a:rPr>
              <a:t> wordt eten verteerd en opgenomen in je lichaam.</a:t>
            </a:r>
          </a:p>
        </p:txBody>
      </p:sp>
      <p:pic>
        <p:nvPicPr>
          <p:cNvPr id="3" name="Afbeelding 2" descr="Afbeelding met baby, Menselijk gezicht, kunst&#10;&#10;Automatisch gegenereerde beschrijving">
            <a:extLst>
              <a:ext uri="{FF2B5EF4-FFF2-40B4-BE49-F238E27FC236}">
                <a16:creationId xmlns:a16="http://schemas.microsoft.com/office/drawing/2014/main" id="{CB60CD48-5226-DE5E-1146-384AB00D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26" t="4082" r="35092"/>
          <a:stretch/>
        </p:blipFill>
        <p:spPr>
          <a:xfrm>
            <a:off x="796399" y="1896933"/>
            <a:ext cx="2814660" cy="48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D798-4A07-7A4B-2811-CAF6CAA4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0F435-D8FA-9DAA-312C-E65ADC2E88DE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1077576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Verteringsstelsel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Door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verteringsklieren</a:t>
            </a:r>
            <a:r>
              <a:rPr lang="nl-NL" sz="2800" dirty="0">
                <a:latin typeface="+mn-lt"/>
              </a:rPr>
              <a:t> worden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verteringssappen</a:t>
            </a:r>
            <a:r>
              <a:rPr lang="nl-NL" sz="2800" dirty="0">
                <a:latin typeface="+mn-lt"/>
              </a:rPr>
              <a:t> gemaakt.</a:t>
            </a:r>
          </a:p>
        </p:txBody>
      </p:sp>
      <p:pic>
        <p:nvPicPr>
          <p:cNvPr id="3" name="Afbeelding 2" descr="Afbeelding met baby, Menselijk gezicht, kunst&#10;&#10;Automatisch gegenereerde beschrijving">
            <a:extLst>
              <a:ext uri="{FF2B5EF4-FFF2-40B4-BE49-F238E27FC236}">
                <a16:creationId xmlns:a16="http://schemas.microsoft.com/office/drawing/2014/main" id="{52A1907A-510C-B409-EA60-5814BF6FC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26" t="4082" r="35092"/>
          <a:stretch/>
        </p:blipFill>
        <p:spPr>
          <a:xfrm>
            <a:off x="796399" y="1896933"/>
            <a:ext cx="2814660" cy="48105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77CA4F-53E2-D55A-D2FD-E367D222FDFF}"/>
              </a:ext>
            </a:extLst>
          </p:cNvPr>
          <p:cNvSpPr txBox="1"/>
          <p:nvPr/>
        </p:nvSpPr>
        <p:spPr>
          <a:xfrm>
            <a:off x="3809506" y="2214364"/>
            <a:ext cx="8366372" cy="401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Speekselklieren maken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speeksel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2A32393-E05A-1B25-4ED4-8A1F829F616C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1885103" y="2415064"/>
            <a:ext cx="1924403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E8D2733F-8780-C4DC-ABF1-8A7DB3945161}"/>
              </a:ext>
            </a:extLst>
          </p:cNvPr>
          <p:cNvSpPr txBox="1"/>
          <p:nvPr/>
        </p:nvSpPr>
        <p:spPr>
          <a:xfrm>
            <a:off x="3809506" y="4267483"/>
            <a:ext cx="8366372" cy="401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Maagwand maakt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maagsap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3537D64-A925-B902-257F-B28FB4C667E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840094" y="4468183"/>
            <a:ext cx="969412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65C89D52-3DD3-D3A0-493A-4A619E4221CE}"/>
              </a:ext>
            </a:extLst>
          </p:cNvPr>
          <p:cNvSpPr txBox="1"/>
          <p:nvPr/>
        </p:nvSpPr>
        <p:spPr>
          <a:xfrm>
            <a:off x="3809506" y="4778580"/>
            <a:ext cx="8382494" cy="401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Alvleesklier maakt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alvleessap</a:t>
            </a: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348317D6-851E-D1F6-568B-88B5BF0CB1B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100354" y="4979280"/>
            <a:ext cx="1709152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92765B83-94DC-3BA8-7D29-9CBA7ED4550D}"/>
              </a:ext>
            </a:extLst>
          </p:cNvPr>
          <p:cNvSpPr txBox="1"/>
          <p:nvPr/>
        </p:nvSpPr>
        <p:spPr>
          <a:xfrm>
            <a:off x="3809507" y="5497410"/>
            <a:ext cx="8366372" cy="401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Darmwand maakt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darmsap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7C898B73-AE91-15CE-C106-27623643E48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948171" y="5698110"/>
            <a:ext cx="1861336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9E120-7ED3-75B8-38C7-A37EF961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7F83C-9A87-992D-25FF-5E5C62364666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1077576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+mn-lt"/>
              </a:rPr>
              <a:t>Verteringsstelsel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+mn-lt"/>
              </a:rPr>
              <a:t>Door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verteringsklieren</a:t>
            </a:r>
            <a:r>
              <a:rPr lang="nl-NL" sz="2800" dirty="0">
                <a:latin typeface="+mn-lt"/>
              </a:rPr>
              <a:t> worden </a:t>
            </a:r>
            <a:r>
              <a:rPr lang="nl-NL" sz="2800" b="1" dirty="0">
                <a:solidFill>
                  <a:srgbClr val="945DE8"/>
                </a:solidFill>
                <a:latin typeface="+mn-lt"/>
              </a:rPr>
              <a:t>verteringssappen</a:t>
            </a:r>
            <a:r>
              <a:rPr lang="nl-NL" sz="2800" dirty="0">
                <a:latin typeface="+mn-lt"/>
              </a:rPr>
              <a:t> gemaakt.</a:t>
            </a:r>
          </a:p>
        </p:txBody>
      </p:sp>
      <p:pic>
        <p:nvPicPr>
          <p:cNvPr id="3" name="Afbeelding 2" descr="Afbeelding met baby, Menselijk gezicht, kunst&#10;&#10;Automatisch gegenereerde beschrijving">
            <a:extLst>
              <a:ext uri="{FF2B5EF4-FFF2-40B4-BE49-F238E27FC236}">
                <a16:creationId xmlns:a16="http://schemas.microsoft.com/office/drawing/2014/main" id="{A9A2356B-3E68-F8C3-40CD-0DF28FF8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26" t="4082" r="35092"/>
          <a:stretch/>
        </p:blipFill>
        <p:spPr>
          <a:xfrm>
            <a:off x="796399" y="1896933"/>
            <a:ext cx="2814660" cy="481057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0C85FC-3B53-4BF1-77A0-8DDF9577C4E1}"/>
              </a:ext>
            </a:extLst>
          </p:cNvPr>
          <p:cNvSpPr txBox="1"/>
          <p:nvPr/>
        </p:nvSpPr>
        <p:spPr>
          <a:xfrm>
            <a:off x="3809507" y="3969414"/>
            <a:ext cx="8366372" cy="401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lever</a:t>
            </a: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maakt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gal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127410A-357F-1650-FBD8-2DACF1C6418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395870" y="4170114"/>
            <a:ext cx="1413637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66C9008-946C-7935-17F1-14531C555562}"/>
              </a:ext>
            </a:extLst>
          </p:cNvPr>
          <p:cNvSpPr txBox="1"/>
          <p:nvPr/>
        </p:nvSpPr>
        <p:spPr>
          <a:xfrm>
            <a:off x="3809507" y="4369695"/>
            <a:ext cx="8366372" cy="4013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nl-NL" sz="2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Gal wordt tijdelijk opgeslagen in de </a:t>
            </a:r>
            <a:r>
              <a:rPr lang="nl-NL" sz="2200" b="1" dirty="0">
                <a:solidFill>
                  <a:srgbClr val="945D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galblaas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27124895-BD1A-162E-44A2-115A84B9412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949302" y="4570395"/>
            <a:ext cx="1860205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4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8B41C-3034-1BFB-0124-06A4C370E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3E94FAA-15D2-765C-C458-8A8E04B0EFEF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|Vertering</a:t>
            </a:r>
          </a:p>
        </p:txBody>
      </p:sp>
      <p:pic>
        <p:nvPicPr>
          <p:cNvPr id="4" name="Afbeelding 3" descr="Afbeelding met tekening, schets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F6A1403E-55E3-FA19-23C6-ACED9D65A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493699"/>
            <a:ext cx="6350001" cy="49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6366"/>
            <a:ext cx="10723605" cy="1325563"/>
          </a:xfrm>
        </p:spPr>
        <p:txBody>
          <a:bodyPr anchor="t">
            <a:normAutofit/>
          </a:bodyPr>
          <a:lstStyle/>
          <a:p>
            <a:r>
              <a:rPr lang="nl-NL" sz="4000" dirty="0">
                <a:latin typeface="+mn-lt"/>
              </a:rPr>
              <a:t>Orgaan</a:t>
            </a:r>
            <a:br>
              <a:rPr lang="nl-NL" dirty="0">
                <a:latin typeface="+mn-lt"/>
              </a:rPr>
            </a:br>
            <a:r>
              <a:rPr lang="nl-NL" sz="2800" dirty="0">
                <a:latin typeface="+mn-lt"/>
                <a:cs typeface="Arial" pitchFamily="34" charset="0"/>
              </a:rPr>
              <a:t>Deel van een organisme met een </a:t>
            </a:r>
            <a:r>
              <a:rPr lang="nl-NL" sz="2800" b="1" dirty="0">
                <a:solidFill>
                  <a:srgbClr val="652EA3"/>
                </a:solidFill>
                <a:latin typeface="+mn-lt"/>
                <a:cs typeface="Arial" pitchFamily="34" charset="0"/>
              </a:rPr>
              <a:t>taak</a:t>
            </a:r>
            <a:r>
              <a:rPr lang="nl-NL" sz="2800" dirty="0">
                <a:latin typeface="+mn-lt"/>
                <a:cs typeface="Arial" pitchFamily="34" charset="0"/>
              </a:rPr>
              <a:t> dat bestaat uit meerdere weefsels.</a:t>
            </a:r>
            <a:endParaRPr lang="nl-NL" dirty="0">
              <a:latin typeface="+mn-lt"/>
            </a:endParaRPr>
          </a:p>
        </p:txBody>
      </p:sp>
      <p:pic>
        <p:nvPicPr>
          <p:cNvPr id="4" name="Afbeelding 3" descr="Afbeelding met hart, rood, Karmijn&#10;&#10;Door AI gegenereerde inhoud is mogelijk onjuist.">
            <a:extLst>
              <a:ext uri="{FF2B5EF4-FFF2-40B4-BE49-F238E27FC236}">
                <a16:creationId xmlns:a16="http://schemas.microsoft.com/office/drawing/2014/main" id="{52C02376-CDF3-CA40-D41E-EB2FFE06B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3" y="1999131"/>
            <a:ext cx="3382977" cy="41558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6BB256-E1C4-3763-A432-FB8021A5F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48" y="2111929"/>
            <a:ext cx="3383147" cy="4155842"/>
          </a:xfrm>
          <a:prstGeom prst="rect">
            <a:avLst/>
          </a:prstGeom>
        </p:spPr>
      </p:pic>
      <p:pic>
        <p:nvPicPr>
          <p:cNvPr id="8" name="Afbeelding 7" descr="Afbeelding met roze, hart, Valentijnsdag&#10;&#10;Door AI gegenereerde inhoud is mogelijk onjuist.">
            <a:extLst>
              <a:ext uri="{FF2B5EF4-FFF2-40B4-BE49-F238E27FC236}">
                <a16:creationId xmlns:a16="http://schemas.microsoft.com/office/drawing/2014/main" id="{E744F19C-C92B-16E9-AF27-D9F3BCC3C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46" y="2305360"/>
            <a:ext cx="4204508" cy="37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59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41AB1-D0B9-118B-CF9F-5760E8447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D9FB792-3E5F-DE28-C37E-1887A20DA4F8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|Vertering</a:t>
            </a:r>
          </a:p>
        </p:txBody>
      </p:sp>
      <p:pic>
        <p:nvPicPr>
          <p:cNvPr id="4" name="Afbeelding 3" descr="Afbeelding met tekening, schets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86534BBC-47A8-1A4B-8339-C1863DB3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17572" r="34697" b="10033"/>
          <a:stretch/>
        </p:blipFill>
        <p:spPr>
          <a:xfrm>
            <a:off x="812799" y="1430199"/>
            <a:ext cx="3111501" cy="5009972"/>
          </a:xfrm>
          <a:prstGeom prst="rect">
            <a:avLst/>
          </a:prstGeom>
        </p:spPr>
      </p:pic>
      <p:pic>
        <p:nvPicPr>
          <p:cNvPr id="6" name="Afbeelding 5" descr="Afbeelding met tekst, Lettertype, wit, algebra&#10;&#10;Door AI gegenereerde inhoud is mogelijk onjuist.">
            <a:extLst>
              <a:ext uri="{FF2B5EF4-FFF2-40B4-BE49-F238E27FC236}">
                <a16:creationId xmlns:a16="http://schemas.microsoft.com/office/drawing/2014/main" id="{BC25D9F8-9791-6502-194C-057C5D929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49" y="1825004"/>
            <a:ext cx="6464300" cy="13081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54C49B-B12C-08E5-7032-E24A8BECB5D6}"/>
              </a:ext>
            </a:extLst>
          </p:cNvPr>
          <p:cNvSpPr/>
          <p:nvPr/>
        </p:nvSpPr>
        <p:spPr>
          <a:xfrm>
            <a:off x="5390944" y="2211801"/>
            <a:ext cx="3143456" cy="331306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123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8BD3-87D6-1E06-4D1D-A77F0C1C2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56206AC-4689-F8A0-A0A6-0D6869B32266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|Vertering</a:t>
            </a:r>
          </a:p>
        </p:txBody>
      </p:sp>
      <p:pic>
        <p:nvPicPr>
          <p:cNvPr id="4" name="Afbeelding 3" descr="Afbeelding met tekening, schets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FE176C6E-1C74-F225-DBE1-887767BFA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17572" r="34697" b="10033"/>
          <a:stretch/>
        </p:blipFill>
        <p:spPr>
          <a:xfrm>
            <a:off x="812799" y="1430199"/>
            <a:ext cx="3111501" cy="5009972"/>
          </a:xfrm>
          <a:prstGeom prst="rect">
            <a:avLst/>
          </a:prstGeom>
        </p:spPr>
      </p:pic>
      <p:pic>
        <p:nvPicPr>
          <p:cNvPr id="6" name="Afbeelding 5" descr="Afbeelding met tekst, Lettertype, wit, algebra&#10;&#10;Door AI gegenereerde inhoud is mogelijk onjuist.">
            <a:extLst>
              <a:ext uri="{FF2B5EF4-FFF2-40B4-BE49-F238E27FC236}">
                <a16:creationId xmlns:a16="http://schemas.microsoft.com/office/drawing/2014/main" id="{1D3EFC7E-757D-B2A6-A698-D65DAD7DD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49" y="1825004"/>
            <a:ext cx="6464300" cy="13081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43A2BFD-7231-8B82-0B94-7BD3C4DAA9D3}"/>
              </a:ext>
            </a:extLst>
          </p:cNvPr>
          <p:cNvSpPr/>
          <p:nvPr/>
        </p:nvSpPr>
        <p:spPr>
          <a:xfrm>
            <a:off x="5390944" y="2211801"/>
            <a:ext cx="3143456" cy="331306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tekst, Lettertype, wit, lijn&#10;&#10;Door AI gegenereerde inhoud is mogelijk onjuist.">
            <a:extLst>
              <a:ext uri="{FF2B5EF4-FFF2-40B4-BE49-F238E27FC236}">
                <a16:creationId xmlns:a16="http://schemas.microsoft.com/office/drawing/2014/main" id="{0D4293EF-0890-A970-7FFC-3FE465A02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1"/>
          <a:stretch/>
        </p:blipFill>
        <p:spPr>
          <a:xfrm>
            <a:off x="4464049" y="3699497"/>
            <a:ext cx="7526862" cy="121540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DEC5926-7C45-E3F5-B720-FFF1DF2DDFD8}"/>
              </a:ext>
            </a:extLst>
          </p:cNvPr>
          <p:cNvSpPr txBox="1"/>
          <p:nvPr/>
        </p:nvSpPr>
        <p:spPr>
          <a:xfrm>
            <a:off x="5390944" y="4531974"/>
            <a:ext cx="391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Print" panose="02000800000000000000" pitchFamily="2" charset="0"/>
              </a:rPr>
              <a:t>Dit orgaan heet de </a:t>
            </a:r>
            <a:r>
              <a:rPr lang="nl-NL" b="1" dirty="0">
                <a:solidFill>
                  <a:schemeClr val="accent6"/>
                </a:solidFill>
                <a:latin typeface="Segoe Print" panose="02000800000000000000" pitchFamily="2" charset="0"/>
              </a:rPr>
              <a:t>dikke darm</a:t>
            </a:r>
            <a:r>
              <a:rPr lang="nl-NL" dirty="0">
                <a:latin typeface="Segoe Print" panose="02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55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F692A-E874-6814-6FAA-7A74B9F88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B59D6-8599-954C-FC62-ECAD5B6C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6366"/>
            <a:ext cx="10723605" cy="1325563"/>
          </a:xfrm>
        </p:spPr>
        <p:txBody>
          <a:bodyPr anchor="t">
            <a:normAutofit fontScale="90000"/>
          </a:bodyPr>
          <a:lstStyle/>
          <a:p>
            <a:r>
              <a:rPr lang="nl-NL" dirty="0">
                <a:latin typeface="+mn-lt"/>
              </a:rPr>
              <a:t>Weefsel</a:t>
            </a:r>
            <a:br>
              <a:rPr lang="nl-NL" dirty="0">
                <a:latin typeface="+mn-lt"/>
              </a:rPr>
            </a:br>
            <a:r>
              <a:rPr lang="nl-NL" sz="2800" dirty="0">
                <a:latin typeface="+mn-lt"/>
                <a:cs typeface="Arial" pitchFamily="34" charset="0"/>
              </a:rPr>
              <a:t>Een </a:t>
            </a:r>
            <a:r>
              <a:rPr lang="nl-NL" sz="3100" b="1" dirty="0">
                <a:solidFill>
                  <a:srgbClr val="945DE8"/>
                </a:solidFill>
                <a:latin typeface="+mn-lt"/>
                <a:cs typeface="Arial" pitchFamily="34" charset="0"/>
              </a:rPr>
              <a:t>groep cellen </a:t>
            </a:r>
            <a:r>
              <a:rPr lang="nl-NL" sz="2800" dirty="0">
                <a:latin typeface="+mn-lt"/>
                <a:cs typeface="Arial" pitchFamily="34" charset="0"/>
              </a:rPr>
              <a:t>met een zelfde bouw en functie.</a:t>
            </a:r>
            <a:br>
              <a:rPr lang="nl-NL" sz="2800" dirty="0">
                <a:cs typeface="Arial" pitchFamily="34" charset="0"/>
              </a:rPr>
            </a:br>
            <a:endParaRPr lang="nl-NL" dirty="0">
              <a:latin typeface="+mn-lt"/>
            </a:endParaRPr>
          </a:p>
        </p:txBody>
      </p:sp>
      <p:pic>
        <p:nvPicPr>
          <p:cNvPr id="20" name="Afbeelding 19" descr="Afbeelding met banaan, rek, betegeld&#10;&#10;Automatisch gegenereerde beschrijving">
            <a:extLst>
              <a:ext uri="{FF2B5EF4-FFF2-40B4-BE49-F238E27FC236}">
                <a16:creationId xmlns:a16="http://schemas.microsoft.com/office/drawing/2014/main" id="{DEA8E47F-EA5A-435F-6EE2-86EDF4071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4"/>
          <a:stretch/>
        </p:blipFill>
        <p:spPr>
          <a:xfrm>
            <a:off x="955615" y="1789475"/>
            <a:ext cx="5053796" cy="458539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52F40BF-2594-27BB-FDD9-422F21F05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r="28752"/>
          <a:stretch/>
        </p:blipFill>
        <p:spPr>
          <a:xfrm>
            <a:off x="6182591" y="1789474"/>
            <a:ext cx="5171211" cy="45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758" y="2766218"/>
            <a:ext cx="8386484" cy="1325563"/>
          </a:xfrm>
        </p:spPr>
        <p:txBody>
          <a:bodyPr anchor="t">
            <a:normAutofit/>
          </a:bodyPr>
          <a:lstStyle/>
          <a:p>
            <a:pPr algn="ctr"/>
            <a:r>
              <a:rPr lang="nl-NL" dirty="0">
                <a:latin typeface="+mn-lt"/>
              </a:rPr>
              <a:t>Cellen op het </a:t>
            </a:r>
            <a:r>
              <a:rPr lang="nl-NL" dirty="0" err="1">
                <a:latin typeface="+mn-lt"/>
              </a:rPr>
              <a:t>lightboard</a:t>
            </a:r>
            <a:br>
              <a:rPr lang="nl-NL" sz="2800" dirty="0">
                <a:cs typeface="Arial" pitchFamily="34" charset="0"/>
              </a:rPr>
            </a:br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74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5C67-059C-20DF-6E2D-D1D96E7A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85B8C09-7BCE-AD46-34B5-1F74A7CCAAA9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Vogels in een bos</a:t>
            </a:r>
          </a:p>
        </p:txBody>
      </p:sp>
      <p:pic>
        <p:nvPicPr>
          <p:cNvPr id="4" name="Afbeelding 3" descr="Afbeelding met tekst, schermopname, Lettertype, wit&#10;&#10;Door AI gegenereerde inhoud is mogelijk onjuist.">
            <a:extLst>
              <a:ext uri="{FF2B5EF4-FFF2-40B4-BE49-F238E27FC236}">
                <a16:creationId xmlns:a16="http://schemas.microsoft.com/office/drawing/2014/main" id="{F21F56C0-7800-1049-7A3C-C6D5E564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27845"/>
          <a:stretch/>
        </p:blipFill>
        <p:spPr>
          <a:xfrm>
            <a:off x="723900" y="1493698"/>
            <a:ext cx="10610849" cy="1884381"/>
          </a:xfrm>
          <a:prstGeom prst="rect">
            <a:avLst/>
          </a:prstGeom>
        </p:spPr>
      </p:pic>
      <p:pic>
        <p:nvPicPr>
          <p:cNvPr id="8" name="Afbeelding 7" descr="Afbeelding met tekst, Lettertype, wit, algebra&#10;&#10;Door AI gegenereerde inhoud is mogelijk onjuist.">
            <a:extLst>
              <a:ext uri="{FF2B5EF4-FFF2-40B4-BE49-F238E27FC236}">
                <a16:creationId xmlns:a16="http://schemas.microsoft.com/office/drawing/2014/main" id="{AE53D35B-4EB2-011F-775B-577BD61A9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3378078"/>
            <a:ext cx="7385157" cy="154825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81F1DB7-E06B-A1D9-4E10-F220E3EB7558}"/>
              </a:ext>
            </a:extLst>
          </p:cNvPr>
          <p:cNvSpPr/>
          <p:nvPr/>
        </p:nvSpPr>
        <p:spPr>
          <a:xfrm>
            <a:off x="1859241" y="3831335"/>
            <a:ext cx="4130741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1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67B5-5F69-AA63-244C-CC4F3EF5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90C953D-5FE9-F891-4407-07AACD916DA3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Examenvraag | Biologisch bewijsmateriaal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A141DE8-D90C-8D27-757A-C1731773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b="30567"/>
          <a:stretch/>
        </p:blipFill>
        <p:spPr>
          <a:xfrm>
            <a:off x="723900" y="1493698"/>
            <a:ext cx="10744198" cy="50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986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1" ma:contentTypeDescription="Een nieuw document maken." ma:contentTypeScope="" ma:versionID="a29b2695f712cf7a05b1cef6d3acfc21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b8ed36d4f6667af175760fddac04732e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1BC580-947A-4107-8AF5-50C7CD04590F}">
  <ds:schemaRefs>
    <ds:schemaRef ds:uri="http://purl.org/dc/elements/1.1/"/>
    <ds:schemaRef ds:uri="http://schemas.microsoft.com/office/2006/metadata/properties"/>
    <ds:schemaRef ds:uri="b2c36262-1353-48b0-b6b6-f3579151838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b6c03ce-eb9e-4404-ae07-1bded69462ff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0096F8-50D8-4881-AD7E-45F2AC5FA4A5}"/>
</file>

<file path=docProps/app.xml><?xml version="1.0" encoding="utf-8"?>
<Properties xmlns="http://schemas.openxmlformats.org/officeDocument/2006/extended-properties" xmlns:vt="http://schemas.openxmlformats.org/officeDocument/2006/docPropsVTypes">
  <TotalTime>5970</TotalTime>
  <Words>899</Words>
  <Application>Microsoft Macintosh PowerPoint</Application>
  <PresentationFormat>Breedbeeld</PresentationFormat>
  <Paragraphs>187</Paragraphs>
  <Slides>51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Effra</vt:lpstr>
      <vt:lpstr>Segoe Print</vt:lpstr>
      <vt:lpstr>Wingdings</vt:lpstr>
      <vt:lpstr>Kantoorthema</vt:lpstr>
      <vt:lpstr>PowerPoint-presentatie</vt:lpstr>
      <vt:lpstr>PowerPoint-presentatie</vt:lpstr>
      <vt:lpstr>PowerPoint-presentatie</vt:lpstr>
      <vt:lpstr>Orgaanstelsel Groep organen die samenwerken aan een zelfde taak.</vt:lpstr>
      <vt:lpstr>Orgaan Deel van een organisme met een taak dat bestaat uit meerdere weefsels.</vt:lpstr>
      <vt:lpstr>Weefsel Een groep cellen met een zelfde bouw en functie. </vt:lpstr>
      <vt:lpstr>Cellen op het lightboard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Windbloem insectenbloem Stuifmeel wordt op verschillende manieren verspreid.</vt:lpstr>
      <vt:lpstr>Planten | Bestuiving  Stuifmeel landt op de stamper van een bloem van dezelfde soort. </vt:lpstr>
      <vt:lpstr>Planten | Bevruchting  De kern van een stuifmeelkorrel smelt samen met een eicel. </vt:lpstr>
      <vt:lpstr>Geslachtelijke voortplanting Voortplanting met geslachtscellen. </vt:lpstr>
      <vt:lpstr>Ongeslachtelijke voortplanting Voortplanting zonder geslachtscellen. </vt:lpstr>
      <vt:lpstr>Examenvraag | Bloem  </vt:lpstr>
      <vt:lpstr>Examenvraag | Bloem  </vt:lpstr>
      <vt:lpstr>Examenvraag | Bloem  </vt:lpstr>
      <vt:lpstr>PowerPoint-presentatie</vt:lpstr>
      <vt:lpstr>PowerPoint-presentatie</vt:lpstr>
      <vt:lpstr>PowerPoint-presentatie</vt:lpstr>
      <vt:lpstr>Prenataal onderzoek Onderzoek aan de baby voor de geboorte. Voorbeelden zijn een  echoscopie, NIPT, vlokkentest en een vruchtwaterpunctie.</vt:lpstr>
      <vt:lpstr>Examenvraag | Prenataal onderzoek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Joost Meijer</cp:lastModifiedBy>
  <cp:revision>68</cp:revision>
  <dcterms:created xsi:type="dcterms:W3CDTF">2022-04-29T11:47:46Z</dcterms:created>
  <dcterms:modified xsi:type="dcterms:W3CDTF">2025-03-14T10:52:50Z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