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1" r:id="rId3"/>
    <p:sldId id="260" r:id="rId4"/>
    <p:sldId id="270" r:id="rId5"/>
    <p:sldId id="271" r:id="rId6"/>
    <p:sldId id="266" r:id="rId7"/>
    <p:sldId id="267" r:id="rId8"/>
    <p:sldId id="268" r:id="rId9"/>
    <p:sldId id="263" r:id="rId10"/>
    <p:sldId id="269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CB86-68E8-475F-BE16-BD4434A0DF8E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8A83-3D51-4920-B281-D39CEF7F9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90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38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38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2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1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92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17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97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6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4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5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9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3C917-41EF-4679-515B-78647F81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1904"/>
          </a:xfrm>
        </p:spPr>
        <p:txBody>
          <a:bodyPr>
            <a:normAutofit/>
          </a:bodyPr>
          <a:lstStyle/>
          <a:p>
            <a:r>
              <a:rPr lang="nl-NL" sz="9600" dirty="0"/>
              <a:t>Basis</a:t>
            </a:r>
          </a:p>
        </p:txBody>
      </p:sp>
    </p:spTree>
    <p:extLst>
      <p:ext uri="{BB962C8B-B14F-4D97-AF65-F5344CB8AC3E}">
        <p14:creationId xmlns:p14="http://schemas.microsoft.com/office/powerpoint/2010/main" val="25304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 tekenen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DBCF04-B377-DBB7-3CF4-87AA00AF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160" y="1380839"/>
            <a:ext cx="4277322" cy="409632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67A60EB-3581-31BB-94FF-D9DD91F6FC47}"/>
              </a:ext>
            </a:extLst>
          </p:cNvPr>
          <p:cNvSpPr txBox="1"/>
          <p:nvPr/>
        </p:nvSpPr>
        <p:spPr>
          <a:xfrm>
            <a:off x="924910" y="2262630"/>
            <a:ext cx="377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806080000020004" pitchFamily="2" charset="0"/>
                <a:ea typeface="+mn-ea"/>
                <a:cs typeface="+mn-cs"/>
              </a:rPr>
              <a:t>1. Zet de pijl op de juiste plaats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BFE293-6FA7-1CF6-85AC-A6EB2048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13" y="1690688"/>
            <a:ext cx="4258269" cy="403916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A9729B8-990D-730E-1886-DCEE14EB0815}"/>
              </a:ext>
            </a:extLst>
          </p:cNvPr>
          <p:cNvSpPr txBox="1"/>
          <p:nvPr/>
        </p:nvSpPr>
        <p:spPr>
          <a:xfrm>
            <a:off x="924910" y="2875916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806080000020004" pitchFamily="2" charset="0"/>
                <a:ea typeface="+mn-ea"/>
                <a:cs typeface="+mn-cs"/>
              </a:rPr>
              <a:t>2. Geef de pijl de juiste richting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44E59A-36D8-D5E8-8EDA-C7A14E231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213" y="1728794"/>
            <a:ext cx="4305901" cy="4058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8CDB879-9842-4273-B874-207364C57CCE}"/>
              </a:ext>
            </a:extLst>
          </p:cNvPr>
          <p:cNvSpPr txBox="1"/>
          <p:nvPr/>
        </p:nvSpPr>
        <p:spPr>
          <a:xfrm>
            <a:off x="924910" y="3573236"/>
            <a:ext cx="325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806080000020004" pitchFamily="2" charset="0"/>
                <a:ea typeface="+mn-ea"/>
                <a:cs typeface="+mn-cs"/>
              </a:rPr>
              <a:t>3. Geef de pijl de juiste lengte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F2EB669-C67B-B4BA-94B5-4EBA7712E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28" y="1728794"/>
            <a:ext cx="4191585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AA7B9C-7CF2-00B6-C619-F13A5816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6" y="1690688"/>
            <a:ext cx="5518044" cy="13255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385D64-0A92-C09A-2E7D-CB03F5FD2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16" y="2654915"/>
            <a:ext cx="3510270" cy="6561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41A494-AF62-C441-2F16-A7689422C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619" y="3407136"/>
            <a:ext cx="3405167" cy="5143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469B09-47D5-92A0-CA2F-61AF84031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516" y="4076365"/>
            <a:ext cx="3313434" cy="6561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7E9BE84-3B79-D836-B913-90F3FAA04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619" y="4875675"/>
            <a:ext cx="3043946" cy="58327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57378F6-3112-77CB-BC66-F2FD16627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95" y="4076365"/>
            <a:ext cx="3115110" cy="211484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35B95B-87A7-96DB-6456-FE83061B6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201" y="1202786"/>
            <a:ext cx="5946497" cy="27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6A426-D6CE-5393-BC06-CED8F830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207235-F72D-0F49-898C-A2F778F4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3250" cy="4351338"/>
          </a:xfrm>
        </p:spPr>
        <p:txBody>
          <a:bodyPr/>
          <a:lstStyle/>
          <a:p>
            <a:r>
              <a:rPr lang="nl-NL" dirty="0"/>
              <a:t>Energie-omzetting			</a:t>
            </a:r>
            <a:r>
              <a:rPr lang="nl-NL" i="1" dirty="0"/>
              <a:t>warmtebronnen</a:t>
            </a:r>
          </a:p>
          <a:p>
            <a:r>
              <a:rPr lang="nl-NL" dirty="0"/>
              <a:t>Soorten energie			</a:t>
            </a:r>
            <a:r>
              <a:rPr lang="nl-NL" i="1" dirty="0"/>
              <a:t>elektrisch, beweging, chemisch</a:t>
            </a:r>
          </a:p>
          <a:p>
            <a:r>
              <a:rPr lang="nl-NL" dirty="0"/>
              <a:t>Verbranden 				</a:t>
            </a:r>
            <a:r>
              <a:rPr lang="nl-NL" i="1" dirty="0"/>
              <a:t>warmte komt vrij</a:t>
            </a:r>
          </a:p>
          <a:p>
            <a:r>
              <a:rPr lang="nl-NL" dirty="0"/>
              <a:t>Duurzaamheid				</a:t>
            </a:r>
            <a:r>
              <a:rPr lang="nl-NL" i="1" dirty="0"/>
              <a:t>windturbine, zonnepanelen</a:t>
            </a:r>
          </a:p>
          <a:p>
            <a:r>
              <a:rPr lang="nl-NL" dirty="0"/>
              <a:t>Absolute nulpunt			BINAS tabel 14</a:t>
            </a:r>
          </a:p>
          <a:p>
            <a:endParaRPr lang="nl-NL" dirty="0"/>
          </a:p>
          <a:p>
            <a:r>
              <a:rPr lang="nl-NL" dirty="0"/>
              <a:t>Energie berekenen 			vermogen x tijd </a:t>
            </a:r>
          </a:p>
        </p:txBody>
      </p:sp>
    </p:spTree>
    <p:extLst>
      <p:ext uri="{BB962C8B-B14F-4D97-AF65-F5344CB8AC3E}">
        <p14:creationId xmlns:p14="http://schemas.microsoft.com/office/powerpoint/2010/main" val="409059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E0ECE-54C6-2BAA-E719-859BD72F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670CF-8EC7-2114-ACB9-795BF704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van energie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08EF1E-5BEE-AA0B-3B38-ED68B5C3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665027" y="1690688"/>
            <a:ext cx="5291281" cy="29956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CFEE8B9-F5BA-A29B-A8AD-6B0F68A1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9" y="2049302"/>
            <a:ext cx="6274328" cy="13255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796BF1-589C-34E2-AEC4-4E9846153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77" y="2753344"/>
            <a:ext cx="3617573" cy="6756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CA6F03B-6A52-A6D2-8C50-DFE644DCA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976" y="3783772"/>
            <a:ext cx="3617573" cy="76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4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E8E27-AB5F-E468-D616-8E5D9886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C8BE0C-D952-20EE-C713-80D64DB8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81188"/>
            <a:ext cx="11353800" cy="480377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Stofeigenschappen </a:t>
            </a:r>
            <a:r>
              <a:rPr lang="nl-NL" dirty="0">
                <a:sym typeface="Wingdings" panose="05000000000000000000" pitchFamily="2" charset="2"/>
              </a:rPr>
              <a:t>			</a:t>
            </a:r>
            <a:r>
              <a:rPr lang="nl-NL" i="1" dirty="0">
                <a:sym typeface="Wingdings" panose="05000000000000000000" pitchFamily="2" charset="2"/>
              </a:rPr>
              <a:t>kleur, geur, smaak, brandbaarheid</a:t>
            </a:r>
          </a:p>
          <a:p>
            <a:r>
              <a:rPr lang="nl-NL" dirty="0">
                <a:sym typeface="Wingdings" panose="05000000000000000000" pitchFamily="2" charset="2"/>
              </a:rPr>
              <a:t>Materiaaleigenschappen 		</a:t>
            </a:r>
            <a:r>
              <a:rPr lang="nl-NL" i="1" dirty="0">
                <a:sym typeface="Wingdings" panose="05000000000000000000" pitchFamily="2" charset="2"/>
              </a:rPr>
              <a:t>geleiding, bewerking</a:t>
            </a:r>
          </a:p>
          <a:p>
            <a:r>
              <a:rPr lang="nl-NL" dirty="0">
                <a:sym typeface="Wingdings" panose="05000000000000000000" pitchFamily="2" charset="2"/>
              </a:rPr>
              <a:t>Metalen 					</a:t>
            </a:r>
            <a:r>
              <a:rPr lang="nl-NL" i="1" dirty="0">
                <a:sym typeface="Wingdings" panose="05000000000000000000" pitchFamily="2" charset="2"/>
              </a:rPr>
              <a:t>corrosie, geleiding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Dichtheid 				</a:t>
            </a:r>
            <a:r>
              <a:rPr lang="nl-NL" i="1" dirty="0">
                <a:sym typeface="Wingdings" panose="05000000000000000000" pitchFamily="2" charset="2"/>
              </a:rPr>
              <a:t>zinken, zweven, drijven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Grondstoffen naar product		</a:t>
            </a:r>
            <a:r>
              <a:rPr lang="nl-NL" i="1" dirty="0">
                <a:sym typeface="Wingdings" panose="05000000000000000000" pitchFamily="2" charset="2"/>
              </a:rPr>
              <a:t>productieproces, </a:t>
            </a:r>
            <a:r>
              <a:rPr lang="nl-NL" i="1" dirty="0" err="1">
                <a:sym typeface="Wingdings" panose="05000000000000000000" pitchFamily="2" charset="2"/>
              </a:rPr>
              <a:t>halffabrikaat</a:t>
            </a:r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Afval en milieu 				</a:t>
            </a:r>
            <a:r>
              <a:rPr lang="nl-NL" i="1" dirty="0">
                <a:sym typeface="Wingdings" panose="05000000000000000000" pitchFamily="2" charset="2"/>
              </a:rPr>
              <a:t>recyclen, broeikaseffect, gft, kca</a:t>
            </a:r>
          </a:p>
          <a:p>
            <a:pPr marL="0" indent="0">
              <a:buNone/>
            </a:pPr>
            <a:r>
              <a:rPr lang="nl-NL" i="1" dirty="0">
                <a:sym typeface="Wingdings" panose="05000000000000000000" pitchFamily="2" charset="2"/>
              </a:rPr>
              <a:t>						BINAS tabel 27</a:t>
            </a:r>
          </a:p>
          <a:p>
            <a:pPr marL="2286000" lvl="5" indent="0">
              <a:buNone/>
            </a:pPr>
            <a:r>
              <a:rPr lang="nl-NL" i="1" dirty="0">
                <a:sym typeface="Wingdings" panose="05000000000000000000" pitchFamily="2" charset="2"/>
              </a:rPr>
              <a:t>				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88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51E0C-0C24-33A0-E421-80EF91D9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met dichtheid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58B0888-B154-7448-40A0-3C3FA2674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5" y="1962357"/>
            <a:ext cx="6778393" cy="2654040"/>
          </a:xfr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E674AA-5653-971B-2709-34340A9F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084"/>
          <a:stretch/>
        </p:blipFill>
        <p:spPr>
          <a:xfrm>
            <a:off x="6656816" y="1457565"/>
            <a:ext cx="5339179" cy="30227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2A5E039-E5BE-3531-86AF-9EDDFFD72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619" y="2635658"/>
            <a:ext cx="3769779" cy="6537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EA2706-24C3-B000-DA42-240448176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011" y="3289377"/>
            <a:ext cx="4054788" cy="1190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53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 in 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387BBB-31AD-30AC-0FA5-29F91AB1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8405"/>
            <a:ext cx="5384116" cy="30134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ED59B7-09C2-5DD5-19DB-EED5A089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15" y="1943552"/>
            <a:ext cx="2164939" cy="17828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5B9F0C-5A32-9C7D-A620-9E46AE0E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92" y="1943552"/>
            <a:ext cx="2164939" cy="18080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61BCDC-06C5-2BB3-E5C0-7665AF3D4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314" y="3946878"/>
            <a:ext cx="2164939" cy="17863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8331BD6-4D7F-0E0F-C15C-D6C7D075F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392" y="3946878"/>
            <a:ext cx="2182010" cy="178637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11A6006-B56C-D7D9-E4F4-9EC7F2AC3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148" y="859647"/>
            <a:ext cx="3462314" cy="8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Geluidssnelheid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1DD5CB-4CD9-EA66-8357-38FF003E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27" y="1690688"/>
            <a:ext cx="5732039" cy="176593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4A5D6DB-710B-34C1-4E5D-DBC68D826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27" y="2581370"/>
            <a:ext cx="3451965" cy="44830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9D3D971-D071-5EED-223F-776B7DC96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427" y="3116299"/>
            <a:ext cx="3451965" cy="53107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ADD9DBB-80ED-BBE3-2EBB-1D5BD2C48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427" y="3920359"/>
            <a:ext cx="3451965" cy="65203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669C90E-8837-B2CE-CB10-D55E202F9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90" y="1644231"/>
            <a:ext cx="6048676" cy="1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CD5F-C61F-8CAB-590E-D383D1BF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AB445-9BD2-C839-5C25-0CE50888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3375"/>
            <a:ext cx="11010900" cy="4351338"/>
          </a:xfrm>
        </p:spPr>
        <p:txBody>
          <a:bodyPr/>
          <a:lstStyle/>
          <a:p>
            <a:r>
              <a:rPr lang="nl-NL" dirty="0"/>
              <a:t>Stroomkringen 				</a:t>
            </a:r>
            <a:r>
              <a:rPr lang="nl-NL" i="1" dirty="0"/>
              <a:t>serie – en parallel schakeling</a:t>
            </a:r>
          </a:p>
          <a:p>
            <a:endParaRPr lang="nl-NL" i="1" dirty="0"/>
          </a:p>
          <a:p>
            <a:r>
              <a:rPr lang="nl-NL" dirty="0"/>
              <a:t>Schakelingen bouwen 		</a:t>
            </a:r>
            <a:r>
              <a:rPr lang="nl-NL" i="1" dirty="0"/>
              <a:t>BINAS tabel 12 </a:t>
            </a:r>
          </a:p>
          <a:p>
            <a:r>
              <a:rPr lang="nl-NL" dirty="0"/>
              <a:t>Berekeningen 				</a:t>
            </a:r>
            <a:r>
              <a:rPr lang="nl-NL" i="1" dirty="0"/>
              <a:t>weerstand en vermogen </a:t>
            </a:r>
          </a:p>
          <a:p>
            <a:r>
              <a:rPr lang="nl-NL" dirty="0"/>
              <a:t>Capaciteit 				</a:t>
            </a:r>
            <a:r>
              <a:rPr lang="nl-NL" i="1" dirty="0"/>
              <a:t>energie levering uit accu, tijd </a:t>
            </a:r>
            <a:endParaRPr lang="nl-NL" dirty="0"/>
          </a:p>
          <a:p>
            <a:r>
              <a:rPr lang="nl-NL" dirty="0"/>
              <a:t>Energieverbruik 			</a:t>
            </a:r>
            <a:r>
              <a:rPr lang="nl-NL" i="1" dirty="0"/>
              <a:t>vermogen x tijd </a:t>
            </a:r>
            <a:endParaRPr lang="nl-NL" dirty="0"/>
          </a:p>
          <a:p>
            <a:r>
              <a:rPr lang="nl-NL" dirty="0"/>
              <a:t>Elektrische apparaten		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B545902-BB4D-A52C-BD59-D4D85D7C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365125"/>
            <a:ext cx="4667250" cy="22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80169-77C8-C5B4-17B2-269638E4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1CA10-8748-8043-87D2-4760EFF0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van de weerstand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B276BC-67DE-1124-75B9-B80DE318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901378" y="1275556"/>
            <a:ext cx="5139223" cy="32496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D65F30-49C1-CC28-7E18-87B1A3D6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9" y="2475575"/>
            <a:ext cx="6749979" cy="15193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931056-4DBF-7C90-AE4E-6AF070F13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543" y="2567562"/>
            <a:ext cx="4395857" cy="5794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EBA201-387A-C471-1667-CD853CBDB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543" y="3326721"/>
            <a:ext cx="3227367" cy="730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92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BB308-6A68-C660-4613-5E51E3116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846A0-3AB3-A744-F9C6-B0E351F2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Bouwen van schakeling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DC606A-90DF-B8A3-1292-DEFBD993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12" y="3606397"/>
            <a:ext cx="3934374" cy="2886478"/>
          </a:xfrm>
          <a:prstGeom prst="rect">
            <a:avLst/>
          </a:prstGeom>
        </p:spPr>
      </p:pic>
      <p:pic>
        <p:nvPicPr>
          <p:cNvPr id="11" name="Afbeelding 10" descr="Afbeelding met lijn, diagram, tekst&#10;&#10;Door AI gegenereerde inhoud is mogelijk onjuist.">
            <a:extLst>
              <a:ext uri="{FF2B5EF4-FFF2-40B4-BE49-F238E27FC236}">
                <a16:creationId xmlns:a16="http://schemas.microsoft.com/office/drawing/2014/main" id="{E857E514-AE96-6EA4-7DE9-EC575CD59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12" y="1322980"/>
            <a:ext cx="3934374" cy="2494184"/>
          </a:xfrm>
          <a:prstGeom prst="rect">
            <a:avLst/>
          </a:prstGeom>
        </p:spPr>
      </p:pic>
      <p:pic>
        <p:nvPicPr>
          <p:cNvPr id="13" name="Afbeelding 12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118727E2-6BB6-7A4C-C5A8-AFB53ECC1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5" y="1397440"/>
            <a:ext cx="6914343" cy="50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Gemiddelde snelheid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2496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1578F7-EB9C-EA72-E024-0308CAA84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9" y="1809693"/>
            <a:ext cx="6070733" cy="11332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D20A844-CBC4-977D-F241-F97F1A604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72" y="3158894"/>
            <a:ext cx="4209787" cy="6909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8E6BE8-B59B-94B7-EB74-9BAAB4FB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372" y="2697537"/>
            <a:ext cx="3959983" cy="4613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1E45C5-3548-BB90-748C-4C0403177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372" y="3849812"/>
            <a:ext cx="2733350" cy="71825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28974E7-A566-91DE-4C6F-0703DDE26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97" y="1835404"/>
            <a:ext cx="5982535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FAB4BCAB-A0BA-44ED-90CA-CE72724003D2}"/>
</file>

<file path=customXml/itemProps2.xml><?xml version="1.0" encoding="utf-8"?>
<ds:datastoreItem xmlns:ds="http://schemas.openxmlformats.org/officeDocument/2006/customXml" ds:itemID="{234A8413-487F-40A4-851D-0F24C2D7AD42}"/>
</file>

<file path=customXml/itemProps3.xml><?xml version="1.0" encoding="utf-8"?>
<ds:datastoreItem xmlns:ds="http://schemas.openxmlformats.org/officeDocument/2006/customXml" ds:itemID="{7D8A9370-DF1D-465B-B6AF-8188C512FEF7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222</Words>
  <Application>Microsoft Office PowerPoint</Application>
  <PresentationFormat>Breedbeeld</PresentationFormat>
  <Paragraphs>41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Effra</vt:lpstr>
      <vt:lpstr>Wingdings</vt:lpstr>
      <vt:lpstr>1_Kantoorthema</vt:lpstr>
      <vt:lpstr>Basis</vt:lpstr>
      <vt:lpstr>Stoffen en materialen </vt:lpstr>
      <vt:lpstr>Berekening met dichtheid </vt:lpstr>
      <vt:lpstr>Geluid in beeld</vt:lpstr>
      <vt:lpstr>Geluidssnelheid</vt:lpstr>
      <vt:lpstr>Elektrische energie </vt:lpstr>
      <vt:lpstr>Berekenen van de weerstand</vt:lpstr>
      <vt:lpstr>Bouwen van schakeling</vt:lpstr>
      <vt:lpstr>Gemiddelde snelheid</vt:lpstr>
      <vt:lpstr>Kracht tekenen</vt:lpstr>
      <vt:lpstr>Druk</vt:lpstr>
      <vt:lpstr>Verbranden en verwarmen </vt:lpstr>
      <vt:lpstr>Berekening van energie </vt:lpstr>
    </vt:vector>
  </TitlesOfParts>
  <Company>Parmant 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</dc:title>
  <dc:creator>Daane, Wouter</dc:creator>
  <cp:lastModifiedBy>Daane, Wouter</cp:lastModifiedBy>
  <cp:revision>1</cp:revision>
  <dcterms:created xsi:type="dcterms:W3CDTF">2025-03-12T14:01:56Z</dcterms:created>
  <dcterms:modified xsi:type="dcterms:W3CDTF">2025-03-12T14:06:55Z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</Properties>
</file>