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6bR4LG7PWX3McBSPt9mZEm5z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AAEE"/>
    <a:srgbClr val="945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CBE62-216A-398D-FA3D-1D267C6939C7}" v="659" dt="2025-03-11T14:16:11.158"/>
    <p1510:client id="{704D2054-ADB3-E938-DD24-B5B882C98533}" v="231" dt="2025-03-10T15:50:07.619"/>
    <p1510:client id="{97CA2C54-DAA3-81DD-BE40-3F775CDD201A}" v="102" dt="2025-03-10T16:44:18.407"/>
    <p1510:client id="{EA9DD225-025B-4F85-93C9-B3DBE83B7D70}" v="58" dt="2025-03-11T14:25:44.728"/>
  </p1510:revLst>
</p1510:revInfo>
</file>

<file path=ppt/tableStyles.xml><?xml version="1.0" encoding="utf-8"?>
<a:tblStyleLst xmlns:a="http://schemas.openxmlformats.org/drawingml/2006/main" def="{2D6E4B33-2F13-42BD-9886-CCF317E29D6C}">
  <a:tblStyle styleId="{2D6E4B33-2F13-42BD-9886-CCF317E29D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df235c70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df235c707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3df235c707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df235c70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df235c707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3df235c707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df235c70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df235c707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3df235c707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df235c70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3df235c707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3df235c707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df235c70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3df235c707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3df235c707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df235c70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df235c707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3df235c707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df235c70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df235c707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3df235c707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df235c70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df235c707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3df235c707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F1EE44A3-A097-A2F2-FD7C-63DE5204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df235c707_1_9:notes">
            <a:extLst>
              <a:ext uri="{FF2B5EF4-FFF2-40B4-BE49-F238E27FC236}">
                <a16:creationId xmlns:a16="http://schemas.microsoft.com/office/drawing/2014/main" id="{7D50B356-6DD4-618C-D64B-5BAF2F8669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df235c707_1_9:notes">
            <a:extLst>
              <a:ext uri="{FF2B5EF4-FFF2-40B4-BE49-F238E27FC236}">
                <a16:creationId xmlns:a16="http://schemas.microsoft.com/office/drawing/2014/main" id="{C45D3B21-A34D-3FF0-AED6-2976954CA4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3df235c707_1_9:notes">
            <a:extLst>
              <a:ext uri="{FF2B5EF4-FFF2-40B4-BE49-F238E27FC236}">
                <a16:creationId xmlns:a16="http://schemas.microsoft.com/office/drawing/2014/main" id="{0A902B2F-E834-C910-0EB2-82596B9177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2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df235c7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df235c70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3df235c70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df235c707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df235c707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3df235c707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df235c70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df235c707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3df235c707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df235c70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df235c707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3df235c707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df235c70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df235c707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3df235c707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12914"/>
          <a:stretch/>
        </p:blipFill>
        <p:spPr>
          <a:xfrm>
            <a:off x="138250" y="1153167"/>
            <a:ext cx="11895000" cy="82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816550" y="3593500"/>
            <a:ext cx="7115390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100" b="1" dirty="0">
                <a:solidFill>
                  <a:schemeClr val="lt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Eindexamenspreekuur Latijn</a:t>
            </a:r>
            <a:endParaRPr sz="4100" b="1" dirty="0">
              <a:solidFill>
                <a:schemeClr val="lt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df235c707_0_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De inspiratiebron van Vergilius</a:t>
            </a:r>
            <a:endParaRPr b="1" dirty="0">
              <a:latin typeface="Effra" panose="02000506080000020004" pitchFamily="2" charset="0"/>
            </a:endParaRPr>
          </a:p>
        </p:txBody>
      </p:sp>
      <p:sp>
        <p:nvSpPr>
          <p:cNvPr id="151" name="Google Shape;151;g33df235c707_0_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72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Homerus: </a:t>
            </a:r>
            <a:r>
              <a:rPr lang="nl-NL" dirty="0">
                <a:latin typeface="Effra" panose="02000506080000020004" pitchFamily="2" charset="0"/>
              </a:rPr>
              <a:t>episch dichter</a:t>
            </a:r>
          </a:p>
          <a:p>
            <a:pPr indent="-457200"/>
            <a:r>
              <a:rPr lang="nl-NL" i="1" dirty="0">
                <a:latin typeface="Effra" panose="02000506080000020004" pitchFamily="2" charset="0"/>
              </a:rPr>
              <a:t>Imitatio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i="1" dirty="0">
                <a:latin typeface="Effra" panose="02000506080000020004" pitchFamily="2" charset="0"/>
              </a:rPr>
              <a:t>Ilias</a:t>
            </a:r>
            <a:r>
              <a:rPr lang="nl-NL" dirty="0">
                <a:latin typeface="Effra" panose="02000506080000020004" pitchFamily="2" charset="0"/>
              </a:rPr>
              <a:t> (de Trojaanse oorlog) en </a:t>
            </a:r>
            <a:r>
              <a:rPr lang="nl-NL" i="1" dirty="0">
                <a:latin typeface="Effra" panose="02000506080000020004" pitchFamily="2" charset="0"/>
              </a:rPr>
              <a:t>Odyssee </a:t>
            </a:r>
            <a:r>
              <a:rPr lang="nl-NL" dirty="0">
                <a:latin typeface="Effra" panose="02000506080000020004" pitchFamily="2" charset="0"/>
              </a:rPr>
              <a:t>(de reis van Odysseus)</a:t>
            </a:r>
            <a:endParaRPr dirty="0">
              <a:latin typeface="Effra" panose="02000506080000020004" pitchFamily="2" charset="0"/>
            </a:endParaRPr>
          </a:p>
          <a:p>
            <a:r>
              <a:rPr lang="nl-NL" i="1" dirty="0" err="1">
                <a:latin typeface="Effra" panose="02000506080000020004" pitchFamily="2" charset="0"/>
              </a:rPr>
              <a:t>Aemulatio</a:t>
            </a:r>
            <a:endParaRPr lang="nl-NL" i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Effra" panose="02000506080000020004" pitchFamily="2" charset="0"/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lang="nl-NL" i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Effra" panose="02000506080000020004" pitchFamily="2" charset="0"/>
            </a:endParaRPr>
          </a:p>
        </p:txBody>
      </p:sp>
      <p:pic>
        <p:nvPicPr>
          <p:cNvPr id="152" name="Google Shape;152;g33df235c707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250" y="1825625"/>
            <a:ext cx="3422656" cy="4351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3" name="Google Shape;153;g33df235c707_0_56"/>
          <p:cNvGraphicFramePr/>
          <p:nvPr/>
        </p:nvGraphicFramePr>
        <p:xfrm>
          <a:off x="838200" y="4502900"/>
          <a:ext cx="6654000" cy="1280070"/>
        </p:xfrm>
        <a:graphic>
          <a:graphicData uri="http://schemas.openxmlformats.org/drawingml/2006/table">
            <a:tbl>
              <a:tblPr>
                <a:noFill/>
                <a:tableStyleId>{2D6E4B33-2F13-42BD-9886-CCF317E29D6C}</a:tableStyleId>
              </a:tblPr>
              <a:tblGrid>
                <a:gridCol w="33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i="1"/>
                        <a:t>Bij Homerus</a:t>
                      </a:r>
                      <a:endParaRPr sz="16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i="1"/>
                        <a:t>Bij Vergilius</a:t>
                      </a:r>
                      <a:endParaRPr sz="1600" i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/>
                        <a:t>Ilias: oorlog 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i="1"/>
                        <a:t>Aeneis</a:t>
                      </a:r>
                      <a:r>
                        <a:rPr lang="nl-NL" sz="1600"/>
                        <a:t> boek 1-6: reis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/>
                        <a:t>Odyssee: reis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i="1" dirty="0" err="1"/>
                        <a:t>Aeneis</a:t>
                      </a:r>
                      <a:r>
                        <a:rPr lang="nl-NL" sz="1600" i="1" dirty="0"/>
                        <a:t> </a:t>
                      </a:r>
                      <a:r>
                        <a:rPr lang="nl-NL" sz="1600" dirty="0"/>
                        <a:t>boek 7-12: oorlog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df235c707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l-NL" b="1" dirty="0">
                <a:latin typeface="Effra" panose="02000506080000020004" pitchFamily="2" charset="0"/>
              </a:rPr>
              <a:t>De inspiratiebron van Vergilius </a:t>
            </a:r>
            <a:endParaRPr b="1" dirty="0">
              <a:latin typeface="Effra" panose="02000506080000020004" pitchFamily="2" charset="0"/>
            </a:endParaRPr>
          </a:p>
        </p:txBody>
      </p:sp>
      <p:sp>
        <p:nvSpPr>
          <p:cNvPr id="160" name="Google Shape;160;g33df235c707_0_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72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b="1">
                <a:latin typeface="Effra" panose="02000506080000020004" pitchFamily="2" charset="0"/>
              </a:rPr>
              <a:t>Vergelijk deze passages eens:</a:t>
            </a:r>
            <a:endParaRPr i="1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Effra" panose="02000506080000020004" pitchFamily="2" charset="0"/>
            </a:endParaRPr>
          </a:p>
        </p:txBody>
      </p:sp>
      <p:graphicFrame>
        <p:nvGraphicFramePr>
          <p:cNvPr id="161" name="Google Shape;161;g33df235c707_0_64"/>
          <p:cNvGraphicFramePr/>
          <p:nvPr>
            <p:extLst>
              <p:ext uri="{D42A27DB-BD31-4B8C-83A1-F6EECF244321}">
                <p14:modId xmlns:p14="http://schemas.microsoft.com/office/powerpoint/2010/main" val="344706413"/>
              </p:ext>
            </p:extLst>
          </p:nvPr>
        </p:nvGraphicFramePr>
        <p:xfrm>
          <a:off x="952500" y="3238500"/>
          <a:ext cx="10287000" cy="2560290"/>
        </p:xfrm>
        <a:graphic>
          <a:graphicData uri="http://schemas.openxmlformats.org/drawingml/2006/table">
            <a:tbl>
              <a:tblPr>
                <a:noFill/>
                <a:tableStyleId>{2D6E4B33-2F13-42BD-9886-CCF317E29D6C}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i="0" dirty="0">
                          <a:solidFill>
                            <a:schemeClr val="tx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Driemaal deed ik een poging</a:t>
                      </a:r>
                      <a:r>
                        <a:rPr lang="nl-NL" sz="1600" i="0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  <a:t>, want ik wilde haar dolgraag </a:t>
                      </a:r>
                      <a:r>
                        <a:rPr lang="nl-NL" sz="1600" i="0" dirty="0">
                          <a:solidFill>
                            <a:schemeClr val="tx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omhelzen</a:t>
                      </a:r>
                      <a:r>
                        <a:rPr lang="nl-NL" sz="1600" i="0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  <a:t>, </a:t>
                      </a:r>
                      <a:r>
                        <a:rPr lang="nl-NL" sz="1600" i="0" dirty="0">
                          <a:solidFill>
                            <a:schemeClr val="tx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driemaal ontglipte ze mijn armen als</a:t>
                      </a:r>
                      <a:r>
                        <a:rPr lang="nl-NL" sz="1600" i="0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  <a:t> een schaduw of als een droombeeld. </a:t>
                      </a:r>
                      <a:br>
                        <a:rPr lang="nl-NL" sz="1600" i="0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</a:br>
                      <a:endParaRPr lang="nl-NL" sz="1600" i="0" dirty="0">
                        <a:solidFill>
                          <a:schemeClr val="tx1"/>
                        </a:solidFill>
                        <a:latin typeface="Effra" panose="02000506080000020004" pitchFamily="2" charset="0"/>
                      </a:endParaRPr>
                    </a:p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i="1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  <a:t>Odyssee </a:t>
                      </a:r>
                      <a:r>
                        <a:rPr lang="nl-NL" dirty="0">
                          <a:solidFill>
                            <a:schemeClr val="tx1"/>
                          </a:solidFill>
                          <a:latin typeface="Effra" panose="02000506080000020004" pitchFamily="2" charset="0"/>
                        </a:rPr>
                        <a:t>11.206-208</a:t>
                      </a:r>
                      <a:endParaRPr dirty="0">
                        <a:solidFill>
                          <a:schemeClr val="tx1"/>
                        </a:solidFill>
                        <a:latin typeface="Effra" panose="02000506080000020004" pitchFamily="2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Driemaal probeerde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Effra" panose="02000506080000020004" pitchFamily="2" charset="0"/>
                        </a:rPr>
                        <a:t>Aeneas toen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zijn armen om zijn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Effra" panose="02000506080000020004" pitchFamily="2" charset="0"/>
                        </a:rPr>
                        <a:t>vaders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hals te leggen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Effra" panose="02000506080000020004" pitchFamily="2" charset="0"/>
                        </a:rPr>
                        <a:t>;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driemaal ontsnapte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Effra" panose="02000506080000020004" pitchFamily="2" charset="0"/>
                        </a:rPr>
                        <a:t>de schim, tevergeefs vastgegrepen,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aan zijn handen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Effra" panose="02000506080000020004" pitchFamily="2" charset="0"/>
                        </a:rPr>
                        <a:t>,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BAAAEE"/>
                          </a:highlight>
                          <a:latin typeface="Effra" panose="02000506080000020004" pitchFamily="2" charset="0"/>
                        </a:rPr>
                        <a:t>gelijk aan </a:t>
                      </a:r>
                      <a:r>
                        <a:rPr lang="nl-NL" sz="16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Effra" panose="02000506080000020004" pitchFamily="2" charset="0"/>
                        </a:rPr>
                        <a:t>de vlugge winden en zeer gelijkend op de gevleugelde slaap.</a:t>
                      </a:r>
                      <a:endParaRPr sz="16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Effra" panose="02000506080000020004" pitchFamily="2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Effra" panose="02000506080000020004" pitchFamily="2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i="1" dirty="0" err="1">
                          <a:latin typeface="Effra" panose="02000506080000020004" pitchFamily="2" charset="0"/>
                        </a:rPr>
                        <a:t>Aeneis</a:t>
                      </a:r>
                      <a:r>
                        <a:rPr lang="nl-NL" i="1" dirty="0">
                          <a:latin typeface="Effra" panose="02000506080000020004" pitchFamily="2" charset="0"/>
                        </a:rPr>
                        <a:t> </a:t>
                      </a:r>
                      <a:r>
                        <a:rPr lang="nl-NL" dirty="0">
                          <a:latin typeface="Effra" panose="02000506080000020004" pitchFamily="2" charset="0"/>
                        </a:rPr>
                        <a:t>6.700-702</a:t>
                      </a:r>
                      <a:endParaRPr dirty="0">
                        <a:latin typeface="Effra" panose="02000506080000020004" pitchFamily="2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df235c707_0_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Aeneas in de kunst</a:t>
            </a:r>
            <a:endParaRPr b="1" dirty="0">
              <a:latin typeface="Effra" panose="02000506080000020004" pitchFamily="2" charset="0"/>
            </a:endParaRPr>
          </a:p>
        </p:txBody>
      </p:sp>
      <p:sp>
        <p:nvSpPr>
          <p:cNvPr id="168" name="Google Shape;168;g33df235c707_0_89"/>
          <p:cNvSpPr txBox="1">
            <a:spLocks noGrp="1"/>
          </p:cNvSpPr>
          <p:nvPr>
            <p:ph type="body" idx="1"/>
          </p:nvPr>
        </p:nvSpPr>
        <p:spPr>
          <a:xfrm>
            <a:off x="4892450" y="1690825"/>
            <a:ext cx="6519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Voorbeeldvraag</a:t>
            </a:r>
            <a:endParaRPr b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Effra" panose="02000506080000020004" pitchFamily="2" charset="0"/>
            </a:endParaRP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nl-NL" sz="2600" dirty="0">
                <a:latin typeface="Effra" panose="02000506080000020004" pitchFamily="2" charset="0"/>
              </a:rPr>
              <a:t>In dit kunstwerk heeft de beeldhouwer Bernini drie personages uit de </a:t>
            </a:r>
            <a:r>
              <a:rPr lang="nl-NL" sz="2600" dirty="0" err="1">
                <a:latin typeface="Effra" panose="02000506080000020004" pitchFamily="2" charset="0"/>
              </a:rPr>
              <a:t>Aeneis</a:t>
            </a:r>
            <a:r>
              <a:rPr lang="nl-NL" sz="2600" dirty="0">
                <a:latin typeface="Effra" panose="02000506080000020004" pitchFamily="2" charset="0"/>
              </a:rPr>
              <a:t> afgebeeld. Schrijf de juiste namen in elk vakje.</a:t>
            </a:r>
            <a:endParaRPr dirty="0">
              <a:latin typeface="Effra" panose="02000506080000020004" pitchFamily="2" charset="0"/>
            </a:endParaRPr>
          </a:p>
        </p:txBody>
      </p:sp>
      <p:pic>
        <p:nvPicPr>
          <p:cNvPr id="169" name="Google Shape;169;g33df235c707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925" y="1540450"/>
            <a:ext cx="3239558" cy="486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3df235c707_0_89"/>
          <p:cNvSpPr txBox="1"/>
          <p:nvPr/>
        </p:nvSpPr>
        <p:spPr>
          <a:xfrm>
            <a:off x="2645800" y="1987650"/>
            <a:ext cx="947700" cy="3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3df235c707_0_89"/>
          <p:cNvSpPr txBox="1"/>
          <p:nvPr/>
        </p:nvSpPr>
        <p:spPr>
          <a:xfrm>
            <a:off x="969825" y="3277650"/>
            <a:ext cx="1005900" cy="3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3df235c707_0_89"/>
          <p:cNvSpPr txBox="1"/>
          <p:nvPr/>
        </p:nvSpPr>
        <p:spPr>
          <a:xfrm>
            <a:off x="2991575" y="4825350"/>
            <a:ext cx="1005900" cy="3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df235c707_0_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Vertaaltips Vergilius</a:t>
            </a:r>
            <a:endParaRPr b="1" dirty="0">
              <a:latin typeface="Effra" panose="02000506080000020004" pitchFamily="2" charset="0"/>
            </a:endParaRPr>
          </a:p>
        </p:txBody>
      </p:sp>
      <p:sp>
        <p:nvSpPr>
          <p:cNvPr id="179" name="Google Shape;179;g33df235c707_0_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/>
              </a:rPr>
              <a:t>Check het eindexamenspreekuur van 2024 voor extra vertaaltips over de </a:t>
            </a:r>
            <a:r>
              <a:rPr lang="nl-NL" b="1" dirty="0" err="1">
                <a:latin typeface="Effra"/>
              </a:rPr>
              <a:t>coniunctivus</a:t>
            </a:r>
            <a:r>
              <a:rPr lang="nl-NL" b="1" dirty="0">
                <a:latin typeface="Effra"/>
              </a:rPr>
              <a:t>.</a:t>
            </a:r>
          </a:p>
          <a:p>
            <a:pPr>
              <a:buChar char="-"/>
            </a:pPr>
            <a:r>
              <a:rPr lang="nl-NL" dirty="0">
                <a:latin typeface="Effra"/>
              </a:rPr>
              <a:t>Lees voor het vertalen eerst de introductie en de aantekeningen door</a:t>
            </a:r>
          </a:p>
          <a:p>
            <a:pPr>
              <a:buChar char="-"/>
            </a:pPr>
            <a:r>
              <a:rPr lang="nl-NL" dirty="0">
                <a:latin typeface="Effra"/>
              </a:rPr>
              <a:t>Let op hyperbaton: wat congrueert waarmee?</a:t>
            </a:r>
          </a:p>
          <a:p>
            <a:pPr>
              <a:buChar char="-"/>
            </a:pPr>
            <a:r>
              <a:rPr lang="nl-NL" dirty="0">
                <a:latin typeface="Effra"/>
              </a:rPr>
              <a:t>Leer de "korte woorden"</a:t>
            </a:r>
          </a:p>
          <a:p>
            <a:pPr>
              <a:buChar char="-"/>
            </a:pPr>
            <a:r>
              <a:rPr lang="nl-NL" dirty="0">
                <a:latin typeface="Effra"/>
              </a:rPr>
              <a:t>uitgang -</a:t>
            </a:r>
            <a:r>
              <a:rPr lang="nl-NL" dirty="0" err="1">
                <a:latin typeface="Effra"/>
              </a:rPr>
              <a:t>ēre</a:t>
            </a:r>
            <a:r>
              <a:rPr lang="nl-NL" dirty="0">
                <a:latin typeface="Effra"/>
              </a:rPr>
              <a:t> in plaats van -</a:t>
            </a:r>
            <a:r>
              <a:rPr lang="nl-NL" dirty="0" err="1">
                <a:latin typeface="Effra"/>
              </a:rPr>
              <a:t>ērunt</a:t>
            </a:r>
            <a:endParaRPr lang="nl-NL" dirty="0">
              <a:latin typeface="Effra"/>
            </a:endParaRPr>
          </a:p>
          <a:p>
            <a:pPr>
              <a:buChar char="-"/>
            </a:pPr>
            <a:r>
              <a:rPr lang="nl-NL" dirty="0">
                <a:latin typeface="Effra"/>
              </a:rPr>
              <a:t>Eerste en tweede persoon vooral in dialogen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df235c707_0_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>
                <a:latin typeface="Effra" panose="02000506080000020004" pitchFamily="2" charset="0"/>
              </a:rPr>
              <a:t>Vertalen participium</a:t>
            </a:r>
            <a:endParaRPr b="1">
              <a:latin typeface="Effra" panose="02000506080000020004" pitchFamily="2" charset="0"/>
            </a:endParaRPr>
          </a:p>
        </p:txBody>
      </p:sp>
      <p:sp>
        <p:nvSpPr>
          <p:cNvPr id="186" name="Google Shape;186;g33df235c707_0_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Vertaalmogelijkheden</a:t>
            </a:r>
            <a:endParaRPr b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latin typeface="Effra" panose="02000506080000020004" pitchFamily="2" charset="0"/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Effra" panose="02000506080000020004" pitchFamily="2" charset="0"/>
              </a:rPr>
              <a:t>bijvoeglijke vertaling		</a:t>
            </a:r>
            <a:r>
              <a:rPr lang="nl-NL" i="1" dirty="0">
                <a:latin typeface="Effra" panose="02000506080000020004" pitchFamily="2" charset="0"/>
              </a:rPr>
              <a:t>de </a:t>
            </a:r>
            <a:r>
              <a:rPr lang="nl-NL" b="1" i="1" dirty="0">
                <a:latin typeface="Effra" panose="02000506080000020004" pitchFamily="2" charset="0"/>
              </a:rPr>
              <a:t>zingende</a:t>
            </a:r>
            <a:r>
              <a:rPr lang="nl-NL" i="1" dirty="0">
                <a:latin typeface="Effra" panose="02000506080000020004" pitchFamily="2" charset="0"/>
              </a:rPr>
              <a:t> man wandelt.</a:t>
            </a:r>
            <a:endParaRPr i="1" dirty="0">
              <a:latin typeface="Effra" panose="02000506080000020004" pitchFamily="2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Effra" panose="02000506080000020004" pitchFamily="2" charset="0"/>
              </a:rPr>
              <a:t>bijzin				</a:t>
            </a:r>
            <a:r>
              <a:rPr lang="nl-NL" i="1" dirty="0">
                <a:latin typeface="Effra" panose="02000506080000020004" pitchFamily="2" charset="0"/>
              </a:rPr>
              <a:t>de man wandelt, </a:t>
            </a:r>
            <a:r>
              <a:rPr lang="nl-NL" b="1" i="1" dirty="0">
                <a:latin typeface="Effra" panose="02000506080000020004" pitchFamily="2" charset="0"/>
              </a:rPr>
              <a:t>terwijl/omdat hij						zingt.</a:t>
            </a:r>
            <a:endParaRPr b="1" i="1" dirty="0">
              <a:latin typeface="Effra" panose="02000506080000020004" pitchFamily="2" charset="0"/>
            </a:endParaRPr>
          </a:p>
          <a:p>
            <a:pPr>
              <a:spcBef>
                <a:spcPts val="0"/>
              </a:spcBef>
            </a:pPr>
            <a:r>
              <a:rPr lang="nl-NL" dirty="0">
                <a:latin typeface="Effra" panose="02000506080000020004" pitchFamily="2" charset="0"/>
              </a:rPr>
              <a:t>betrekkelijke bijzin		</a:t>
            </a:r>
            <a:r>
              <a:rPr lang="nl-NL" i="1" dirty="0">
                <a:latin typeface="Effra" panose="02000506080000020004" pitchFamily="2" charset="0"/>
              </a:rPr>
              <a:t>de man, </a:t>
            </a:r>
            <a:r>
              <a:rPr lang="nl-NL" b="1" i="1" dirty="0">
                <a:latin typeface="Effra" panose="02000506080000020004" pitchFamily="2" charset="0"/>
              </a:rPr>
              <a:t>die zingt</a:t>
            </a:r>
            <a:r>
              <a:rPr lang="nl-NL" i="1" dirty="0">
                <a:latin typeface="Effra" panose="02000506080000020004" pitchFamily="2" charset="0"/>
              </a:rPr>
              <a:t>, wandelt.</a:t>
            </a:r>
            <a:endParaRPr i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Effra" panose="02000506080000020004" pitchFamily="2" charset="0"/>
            </a:endParaRPr>
          </a:p>
        </p:txBody>
      </p:sp>
      <p:sp>
        <p:nvSpPr>
          <p:cNvPr id="187" name="Google Shape;187;g33df235c707_0_106"/>
          <p:cNvSpPr txBox="1"/>
          <p:nvPr/>
        </p:nvSpPr>
        <p:spPr>
          <a:xfrm>
            <a:off x="838200" y="4870350"/>
            <a:ext cx="10297800" cy="1540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55E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Tip</a:t>
            </a:r>
            <a:endParaRPr sz="2800" b="1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Bepaal of het participium ‘los’ staat, of aanvullende informatie krijgt. </a:t>
            </a:r>
            <a:endParaRPr sz="220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	Los? 		→ vertaal het participium bijvoeglijk</a:t>
            </a:r>
            <a:endParaRPr sz="220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	Meer info?	→ vertaal het participium met een bijzin</a:t>
            </a:r>
            <a:endParaRPr sz="220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df235c707_0_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Vertalen participium</a:t>
            </a:r>
            <a:endParaRPr b="1" dirty="0">
              <a:latin typeface="Effra" panose="02000506080000020004" pitchFamily="2" charset="0"/>
            </a:endParaRPr>
          </a:p>
        </p:txBody>
      </p:sp>
      <p:sp>
        <p:nvSpPr>
          <p:cNvPr id="194" name="Google Shape;194;g33df235c707_0_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Het verschil tussen PPA, PPP</a:t>
            </a:r>
            <a:endParaRPr b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Effra" panose="02000506080000020004" pitchFamily="2" charset="0"/>
            </a:endParaRPr>
          </a:p>
        </p:txBody>
      </p:sp>
      <p:sp>
        <p:nvSpPr>
          <p:cNvPr id="195" name="Google Shape;195;g33df235c707_0_112"/>
          <p:cNvSpPr txBox="1"/>
          <p:nvPr/>
        </p:nvSpPr>
        <p:spPr>
          <a:xfrm>
            <a:off x="838200" y="2422025"/>
            <a:ext cx="5099700" cy="3356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55E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8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PPA </a:t>
            </a:r>
            <a:r>
              <a:rPr lang="nl-NL" sz="2800" b="1" i="1" dirty="0" err="1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puer</a:t>
            </a:r>
            <a:r>
              <a:rPr lang="nl-NL" sz="2800" b="1" i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nl-NL" sz="2800" b="1" i="1" dirty="0" err="1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vocans</a:t>
            </a:r>
            <a:endParaRPr lang="nl-NL" sz="2800" b="1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- 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het zelfstandig naamwoord is degene die de handeling 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uitvoert</a:t>
            </a:r>
            <a:endParaRPr sz="2000" b="1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- de handeling gebeurt 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tegelijk 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met de persoonsvorm </a:t>
            </a:r>
            <a:endParaRPr sz="20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→ ‘terwijl de jongen roept…’</a:t>
            </a:r>
            <a:endParaRPr sz="23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3df235c707_0_112"/>
          <p:cNvSpPr txBox="1"/>
          <p:nvPr/>
        </p:nvSpPr>
        <p:spPr>
          <a:xfrm>
            <a:off x="6325925" y="2422025"/>
            <a:ext cx="5099700" cy="3356700"/>
          </a:xfrm>
          <a:prstGeom prst="rect">
            <a:avLst/>
          </a:prstGeom>
          <a:noFill/>
          <a:ln w="38100" cap="flat" cmpd="sng">
            <a:solidFill>
              <a:srgbClr val="955E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8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PPP</a:t>
            </a:r>
            <a:r>
              <a:rPr lang="nl-NL" sz="2800" b="1" dirty="0">
                <a:latin typeface="Effra" panose="02000506080000020004" pitchFamily="2" charset="0"/>
                <a:ea typeface="Calibri"/>
                <a:cs typeface="Calibri"/>
                <a:sym typeface="Calibri"/>
              </a:rPr>
              <a:t> </a:t>
            </a:r>
            <a:r>
              <a:rPr lang="nl-NL" sz="2600" b="1" i="1" dirty="0" err="1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puer</a:t>
            </a:r>
            <a:r>
              <a:rPr lang="nl-NL" sz="2600" b="1" i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nl-NL" sz="2600" b="1" i="1" dirty="0" err="1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vocatus</a:t>
            </a:r>
            <a:endParaRPr lang="nl-NL" sz="2800" b="1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- 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het zelfstandig naamwoord is degene die de handeling 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overkomt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- de handeling is 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eerder 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gebeurd dan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de persoonsvorm </a:t>
            </a:r>
            <a:endParaRPr sz="20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  <a:ea typeface="Calibri"/>
                <a:cs typeface="Calibri"/>
                <a:sym typeface="Calibri"/>
              </a:rPr>
              <a:t>→ ‘nadat de jongen is geroepen…’ </a:t>
            </a:r>
            <a:endParaRPr sz="2300" dirty="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3df235c707_0_112"/>
          <p:cNvSpPr txBox="1"/>
          <p:nvPr/>
        </p:nvSpPr>
        <p:spPr>
          <a:xfrm>
            <a:off x="-1263650" y="1461100"/>
            <a:ext cx="758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Effra" panose="02000506080000020004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CDA13-FB43-2639-098B-2EC8D52A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Effra" panose="02000506080000020004" pitchFamily="2" charset="0"/>
              </a:rPr>
              <a:t>Tips &amp; Tricks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B51300-4FD5-6F7E-C543-6A370439B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latin typeface="Effra" panose="02000506080000020004" pitchFamily="2" charset="0"/>
              </a:rPr>
              <a:t>Highlight je tekstbereik</a:t>
            </a:r>
          </a:p>
          <a:p>
            <a:endParaRPr lang="nl-NL" dirty="0">
              <a:latin typeface="Effra" panose="02000506080000020004" pitchFamily="2" charset="0"/>
            </a:endParaRPr>
          </a:p>
          <a:p>
            <a:r>
              <a:rPr lang="nl-NL" dirty="0">
                <a:latin typeface="Effra" panose="02000506080000020004" pitchFamily="2" charset="0"/>
              </a:rPr>
              <a:t>Herhaal in je antwoord een deel van de vraag.</a:t>
            </a:r>
          </a:p>
          <a:p>
            <a:endParaRPr lang="nl-NL" dirty="0">
              <a:latin typeface="Effra" panose="02000506080000020004" pitchFamily="2" charset="0"/>
            </a:endParaRPr>
          </a:p>
          <a:p>
            <a:r>
              <a:rPr lang="nl-NL" dirty="0">
                <a:latin typeface="Effra" panose="02000506080000020004" pitchFamily="2" charset="0"/>
              </a:rPr>
              <a:t>Neem een Nederlands woordenboek mee</a:t>
            </a:r>
          </a:p>
          <a:p>
            <a:endParaRPr lang="nl-NL" dirty="0">
              <a:latin typeface="Effra" panose="02000506080000020004" pitchFamily="2" charset="0"/>
            </a:endParaRPr>
          </a:p>
          <a:p>
            <a:r>
              <a:rPr lang="nl-NL" dirty="0">
                <a:latin typeface="Effra" panose="02000506080000020004" pitchFamily="2" charset="0"/>
              </a:rPr>
              <a:t>Highlight bij de vertaling de aangetekende woorden</a:t>
            </a:r>
          </a:p>
          <a:p>
            <a:endParaRPr lang="nl-NL" dirty="0">
              <a:latin typeface="Effra"/>
            </a:endParaRPr>
          </a:p>
          <a:p>
            <a:r>
              <a:rPr lang="nl-NL" dirty="0">
                <a:latin typeface="Effra"/>
              </a:rPr>
              <a:t>Tijdsindeling: één uur voor de vragen, één uur voor de vertaling, één uur om te reviseren</a:t>
            </a:r>
            <a:endParaRPr lang="nl-NL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df235c707_1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Onderwerpen</a:t>
            </a:r>
            <a:endParaRPr b="1" dirty="0">
              <a:latin typeface="Effra" panose="02000506080000020004" pitchFamily="2" charset="0"/>
            </a:endParaRPr>
          </a:p>
        </p:txBody>
      </p:sp>
      <p:sp>
        <p:nvSpPr>
          <p:cNvPr id="96" name="Google Shape;96;g33df235c707_1_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400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3600" dirty="0">
                <a:latin typeface="Effra" panose="02000506080000020004" pitchFamily="2" charset="0"/>
              </a:rPr>
              <a:t>Syllabus</a:t>
            </a:r>
            <a:endParaRPr sz="3600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 dirty="0">
              <a:latin typeface="Effra" panose="02000506080000020004" pitchFamily="2" charset="0"/>
            </a:endParaRPr>
          </a:p>
          <a:p>
            <a:pPr marL="457200" lvl="0" indent="-4400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3600" dirty="0">
                <a:latin typeface="Effra" panose="02000506080000020004" pitchFamily="2" charset="0"/>
              </a:rPr>
              <a:t>Wat voor examenvragen kun je verwachten?</a:t>
            </a:r>
            <a:endParaRPr sz="3600" dirty="0">
              <a:latin typeface="Effra" panose="02000506080000020004" pitchFamily="2" charset="0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 dirty="0">
              <a:latin typeface="Effra" panose="02000506080000020004" pitchFamily="2" charset="0"/>
            </a:endParaRPr>
          </a:p>
          <a:p>
            <a:pPr marL="457200" lvl="0" indent="-4400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3600" dirty="0">
                <a:latin typeface="Effra" panose="02000506080000020004" pitchFamily="2" charset="0"/>
              </a:rPr>
              <a:t>Inspiratie van Vergilius en Vergilius als inspiratie</a:t>
            </a:r>
            <a:endParaRPr sz="3600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 dirty="0">
              <a:latin typeface="Effra" panose="02000506080000020004" pitchFamily="2" charset="0"/>
            </a:endParaRPr>
          </a:p>
          <a:p>
            <a:pPr marL="457200" lvl="0" indent="-4400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3600" dirty="0">
                <a:latin typeface="Effra" panose="02000506080000020004" pitchFamily="2" charset="0"/>
              </a:rPr>
              <a:t>Tips &amp; Tricks voor je proefvertaling</a:t>
            </a:r>
            <a:endParaRPr sz="3600"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Effra" panose="0200050608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df235c707_1_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1745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Syllabus</a:t>
            </a:r>
            <a:endParaRPr b="1" dirty="0">
              <a:latin typeface="Effra" panose="02000506080000020004" pitchFamily="2" charset="0"/>
            </a:endParaRPr>
          </a:p>
        </p:txBody>
      </p:sp>
      <p:sp>
        <p:nvSpPr>
          <p:cNvPr id="103" name="Google Shape;103;g33df235c707_1_9"/>
          <p:cNvSpPr txBox="1">
            <a:spLocks noGrp="1"/>
          </p:cNvSpPr>
          <p:nvPr>
            <p:ph type="body" idx="1"/>
          </p:nvPr>
        </p:nvSpPr>
        <p:spPr>
          <a:xfrm>
            <a:off x="831850" y="1922463"/>
            <a:ext cx="10515600" cy="41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Epos </a:t>
            </a:r>
            <a:endParaRPr lang="en-US" dirty="0">
              <a:latin typeface="Effra" panose="02000506080000020004" pitchFamily="2" charset="0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Door Augustus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gepropageerde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Romeinse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virtutes (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deugden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):</a:t>
            </a:r>
            <a:endParaRPr lang="en-US" dirty="0">
              <a:latin typeface="Effra" panose="02000506080000020004" pitchFamily="2" charset="0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 pietas </a:t>
            </a:r>
            <a:endParaRPr lang="en-US" dirty="0">
              <a:latin typeface="Effra" panose="02000506080000020004" pitchFamily="2" charset="0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 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clementia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endParaRPr lang="en-US" dirty="0">
              <a:latin typeface="Effra" panose="02000506080000020004" pitchFamily="2" charset="0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 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iustitia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 </a:t>
            </a:r>
            <a:endParaRPr lang="en-US" dirty="0">
              <a:latin typeface="Effra" panose="02000506080000020004" pitchFamily="2" charset="0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Pax Augusta</a:t>
            </a: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Furor</a:t>
            </a: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Veel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aandacht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voor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het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leed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</a:p>
          <a:p>
            <a:pPr marL="0" indent="0"/>
            <a:endParaRPr lang="en-US" dirty="0">
              <a:solidFill>
                <a:srgbClr val="000000"/>
              </a:solidFill>
              <a:latin typeface="Effra" panose="0200050608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DAD9134B-D05C-869F-3BFD-ADB3DDD97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df235c707_1_9">
            <a:extLst>
              <a:ext uri="{FF2B5EF4-FFF2-40B4-BE49-F238E27FC236}">
                <a16:creationId xmlns:a16="http://schemas.microsoft.com/office/drawing/2014/main" id="{47EFAC69-67F3-F2ED-B885-678EFD14B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1745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dirty="0">
                <a:latin typeface="Effra" panose="02000506080000020004" pitchFamily="2" charset="0"/>
              </a:rPr>
              <a:t>Syllabus</a:t>
            </a:r>
            <a:endParaRPr sz="4400" b="1" dirty="0">
              <a:latin typeface="Effra" panose="02000506080000020004" pitchFamily="2" charset="0"/>
            </a:endParaRPr>
          </a:p>
        </p:txBody>
      </p:sp>
      <p:sp>
        <p:nvSpPr>
          <p:cNvPr id="103" name="Google Shape;103;g33df235c707_1_9">
            <a:extLst>
              <a:ext uri="{FF2B5EF4-FFF2-40B4-BE49-F238E27FC236}">
                <a16:creationId xmlns:a16="http://schemas.microsoft.com/office/drawing/2014/main" id="{F1F21512-9AF3-23B9-8CD2-BB1B879436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1922463"/>
            <a:ext cx="10515600" cy="41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endParaRPr lang="en-US" dirty="0">
              <a:solidFill>
                <a:srgbClr val="000000"/>
              </a:solidFill>
              <a:latin typeface="Effra" panose="02000506080000020004" pitchFamily="2" charset="0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Pax Augusta:</a:t>
            </a:r>
            <a:endParaRPr lang="en-US" dirty="0">
              <a:latin typeface="Effra" panose="02000506080000020004" pitchFamily="2" charset="0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Ara Pacis</a:t>
            </a:r>
          </a:p>
          <a:p>
            <a:pPr marL="0" indent="0"/>
            <a:endParaRPr lang="en-US" dirty="0">
              <a:solidFill>
                <a:srgbClr val="000000"/>
              </a:solidFill>
              <a:latin typeface="Effra" panose="0200050608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A6AF4-3CC1-0DB8-2C49-042E1B0F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638" y="1358804"/>
            <a:ext cx="7280314" cy="48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df235c707_0_0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9165900" cy="5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200">
                <a:latin typeface="Effra" panose="02000506080000020004" pitchFamily="2" charset="0"/>
              </a:rPr>
              <a:t>‘Quae nunc deinde mora est? Aut quid iam, Turne, retractas?</a:t>
            </a:r>
            <a:endParaRPr sz="2200"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200">
                <a:latin typeface="Effra" panose="02000506080000020004" pitchFamily="2" charset="0"/>
              </a:rPr>
              <a:t>890	non cursu, saevis certandum est comminus armis.</a:t>
            </a:r>
            <a:endParaRPr sz="220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nl-NL" sz="1800">
                <a:latin typeface="Effra" panose="02000506080000020004" pitchFamily="2" charset="0"/>
              </a:rPr>
            </a:br>
            <a:endParaRPr sz="1800">
              <a:latin typeface="Effra" panose="02000506080000020004" pitchFamily="2" charset="0"/>
            </a:endParaRPr>
          </a:p>
        </p:txBody>
      </p:sp>
      <p:sp>
        <p:nvSpPr>
          <p:cNvPr id="110" name="Google Shape;110;g33df235c707_0_0"/>
          <p:cNvSpPr txBox="1"/>
          <p:nvPr/>
        </p:nvSpPr>
        <p:spPr>
          <a:xfrm>
            <a:off x="9043075" y="2158750"/>
            <a:ext cx="2711400" cy="3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i="1">
                <a:solidFill>
                  <a:schemeClr val="dk1"/>
                </a:solidFill>
                <a:latin typeface="Effra" panose="02000506080000020004" pitchFamily="2" charset="0"/>
              </a:rPr>
              <a:t>‘</a:t>
            </a:r>
            <a:r>
              <a:rPr lang="nl-NL" sz="1600" i="1">
                <a:solidFill>
                  <a:schemeClr val="dk1"/>
                </a:solidFill>
                <a:highlight>
                  <a:srgbClr val="FFFFFF"/>
                </a:highlight>
                <a:latin typeface="Effra" panose="02000506080000020004" pitchFamily="2" charset="0"/>
              </a:rPr>
              <a:t>Welk oponthoud is er nu nog? Of waarom trek je je nu terug, Turnus? Niet door te rennen, maar met wrede wapens moet er man tegen man gevochten worden.</a:t>
            </a:r>
            <a:endParaRPr sz="1600" i="1">
              <a:solidFill>
                <a:schemeClr val="dk1"/>
              </a:solidFill>
              <a:highlight>
                <a:srgbClr val="FFFFFF"/>
              </a:highlight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1800" i="1">
                <a:solidFill>
                  <a:schemeClr val="dk1"/>
                </a:solidFill>
                <a:latin typeface="Effra" panose="02000506080000020004" pitchFamily="2" charset="0"/>
              </a:rPr>
              <a:t>Aeneis </a:t>
            </a:r>
            <a:r>
              <a:rPr lang="nl-NL" sz="1800">
                <a:solidFill>
                  <a:schemeClr val="dk1"/>
                </a:solidFill>
                <a:latin typeface="Effra" panose="02000506080000020004" pitchFamily="2" charset="0"/>
              </a:rPr>
              <a:t>12.889-890</a:t>
            </a:r>
            <a:endParaRPr sz="1600" i="1">
              <a:solidFill>
                <a:schemeClr val="dk1"/>
              </a:solidFill>
              <a:highlight>
                <a:srgbClr val="FFFFFF"/>
              </a:highlight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1800" i="1">
                <a:solidFill>
                  <a:schemeClr val="dk1"/>
                </a:solidFill>
                <a:latin typeface="Effra" panose="02000506080000020004" pitchFamily="2" charset="0"/>
              </a:rPr>
              <a:t> </a:t>
            </a:r>
            <a:endParaRPr sz="1000">
              <a:latin typeface="Effra" panose="02000506080000020004" pitchFamily="2" charset="0"/>
            </a:endParaRPr>
          </a:p>
        </p:txBody>
      </p:sp>
      <p:sp>
        <p:nvSpPr>
          <p:cNvPr id="112" name="Google Shape;112;g33df235c70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l-NL" b="1" dirty="0">
                <a:latin typeface="Effra" panose="02000506080000020004" pitchFamily="2" charset="0"/>
              </a:rPr>
              <a:t>Stijlfiguren (1)</a:t>
            </a:r>
            <a:endParaRPr b="1" dirty="0">
              <a:latin typeface="Effra" panose="02000506080000020004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3B535F7-856F-CF06-9B6D-D4D185D0F11D}"/>
              </a:ext>
            </a:extLst>
          </p:cNvPr>
          <p:cNvSpPr txBox="1"/>
          <p:nvPr/>
        </p:nvSpPr>
        <p:spPr>
          <a:xfrm>
            <a:off x="838200" y="3665125"/>
            <a:ext cx="5920596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b="1" dirty="0">
                <a:latin typeface="Effra" panose="02000506080000020004" pitchFamily="2" charset="0"/>
                <a:cs typeface="Segoe UI"/>
              </a:rPr>
              <a:t>Voorbeeldvraag stijlfiguren</a:t>
            </a:r>
            <a:r>
              <a:rPr lang="en-US" sz="2000" dirty="0">
                <a:latin typeface="Effra" panose="02000506080000020004" pitchFamily="2" charset="0"/>
                <a:cs typeface="Segoe UI"/>
              </a:rPr>
              <a:t>​</a:t>
            </a:r>
          </a:p>
          <a:p>
            <a:pPr marL="457200" indent="-355600">
              <a:buFont typeface=""/>
              <a:buAutoNum type="arabicPeriod"/>
            </a:pPr>
            <a:r>
              <a:rPr lang="nl-NL" sz="2000" dirty="0">
                <a:latin typeface="Effra" panose="02000506080000020004" pitchFamily="2" charset="0"/>
              </a:rPr>
              <a:t>Citeer uit regel 889-890 een </a:t>
            </a:r>
            <a:r>
              <a:rPr lang="nl-NL" sz="2000" b="1" dirty="0">
                <a:latin typeface="Effra" panose="02000506080000020004" pitchFamily="2" charset="0"/>
              </a:rPr>
              <a:t>hyperbaton.</a:t>
            </a:r>
          </a:p>
          <a:p>
            <a:pPr marL="457200" indent="-355600">
              <a:buFont typeface=""/>
              <a:buAutoNum type="arabicPeriod"/>
            </a:pPr>
            <a:endParaRPr lang="nl-NL" sz="2000" b="1" dirty="0">
              <a:latin typeface="Effra" panose="02000506080000020004" pitchFamily="2" charset="0"/>
            </a:endParaRPr>
          </a:p>
          <a:p>
            <a:pPr marL="457200" indent="-355600">
              <a:buFont typeface=""/>
              <a:buAutoNum type="arabicPeriod"/>
            </a:pPr>
            <a:r>
              <a:rPr lang="nl-NL" sz="2000" dirty="0">
                <a:latin typeface="Effra" panose="02000506080000020004" pitchFamily="2" charset="0"/>
              </a:rPr>
              <a:t>In regel 889-890 komt een </a:t>
            </a:r>
            <a:r>
              <a:rPr lang="nl-NL" sz="2000" b="1" dirty="0">
                <a:latin typeface="Effra" panose="02000506080000020004" pitchFamily="2" charset="0"/>
              </a:rPr>
              <a:t>hypallage </a:t>
            </a:r>
            <a:r>
              <a:rPr lang="nl-NL" sz="2000" dirty="0">
                <a:latin typeface="Effra" panose="02000506080000020004" pitchFamily="2" charset="0"/>
              </a:rPr>
              <a:t>voor. Citeer het desbetreffende Latijnse woord.</a:t>
            </a:r>
          </a:p>
          <a:p>
            <a:pPr marL="101600"/>
            <a:r>
              <a:rPr lang="nl-NL" sz="2000" dirty="0">
                <a:latin typeface="Effra" panose="02000506080000020004" pitchFamily="2" charset="0"/>
              </a:rPr>
              <a:t>​</a:t>
            </a:r>
          </a:p>
          <a:p>
            <a:pPr marL="457200" indent="-355600">
              <a:buFont typeface=""/>
              <a:buAutoNum type="arabicPeriod"/>
            </a:pPr>
            <a:endParaRPr lang="nl-NL" dirty="0">
              <a:latin typeface="Effra" panose="02000506080000020004" pitchFamily="2" charset="0"/>
            </a:endParaRPr>
          </a:p>
          <a:p>
            <a:pPr marL="457200" indent="-355600">
              <a:buFont typeface=""/>
              <a:buAutoNum type="arabicPeriod" startAt="2"/>
            </a:pPr>
            <a:endParaRPr lang="nl-NL" sz="2000" dirty="0">
              <a:latin typeface="Effra" panose="0200050608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df235c707_1_19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9165900" cy="5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200">
                <a:latin typeface="Effra" panose="02000506080000020004" pitchFamily="2" charset="0"/>
              </a:rPr>
              <a:t>890	non cursu, saevis certandum est comminus armis.</a:t>
            </a:r>
            <a:endParaRPr sz="220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nl-NL" sz="1800">
                <a:latin typeface="Effra" panose="02000506080000020004" pitchFamily="2" charset="0"/>
              </a:rPr>
            </a:br>
            <a:endParaRPr sz="1800">
              <a:latin typeface="Effra" panose="02000506080000020004" pitchFamily="2" charset="0"/>
            </a:endParaRPr>
          </a:p>
        </p:txBody>
      </p:sp>
      <p:sp>
        <p:nvSpPr>
          <p:cNvPr id="119" name="Google Shape;119;g33df235c707_1_19"/>
          <p:cNvSpPr txBox="1"/>
          <p:nvPr/>
        </p:nvSpPr>
        <p:spPr>
          <a:xfrm>
            <a:off x="9043075" y="2158750"/>
            <a:ext cx="27114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i="1">
                <a:solidFill>
                  <a:schemeClr val="dk1"/>
                </a:solidFill>
                <a:highlight>
                  <a:srgbClr val="FFFFFF"/>
                </a:highlight>
                <a:latin typeface="Effra" panose="02000506080000020004" pitchFamily="2" charset="0"/>
              </a:rPr>
              <a:t>Niet door te rennen, maar met wrede wapens moet er man tegen man gevochten worden.</a:t>
            </a:r>
            <a:endParaRPr sz="1600" i="1">
              <a:solidFill>
                <a:schemeClr val="dk1"/>
              </a:solidFill>
              <a:highlight>
                <a:srgbClr val="FFFFFF"/>
              </a:highlight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1800" i="1">
                <a:solidFill>
                  <a:schemeClr val="dk1"/>
                </a:solidFill>
                <a:latin typeface="Effra" panose="02000506080000020004" pitchFamily="2" charset="0"/>
              </a:rPr>
              <a:t>Aeneis </a:t>
            </a:r>
            <a:r>
              <a:rPr lang="nl-NL" sz="1800">
                <a:solidFill>
                  <a:schemeClr val="dk1"/>
                </a:solidFill>
                <a:latin typeface="Effra" panose="02000506080000020004" pitchFamily="2" charset="0"/>
              </a:rPr>
              <a:t>12.890</a:t>
            </a:r>
            <a:endParaRPr sz="1600" i="1">
              <a:solidFill>
                <a:schemeClr val="dk1"/>
              </a:solidFill>
              <a:highlight>
                <a:srgbClr val="FFFFFF"/>
              </a:highlight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1800" i="1">
                <a:solidFill>
                  <a:schemeClr val="dk1"/>
                </a:solidFill>
                <a:latin typeface="Effra" panose="02000506080000020004" pitchFamily="2" charset="0"/>
              </a:rPr>
              <a:t> </a:t>
            </a:r>
            <a:endParaRPr sz="1000">
              <a:latin typeface="Effra" panose="02000506080000020004" pitchFamily="2" charset="0"/>
            </a:endParaRPr>
          </a:p>
        </p:txBody>
      </p:sp>
      <p:sp>
        <p:nvSpPr>
          <p:cNvPr id="120" name="Google Shape;120;g33df235c707_1_19"/>
          <p:cNvSpPr txBox="1"/>
          <p:nvPr/>
        </p:nvSpPr>
        <p:spPr>
          <a:xfrm>
            <a:off x="912750" y="3567225"/>
            <a:ext cx="6884400" cy="23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</a:rPr>
              <a:t>Voorbeeldvraag metriek</a:t>
            </a:r>
            <a:endParaRPr sz="2000" b="1" dirty="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Neem regel 890 over en 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</a:rPr>
              <a:t>scandeer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 de regel.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endParaRPr lang="nl-NL" sz="2000" dirty="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Welk 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</a:rPr>
              <a:t>effect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 heeft het metrum? Betrek de inhoud van de regel bij       je antwoord. </a:t>
            </a:r>
          </a:p>
          <a:p>
            <a:pPr lvl="0"/>
            <a:endParaRPr lang="nl-NL" sz="2000" dirty="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lvl="0"/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Veel spondeeën? → vertraging!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endParaRPr sz="2000" dirty="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000" dirty="0">
              <a:solidFill>
                <a:schemeClr val="dk1"/>
              </a:solidFill>
              <a:latin typeface="Effra" panose="02000506080000020004" pitchFamily="2" charset="0"/>
            </a:endParaRPr>
          </a:p>
        </p:txBody>
      </p:sp>
      <p:sp>
        <p:nvSpPr>
          <p:cNvPr id="121" name="Google Shape;121;g33df235c707_1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Effra" panose="02000506080000020004" pitchFamily="2" charset="0"/>
              </a:rPr>
              <a:t>Metriek</a:t>
            </a:r>
            <a:endParaRPr b="1" dirty="0">
              <a:latin typeface="Effra" panose="0200050608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df235c707_0_81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7033500" cy="5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200">
                <a:latin typeface="Effra" panose="02000506080000020004" pitchFamily="2" charset="0"/>
              </a:rPr>
              <a:t> 	Ille caput quassans: ‘Non me tua fervida terrent</a:t>
            </a:r>
            <a:endParaRPr sz="2200"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200">
                <a:latin typeface="Effra" panose="02000506080000020004" pitchFamily="2" charset="0"/>
              </a:rPr>
              <a:t>895	dicta, ferox; di me terrent et Iuppiter hostis.’ </a:t>
            </a:r>
            <a:endParaRPr sz="220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Effra" panose="02000506080000020004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nl-NL" sz="1800">
                <a:latin typeface="Effra" panose="02000506080000020004" pitchFamily="2" charset="0"/>
              </a:rPr>
            </a:br>
            <a:endParaRPr sz="1800">
              <a:latin typeface="Effra" panose="02000506080000020004" pitchFamily="2" charset="0"/>
            </a:endParaRPr>
          </a:p>
        </p:txBody>
      </p:sp>
      <p:sp>
        <p:nvSpPr>
          <p:cNvPr id="128" name="Google Shape;128;g33df235c707_0_81"/>
          <p:cNvSpPr txBox="1"/>
          <p:nvPr/>
        </p:nvSpPr>
        <p:spPr>
          <a:xfrm>
            <a:off x="8964100" y="2198250"/>
            <a:ext cx="27114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i="1">
                <a:solidFill>
                  <a:schemeClr val="dk1"/>
                </a:solidFill>
                <a:highlight>
                  <a:srgbClr val="FFFFFF"/>
                </a:highlight>
                <a:latin typeface="Effra" panose="02000506080000020004" pitchFamily="2" charset="0"/>
              </a:rPr>
              <a:t>Hij zei terwijl hij hevig met zijn hoofd schudde: ‘Niet jouw vurige woorden maken mij bang, woeste; maar de goden maken me</a:t>
            </a:r>
            <a:endParaRPr sz="1600" i="1">
              <a:solidFill>
                <a:schemeClr val="dk1"/>
              </a:solidFill>
              <a:highlight>
                <a:srgbClr val="FFFFFF"/>
              </a:highlight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i="1">
                <a:solidFill>
                  <a:schemeClr val="dk1"/>
                </a:solidFill>
                <a:highlight>
                  <a:srgbClr val="FFFFFF"/>
                </a:highlight>
                <a:latin typeface="Effra" panose="02000506080000020004" pitchFamily="2" charset="0"/>
              </a:rPr>
              <a:t>bang en Jupiter als vijand.’</a:t>
            </a:r>
            <a:endParaRPr sz="1600" i="1">
              <a:solidFill>
                <a:schemeClr val="dk1"/>
              </a:solidFill>
              <a:highlight>
                <a:srgbClr val="FFFFFF"/>
              </a:highlight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1800" i="1">
                <a:solidFill>
                  <a:schemeClr val="dk1"/>
                </a:solidFill>
                <a:latin typeface="Effra" panose="02000506080000020004" pitchFamily="2" charset="0"/>
              </a:rPr>
              <a:t>Aeneis </a:t>
            </a:r>
            <a:r>
              <a:rPr lang="nl-NL" sz="1800">
                <a:solidFill>
                  <a:schemeClr val="dk1"/>
                </a:solidFill>
                <a:latin typeface="Effra" panose="02000506080000020004" pitchFamily="2" charset="0"/>
              </a:rPr>
              <a:t>12.894-985</a:t>
            </a:r>
            <a:endParaRPr sz="180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1800" i="1">
                <a:solidFill>
                  <a:schemeClr val="dk1"/>
                </a:solidFill>
                <a:latin typeface="Effra" panose="02000506080000020004" pitchFamily="2" charset="0"/>
              </a:rPr>
              <a:t> </a:t>
            </a:r>
            <a:endParaRPr sz="1000">
              <a:latin typeface="Effra" panose="02000506080000020004" pitchFamily="2" charset="0"/>
            </a:endParaRPr>
          </a:p>
        </p:txBody>
      </p:sp>
      <p:sp>
        <p:nvSpPr>
          <p:cNvPr id="129" name="Google Shape;129;g33df235c707_0_81"/>
          <p:cNvSpPr txBox="1"/>
          <p:nvPr/>
        </p:nvSpPr>
        <p:spPr>
          <a:xfrm>
            <a:off x="912750" y="3567225"/>
            <a:ext cx="6884400" cy="23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</a:rPr>
              <a:t>Voorbeeldvraag stijlfiguren</a:t>
            </a:r>
            <a:endParaRPr sz="2000" b="1" dirty="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Citeer uit regel 894-895 de Latijnse woorden die een 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</a:rPr>
              <a:t>parallellisme 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vormen.</a:t>
            </a:r>
            <a:br>
              <a:rPr lang="nl-NL" sz="2000" dirty="0">
                <a:latin typeface="Effra" panose="02000506080000020004" pitchFamily="2" charset="0"/>
              </a:rPr>
            </a:b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(ABAB)</a:t>
            </a:r>
            <a:endParaRPr sz="2000" dirty="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457200" indent="-355600">
              <a:buClr>
                <a:schemeClr val="dk1"/>
              </a:buClr>
              <a:buSzPts val="2000"/>
              <a:buAutoNum type="arabicPeriod"/>
            </a:pPr>
            <a:endParaRPr lang="nl-NL" sz="2000" dirty="0">
              <a:solidFill>
                <a:schemeClr val="dk1"/>
              </a:solidFill>
              <a:latin typeface="Effra" panose="02000506080000020004" pitchFamily="2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Citeer uit regel 894-895 de Latijnse woorden die een </a:t>
            </a:r>
            <a:r>
              <a:rPr lang="nl-NL" sz="2000" b="1" dirty="0">
                <a:solidFill>
                  <a:schemeClr val="dk1"/>
                </a:solidFill>
                <a:latin typeface="Effra" panose="02000506080000020004" pitchFamily="2" charset="0"/>
              </a:rPr>
              <a:t>chiasme </a:t>
            </a: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vormen.</a:t>
            </a:r>
            <a:br>
              <a:rPr lang="nl-NL" sz="2000" dirty="0">
                <a:latin typeface="Effra" panose="02000506080000020004" pitchFamily="2" charset="0"/>
              </a:rPr>
            </a:br>
            <a:r>
              <a:rPr lang="nl-NL" sz="2000" dirty="0">
                <a:solidFill>
                  <a:schemeClr val="dk1"/>
                </a:solidFill>
                <a:latin typeface="Effra" panose="02000506080000020004" pitchFamily="2" charset="0"/>
              </a:rPr>
              <a:t>(ABBA)</a:t>
            </a:r>
            <a:endParaRPr sz="2000" dirty="0">
              <a:solidFill>
                <a:schemeClr val="dk1"/>
              </a:solidFill>
              <a:latin typeface="Effra" panose="02000506080000020004" pitchFamily="2" charset="0"/>
            </a:endParaRPr>
          </a:p>
        </p:txBody>
      </p:sp>
      <p:sp>
        <p:nvSpPr>
          <p:cNvPr id="130" name="Google Shape;130;g33df235c707_0_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l-NL" b="1" dirty="0">
                <a:latin typeface="Effra" panose="02000506080000020004" pitchFamily="2" charset="0"/>
              </a:rPr>
              <a:t>Stijlfiguren (2)</a:t>
            </a:r>
            <a:endParaRPr b="1" dirty="0">
              <a:latin typeface="Effra" panose="0200050608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df235c707_0_44"/>
          <p:cNvSpPr txBox="1">
            <a:spLocks noGrp="1"/>
          </p:cNvSpPr>
          <p:nvPr>
            <p:ph type="title"/>
          </p:nvPr>
        </p:nvSpPr>
        <p:spPr>
          <a:xfrm>
            <a:off x="630767" y="714904"/>
            <a:ext cx="10515600" cy="9265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dirty="0">
                <a:latin typeface="Effra" panose="02000506080000020004" pitchFamily="2" charset="0"/>
              </a:rPr>
              <a:t>Literaire vertaling</a:t>
            </a:r>
            <a:endParaRPr sz="4400" b="1" dirty="0">
              <a:latin typeface="Effra" panose="02000506080000020004" pitchFamily="2" charset="0"/>
            </a:endParaRPr>
          </a:p>
        </p:txBody>
      </p:sp>
      <p:sp>
        <p:nvSpPr>
          <p:cNvPr id="137" name="Google Shape;137;g33df235c707_0_44"/>
          <p:cNvSpPr txBox="1">
            <a:spLocks noGrp="1"/>
          </p:cNvSpPr>
          <p:nvPr>
            <p:ph type="body" idx="1"/>
          </p:nvPr>
        </p:nvSpPr>
        <p:spPr>
          <a:xfrm>
            <a:off x="630767" y="1710796"/>
            <a:ext cx="10515600" cy="46329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319  Primus ab </a:t>
            </a:r>
            <a:r>
              <a:rPr lang="en-US" sz="2000" i="1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aetherio</a:t>
            </a:r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venit</a:t>
            </a:r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Saturnus </a:t>
            </a:r>
            <a:r>
              <a:rPr lang="en-US" sz="2000" i="1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Olympo</a:t>
            </a:r>
            <a:endParaRPr lang="en-US" i="1">
              <a:latin typeface="Effra"/>
            </a:endParaRPr>
          </a:p>
          <a:p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320  </a:t>
            </a:r>
            <a:r>
              <a:rPr lang="en-US" sz="2000" i="1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arma</a:t>
            </a:r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Iovis </a:t>
            </a:r>
            <a:r>
              <a:rPr lang="en-US" sz="2000" i="1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fugiens</a:t>
            </a:r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et </a:t>
            </a:r>
            <a:r>
              <a:rPr lang="en-US" sz="2000" i="1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regnis</a:t>
            </a:r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exsul</a:t>
            </a:r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2000" i="1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ademptis</a:t>
            </a:r>
            <a:r>
              <a:rPr lang="en-US" sz="20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.</a:t>
            </a:r>
            <a:endParaRPr lang="en-US" i="1">
              <a:latin typeface="Effra"/>
            </a:endParaRPr>
          </a:p>
          <a:p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321  Is genus indocile </a:t>
            </a:r>
            <a:r>
              <a:rPr lang="en-US" sz="2000" dirty="0">
                <a:solidFill>
                  <a:srgbClr val="000000"/>
                </a:solidFill>
                <a:highlight>
                  <a:srgbClr val="00FFFF"/>
                </a:highlight>
                <a:latin typeface="Effra"/>
                <a:ea typeface="Calibri"/>
                <a:cs typeface="Calibri"/>
              </a:rPr>
              <a:t>ac </a:t>
            </a:r>
            <a:r>
              <a:rPr lang="en-US" sz="2000" dirty="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dispersum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montibus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altis</a:t>
            </a:r>
            <a:endParaRPr lang="en-US" dirty="0" err="1">
              <a:latin typeface="Effra"/>
            </a:endParaRPr>
          </a:p>
          <a:p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322  </a:t>
            </a:r>
            <a:r>
              <a:rPr lang="en-US" sz="200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composuit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legesque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dedit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, </a:t>
            </a:r>
            <a:r>
              <a:rPr lang="en-US" sz="2000" err="1">
                <a:solidFill>
                  <a:srgbClr val="000000"/>
                </a:solidFill>
                <a:highlight>
                  <a:srgbClr val="FFFF00"/>
                </a:highlight>
                <a:latin typeface="Effra"/>
                <a:ea typeface="Calibri"/>
                <a:cs typeface="Calibri"/>
              </a:rPr>
              <a:t>Latium</a:t>
            </a:r>
            <a:r>
              <a:rPr lang="en-US" sz="200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vocari</a:t>
            </a:r>
            <a:endParaRPr lang="en-US" err="1">
              <a:latin typeface="Effra"/>
            </a:endParaRPr>
          </a:p>
          <a:p>
            <a:pPr marL="0" indent="0"/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 323  </a:t>
            </a:r>
            <a:r>
              <a:rPr lang="en-US" sz="200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maluit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, his quoniam </a:t>
            </a:r>
            <a:r>
              <a:rPr lang="en-US" sz="200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latuisset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tutus in </a:t>
            </a:r>
            <a:r>
              <a:rPr lang="en-US" sz="2000" err="1">
                <a:solidFill>
                  <a:srgbClr val="000000"/>
                </a:solidFill>
                <a:highlight>
                  <a:srgbClr val="00FF00"/>
                </a:highlight>
                <a:latin typeface="Effra"/>
                <a:ea typeface="Calibri"/>
                <a:cs typeface="Calibri"/>
              </a:rPr>
              <a:t>oris</a:t>
            </a:r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.</a:t>
            </a:r>
            <a:endParaRPr lang="en-US" dirty="0">
              <a:latin typeface="Effra"/>
              <a:ea typeface="Calibri"/>
            </a:endParaRPr>
          </a:p>
          <a:p>
            <a:pPr marL="0" indent="0"/>
            <a:endParaRPr lang="en-US" sz="1900" dirty="0">
              <a:solidFill>
                <a:schemeClr val="tx1"/>
              </a:solidFill>
              <a:highlight>
                <a:srgbClr val="00FF00"/>
              </a:highlight>
              <a:latin typeface="Effra"/>
              <a:ea typeface="Calibri"/>
              <a:cs typeface="Calibri"/>
            </a:endParaRPr>
          </a:p>
          <a:p>
            <a:pPr marL="0" indent="0"/>
            <a:endParaRPr lang="en-US" sz="1900" dirty="0">
              <a:solidFill>
                <a:schemeClr val="tx1"/>
              </a:solidFill>
              <a:highlight>
                <a:srgbClr val="00FF00"/>
              </a:highlight>
              <a:latin typeface="Effra"/>
              <a:ea typeface="Calibri"/>
              <a:cs typeface="Calibri"/>
            </a:endParaRPr>
          </a:p>
          <a:p>
            <a:pPr marL="0" indent="0"/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Hij </a:t>
            </a:r>
            <a:r>
              <a:rPr lang="en-US" sz="1900" dirty="0">
                <a:solidFill>
                  <a:schemeClr val="tx1"/>
                </a:solidFill>
                <a:highlight>
                  <a:srgbClr val="FF00FF"/>
                </a:highlight>
                <a:latin typeface="Effra"/>
                <a:ea typeface="Calibri"/>
                <a:cs typeface="Calibri"/>
              </a:rPr>
              <a:t>was het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die het </a:t>
            </a:r>
            <a:r>
              <a:rPr lang="en-US" sz="1900" dirty="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domme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volk, </a:t>
            </a:r>
            <a:r>
              <a:rPr lang="en-US" sz="1900" dirty="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dat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zich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hoog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in de </a:t>
            </a:r>
            <a:r>
              <a:rPr lang="en-US" sz="1900" dirty="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heuvels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pPr marL="0" indent="0"/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verspreid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had,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samenbracht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, het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wetten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gaf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;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hij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ook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verkoos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</a:p>
          <a:p>
            <a:pPr marL="0" indent="0"/>
            <a:r>
              <a:rPr lang="en-US" sz="1900" dirty="0">
                <a:solidFill>
                  <a:schemeClr val="tx1"/>
                </a:solidFill>
                <a:highlight>
                  <a:srgbClr val="FFFF00"/>
                </a:highlight>
                <a:latin typeface="Effra"/>
                <a:ea typeface="Calibri"/>
                <a:cs typeface="Calibri"/>
              </a:rPr>
              <a:t>van Latium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te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spreken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,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daar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die </a:t>
            </a:r>
            <a:r>
              <a:rPr lang="en-US" sz="1900" err="1">
                <a:solidFill>
                  <a:schemeClr val="tx1"/>
                </a:solidFill>
                <a:highlight>
                  <a:srgbClr val="00FF00"/>
                </a:highlight>
                <a:latin typeface="Effra"/>
                <a:ea typeface="Calibri"/>
                <a:cs typeface="Calibri"/>
              </a:rPr>
              <a:t>landstreek</a:t>
            </a:r>
            <a:r>
              <a:rPr lang="en-US" sz="1900" dirty="0">
                <a:solidFill>
                  <a:schemeClr val="tx1"/>
                </a:solidFill>
                <a:highlight>
                  <a:srgbClr val="00FF00"/>
                </a:highlight>
                <a:latin typeface="Effra"/>
                <a:ea typeface="Calibri"/>
                <a:cs typeface="Calibri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hem zo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veilig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</a:t>
            </a:r>
            <a:r>
              <a:rPr lang="en-US" sz="1900" err="1">
                <a:solidFill>
                  <a:schemeClr val="tx1"/>
                </a:solidFill>
                <a:latin typeface="Effra"/>
                <a:ea typeface="Calibri"/>
                <a:cs typeface="Calibri"/>
              </a:rPr>
              <a:t>verborgen</a:t>
            </a:r>
            <a:r>
              <a:rPr lang="en-US" sz="1900" dirty="0">
                <a:solidFill>
                  <a:schemeClr val="tx1"/>
                </a:solidFill>
                <a:latin typeface="Effra"/>
                <a:ea typeface="Calibri"/>
                <a:cs typeface="Calibri"/>
              </a:rPr>
              <a:t> had.</a:t>
            </a:r>
            <a:endParaRPr lang="en-US">
              <a:solidFill>
                <a:schemeClr val="tx1"/>
              </a:solidFill>
              <a:latin typeface="Effra"/>
            </a:endParaRPr>
          </a:p>
          <a:p>
            <a:pPr marL="0" indent="0"/>
            <a:r>
              <a:rPr lang="en-US" sz="2000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         </a:t>
            </a:r>
            <a:r>
              <a:rPr lang="en-US" sz="14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         </a:t>
            </a:r>
            <a:r>
              <a:rPr lang="en-US" sz="1400" i="1" dirty="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Vertaling</a:t>
            </a:r>
            <a:r>
              <a:rPr lang="en-US" sz="14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van M. </a:t>
            </a:r>
            <a:r>
              <a:rPr lang="en-US" sz="1400" i="1" dirty="0" err="1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D'Hane</a:t>
            </a:r>
            <a:r>
              <a:rPr lang="en-US" sz="1400" i="1" dirty="0">
                <a:solidFill>
                  <a:srgbClr val="000000"/>
                </a:solidFill>
                <a:latin typeface="Effra"/>
                <a:ea typeface="Calibri"/>
                <a:cs typeface="Calibri"/>
              </a:rPr>
              <a:t> Scheltema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08BB3-0F50-8841-AE83-7C4B4BCBCE61}"/>
              </a:ext>
            </a:extLst>
          </p:cNvPr>
          <p:cNvSpPr txBox="1"/>
          <p:nvPr/>
        </p:nvSpPr>
        <p:spPr>
          <a:xfrm>
            <a:off x="867833" y="3926416"/>
            <a:ext cx="7059083" cy="20955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Google Shape;128;g33df235c707_0_81">
            <a:extLst>
              <a:ext uri="{FF2B5EF4-FFF2-40B4-BE49-F238E27FC236}">
                <a16:creationId xmlns:a16="http://schemas.microsoft.com/office/drawing/2014/main" id="{6E689390-37CD-A7D8-5F4E-8D7AC36D2EC0}"/>
              </a:ext>
            </a:extLst>
          </p:cNvPr>
          <p:cNvSpPr txBox="1"/>
          <p:nvPr/>
        </p:nvSpPr>
        <p:spPr>
          <a:xfrm>
            <a:off x="8710100" y="1563250"/>
            <a:ext cx="2711400" cy="471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Effra"/>
              </a:rPr>
              <a:t>Als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eerste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kwam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Saturnus van de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hemelse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Olympus op de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vlucht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voor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de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wapens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van Jupiter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als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balling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omdat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zijn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rijk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hem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ontnomen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was. Hij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bracht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het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onwetende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volk (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)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dat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verspreid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in de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hoge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bergen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woonde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samen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gaf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[het]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wetten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,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wilde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liever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dat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het Latium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werd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genoemd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,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aangezien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hij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zich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in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deze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streken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veilig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had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schuil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Effra"/>
              </a:rPr>
              <a:t>gehouden</a:t>
            </a:r>
            <a:r>
              <a:rPr lang="en-US" sz="1600" i="1" dirty="0">
                <a:solidFill>
                  <a:schemeClr val="tx1"/>
                </a:solidFill>
                <a:latin typeface="Effra"/>
              </a:rPr>
              <a:t>. </a:t>
            </a:r>
            <a:endParaRPr lang="nl-NL" sz="1600" i="1">
              <a:solidFill>
                <a:schemeClr val="tx1"/>
              </a:solidFill>
              <a:latin typeface="Effr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1600" i="1" dirty="0">
              <a:solidFill>
                <a:schemeClr val="dk1"/>
              </a:solidFill>
              <a:highlight>
                <a:srgbClr val="FFFFFF"/>
              </a:highlight>
              <a:latin typeface="Effr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Effr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1600" i="1" dirty="0" err="1">
                <a:solidFill>
                  <a:schemeClr val="dk1"/>
                </a:solidFill>
                <a:latin typeface="Effra"/>
              </a:rPr>
              <a:t>Aeneis</a:t>
            </a:r>
            <a:r>
              <a:rPr lang="nl-NL" sz="1600" i="1" dirty="0">
                <a:solidFill>
                  <a:schemeClr val="dk1"/>
                </a:solidFill>
                <a:latin typeface="Effra"/>
              </a:rPr>
              <a:t> 8.319-323</a:t>
            </a:r>
            <a:endParaRPr sz="1600" i="1" dirty="0">
              <a:solidFill>
                <a:schemeClr val="dk1"/>
              </a:solidFill>
              <a:latin typeface="Effr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1600" i="1" dirty="0">
                <a:solidFill>
                  <a:schemeClr val="dk1"/>
                </a:solidFill>
                <a:latin typeface="Effra"/>
              </a:rPr>
              <a:t> </a:t>
            </a:r>
            <a:endParaRPr sz="1600" i="1" dirty="0">
              <a:solidFill>
                <a:schemeClr val="dk1"/>
              </a:solidFill>
              <a:latin typeface="Eff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df235c707_0_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578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1" dirty="0">
                <a:latin typeface="Effra" panose="02000506080000020004" pitchFamily="2" charset="0"/>
              </a:rPr>
              <a:t>Extra teksten </a:t>
            </a:r>
            <a:endParaRPr sz="4400" b="1" dirty="0">
              <a:latin typeface="Effra" panose="02000506080000020004" pitchFamily="2" charset="0"/>
            </a:endParaRPr>
          </a:p>
        </p:txBody>
      </p:sp>
      <p:sp>
        <p:nvSpPr>
          <p:cNvPr id="144" name="Google Shape;144;g33df235c707_0_50"/>
          <p:cNvSpPr txBox="1">
            <a:spLocks noGrp="1"/>
          </p:cNvSpPr>
          <p:nvPr>
            <p:ph type="body" idx="1"/>
          </p:nvPr>
        </p:nvSpPr>
        <p:spPr>
          <a:xfrm>
            <a:off x="831850" y="1816630"/>
            <a:ext cx="10515600" cy="427313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Vita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Vergiliana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(vita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Suetonia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-Donatiana):</a:t>
            </a:r>
          </a:p>
          <a:p>
            <a:pPr marL="0" indent="0"/>
            <a:endParaRPr lang="en-US" dirty="0">
              <a:solidFill>
                <a:srgbClr val="000000"/>
              </a:solidFill>
              <a:latin typeface="Effra" panose="02000506080000020004" pitchFamily="2" charset="0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Ik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heb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vroeger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een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lied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gespeeld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op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spichtige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rietfluit</a:t>
            </a:r>
            <a:endParaRPr lang="en-US" dirty="0">
              <a:solidFill>
                <a:srgbClr val="000000"/>
              </a:solidFill>
              <a:latin typeface="Effra" panose="02000506080000020004" pitchFamily="2" charset="0"/>
            </a:endParaRPr>
          </a:p>
          <a:p>
            <a:pPr marL="0" indent="0"/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uit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bossen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wegging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om de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naburige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akkers</a:t>
            </a:r>
            <a:endParaRPr lang="en-US" dirty="0">
              <a:solidFill>
                <a:srgbClr val="000000"/>
              </a:solidFill>
              <a:latin typeface="Effra" panose="02000506080000020004" pitchFamily="2" charset="0"/>
            </a:endParaRPr>
          </a:p>
          <a:p>
            <a:pPr marL="0" indent="0"/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te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dwingen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de wens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te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vervullen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van de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hebzuchtigste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landbouwers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,</a:t>
            </a:r>
          </a:p>
          <a:p>
            <a:pPr marL="0" indent="0"/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een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werk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bij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boeren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geliefd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bezing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nu de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grimmige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krijsgod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:</a:t>
            </a: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Arma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virumque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Effra" panose="02000506080000020004" pitchFamily="2" charset="0"/>
              </a:rPr>
              <a:t>cano</a:t>
            </a:r>
            <a:r>
              <a:rPr lang="en-US" dirty="0">
                <a:solidFill>
                  <a:srgbClr val="000000"/>
                </a:solidFill>
                <a:latin typeface="Effra" panose="02000506080000020004" pitchFamily="2" charset="0"/>
              </a:rPr>
              <a:t>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7A34900F-AAAD-4886-A58D-F49E54B5C13A}"/>
</file>

<file path=customXml/itemProps2.xml><?xml version="1.0" encoding="utf-8"?>
<ds:datastoreItem xmlns:ds="http://schemas.openxmlformats.org/officeDocument/2006/customXml" ds:itemID="{8630AF0E-D3F3-463E-861D-EDA8847713A7}"/>
</file>

<file path=customXml/itemProps3.xml><?xml version="1.0" encoding="utf-8"?>
<ds:datastoreItem xmlns:ds="http://schemas.openxmlformats.org/officeDocument/2006/customXml" ds:itemID="{AF4B80B1-5A29-42A4-A21D-6A7C8AB2F585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945</Words>
  <Application>Microsoft Office PowerPoint</Application>
  <PresentationFormat>Breedbeeld</PresentationFormat>
  <Paragraphs>174</Paragraphs>
  <Slides>16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Effra</vt:lpstr>
      <vt:lpstr>Kantoorthema</vt:lpstr>
      <vt:lpstr>PowerPoint-presentatie</vt:lpstr>
      <vt:lpstr>Onderwerpen</vt:lpstr>
      <vt:lpstr>Syllabus</vt:lpstr>
      <vt:lpstr>Syllabus</vt:lpstr>
      <vt:lpstr>Stijlfiguren (1)</vt:lpstr>
      <vt:lpstr>Metriek</vt:lpstr>
      <vt:lpstr>Stijlfiguren (2)</vt:lpstr>
      <vt:lpstr>Literaire vertaling</vt:lpstr>
      <vt:lpstr>Extra teksten </vt:lpstr>
      <vt:lpstr>De inspiratiebron van Vergilius</vt:lpstr>
      <vt:lpstr>De inspiratiebron van Vergilius </vt:lpstr>
      <vt:lpstr>Aeneas in de kunst</vt:lpstr>
      <vt:lpstr>Vertaaltips Vergilius</vt:lpstr>
      <vt:lpstr>Vertalen participium</vt:lpstr>
      <vt:lpstr>Vertalen participium</vt:lpstr>
      <vt:lpstr>Tips &amp; Tricks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 Stolper</dc:creator>
  <cp:lastModifiedBy>Vera Talens</cp:lastModifiedBy>
  <cp:revision>183</cp:revision>
  <dcterms:created xsi:type="dcterms:W3CDTF">2022-04-29T11:47:46Z</dcterms:created>
  <dcterms:modified xsi:type="dcterms:W3CDTF">2025-03-11T14:31:09Z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