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9" r:id="rId4"/>
    <p:sldId id="258" r:id="rId5"/>
    <p:sldId id="259" r:id="rId6"/>
    <p:sldId id="263" r:id="rId7"/>
    <p:sldId id="260" r:id="rId8"/>
    <p:sldId id="261" r:id="rId9"/>
    <p:sldId id="270" r:id="rId10"/>
    <p:sldId id="262" r:id="rId11"/>
    <p:sldId id="264" r:id="rId12"/>
    <p:sldId id="266" r:id="rId13"/>
    <p:sldId id="265" r:id="rId14"/>
    <p:sldId id="267" r:id="rId15"/>
    <p:sldId id="268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51A03-62D9-4D8D-A6B2-837A5078AE75}" v="2" dt="2024-03-13T14:51:16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 Bazelmans" userId="e2e5a204-6750-4808-ab59-6ce535186ad6" providerId="ADAL" clId="{16851A03-62D9-4D8D-A6B2-837A5078AE75}"/>
    <pc:docChg chg="custSel modSld sldOrd">
      <pc:chgData name="Bas Bazelmans" userId="e2e5a204-6750-4808-ab59-6ce535186ad6" providerId="ADAL" clId="{16851A03-62D9-4D8D-A6B2-837A5078AE75}" dt="2024-03-13T14:59:02.803" v="441" actId="20577"/>
      <pc:docMkLst>
        <pc:docMk/>
      </pc:docMkLst>
      <pc:sldChg chg="addSp delSp modSp mod">
        <pc:chgData name="Bas Bazelmans" userId="e2e5a204-6750-4808-ab59-6ce535186ad6" providerId="ADAL" clId="{16851A03-62D9-4D8D-A6B2-837A5078AE75}" dt="2024-03-13T14:59:02.803" v="441" actId="20577"/>
        <pc:sldMkLst>
          <pc:docMk/>
          <pc:sldMk cId="0" sldId="256"/>
        </pc:sldMkLst>
        <pc:spChg chg="add del mod">
          <ac:chgData name="Bas Bazelmans" userId="e2e5a204-6750-4808-ab59-6ce535186ad6" providerId="ADAL" clId="{16851A03-62D9-4D8D-A6B2-837A5078AE75}" dt="2024-03-13T14:42:02.557" v="74" actId="478"/>
          <ac:spMkLst>
            <pc:docMk/>
            <pc:sldMk cId="0" sldId="256"/>
            <ac:spMk id="3" creationId="{3098DA5A-B4BB-A4A5-DAC4-098EFBD7B56A}"/>
          </ac:spMkLst>
        </pc:spChg>
        <pc:spChg chg="add mod">
          <ac:chgData name="Bas Bazelmans" userId="e2e5a204-6750-4808-ab59-6ce535186ad6" providerId="ADAL" clId="{16851A03-62D9-4D8D-A6B2-837A5078AE75}" dt="2024-03-13T14:50:44.126" v="138" actId="20577"/>
          <ac:spMkLst>
            <pc:docMk/>
            <pc:sldMk cId="0" sldId="256"/>
            <ac:spMk id="6" creationId="{99AB00BE-C8D2-1BD2-E6C1-DD3F7480EEBF}"/>
          </ac:spMkLst>
        </pc:spChg>
        <pc:spChg chg="add mod">
          <ac:chgData name="Bas Bazelmans" userId="e2e5a204-6750-4808-ab59-6ce535186ad6" providerId="ADAL" clId="{16851A03-62D9-4D8D-A6B2-837A5078AE75}" dt="2024-03-13T14:59:02.803" v="441" actId="20577"/>
          <ac:spMkLst>
            <pc:docMk/>
            <pc:sldMk cId="0" sldId="256"/>
            <ac:spMk id="7" creationId="{68CF076F-9A82-636F-919B-F03C4E3EFD8B}"/>
          </ac:spMkLst>
        </pc:spChg>
        <pc:spChg chg="del">
          <ac:chgData name="Bas Bazelmans" userId="e2e5a204-6750-4808-ab59-6ce535186ad6" providerId="ADAL" clId="{16851A03-62D9-4D8D-A6B2-837A5078AE75}" dt="2024-03-13T14:41:59.342" v="73" actId="478"/>
          <ac:spMkLst>
            <pc:docMk/>
            <pc:sldMk cId="0" sldId="256"/>
            <ac:spMk id="88" creationId="{00000000-0000-0000-0000-000000000000}"/>
          </ac:spMkLst>
        </pc:spChg>
        <pc:picChg chg="add del mod modCrop">
          <ac:chgData name="Bas Bazelmans" userId="e2e5a204-6750-4808-ab59-6ce535186ad6" providerId="ADAL" clId="{16851A03-62D9-4D8D-A6B2-837A5078AE75}" dt="2024-03-13T14:55:24.170" v="419" actId="478"/>
          <ac:picMkLst>
            <pc:docMk/>
            <pc:sldMk cId="0" sldId="256"/>
            <ac:picMk id="5" creationId="{43B8C0F3-F721-E237-ABA3-3C1D5108B1B3}"/>
          </ac:picMkLst>
        </pc:picChg>
        <pc:picChg chg="add mod modCrop">
          <ac:chgData name="Bas Bazelmans" userId="e2e5a204-6750-4808-ab59-6ce535186ad6" providerId="ADAL" clId="{16851A03-62D9-4D8D-A6B2-837A5078AE75}" dt="2024-03-13T14:58:28.022" v="428" actId="1076"/>
          <ac:picMkLst>
            <pc:docMk/>
            <pc:sldMk cId="0" sldId="256"/>
            <ac:picMk id="9" creationId="{B5011548-1235-6890-FB6A-E487EB756D4E}"/>
          </ac:picMkLst>
        </pc:picChg>
      </pc:sldChg>
      <pc:sldChg chg="ord">
        <pc:chgData name="Bas Bazelmans" userId="e2e5a204-6750-4808-ab59-6ce535186ad6" providerId="ADAL" clId="{16851A03-62D9-4D8D-A6B2-837A5078AE75}" dt="2024-03-13T14:36:00.291" v="3"/>
        <pc:sldMkLst>
          <pc:docMk/>
          <pc:sldMk cId="0" sldId="266"/>
        </pc:sldMkLst>
      </pc:sldChg>
      <pc:sldChg chg="modSp mod">
        <pc:chgData name="Bas Bazelmans" userId="e2e5a204-6750-4808-ab59-6ce535186ad6" providerId="ADAL" clId="{16851A03-62D9-4D8D-A6B2-837A5078AE75}" dt="2024-03-13T14:40:49.151" v="72" actId="20577"/>
        <pc:sldMkLst>
          <pc:docMk/>
          <pc:sldMk cId="0" sldId="267"/>
        </pc:sldMkLst>
        <pc:spChg chg="mod">
          <ac:chgData name="Bas Bazelmans" userId="e2e5a204-6750-4808-ab59-6ce535186ad6" providerId="ADAL" clId="{16851A03-62D9-4D8D-A6B2-837A5078AE75}" dt="2024-03-13T14:40:49.151" v="72" actId="20577"/>
          <ac:spMkLst>
            <pc:docMk/>
            <pc:sldMk cId="0" sldId="267"/>
            <ac:spMk id="173" creationId="{00000000-0000-0000-0000-000000000000}"/>
          </ac:spMkLst>
        </pc:spChg>
      </pc:sldChg>
      <pc:sldChg chg="modSp mod ord">
        <pc:chgData name="Bas Bazelmans" userId="e2e5a204-6750-4808-ab59-6ce535186ad6" providerId="ADAL" clId="{16851A03-62D9-4D8D-A6B2-837A5078AE75}" dt="2024-03-13T14:52:42.730" v="318" actId="20577"/>
        <pc:sldMkLst>
          <pc:docMk/>
          <pc:sldMk cId="0" sldId="269"/>
        </pc:sldMkLst>
        <pc:spChg chg="mod">
          <ac:chgData name="Bas Bazelmans" userId="e2e5a204-6750-4808-ab59-6ce535186ad6" providerId="ADAL" clId="{16851A03-62D9-4D8D-A6B2-837A5078AE75}" dt="2024-03-13T14:52:42.730" v="318" actId="20577"/>
          <ac:spMkLst>
            <pc:docMk/>
            <pc:sldMk cId="0" sldId="269"/>
            <ac:spMk id="9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alt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9499dadf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49499dadfb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249499dadfb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altLang="nl-N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9499dadf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9499dadfb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49499dadfb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altLang="nl-N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9499dadf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49499dadfb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49499dadfb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altLang="nl-N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9499dadf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9499dadfb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g249499dadfb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altLang="nl-NL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alt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1;p15">
            <a:extLst>
              <a:ext uri="{FF2B5EF4-FFF2-40B4-BE49-F238E27FC236}">
                <a16:creationId xmlns:a16="http://schemas.microsoft.com/office/drawing/2014/main" id="{99AB00BE-C8D2-1BD2-E6C1-DD3F7480EE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dirty="0"/>
              <a:t>Opbouw van het examen Frans vwo</a:t>
            </a:r>
            <a:endParaRPr dirty="0"/>
          </a:p>
        </p:txBody>
      </p:sp>
      <p:sp>
        <p:nvSpPr>
          <p:cNvPr id="7" name="Google Shape;96;p14">
            <a:extLst>
              <a:ext uri="{FF2B5EF4-FFF2-40B4-BE49-F238E27FC236}">
                <a16:creationId xmlns:a16="http://schemas.microsoft.com/office/drawing/2014/main" id="{68CF076F-9A82-636F-919B-F03C4E3EFD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63149" y="2179587"/>
            <a:ext cx="50906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ongeveer 42 vragen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ongeveer 12 teksten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korte en lange teksten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ongeveer 1/3 open vragen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ongeveer 2/3 meerkeuzevragen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5011548-1235-6890-FB6A-E487EB756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84" t="30107" r="24112" b="34767"/>
          <a:stretch/>
        </p:blipFill>
        <p:spPr>
          <a:xfrm>
            <a:off x="353961" y="2179587"/>
            <a:ext cx="5909187" cy="23164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numCol="1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dirty="0"/>
              <a:t>Voorbeelden openvraag </a:t>
            </a:r>
            <a:endParaRPr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03EA4D0-DF8F-BA9E-5052-9BF60D80C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49" t="24655" r="27258" b="8817"/>
          <a:stretch/>
        </p:blipFill>
        <p:spPr>
          <a:xfrm>
            <a:off x="222454" y="1464683"/>
            <a:ext cx="6850735" cy="521142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7A7548B-7AA2-A0FB-F915-F52F8D8755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90" t="41290" r="31774" b="40502"/>
          <a:stretch/>
        </p:blipFill>
        <p:spPr>
          <a:xfrm>
            <a:off x="6541483" y="2127533"/>
            <a:ext cx="5428063" cy="1325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759542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altLang="nl-NL" dirty="0"/>
              <a:t>Veelvoorkomende vragen in het examen</a:t>
            </a:r>
            <a:endParaRPr dirty="0"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nl-NL" altLang="nl-NL" dirty="0"/>
              <a:t>Tip: leer de examen vraagstellingen uit je hoofd. Dit voorkomt onnodig veel opzoeken.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nl-NL" altLang="nl-NL" dirty="0" err="1"/>
              <a:t>Qu’est-ce</a:t>
            </a:r>
            <a:r>
              <a:rPr lang="nl-NL" altLang="nl-NL" dirty="0"/>
              <a:t> </a:t>
            </a:r>
            <a:r>
              <a:rPr lang="nl-NL" altLang="nl-NL" dirty="0" err="1"/>
              <a:t>qu’on</a:t>
            </a:r>
            <a:r>
              <a:rPr lang="nl-NL" altLang="nl-NL" dirty="0"/>
              <a:t> </a:t>
            </a:r>
            <a:r>
              <a:rPr lang="nl-NL" altLang="nl-NL" dirty="0" err="1"/>
              <a:t>apprend</a:t>
            </a:r>
            <a:r>
              <a:rPr lang="nl-NL" altLang="nl-NL" dirty="0"/>
              <a:t> </a:t>
            </a:r>
            <a:r>
              <a:rPr lang="nl-NL" altLang="nl-NL" dirty="0" err="1"/>
              <a:t>sur</a:t>
            </a:r>
            <a:r>
              <a:rPr lang="nl-NL" altLang="nl-NL" dirty="0"/>
              <a:t> …. au premier alinéa?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nl-NL" altLang="nl-NL" dirty="0" err="1"/>
              <a:t>Qu’est-ce</a:t>
            </a:r>
            <a:r>
              <a:rPr lang="nl-NL" altLang="nl-NL" dirty="0"/>
              <a:t> que </a:t>
            </a:r>
            <a:r>
              <a:rPr lang="nl-NL" altLang="nl-NL" dirty="0" err="1"/>
              <a:t>le</a:t>
            </a:r>
            <a:r>
              <a:rPr lang="nl-NL" altLang="nl-NL" dirty="0"/>
              <a:t> 2ème alinéa </a:t>
            </a:r>
            <a:r>
              <a:rPr lang="nl-NL" altLang="nl-NL" dirty="0" err="1"/>
              <a:t>illustre</a:t>
            </a:r>
            <a:r>
              <a:rPr lang="nl-NL" altLang="nl-NL" dirty="0"/>
              <a:t> 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nl-NL" altLang="nl-NL" dirty="0" err="1"/>
              <a:t>Qu’est-ce</a:t>
            </a:r>
            <a:r>
              <a:rPr lang="nl-NL" altLang="nl-NL" dirty="0"/>
              <a:t> </a:t>
            </a:r>
            <a:r>
              <a:rPr lang="nl-NL" altLang="nl-NL" dirty="0" err="1"/>
              <a:t>qui</a:t>
            </a:r>
            <a:r>
              <a:rPr lang="nl-NL" altLang="nl-NL" dirty="0"/>
              <a:t> </a:t>
            </a:r>
            <a:r>
              <a:rPr lang="nl-NL" altLang="nl-NL" dirty="0" err="1"/>
              <a:t>est</a:t>
            </a:r>
            <a:r>
              <a:rPr lang="nl-NL" altLang="nl-NL" dirty="0"/>
              <a:t> </a:t>
            </a:r>
            <a:r>
              <a:rPr lang="nl-NL" altLang="nl-NL" dirty="0" err="1"/>
              <a:t>vrai</a:t>
            </a:r>
            <a:r>
              <a:rPr lang="nl-NL" altLang="nl-NL" dirty="0"/>
              <a:t> </a:t>
            </a:r>
            <a:r>
              <a:rPr lang="nl-NL" altLang="nl-NL" dirty="0" err="1"/>
              <a:t>d’après</a:t>
            </a:r>
            <a:r>
              <a:rPr lang="nl-NL" altLang="nl-NL" dirty="0"/>
              <a:t> </a:t>
            </a:r>
            <a:r>
              <a:rPr lang="nl-NL" altLang="nl-NL" dirty="0" err="1"/>
              <a:t>le</a:t>
            </a:r>
            <a:r>
              <a:rPr lang="nl-NL" altLang="nl-NL" dirty="0"/>
              <a:t> 3ème alinéa 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nl-NL" altLang="nl-NL" dirty="0"/>
              <a:t>Que </a:t>
            </a:r>
            <a:r>
              <a:rPr lang="nl-NL" altLang="nl-NL" dirty="0" err="1"/>
              <a:t>montre</a:t>
            </a:r>
            <a:r>
              <a:rPr lang="nl-NL" altLang="nl-NL" dirty="0"/>
              <a:t> </a:t>
            </a:r>
            <a:r>
              <a:rPr lang="nl-NL" altLang="nl-NL" dirty="0" err="1"/>
              <a:t>l’exemple</a:t>
            </a:r>
            <a:r>
              <a:rPr lang="nl-NL" altLang="nl-NL" dirty="0"/>
              <a:t> </a:t>
            </a:r>
            <a:r>
              <a:rPr lang="nl-NL" altLang="nl-NL" dirty="0" err="1"/>
              <a:t>dont</a:t>
            </a:r>
            <a:r>
              <a:rPr lang="nl-NL" altLang="nl-NL" dirty="0"/>
              <a:t> </a:t>
            </a:r>
            <a:r>
              <a:rPr lang="nl-NL" altLang="nl-NL" dirty="0" err="1"/>
              <a:t>parle</a:t>
            </a:r>
            <a:r>
              <a:rPr lang="nl-NL" altLang="nl-NL" dirty="0"/>
              <a:t> Pauline </a:t>
            </a:r>
            <a:r>
              <a:rPr lang="nl-NL" altLang="nl-NL" dirty="0" err="1"/>
              <a:t>Peretz</a:t>
            </a:r>
            <a:r>
              <a:rPr lang="nl-NL" altLang="nl-NL" dirty="0"/>
              <a:t> dans </a:t>
            </a:r>
            <a:r>
              <a:rPr lang="nl-NL" altLang="nl-NL" dirty="0" err="1"/>
              <a:t>son</a:t>
            </a:r>
            <a:r>
              <a:rPr lang="nl-NL" altLang="nl-NL" dirty="0"/>
              <a:t> </a:t>
            </a:r>
            <a:r>
              <a:rPr lang="nl-NL" altLang="nl-NL" dirty="0" err="1"/>
              <a:t>livre</a:t>
            </a:r>
            <a:r>
              <a:rPr lang="nl-NL" altLang="nl-NL" dirty="0"/>
              <a:t> Au </a:t>
            </a:r>
            <a:r>
              <a:rPr lang="nl-NL" altLang="nl-NL" dirty="0" err="1"/>
              <a:t>prêt</a:t>
            </a:r>
            <a:r>
              <a:rPr lang="nl-NL" altLang="nl-NL" dirty="0"/>
              <a:t> </a:t>
            </a:r>
            <a:r>
              <a:rPr lang="nl-NL" altLang="nl-NL" dirty="0" err="1"/>
              <a:t>sur</a:t>
            </a:r>
            <a:r>
              <a:rPr lang="nl-NL" altLang="nl-NL" dirty="0"/>
              <a:t> gage (4ème alinéa) ?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nl-NL" altLang="nl-NL" dirty="0" err="1"/>
              <a:t>Laquelle</a:t>
            </a:r>
            <a:r>
              <a:rPr lang="nl-NL" altLang="nl-NL" dirty="0"/>
              <a:t> </a:t>
            </a:r>
            <a:r>
              <a:rPr lang="nl-NL" altLang="nl-NL" dirty="0" err="1"/>
              <a:t>ou</a:t>
            </a:r>
            <a:r>
              <a:rPr lang="nl-NL" altLang="nl-NL" dirty="0"/>
              <a:t> </a:t>
            </a:r>
            <a:r>
              <a:rPr lang="nl-NL" altLang="nl-NL" dirty="0" err="1"/>
              <a:t>lesquelles</a:t>
            </a:r>
            <a:r>
              <a:rPr lang="nl-NL" altLang="nl-NL" dirty="0"/>
              <a:t> des </a:t>
            </a:r>
            <a:r>
              <a:rPr lang="nl-NL" altLang="nl-NL" dirty="0" err="1"/>
              <a:t>affirmations</a:t>
            </a:r>
            <a:r>
              <a:rPr lang="nl-NL" altLang="nl-NL" dirty="0"/>
              <a:t> </a:t>
            </a:r>
            <a:r>
              <a:rPr lang="nl-NL" altLang="nl-NL" dirty="0" err="1"/>
              <a:t>suivantes</a:t>
            </a:r>
            <a:r>
              <a:rPr lang="nl-NL" altLang="nl-NL" dirty="0"/>
              <a:t> </a:t>
            </a:r>
            <a:r>
              <a:rPr lang="nl-NL" altLang="nl-NL" dirty="0" err="1"/>
              <a:t>correspond</a:t>
            </a:r>
            <a:r>
              <a:rPr lang="nl-NL" altLang="nl-NL" dirty="0"/>
              <a:t>(ent) au 5ème alinéa ?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fr-FR" dirty="0"/>
              <a:t>Choisissez le(s) mot(s) qui manque(nt) au 4ème alinéa.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fr-FR" dirty="0"/>
              <a:t> Qu’est-ce qu’on lit au 2ème alinéa ?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 err="1"/>
              <a:t>Comment</a:t>
            </a:r>
            <a:r>
              <a:rPr lang="nl-NL" altLang="nl-NL" dirty="0"/>
              <a:t> </a:t>
            </a:r>
            <a:r>
              <a:rPr lang="nl-NL" altLang="nl-NL" dirty="0" err="1"/>
              <a:t>cette</a:t>
            </a:r>
            <a:r>
              <a:rPr lang="nl-NL" altLang="nl-NL" dirty="0"/>
              <a:t> </a:t>
            </a:r>
            <a:r>
              <a:rPr lang="nl-NL" altLang="nl-NL" dirty="0" err="1"/>
              <a:t>phrase</a:t>
            </a:r>
            <a:r>
              <a:rPr lang="nl-NL" altLang="nl-NL" dirty="0"/>
              <a:t> se </a:t>
            </a:r>
            <a:r>
              <a:rPr lang="nl-NL" altLang="nl-NL" dirty="0" err="1"/>
              <a:t>rapporte</a:t>
            </a:r>
            <a:r>
              <a:rPr lang="nl-NL" altLang="nl-NL" dirty="0"/>
              <a:t>-t-elle à </a:t>
            </a:r>
            <a:r>
              <a:rPr lang="nl-NL" altLang="nl-NL" dirty="0" err="1"/>
              <a:t>celle</a:t>
            </a:r>
            <a:r>
              <a:rPr lang="nl-NL" altLang="nl-NL" dirty="0"/>
              <a:t> </a:t>
            </a:r>
            <a:r>
              <a:rPr lang="nl-NL" altLang="nl-NL" dirty="0" err="1"/>
              <a:t>qui</a:t>
            </a:r>
            <a:r>
              <a:rPr lang="nl-NL" altLang="nl-NL" dirty="0"/>
              <a:t> </a:t>
            </a:r>
            <a:r>
              <a:rPr lang="nl-NL" altLang="nl-NL" dirty="0" err="1"/>
              <a:t>précède</a:t>
            </a:r>
            <a:r>
              <a:rPr lang="nl-NL" altLang="nl-NL" dirty="0"/>
              <a:t> 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 err="1"/>
              <a:t>Qu'est-ce</a:t>
            </a:r>
            <a:r>
              <a:rPr lang="nl-NL" altLang="nl-NL" dirty="0"/>
              <a:t> </a:t>
            </a:r>
            <a:r>
              <a:rPr lang="nl-NL" altLang="nl-NL" dirty="0" err="1"/>
              <a:t>qui</a:t>
            </a:r>
            <a:r>
              <a:rPr lang="nl-NL" altLang="nl-NL" dirty="0"/>
              <a:t> ressort du 2ème alinéa?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 err="1"/>
              <a:t>Quelle</a:t>
            </a:r>
            <a:r>
              <a:rPr lang="nl-NL" altLang="nl-NL" dirty="0"/>
              <a:t> </a:t>
            </a:r>
            <a:r>
              <a:rPr lang="nl-NL" altLang="nl-NL" dirty="0" err="1"/>
              <a:t>conclusion</a:t>
            </a:r>
            <a:r>
              <a:rPr lang="nl-NL" altLang="nl-NL" dirty="0"/>
              <a:t> peut-on </a:t>
            </a:r>
            <a:r>
              <a:rPr lang="nl-NL" altLang="nl-NL" dirty="0" err="1"/>
              <a:t>tirer</a:t>
            </a:r>
            <a:r>
              <a:rPr lang="nl-NL" altLang="nl-NL" dirty="0"/>
              <a:t> du dernier alinéa ?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 altLang="nl-NL" dirty="0" err="1"/>
              <a:t>Laquelle</a:t>
            </a:r>
            <a:r>
              <a:rPr lang="nl-NL" altLang="nl-NL" dirty="0"/>
              <a:t> of </a:t>
            </a:r>
            <a:r>
              <a:rPr lang="nl-NL" altLang="nl-NL" dirty="0" err="1"/>
              <a:t>lesquelles</a:t>
            </a:r>
            <a:r>
              <a:rPr lang="nl-NL" altLang="nl-NL" dirty="0"/>
              <a:t> des </a:t>
            </a:r>
            <a:r>
              <a:rPr lang="nl-NL" altLang="nl-NL" dirty="0" err="1"/>
              <a:t>constatations</a:t>
            </a:r>
            <a:r>
              <a:rPr lang="nl-NL" altLang="nl-NL" dirty="0"/>
              <a:t> </a:t>
            </a:r>
            <a:r>
              <a:rPr lang="nl-NL" altLang="nl-NL" dirty="0" err="1"/>
              <a:t>suivantes</a:t>
            </a:r>
            <a:r>
              <a:rPr lang="nl-NL" altLang="nl-NL" dirty="0"/>
              <a:t> </a:t>
            </a:r>
            <a:r>
              <a:rPr lang="nl-NL" altLang="nl-NL" dirty="0" err="1"/>
              <a:t>correspond</a:t>
            </a:r>
            <a:r>
              <a:rPr lang="nl-NL" altLang="nl-NL" dirty="0"/>
              <a:t>(ent) au 2ème alinéa?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 altLang="nl-NL" dirty="0"/>
              <a:t>Que peut-on </a:t>
            </a:r>
            <a:r>
              <a:rPr lang="nl-NL" altLang="nl-NL" dirty="0" err="1"/>
              <a:t>déduire</a:t>
            </a:r>
            <a:r>
              <a:rPr lang="nl-NL" altLang="nl-NL" dirty="0"/>
              <a:t> du dernier alinéa?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altLang="nl-NL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altLang="nl-NL"/>
              <a:t>Voorbeeld veelvoorkomende vraag</a:t>
            </a:r>
            <a:endParaRPr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28720C-2A43-AFB0-86A7-E4DD29A99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13" t="32688" r="30726" b="43370"/>
          <a:stretch/>
        </p:blipFill>
        <p:spPr>
          <a:xfrm>
            <a:off x="4965289" y="1799306"/>
            <a:ext cx="7009147" cy="22127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6B3A604-8C08-41BD-BB7A-DC9A6A55D3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45" t="39570" r="26774" b="7814"/>
          <a:stretch/>
        </p:blipFill>
        <p:spPr>
          <a:xfrm>
            <a:off x="838199" y="1391264"/>
            <a:ext cx="4441723" cy="52415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altLang="nl-NL"/>
              <a:t>Tips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markeerstiften gebruiken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altLang="nl-NL" dirty="0"/>
              <a:t>gevraagde informatie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altLang="nl-NL" dirty="0"/>
              <a:t>signaalwoorden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Nederlands woordenboek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let op leestekens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moeilijke vragen of teksten overslaan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leer de meest voorkomende signaalwoorden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altLang="nl-NL"/>
              <a:t>Vragen van leerlingen</a:t>
            </a:r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/>
              <a:t>Mag je kladpapier van examen mee naar huis nemen?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/>
              <a:t>Welke onderwerpen komen het meeste terug in leesteksten?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/>
              <a:t>Wat is de beste tip voor het lezen van teksten?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/>
              <a:t>Kun je beter eerst de korte of de lange teksten maken?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/>
              <a:t>Staan er bij sommige teksten woorden vertaald gegeven?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/>
              <a:t>Wat zijn woorden die altijd terug komen?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altLang="nl-NL" dirty="0"/>
              <a:t>Woordenboek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zoektermen kennen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altLang="nl-NL" dirty="0" err="1"/>
              <a:t>Lentement</a:t>
            </a:r>
            <a:r>
              <a:rPr lang="nl-NL" altLang="nl-NL" dirty="0"/>
              <a:t> </a:t>
            </a:r>
            <a:r>
              <a:rPr lang="nl-NL" altLang="nl-NL" dirty="0">
                <a:sym typeface="Wingdings" panose="05000000000000000000" pitchFamily="2" charset="2"/>
              </a:rPr>
              <a:t></a:t>
            </a:r>
            <a:r>
              <a:rPr lang="nl-NL" altLang="nl-NL" dirty="0"/>
              <a:t> </a:t>
            </a:r>
            <a:r>
              <a:rPr lang="nl-NL" altLang="nl-NL" dirty="0" err="1"/>
              <a:t>lent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altLang="nl-NL" dirty="0" err="1"/>
              <a:t>Viendrait</a:t>
            </a:r>
            <a:r>
              <a:rPr lang="nl-NL" altLang="nl-NL" dirty="0"/>
              <a:t> </a:t>
            </a:r>
            <a:r>
              <a:rPr lang="nl-NL" altLang="nl-NL" dirty="0">
                <a:sym typeface="Wingdings" panose="05000000000000000000" pitchFamily="2" charset="2"/>
              </a:rPr>
              <a:t></a:t>
            </a:r>
            <a:r>
              <a:rPr lang="nl-NL" altLang="nl-NL" dirty="0"/>
              <a:t> </a:t>
            </a:r>
            <a:r>
              <a:rPr lang="nl-NL" altLang="nl-NL" dirty="0" err="1"/>
              <a:t>venir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altLang="nl-NL" dirty="0" err="1"/>
              <a:t>Joyeuse</a:t>
            </a:r>
            <a:r>
              <a:rPr lang="nl-NL" altLang="nl-NL" dirty="0">
                <a:sym typeface="Wingdings" panose="05000000000000000000" pitchFamily="2" charset="2"/>
              </a:rPr>
              <a:t></a:t>
            </a:r>
            <a:r>
              <a:rPr lang="nl-NL" altLang="nl-NL" dirty="0"/>
              <a:t> </a:t>
            </a:r>
            <a:r>
              <a:rPr lang="nl-NL" altLang="nl-NL" dirty="0" err="1"/>
              <a:t>joyeux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altLang="nl-NL" dirty="0" err="1"/>
              <a:t>Relative</a:t>
            </a:r>
            <a:r>
              <a:rPr lang="nl-NL" altLang="nl-NL" dirty="0"/>
              <a:t> </a:t>
            </a:r>
            <a:r>
              <a:rPr lang="nl-NL" altLang="nl-NL" dirty="0">
                <a:sym typeface="Wingdings" panose="05000000000000000000" pitchFamily="2" charset="2"/>
              </a:rPr>
              <a:t></a:t>
            </a:r>
            <a:r>
              <a:rPr lang="nl-NL" altLang="nl-NL" dirty="0"/>
              <a:t>  </a:t>
            </a:r>
            <a:r>
              <a:rPr lang="nl-NL" altLang="nl-NL" dirty="0" err="1"/>
              <a:t>relatif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woorden uit de titel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woorden uit de vraag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woorden uit de antwoordopties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herkennen (een deel) van het woord vanuit een ander woord of andere taal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altLang="nl-NL" dirty="0"/>
              <a:t>Leesstrategieën</a:t>
            </a:r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globaal/selectief/intensief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signaalwoorden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vraagwoorden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context gebruiken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titel, chapeau en afbeeldingen bekijken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vanuit de vraag de tekst lezen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bedenk je eigen antwoord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antwoord staat in andere woorden in de tekst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let op </a:t>
            </a:r>
            <a:r>
              <a:rPr lang="nl-NL" i="1" dirty="0"/>
              <a:t>ne...que</a:t>
            </a:r>
            <a:r>
              <a:rPr lang="nl-NL" dirty="0"/>
              <a:t> in de tekst en in de antwoordopties</a:t>
            </a:r>
            <a:endParaRPr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altLang="nl-NL"/>
              <a:t>Vraagsoorten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altLang="nl-NL"/>
              <a:t>1. open vragen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altLang="nl-NL"/>
              <a:t>juist/onjuist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altLang="nl-NL"/>
              <a:t>citeren: wat wordt er gevraagd, citeer het begin van de zin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altLang="nl-NL"/>
              <a:t>argumenten/redenen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altLang="nl-NL"/>
              <a:t>ja/nee met verklaring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altLang="nl-NL"/>
              <a:t>volgorde of matching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NL" altLang="nl-NL" b="1"/>
              <a:t>Beantwoord een open vraag altijd in het Nederlands!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altLang="nl-NL"/>
              <a:t>2. meerkeuzevragen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altLang="nl-NL"/>
              <a:t>meestal 4 antwoordopties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altLang="nl-NL"/>
              <a:t>hoofdgedachte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altLang="nl-NL"/>
              <a:t>functies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altLang="nl-NL"/>
              <a:t>opvattingen auteur (zoek naar citaten!)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altLang="nl-NL"/>
              <a:t>beweringen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altLang="nl-NL"/>
              <a:t>gatentekst</a:t>
            </a:r>
            <a:endParaRPr/>
          </a:p>
          <a:p>
            <a:pPr marL="685800" lvl="1" indent="-990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685800" lvl="1" indent="-990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3. Gatentekst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zin voor en zin achter het gat intensief lezen en vertalen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wat is het verband tussen zin voor en zin achter het gat (werk met + of -)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altLang="nl-NL" dirty="0"/>
              <a:t>alle antwoordopties kennen of opzoeken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/>
              <a:t>Tip: leer de signaalwoorden goed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numCol="1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/>
              <a:t>Voorbeeld gatentekst </a:t>
            </a:r>
            <a:endParaRPr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59FC05D-CEB4-38B9-B46D-EFAE57023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0" t="39857" r="39193" b="40813"/>
          <a:stretch/>
        </p:blipFill>
        <p:spPr>
          <a:xfrm>
            <a:off x="6408414" y="1945983"/>
            <a:ext cx="5508498" cy="173128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6F7640B-92E7-66BC-5666-B3532B89B0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80" t="20788" r="27823" b="7527"/>
          <a:stretch/>
        </p:blipFill>
        <p:spPr>
          <a:xfrm>
            <a:off x="452285" y="1406012"/>
            <a:ext cx="6102233" cy="52245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numCol="1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altLang="nl-NL" dirty="0"/>
              <a:t>Voorbeelden meerkeuzevragen </a:t>
            </a:r>
            <a:endParaRPr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0DBC6E-2118-94B3-A371-DC6D4E89F3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77" t="18495" r="28307" b="31899"/>
          <a:stretch/>
        </p:blipFill>
        <p:spPr>
          <a:xfrm>
            <a:off x="5860024" y="1818967"/>
            <a:ext cx="5947577" cy="352978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3C7DFED-BB5F-EF01-9FCD-6780B8020D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45" t="21362" r="27339" b="9104"/>
          <a:stretch/>
        </p:blipFill>
        <p:spPr>
          <a:xfrm>
            <a:off x="363793" y="1724229"/>
            <a:ext cx="5732207" cy="47686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8784920-4E58-0F72-5DDB-63828B7452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45" t="47025" r="29758" b="33764"/>
          <a:stretch/>
        </p:blipFill>
        <p:spPr>
          <a:xfrm>
            <a:off x="5791200" y="2113933"/>
            <a:ext cx="6145161" cy="14890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1B19439-431E-0699-9B48-980107639C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29" t="14337" r="27419" b="8101"/>
          <a:stretch/>
        </p:blipFill>
        <p:spPr>
          <a:xfrm>
            <a:off x="255639" y="865239"/>
            <a:ext cx="5968180" cy="53192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9;p18">
            <a:extLst>
              <a:ext uri="{FF2B5EF4-FFF2-40B4-BE49-F238E27FC236}">
                <a16:creationId xmlns:a16="http://schemas.microsoft.com/office/drawing/2014/main" id="{EE7231AF-A57A-38B0-DF1E-23E47980F3E4}"/>
              </a:ext>
            </a:extLst>
          </p:cNvPr>
          <p:cNvSpPr txBox="1">
            <a:spLocks/>
          </p:cNvSpPr>
          <p:nvPr/>
        </p:nvSpPr>
        <p:spPr>
          <a:xfrm>
            <a:off x="838200" y="36996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nl-NL" altLang="nl-NL" sz="4400" dirty="0"/>
              <a:t>Voorbeeld beweringsvraag</a:t>
            </a:r>
            <a:endParaRPr lang="nl-NL" sz="4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411CF-134D-6354-7279-C52FEF52B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5" t="47598" r="32581" b="33071"/>
          <a:stretch/>
        </p:blipFill>
        <p:spPr>
          <a:xfrm>
            <a:off x="6213987" y="2224952"/>
            <a:ext cx="5742039" cy="153918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FE21896-6166-DF77-E3DD-2835308E7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94" t="13046" r="28306" b="11111"/>
          <a:stretch/>
        </p:blipFill>
        <p:spPr>
          <a:xfrm>
            <a:off x="727586" y="1356851"/>
            <a:ext cx="5683454" cy="538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313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Props1.xml><?xml version="1.0" encoding="utf-8"?>
<ds:datastoreItem xmlns:ds="http://schemas.openxmlformats.org/officeDocument/2006/customXml" ds:itemID="{58FE6116-36FC-41A3-B37B-2349CED9C048}"/>
</file>

<file path=customXml/itemProps2.xml><?xml version="1.0" encoding="utf-8"?>
<ds:datastoreItem xmlns:ds="http://schemas.openxmlformats.org/officeDocument/2006/customXml" ds:itemID="{FE3240FA-46D3-4173-BF08-D77B20116E87}"/>
</file>

<file path=customXml/itemProps3.xml><?xml version="1.0" encoding="utf-8"?>
<ds:datastoreItem xmlns:ds="http://schemas.openxmlformats.org/officeDocument/2006/customXml" ds:itemID="{EA83A95D-9937-4BDD-AEA0-94E74D5B5DF3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462</Words>
  <Application>Microsoft Office PowerPoint</Application>
  <PresentationFormat>Breedbeeld</PresentationFormat>
  <Paragraphs>95</Paragraphs>
  <Slides>15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Kantoorthema</vt:lpstr>
      <vt:lpstr>Opbouw van het examen Frans vwo</vt:lpstr>
      <vt:lpstr>Woordenboek</vt:lpstr>
      <vt:lpstr>Leesstrategieën</vt:lpstr>
      <vt:lpstr>Vraagsoorten</vt:lpstr>
      <vt:lpstr>PowerPoint-presentatie</vt:lpstr>
      <vt:lpstr>Voorbeeld gatentekst </vt:lpstr>
      <vt:lpstr>Voorbeelden meerkeuzevragen </vt:lpstr>
      <vt:lpstr>PowerPoint-presentatie</vt:lpstr>
      <vt:lpstr>PowerPoint-presentatie</vt:lpstr>
      <vt:lpstr>Voorbeelden openvraag </vt:lpstr>
      <vt:lpstr>Veelvoorkomende vragen in het examen</vt:lpstr>
      <vt:lpstr>PowerPoint-presentatie</vt:lpstr>
      <vt:lpstr>Voorbeeld veelvoorkomende vraag</vt:lpstr>
      <vt:lpstr>Tips</vt:lpstr>
      <vt:lpstr>Vragen van leerlingen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Opbouw examen Frans VWO 2023-I</dc:title>
  <dc:creator>Bas Bazelmans</dc:creator>
  <cp:lastModifiedBy>Bas Bazelmans</cp:lastModifiedBy>
  <cp:revision>2</cp:revision>
  <dcterms:modified xsi:type="dcterms:W3CDTF">2024-03-13T14:59:09Z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5030db-5b96-4a80-bef5-9bbf300e0d2e_Enabled">
    <vt:lpwstr>true</vt:lpwstr>
  </property>
  <property fmtid="{D5CDD505-2E9C-101B-9397-08002B2CF9AE}" pid="3" name="MSIP_Label_415030db-5b96-4a80-bef5-9bbf300e0d2e_SetDate">
    <vt:lpwstr>2024-03-13T09:52:26Z</vt:lpwstr>
  </property>
  <property fmtid="{D5CDD505-2E9C-101B-9397-08002B2CF9AE}" pid="4" name="MSIP_Label_415030db-5b96-4a80-bef5-9bbf300e0d2e_Method">
    <vt:lpwstr>Standard</vt:lpwstr>
  </property>
  <property fmtid="{D5CDD505-2E9C-101B-9397-08002B2CF9AE}" pid="5" name="MSIP_Label_415030db-5b96-4a80-bef5-9bbf300e0d2e_Name">
    <vt:lpwstr>General</vt:lpwstr>
  </property>
  <property fmtid="{D5CDD505-2E9C-101B-9397-08002B2CF9AE}" pid="6" name="MSIP_Label_415030db-5b96-4a80-bef5-9bbf300e0d2e_SiteId">
    <vt:lpwstr>9e9002aa-e50e-44b8-bb7a-021d21198024</vt:lpwstr>
  </property>
  <property fmtid="{D5CDD505-2E9C-101B-9397-08002B2CF9AE}" pid="7" name="MSIP_Label_415030db-5b96-4a80-bef5-9bbf300e0d2e_ActionId">
    <vt:lpwstr>715f67e1-64db-4561-94f4-9d731f297145</vt:lpwstr>
  </property>
  <property fmtid="{D5CDD505-2E9C-101B-9397-08002B2CF9AE}" pid="8" name="MSIP_Label_415030db-5b96-4a80-bef5-9bbf300e0d2e_ContentBits">
    <vt:lpwstr>0</vt:lpwstr>
  </property>
  <property fmtid="{D5CDD505-2E9C-101B-9397-08002B2CF9AE}" pid="9" name="ContentTypeId">
    <vt:lpwstr>0x0101000A69612985F38A4696AAD18D581E630E</vt:lpwstr>
  </property>
</Properties>
</file>