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8" r:id="rId3"/>
    <p:sldId id="273" r:id="rId4"/>
    <p:sldId id="274" r:id="rId5"/>
    <p:sldId id="270" r:id="rId6"/>
    <p:sldId id="275" r:id="rId7"/>
    <p:sldId id="257" r:id="rId8"/>
    <p:sldId id="258" r:id="rId9"/>
    <p:sldId id="265" r:id="rId10"/>
    <p:sldId id="260" r:id="rId11"/>
    <p:sldId id="259" r:id="rId12"/>
    <p:sldId id="262" r:id="rId13"/>
    <p:sldId id="261" r:id="rId14"/>
    <p:sldId id="271" r:id="rId15"/>
    <p:sldId id="272" r:id="rId16"/>
    <p:sldId id="263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A7A10F-D405-D920-BC0A-7BC1C98CB560}" v="298" dt="2024-03-12T14:21:07.707"/>
    <p1510:client id="{34E9256E-0DCE-2B01-69B9-B715E823C41A}" v="493" dt="2024-03-12T15:00:24.235"/>
    <p1510:client id="{4813ED17-815C-6F26-14DB-66252FCE0E94}" v="1527" dt="2024-03-12T12:33:42.349"/>
    <p1510:client id="{B602FC0A-7098-7AF3-C6B5-1EF8B3B73D21}" v="9" dt="2024-03-12T08:24:01.463"/>
    <p1510:client id="{E756A493-E2A1-FC4C-9EA0-A57716E14712}" v="1716" dt="2024-03-12T15:17:09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14E9B-F8F2-AE13-A470-7E2856409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C59666-2338-A855-7C9A-3F3BA074D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D5DAC2-9A4C-F523-C72B-48E05711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D28C-B40B-E64D-9FEB-B91423BDA8EF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836C0B-49EA-FD7B-3E4A-B41CA4EA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2E561A-137C-FE99-E390-A1A4C592A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3DAD-88A3-8344-957E-343D0FBD45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12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9AED0-9F11-0B5D-27C6-3C546A8E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814FFF-DE7C-C431-403B-229A0B373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CB68B7-8365-1B96-F280-10BE9EB4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D28C-B40B-E64D-9FEB-B91423BDA8EF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19F7C2-DB36-0B1C-C910-C68A0D7D9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53EDD1-2F02-D68D-A00E-D038C5B4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3DAD-88A3-8344-957E-343D0FBD45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974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D2993AD-2CD5-FE56-8966-675FB3A12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4ACE782-F257-1879-4258-921C33AB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2D4D57-48ED-0B4D-E2B6-2F13D2C6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D28C-B40B-E64D-9FEB-B91423BDA8EF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146445-BEAA-F6B1-454E-BC32433F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B09509-13DC-7603-B57D-73D1FC0C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3DAD-88A3-8344-957E-343D0FBD45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52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79A46-9A73-D89B-2A80-3D065C8A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28F23D-AFEF-795E-C2F4-C459B68BC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890B59-F935-D544-9122-0D8E94CD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D28C-B40B-E64D-9FEB-B91423BDA8EF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A76265-9803-EE1E-A59C-D61F2D62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7869A8-3184-2E48-FFB9-06632FEF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3DAD-88A3-8344-957E-343D0FBD45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614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8A1C77-FF78-7478-7705-D03A34D17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C8416A-1518-BB8F-E3AD-E615E38D5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BBF7DF-4C13-0C34-64B3-A9D9F867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D28C-B40B-E64D-9FEB-B91423BDA8EF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4EBAA5-0D8B-8B0B-8DB0-15035611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F2F4E3-0DFF-ABF0-F7D1-1EF8D950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3DAD-88A3-8344-957E-343D0FBD45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10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4FBAC-DE72-1E30-4F1A-DBC33CB2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65828D-5DDD-9740-CB17-064A8EBF7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09D014-EFEB-6CF6-5576-1E8BCE85C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9F1045-15AC-C946-80E5-E32546FD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D28C-B40B-E64D-9FEB-B91423BDA8EF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3894FE-010E-7B83-5E2C-B08A84C7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029A20-677D-E575-3070-620B1F92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3DAD-88A3-8344-957E-343D0FBD45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81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F8259-3F47-7E8F-B982-730F2CF2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F561E0-E7E3-9A56-4EE0-22543BA45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4ED2C2-1CAB-0526-7554-DFE037181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E97353B-7389-70AD-6FDC-E5E07A5C0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2AC2072-D5C5-7C72-F611-A58E6DB31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EB23E2A-0C04-32A8-DC98-8ADC3BDA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D28C-B40B-E64D-9FEB-B91423BDA8EF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438E448-392C-7487-3A9B-46FD7D58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1D35D3E-6DF4-AB53-8B70-567B3A4A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3DAD-88A3-8344-957E-343D0FBD45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17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084F0-C461-B9AA-2BF0-45C4F796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B0C9541-EC34-2E9E-839A-5267CB73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D28C-B40B-E64D-9FEB-B91423BDA8EF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BDF53A6-EEAE-DF7B-AB49-12EF1A1EA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C0D6F2-9110-DAD6-3656-F2137793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3DAD-88A3-8344-957E-343D0FBD45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363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7AA4B38-0D34-CE41-CB20-9417B2D7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D28C-B40B-E64D-9FEB-B91423BDA8EF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4BF47DD-9C80-251F-F78B-6AFC86F1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AE759B-C5F8-E75D-EBF7-DDA32624A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3DAD-88A3-8344-957E-343D0FBD45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31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782D8-55AC-0883-A875-DF74F979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7197D1-820A-0112-BEE6-D67EF306E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E0C933-E35A-9EE9-2DB6-FC2F5DDB4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3D8159B-B278-6F52-4F8E-2FB6821C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D28C-B40B-E64D-9FEB-B91423BDA8EF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A4759F-1BF4-494D-6160-13441A9B4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CF4028-86E3-459D-3607-8AAD04F1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3DAD-88A3-8344-957E-343D0FBD45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09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02B77-E89F-DDF5-06CD-853D298B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22CC6D-440F-E078-6D18-7C47C8A04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B23677-29ED-4705-CB7C-457E6B929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952F8A-71A3-C5F8-F5A3-0B77B2631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D28C-B40B-E64D-9FEB-B91423BDA8EF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C07B6F-7DAA-8D23-5DDF-3F63CA25F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11D35A-8200-8570-F292-1EFD6AAA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3DAD-88A3-8344-957E-343D0FBD45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62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22AE83D-8076-32D2-6B82-6CEB2EF8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F47648-4BFB-750B-4F65-506E91C48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B29E5C-4D60-D52B-6F89-F68DC44B0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D28C-B40B-E64D-9FEB-B91423BDA8EF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03F10D-A5CF-3A1A-8B55-4B58E36F9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CCB2ED-335A-5F47-8335-A454BFA32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33DAD-88A3-8344-957E-343D0FBD45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45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A7F5-DD87-8D80-360C-2F289C618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079" y="645512"/>
            <a:ext cx="10305774" cy="850694"/>
          </a:xfrm>
        </p:spPr>
        <p:txBody>
          <a:bodyPr>
            <a:normAutofit/>
          </a:bodyPr>
          <a:lstStyle/>
          <a:p>
            <a:r>
              <a:rPr lang="en-US" i="1" dirty="0">
                <a:latin typeface="Effra" panose="02000606080000020004" pitchFamily="2" charset="77"/>
                <a:ea typeface="Calibri Light"/>
                <a:cs typeface="Calibri Light"/>
              </a:rPr>
              <a:t>Het </a:t>
            </a:r>
            <a:r>
              <a:rPr lang="nl-NL" i="1" dirty="0">
                <a:latin typeface="Effra" panose="02000606080000020004" pitchFamily="2" charset="77"/>
                <a:ea typeface="Calibri Light"/>
                <a:cs typeface="Calibri Light"/>
              </a:rPr>
              <a:t>eindexamen</a:t>
            </a:r>
            <a:r>
              <a:rPr lang="en-US" i="1" dirty="0">
                <a:latin typeface="Effra" panose="02000606080000020004" pitchFamily="2" charset="77"/>
                <a:ea typeface="Calibri Light"/>
                <a:cs typeface="Calibri Light"/>
              </a:rPr>
              <a:t> Frans</a:t>
            </a:r>
            <a:endParaRPr lang="en-US" i="1" dirty="0">
              <a:latin typeface="Effra" panose="02000606080000020004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F626C-CECC-0AD5-C39B-AA81D1EFD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32" y="1496206"/>
            <a:ext cx="10515600" cy="46163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>
                <a:latin typeface="Effra Medium" panose="02000606080000020004" pitchFamily="2" charset="77"/>
                <a:ea typeface="Calibri"/>
                <a:cs typeface="Calibri"/>
              </a:rPr>
              <a:t>Leesteksten</a:t>
            </a:r>
            <a:endParaRPr lang="en-US" sz="2400" dirty="0">
              <a:latin typeface="Effra Medium" panose="02000606080000020004" pitchFamily="2" charset="77"/>
              <a:ea typeface="Calibri"/>
              <a:cs typeface="Calibri"/>
            </a:endParaRPr>
          </a:p>
          <a:p>
            <a:endParaRPr lang="en-US" sz="2400" dirty="0">
              <a:latin typeface="Effra Medium" panose="02000606080000020004" pitchFamily="2" charset="77"/>
              <a:ea typeface="Calibri"/>
              <a:cs typeface="Calibri"/>
            </a:endParaRPr>
          </a:p>
          <a:p>
            <a:r>
              <a:rPr lang="en-US" sz="2400" dirty="0">
                <a:latin typeface="Effra Medium" panose="02000606080000020004" pitchFamily="2" charset="77"/>
                <a:ea typeface="Calibri"/>
                <a:cs typeface="Calibri"/>
              </a:rPr>
              <a:t>13 </a:t>
            </a:r>
            <a:r>
              <a:rPr lang="en-US" sz="2400" dirty="0" err="1">
                <a:latin typeface="Effra Medium" panose="02000606080000020004" pitchFamily="2" charset="77"/>
                <a:ea typeface="Calibri"/>
                <a:cs typeface="Calibri"/>
              </a:rPr>
              <a:t>à</a:t>
            </a:r>
            <a:r>
              <a:rPr lang="en-US" sz="2400" dirty="0">
                <a:latin typeface="Effra Medium" panose="02000606080000020004" pitchFamily="2" charset="77"/>
                <a:ea typeface="Calibri"/>
                <a:cs typeface="Calibri"/>
              </a:rPr>
              <a:t> 14 </a:t>
            </a:r>
            <a:r>
              <a:rPr lang="en-US" sz="2400" dirty="0" err="1">
                <a:latin typeface="Effra Medium" panose="02000606080000020004" pitchFamily="2" charset="77"/>
                <a:ea typeface="Calibri"/>
                <a:cs typeface="Calibri"/>
              </a:rPr>
              <a:t>teksten</a:t>
            </a:r>
            <a:r>
              <a:rPr lang="en-US" sz="2400" dirty="0">
                <a:latin typeface="Effra Medium" panose="02000606080000020004" pitchFamily="2" charset="77"/>
                <a:ea typeface="Calibri"/>
                <a:cs typeface="Calibri"/>
              </a:rPr>
              <a:t> &amp;  40 </a:t>
            </a:r>
            <a:r>
              <a:rPr lang="en-US" sz="2400" dirty="0" err="1">
                <a:latin typeface="Effra Medium" panose="02000606080000020004" pitchFamily="2" charset="77"/>
                <a:ea typeface="Calibri"/>
                <a:cs typeface="Calibri"/>
              </a:rPr>
              <a:t>à</a:t>
            </a:r>
            <a:r>
              <a:rPr lang="en-US" sz="2400" dirty="0">
                <a:latin typeface="Effra Medium" panose="02000606080000020004" pitchFamily="2" charset="77"/>
                <a:ea typeface="Calibri"/>
                <a:cs typeface="Calibri"/>
              </a:rPr>
              <a:t> 45 </a:t>
            </a:r>
            <a:r>
              <a:rPr lang="en-US" sz="2400" dirty="0" err="1">
                <a:latin typeface="Effra Medium" panose="02000606080000020004" pitchFamily="2" charset="77"/>
                <a:ea typeface="Calibri"/>
                <a:cs typeface="Calibri"/>
              </a:rPr>
              <a:t>vragen</a:t>
            </a:r>
            <a:endParaRPr lang="en-US" sz="2400" dirty="0">
              <a:latin typeface="Effra Medium" panose="02000606080000020004" pitchFamily="2" charset="77"/>
              <a:ea typeface="Calibri"/>
              <a:cs typeface="Calibri"/>
            </a:endParaRPr>
          </a:p>
          <a:p>
            <a:endParaRPr lang="en-US" sz="2400" dirty="0">
              <a:latin typeface="Effra Medium" panose="02000606080000020004" pitchFamily="2" charset="77"/>
              <a:ea typeface="Calibri"/>
              <a:cs typeface="Calibri"/>
            </a:endParaRPr>
          </a:p>
          <a:p>
            <a:r>
              <a:rPr lang="en-US" sz="2400" dirty="0" err="1">
                <a:latin typeface="Effra Medium" panose="02000606080000020004" pitchFamily="2" charset="77"/>
                <a:ea typeface="Calibri"/>
                <a:cs typeface="Calibri"/>
              </a:rPr>
              <a:t>Opgaveboekje</a:t>
            </a:r>
            <a:r>
              <a:rPr lang="en-US" sz="2400" dirty="0">
                <a:latin typeface="Effra Medium" panose="02000606080000020004" pitchFamily="2" charset="77"/>
                <a:ea typeface="Calibri"/>
                <a:cs typeface="Calibri"/>
              </a:rPr>
              <a:t>, </a:t>
            </a:r>
            <a:r>
              <a:rPr lang="en-US" sz="2400" dirty="0" err="1">
                <a:latin typeface="Effra Medium" panose="02000606080000020004" pitchFamily="2" charset="77"/>
                <a:ea typeface="Calibri"/>
                <a:cs typeface="Calibri"/>
              </a:rPr>
              <a:t>bijlage</a:t>
            </a:r>
            <a:r>
              <a:rPr lang="en-US" sz="2400" dirty="0">
                <a:latin typeface="Effra Medium" panose="02000606080000020004" pitchFamily="2" charset="77"/>
                <a:ea typeface="Calibri"/>
                <a:cs typeface="Calibri"/>
              </a:rPr>
              <a:t> (</a:t>
            </a:r>
            <a:r>
              <a:rPr lang="en-US" sz="2400" dirty="0" err="1">
                <a:latin typeface="Effra Medium" panose="02000606080000020004" pitchFamily="2" charset="77"/>
                <a:ea typeface="Calibri"/>
                <a:cs typeface="Calibri"/>
              </a:rPr>
              <a:t>tekstboekje</a:t>
            </a:r>
            <a:r>
              <a:rPr lang="en-US" sz="2400" dirty="0">
                <a:latin typeface="Effra Medium" panose="02000606080000020004" pitchFamily="2" charset="77"/>
                <a:ea typeface="Calibri"/>
                <a:cs typeface="Calibri"/>
              </a:rPr>
              <a:t>) &amp; </a:t>
            </a:r>
            <a:r>
              <a:rPr lang="en-US" sz="2400" dirty="0" err="1">
                <a:latin typeface="Effra Medium" panose="02000606080000020004" pitchFamily="2" charset="77"/>
                <a:ea typeface="Calibri"/>
                <a:cs typeface="Calibri"/>
              </a:rPr>
              <a:t>antwoordblad</a:t>
            </a:r>
            <a:endParaRPr lang="en-US" sz="2400" dirty="0">
              <a:latin typeface="Effra Medium" panose="02000606080000020004" pitchFamily="2" charset="77"/>
              <a:ea typeface="Calibri"/>
              <a:cs typeface="Calibri"/>
            </a:endParaRPr>
          </a:p>
          <a:p>
            <a:endParaRPr lang="en-US" sz="2400" dirty="0">
              <a:latin typeface="Effra Medium" panose="02000606080000020004" pitchFamily="2" charset="77"/>
              <a:ea typeface="Calibri"/>
              <a:cs typeface="Calibri"/>
            </a:endParaRPr>
          </a:p>
          <a:p>
            <a:r>
              <a:rPr lang="en-US" sz="2400" dirty="0">
                <a:latin typeface="Effra Medium" panose="02000606080000020004" pitchFamily="2" charset="77"/>
                <a:ea typeface="Calibri"/>
                <a:cs typeface="Calibri"/>
              </a:rPr>
              <a:t>Duur: 2 </a:t>
            </a:r>
            <a:r>
              <a:rPr lang="en-US" sz="2400" dirty="0" err="1">
                <a:latin typeface="Effra Medium" panose="02000606080000020004" pitchFamily="2" charset="77"/>
                <a:ea typeface="Calibri"/>
                <a:cs typeface="Calibri"/>
              </a:rPr>
              <a:t>uur</a:t>
            </a:r>
            <a:r>
              <a:rPr lang="en-US" sz="2400" dirty="0">
                <a:latin typeface="Effra Medium" panose="02000606080000020004" pitchFamily="2" charset="77"/>
                <a:ea typeface="Calibri"/>
                <a:cs typeface="Calibri"/>
              </a:rPr>
              <a:t> (</a:t>
            </a:r>
            <a:r>
              <a:rPr lang="nl-NL" sz="2400" dirty="0">
                <a:latin typeface="Effra Medium" panose="02000606080000020004" pitchFamily="2" charset="77"/>
                <a:ea typeface="Calibri"/>
                <a:cs typeface="Calibri"/>
              </a:rPr>
              <a:t>exclusief</a:t>
            </a:r>
            <a:r>
              <a:rPr lang="en-US" sz="2400" dirty="0">
                <a:latin typeface="Effra Medium" panose="02000606080000020004" pitchFamily="2" charset="77"/>
                <a:ea typeface="Calibri"/>
                <a:cs typeface="Calibri"/>
              </a:rPr>
              <a:t> </a:t>
            </a:r>
            <a:r>
              <a:rPr lang="en-US" sz="2400" dirty="0" err="1">
                <a:latin typeface="Effra Medium" panose="02000606080000020004" pitchFamily="2" charset="77"/>
                <a:ea typeface="Calibri"/>
                <a:cs typeface="Calibri"/>
              </a:rPr>
              <a:t>verlenging</a:t>
            </a:r>
            <a:r>
              <a:rPr lang="en-US" sz="2400" dirty="0">
                <a:latin typeface="Effra Medium" panose="02000606080000020004" pitchFamily="2" charset="77"/>
                <a:ea typeface="Calibri"/>
                <a:cs typeface="Calibri"/>
              </a:rPr>
              <a:t>)</a:t>
            </a:r>
          </a:p>
          <a:p>
            <a:endParaRPr lang="en-US" sz="2400" dirty="0">
              <a:latin typeface="Effra Medium" panose="02000606080000020004" pitchFamily="2" charset="77"/>
              <a:ea typeface="Calibri"/>
              <a:cs typeface="Calibri"/>
            </a:endParaRPr>
          </a:p>
          <a:p>
            <a:r>
              <a:rPr lang="en-US" sz="2400" dirty="0" err="1">
                <a:latin typeface="Effra Medium" panose="02000606080000020004" pitchFamily="2" charset="77"/>
                <a:ea typeface="Calibri"/>
                <a:cs typeface="Calibri"/>
              </a:rPr>
              <a:t>Woordenboek</a:t>
            </a:r>
            <a:r>
              <a:rPr lang="en-US" sz="2400" dirty="0">
                <a:latin typeface="Effra Medium" panose="02000606080000020004" pitchFamily="2" charset="77"/>
                <a:ea typeface="Calibri"/>
                <a:cs typeface="Calibri"/>
              </a:rPr>
              <a:t> </a:t>
            </a:r>
            <a:r>
              <a:rPr lang="en-US" sz="2400" dirty="0" err="1">
                <a:latin typeface="Effra Medium" panose="02000606080000020004" pitchFamily="2" charset="77"/>
                <a:ea typeface="Calibri"/>
                <a:cs typeface="Calibri"/>
              </a:rPr>
              <a:t>toegestaan</a:t>
            </a:r>
            <a:endParaRPr lang="en-US" sz="2400" dirty="0">
              <a:latin typeface="Effra Medium" panose="02000606080000020004" pitchFamily="2" charset="77"/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Effra Medium" panose="02000606080000020004" pitchFamily="2" charset="77"/>
              <a:ea typeface="Calibri"/>
              <a:cs typeface="Calibri"/>
            </a:endParaRPr>
          </a:p>
          <a:p>
            <a:r>
              <a:rPr lang="en-US" sz="2400" dirty="0">
                <a:latin typeface="Effra Medium" panose="02000606080000020004" pitchFamily="2" charset="77"/>
                <a:ea typeface="Calibri"/>
                <a:cs typeface="Calibri"/>
              </a:rPr>
              <a:t>Tip: neem </a:t>
            </a:r>
            <a:r>
              <a:rPr lang="en-US" sz="2400" dirty="0" err="1">
                <a:latin typeface="Effra Medium" panose="02000606080000020004" pitchFamily="2" charset="77"/>
                <a:ea typeface="Calibri"/>
                <a:cs typeface="Calibri"/>
              </a:rPr>
              <a:t>markeerstiften</a:t>
            </a:r>
            <a:r>
              <a:rPr lang="en-US" sz="2400" dirty="0">
                <a:latin typeface="Effra Medium" panose="02000606080000020004" pitchFamily="2" charset="77"/>
                <a:ea typeface="Calibri"/>
                <a:cs typeface="Calibri"/>
              </a:rPr>
              <a:t> mee</a:t>
            </a:r>
          </a:p>
          <a:p>
            <a:pPr marL="0" indent="0">
              <a:buNone/>
            </a:pPr>
            <a:endParaRPr lang="en-US" sz="1800" dirty="0">
              <a:ea typeface="Calibri"/>
              <a:cs typeface="Calibri"/>
            </a:endParaRPr>
          </a:p>
          <a:p>
            <a:endParaRPr lang="en-US" sz="1800" dirty="0">
              <a:ea typeface="Calibri"/>
              <a:cs typeface="Calibri"/>
            </a:endParaRPr>
          </a:p>
          <a:p>
            <a:endParaRPr lang="en-US" sz="18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20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4CB7BF3-A1A5-F072-336B-C34A5F841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1537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6FC695-3EA8-CCE9-4D8B-DAD94E8EA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5715"/>
            <a:ext cx="9144000" cy="812114"/>
          </a:xfrm>
        </p:spPr>
        <p:txBody>
          <a:bodyPr>
            <a:normAutofit/>
          </a:bodyPr>
          <a:lstStyle/>
          <a:p>
            <a:r>
              <a:rPr lang="nl-NL" sz="4400">
                <a:latin typeface="Effra"/>
              </a:rPr>
              <a:t>Tip 4       Voorvoegsels </a:t>
            </a:r>
            <a:endParaRPr lang="nl-NL" sz="4400">
              <a:latin typeface="Effra" panose="02000606080000020004" pitchFamily="2" charset="77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1EC64C-BA5B-8A56-C2AF-CFD687742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768" y="1357829"/>
            <a:ext cx="9144000" cy="44566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nl-NL" dirty="0" err="1">
                <a:latin typeface="Effra Medium"/>
                <a:ea typeface="Calibri"/>
                <a:cs typeface="Calibri"/>
              </a:rPr>
              <a:t>dès</a:t>
            </a:r>
            <a:r>
              <a:rPr lang="nl-NL" dirty="0">
                <a:latin typeface="Effra Medium"/>
                <a:ea typeface="Calibri"/>
                <a:cs typeface="Calibri"/>
              </a:rPr>
              <a:t>-       tegenstelling                   	</a:t>
            </a:r>
            <a:r>
              <a:rPr lang="nl-NL" dirty="0" err="1">
                <a:latin typeface="Effra Medium"/>
                <a:ea typeface="Calibri"/>
                <a:cs typeface="Calibri"/>
              </a:rPr>
              <a:t>avantage</a:t>
            </a:r>
            <a:r>
              <a:rPr lang="nl-NL" dirty="0">
                <a:latin typeface="Effra Medium"/>
                <a:ea typeface="Calibri"/>
                <a:cs typeface="Calibri"/>
              </a:rPr>
              <a:t> </a:t>
            </a:r>
            <a:r>
              <a:rPr lang="nl-NL" dirty="0">
                <a:latin typeface="Effra Medium"/>
                <a:ea typeface="Calibri"/>
                <a:cs typeface="Calibri"/>
                <a:sym typeface="Wingdings" pitchFamily="2" charset="2"/>
              </a:rPr>
              <a:t></a:t>
            </a:r>
            <a:r>
              <a:rPr lang="nl-NL" dirty="0">
                <a:latin typeface="Effra Medium"/>
                <a:ea typeface="Calibri"/>
                <a:cs typeface="Calibri"/>
              </a:rPr>
              <a:t> </a:t>
            </a:r>
            <a:r>
              <a:rPr lang="nl-NL" dirty="0" err="1">
                <a:latin typeface="Effra Medium"/>
                <a:ea typeface="Calibri"/>
                <a:cs typeface="Calibri"/>
              </a:rPr>
              <a:t>dèsavantage</a:t>
            </a:r>
            <a:endParaRPr lang="en-US" dirty="0">
              <a:latin typeface="Effra Medium"/>
              <a:ea typeface="Calibri"/>
              <a:cs typeface="Calibri"/>
            </a:endParaRPr>
          </a:p>
          <a:p>
            <a:pPr algn="l"/>
            <a:endParaRPr lang="nl-NL" dirty="0">
              <a:latin typeface="Effra Medium" panose="02000606080000020004" pitchFamily="2" charset="77"/>
              <a:ea typeface="Calibri"/>
              <a:cs typeface="Calibri"/>
            </a:endParaRPr>
          </a:p>
          <a:p>
            <a:pPr algn="l"/>
            <a:r>
              <a:rPr lang="nl-NL" dirty="0">
                <a:latin typeface="Effra Medium"/>
                <a:ea typeface="Calibri"/>
                <a:cs typeface="Calibri"/>
              </a:rPr>
              <a:t>re-          opnieuw/ terug/ her             </a:t>
            </a:r>
            <a:r>
              <a:rPr lang="nl-NL" dirty="0" err="1">
                <a:latin typeface="Effra Medium"/>
                <a:ea typeface="Calibri"/>
                <a:cs typeface="Calibri"/>
              </a:rPr>
              <a:t>venir</a:t>
            </a:r>
            <a:r>
              <a:rPr lang="nl-NL" dirty="0">
                <a:latin typeface="Effra Medium"/>
                <a:ea typeface="Calibri"/>
                <a:cs typeface="Calibri"/>
              </a:rPr>
              <a:t> </a:t>
            </a:r>
            <a:r>
              <a:rPr lang="nl-NL" dirty="0">
                <a:latin typeface="Effra Medium"/>
                <a:ea typeface="Calibri"/>
                <a:cs typeface="Calibri"/>
                <a:sym typeface="Wingdings" pitchFamily="2" charset="2"/>
              </a:rPr>
              <a:t></a:t>
            </a:r>
            <a:r>
              <a:rPr lang="nl-NL" dirty="0">
                <a:latin typeface="Effra Medium"/>
                <a:ea typeface="Calibri"/>
                <a:cs typeface="Calibri"/>
              </a:rPr>
              <a:t> </a:t>
            </a:r>
            <a:r>
              <a:rPr lang="nl-NL" dirty="0" err="1">
                <a:latin typeface="Effra Medium"/>
                <a:ea typeface="Calibri"/>
                <a:cs typeface="Calibri"/>
              </a:rPr>
              <a:t>revenir</a:t>
            </a:r>
            <a:endParaRPr lang="nl-NL" dirty="0">
              <a:latin typeface="Effra Medium"/>
            </a:endParaRPr>
          </a:p>
          <a:p>
            <a:pPr algn="l"/>
            <a:endParaRPr lang="nl-NL" dirty="0">
              <a:latin typeface="Effra Medium" panose="02000606080000020004" pitchFamily="2" charset="77"/>
              <a:ea typeface="Calibri"/>
              <a:cs typeface="Calibri"/>
            </a:endParaRPr>
          </a:p>
          <a:p>
            <a:pPr algn="l"/>
            <a:r>
              <a:rPr lang="nl-NL" dirty="0" err="1">
                <a:latin typeface="Effra Medium"/>
                <a:ea typeface="Calibri"/>
                <a:cs typeface="Calibri"/>
              </a:rPr>
              <a:t>im</a:t>
            </a:r>
            <a:r>
              <a:rPr lang="nl-NL" dirty="0">
                <a:latin typeface="Effra Medium"/>
                <a:ea typeface="Calibri"/>
                <a:cs typeface="Calibri"/>
              </a:rPr>
              <a:t>-	tegenstelling			</a:t>
            </a:r>
            <a:r>
              <a:rPr lang="nl-NL" dirty="0" err="1">
                <a:latin typeface="Effra Medium"/>
                <a:ea typeface="Calibri"/>
                <a:cs typeface="Calibri"/>
              </a:rPr>
              <a:t>possible</a:t>
            </a:r>
            <a:r>
              <a:rPr lang="nl-NL" dirty="0">
                <a:latin typeface="Effra Medium"/>
                <a:ea typeface="Calibri"/>
                <a:cs typeface="Calibri"/>
              </a:rPr>
              <a:t> </a:t>
            </a:r>
            <a:r>
              <a:rPr lang="nl-NL" dirty="0">
                <a:latin typeface="Effra Medium"/>
                <a:ea typeface="Calibri"/>
                <a:cs typeface="Calibri"/>
                <a:sym typeface="Wingdings" pitchFamily="2" charset="2"/>
              </a:rPr>
              <a:t></a:t>
            </a:r>
            <a:r>
              <a:rPr lang="nl-NL" dirty="0">
                <a:latin typeface="Effra Medium"/>
                <a:ea typeface="Calibri"/>
                <a:cs typeface="Calibri"/>
              </a:rPr>
              <a:t> </a:t>
            </a:r>
            <a:r>
              <a:rPr lang="nl-NL" dirty="0" err="1">
                <a:latin typeface="Effra Medium"/>
                <a:ea typeface="Calibri"/>
                <a:cs typeface="Calibri"/>
              </a:rPr>
              <a:t>impossible</a:t>
            </a:r>
            <a:endParaRPr lang="nl-NL" dirty="0">
              <a:latin typeface="Effra Medium"/>
            </a:endParaRPr>
          </a:p>
          <a:p>
            <a:pPr algn="l"/>
            <a:endParaRPr lang="nl-NL" dirty="0">
              <a:latin typeface="Effra Medium" panose="02000606080000020004" pitchFamily="2" charset="77"/>
              <a:ea typeface="Calibri"/>
              <a:cs typeface="Calibri"/>
            </a:endParaRPr>
          </a:p>
          <a:p>
            <a:pPr algn="l"/>
            <a:r>
              <a:rPr lang="nl-NL" dirty="0">
                <a:latin typeface="Effra Medium"/>
                <a:ea typeface="Calibri"/>
                <a:cs typeface="Calibri"/>
              </a:rPr>
              <a:t>In-  	tegenstelling			</a:t>
            </a:r>
            <a:r>
              <a:rPr lang="nl-NL" dirty="0" err="1">
                <a:latin typeface="Effra Medium"/>
                <a:ea typeface="Calibri"/>
                <a:cs typeface="Calibri"/>
              </a:rPr>
              <a:t>connu</a:t>
            </a:r>
            <a:r>
              <a:rPr lang="nl-NL" dirty="0">
                <a:latin typeface="Effra Medium"/>
                <a:ea typeface="Calibri"/>
                <a:cs typeface="Calibri"/>
              </a:rPr>
              <a:t> </a:t>
            </a:r>
            <a:r>
              <a:rPr lang="nl-NL" dirty="0">
                <a:latin typeface="Effra Medium"/>
                <a:ea typeface="Calibri"/>
                <a:cs typeface="Calibri"/>
                <a:sym typeface="Wingdings" pitchFamily="2" charset="2"/>
              </a:rPr>
              <a:t></a:t>
            </a:r>
            <a:r>
              <a:rPr lang="nl-NL" dirty="0">
                <a:latin typeface="Effra Medium"/>
                <a:ea typeface="Calibri"/>
                <a:cs typeface="Calibri"/>
              </a:rPr>
              <a:t> </a:t>
            </a:r>
            <a:r>
              <a:rPr lang="nl-NL" dirty="0" err="1">
                <a:latin typeface="Effra Medium"/>
                <a:ea typeface="Calibri"/>
                <a:cs typeface="Calibri"/>
              </a:rPr>
              <a:t>inconnu</a:t>
            </a:r>
            <a:r>
              <a:rPr lang="nl-NL" dirty="0">
                <a:latin typeface="Effra Medium"/>
                <a:ea typeface="Calibri"/>
                <a:cs typeface="Calibri"/>
              </a:rPr>
              <a:t>	</a:t>
            </a:r>
          </a:p>
          <a:p>
            <a:pPr algn="l"/>
            <a:endParaRPr lang="nl-NL" dirty="0">
              <a:latin typeface="Effra Medium" panose="02000606080000020004" pitchFamily="2" charset="77"/>
              <a:ea typeface="Calibri"/>
              <a:cs typeface="Calibri"/>
            </a:endParaRPr>
          </a:p>
          <a:p>
            <a:pPr algn="l"/>
            <a:r>
              <a:rPr lang="nl-NL" dirty="0">
                <a:latin typeface="Effra Medium"/>
                <a:ea typeface="Calibri"/>
                <a:cs typeface="Calibri"/>
              </a:rPr>
              <a:t>pré- 	voor aanvang van iets              match </a:t>
            </a:r>
            <a:r>
              <a:rPr lang="nl-NL" dirty="0">
                <a:latin typeface="Effra Medium"/>
                <a:ea typeface="Calibri"/>
                <a:cs typeface="Calibri"/>
                <a:sym typeface="Wingdings" pitchFamily="2" charset="2"/>
              </a:rPr>
              <a:t></a:t>
            </a:r>
            <a:r>
              <a:rPr lang="nl-NL" dirty="0">
                <a:latin typeface="Effra Medium"/>
                <a:ea typeface="Calibri"/>
                <a:cs typeface="Calibri"/>
              </a:rPr>
              <a:t> pré-match</a:t>
            </a:r>
            <a:endParaRPr lang="nl-NL" dirty="0">
              <a:latin typeface="Effra Medium"/>
            </a:endParaRPr>
          </a:p>
          <a:p>
            <a:pPr algn="l"/>
            <a:endParaRPr lang="nl-NL" dirty="0">
              <a:latin typeface="Effra Medium" panose="02000606080000020004" pitchFamily="2" charset="77"/>
              <a:ea typeface="Calibri"/>
              <a:cs typeface="Calibri"/>
            </a:endParaRPr>
          </a:p>
          <a:p>
            <a:pPr algn="l"/>
            <a:r>
              <a:rPr lang="nl-NL" dirty="0">
                <a:latin typeface="Effra Medium"/>
                <a:ea typeface="Calibri"/>
                <a:cs typeface="Calibri"/>
              </a:rPr>
              <a:t>anti-     tegenstelling			</a:t>
            </a:r>
            <a:r>
              <a:rPr lang="nl-NL" dirty="0" err="1">
                <a:latin typeface="Effra Medium"/>
                <a:ea typeface="Calibri"/>
                <a:cs typeface="Calibri"/>
              </a:rPr>
              <a:t>social</a:t>
            </a:r>
            <a:r>
              <a:rPr lang="nl-NL" dirty="0">
                <a:latin typeface="Effra Medium"/>
                <a:ea typeface="Calibri"/>
                <a:cs typeface="Calibri"/>
              </a:rPr>
              <a:t> </a:t>
            </a:r>
            <a:r>
              <a:rPr lang="nl-NL" dirty="0">
                <a:latin typeface="Effra Medium"/>
                <a:ea typeface="Calibri"/>
                <a:cs typeface="Calibri"/>
                <a:sym typeface="Wingdings" pitchFamily="2" charset="2"/>
              </a:rPr>
              <a:t></a:t>
            </a:r>
            <a:r>
              <a:rPr lang="nl-NL" dirty="0">
                <a:latin typeface="Effra Medium"/>
                <a:ea typeface="Calibri"/>
                <a:cs typeface="Calibri"/>
              </a:rPr>
              <a:t>anti-</a:t>
            </a:r>
            <a:r>
              <a:rPr lang="nl-NL" dirty="0" err="1">
                <a:latin typeface="Effra Medium"/>
                <a:ea typeface="Calibri"/>
                <a:cs typeface="Calibri"/>
              </a:rPr>
              <a:t>social</a:t>
            </a:r>
            <a:endParaRPr lang="nl-NL" dirty="0">
              <a:latin typeface="Eff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7063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4CB7BF3-A1A5-F072-336B-C34A5F841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" y="0"/>
            <a:ext cx="12301537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6FC695-3EA8-CCE9-4D8B-DAD94E8EA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1364"/>
            <a:ext cx="8083379" cy="863601"/>
          </a:xfrm>
        </p:spPr>
        <p:txBody>
          <a:bodyPr>
            <a:normAutofit/>
          </a:bodyPr>
          <a:lstStyle/>
          <a:p>
            <a:r>
              <a:rPr lang="nl-NL" sz="4400" i="1">
                <a:latin typeface="Effra"/>
              </a:rPr>
              <a:t>Tip 5       Woorden raden</a:t>
            </a:r>
            <a:endParaRPr lang="nl-NL" sz="4400" i="1">
              <a:latin typeface="Effra" panose="02000606080000020004" pitchFamily="2" charset="77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1EC64C-BA5B-8A56-C2AF-CFD687742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60417"/>
            <a:ext cx="4335163" cy="40035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Effra Medium"/>
                <a:ea typeface="Calibri"/>
                <a:cs typeface="Calibri"/>
              </a:rPr>
              <a:t>Nederlands</a:t>
            </a:r>
          </a:p>
          <a:p>
            <a:endParaRPr lang="nl-NL" dirty="0">
              <a:latin typeface="Effra Medium" panose="02000606080000020004" pitchFamily="2" charset="77"/>
              <a:ea typeface="Calibri"/>
              <a:cs typeface="Calibri"/>
            </a:endParaRPr>
          </a:p>
          <a:p>
            <a:r>
              <a:rPr lang="nl-NL" dirty="0">
                <a:latin typeface="Effra Medium"/>
                <a:ea typeface="Calibri"/>
                <a:cs typeface="Calibri"/>
              </a:rPr>
              <a:t>Chauffeur = Chauffeur</a:t>
            </a:r>
          </a:p>
          <a:p>
            <a:r>
              <a:rPr lang="nl-NL" dirty="0">
                <a:latin typeface="Effra Medium"/>
                <a:ea typeface="Calibri"/>
                <a:cs typeface="Calibri"/>
              </a:rPr>
              <a:t> Bagage = Bagage</a:t>
            </a:r>
          </a:p>
          <a:p>
            <a:r>
              <a:rPr lang="nl-NL" dirty="0">
                <a:latin typeface="Effra Medium"/>
                <a:ea typeface="Calibri"/>
                <a:cs typeface="Calibri"/>
              </a:rPr>
              <a:t>Bureau = Bureau</a:t>
            </a:r>
          </a:p>
          <a:p>
            <a:r>
              <a:rPr lang="nl-NL" dirty="0" err="1">
                <a:latin typeface="Effra Medium"/>
                <a:ea typeface="Calibri"/>
                <a:cs typeface="Calibri"/>
              </a:rPr>
              <a:t>Article</a:t>
            </a:r>
            <a:r>
              <a:rPr lang="nl-NL" dirty="0">
                <a:latin typeface="Effra Medium"/>
                <a:ea typeface="Calibri"/>
                <a:cs typeface="Calibri"/>
              </a:rPr>
              <a:t> = Artikel</a:t>
            </a:r>
          </a:p>
          <a:p>
            <a:r>
              <a:rPr lang="nl-NL" dirty="0" err="1">
                <a:latin typeface="Effra Medium"/>
                <a:ea typeface="Calibri"/>
                <a:cs typeface="Calibri"/>
              </a:rPr>
              <a:t>Mur</a:t>
            </a:r>
            <a:r>
              <a:rPr lang="nl-NL" dirty="0">
                <a:latin typeface="Effra Medium"/>
                <a:ea typeface="Calibri"/>
                <a:cs typeface="Calibri"/>
              </a:rPr>
              <a:t> =  Muur</a:t>
            </a:r>
          </a:p>
          <a:p>
            <a:pPr algn="l"/>
            <a:r>
              <a:rPr lang="nl-NL" dirty="0">
                <a:ea typeface="Calibri"/>
                <a:cs typeface="Calibri"/>
              </a:rPr>
              <a:t>         </a:t>
            </a:r>
          </a:p>
          <a:p>
            <a:pPr marL="342900" indent="-342900">
              <a:buChar char="•"/>
            </a:pPr>
            <a:endParaRPr lang="nl-NL" dirty="0"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65F3F670-6504-A746-00A0-9974106E2BEA}"/>
              </a:ext>
            </a:extLst>
          </p:cNvPr>
          <p:cNvSpPr txBox="1">
            <a:spLocks/>
          </p:cNvSpPr>
          <p:nvPr/>
        </p:nvSpPr>
        <p:spPr>
          <a:xfrm>
            <a:off x="5980670" y="2220142"/>
            <a:ext cx="4335163" cy="40241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Effra Medium"/>
                <a:ea typeface="Calibri"/>
                <a:cs typeface="Calibri"/>
              </a:rPr>
              <a:t>Engels</a:t>
            </a:r>
          </a:p>
          <a:p>
            <a:pPr algn="l"/>
            <a:endParaRPr lang="nl-NL" dirty="0">
              <a:latin typeface="Effra Medium" panose="02000606080000020004" pitchFamily="2" charset="77"/>
              <a:ea typeface="Calibri"/>
              <a:cs typeface="Calibri"/>
            </a:endParaRPr>
          </a:p>
          <a:p>
            <a:pPr algn="l"/>
            <a:r>
              <a:rPr lang="nl-NL" dirty="0">
                <a:latin typeface="Effra Medium"/>
                <a:ea typeface="Calibri"/>
                <a:cs typeface="Calibri"/>
              </a:rPr>
              <a:t>              </a:t>
            </a:r>
            <a:r>
              <a:rPr lang="nl-NL" dirty="0" err="1">
                <a:latin typeface="Effra Medium"/>
                <a:ea typeface="Calibri"/>
                <a:cs typeface="Calibri"/>
              </a:rPr>
              <a:t>Histoire</a:t>
            </a:r>
            <a:r>
              <a:rPr lang="nl-NL" dirty="0">
                <a:latin typeface="Effra Medium"/>
                <a:ea typeface="Calibri"/>
                <a:cs typeface="Calibri"/>
              </a:rPr>
              <a:t> = </a:t>
            </a:r>
            <a:r>
              <a:rPr lang="nl-NL" dirty="0" err="1">
                <a:latin typeface="Effra Medium"/>
                <a:ea typeface="Calibri"/>
                <a:cs typeface="Calibri"/>
              </a:rPr>
              <a:t>History</a:t>
            </a:r>
            <a:r>
              <a:rPr lang="nl-NL" dirty="0">
                <a:latin typeface="Effra Medium"/>
                <a:ea typeface="Calibri"/>
                <a:cs typeface="Calibri"/>
              </a:rPr>
              <a:t> </a:t>
            </a:r>
          </a:p>
          <a:p>
            <a:pPr algn="l"/>
            <a:r>
              <a:rPr lang="nl-NL" dirty="0">
                <a:latin typeface="Effra Medium"/>
                <a:ea typeface="Calibri"/>
                <a:cs typeface="Calibri"/>
              </a:rPr>
              <a:t>        </a:t>
            </a:r>
            <a:r>
              <a:rPr lang="nl-NL" dirty="0" err="1">
                <a:latin typeface="Effra Medium"/>
                <a:ea typeface="Calibri"/>
                <a:cs typeface="Calibri"/>
              </a:rPr>
              <a:t>Géographie</a:t>
            </a:r>
            <a:r>
              <a:rPr lang="nl-NL" dirty="0">
                <a:latin typeface="Effra Medium"/>
                <a:ea typeface="Calibri"/>
                <a:cs typeface="Calibri"/>
              </a:rPr>
              <a:t> = </a:t>
            </a:r>
            <a:r>
              <a:rPr lang="nl-NL" dirty="0" err="1">
                <a:latin typeface="Effra Medium"/>
                <a:ea typeface="Calibri"/>
                <a:cs typeface="Calibri"/>
              </a:rPr>
              <a:t>geography</a:t>
            </a:r>
            <a:endParaRPr lang="nl-NL" dirty="0">
              <a:latin typeface="Effra Medium"/>
              <a:ea typeface="Calibri"/>
              <a:cs typeface="Calibri"/>
            </a:endParaRPr>
          </a:p>
          <a:p>
            <a:pPr algn="l"/>
            <a:r>
              <a:rPr lang="nl-NL" dirty="0">
                <a:latin typeface="Effra Medium"/>
                <a:ea typeface="Calibri"/>
                <a:cs typeface="Calibri"/>
              </a:rPr>
              <a:t>             Courage = Courage</a:t>
            </a:r>
            <a:endParaRPr lang="nl-NL" dirty="0">
              <a:latin typeface="Effra Medium" panose="02000606080000020004" pitchFamily="2" charset="77"/>
              <a:ea typeface="Calibri"/>
              <a:cs typeface="Calibri"/>
            </a:endParaRPr>
          </a:p>
          <a:p>
            <a:pPr algn="l"/>
            <a:r>
              <a:rPr lang="nl-NL" dirty="0">
                <a:latin typeface="Effra Medium"/>
                <a:ea typeface="Calibri"/>
                <a:cs typeface="Calibri"/>
              </a:rPr>
              <a:t>           </a:t>
            </a:r>
            <a:r>
              <a:rPr lang="nl-NL" dirty="0" err="1">
                <a:latin typeface="Effra Medium"/>
                <a:ea typeface="Calibri"/>
                <a:cs typeface="Calibri"/>
              </a:rPr>
              <a:t>Automne</a:t>
            </a:r>
            <a:r>
              <a:rPr lang="nl-NL" dirty="0">
                <a:latin typeface="Effra Medium"/>
                <a:ea typeface="Calibri"/>
                <a:cs typeface="Calibri"/>
              </a:rPr>
              <a:t> = </a:t>
            </a:r>
            <a:r>
              <a:rPr lang="nl-NL" dirty="0" err="1">
                <a:latin typeface="Effra Medium"/>
                <a:ea typeface="Calibri"/>
                <a:cs typeface="Calibri"/>
              </a:rPr>
              <a:t>Autumn</a:t>
            </a:r>
            <a:endParaRPr lang="nl-NL" dirty="0">
              <a:latin typeface="Effra Medium"/>
              <a:ea typeface="Calibri"/>
              <a:cs typeface="Calibri"/>
            </a:endParaRPr>
          </a:p>
          <a:p>
            <a:pPr algn="l"/>
            <a:endParaRPr lang="nl-NL" dirty="0">
              <a:ea typeface="Calibri"/>
              <a:cs typeface="Calibri"/>
            </a:endParaRPr>
          </a:p>
          <a:p>
            <a:pPr algn="l"/>
            <a:endParaRPr lang="nl-NL" dirty="0">
              <a:ea typeface="Calibri"/>
              <a:cs typeface="Calibri"/>
            </a:endParaRPr>
          </a:p>
          <a:p>
            <a:pPr marL="342900" indent="-342900">
              <a:buChar char="•"/>
            </a:pPr>
            <a:endParaRPr lang="nl-NL" dirty="0"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16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8C2F-8DB5-D866-5E79-A1AC5DD67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842" y="681037"/>
            <a:ext cx="10173253" cy="972172"/>
          </a:xfrm>
        </p:spPr>
        <p:txBody>
          <a:bodyPr/>
          <a:lstStyle/>
          <a:p>
            <a:r>
              <a:rPr lang="en-US">
                <a:latin typeface="Effra"/>
                <a:ea typeface="Calibri Light"/>
                <a:cs typeface="Calibri Light"/>
              </a:rPr>
              <a:t>Tip 6         Signaalwoorden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1B172-74A1-B469-20EB-9C4FF87DC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09" y="1712775"/>
            <a:ext cx="3453063" cy="44862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b="1" dirty="0" err="1">
                <a:latin typeface="Effra"/>
              </a:rPr>
              <a:t>Bijvoorbeeld</a:t>
            </a:r>
            <a:r>
              <a:rPr lang="en-US" sz="2400" b="1" dirty="0">
                <a:latin typeface="Effra"/>
              </a:rPr>
              <a:t>				</a:t>
            </a:r>
          </a:p>
          <a:p>
            <a:pPr marL="0" indent="0">
              <a:buNone/>
            </a:pPr>
            <a:r>
              <a:rPr lang="en-US" sz="2400" u="sng" dirty="0">
                <a:latin typeface="Effra Medium"/>
              </a:rPr>
              <a:t> </a:t>
            </a:r>
            <a:r>
              <a:rPr lang="en-US" sz="2400" u="sng" dirty="0" err="1">
                <a:latin typeface="Effra Medium"/>
              </a:rPr>
              <a:t>Tegenstelling</a:t>
            </a:r>
            <a:r>
              <a:rPr lang="en-US" sz="2400" u="sng" dirty="0">
                <a:latin typeface="Effra Medium"/>
              </a:rPr>
              <a:t>   </a:t>
            </a:r>
          </a:p>
          <a:p>
            <a:pPr marL="0" indent="0">
              <a:buNone/>
            </a:pPr>
            <a:r>
              <a:rPr lang="en-US" sz="2400" dirty="0">
                <a:latin typeface="Effra Medium"/>
              </a:rPr>
              <a:t> </a:t>
            </a:r>
            <a:r>
              <a:rPr lang="en-US" sz="2400" dirty="0" err="1">
                <a:latin typeface="Effra Medium"/>
              </a:rPr>
              <a:t>Mais</a:t>
            </a:r>
            <a:endParaRPr lang="en-US" sz="2400" dirty="0">
              <a:latin typeface="Effra Medium"/>
            </a:endParaRPr>
          </a:p>
          <a:p>
            <a:pPr marL="0" indent="0">
              <a:buNone/>
            </a:pPr>
            <a:r>
              <a:rPr lang="en-US" sz="2400" dirty="0">
                <a:latin typeface="Effra Medium"/>
              </a:rPr>
              <a:t> </a:t>
            </a:r>
            <a:r>
              <a:rPr lang="en-US" sz="2400" dirty="0" err="1">
                <a:latin typeface="Effra Medium"/>
              </a:rPr>
              <a:t>Pourtant</a:t>
            </a:r>
            <a:endParaRPr lang="en-US" sz="2400" dirty="0">
              <a:latin typeface="Effra Medium" panose="02000606080000020004" pitchFamily="2" charset="77"/>
            </a:endParaRPr>
          </a:p>
          <a:p>
            <a:pPr marL="0" indent="0">
              <a:buNone/>
            </a:pPr>
            <a:r>
              <a:rPr lang="en-US" sz="2400" dirty="0">
                <a:latin typeface="Effra Medium"/>
              </a:rPr>
              <a:t> Par </a:t>
            </a:r>
            <a:r>
              <a:rPr lang="en-US" sz="2400" dirty="0" err="1">
                <a:latin typeface="Effra Medium"/>
              </a:rPr>
              <a:t>contre</a:t>
            </a:r>
            <a:endParaRPr lang="en-US" sz="2400" dirty="0">
              <a:latin typeface="Effra Medium"/>
            </a:endParaRPr>
          </a:p>
          <a:p>
            <a:endParaRPr lang="en-US" sz="2400" dirty="0">
              <a:latin typeface="Effra Medium" panose="02000606080000020004" pitchFamily="2" charset="77"/>
            </a:endParaRPr>
          </a:p>
          <a:p>
            <a:pPr marL="0" indent="0">
              <a:buNone/>
            </a:pPr>
            <a:r>
              <a:rPr lang="en-US" sz="2400" u="sng" dirty="0">
                <a:latin typeface="Effra Medium"/>
              </a:rPr>
              <a:t> </a:t>
            </a:r>
            <a:r>
              <a:rPr lang="en-US" sz="2400" u="sng" dirty="0" err="1">
                <a:latin typeface="Effra Medium"/>
              </a:rPr>
              <a:t>Reden</a:t>
            </a:r>
            <a:r>
              <a:rPr lang="en-US" sz="2400" u="sng" dirty="0">
                <a:latin typeface="Effra Medium"/>
              </a:rPr>
              <a:t> / </a:t>
            </a:r>
            <a:r>
              <a:rPr lang="en-US" sz="2400" u="sng" dirty="0" err="1">
                <a:latin typeface="Effra Medium"/>
              </a:rPr>
              <a:t>Oorzaak</a:t>
            </a:r>
            <a:endParaRPr lang="en-US" sz="2400" u="sng" dirty="0">
              <a:latin typeface="Effra Medium"/>
            </a:endParaRPr>
          </a:p>
          <a:p>
            <a:pPr marL="0" indent="0">
              <a:buNone/>
            </a:pPr>
            <a:r>
              <a:rPr lang="en-US" sz="2400" dirty="0">
                <a:latin typeface="Effra Medium"/>
              </a:rPr>
              <a:t> </a:t>
            </a:r>
            <a:r>
              <a:rPr lang="en-US" sz="2400" dirty="0" err="1">
                <a:latin typeface="Effra Medium"/>
              </a:rPr>
              <a:t>Parce</a:t>
            </a:r>
            <a:r>
              <a:rPr lang="en-US" sz="2400" dirty="0">
                <a:latin typeface="Effra Medium"/>
              </a:rPr>
              <a:t> que</a:t>
            </a:r>
          </a:p>
          <a:p>
            <a:pPr marL="0" indent="0">
              <a:buNone/>
            </a:pPr>
            <a:r>
              <a:rPr lang="en-US" sz="2400" dirty="0">
                <a:latin typeface="Effra Medium"/>
              </a:rPr>
              <a:t> </a:t>
            </a:r>
            <a:r>
              <a:rPr lang="en-US" sz="2400" dirty="0" err="1">
                <a:latin typeface="Effra Medium"/>
              </a:rPr>
              <a:t>Puisque</a:t>
            </a:r>
            <a:endParaRPr lang="en-US" sz="2400" dirty="0">
              <a:latin typeface="Effra Medium"/>
            </a:endParaRPr>
          </a:p>
          <a:p>
            <a:pPr marL="0" indent="0">
              <a:buNone/>
            </a:pPr>
            <a:r>
              <a:rPr lang="en-US" sz="2400" dirty="0">
                <a:latin typeface="Effra Medium"/>
              </a:rPr>
              <a:t> Comme</a:t>
            </a:r>
          </a:p>
          <a:p>
            <a:endParaRPr lang="en-US" sz="2400" dirty="0">
              <a:latin typeface="Effra Medium" panose="02000606080000020004" pitchFamily="2" charset="77"/>
            </a:endParaRPr>
          </a:p>
          <a:p>
            <a:endParaRPr lang="en-US" sz="2400" dirty="0">
              <a:latin typeface="Effra Medium" panose="02000606080000020004" pitchFamily="2" charset="77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965C9E7-E603-17A3-DFBA-F8DB6536F4F5}"/>
              </a:ext>
            </a:extLst>
          </p:cNvPr>
          <p:cNvSpPr txBox="1"/>
          <p:nvPr/>
        </p:nvSpPr>
        <p:spPr>
          <a:xfrm>
            <a:off x="8174565" y="2449648"/>
            <a:ext cx="2620501" cy="1959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Effra Medium" panose="02000606080000020004" pitchFamily="2" charset="77"/>
              </a:rPr>
              <a:t>&lt;&lt;……………&gt;&gt;</a:t>
            </a:r>
          </a:p>
          <a:p>
            <a:endParaRPr lang="nl-NL" sz="2400" dirty="0">
              <a:latin typeface="Effra Medium" panose="02000606080000020004" pitchFamily="2" charset="77"/>
            </a:endParaRPr>
          </a:p>
          <a:p>
            <a:r>
              <a:rPr lang="nl-NL" sz="2400" dirty="0">
                <a:latin typeface="Effra Medium" panose="02000606080000020004" pitchFamily="2" charset="77"/>
              </a:rPr>
              <a:t>:</a:t>
            </a:r>
          </a:p>
          <a:p>
            <a:endParaRPr lang="nl-NL" sz="2400" dirty="0">
              <a:latin typeface="Effra Medium" panose="02000606080000020004" pitchFamily="2" charset="77"/>
            </a:endParaRPr>
          </a:p>
          <a:p>
            <a:endParaRPr lang="nl-NL" sz="2400" dirty="0">
              <a:latin typeface="Effra Medium" panose="02000606080000020004" pitchFamily="2" charset="77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2B5C34-4766-F0C4-E355-C26DAD8F598A}"/>
              </a:ext>
            </a:extLst>
          </p:cNvPr>
          <p:cNvSpPr txBox="1">
            <a:spLocks/>
          </p:cNvSpPr>
          <p:nvPr/>
        </p:nvSpPr>
        <p:spPr>
          <a:xfrm>
            <a:off x="4226297" y="2220703"/>
            <a:ext cx="3453063" cy="41567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Effra"/>
            </a:endParaRPr>
          </a:p>
          <a:p>
            <a:pPr marL="0" indent="0">
              <a:buNone/>
            </a:pPr>
            <a:r>
              <a:rPr lang="en-US" sz="2600" u="sng" dirty="0">
                <a:latin typeface="Effra Medium"/>
              </a:rPr>
              <a:t> </a:t>
            </a:r>
            <a:r>
              <a:rPr lang="en-US" sz="2600" u="sng" dirty="0" err="1">
                <a:latin typeface="Effra Medium"/>
              </a:rPr>
              <a:t>Conclusie</a:t>
            </a:r>
            <a:r>
              <a:rPr lang="en-US" sz="2600" u="sng" dirty="0">
                <a:latin typeface="Effra Medium"/>
              </a:rPr>
              <a:t>/ </a:t>
            </a:r>
            <a:r>
              <a:rPr lang="en-US" sz="2600" u="sng" dirty="0" err="1">
                <a:latin typeface="Effra Medium"/>
              </a:rPr>
              <a:t>Gevolg</a:t>
            </a:r>
            <a:endParaRPr lang="en-US" sz="2600" u="sng" dirty="0">
              <a:latin typeface="Effra Medium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Effra Medium"/>
              </a:rPr>
              <a:t> </a:t>
            </a:r>
            <a:r>
              <a:rPr lang="en-US" sz="2600" dirty="0" err="1">
                <a:latin typeface="Effra Medium"/>
              </a:rPr>
              <a:t>Donc</a:t>
            </a:r>
            <a:endParaRPr lang="en-US" sz="2600" dirty="0">
              <a:latin typeface="Effra Medium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Effra Medium"/>
              </a:rPr>
              <a:t> </a:t>
            </a:r>
            <a:r>
              <a:rPr lang="en-US" sz="2600" dirty="0" err="1">
                <a:latin typeface="Effra Medium"/>
              </a:rPr>
              <a:t>Enfin</a:t>
            </a:r>
            <a:endParaRPr lang="en-US" sz="2600" dirty="0">
              <a:latin typeface="Effra Medium" panose="02000606080000020004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Effra Medium"/>
              </a:rPr>
              <a:t> </a:t>
            </a:r>
            <a:r>
              <a:rPr lang="en-US" sz="2600" dirty="0" err="1">
                <a:latin typeface="Effra Medium"/>
              </a:rPr>
              <a:t>Bref</a:t>
            </a:r>
            <a:endParaRPr lang="en-US" sz="2600" dirty="0">
              <a:latin typeface="Effra Medium"/>
            </a:endParaRPr>
          </a:p>
          <a:p>
            <a:endParaRPr lang="en-US" sz="2600" dirty="0">
              <a:latin typeface="Effra Medium" panose="02000606080000020004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u="sng" dirty="0">
                <a:latin typeface="Effra Medium"/>
              </a:rPr>
              <a:t> </a:t>
            </a:r>
            <a:r>
              <a:rPr lang="en-US" sz="2600" u="sng" dirty="0" err="1">
                <a:latin typeface="Effra Medium"/>
              </a:rPr>
              <a:t>Opsomming</a:t>
            </a:r>
            <a:endParaRPr lang="en-US" sz="2600" u="sng" dirty="0">
              <a:latin typeface="Effra Medium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>
                <a:latin typeface="Effra Medium"/>
              </a:rPr>
              <a:t>Aussi</a:t>
            </a:r>
            <a:endParaRPr lang="en-US" sz="2600" dirty="0">
              <a:latin typeface="Effra Medium"/>
            </a:endParaRPr>
          </a:p>
          <a:p>
            <a:pPr marL="0" indent="0">
              <a:buNone/>
            </a:pPr>
            <a:r>
              <a:rPr lang="en-US" sz="2600" dirty="0" err="1">
                <a:latin typeface="Effra Medium"/>
              </a:rPr>
              <a:t>D'abord</a:t>
            </a:r>
            <a:endParaRPr lang="en-US" sz="3000" dirty="0"/>
          </a:p>
          <a:p>
            <a:pPr marL="0" indent="0">
              <a:buNone/>
            </a:pPr>
            <a:r>
              <a:rPr lang="en-US" sz="2600" dirty="0" err="1">
                <a:latin typeface="Effra Medium"/>
              </a:rPr>
              <a:t>Puis</a:t>
            </a:r>
            <a:endParaRPr lang="en-US" sz="2600" dirty="0">
              <a:latin typeface="Effra Medium"/>
            </a:endParaRPr>
          </a:p>
          <a:p>
            <a:pPr marL="0" indent="0">
              <a:buNone/>
            </a:pPr>
            <a:r>
              <a:rPr lang="en-US" sz="2600" dirty="0">
                <a:latin typeface="Effra Medium"/>
              </a:rPr>
              <a:t>Ensuite</a:t>
            </a:r>
            <a:endParaRPr lang="en-US" sz="2600" dirty="0">
              <a:latin typeface="Effra Medium" panose="02000606080000020004" pitchFamily="2" charset="77"/>
            </a:endParaRPr>
          </a:p>
          <a:p>
            <a:endParaRPr lang="en-US" sz="2400" dirty="0">
              <a:latin typeface="Effra Medium" panose="02000606080000020004" pitchFamily="2" charset="77"/>
            </a:endParaRPr>
          </a:p>
          <a:p>
            <a:endParaRPr lang="en-US" sz="2400" dirty="0">
              <a:latin typeface="Effra Medium" panose="0200060608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49601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0FC0-D674-AA74-D3CB-F5E54438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50693"/>
          </a:xfrm>
        </p:spPr>
        <p:txBody>
          <a:bodyPr>
            <a:noAutofit/>
          </a:bodyPr>
          <a:lstStyle/>
          <a:p>
            <a:pPr algn="ctr"/>
            <a:r>
              <a:rPr lang="en-US" sz="4400" baseline="0" dirty="0">
                <a:latin typeface="Effra"/>
              </a:rPr>
              <a:t>Tip </a:t>
            </a:r>
            <a:r>
              <a:rPr lang="en-US" dirty="0">
                <a:latin typeface="Effra"/>
              </a:rPr>
              <a:t>7</a:t>
            </a:r>
            <a:r>
              <a:rPr lang="en-US" sz="4400" baseline="0" dirty="0">
                <a:latin typeface="Effra"/>
              </a:rPr>
              <a:t> </a:t>
            </a:r>
            <a:r>
              <a:rPr lang="en-US" dirty="0">
                <a:latin typeface="Effra"/>
              </a:rPr>
              <a:t>    </a:t>
            </a:r>
            <a:r>
              <a:rPr lang="en-US" sz="4400" baseline="0" dirty="0" err="1">
                <a:latin typeface="Effra"/>
              </a:rPr>
              <a:t>Gatentekst</a:t>
            </a:r>
            <a:r>
              <a:rPr lang="en-US" sz="4400" baseline="0" dirty="0">
                <a:latin typeface="Effra"/>
              </a:rPr>
              <a:t> (</a:t>
            </a:r>
            <a:r>
              <a:rPr lang="en-US" sz="4400" baseline="0" dirty="0" err="1">
                <a:latin typeface="Effra"/>
              </a:rPr>
              <a:t>texte</a:t>
            </a:r>
            <a:r>
              <a:rPr lang="en-US" sz="4400" baseline="0" dirty="0">
                <a:latin typeface="Effra"/>
              </a:rPr>
              <a:t> </a:t>
            </a:r>
            <a:r>
              <a:rPr lang="en-US" sz="4400" baseline="0" dirty="0" err="1">
                <a:latin typeface="Effra"/>
              </a:rPr>
              <a:t>à</a:t>
            </a:r>
            <a:r>
              <a:rPr lang="en-US" sz="4400" baseline="0" dirty="0">
                <a:latin typeface="Effra"/>
              </a:rPr>
              <a:t> </a:t>
            </a:r>
            <a:r>
              <a:rPr lang="en-US" sz="4400" baseline="0" dirty="0" err="1">
                <a:latin typeface="Effra"/>
              </a:rPr>
              <a:t>trous</a:t>
            </a:r>
            <a:r>
              <a:rPr lang="en-US" sz="4400" baseline="0" dirty="0">
                <a:latin typeface="Effra"/>
              </a:rPr>
              <a:t>)</a:t>
            </a:r>
            <a:endParaRPr lang="en-US" sz="5400" dirty="0">
              <a:latin typeface="Effra"/>
              <a:ea typeface="Calibri Light"/>
              <a:cs typeface="Calibri Light"/>
            </a:endParaRPr>
          </a:p>
        </p:txBody>
      </p:sp>
      <p:pic>
        <p:nvPicPr>
          <p:cNvPr id="5" name="Tijdelijke aanduiding voor inhoud 4" descr="Afbeelding met tekst, schermopname, Lettertype, algebra&#10;&#10;Automatisch gegenereerde beschrijving">
            <a:extLst>
              <a:ext uri="{FF2B5EF4-FFF2-40B4-BE49-F238E27FC236}">
                <a16:creationId xmlns:a16="http://schemas.microsoft.com/office/drawing/2014/main" id="{B913C7D2-19F8-9A1A-5570-5780B13A6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284" y="1616482"/>
            <a:ext cx="5073078" cy="2493180"/>
          </a:xfrm>
        </p:spPr>
      </p:pic>
      <p:pic>
        <p:nvPicPr>
          <p:cNvPr id="7" name="Afbeelding 6" descr="Afbeelding met tekst, Lettertype, schermopname, document&#10;&#10;Automatisch gegenereerde beschrijving">
            <a:extLst>
              <a:ext uri="{FF2B5EF4-FFF2-40B4-BE49-F238E27FC236}">
                <a16:creationId xmlns:a16="http://schemas.microsoft.com/office/drawing/2014/main" id="{9E6C71F9-0969-763A-26BA-948E7039F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11" y="1744578"/>
            <a:ext cx="3235702" cy="45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67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8C2F-8DB5-D866-5E79-A1AC5DD67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747" y="725785"/>
            <a:ext cx="10173253" cy="972172"/>
          </a:xfrm>
        </p:spPr>
        <p:txBody>
          <a:bodyPr/>
          <a:lstStyle/>
          <a:p>
            <a:r>
              <a:rPr lang="en-US">
                <a:latin typeface="Effra"/>
                <a:ea typeface="Calibri Light"/>
                <a:cs typeface="Calibri Light"/>
              </a:rPr>
              <a:t>Tip 8       Ontkenningen </a:t>
            </a:r>
            <a:endParaRPr lang="en-US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1B172-74A1-B469-20EB-9C4FF87DC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79" y="1690688"/>
            <a:ext cx="9889958" cy="44862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>
              <a:latin typeface="Effra Medium" panose="02000606080000020004" pitchFamily="2" charset="77"/>
            </a:endParaRPr>
          </a:p>
          <a:p>
            <a:r>
              <a:rPr lang="nl-NL" sz="2400" dirty="0">
                <a:effectLst/>
                <a:latin typeface="Effra Medium" panose="02000606080000020004" pitchFamily="2" charset="77"/>
              </a:rPr>
              <a:t>ne....pas				niet</a:t>
            </a:r>
          </a:p>
          <a:p>
            <a:r>
              <a:rPr lang="nl-NL" sz="2400" dirty="0">
                <a:effectLst/>
                <a:latin typeface="Effra Medium" panose="02000606080000020004" pitchFamily="2" charset="77"/>
              </a:rPr>
              <a:t> ne....pas </a:t>
            </a:r>
            <a:r>
              <a:rPr lang="nl-NL" sz="2400" dirty="0" err="1">
                <a:effectLst/>
                <a:latin typeface="Effra Medium" panose="02000606080000020004" pitchFamily="2" charset="77"/>
              </a:rPr>
              <a:t>encore</a:t>
            </a:r>
            <a:r>
              <a:rPr lang="nl-NL" sz="2400" dirty="0">
                <a:effectLst/>
                <a:latin typeface="Effra Medium" panose="02000606080000020004" pitchFamily="2" charset="77"/>
              </a:rPr>
              <a:t>			nog niet</a:t>
            </a:r>
          </a:p>
          <a:p>
            <a:r>
              <a:rPr lang="nl-NL" sz="2400" dirty="0">
                <a:effectLst/>
                <a:latin typeface="Effra Medium" panose="02000606080000020004" pitchFamily="2" charset="77"/>
              </a:rPr>
              <a:t> ne....</a:t>
            </a:r>
            <a:r>
              <a:rPr lang="nl-NL" sz="2400" dirty="0" err="1">
                <a:effectLst/>
                <a:latin typeface="Effra Medium" panose="02000606080000020004" pitchFamily="2" charset="77"/>
              </a:rPr>
              <a:t>rien</a:t>
            </a:r>
            <a:r>
              <a:rPr lang="nl-NL" sz="2400" dirty="0">
                <a:effectLst/>
                <a:latin typeface="Effra Medium" panose="02000606080000020004" pitchFamily="2" charset="77"/>
              </a:rPr>
              <a:t> 				niets</a:t>
            </a:r>
          </a:p>
          <a:p>
            <a:r>
              <a:rPr lang="nl-NL" sz="2400" dirty="0">
                <a:effectLst/>
                <a:latin typeface="Effra Medium" panose="02000606080000020004" pitchFamily="2" charset="77"/>
              </a:rPr>
              <a:t>ne....plus				niet meer	</a:t>
            </a:r>
          </a:p>
          <a:p>
            <a:r>
              <a:rPr lang="nl-NL" sz="2400" dirty="0">
                <a:effectLst/>
                <a:latin typeface="Effra Medium" panose="02000606080000020004" pitchFamily="2" charset="77"/>
              </a:rPr>
              <a:t>ne ...</a:t>
            </a:r>
            <a:r>
              <a:rPr lang="nl-NL" sz="2400" dirty="0" err="1">
                <a:effectLst/>
                <a:latin typeface="Effra Medium" panose="02000606080000020004" pitchFamily="2" charset="77"/>
              </a:rPr>
              <a:t>jamais</a:t>
            </a:r>
            <a:r>
              <a:rPr lang="nl-NL" sz="2400" dirty="0">
                <a:effectLst/>
                <a:latin typeface="Effra Medium" panose="02000606080000020004" pitchFamily="2" charset="77"/>
              </a:rPr>
              <a:t> 				nooit</a:t>
            </a:r>
          </a:p>
          <a:p>
            <a:r>
              <a:rPr lang="nl-NL" sz="2400" dirty="0">
                <a:effectLst/>
                <a:latin typeface="Effra Medium" panose="02000606080000020004" pitchFamily="2" charset="77"/>
              </a:rPr>
              <a:t>ne....</a:t>
            </a:r>
            <a:r>
              <a:rPr lang="nl-NL" sz="2400" dirty="0" err="1">
                <a:effectLst/>
                <a:latin typeface="Effra Medium" panose="02000606080000020004" pitchFamily="2" charset="77"/>
              </a:rPr>
              <a:t>personne</a:t>
            </a:r>
            <a:r>
              <a:rPr lang="nl-NL" sz="2400" dirty="0">
                <a:effectLst/>
                <a:latin typeface="Effra Medium" panose="02000606080000020004" pitchFamily="2" charset="77"/>
              </a:rPr>
              <a:t> 			niemand</a:t>
            </a:r>
            <a:endParaRPr lang="nl-NL" sz="2000" dirty="0">
              <a:latin typeface="Effra Medium" panose="02000606080000020004" pitchFamily="2" charset="77"/>
            </a:endParaRPr>
          </a:p>
          <a:p>
            <a:endParaRPr lang="en-US" sz="2400" dirty="0">
              <a:latin typeface="Effra Medium" panose="02000606080000020004" pitchFamily="2" charset="77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965C9E7-E603-17A3-DFBA-F8DB6536F4F5}"/>
              </a:ext>
            </a:extLst>
          </p:cNvPr>
          <p:cNvSpPr txBox="1"/>
          <p:nvPr/>
        </p:nvSpPr>
        <p:spPr>
          <a:xfrm>
            <a:off x="6096002" y="1792705"/>
            <a:ext cx="4082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>
              <a:latin typeface="Effra Medium" panose="02000606080000020004" pitchFamily="2" charset="77"/>
            </a:endParaRPr>
          </a:p>
          <a:p>
            <a:endParaRPr lang="nl-NL" sz="2400">
              <a:latin typeface="Effra Medium" panose="0200060608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35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8C2F-8DB5-D866-5E79-A1AC5DD67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747" y="725785"/>
            <a:ext cx="10173253" cy="972172"/>
          </a:xfrm>
        </p:spPr>
        <p:txBody>
          <a:bodyPr/>
          <a:lstStyle/>
          <a:p>
            <a:r>
              <a:rPr lang="en-US">
                <a:latin typeface="Effra"/>
                <a:ea typeface="Calibri Light"/>
                <a:cs typeface="Calibri Light"/>
              </a:rPr>
              <a:t>Tip 9        Franse </a:t>
            </a:r>
            <a:r>
              <a:rPr lang="en-US" err="1">
                <a:latin typeface="Effra"/>
                <a:ea typeface="Calibri Light"/>
                <a:cs typeface="Calibri Light"/>
              </a:rPr>
              <a:t>vragen</a:t>
            </a:r>
            <a:endParaRPr lang="en-US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1B172-74A1-B469-20EB-9C4FF87DC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79" y="1690688"/>
            <a:ext cx="9889958" cy="44862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>
              <a:latin typeface="Effra Medium" panose="02000606080000020004" pitchFamily="2" charset="77"/>
            </a:endParaRPr>
          </a:p>
          <a:p>
            <a:endParaRPr lang="en-US" sz="2400">
              <a:latin typeface="Effra Medium" panose="02000606080000020004" pitchFamily="2" charset="77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965C9E7-E603-17A3-DFBA-F8DB6536F4F5}"/>
              </a:ext>
            </a:extLst>
          </p:cNvPr>
          <p:cNvSpPr txBox="1"/>
          <p:nvPr/>
        </p:nvSpPr>
        <p:spPr>
          <a:xfrm>
            <a:off x="6096002" y="1792705"/>
            <a:ext cx="4082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>
              <a:latin typeface="Effra Medium" panose="02000606080000020004" pitchFamily="2" charset="77"/>
            </a:endParaRPr>
          </a:p>
          <a:p>
            <a:endParaRPr lang="nl-NL" sz="2400">
              <a:latin typeface="Effra Medium" panose="02000606080000020004" pitchFamily="2" charset="77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CDC0E16-03F8-3EAE-FCCF-10FB2B2648AC}"/>
              </a:ext>
            </a:extLst>
          </p:cNvPr>
          <p:cNvSpPr txBox="1"/>
          <p:nvPr/>
        </p:nvSpPr>
        <p:spPr>
          <a:xfrm>
            <a:off x="601579" y="1914526"/>
            <a:ext cx="9889958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dirty="0" err="1">
                <a:latin typeface="Effra Medium"/>
              </a:rPr>
              <a:t>Qu’est-ce</a:t>
            </a:r>
            <a:r>
              <a:rPr lang="nl-NL" sz="2400" dirty="0">
                <a:latin typeface="Effra Medium"/>
              </a:rPr>
              <a:t> que Salim </a:t>
            </a:r>
            <a:r>
              <a:rPr lang="nl-NL" sz="2400" dirty="0" err="1">
                <a:latin typeface="Effra Medium"/>
              </a:rPr>
              <a:t>raconte</a:t>
            </a:r>
            <a:r>
              <a:rPr lang="nl-NL" sz="2400" dirty="0">
                <a:latin typeface="Effra Medium"/>
              </a:rPr>
              <a:t> au dernier alinéa?</a:t>
            </a:r>
          </a:p>
          <a:p>
            <a:endParaRPr lang="nl-NL" sz="2400" dirty="0">
              <a:latin typeface="Effra Medium" panose="02000606080000020004" pitchFamily="2" charset="77"/>
            </a:endParaRPr>
          </a:p>
          <a:p>
            <a:r>
              <a:rPr lang="nl-NL" sz="2400" dirty="0" err="1">
                <a:latin typeface="Effra Medium"/>
              </a:rPr>
              <a:t>Qu’est-ce</a:t>
            </a:r>
            <a:r>
              <a:rPr lang="nl-NL" sz="2400" dirty="0">
                <a:latin typeface="Effra Medium"/>
              </a:rPr>
              <a:t> </a:t>
            </a:r>
            <a:r>
              <a:rPr lang="nl-NL" sz="2400" dirty="0" err="1">
                <a:latin typeface="Effra Medium"/>
              </a:rPr>
              <a:t>qu'on</a:t>
            </a:r>
            <a:r>
              <a:rPr lang="nl-NL" sz="2400" dirty="0">
                <a:latin typeface="Effra Medium"/>
              </a:rPr>
              <a:t> </a:t>
            </a:r>
            <a:r>
              <a:rPr lang="nl-NL" sz="2400" dirty="0" err="1">
                <a:latin typeface="Effra Medium"/>
              </a:rPr>
              <a:t>lit</a:t>
            </a:r>
            <a:r>
              <a:rPr lang="nl-NL" sz="2400" dirty="0">
                <a:latin typeface="Effra Medium"/>
              </a:rPr>
              <a:t> au 2ième alinéa?</a:t>
            </a:r>
          </a:p>
          <a:p>
            <a:endParaRPr lang="nl-NL" sz="2400" dirty="0">
              <a:latin typeface="Effra Medium" panose="02000606080000020004" pitchFamily="2" charset="77"/>
            </a:endParaRPr>
          </a:p>
          <a:p>
            <a:r>
              <a:rPr lang="nl-NL" sz="2400" dirty="0" err="1">
                <a:latin typeface="Effra Medium"/>
              </a:rPr>
              <a:t>Qu’est-ce</a:t>
            </a:r>
            <a:r>
              <a:rPr lang="nl-NL" sz="2400" dirty="0">
                <a:latin typeface="Effra Medium"/>
              </a:rPr>
              <a:t> </a:t>
            </a:r>
            <a:r>
              <a:rPr lang="nl-NL" sz="2400" dirty="0" err="1">
                <a:latin typeface="Effra Medium"/>
              </a:rPr>
              <a:t>qu'on</a:t>
            </a:r>
            <a:r>
              <a:rPr lang="nl-NL" sz="2400" dirty="0">
                <a:latin typeface="Effra Medium"/>
              </a:rPr>
              <a:t> </a:t>
            </a:r>
            <a:r>
              <a:rPr lang="nl-NL" sz="2400" dirty="0" err="1">
                <a:latin typeface="Effra Medium"/>
              </a:rPr>
              <a:t>lit</a:t>
            </a:r>
            <a:r>
              <a:rPr lang="nl-NL" sz="2400" dirty="0">
                <a:latin typeface="Effra Medium"/>
              </a:rPr>
              <a:t> </a:t>
            </a:r>
            <a:r>
              <a:rPr lang="nl-NL" sz="2400" dirty="0" err="1">
                <a:latin typeface="Effra Medium"/>
              </a:rPr>
              <a:t>sur</a:t>
            </a:r>
            <a:r>
              <a:rPr lang="nl-NL" sz="2400" dirty="0">
                <a:latin typeface="Effra Medium"/>
              </a:rPr>
              <a:t> ……… au premier alinéa?</a:t>
            </a:r>
          </a:p>
          <a:p>
            <a:endParaRPr lang="nl-NL" sz="2400" dirty="0">
              <a:latin typeface="Effra Medium" panose="02000606080000020004" pitchFamily="2" charset="77"/>
            </a:endParaRPr>
          </a:p>
          <a:p>
            <a:r>
              <a:rPr lang="nl-NL" sz="2400" dirty="0" err="1">
                <a:latin typeface="Effra Medium"/>
              </a:rPr>
              <a:t>Qu’est-ce</a:t>
            </a:r>
            <a:r>
              <a:rPr lang="nl-NL" sz="2400" dirty="0">
                <a:latin typeface="Effra Medium"/>
              </a:rPr>
              <a:t> que </a:t>
            </a:r>
            <a:r>
              <a:rPr lang="nl-NL" sz="2400" dirty="0" err="1">
                <a:latin typeface="Effra Medium"/>
              </a:rPr>
              <a:t>le</a:t>
            </a:r>
            <a:r>
              <a:rPr lang="nl-NL" sz="2400" dirty="0">
                <a:latin typeface="Effra Medium"/>
              </a:rPr>
              <a:t> premier alinéa </a:t>
            </a:r>
            <a:r>
              <a:rPr lang="nl-NL" sz="2400" dirty="0" err="1">
                <a:latin typeface="Effra Medium"/>
              </a:rPr>
              <a:t>montre</a:t>
            </a:r>
            <a:r>
              <a:rPr lang="nl-NL" sz="2400" dirty="0">
                <a:latin typeface="Effra Medium"/>
              </a:rPr>
              <a:t>?</a:t>
            </a:r>
          </a:p>
          <a:p>
            <a:endParaRPr lang="nl-NL" sz="2400" dirty="0">
              <a:latin typeface="Effra Medium" panose="02000606080000020004" pitchFamily="2" charset="77"/>
            </a:endParaRPr>
          </a:p>
          <a:p>
            <a:r>
              <a:rPr lang="nl-NL" sz="2400" dirty="0" err="1">
                <a:latin typeface="Effra Medium"/>
              </a:rPr>
              <a:t>Qu’est-ce</a:t>
            </a:r>
            <a:r>
              <a:rPr lang="nl-NL" sz="2400" dirty="0">
                <a:latin typeface="Effra Medium"/>
              </a:rPr>
              <a:t> </a:t>
            </a:r>
            <a:r>
              <a:rPr lang="nl-NL" sz="2400" dirty="0" err="1">
                <a:latin typeface="Effra Medium"/>
              </a:rPr>
              <a:t>qui</a:t>
            </a:r>
            <a:r>
              <a:rPr lang="nl-NL" sz="2400" dirty="0">
                <a:latin typeface="Effra Medium"/>
              </a:rPr>
              <a:t> </a:t>
            </a:r>
            <a:r>
              <a:rPr lang="nl-NL" sz="2400" dirty="0" err="1">
                <a:latin typeface="Effra Medium"/>
              </a:rPr>
              <a:t>est</a:t>
            </a:r>
            <a:r>
              <a:rPr lang="nl-NL" sz="2400" dirty="0">
                <a:latin typeface="Effra Medium"/>
              </a:rPr>
              <a:t> </a:t>
            </a:r>
            <a:r>
              <a:rPr lang="nl-NL" sz="2400" dirty="0" err="1">
                <a:latin typeface="Effra Medium"/>
              </a:rPr>
              <a:t>vrai</a:t>
            </a:r>
            <a:r>
              <a:rPr lang="nl-NL" sz="2400" dirty="0">
                <a:latin typeface="Effra Medium"/>
              </a:rPr>
              <a:t> </a:t>
            </a:r>
            <a:r>
              <a:rPr lang="nl-NL" sz="2400" dirty="0" err="1">
                <a:latin typeface="Effra Medium"/>
              </a:rPr>
              <a:t>d’après</a:t>
            </a:r>
            <a:r>
              <a:rPr lang="nl-NL" sz="2400" dirty="0">
                <a:latin typeface="Effra Medium"/>
              </a:rPr>
              <a:t> </a:t>
            </a:r>
            <a:r>
              <a:rPr lang="nl-NL" sz="2400" dirty="0" err="1">
                <a:latin typeface="Effra Medium"/>
              </a:rPr>
              <a:t>le</a:t>
            </a:r>
            <a:r>
              <a:rPr lang="nl-NL" sz="2400" dirty="0">
                <a:latin typeface="Effra Medium"/>
              </a:rPr>
              <a:t> 4ième alinéa?</a:t>
            </a:r>
          </a:p>
        </p:txBody>
      </p:sp>
    </p:spTree>
    <p:extLst>
      <p:ext uri="{BB962C8B-B14F-4D97-AF65-F5344CB8AC3E}">
        <p14:creationId xmlns:p14="http://schemas.microsoft.com/office/powerpoint/2010/main" val="243276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10443-21E9-47A6-EDEC-2B185606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77860"/>
            <a:ext cx="10515600" cy="850693"/>
          </a:xfrm>
        </p:spPr>
        <p:txBody>
          <a:bodyPr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  </a:t>
            </a:r>
            <a:r>
              <a:rPr lang="en-US">
                <a:latin typeface="Effra"/>
                <a:ea typeface="Calibri Light"/>
                <a:cs typeface="Calibri Light"/>
              </a:rPr>
              <a:t> </a:t>
            </a:r>
            <a:r>
              <a:rPr lang="en-US">
                <a:latin typeface="Effra"/>
                <a:ea typeface="+mj-lt"/>
                <a:cs typeface="+mj-lt"/>
              </a:rPr>
              <a:t> Tip 10    </a:t>
            </a:r>
            <a:r>
              <a:rPr lang="en-US" err="1">
                <a:latin typeface="Effra"/>
                <a:ea typeface="+mj-lt"/>
                <a:cs typeface="+mj-lt"/>
              </a:rPr>
              <a:t>Woordenboek</a:t>
            </a:r>
            <a:r>
              <a:rPr lang="en-US">
                <a:latin typeface="Effra"/>
                <a:ea typeface="+mj-lt"/>
                <a:cs typeface="+mj-lt"/>
              </a:rPr>
              <a:t> </a:t>
            </a:r>
            <a:r>
              <a:rPr lang="en-US" err="1">
                <a:latin typeface="Effra"/>
                <a:ea typeface="+mj-lt"/>
                <a:cs typeface="+mj-lt"/>
              </a:rPr>
              <a:t>gebruik</a:t>
            </a:r>
            <a:r>
              <a:rPr lang="en-US">
                <a:latin typeface="Effra"/>
                <a:ea typeface="+mj-lt"/>
                <a:cs typeface="+mj-lt"/>
              </a:rPr>
              <a:t> </a:t>
            </a:r>
            <a:endParaRPr lang="en-US">
              <a:latin typeface="Effra"/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5E1F7-6625-D45E-082C-6D4378F6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20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Effra Medium"/>
              </a:rPr>
              <a:t> </a:t>
            </a:r>
            <a:r>
              <a:rPr lang="en-US" sz="2400" dirty="0" err="1">
                <a:latin typeface="Effra Medium"/>
              </a:rPr>
              <a:t>Woorden</a:t>
            </a:r>
            <a:r>
              <a:rPr lang="en-US" sz="2400" dirty="0">
                <a:latin typeface="Effra Medium"/>
              </a:rPr>
              <a:t> </a:t>
            </a:r>
            <a:r>
              <a:rPr lang="en-US" sz="2400" dirty="0" err="1">
                <a:latin typeface="Effra Medium"/>
              </a:rPr>
              <a:t>uit</a:t>
            </a:r>
            <a:r>
              <a:rPr lang="en-US" sz="2400" dirty="0">
                <a:latin typeface="Effra Medium"/>
              </a:rPr>
              <a:t> de </a:t>
            </a:r>
            <a:r>
              <a:rPr lang="en-US" sz="2400" b="1" dirty="0" err="1">
                <a:latin typeface="Effra Medium"/>
              </a:rPr>
              <a:t>titel</a:t>
            </a:r>
            <a:r>
              <a:rPr lang="en-US" sz="2400" b="1" dirty="0">
                <a:latin typeface="Effra Medium"/>
              </a:rPr>
              <a:t>, </a:t>
            </a:r>
            <a:r>
              <a:rPr lang="en-US" sz="2400" b="1" dirty="0" err="1">
                <a:latin typeface="Effra Medium"/>
              </a:rPr>
              <a:t>vraag</a:t>
            </a:r>
            <a:r>
              <a:rPr lang="en-US" sz="2400" b="1" dirty="0">
                <a:latin typeface="Effra Medium"/>
              </a:rPr>
              <a:t> </a:t>
            </a:r>
            <a:r>
              <a:rPr lang="en-US" sz="2400" b="1" dirty="0" err="1">
                <a:latin typeface="Effra Medium"/>
              </a:rPr>
              <a:t>en</a:t>
            </a:r>
            <a:r>
              <a:rPr lang="en-US" sz="2400" b="1" dirty="0">
                <a:latin typeface="Effra Medium"/>
              </a:rPr>
              <a:t> </a:t>
            </a:r>
            <a:r>
              <a:rPr lang="en-US" sz="2400" b="1" dirty="0" err="1">
                <a:latin typeface="Effra Medium"/>
              </a:rPr>
              <a:t>antwoordopties</a:t>
            </a:r>
            <a:r>
              <a:rPr lang="en-US" sz="2400" b="1" dirty="0">
                <a:latin typeface="Effra Medium"/>
              </a:rPr>
              <a:t>.</a:t>
            </a:r>
            <a:endParaRPr lang="en-US" sz="2400" b="1" dirty="0">
              <a:latin typeface="Effra Medium" panose="02000606080000020004" pitchFamily="2" charset="77"/>
            </a:endParaRPr>
          </a:p>
          <a:p>
            <a:endParaRPr lang="en-US" sz="2400" dirty="0">
              <a:latin typeface="Effra Medium" panose="02000606080000020004" pitchFamily="2" charset="77"/>
            </a:endParaRPr>
          </a:p>
          <a:p>
            <a:r>
              <a:rPr lang="en-US" sz="2400" dirty="0">
                <a:latin typeface="Effra Medium"/>
              </a:rPr>
              <a:t>Twee </a:t>
            </a:r>
            <a:r>
              <a:rPr lang="en-US" sz="2400" dirty="0" err="1">
                <a:latin typeface="Effra Medium"/>
              </a:rPr>
              <a:t>betekenissen</a:t>
            </a:r>
            <a:r>
              <a:rPr lang="en-US" sz="2400" dirty="0">
                <a:latin typeface="Effra Medium"/>
              </a:rPr>
              <a:t> </a:t>
            </a:r>
            <a:r>
              <a:rPr lang="en-US" sz="2400" dirty="0" err="1">
                <a:latin typeface="Effra Medium"/>
              </a:rPr>
              <a:t>bij</a:t>
            </a:r>
            <a:r>
              <a:rPr lang="en-US" sz="2400" dirty="0">
                <a:latin typeface="Effra Medium"/>
              </a:rPr>
              <a:t> </a:t>
            </a:r>
            <a:r>
              <a:rPr lang="en-US" sz="2400" dirty="0" err="1">
                <a:latin typeface="Effra Medium"/>
              </a:rPr>
              <a:t>een</a:t>
            </a:r>
            <a:r>
              <a:rPr lang="en-US" sz="2400" dirty="0">
                <a:latin typeface="Effra Medium"/>
              </a:rPr>
              <a:t> </a:t>
            </a:r>
            <a:r>
              <a:rPr lang="en-US" sz="2400" dirty="0" err="1">
                <a:latin typeface="Effra Medium"/>
              </a:rPr>
              <a:t>woord</a:t>
            </a:r>
            <a:r>
              <a:rPr lang="en-US" sz="2400" dirty="0">
                <a:latin typeface="Effra Medium"/>
              </a:rPr>
              <a:t>? (Let op de context!)</a:t>
            </a:r>
            <a:endParaRPr lang="en-US" sz="2400" dirty="0">
              <a:latin typeface="Effra Medium" panose="02000606080000020004" pitchFamily="2" charset="77"/>
            </a:endParaRPr>
          </a:p>
          <a:p>
            <a:pPr marL="0" indent="0">
              <a:buNone/>
            </a:pPr>
            <a:r>
              <a:rPr lang="en-US" sz="2400" dirty="0">
                <a:latin typeface="Effra Medium"/>
              </a:rPr>
              <a:t>           Tableau </a:t>
            </a:r>
            <a:r>
              <a:rPr lang="en-US" sz="2400" dirty="0">
                <a:latin typeface="Effra Medium"/>
                <a:sym typeface="Wingdings" pitchFamily="2" charset="2"/>
              </a:rPr>
              <a:t>     1) </a:t>
            </a:r>
            <a:r>
              <a:rPr lang="en-US" sz="2400" dirty="0" err="1">
                <a:latin typeface="Effra Medium"/>
                <a:sym typeface="Wingdings" pitchFamily="2" charset="2"/>
              </a:rPr>
              <a:t>Schilderij</a:t>
            </a:r>
            <a:endParaRPr lang="en-US" sz="2400" dirty="0">
              <a:latin typeface="Effra Medium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>
                <a:latin typeface="Effra Medium"/>
                <a:sym typeface="Wingdings" pitchFamily="2" charset="2"/>
              </a:rPr>
              <a:t>                                         2) </a:t>
            </a:r>
            <a:r>
              <a:rPr lang="en-US" sz="2400" dirty="0" err="1">
                <a:latin typeface="Effra Medium"/>
                <a:sym typeface="Wingdings" pitchFamily="2" charset="2"/>
              </a:rPr>
              <a:t>Een</a:t>
            </a:r>
            <a:r>
              <a:rPr lang="en-US" sz="2400" dirty="0">
                <a:latin typeface="Effra Medium"/>
                <a:sym typeface="Wingdings" pitchFamily="2" charset="2"/>
              </a:rPr>
              <a:t> bord</a:t>
            </a:r>
            <a:endParaRPr lang="en-US" sz="2400" dirty="0">
              <a:latin typeface="Effra Medium"/>
            </a:endParaRPr>
          </a:p>
          <a:p>
            <a:pPr marL="457200" indent="-457200"/>
            <a:r>
              <a:rPr lang="en-US" sz="2400" dirty="0" err="1">
                <a:latin typeface="Effra Medium"/>
              </a:rPr>
              <a:t>Zoektermen</a:t>
            </a:r>
            <a:r>
              <a:rPr lang="en-US" sz="2400" dirty="0">
                <a:latin typeface="Effra Medium"/>
              </a:rPr>
              <a:t>: </a:t>
            </a:r>
            <a:endParaRPr lang="en-US" sz="2400" dirty="0">
              <a:latin typeface="Effra Medium" panose="02000606080000020004" pitchFamily="2" charset="77"/>
            </a:endParaRPr>
          </a:p>
          <a:p>
            <a:pPr marL="0" indent="0">
              <a:buNone/>
            </a:pPr>
            <a:r>
              <a:rPr lang="en-US" sz="2400" dirty="0">
                <a:latin typeface="Effra Medium"/>
              </a:rPr>
              <a:t>            Voyages = </a:t>
            </a:r>
            <a:r>
              <a:rPr lang="en-US" sz="2400" dirty="0">
                <a:ea typeface="+mn-lt"/>
                <a:cs typeface="+mn-lt"/>
              </a:rPr>
              <a:t>&gt; </a:t>
            </a:r>
            <a:r>
              <a:rPr lang="en-US" sz="2400" dirty="0">
                <a:latin typeface="Effra Medium"/>
                <a:ea typeface="+mn-lt"/>
                <a:cs typeface="+mn-lt"/>
              </a:rPr>
              <a:t>Voyage         (</a:t>
            </a:r>
            <a:r>
              <a:rPr lang="en-US" sz="2400" dirty="0" err="1">
                <a:latin typeface="Effra Medium"/>
                <a:ea typeface="+mn-lt"/>
                <a:cs typeface="+mn-lt"/>
              </a:rPr>
              <a:t>znw</a:t>
            </a:r>
            <a:r>
              <a:rPr lang="en-US" sz="2400" dirty="0">
                <a:latin typeface="Effra Medium"/>
                <a:ea typeface="+mn-lt"/>
                <a:cs typeface="+mn-lt"/>
              </a:rPr>
              <a:t>)</a:t>
            </a:r>
            <a:endParaRPr lang="en-US" sz="2400" dirty="0">
              <a:latin typeface="Effra Medium"/>
            </a:endParaRPr>
          </a:p>
          <a:p>
            <a:pPr marL="0" indent="0">
              <a:buNone/>
            </a:pPr>
            <a:r>
              <a:rPr lang="en-US" sz="2400" dirty="0">
                <a:latin typeface="Effra Medium"/>
              </a:rPr>
              <a:t>            </a:t>
            </a:r>
            <a:r>
              <a:rPr lang="en-US" sz="2400" dirty="0" err="1">
                <a:latin typeface="Effra Medium"/>
              </a:rPr>
              <a:t>Habitaient</a:t>
            </a:r>
            <a:r>
              <a:rPr lang="en-US" sz="2400" dirty="0">
                <a:latin typeface="Effra Medium"/>
              </a:rPr>
              <a:t> =&gt; </a:t>
            </a:r>
            <a:r>
              <a:rPr lang="en-US" sz="2400" dirty="0" err="1">
                <a:latin typeface="Effra Medium"/>
              </a:rPr>
              <a:t>Habiter</a:t>
            </a:r>
            <a:r>
              <a:rPr lang="en-US" sz="2400" dirty="0">
                <a:latin typeface="Effra Medium"/>
              </a:rPr>
              <a:t>      (</a:t>
            </a:r>
            <a:r>
              <a:rPr lang="en-US" sz="2400" dirty="0" err="1">
                <a:latin typeface="Effra Medium"/>
              </a:rPr>
              <a:t>ww</a:t>
            </a:r>
            <a:r>
              <a:rPr lang="en-US" sz="2400" dirty="0">
                <a:latin typeface="Effra Medium"/>
              </a:rPr>
              <a:t>)</a:t>
            </a:r>
            <a:endParaRPr lang="en-US" sz="2400" dirty="0">
              <a:latin typeface="Effra Medium" panose="02000606080000020004" pitchFamily="2" charset="77"/>
            </a:endParaRPr>
          </a:p>
          <a:p>
            <a:pPr marL="0" indent="0">
              <a:buNone/>
            </a:pPr>
            <a:r>
              <a:rPr lang="en-US" sz="2400" dirty="0">
                <a:latin typeface="Effra Medium"/>
              </a:rPr>
              <a:t>            Nouvelles =&gt; Nouveau    (</a:t>
            </a:r>
            <a:r>
              <a:rPr lang="en-US" sz="2400" dirty="0" err="1">
                <a:latin typeface="Effra Medium"/>
              </a:rPr>
              <a:t>bijv</a:t>
            </a:r>
            <a:r>
              <a:rPr lang="en-US" sz="2400" dirty="0">
                <a:latin typeface="Effra Medium"/>
              </a:rPr>
              <a:t>. </a:t>
            </a:r>
            <a:r>
              <a:rPr lang="en-US" sz="2400" dirty="0" err="1">
                <a:latin typeface="Effra Medium"/>
              </a:rPr>
              <a:t>Nw</a:t>
            </a:r>
            <a:r>
              <a:rPr lang="en-US" sz="2400" dirty="0">
                <a:latin typeface="Effra Medium"/>
              </a:rPr>
              <a:t>)  </a:t>
            </a:r>
          </a:p>
          <a:p>
            <a:pPr marL="0" indent="0">
              <a:buNone/>
            </a:pPr>
            <a:r>
              <a:rPr lang="en-US" sz="2400" dirty="0">
                <a:latin typeface="Effra Medium"/>
              </a:rPr>
              <a:t>            </a:t>
            </a:r>
            <a:endParaRPr lang="en-US" sz="2400" dirty="0">
              <a:latin typeface="Effra Medium" panose="02000606080000020004" pitchFamily="2" charset="77"/>
            </a:endParaRPr>
          </a:p>
          <a:p>
            <a:pPr marL="457200" indent="-457200"/>
            <a:endParaRPr lang="en-US" sz="2400" dirty="0">
              <a:latin typeface="Effra Medium" panose="02000606080000020004" pitchFamily="2" charset="77"/>
            </a:endParaRPr>
          </a:p>
          <a:p>
            <a:pPr marL="457200" indent="-457200"/>
            <a:endParaRPr lang="en-US" dirty="0">
              <a:latin typeface="Effra Medium" panose="02000606080000020004" pitchFamily="2" charset="77"/>
            </a:endParaRPr>
          </a:p>
          <a:p>
            <a:pPr marL="0" indent="0">
              <a:buNone/>
            </a:pPr>
            <a:endParaRPr lang="en-US" dirty="0">
              <a:latin typeface="Effra Medium" panose="02000606080000020004" pitchFamily="2" charset="77"/>
            </a:endParaRPr>
          </a:p>
          <a:p>
            <a:pPr marL="0" indent="0">
              <a:buNone/>
            </a:pPr>
            <a:endParaRPr lang="en-US" dirty="0">
              <a:latin typeface="Effra Medium" panose="02000606080000020004" pitchFamily="2" charset="77"/>
            </a:endParaRPr>
          </a:p>
          <a:p>
            <a:pPr marL="0" indent="0">
              <a:buNone/>
            </a:pPr>
            <a:endParaRPr lang="en-US" dirty="0">
              <a:latin typeface="Effra Medium" panose="0200060608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522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B89D-F059-2E1C-56CC-19C8E91F1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5" y="961472"/>
            <a:ext cx="11265064" cy="749810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      </a:t>
            </a:r>
            <a:r>
              <a:rPr lang="en-US" i="1" dirty="0" err="1">
                <a:latin typeface="Effra" panose="02000606080000020004" pitchFamily="2" charset="77"/>
                <a:ea typeface="Calibri Light"/>
                <a:cs typeface="Calibri Light"/>
              </a:rPr>
              <a:t>Soorten</a:t>
            </a:r>
            <a:r>
              <a:rPr lang="en-US" i="1" dirty="0">
                <a:latin typeface="Effra" panose="02000606080000020004" pitchFamily="2" charset="77"/>
                <a:ea typeface="Calibri Light"/>
                <a:cs typeface="Calibri Light"/>
              </a:rPr>
              <a:t> </a:t>
            </a:r>
            <a:r>
              <a:rPr lang="en-US" i="1" dirty="0" err="1">
                <a:latin typeface="Effra" panose="02000606080000020004" pitchFamily="2" charset="77"/>
                <a:ea typeface="Calibri Light"/>
                <a:cs typeface="Calibri Light"/>
              </a:rPr>
              <a:t>teksten</a:t>
            </a:r>
            <a:r>
              <a:rPr lang="en-US" i="1" dirty="0">
                <a:latin typeface="Effra" panose="02000606080000020004" pitchFamily="2" charset="77"/>
                <a:ea typeface="Calibri Light"/>
                <a:cs typeface="Calibri Light"/>
              </a:rPr>
              <a:t>               </a:t>
            </a:r>
            <a:r>
              <a:rPr lang="en-US" i="1" dirty="0" err="1">
                <a:latin typeface="Effra" panose="02000606080000020004" pitchFamily="2" charset="77"/>
                <a:ea typeface="Calibri Light"/>
                <a:cs typeface="Calibri Light"/>
              </a:rPr>
              <a:t>Soorten</a:t>
            </a:r>
            <a:r>
              <a:rPr lang="en-US" i="1" dirty="0">
                <a:latin typeface="Effra" panose="02000606080000020004" pitchFamily="2" charset="77"/>
                <a:ea typeface="Calibri Light"/>
                <a:cs typeface="Calibri Light"/>
              </a:rPr>
              <a:t> </a:t>
            </a:r>
            <a:r>
              <a:rPr lang="en-US" i="1" dirty="0" err="1">
                <a:latin typeface="Effra" panose="02000606080000020004" pitchFamily="2" charset="77"/>
                <a:ea typeface="Calibri Light"/>
                <a:cs typeface="Calibri Light"/>
              </a:rPr>
              <a:t>vragen</a:t>
            </a:r>
            <a:endParaRPr lang="en-US" i="1" dirty="0">
              <a:latin typeface="Effra" panose="02000606080000020004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59F3D-08EF-C4D6-D42A-E6596B4AF2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latin typeface="Effra Medium" panose="02000606080000020004" pitchFamily="2" charset="77"/>
                <a:ea typeface="Calibri"/>
                <a:cs typeface="Calibri"/>
              </a:rPr>
              <a:t>Advertenties</a:t>
            </a:r>
            <a:endParaRPr lang="en-US" sz="2400" dirty="0">
              <a:latin typeface="Effra Medium" panose="02000606080000020004" pitchFamily="2" charset="77"/>
              <a:ea typeface="Calibri"/>
              <a:cs typeface="Calibri"/>
            </a:endParaRPr>
          </a:p>
          <a:p>
            <a:r>
              <a:rPr lang="en-US" sz="2400" dirty="0" err="1">
                <a:latin typeface="Effra Medium" panose="02000606080000020004" pitchFamily="2" charset="77"/>
                <a:ea typeface="Calibri"/>
                <a:cs typeface="Calibri"/>
              </a:rPr>
              <a:t>Reclames</a:t>
            </a:r>
            <a:endParaRPr lang="en-US" sz="2400" dirty="0">
              <a:latin typeface="Effra Medium" panose="02000606080000020004" pitchFamily="2" charset="77"/>
              <a:ea typeface="Calibri"/>
              <a:cs typeface="Calibri"/>
            </a:endParaRPr>
          </a:p>
          <a:p>
            <a:r>
              <a:rPr lang="en-US" sz="2400" dirty="0">
                <a:latin typeface="Effra Medium"/>
                <a:ea typeface="Calibri"/>
                <a:cs typeface="Calibri"/>
              </a:rPr>
              <a:t>Interviews</a:t>
            </a:r>
          </a:p>
          <a:p>
            <a:r>
              <a:rPr lang="en-US" sz="2400" dirty="0" err="1">
                <a:latin typeface="Effra Medium"/>
                <a:ea typeface="Calibri"/>
                <a:cs typeface="Calibri"/>
              </a:rPr>
              <a:t>Informatieve</a:t>
            </a:r>
            <a:r>
              <a:rPr lang="en-US" sz="2400" dirty="0">
                <a:latin typeface="Effra Medium"/>
                <a:ea typeface="Calibri"/>
                <a:cs typeface="Calibri"/>
              </a:rPr>
              <a:t> </a:t>
            </a:r>
            <a:r>
              <a:rPr lang="en-US" sz="2400" dirty="0" err="1">
                <a:latin typeface="Effra Medium"/>
                <a:ea typeface="Calibri"/>
                <a:cs typeface="Calibri"/>
              </a:rPr>
              <a:t>teksten</a:t>
            </a:r>
            <a:r>
              <a:rPr lang="en-US" sz="2400" dirty="0">
                <a:latin typeface="Effra Medium"/>
                <a:ea typeface="Calibri"/>
                <a:cs typeface="Calibri"/>
              </a:rPr>
              <a:t> </a:t>
            </a:r>
          </a:p>
          <a:p>
            <a:r>
              <a:rPr lang="en-US" sz="2400" dirty="0" err="1">
                <a:latin typeface="Effra Medium"/>
                <a:ea typeface="Calibri"/>
                <a:cs typeface="Calibri"/>
              </a:rPr>
              <a:t>Grappige</a:t>
            </a:r>
            <a:r>
              <a:rPr lang="en-US" sz="2400" dirty="0">
                <a:latin typeface="Effra Medium"/>
                <a:ea typeface="Calibri"/>
                <a:cs typeface="Calibri"/>
              </a:rPr>
              <a:t> </a:t>
            </a:r>
            <a:r>
              <a:rPr lang="en-US" sz="2400" dirty="0" err="1">
                <a:latin typeface="Effra Medium"/>
                <a:ea typeface="Calibri"/>
                <a:cs typeface="Calibri"/>
              </a:rPr>
              <a:t>verhalen</a:t>
            </a:r>
            <a:endParaRPr lang="en-US" sz="2400" dirty="0">
              <a:latin typeface="Effra Medium"/>
              <a:ea typeface="Calibri"/>
              <a:cs typeface="Calibri"/>
            </a:endParaRPr>
          </a:p>
          <a:p>
            <a:r>
              <a:rPr lang="en-US" sz="2400" dirty="0">
                <a:latin typeface="Effra Medium"/>
                <a:ea typeface="Calibri"/>
                <a:cs typeface="Calibri"/>
              </a:rPr>
              <a:t>Pour </a:t>
            </a:r>
            <a:r>
              <a:rPr lang="en-US" sz="2400" dirty="0" err="1">
                <a:latin typeface="Effra Medium"/>
                <a:ea typeface="Calibri"/>
                <a:cs typeface="Calibri"/>
              </a:rPr>
              <a:t>ou</a:t>
            </a:r>
            <a:r>
              <a:rPr lang="en-US" sz="2400" dirty="0">
                <a:latin typeface="Effra Medium"/>
                <a:ea typeface="Calibri"/>
                <a:cs typeface="Calibri"/>
              </a:rPr>
              <a:t> </a:t>
            </a:r>
            <a:r>
              <a:rPr lang="en-US" sz="2400" dirty="0" err="1">
                <a:latin typeface="Effra Medium"/>
                <a:ea typeface="Calibri"/>
                <a:cs typeface="Calibri"/>
              </a:rPr>
              <a:t>contre</a:t>
            </a:r>
            <a:r>
              <a:rPr lang="en-US" sz="2400" dirty="0">
                <a:latin typeface="Effra Medium"/>
                <a:ea typeface="Calibri"/>
                <a:cs typeface="Calibri"/>
              </a:rPr>
              <a:t> (Stelling/</a:t>
            </a:r>
            <a:r>
              <a:rPr lang="en-US" sz="2400" dirty="0" err="1">
                <a:latin typeface="Effra Medium"/>
                <a:ea typeface="Calibri"/>
                <a:cs typeface="Calibri"/>
              </a:rPr>
              <a:t>mening</a:t>
            </a:r>
            <a:r>
              <a:rPr lang="en-US" sz="2400" dirty="0">
                <a:latin typeface="Effra Medium"/>
                <a:ea typeface="Calibri"/>
                <a:cs typeface="Calibri"/>
              </a:rPr>
              <a:t>)</a:t>
            </a:r>
            <a:endParaRPr lang="en-US" sz="2400" dirty="0">
              <a:latin typeface="Effra Medium" panose="02000606080000020004" pitchFamily="2" charset="77"/>
              <a:ea typeface="Calibri"/>
              <a:cs typeface="Calibri"/>
            </a:endParaRPr>
          </a:p>
          <a:p>
            <a:r>
              <a:rPr lang="en-US" sz="2400" dirty="0">
                <a:latin typeface="Effra Medium"/>
                <a:ea typeface="Calibri"/>
                <a:cs typeface="Calibri"/>
              </a:rPr>
              <a:t>Brief/E-mail 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5987B-9165-3573-3CB8-05A566F061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D13640-ACB2-4596-CD90-A4C967FB942F}"/>
              </a:ext>
            </a:extLst>
          </p:cNvPr>
          <p:cNvSpPr txBox="1">
            <a:spLocks/>
          </p:cNvSpPr>
          <p:nvPr/>
        </p:nvSpPr>
        <p:spPr>
          <a:xfrm>
            <a:off x="6242222" y="2060403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atin typeface="Effra Medium" panose="02000606080000020004" pitchFamily="2" charset="77"/>
                <a:ea typeface="Calibri"/>
                <a:cs typeface="Calibri"/>
              </a:rPr>
              <a:t>Meerkeuzevragen</a:t>
            </a:r>
            <a:endParaRPr lang="en-US" sz="2400" dirty="0">
              <a:latin typeface="Effra Medium" panose="02000606080000020004" pitchFamily="2" charset="77"/>
              <a:ea typeface="Calibri"/>
              <a:cs typeface="Calibri"/>
            </a:endParaRPr>
          </a:p>
          <a:p>
            <a:r>
              <a:rPr lang="en-US" sz="2400" dirty="0">
                <a:latin typeface="Effra Medium"/>
                <a:ea typeface="Calibri"/>
                <a:cs typeface="Calibri"/>
              </a:rPr>
              <a:t>Open </a:t>
            </a:r>
            <a:r>
              <a:rPr lang="en-US" sz="2400" dirty="0" err="1">
                <a:latin typeface="Effra Medium"/>
                <a:ea typeface="Calibri"/>
                <a:cs typeface="Calibri"/>
              </a:rPr>
              <a:t>vragen</a:t>
            </a:r>
            <a:endParaRPr lang="en-US" sz="2400" dirty="0">
              <a:latin typeface="Effra Medium"/>
              <a:ea typeface="Calibri"/>
              <a:cs typeface="Calibri"/>
            </a:endParaRPr>
          </a:p>
          <a:p>
            <a:r>
              <a:rPr lang="en-US" sz="2400" dirty="0" err="1">
                <a:latin typeface="Effra Medium"/>
                <a:ea typeface="Calibri"/>
                <a:cs typeface="Calibri"/>
              </a:rPr>
              <a:t>Wel</a:t>
            </a:r>
            <a:r>
              <a:rPr lang="en-US" sz="2400" dirty="0">
                <a:latin typeface="Effra Medium"/>
                <a:ea typeface="Calibri"/>
                <a:cs typeface="Calibri"/>
              </a:rPr>
              <a:t>/</a:t>
            </a:r>
            <a:r>
              <a:rPr lang="en-US" sz="2400" dirty="0" err="1">
                <a:latin typeface="Effra Medium"/>
                <a:ea typeface="Calibri"/>
                <a:cs typeface="Calibri"/>
              </a:rPr>
              <a:t>Niet</a:t>
            </a:r>
            <a:endParaRPr lang="en-US" sz="2400" dirty="0">
              <a:latin typeface="Effra Medium"/>
              <a:ea typeface="Calibri"/>
              <a:cs typeface="Calibri"/>
            </a:endParaRPr>
          </a:p>
          <a:p>
            <a:r>
              <a:rPr lang="en-US" sz="2400" dirty="0" err="1">
                <a:latin typeface="Effra Medium"/>
                <a:ea typeface="Calibri"/>
                <a:cs typeface="Calibri"/>
              </a:rPr>
              <a:t>Invulvraag</a:t>
            </a:r>
            <a:endParaRPr lang="en-US" sz="2400" dirty="0">
              <a:latin typeface="Effra Medium" panose="02000606080000020004" pitchFamily="2" charset="77"/>
              <a:ea typeface="Calibri"/>
              <a:cs typeface="Calibri"/>
            </a:endParaRPr>
          </a:p>
          <a:p>
            <a:r>
              <a:rPr lang="en-US" sz="2400" dirty="0" err="1">
                <a:latin typeface="Effra Medium"/>
                <a:ea typeface="Calibri"/>
                <a:cs typeface="Calibri"/>
              </a:rPr>
              <a:t>Vragen</a:t>
            </a:r>
            <a:r>
              <a:rPr lang="en-US" sz="2400" dirty="0">
                <a:latin typeface="Effra Medium"/>
                <a:ea typeface="Calibri"/>
                <a:cs typeface="Calibri"/>
              </a:rPr>
              <a:t> met </a:t>
            </a:r>
            <a:r>
              <a:rPr lang="en-US" sz="2400" dirty="0" err="1">
                <a:latin typeface="Effra Medium"/>
                <a:ea typeface="Calibri"/>
                <a:cs typeface="Calibri"/>
              </a:rPr>
              <a:t>een</a:t>
            </a:r>
            <a:r>
              <a:rPr lang="en-US" sz="2400" dirty="0">
                <a:latin typeface="Effra Medium"/>
                <a:ea typeface="Calibri"/>
                <a:cs typeface="Calibri"/>
              </a:rPr>
              <a:t> </a:t>
            </a:r>
            <a:r>
              <a:rPr lang="en-US" sz="2400" dirty="0" err="1">
                <a:latin typeface="Effra Medium"/>
                <a:ea typeface="Calibri"/>
                <a:cs typeface="Calibri"/>
              </a:rPr>
              <a:t>citaat</a:t>
            </a:r>
            <a:endParaRPr lang="en-US" sz="2400" dirty="0">
              <a:latin typeface="Effra Medium"/>
              <a:ea typeface="Calibri"/>
              <a:cs typeface="Calibri"/>
            </a:endParaRPr>
          </a:p>
          <a:p>
            <a:r>
              <a:rPr lang="en-US" sz="2400" dirty="0" err="1">
                <a:latin typeface="Effra Medium"/>
                <a:ea typeface="Calibri"/>
                <a:cs typeface="Calibri"/>
              </a:rPr>
              <a:t>Vragen</a:t>
            </a:r>
            <a:r>
              <a:rPr lang="en-US" sz="2400" dirty="0">
                <a:latin typeface="Effra Medium"/>
                <a:ea typeface="Calibri"/>
                <a:cs typeface="Calibri"/>
              </a:rPr>
              <a:t> met </a:t>
            </a:r>
            <a:r>
              <a:rPr lang="en-US" sz="2400" dirty="0" err="1">
                <a:latin typeface="Effra Medium"/>
                <a:ea typeface="Calibri"/>
                <a:cs typeface="Calibri"/>
              </a:rPr>
              <a:t>een</a:t>
            </a:r>
            <a:r>
              <a:rPr lang="en-US" sz="2400" dirty="0">
                <a:latin typeface="Effra Medium"/>
                <a:ea typeface="Calibri"/>
                <a:cs typeface="Calibri"/>
              </a:rPr>
              <a:t> </a:t>
            </a:r>
            <a:r>
              <a:rPr lang="en-US" sz="2400" dirty="0" err="1">
                <a:latin typeface="Effra Medium"/>
                <a:ea typeface="Calibri"/>
                <a:cs typeface="Calibri"/>
              </a:rPr>
              <a:t>signaalwoord</a:t>
            </a:r>
            <a:endParaRPr lang="en-US" sz="2400" dirty="0">
              <a:latin typeface="Effra Medium"/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665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7C15-4CC2-FAFB-AAC8-DC622AB27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latin typeface="Effra"/>
                <a:cs typeface="Calibri Light"/>
              </a:rPr>
              <a:t>Stappenplan</a:t>
            </a:r>
            <a:r>
              <a:rPr lang="en-US" i="1" dirty="0">
                <a:latin typeface="Effra"/>
                <a:cs typeface="Calibri Light"/>
              </a:rPr>
              <a:t> 1</a:t>
            </a:r>
            <a:endParaRPr lang="en-US" i="1" dirty="0">
              <a:latin typeface="Effra" panose="02000606080000020004" pitchFamily="2" charset="77"/>
            </a:endParaRPr>
          </a:p>
        </p:txBody>
      </p:sp>
      <p:pic>
        <p:nvPicPr>
          <p:cNvPr id="4" name="Content Placeholder 3" descr="A diagram of a diagram&#10;&#10;Description automatically generated">
            <a:extLst>
              <a:ext uri="{FF2B5EF4-FFF2-40B4-BE49-F238E27FC236}">
                <a16:creationId xmlns:a16="http://schemas.microsoft.com/office/drawing/2014/main" id="{60F84AF3-FE44-3E6F-5D65-77B521D0A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324" y="1318848"/>
            <a:ext cx="9535296" cy="5364890"/>
          </a:xfrm>
        </p:spPr>
      </p:pic>
    </p:spTree>
    <p:extLst>
      <p:ext uri="{BB962C8B-B14F-4D97-AF65-F5344CB8AC3E}">
        <p14:creationId xmlns:p14="http://schemas.microsoft.com/office/powerpoint/2010/main" val="374889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1228E-69B5-4F10-E5AC-7727FA6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latin typeface="Effra" panose="02000606080000020004" pitchFamily="2" charset="77"/>
                <a:cs typeface="Calibri Light"/>
              </a:rPr>
              <a:t>Stappenplan</a:t>
            </a:r>
            <a:r>
              <a:rPr lang="en-US" i="1" dirty="0">
                <a:latin typeface="Effra" panose="02000606080000020004" pitchFamily="2" charset="77"/>
                <a:cs typeface="Calibri Light"/>
              </a:rPr>
              <a:t> 2</a:t>
            </a:r>
            <a:endParaRPr lang="en-US" i="1" dirty="0">
              <a:latin typeface="Effra" panose="02000606080000020004" pitchFamily="2" charset="77"/>
            </a:endParaRPr>
          </a:p>
        </p:txBody>
      </p:sp>
      <p:pic>
        <p:nvPicPr>
          <p:cNvPr id="4" name="Content Placeholder 3" descr="A diagram of a diagram&#10;&#10;Description automatically generated">
            <a:extLst>
              <a:ext uri="{FF2B5EF4-FFF2-40B4-BE49-F238E27FC236}">
                <a16:creationId xmlns:a16="http://schemas.microsoft.com/office/drawing/2014/main" id="{CBD9E207-4657-3725-1F99-DF0261761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135" y="1298254"/>
            <a:ext cx="9226377" cy="5200134"/>
          </a:xfrm>
        </p:spPr>
      </p:pic>
    </p:spTree>
    <p:extLst>
      <p:ext uri="{BB962C8B-B14F-4D97-AF65-F5344CB8AC3E}">
        <p14:creationId xmlns:p14="http://schemas.microsoft.com/office/powerpoint/2010/main" val="362395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EA82C-F537-FFFE-C04E-3DAFE42C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white and black text on a white background&#10;&#10;Description automatically generated">
            <a:extLst>
              <a:ext uri="{FF2B5EF4-FFF2-40B4-BE49-F238E27FC236}">
                <a16:creationId xmlns:a16="http://schemas.microsoft.com/office/drawing/2014/main" id="{C18627C0-8FF3-FD68-202E-E3AFF5636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904" y="708219"/>
            <a:ext cx="5994558" cy="5662827"/>
          </a:xfr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DFEBC81-50B9-C06D-4E2C-7874A86EC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087" y="2669659"/>
            <a:ext cx="6312243" cy="161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6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5C0F3-F87B-88B6-D2F6-BEC86E46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26" y="-1931917"/>
            <a:ext cx="4717774" cy="9188516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>
                <a:latin typeface="Effra Medium" panose="02000606080000020004" pitchFamily="2" charset="77"/>
                <a:ea typeface="Calibri Light"/>
                <a:cs typeface="Calibri Light"/>
              </a:rPr>
              <a:t>Hoofdgedachte</a:t>
            </a:r>
            <a:r>
              <a:rPr lang="en-US" sz="2400" dirty="0">
                <a:latin typeface="Effra Medium" panose="02000606080000020004" pitchFamily="2" charset="77"/>
                <a:ea typeface="Calibri Light"/>
                <a:cs typeface="Calibri Light"/>
              </a:rPr>
              <a:t>: </a:t>
            </a:r>
            <a:r>
              <a:rPr lang="en-US" sz="2400" dirty="0" err="1">
                <a:latin typeface="Effra Medium" panose="02000606080000020004" pitchFamily="2" charset="77"/>
                <a:ea typeface="Calibri Light"/>
                <a:cs typeface="Calibri Light"/>
              </a:rPr>
              <a:t>soort</a:t>
            </a:r>
            <a:r>
              <a:rPr lang="en-US" sz="2400" dirty="0">
                <a:latin typeface="Effra Medium" panose="02000606080000020004" pitchFamily="2" charset="77"/>
                <a:ea typeface="Calibri Light"/>
                <a:cs typeface="Calibri Light"/>
              </a:rPr>
              <a:t> </a:t>
            </a:r>
            <a:r>
              <a:rPr lang="en-US" sz="2400" dirty="0" err="1">
                <a:latin typeface="Effra Medium" panose="02000606080000020004" pitchFamily="2" charset="77"/>
                <a:ea typeface="Calibri Light"/>
                <a:cs typeface="Calibri Light"/>
              </a:rPr>
              <a:t>samenvatting</a:t>
            </a:r>
            <a:br>
              <a:rPr lang="en-US" sz="2400" dirty="0">
                <a:latin typeface="Effra Medium" panose="02000606080000020004" pitchFamily="2" charset="77"/>
                <a:ea typeface="Calibri Light"/>
                <a:cs typeface="Calibri Light"/>
              </a:rPr>
            </a:br>
            <a:br>
              <a:rPr lang="en-US" sz="2400" dirty="0">
                <a:latin typeface="Effra Medium" panose="02000606080000020004" pitchFamily="2" charset="77"/>
                <a:ea typeface="Calibri Light"/>
                <a:cs typeface="Calibri Light"/>
              </a:rPr>
            </a:br>
            <a:r>
              <a:rPr lang="en-US" sz="2400" dirty="0">
                <a:latin typeface="Effra Medium" panose="02000606080000020004" pitchFamily="2" charset="77"/>
                <a:ea typeface="Calibri Light"/>
                <a:cs typeface="Calibri Light"/>
              </a:rPr>
              <a:t>Wat doe je?</a:t>
            </a:r>
            <a:br>
              <a:rPr lang="en-US" sz="2400" dirty="0">
                <a:latin typeface="Effra Medium" panose="02000606080000020004" pitchFamily="2" charset="77"/>
                <a:ea typeface="Calibri Light"/>
                <a:cs typeface="Calibri Light"/>
              </a:rPr>
            </a:br>
            <a:br>
              <a:rPr lang="en-US" sz="2400" dirty="0">
                <a:latin typeface="Effra Medium" panose="02000606080000020004" pitchFamily="2" charset="77"/>
                <a:ea typeface="Calibri Light"/>
                <a:cs typeface="Calibri Light"/>
              </a:rPr>
            </a:br>
            <a:r>
              <a:rPr lang="en-US" sz="2400" dirty="0">
                <a:latin typeface="Effra Medium" panose="02000606080000020004" pitchFamily="2" charset="77"/>
                <a:ea typeface="Calibri Light"/>
                <a:cs typeface="Calibri Light"/>
              </a:rPr>
              <a:t>- </a:t>
            </a:r>
            <a:r>
              <a:rPr lang="en-US" sz="2400" dirty="0" err="1">
                <a:latin typeface="Effra Medium" panose="02000606080000020004" pitchFamily="2" charset="77"/>
                <a:ea typeface="Calibri Light"/>
                <a:cs typeface="Calibri Light"/>
              </a:rPr>
              <a:t>globaal</a:t>
            </a:r>
            <a:r>
              <a:rPr lang="en-US" sz="2400" dirty="0">
                <a:latin typeface="Effra Medium" panose="02000606080000020004" pitchFamily="2" charset="77"/>
                <a:ea typeface="Calibri Light"/>
                <a:cs typeface="Calibri Light"/>
              </a:rPr>
              <a:t> </a:t>
            </a:r>
            <a:r>
              <a:rPr lang="en-US" sz="2400" dirty="0" err="1">
                <a:latin typeface="Effra Medium" panose="02000606080000020004" pitchFamily="2" charset="77"/>
                <a:ea typeface="Calibri Light"/>
                <a:cs typeface="Calibri Light"/>
              </a:rPr>
              <a:t>lezen</a:t>
            </a:r>
            <a:br>
              <a:rPr lang="en-US" sz="2400" dirty="0">
                <a:latin typeface="Effra Medium" panose="02000606080000020004" pitchFamily="2" charset="77"/>
                <a:ea typeface="Calibri Light"/>
                <a:cs typeface="Calibri Light"/>
              </a:rPr>
            </a:br>
            <a:r>
              <a:rPr lang="en-US" sz="2400" dirty="0">
                <a:latin typeface="Effra Medium" panose="02000606080000020004" pitchFamily="2" charset="77"/>
                <a:ea typeface="Calibri Light"/>
                <a:cs typeface="Calibri Light"/>
              </a:rPr>
              <a:t>- </a:t>
            </a:r>
            <a:r>
              <a:rPr lang="en-US" sz="2400" dirty="0" err="1">
                <a:latin typeface="Effra Medium" panose="02000606080000020004" pitchFamily="2" charset="77"/>
                <a:ea typeface="Calibri Light"/>
                <a:cs typeface="Calibri Light"/>
              </a:rPr>
              <a:t>titel</a:t>
            </a:r>
            <a:r>
              <a:rPr lang="en-US" sz="2400" dirty="0">
                <a:latin typeface="Effra Medium" panose="02000606080000020004" pitchFamily="2" charset="77"/>
                <a:ea typeface="Calibri Light"/>
                <a:cs typeface="Calibri Light"/>
              </a:rPr>
              <a:t>, </a:t>
            </a:r>
            <a:r>
              <a:rPr lang="en-US" sz="2400" dirty="0" err="1">
                <a:latin typeface="Effra Medium" panose="02000606080000020004" pitchFamily="2" charset="77"/>
                <a:ea typeface="Calibri Light"/>
                <a:cs typeface="Calibri Light"/>
              </a:rPr>
              <a:t>inleiding</a:t>
            </a:r>
            <a:r>
              <a:rPr lang="en-US" sz="2400" dirty="0">
                <a:latin typeface="Effra Medium" panose="02000606080000020004" pitchFamily="2" charset="77"/>
                <a:ea typeface="Calibri Light"/>
                <a:cs typeface="Calibri Light"/>
              </a:rPr>
              <a:t>, </a:t>
            </a:r>
            <a:r>
              <a:rPr lang="en-US" sz="2400" dirty="0" err="1">
                <a:latin typeface="Effra Medium" panose="02000606080000020004" pitchFamily="2" charset="77"/>
                <a:ea typeface="Calibri Light"/>
                <a:cs typeface="Calibri Light"/>
              </a:rPr>
              <a:t>afbeelding</a:t>
            </a:r>
            <a:br>
              <a:rPr lang="en-US" sz="2400" dirty="0">
                <a:latin typeface="Effra Medium" panose="02000606080000020004" pitchFamily="2" charset="77"/>
                <a:ea typeface="Calibri Light"/>
                <a:cs typeface="Calibri Light"/>
              </a:rPr>
            </a:br>
            <a:r>
              <a:rPr lang="en-US" sz="2400" dirty="0">
                <a:latin typeface="Effra Medium" panose="02000606080000020004" pitchFamily="2" charset="77"/>
                <a:ea typeface="Calibri Light"/>
                <a:cs typeface="Calibri Light"/>
              </a:rPr>
              <a:t>- Wie, Wat, </a:t>
            </a:r>
            <a:r>
              <a:rPr lang="en-US" sz="2400" dirty="0" err="1">
                <a:latin typeface="Effra Medium" panose="02000606080000020004" pitchFamily="2" charset="77"/>
                <a:ea typeface="Calibri Light"/>
                <a:cs typeface="Calibri Light"/>
              </a:rPr>
              <a:t>Waar</a:t>
            </a:r>
            <a:r>
              <a:rPr lang="en-US" sz="2400" dirty="0">
                <a:latin typeface="Effra Medium" panose="02000606080000020004" pitchFamily="2" charset="77"/>
                <a:ea typeface="Calibri Light"/>
                <a:cs typeface="Calibri Light"/>
              </a:rPr>
              <a:t>/ </a:t>
            </a:r>
            <a:r>
              <a:rPr lang="en-US" sz="2400" dirty="0" err="1">
                <a:latin typeface="Effra Medium" panose="02000606080000020004" pitchFamily="2" charset="77"/>
                <a:ea typeface="Calibri Light"/>
                <a:cs typeface="Calibri Light"/>
              </a:rPr>
              <a:t>Waarom</a:t>
            </a:r>
            <a:br>
              <a:rPr lang="en-US" sz="2000" dirty="0">
                <a:latin typeface="Effra Medium" panose="02000606080000020004" pitchFamily="2" charset="77"/>
                <a:ea typeface="Calibri Light"/>
                <a:cs typeface="Calibri Light"/>
              </a:rPr>
            </a:br>
            <a:br>
              <a:rPr lang="en-US" sz="2000" dirty="0">
                <a:ea typeface="Calibri Light"/>
                <a:cs typeface="Calibri Light"/>
              </a:rPr>
            </a:br>
            <a:endParaRPr lang="en-US" sz="2000" dirty="0">
              <a:ea typeface="Calibri Light"/>
              <a:cs typeface="Calibri Light"/>
            </a:endParaRPr>
          </a:p>
        </p:txBody>
      </p:sp>
      <p:pic>
        <p:nvPicPr>
          <p:cNvPr id="4" name="Content Placeholder 3" descr="A close up of a planet&#10;&#10;Description automatically generated">
            <a:extLst>
              <a:ext uri="{FF2B5EF4-FFF2-40B4-BE49-F238E27FC236}">
                <a16:creationId xmlns:a16="http://schemas.microsoft.com/office/drawing/2014/main" id="{15E8D1AF-07A0-FD32-C209-671070C12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5325" y="364678"/>
            <a:ext cx="6238658" cy="5892799"/>
          </a:xfrm>
        </p:spPr>
      </p:pic>
    </p:spTree>
    <p:extLst>
      <p:ext uri="{BB962C8B-B14F-4D97-AF65-F5344CB8AC3E}">
        <p14:creationId xmlns:p14="http://schemas.microsoft.com/office/powerpoint/2010/main" val="40400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4CB7BF3-A1A5-F072-336B-C34A5F841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29"/>
            <a:ext cx="12301537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6FC695-3EA8-CCE9-4D8B-DAD94E8EA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4634"/>
            <a:ext cx="9144000" cy="812114"/>
          </a:xfrm>
        </p:spPr>
        <p:txBody>
          <a:bodyPr>
            <a:normAutofit/>
          </a:bodyPr>
          <a:lstStyle/>
          <a:p>
            <a:r>
              <a:rPr lang="nl-NL" sz="4400" i="1" dirty="0">
                <a:latin typeface="Effra"/>
              </a:rPr>
              <a:t>Tip 1      Skimmen versus Scannen</a:t>
            </a:r>
            <a:endParaRPr lang="nl-NL" sz="4400" i="1" dirty="0">
              <a:latin typeface="Effra" panose="02000606080000020004" pitchFamily="2" charset="77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1EC64C-BA5B-8A56-C2AF-CFD687742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191" y="1848763"/>
            <a:ext cx="4680645" cy="320513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sz="3200" b="1" dirty="0">
              <a:cs typeface="Calibri"/>
            </a:endParaRPr>
          </a:p>
          <a:p>
            <a:r>
              <a:rPr lang="nl-NL" dirty="0">
                <a:latin typeface="Effra Medium" panose="02000606080000020004" pitchFamily="2" charset="77"/>
                <a:cs typeface="Calibri"/>
              </a:rPr>
              <a:t>Skimmen</a:t>
            </a:r>
            <a:endParaRPr lang="en-US" dirty="0">
              <a:latin typeface="Effra Medium" panose="02000606080000020004" pitchFamily="2" charset="77"/>
              <a:cs typeface="Calibri"/>
            </a:endParaRPr>
          </a:p>
          <a:p>
            <a:r>
              <a:rPr lang="nl-NL" dirty="0">
                <a:latin typeface="Effra Medium" panose="02000606080000020004" pitchFamily="2" charset="77"/>
                <a:cs typeface="Calibri"/>
              </a:rPr>
              <a:t>Snel en oppervlakkig </a:t>
            </a:r>
            <a:endParaRPr lang="en-US" dirty="0">
              <a:latin typeface="Effra Medium" panose="02000606080000020004" pitchFamily="2" charset="77"/>
              <a:ea typeface="Calibri"/>
              <a:cs typeface="Calibri"/>
            </a:endParaRPr>
          </a:p>
          <a:p>
            <a:endParaRPr lang="nl-NL" dirty="0">
              <a:latin typeface="Effra Medium" panose="02000606080000020004" pitchFamily="2" charset="77"/>
              <a:ea typeface="Calibri"/>
              <a:cs typeface="Calibri"/>
            </a:endParaRPr>
          </a:p>
          <a:p>
            <a:endParaRPr lang="nl-NL" dirty="0">
              <a:latin typeface="Effra Medium" panose="02000606080000020004" pitchFamily="2" charset="77"/>
              <a:ea typeface="Calibri"/>
              <a:cs typeface="Calibri"/>
            </a:endParaRPr>
          </a:p>
          <a:p>
            <a:r>
              <a:rPr lang="nl-NL" dirty="0">
                <a:latin typeface="Effra Medium" panose="02000606080000020004" pitchFamily="2" charset="77"/>
                <a:ea typeface="Calibri"/>
                <a:cs typeface="Calibri"/>
              </a:rPr>
              <a:t>Foto's, titels, plaatjes onderschriften enz.</a:t>
            </a:r>
          </a:p>
          <a:p>
            <a:endParaRPr lang="nl-NL" sz="3200" dirty="0">
              <a:ea typeface="Calibri"/>
              <a:cs typeface="Calibri"/>
            </a:endParaRP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7BDFC716-24B9-8453-E49D-C234DE14FE3F}"/>
              </a:ext>
            </a:extLst>
          </p:cNvPr>
          <p:cNvSpPr txBox="1">
            <a:spLocks/>
          </p:cNvSpPr>
          <p:nvPr/>
        </p:nvSpPr>
        <p:spPr>
          <a:xfrm>
            <a:off x="6755027" y="2235330"/>
            <a:ext cx="4015946" cy="2984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Effra Medium" panose="02000606080000020004" pitchFamily="2" charset="77"/>
                <a:ea typeface="Calibri"/>
                <a:cs typeface="Calibri"/>
              </a:rPr>
              <a:t>Scannen</a:t>
            </a:r>
          </a:p>
          <a:p>
            <a:r>
              <a:rPr lang="nl-NL" dirty="0">
                <a:latin typeface="Effra Medium" panose="02000606080000020004" pitchFamily="2" charset="77"/>
                <a:ea typeface="Calibri"/>
                <a:cs typeface="Calibri"/>
              </a:rPr>
              <a:t>Gericht zoeken naar specifieke</a:t>
            </a:r>
          </a:p>
          <a:p>
            <a:endParaRPr lang="nl-NL" dirty="0">
              <a:latin typeface="Effra Medium" panose="02000606080000020004" pitchFamily="2" charset="77"/>
              <a:ea typeface="Calibri"/>
              <a:cs typeface="Calibri"/>
            </a:endParaRPr>
          </a:p>
          <a:p>
            <a:r>
              <a:rPr lang="nl-NL" dirty="0">
                <a:latin typeface="Effra Medium" panose="02000606080000020004" pitchFamily="2" charset="77"/>
                <a:ea typeface="Calibri"/>
                <a:cs typeface="Calibri"/>
              </a:rPr>
              <a:t> Voorbeeld: naam, tijdstip, datum etc.</a:t>
            </a:r>
          </a:p>
          <a:p>
            <a:endParaRPr lang="nl-NL" sz="3200" dirty="0">
              <a:ea typeface="Calibri"/>
              <a:cs typeface="Calibri"/>
            </a:endParaRPr>
          </a:p>
          <a:p>
            <a:endParaRPr lang="nl-NL" sz="3200" dirty="0">
              <a:ea typeface="Calibri"/>
              <a:cs typeface="Calibri"/>
            </a:endParaRPr>
          </a:p>
          <a:p>
            <a:endParaRPr lang="nl-NL" sz="3200" dirty="0">
              <a:ea typeface="Calibri"/>
              <a:cs typeface="Calibri"/>
            </a:endParaRP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667FF7CE-6AD2-2B7E-4C48-89153DE09D79}"/>
              </a:ext>
            </a:extLst>
          </p:cNvPr>
          <p:cNvSpPr txBox="1">
            <a:spLocks/>
          </p:cNvSpPr>
          <p:nvPr/>
        </p:nvSpPr>
        <p:spPr>
          <a:xfrm>
            <a:off x="662788" y="5384993"/>
            <a:ext cx="10742470" cy="945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rgbClr val="C00000"/>
                </a:solidFill>
                <a:latin typeface="Effra Medium" panose="02000606080000020004" pitchFamily="2" charset="77"/>
                <a:cs typeface="Calibri"/>
              </a:rPr>
              <a:t>Let op! Deze manieren van lezen mogen maar weinig tijd kosten</a:t>
            </a:r>
            <a:r>
              <a:rPr lang="nl-NL" sz="3200" b="1">
                <a:solidFill>
                  <a:srgbClr val="C00000"/>
                </a:solidFill>
                <a:cs typeface="Calibri"/>
              </a:rPr>
              <a:t>.</a:t>
            </a:r>
            <a:endParaRPr lang="en-US">
              <a:solidFill>
                <a:srgbClr val="C00000"/>
              </a:solidFill>
            </a:endParaRPr>
          </a:p>
          <a:p>
            <a:endParaRPr lang="nl-NL" sz="3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25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4CB7BF3-A1A5-F072-336B-C34A5F841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1537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6FC695-3EA8-CCE9-4D8B-DAD94E8EA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792"/>
            <a:ext cx="9144000" cy="1625600"/>
          </a:xfrm>
        </p:spPr>
        <p:txBody>
          <a:bodyPr>
            <a:normAutofit/>
          </a:bodyPr>
          <a:lstStyle/>
          <a:p>
            <a:r>
              <a:rPr lang="nl-NL" sz="4400" i="1" dirty="0">
                <a:latin typeface="Effra"/>
              </a:rPr>
              <a:t>Tip 2      Antwoord altijd in de tekst!</a:t>
            </a:r>
            <a:endParaRPr lang="nl-NL" sz="4400" i="1" dirty="0">
              <a:latin typeface="Effra" panose="02000606080000020004" pitchFamily="2" charset="77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1EC64C-BA5B-8A56-C2AF-CFD687742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58253" y="2647214"/>
            <a:ext cx="8682789" cy="135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dirty="0">
                <a:solidFill>
                  <a:srgbClr val="000000"/>
                </a:solidFill>
                <a:latin typeface="Effra Medium" panose="02000606080000020004" pitchFamily="2" charset="77"/>
                <a:ea typeface="Calibri"/>
                <a:cs typeface="Calibri"/>
              </a:rPr>
              <a:t>Het antwoord </a:t>
            </a:r>
            <a:r>
              <a:rPr lang="nl-NL" u="sng" dirty="0">
                <a:solidFill>
                  <a:srgbClr val="000000"/>
                </a:solidFill>
                <a:latin typeface="Effra Medium" panose="02000606080000020004" pitchFamily="2" charset="77"/>
                <a:ea typeface="Calibri"/>
                <a:cs typeface="Calibri"/>
              </a:rPr>
              <a:t>moet</a:t>
            </a:r>
            <a:r>
              <a:rPr lang="nl-NL" dirty="0">
                <a:solidFill>
                  <a:srgbClr val="000000"/>
                </a:solidFill>
                <a:latin typeface="Effra Medium" panose="02000606080000020004" pitchFamily="2" charset="77"/>
                <a:ea typeface="Calibri"/>
                <a:cs typeface="Calibri"/>
              </a:rPr>
              <a:t> in de tekst staan</a:t>
            </a:r>
            <a:endParaRPr lang="nl-NL" u="sng" dirty="0">
              <a:solidFill>
                <a:srgbClr val="000000"/>
              </a:solidFill>
              <a:latin typeface="Effra Medium" panose="02000606080000020004" pitchFamily="2" charset="77"/>
              <a:ea typeface="Calibri"/>
              <a:cs typeface="Calibri"/>
            </a:endParaRPr>
          </a:p>
        </p:txBody>
      </p:sp>
      <p:pic>
        <p:nvPicPr>
          <p:cNvPr id="6" name="Afbeelding 5" descr="Afbeelding met tekst, Lettertype, schermopname, algebra&#10;&#10;Automatisch gegenereerde beschrijving">
            <a:extLst>
              <a:ext uri="{FF2B5EF4-FFF2-40B4-BE49-F238E27FC236}">
                <a16:creationId xmlns:a16="http://schemas.microsoft.com/office/drawing/2014/main" id="{3D680A40-93D4-7BFC-9F3D-9CC2CDD1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21" y="3648982"/>
            <a:ext cx="5411579" cy="1552078"/>
          </a:xfrm>
          <a:prstGeom prst="rect">
            <a:avLst/>
          </a:prstGeom>
        </p:spPr>
      </p:pic>
      <p:pic>
        <p:nvPicPr>
          <p:cNvPr id="8" name="Afbeelding 7" descr="Afbeelding met tekst, Lettertype, wit, algebra&#10;&#10;Automatisch gegenereerde beschrijving">
            <a:extLst>
              <a:ext uri="{FF2B5EF4-FFF2-40B4-BE49-F238E27FC236}">
                <a16:creationId xmlns:a16="http://schemas.microsoft.com/office/drawing/2014/main" id="{C4EDEB56-5D0D-2C7F-64DA-7DC177F89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64783"/>
            <a:ext cx="5485980" cy="115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5F00-72FC-CF7B-6C71-9906087E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>
                <a:latin typeface="Effra"/>
              </a:rPr>
              <a:t> </a:t>
            </a:r>
            <a:r>
              <a:rPr lang="en-US" sz="4000" dirty="0">
                <a:latin typeface="Effra"/>
              </a:rPr>
              <a:t>Tip 3        Antwoord nooit </a:t>
            </a:r>
            <a:r>
              <a:rPr lang="en-US" sz="4000" dirty="0" err="1">
                <a:latin typeface="Effra"/>
              </a:rPr>
              <a:t>letterlijk</a:t>
            </a:r>
            <a:r>
              <a:rPr lang="en-US" sz="4000" dirty="0">
                <a:latin typeface="Effra"/>
              </a:rPr>
              <a:t> in de </a:t>
            </a:r>
            <a:r>
              <a:rPr lang="en-US" sz="4000" dirty="0" err="1">
                <a:latin typeface="Effra"/>
              </a:rPr>
              <a:t>tekst</a:t>
            </a:r>
            <a:r>
              <a:rPr lang="en-US" sz="4000" dirty="0">
                <a:latin typeface="Effra"/>
              </a:rPr>
              <a:t>!</a:t>
            </a:r>
            <a:endParaRPr lang="en-US" sz="3600" dirty="0"/>
          </a:p>
        </p:txBody>
      </p:sp>
      <p:pic>
        <p:nvPicPr>
          <p:cNvPr id="5" name="Tijdelijke aanduiding voor inhoud 4" descr="Afbeelding met tekst, Lettertype, schermopname, wit&#10;&#10;Automatisch gegenereerde beschrijving">
            <a:extLst>
              <a:ext uri="{FF2B5EF4-FFF2-40B4-BE49-F238E27FC236}">
                <a16:creationId xmlns:a16="http://schemas.microsoft.com/office/drawing/2014/main" id="{1F7805C0-687A-8DC4-76E7-983A429E2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1990" y="1942766"/>
            <a:ext cx="5419573" cy="1762767"/>
          </a:xfrm>
        </p:spPr>
      </p:pic>
      <p:pic>
        <p:nvPicPr>
          <p:cNvPr id="7" name="Afbeelding 6" descr="Afbeelding met tekst, Lettertype, schermopname, wit&#10;&#10;Automatisch gegenereerde beschrijving">
            <a:extLst>
              <a:ext uri="{FF2B5EF4-FFF2-40B4-BE49-F238E27FC236}">
                <a16:creationId xmlns:a16="http://schemas.microsoft.com/office/drawing/2014/main" id="{3E1EBA5E-D57A-D5D4-D743-5C253A6DE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55" y="1942766"/>
            <a:ext cx="5143165" cy="39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56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Props1.xml><?xml version="1.0" encoding="utf-8"?>
<ds:datastoreItem xmlns:ds="http://schemas.openxmlformats.org/officeDocument/2006/customXml" ds:itemID="{FA49E232-D7DD-4B4A-B19F-AE6E832E18E7}"/>
</file>

<file path=customXml/itemProps2.xml><?xml version="1.0" encoding="utf-8"?>
<ds:datastoreItem xmlns:ds="http://schemas.openxmlformats.org/officeDocument/2006/customXml" ds:itemID="{E7C2BEFC-5EA3-48EA-91B5-09289C7A8CAF}"/>
</file>

<file path=customXml/itemProps3.xml><?xml version="1.0" encoding="utf-8"?>
<ds:datastoreItem xmlns:ds="http://schemas.openxmlformats.org/officeDocument/2006/customXml" ds:itemID="{DF6EACB9-B40D-4BA2-B4D4-4BC9921AC8E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Widescreen</PresentationFormat>
  <Paragraphs>138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Kantoorthema</vt:lpstr>
      <vt:lpstr>Het eindexamen Frans</vt:lpstr>
      <vt:lpstr>      Soorten teksten               Soorten vragen</vt:lpstr>
      <vt:lpstr>Stappenplan 1</vt:lpstr>
      <vt:lpstr>Stappenplan 2</vt:lpstr>
      <vt:lpstr>PowerPoint Presentation</vt:lpstr>
      <vt:lpstr>Hoofdgedachte: soort samenvatting  Wat doe je?  - globaal lezen - titel, inleiding, afbeelding - Wie, Wat, Waar/ Waarom  </vt:lpstr>
      <vt:lpstr>Tip 1      Skimmen versus Scannen</vt:lpstr>
      <vt:lpstr>Tip 2      Antwoord altijd in de tekst!</vt:lpstr>
      <vt:lpstr> Tip 3        Antwoord nooit letterlijk in de tekst!</vt:lpstr>
      <vt:lpstr>Tip 4       Voorvoegsels </vt:lpstr>
      <vt:lpstr>Tip 5       Woorden raden</vt:lpstr>
      <vt:lpstr>Tip 6         Signaalwoorden  </vt:lpstr>
      <vt:lpstr>Tip 7     Gatentekst (texte à trous)</vt:lpstr>
      <vt:lpstr>Tip 8       Ontkenningen </vt:lpstr>
      <vt:lpstr>Tip 9        Franse vragen</vt:lpstr>
      <vt:lpstr>    Tip 10    Woordenboek gebruik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Eindexamen Frans</dc:title>
  <dc:creator>Tfai, R.T. (Raouf)</dc:creator>
  <cp:lastModifiedBy>Tfai, R.T. (Raouf)</cp:lastModifiedBy>
  <cp:revision>9</cp:revision>
  <dcterms:created xsi:type="dcterms:W3CDTF">2024-03-01T15:23:22Z</dcterms:created>
  <dcterms:modified xsi:type="dcterms:W3CDTF">2024-03-12T16:56:33Z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</Properties>
</file>