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m" ContentType="video/webm"/>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handoutMasterIdLst>
    <p:handoutMasterId r:id="rId35"/>
  </p:handoutMasterIdLst>
  <p:sldIdLst>
    <p:sldId id="259" r:id="rId5"/>
    <p:sldId id="260" r:id="rId6"/>
    <p:sldId id="279" r:id="rId7"/>
    <p:sldId id="261" r:id="rId8"/>
    <p:sldId id="329" r:id="rId9"/>
    <p:sldId id="362" r:id="rId10"/>
    <p:sldId id="293" r:id="rId11"/>
    <p:sldId id="281" r:id="rId12"/>
    <p:sldId id="282" r:id="rId13"/>
    <p:sldId id="352" r:id="rId14"/>
    <p:sldId id="315" r:id="rId15"/>
    <p:sldId id="363" r:id="rId16"/>
    <p:sldId id="320" r:id="rId17"/>
    <p:sldId id="326" r:id="rId18"/>
    <p:sldId id="327" r:id="rId19"/>
    <p:sldId id="355" r:id="rId20"/>
    <p:sldId id="325" r:id="rId21"/>
    <p:sldId id="357" r:id="rId22"/>
    <p:sldId id="356" r:id="rId23"/>
    <p:sldId id="298" r:id="rId24"/>
    <p:sldId id="354" r:id="rId25"/>
    <p:sldId id="323" r:id="rId26"/>
    <p:sldId id="358" r:id="rId27"/>
    <p:sldId id="360" r:id="rId28"/>
    <p:sldId id="321" r:id="rId29"/>
    <p:sldId id="361" r:id="rId30"/>
    <p:sldId id="322" r:id="rId31"/>
    <p:sldId id="364" r:id="rId32"/>
    <p:sldId id="276" r:id="rId3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EA3"/>
    <a:srgbClr val="945D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A5C031-B02C-FE17-62FF-B10A437107BA}" v="10" dt="2026-05-07T12:33:57.71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611" autoAdjust="0"/>
    <p:restoredTop sz="93399" autoAdjust="0"/>
  </p:normalViewPr>
  <p:slideViewPr>
    <p:cSldViewPr snapToGrid="0">
      <p:cViewPr varScale="1">
        <p:scale>
          <a:sx n="73" d="100"/>
          <a:sy n="73" d="100"/>
        </p:scale>
        <p:origin x="208" y="1096"/>
      </p:cViewPr>
      <p:guideLst/>
    </p:cSldViewPr>
  </p:slideViewPr>
  <p:notesTextViewPr>
    <p:cViewPr>
      <p:scale>
        <a:sx n="150" d="100"/>
        <a:sy n="150" d="100"/>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end Viëtor" userId="S::arend.vietor@nos.nl::b6352777-eb4c-4851-8a89-1579ada81028" providerId="AD" clId="Web-{BFA5C031-B02C-FE17-62FF-B10A437107BA}"/>
    <pc:docChg chg="modSld">
      <pc:chgData name="Arend Viëtor" userId="S::arend.vietor@nos.nl::b6352777-eb4c-4851-8a89-1579ada81028" providerId="AD" clId="Web-{BFA5C031-B02C-FE17-62FF-B10A437107BA}" dt="2026-05-07T12:33:57.719" v="9"/>
      <pc:docMkLst>
        <pc:docMk/>
      </pc:docMkLst>
      <pc:sldChg chg="modSp">
        <pc:chgData name="Arend Viëtor" userId="S::arend.vietor@nos.nl::b6352777-eb4c-4851-8a89-1579ada81028" providerId="AD" clId="Web-{BFA5C031-B02C-FE17-62FF-B10A437107BA}" dt="2026-05-07T12:33:57.719" v="9"/>
        <pc:sldMkLst>
          <pc:docMk/>
          <pc:sldMk cId="3892989761" sldId="282"/>
        </pc:sldMkLst>
        <pc:spChg chg="mod">
          <ac:chgData name="Arend Viëtor" userId="S::arend.vietor@nos.nl::b6352777-eb4c-4851-8a89-1579ada81028" providerId="AD" clId="Web-{BFA5C031-B02C-FE17-62FF-B10A437107BA}" dt="2026-05-07T12:33:57.719" v="9"/>
          <ac:spMkLst>
            <pc:docMk/>
            <pc:sldMk cId="3892989761" sldId="282"/>
            <ac:spMk id="2" creationId="{CB49CE2D-3318-3CB1-01CD-7FD0DFFF5637}"/>
          </ac:spMkLst>
        </pc:spChg>
        <pc:picChg chg="mod">
          <ac:chgData name="Arend Viëtor" userId="S::arend.vietor@nos.nl::b6352777-eb4c-4851-8a89-1579ada81028" providerId="AD" clId="Web-{BFA5C031-B02C-FE17-62FF-B10A437107BA}" dt="2026-05-07T12:32:57.314" v="6" actId="14100"/>
          <ac:picMkLst>
            <pc:docMk/>
            <pc:sldMk cId="3892989761" sldId="282"/>
            <ac:picMk id="3078" creationId="{A15D69DC-77DC-DD29-CD6C-DEE7D46EC5F6}"/>
          </ac:picMkLst>
        </pc:picChg>
      </pc:sldChg>
      <pc:sldChg chg="modSp">
        <pc:chgData name="Arend Viëtor" userId="S::arend.vietor@nos.nl::b6352777-eb4c-4851-8a89-1579ada81028" providerId="AD" clId="Web-{BFA5C031-B02C-FE17-62FF-B10A437107BA}" dt="2026-05-07T12:32:27.861" v="1" actId="1076"/>
        <pc:sldMkLst>
          <pc:docMk/>
          <pc:sldMk cId="2070124460" sldId="293"/>
        </pc:sldMkLst>
        <pc:picChg chg="mod">
          <ac:chgData name="Arend Viëtor" userId="S::arend.vietor@nos.nl::b6352777-eb4c-4851-8a89-1579ada81028" providerId="AD" clId="Web-{BFA5C031-B02C-FE17-62FF-B10A437107BA}" dt="2026-05-07T12:32:27.861" v="1" actId="1076"/>
          <ac:picMkLst>
            <pc:docMk/>
            <pc:sldMk cId="2070124460" sldId="293"/>
            <ac:picMk id="4098" creationId="{1E966507-4DFB-2DC7-63E5-44E7C1DA466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43D87FA-A25F-F44F-AB4F-095F89F56C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66976AC-C7A1-13A7-1154-D3463DC688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D794D7-8334-4A91-AF54-A2B076C7AD50}" type="datetimeFigureOut">
              <a:rPr lang="nl-NL" smtClean="0"/>
              <a:t>7-5-2026</a:t>
            </a:fld>
            <a:endParaRPr lang="nl-NL"/>
          </a:p>
        </p:txBody>
      </p:sp>
      <p:sp>
        <p:nvSpPr>
          <p:cNvPr id="4" name="Tijdelijke aanduiding voor voettekst 3">
            <a:extLst>
              <a:ext uri="{FF2B5EF4-FFF2-40B4-BE49-F238E27FC236}">
                <a16:creationId xmlns:a16="http://schemas.microsoft.com/office/drawing/2014/main" id="{2243638A-BE1B-A101-6A35-94442006BA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7CC11D7-18D2-C7E5-4F3C-2B94696640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8B8B83-5392-4575-B574-F4C5D8863A7A}" type="slidenum">
              <a:rPr lang="nl-NL" smtClean="0"/>
              <a:t>‹nr.›</a:t>
            </a:fld>
            <a:endParaRPr lang="nl-NL"/>
          </a:p>
        </p:txBody>
      </p:sp>
    </p:spTree>
    <p:extLst>
      <p:ext uri="{BB962C8B-B14F-4D97-AF65-F5344CB8AC3E}">
        <p14:creationId xmlns:p14="http://schemas.microsoft.com/office/powerpoint/2010/main" val="1411518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7031E-9A57-C448-850C-D3F274574048}" type="datetimeFigureOut">
              <a:rPr lang="nl-NL" smtClean="0"/>
              <a:t>7-5-2026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52D38-649F-2742-B8D4-CEFE19811428}" type="slidenum">
              <a:rPr lang="nl-NL" smtClean="0"/>
              <a:t>‹nr.›</a:t>
            </a:fld>
            <a:endParaRPr lang="nl-NL"/>
          </a:p>
        </p:txBody>
      </p:sp>
    </p:spTree>
    <p:extLst>
      <p:ext uri="{BB962C8B-B14F-4D97-AF65-F5344CB8AC3E}">
        <p14:creationId xmlns:p14="http://schemas.microsoft.com/office/powerpoint/2010/main" val="139545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Kua</a:t>
            </a:r>
            <a:r>
              <a:rPr lang="nl-NL" dirty="0"/>
              <a:t> met Koen of </a:t>
            </a:r>
            <a:r>
              <a:rPr lang="nl-NL" dirty="0" err="1"/>
              <a:t>Youtube</a:t>
            </a:r>
            <a:r>
              <a:rPr lang="nl-NL" dirty="0"/>
              <a:t> </a:t>
            </a:r>
          </a:p>
          <a:p>
            <a:r>
              <a:rPr lang="nl-NL" dirty="0"/>
              <a:t>Berlo op </a:t>
            </a:r>
            <a:r>
              <a:rPr lang="nl-NL" dirty="0" err="1"/>
              <a:t>Youtube</a:t>
            </a:r>
            <a:endParaRPr lang="nl-NL" dirty="0"/>
          </a:p>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a:t>
            </a:fld>
            <a:endParaRPr lang="nl-NL"/>
          </a:p>
        </p:txBody>
      </p:sp>
    </p:spTree>
    <p:extLst>
      <p:ext uri="{BB962C8B-B14F-4D97-AF65-F5344CB8AC3E}">
        <p14:creationId xmlns:p14="http://schemas.microsoft.com/office/powerpoint/2010/main" val="1178459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13</a:t>
            </a:fld>
            <a:endParaRPr lang="nl-NL"/>
          </a:p>
        </p:txBody>
      </p:sp>
    </p:spTree>
    <p:extLst>
      <p:ext uri="{BB962C8B-B14F-4D97-AF65-F5344CB8AC3E}">
        <p14:creationId xmlns:p14="http://schemas.microsoft.com/office/powerpoint/2010/main" val="2416519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28</a:t>
            </a:fld>
            <a:endParaRPr lang="nl-NL"/>
          </a:p>
        </p:txBody>
      </p:sp>
    </p:spTree>
    <p:extLst>
      <p:ext uri="{BB962C8B-B14F-4D97-AF65-F5344CB8AC3E}">
        <p14:creationId xmlns:p14="http://schemas.microsoft.com/office/powerpoint/2010/main" val="3165588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4</a:t>
            </a:fld>
            <a:endParaRPr lang="nl-NL"/>
          </a:p>
        </p:txBody>
      </p:sp>
    </p:spTree>
    <p:extLst>
      <p:ext uri="{BB962C8B-B14F-4D97-AF65-F5344CB8AC3E}">
        <p14:creationId xmlns:p14="http://schemas.microsoft.com/office/powerpoint/2010/main" val="3185481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1A8B6-8859-1952-FA17-87DCCBA8480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44DDC33-547A-B014-7683-8BF5DE14411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3A7BED1-ECD9-C4C0-1C47-ED34904C16F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798D037-F186-F596-8AC2-5039FAF2C9B7}"/>
              </a:ext>
            </a:extLst>
          </p:cNvPr>
          <p:cNvSpPr>
            <a:spLocks noGrp="1"/>
          </p:cNvSpPr>
          <p:nvPr>
            <p:ph type="sldNum" sz="quarter" idx="5"/>
          </p:nvPr>
        </p:nvSpPr>
        <p:spPr/>
        <p:txBody>
          <a:bodyPr/>
          <a:lstStyle/>
          <a:p>
            <a:fld id="{8E652D38-649F-2742-B8D4-CEFE19811428}" type="slidenum">
              <a:rPr lang="nl-NL" smtClean="0"/>
              <a:t>5</a:t>
            </a:fld>
            <a:endParaRPr lang="nl-NL"/>
          </a:p>
        </p:txBody>
      </p:sp>
    </p:spTree>
    <p:extLst>
      <p:ext uri="{BB962C8B-B14F-4D97-AF65-F5344CB8AC3E}">
        <p14:creationId xmlns:p14="http://schemas.microsoft.com/office/powerpoint/2010/main" val="1279004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3D875-2AAA-371E-6A69-C4FB531C158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D15039D-F0F2-EC2D-95C5-19306E3C0DE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A4B51B9-962F-5493-DAC9-451693F818E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6063A6E-0030-49AB-04E5-E654A5440ECC}"/>
              </a:ext>
            </a:extLst>
          </p:cNvPr>
          <p:cNvSpPr>
            <a:spLocks noGrp="1"/>
          </p:cNvSpPr>
          <p:nvPr>
            <p:ph type="sldNum" sz="quarter" idx="5"/>
          </p:nvPr>
        </p:nvSpPr>
        <p:spPr/>
        <p:txBody>
          <a:bodyPr/>
          <a:lstStyle/>
          <a:p>
            <a:fld id="{8E652D38-649F-2742-B8D4-CEFE19811428}" type="slidenum">
              <a:rPr lang="nl-NL" smtClean="0"/>
              <a:t>6</a:t>
            </a:fld>
            <a:endParaRPr lang="nl-NL"/>
          </a:p>
        </p:txBody>
      </p:sp>
    </p:spTree>
    <p:extLst>
      <p:ext uri="{BB962C8B-B14F-4D97-AF65-F5344CB8AC3E}">
        <p14:creationId xmlns:p14="http://schemas.microsoft.com/office/powerpoint/2010/main" val="4104031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7</a:t>
            </a:fld>
            <a:endParaRPr lang="nl-NL"/>
          </a:p>
        </p:txBody>
      </p:sp>
    </p:spTree>
    <p:extLst>
      <p:ext uri="{BB962C8B-B14F-4D97-AF65-F5344CB8AC3E}">
        <p14:creationId xmlns:p14="http://schemas.microsoft.com/office/powerpoint/2010/main" val="2425005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8</a:t>
            </a:fld>
            <a:endParaRPr lang="nl-NL"/>
          </a:p>
        </p:txBody>
      </p:sp>
    </p:spTree>
    <p:extLst>
      <p:ext uri="{BB962C8B-B14F-4D97-AF65-F5344CB8AC3E}">
        <p14:creationId xmlns:p14="http://schemas.microsoft.com/office/powerpoint/2010/main" val="825998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9</a:t>
            </a:fld>
            <a:endParaRPr lang="nl-NL"/>
          </a:p>
        </p:txBody>
      </p:sp>
    </p:spTree>
    <p:extLst>
      <p:ext uri="{BB962C8B-B14F-4D97-AF65-F5344CB8AC3E}">
        <p14:creationId xmlns:p14="http://schemas.microsoft.com/office/powerpoint/2010/main" val="443271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8487DB7-67B8-1642-B013-EDFB36B5BBA2}" type="slidenum">
              <a:rPr lang="nl-NL" smtClean="0"/>
              <a:t>10</a:t>
            </a:fld>
            <a:endParaRPr lang="nl-NL"/>
          </a:p>
        </p:txBody>
      </p:sp>
    </p:spTree>
    <p:extLst>
      <p:ext uri="{BB962C8B-B14F-4D97-AF65-F5344CB8AC3E}">
        <p14:creationId xmlns:p14="http://schemas.microsoft.com/office/powerpoint/2010/main" val="3751681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11</a:t>
            </a:fld>
            <a:endParaRPr lang="nl-NL"/>
          </a:p>
        </p:txBody>
      </p:sp>
    </p:spTree>
    <p:extLst>
      <p:ext uri="{BB962C8B-B14F-4D97-AF65-F5344CB8AC3E}">
        <p14:creationId xmlns:p14="http://schemas.microsoft.com/office/powerpoint/2010/main" val="4222034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16532-9818-449C-BBED-08526F6D39E4}"/>
              </a:ext>
            </a:extLst>
          </p:cNvPr>
          <p:cNvSpPr>
            <a:spLocks noGrp="1"/>
          </p:cNvSpPr>
          <p:nvPr>
            <p:ph type="ctrTitle"/>
          </p:nvPr>
        </p:nvSpPr>
        <p:spPr>
          <a:xfrm>
            <a:off x="1524000" y="1122363"/>
            <a:ext cx="9144000" cy="2387600"/>
          </a:xfrm>
        </p:spPr>
        <p:txBody>
          <a:bodyPr anchor="b"/>
          <a:lstStyle>
            <a:lvl1pPr algn="ctr">
              <a:defRPr sz="6000">
                <a:latin typeface="Effra" panose="02000506080000020004" pitchFamily="2" charset="0"/>
              </a:defRPr>
            </a:lvl1pPr>
          </a:lstStyle>
          <a:p>
            <a:r>
              <a:rPr lang="nl-NL" dirty="0"/>
              <a:t>Klik om stijl te bewerken</a:t>
            </a:r>
          </a:p>
        </p:txBody>
      </p:sp>
      <p:sp>
        <p:nvSpPr>
          <p:cNvPr id="3" name="Ondertitel 2">
            <a:extLst>
              <a:ext uri="{FF2B5EF4-FFF2-40B4-BE49-F238E27FC236}">
                <a16:creationId xmlns:a16="http://schemas.microsoft.com/office/drawing/2014/main" id="{9463242A-2615-4F97-A11E-94A966350A8E}"/>
              </a:ext>
            </a:extLst>
          </p:cNvPr>
          <p:cNvSpPr>
            <a:spLocks noGrp="1"/>
          </p:cNvSpPr>
          <p:nvPr>
            <p:ph type="subTitle" idx="1"/>
          </p:nvPr>
        </p:nvSpPr>
        <p:spPr>
          <a:xfrm>
            <a:off x="1524000" y="3602038"/>
            <a:ext cx="9144000" cy="1655762"/>
          </a:xfrm>
        </p:spPr>
        <p:txBody>
          <a:bodyPr/>
          <a:lstStyle>
            <a:lvl1pPr marL="0" indent="0" algn="ctr">
              <a:buNone/>
              <a:defRPr sz="2400">
                <a:latin typeface="Effra" panose="0200050608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15E9F262-EB07-43B2-88DC-05B892E33AFC}"/>
              </a:ext>
            </a:extLst>
          </p:cNvPr>
          <p:cNvSpPr>
            <a:spLocks noGrp="1"/>
          </p:cNvSpPr>
          <p:nvPr>
            <p:ph type="dt" sz="half" idx="10"/>
          </p:nvPr>
        </p:nvSpPr>
        <p:spPr/>
        <p:txBody>
          <a:bodyPr/>
          <a:lstStyle/>
          <a:p>
            <a:fld id="{62F1A354-3FB0-4CC8-B645-49C2B3C12A52}" type="datetimeFigureOut">
              <a:rPr lang="nl-NL" smtClean="0"/>
              <a:t>7-5-2026</a:t>
            </a:fld>
            <a:endParaRPr lang="nl-NL"/>
          </a:p>
        </p:txBody>
      </p:sp>
      <p:sp>
        <p:nvSpPr>
          <p:cNvPr id="5" name="Tijdelijke aanduiding voor voettekst 4">
            <a:extLst>
              <a:ext uri="{FF2B5EF4-FFF2-40B4-BE49-F238E27FC236}">
                <a16:creationId xmlns:a16="http://schemas.microsoft.com/office/drawing/2014/main" id="{02D8B6FF-B399-4E0B-8ED4-26E5D0DB87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C3B986-4732-4AEA-80AF-896F199945E2}"/>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193480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8A08F-AB43-4BF9-ABCB-DF728145034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54D7517-DEA0-4D82-8F5B-C554F4BA1D9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9AA1E5-D26E-4914-8646-464C46527DFF}"/>
              </a:ext>
            </a:extLst>
          </p:cNvPr>
          <p:cNvSpPr>
            <a:spLocks noGrp="1"/>
          </p:cNvSpPr>
          <p:nvPr>
            <p:ph type="dt" sz="half" idx="10"/>
          </p:nvPr>
        </p:nvSpPr>
        <p:spPr/>
        <p:txBody>
          <a:bodyPr/>
          <a:lstStyle/>
          <a:p>
            <a:fld id="{62F1A354-3FB0-4CC8-B645-49C2B3C12A52}" type="datetimeFigureOut">
              <a:rPr lang="nl-NL" smtClean="0"/>
              <a:t>7-5-2026</a:t>
            </a:fld>
            <a:endParaRPr lang="nl-NL"/>
          </a:p>
        </p:txBody>
      </p:sp>
      <p:sp>
        <p:nvSpPr>
          <p:cNvPr id="5" name="Tijdelijke aanduiding voor voettekst 4">
            <a:extLst>
              <a:ext uri="{FF2B5EF4-FFF2-40B4-BE49-F238E27FC236}">
                <a16:creationId xmlns:a16="http://schemas.microsoft.com/office/drawing/2014/main" id="{CADCE312-5144-4421-865F-22EC8FA721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71D65C-570E-40AE-844D-07BD851AA43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51212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C5DC912-268B-443F-B9BC-CF4D0BC94F6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56E0DDD-8AEF-43CB-82CF-69189EB37A5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E25A30-79F0-44B1-9228-A1CBA9740BE8}"/>
              </a:ext>
            </a:extLst>
          </p:cNvPr>
          <p:cNvSpPr>
            <a:spLocks noGrp="1"/>
          </p:cNvSpPr>
          <p:nvPr>
            <p:ph type="dt" sz="half" idx="10"/>
          </p:nvPr>
        </p:nvSpPr>
        <p:spPr/>
        <p:txBody>
          <a:bodyPr/>
          <a:lstStyle/>
          <a:p>
            <a:fld id="{62F1A354-3FB0-4CC8-B645-49C2B3C12A52}" type="datetimeFigureOut">
              <a:rPr lang="nl-NL" smtClean="0"/>
              <a:t>7-5-2026</a:t>
            </a:fld>
            <a:endParaRPr lang="nl-NL"/>
          </a:p>
        </p:txBody>
      </p:sp>
      <p:sp>
        <p:nvSpPr>
          <p:cNvPr id="5" name="Tijdelijke aanduiding voor voettekst 4">
            <a:extLst>
              <a:ext uri="{FF2B5EF4-FFF2-40B4-BE49-F238E27FC236}">
                <a16:creationId xmlns:a16="http://schemas.microsoft.com/office/drawing/2014/main" id="{564B8293-F539-4212-8950-B07F9BEA3B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D65D48-E244-438B-9FDD-B6053753560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78675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A6E03-AFFA-425F-B098-FB39FD93D95E}"/>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F4FF8226-A94B-48C7-8AF1-4AC47F024929}"/>
              </a:ext>
            </a:extLst>
          </p:cNvPr>
          <p:cNvSpPr>
            <a:spLocks noGrp="1"/>
          </p:cNvSpPr>
          <p:nvPr>
            <p:ph idx="1"/>
          </p:nvPr>
        </p:nvSpPr>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B71A6391-A82D-4E67-B394-7F606DBCF29B}"/>
              </a:ext>
            </a:extLst>
          </p:cNvPr>
          <p:cNvSpPr>
            <a:spLocks noGrp="1"/>
          </p:cNvSpPr>
          <p:nvPr>
            <p:ph type="dt" sz="half" idx="10"/>
          </p:nvPr>
        </p:nvSpPr>
        <p:spPr/>
        <p:txBody>
          <a:bodyPr/>
          <a:lstStyle/>
          <a:p>
            <a:fld id="{62F1A354-3FB0-4CC8-B645-49C2B3C12A52}" type="datetimeFigureOut">
              <a:rPr lang="nl-NL" smtClean="0"/>
              <a:t>7-5-2026</a:t>
            </a:fld>
            <a:endParaRPr lang="nl-NL"/>
          </a:p>
        </p:txBody>
      </p:sp>
      <p:sp>
        <p:nvSpPr>
          <p:cNvPr id="5" name="Tijdelijke aanduiding voor voettekst 4">
            <a:extLst>
              <a:ext uri="{FF2B5EF4-FFF2-40B4-BE49-F238E27FC236}">
                <a16:creationId xmlns:a16="http://schemas.microsoft.com/office/drawing/2014/main" id="{BD4E7E76-91FC-48CD-9CF9-AEC6DFF872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7FE3BF-0F76-43E2-B69A-C702BD8945FA}"/>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7066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EAD74-2CDD-40DF-8F72-C4AC0AE0E195}"/>
              </a:ext>
            </a:extLst>
          </p:cNvPr>
          <p:cNvSpPr>
            <a:spLocks noGrp="1"/>
          </p:cNvSpPr>
          <p:nvPr>
            <p:ph type="title"/>
          </p:nvPr>
        </p:nvSpPr>
        <p:spPr>
          <a:xfrm>
            <a:off x="831850" y="1709738"/>
            <a:ext cx="10515600" cy="2852737"/>
          </a:xfrm>
        </p:spPr>
        <p:txBody>
          <a:bodyPr anchor="b"/>
          <a:lstStyle>
            <a:lvl1pPr>
              <a:defRPr sz="6000">
                <a:latin typeface="Effra" panose="02000506080000020004" pitchFamily="2" charset="0"/>
              </a:defRPr>
            </a:lvl1pPr>
          </a:lstStyle>
          <a:p>
            <a:r>
              <a:rPr lang="nl-NL" dirty="0"/>
              <a:t>Klik om stijl te bewerken</a:t>
            </a:r>
          </a:p>
        </p:txBody>
      </p:sp>
      <p:sp>
        <p:nvSpPr>
          <p:cNvPr id="3" name="Tijdelijke aanduiding voor tekst 2">
            <a:extLst>
              <a:ext uri="{FF2B5EF4-FFF2-40B4-BE49-F238E27FC236}">
                <a16:creationId xmlns:a16="http://schemas.microsoft.com/office/drawing/2014/main" id="{62587472-0929-4D17-9131-B70CAFCFA6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Effra" panose="0200050608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Klikken om de tekststijl van het model te bewerken</a:t>
            </a:r>
          </a:p>
        </p:txBody>
      </p:sp>
      <p:sp>
        <p:nvSpPr>
          <p:cNvPr id="4" name="Tijdelijke aanduiding voor datum 3">
            <a:extLst>
              <a:ext uri="{FF2B5EF4-FFF2-40B4-BE49-F238E27FC236}">
                <a16:creationId xmlns:a16="http://schemas.microsoft.com/office/drawing/2014/main" id="{74B91DB2-2E4D-407A-8504-0B1EB58A4881}"/>
              </a:ext>
            </a:extLst>
          </p:cNvPr>
          <p:cNvSpPr>
            <a:spLocks noGrp="1"/>
          </p:cNvSpPr>
          <p:nvPr>
            <p:ph type="dt" sz="half" idx="10"/>
          </p:nvPr>
        </p:nvSpPr>
        <p:spPr/>
        <p:txBody>
          <a:bodyPr/>
          <a:lstStyle/>
          <a:p>
            <a:fld id="{62F1A354-3FB0-4CC8-B645-49C2B3C12A52}" type="datetimeFigureOut">
              <a:rPr lang="nl-NL" smtClean="0"/>
              <a:t>7-5-2026</a:t>
            </a:fld>
            <a:endParaRPr lang="nl-NL"/>
          </a:p>
        </p:txBody>
      </p:sp>
      <p:sp>
        <p:nvSpPr>
          <p:cNvPr id="5" name="Tijdelijke aanduiding voor voettekst 4">
            <a:extLst>
              <a:ext uri="{FF2B5EF4-FFF2-40B4-BE49-F238E27FC236}">
                <a16:creationId xmlns:a16="http://schemas.microsoft.com/office/drawing/2014/main" id="{4EFC3C07-E487-4540-A5AD-44E4EFE9DF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4D2E6F-378F-42BF-9704-54E14330BB21}"/>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48867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43E02-C82F-41CD-BAE9-5C223CEC271F}"/>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5B6D60E5-ACB5-416B-A731-E8CE59B3D01E}"/>
              </a:ext>
            </a:extLst>
          </p:cNvPr>
          <p:cNvSpPr>
            <a:spLocks noGrp="1"/>
          </p:cNvSpPr>
          <p:nvPr>
            <p:ph sz="half" idx="1"/>
          </p:nvPr>
        </p:nvSpPr>
        <p:spPr>
          <a:xfrm>
            <a:off x="838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BB093461-9CE4-41B0-918C-FDF23FE09891}"/>
              </a:ext>
            </a:extLst>
          </p:cNvPr>
          <p:cNvSpPr>
            <a:spLocks noGrp="1"/>
          </p:cNvSpPr>
          <p:nvPr>
            <p:ph sz="half" idx="2"/>
          </p:nvPr>
        </p:nvSpPr>
        <p:spPr>
          <a:xfrm>
            <a:off x="6172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a:extLst>
              <a:ext uri="{FF2B5EF4-FFF2-40B4-BE49-F238E27FC236}">
                <a16:creationId xmlns:a16="http://schemas.microsoft.com/office/drawing/2014/main" id="{B0B89E1E-F0DD-406E-9EB8-4D940AB94AFD}"/>
              </a:ext>
            </a:extLst>
          </p:cNvPr>
          <p:cNvSpPr>
            <a:spLocks noGrp="1"/>
          </p:cNvSpPr>
          <p:nvPr>
            <p:ph type="dt" sz="half" idx="10"/>
          </p:nvPr>
        </p:nvSpPr>
        <p:spPr/>
        <p:txBody>
          <a:bodyPr/>
          <a:lstStyle/>
          <a:p>
            <a:fld id="{62F1A354-3FB0-4CC8-B645-49C2B3C12A52}" type="datetimeFigureOut">
              <a:rPr lang="nl-NL" smtClean="0"/>
              <a:t>7-5-2026</a:t>
            </a:fld>
            <a:endParaRPr lang="nl-NL"/>
          </a:p>
        </p:txBody>
      </p:sp>
      <p:sp>
        <p:nvSpPr>
          <p:cNvPr id="6" name="Tijdelijke aanduiding voor voettekst 5">
            <a:extLst>
              <a:ext uri="{FF2B5EF4-FFF2-40B4-BE49-F238E27FC236}">
                <a16:creationId xmlns:a16="http://schemas.microsoft.com/office/drawing/2014/main" id="{1C72E9F9-4F52-447E-AA38-9875ED6F40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4285A2-C79D-47EA-85DB-0F023340D7DC}"/>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4313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EA1EB-721B-400E-B08B-7D893270D33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50D914-35D0-4489-9795-CB4436BB5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89AC21-009F-4592-8910-B01CEB399DA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8A7AB2D-1827-447E-B676-9A6C4B6D3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DC2F668-681E-4E87-989B-4AA975ED1BE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83E1523-49C2-490E-8422-677462869AFD}"/>
              </a:ext>
            </a:extLst>
          </p:cNvPr>
          <p:cNvSpPr>
            <a:spLocks noGrp="1"/>
          </p:cNvSpPr>
          <p:nvPr>
            <p:ph type="dt" sz="half" idx="10"/>
          </p:nvPr>
        </p:nvSpPr>
        <p:spPr/>
        <p:txBody>
          <a:bodyPr/>
          <a:lstStyle/>
          <a:p>
            <a:fld id="{62F1A354-3FB0-4CC8-B645-49C2B3C12A52}" type="datetimeFigureOut">
              <a:rPr lang="nl-NL" smtClean="0"/>
              <a:t>7-5-2026</a:t>
            </a:fld>
            <a:endParaRPr lang="nl-NL"/>
          </a:p>
        </p:txBody>
      </p:sp>
      <p:sp>
        <p:nvSpPr>
          <p:cNvPr id="8" name="Tijdelijke aanduiding voor voettekst 7">
            <a:extLst>
              <a:ext uri="{FF2B5EF4-FFF2-40B4-BE49-F238E27FC236}">
                <a16:creationId xmlns:a16="http://schemas.microsoft.com/office/drawing/2014/main" id="{B7F313EA-A5EE-45CD-9584-E4A6F00168F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66FC7E7-2703-4ED7-930F-C183914BCB16}"/>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1754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B9EC8-E329-49B0-96C5-15C780C9F55C}"/>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datum 2">
            <a:extLst>
              <a:ext uri="{FF2B5EF4-FFF2-40B4-BE49-F238E27FC236}">
                <a16:creationId xmlns:a16="http://schemas.microsoft.com/office/drawing/2014/main" id="{2AC0B8A5-B9F4-41D2-9F15-91132771BAEE}"/>
              </a:ext>
            </a:extLst>
          </p:cNvPr>
          <p:cNvSpPr>
            <a:spLocks noGrp="1"/>
          </p:cNvSpPr>
          <p:nvPr>
            <p:ph type="dt" sz="half" idx="10"/>
          </p:nvPr>
        </p:nvSpPr>
        <p:spPr/>
        <p:txBody>
          <a:bodyPr/>
          <a:lstStyle/>
          <a:p>
            <a:fld id="{62F1A354-3FB0-4CC8-B645-49C2B3C12A52}" type="datetimeFigureOut">
              <a:rPr lang="nl-NL" smtClean="0"/>
              <a:t>7-5-2026</a:t>
            </a:fld>
            <a:endParaRPr lang="nl-NL"/>
          </a:p>
        </p:txBody>
      </p:sp>
      <p:sp>
        <p:nvSpPr>
          <p:cNvPr id="4" name="Tijdelijke aanduiding voor voettekst 3">
            <a:extLst>
              <a:ext uri="{FF2B5EF4-FFF2-40B4-BE49-F238E27FC236}">
                <a16:creationId xmlns:a16="http://schemas.microsoft.com/office/drawing/2014/main" id="{58CD471B-B34B-4B87-8D11-D9E79E75E21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58913C3-42D3-4DD9-BCD8-EA9B39476E03}"/>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3694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2BA6AF2-1E6B-4E7D-838B-9F727C46A529}"/>
              </a:ext>
            </a:extLst>
          </p:cNvPr>
          <p:cNvSpPr>
            <a:spLocks noGrp="1"/>
          </p:cNvSpPr>
          <p:nvPr>
            <p:ph type="dt" sz="half" idx="10"/>
          </p:nvPr>
        </p:nvSpPr>
        <p:spPr/>
        <p:txBody>
          <a:bodyPr/>
          <a:lstStyle/>
          <a:p>
            <a:fld id="{62F1A354-3FB0-4CC8-B645-49C2B3C12A52}" type="datetimeFigureOut">
              <a:rPr lang="nl-NL" smtClean="0"/>
              <a:t>7-5-2026</a:t>
            </a:fld>
            <a:endParaRPr lang="nl-NL"/>
          </a:p>
        </p:txBody>
      </p:sp>
      <p:sp>
        <p:nvSpPr>
          <p:cNvPr id="3" name="Tijdelijke aanduiding voor voettekst 2">
            <a:extLst>
              <a:ext uri="{FF2B5EF4-FFF2-40B4-BE49-F238E27FC236}">
                <a16:creationId xmlns:a16="http://schemas.microsoft.com/office/drawing/2014/main" id="{A2D9A554-7E04-4CC9-BC8D-E4FCBE087AF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2587F0-B060-4089-BC0C-38B7F4ED2D6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44858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3D095-28D1-4082-9343-982A787C44F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9E2AF4C-6BC3-408A-BFF2-40FAB6D47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1FFA66-174F-435A-B03E-65596F4D8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A7C9ED-7211-4CC3-893A-1F4846496191}"/>
              </a:ext>
            </a:extLst>
          </p:cNvPr>
          <p:cNvSpPr>
            <a:spLocks noGrp="1"/>
          </p:cNvSpPr>
          <p:nvPr>
            <p:ph type="dt" sz="half" idx="10"/>
          </p:nvPr>
        </p:nvSpPr>
        <p:spPr/>
        <p:txBody>
          <a:bodyPr/>
          <a:lstStyle/>
          <a:p>
            <a:fld id="{62F1A354-3FB0-4CC8-B645-49C2B3C12A52}" type="datetimeFigureOut">
              <a:rPr lang="nl-NL" smtClean="0"/>
              <a:t>7-5-2026</a:t>
            </a:fld>
            <a:endParaRPr lang="nl-NL"/>
          </a:p>
        </p:txBody>
      </p:sp>
      <p:sp>
        <p:nvSpPr>
          <p:cNvPr id="6" name="Tijdelijke aanduiding voor voettekst 5">
            <a:extLst>
              <a:ext uri="{FF2B5EF4-FFF2-40B4-BE49-F238E27FC236}">
                <a16:creationId xmlns:a16="http://schemas.microsoft.com/office/drawing/2014/main" id="{96C2FC4F-FFD1-4CBD-B998-4E116A3325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77A224E-FDE5-4965-96F4-99B33E96CB0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348366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6E5F3-161B-49B4-97B0-6B58F942C76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27190D5-4E8C-4C83-81D5-12BC42784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70DCF37-7B0B-4111-AA33-65BE4E98D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4AF457-ACD4-47DA-9E73-F79C09BEA664}"/>
              </a:ext>
            </a:extLst>
          </p:cNvPr>
          <p:cNvSpPr>
            <a:spLocks noGrp="1"/>
          </p:cNvSpPr>
          <p:nvPr>
            <p:ph type="dt" sz="half" idx="10"/>
          </p:nvPr>
        </p:nvSpPr>
        <p:spPr/>
        <p:txBody>
          <a:bodyPr/>
          <a:lstStyle/>
          <a:p>
            <a:fld id="{62F1A354-3FB0-4CC8-B645-49C2B3C12A52}" type="datetimeFigureOut">
              <a:rPr lang="nl-NL" smtClean="0"/>
              <a:t>7-5-2026</a:t>
            </a:fld>
            <a:endParaRPr lang="nl-NL"/>
          </a:p>
        </p:txBody>
      </p:sp>
      <p:sp>
        <p:nvSpPr>
          <p:cNvPr id="6" name="Tijdelijke aanduiding voor voettekst 5">
            <a:extLst>
              <a:ext uri="{FF2B5EF4-FFF2-40B4-BE49-F238E27FC236}">
                <a16:creationId xmlns:a16="http://schemas.microsoft.com/office/drawing/2014/main" id="{F0E12D56-340A-4350-89C5-63E925C43D4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E4CB6C-2295-4554-8CA6-FA36B9FF400E}"/>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57118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18C4AF-DD18-4A12-916C-5ED63ED61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2BBC2A1E-63F8-4124-A497-7B88D04A1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3F31BF-F0B9-402C-A678-2D7704664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1A354-3FB0-4CC8-B645-49C2B3C12A52}" type="datetimeFigureOut">
              <a:rPr lang="nl-NL" smtClean="0"/>
              <a:t>7-5-2026</a:t>
            </a:fld>
            <a:endParaRPr lang="nl-NL"/>
          </a:p>
        </p:txBody>
      </p:sp>
      <p:sp>
        <p:nvSpPr>
          <p:cNvPr id="5" name="Tijdelijke aanduiding voor voettekst 4">
            <a:extLst>
              <a:ext uri="{FF2B5EF4-FFF2-40B4-BE49-F238E27FC236}">
                <a16:creationId xmlns:a16="http://schemas.microsoft.com/office/drawing/2014/main" id="{606F4D29-E45D-49C6-83C4-03E91840F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1471D48-F875-42C4-BC33-FD5469992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F62AD-E3BE-4C56-9B59-A1D972D61210}" type="slidenum">
              <a:rPr lang="nl-NL" smtClean="0"/>
              <a:t>‹nr.›</a:t>
            </a:fld>
            <a:endParaRPr lang="nl-NL"/>
          </a:p>
        </p:txBody>
      </p:sp>
    </p:spTree>
    <p:extLst>
      <p:ext uri="{BB962C8B-B14F-4D97-AF65-F5344CB8AC3E}">
        <p14:creationId xmlns:p14="http://schemas.microsoft.com/office/powerpoint/2010/main" val="240934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ebm"/><Relationship Id="rId1" Type="http://schemas.microsoft.com/office/2007/relationships/media" Target="../media/media1.webm"/><Relationship Id="rId5" Type="http://schemas.openxmlformats.org/officeDocument/2006/relationships/image" Target="../media/image15.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ebm"/><Relationship Id="rId1" Type="http://schemas.microsoft.com/office/2007/relationships/media" Target="../media/media1.webm"/><Relationship Id="rId5" Type="http://schemas.openxmlformats.org/officeDocument/2006/relationships/image" Target="../media/image15.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ebm"/><Relationship Id="rId1" Type="http://schemas.microsoft.com/office/2007/relationships/media" Target="../media/media2.webm"/><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ebm"/><Relationship Id="rId1" Type="http://schemas.microsoft.com/office/2007/relationships/media" Target="../media/media2.webm"/><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ebm"/><Relationship Id="rId1" Type="http://schemas.microsoft.com/office/2007/relationships/media" Target="../media/media2.webm"/><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ebm"/><Relationship Id="rId1" Type="http://schemas.microsoft.com/office/2007/relationships/media" Target="../media/media2.webm"/><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jpe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jpe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534296" y="1305341"/>
            <a:ext cx="11123407" cy="4247317"/>
          </a:xfrm>
          <a:prstGeom prst="rect">
            <a:avLst/>
          </a:prstGeom>
          <a:noFill/>
        </p:spPr>
        <p:txBody>
          <a:bodyPr wrap="square" rtlCol="0">
            <a:spAutoFit/>
          </a:bodyPr>
          <a:lstStyle/>
          <a:p>
            <a:pPr algn="ctr"/>
            <a:endParaRPr lang="nl-NL" sz="5400" dirty="0">
              <a:latin typeface="Effra"/>
            </a:endParaRPr>
          </a:p>
          <a:p>
            <a:pPr algn="ctr"/>
            <a:r>
              <a:rPr lang="nl-NL" sz="5400" dirty="0">
                <a:latin typeface="Effra"/>
              </a:rPr>
              <a:t>Kunst (Algemeen) </a:t>
            </a:r>
          </a:p>
          <a:p>
            <a:pPr algn="ctr"/>
            <a:r>
              <a:rPr lang="nl-NL" sz="5400" dirty="0">
                <a:latin typeface="Effra"/>
              </a:rPr>
              <a:t>VWO </a:t>
            </a:r>
          </a:p>
          <a:p>
            <a:pPr algn="ctr"/>
            <a:r>
              <a:rPr lang="nl-NL" sz="5400" dirty="0">
                <a:latin typeface="Effra"/>
              </a:rPr>
              <a:t>2026</a:t>
            </a:r>
          </a:p>
          <a:p>
            <a:pPr algn="ctr"/>
            <a:endParaRPr lang="nl-NL" sz="5400" dirty="0">
              <a:latin typeface="Effra"/>
            </a:endParaRPr>
          </a:p>
        </p:txBody>
      </p:sp>
    </p:spTree>
    <p:extLst>
      <p:ext uri="{BB962C8B-B14F-4D97-AF65-F5344CB8AC3E}">
        <p14:creationId xmlns:p14="http://schemas.microsoft.com/office/powerpoint/2010/main" val="4091093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4128" y="383336"/>
            <a:ext cx="9720072" cy="1499616"/>
          </a:xfrm>
        </p:spPr>
        <p:txBody>
          <a:bodyPr>
            <a:normAutofit/>
          </a:bodyPr>
          <a:lstStyle/>
          <a:p>
            <a:r>
              <a:rPr lang="nl-NL" sz="3200" b="1" u="sng" dirty="0"/>
              <a:t>Kenmerken postmodernisme</a:t>
            </a:r>
          </a:p>
        </p:txBody>
      </p:sp>
      <p:sp>
        <p:nvSpPr>
          <p:cNvPr id="6" name="Tekstvak 5">
            <a:extLst>
              <a:ext uri="{FF2B5EF4-FFF2-40B4-BE49-F238E27FC236}">
                <a16:creationId xmlns:a16="http://schemas.microsoft.com/office/drawing/2014/main" id="{5E856AE4-DEE5-9E6B-0F35-21077BC8E5F2}"/>
              </a:ext>
            </a:extLst>
          </p:cNvPr>
          <p:cNvSpPr txBox="1"/>
          <p:nvPr/>
        </p:nvSpPr>
        <p:spPr>
          <a:xfrm>
            <a:off x="1024128" y="1604895"/>
            <a:ext cx="10471186" cy="6093976"/>
          </a:xfrm>
          <a:prstGeom prst="rect">
            <a:avLst/>
          </a:prstGeom>
          <a:noFill/>
        </p:spPr>
        <p:txBody>
          <a:bodyPr wrap="square">
            <a:spAutoFit/>
          </a:bodyPr>
          <a:lstStyle/>
          <a:p>
            <a:r>
              <a:rPr lang="nl-NL" sz="2000" b="1" dirty="0">
                <a:latin typeface="Effra"/>
              </a:rPr>
              <a:t>Clichés en citeren: </a:t>
            </a:r>
          </a:p>
          <a:p>
            <a:pPr marL="285750" indent="-285750">
              <a:buFont typeface="Arial" panose="020B0604020202020204" pitchFamily="34" charset="0"/>
              <a:buChar char="•"/>
            </a:pPr>
            <a:r>
              <a:rPr lang="nl-NL" sz="2000" dirty="0">
                <a:latin typeface="Effra"/>
              </a:rPr>
              <a:t>bestaande beelden, vaak met humoristische draai en nieuwe context.</a:t>
            </a:r>
          </a:p>
          <a:p>
            <a:pPr marL="285750" indent="-285750">
              <a:buFont typeface="Arial" panose="020B0604020202020204" pitchFamily="34" charset="0"/>
              <a:buChar char="•"/>
            </a:pPr>
            <a:r>
              <a:rPr lang="nl-NL" sz="2000" dirty="0">
                <a:latin typeface="Effra"/>
              </a:rPr>
              <a:t>Werk is stilistisch onzuiver en vaak eclectisch.</a:t>
            </a:r>
          </a:p>
          <a:p>
            <a:endParaRPr lang="nl-NL" sz="2000" dirty="0">
              <a:latin typeface="Effra"/>
            </a:endParaRPr>
          </a:p>
          <a:p>
            <a:r>
              <a:rPr lang="nl-NL" sz="2000" b="1" dirty="0">
                <a:latin typeface="Effra"/>
              </a:rPr>
              <a:t>Mengen van hoog en lage cultuur: </a:t>
            </a:r>
          </a:p>
          <a:p>
            <a:pPr marL="285750" indent="-285750">
              <a:buFont typeface="Arial" panose="020B0604020202020204" pitchFamily="34" charset="0"/>
              <a:buChar char="•"/>
            </a:pPr>
            <a:r>
              <a:rPr lang="nl-NL" sz="2000" dirty="0">
                <a:latin typeface="Effra"/>
              </a:rPr>
              <a:t>Er is geen duidelijk onderscheid meer tussen ‘hoge’ en ‘lage’ kunst</a:t>
            </a:r>
          </a:p>
          <a:p>
            <a:pPr marL="285750" indent="-285750">
              <a:buFont typeface="Arial" panose="020B0604020202020204" pitchFamily="34" charset="0"/>
              <a:buChar char="•"/>
            </a:pPr>
            <a:r>
              <a:rPr lang="nl-NL" sz="2000" dirty="0">
                <a:latin typeface="Effra"/>
              </a:rPr>
              <a:t>Kunst wordt vluchtiger en oppervlakkiger (‘</a:t>
            </a:r>
            <a:r>
              <a:rPr lang="nl-NL" sz="2000" dirty="0" err="1">
                <a:latin typeface="Effra"/>
              </a:rPr>
              <a:t>anything</a:t>
            </a:r>
            <a:r>
              <a:rPr lang="nl-NL" sz="2000" dirty="0">
                <a:latin typeface="Effra"/>
              </a:rPr>
              <a:t> </a:t>
            </a:r>
            <a:r>
              <a:rPr lang="nl-NL" sz="2000" dirty="0" err="1">
                <a:latin typeface="Effra"/>
              </a:rPr>
              <a:t>goes</a:t>
            </a:r>
            <a:r>
              <a:rPr lang="nl-NL" sz="2000" dirty="0">
                <a:latin typeface="Effra"/>
              </a:rPr>
              <a:t>’) .</a:t>
            </a:r>
          </a:p>
          <a:p>
            <a:endParaRPr lang="nl-NL" sz="2000" dirty="0">
              <a:latin typeface="Effra"/>
            </a:endParaRPr>
          </a:p>
          <a:p>
            <a:r>
              <a:rPr lang="nl-NL" sz="2000" b="1" dirty="0">
                <a:latin typeface="Effra"/>
              </a:rPr>
              <a:t>Verwijzing naar Massacultuur: </a:t>
            </a:r>
          </a:p>
          <a:p>
            <a:pPr marL="285750" indent="-285750">
              <a:buFont typeface="Arial" panose="020B0604020202020204" pitchFamily="34" charset="0"/>
              <a:buChar char="•"/>
            </a:pPr>
            <a:r>
              <a:rPr lang="nl-NL" sz="2000" dirty="0">
                <a:latin typeface="Effra"/>
              </a:rPr>
              <a:t>Kunst/ kunstwerken bevatten letterlijk elementen uit de massacultuur </a:t>
            </a:r>
          </a:p>
          <a:p>
            <a:pPr marL="285750" indent="-285750">
              <a:buFont typeface="Arial" panose="020B0604020202020204" pitchFamily="34" charset="0"/>
              <a:buChar char="•"/>
            </a:pPr>
            <a:endParaRPr lang="nl-NL" sz="2000" dirty="0">
              <a:latin typeface="Effra"/>
            </a:endParaRPr>
          </a:p>
          <a:p>
            <a:r>
              <a:rPr lang="nl-NL" sz="2000" b="1" dirty="0">
                <a:latin typeface="Effra"/>
              </a:rPr>
              <a:t>Cultuurrelativisme:</a:t>
            </a:r>
          </a:p>
          <a:p>
            <a:pPr marL="285750" indent="-285750">
              <a:buFont typeface="Arial" panose="020B0604020202020204" pitchFamily="34" charset="0"/>
              <a:buChar char="•"/>
            </a:pPr>
            <a:r>
              <a:rPr lang="nl-NL" sz="2000" dirty="0">
                <a:latin typeface="Effra"/>
              </a:rPr>
              <a:t>Grenzen van esthetiek en kunst worden verlegd. Kunstenaars </a:t>
            </a:r>
            <a:r>
              <a:rPr lang="nl-NL" sz="2000" dirty="0"/>
              <a:t>beoordelen de cultuur op basis van zijn/haar eigen normen en waarden. </a:t>
            </a:r>
            <a:r>
              <a:rPr lang="nl-NL" sz="2000" dirty="0">
                <a:latin typeface="Effra"/>
              </a:rPr>
              <a:t>Er gelden geen vastomlijnde regels meer in de kunst: alles kan en mag.</a:t>
            </a:r>
          </a:p>
          <a:p>
            <a:endParaRPr lang="nl-NL" dirty="0">
              <a:latin typeface="Effra"/>
            </a:endParaRPr>
          </a:p>
          <a:p>
            <a:endParaRPr lang="nl-NL" dirty="0">
              <a:latin typeface="Effra"/>
            </a:endParaRPr>
          </a:p>
          <a:p>
            <a:endParaRPr lang="nl-NL" dirty="0">
              <a:latin typeface="Effra"/>
            </a:endParaRPr>
          </a:p>
          <a:p>
            <a:endParaRPr lang="nl-NL" dirty="0">
              <a:latin typeface="Effra"/>
            </a:endParaRPr>
          </a:p>
          <a:p>
            <a:endParaRPr lang="nl-NL" dirty="0"/>
          </a:p>
        </p:txBody>
      </p:sp>
    </p:spTree>
    <p:extLst>
      <p:ext uri="{BB962C8B-B14F-4D97-AF65-F5344CB8AC3E}">
        <p14:creationId xmlns:p14="http://schemas.microsoft.com/office/powerpoint/2010/main" val="4006556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4588358" y="966344"/>
            <a:ext cx="6960911" cy="5232202"/>
          </a:xfrm>
          <a:prstGeom prst="rect">
            <a:avLst/>
          </a:prstGeom>
          <a:noFill/>
        </p:spPr>
        <p:txBody>
          <a:bodyPr wrap="square" rtlCol="0">
            <a:spAutoFit/>
          </a:bodyPr>
          <a:lstStyle/>
          <a:p>
            <a:r>
              <a:rPr lang="nl-NL" sz="3200" b="1" u="sng" dirty="0">
                <a:latin typeface="Effra"/>
              </a:rPr>
              <a:t>Vaardigheden toepassen:</a:t>
            </a:r>
          </a:p>
          <a:p>
            <a:endParaRPr lang="nl-NL" sz="3200" b="1" u="sng" dirty="0">
              <a:latin typeface="Effra"/>
            </a:endParaRPr>
          </a:p>
          <a:p>
            <a:pPr algn="l"/>
            <a:endParaRPr lang="nl-NL" dirty="0"/>
          </a:p>
          <a:p>
            <a:r>
              <a:rPr lang="nl-NL" sz="2000" b="1" dirty="0">
                <a:latin typeface="Effra"/>
              </a:rPr>
              <a:t>Voorstelling: Wat </a:t>
            </a:r>
            <a:r>
              <a:rPr lang="nl-NL" sz="2000" dirty="0">
                <a:latin typeface="Effra"/>
              </a:rPr>
              <a:t>is er te zien en/of te horen? </a:t>
            </a:r>
            <a:r>
              <a:rPr lang="nl-NL" sz="2000" dirty="0">
                <a:latin typeface="Effra"/>
                <a:sym typeface="Wingdings" panose="05000000000000000000" pitchFamily="2" charset="2"/>
              </a:rPr>
              <a:t> </a:t>
            </a:r>
            <a:r>
              <a:rPr lang="nl-NL" sz="2000" dirty="0">
                <a:latin typeface="Effra"/>
              </a:rPr>
              <a:t>Beschrijvend!</a:t>
            </a:r>
          </a:p>
          <a:p>
            <a:endParaRPr lang="nl-NL" sz="2000" dirty="0">
              <a:latin typeface="Effra"/>
            </a:endParaRPr>
          </a:p>
          <a:p>
            <a:r>
              <a:rPr lang="nl-NL" sz="2000" b="1" dirty="0">
                <a:latin typeface="Effra"/>
              </a:rPr>
              <a:t>Inhoud: </a:t>
            </a:r>
            <a:r>
              <a:rPr lang="nl-NL" sz="2000" dirty="0">
                <a:latin typeface="Effra"/>
              </a:rPr>
              <a:t>Wat is het onderwerp, het verhaal, het thema, het idee of concept? Wat is de </a:t>
            </a:r>
            <a:r>
              <a:rPr lang="nl-NL" sz="2000" b="1" dirty="0">
                <a:latin typeface="Effra"/>
              </a:rPr>
              <a:t>boodschap of (diepere) betekenis</a:t>
            </a:r>
            <a:r>
              <a:rPr lang="nl-NL" sz="2000" dirty="0">
                <a:latin typeface="Effra"/>
              </a:rPr>
              <a:t>? </a:t>
            </a:r>
          </a:p>
          <a:p>
            <a:endParaRPr lang="nl-NL" sz="2000" dirty="0">
              <a:latin typeface="Effra"/>
            </a:endParaRPr>
          </a:p>
          <a:p>
            <a:r>
              <a:rPr lang="nl-NL" sz="2000" b="1" dirty="0">
                <a:latin typeface="Effra"/>
              </a:rPr>
              <a:t>Vormgeving: Hoe</a:t>
            </a:r>
            <a:r>
              <a:rPr lang="nl-NL" sz="2000" dirty="0">
                <a:latin typeface="Effra"/>
              </a:rPr>
              <a:t> wordt de voorstelling vormgegeven/afgebeeld door middel van beeld/ dans/spel/muziek/filmtechniek? </a:t>
            </a:r>
          </a:p>
          <a:p>
            <a:endParaRPr lang="nl-NL" sz="2000" dirty="0">
              <a:latin typeface="Effra"/>
            </a:endParaRPr>
          </a:p>
          <a:p>
            <a:r>
              <a:rPr lang="nl-NL" sz="2000" b="1" dirty="0">
                <a:latin typeface="Effra"/>
              </a:rPr>
              <a:t>Materiaal/techniek </a:t>
            </a:r>
            <a:r>
              <a:rPr lang="nl-NL" sz="2000" dirty="0">
                <a:latin typeface="Effra"/>
              </a:rPr>
              <a:t>(bij beeldend) of theatervormgeving (bij de podiumkunsten drama, dans, muziek): </a:t>
            </a:r>
            <a:r>
              <a:rPr lang="nl-NL" sz="2000" b="1" dirty="0">
                <a:latin typeface="Effra"/>
              </a:rPr>
              <a:t>Waarmee</a:t>
            </a:r>
            <a:r>
              <a:rPr lang="nl-NL" sz="2000" dirty="0">
                <a:latin typeface="Effra"/>
              </a:rPr>
              <a:t>, met welke materialen en technieken, wordt de voorstelling vormgegeven? </a:t>
            </a:r>
          </a:p>
          <a:p>
            <a:endParaRPr lang="nl-NL" sz="3200" dirty="0">
              <a:latin typeface="Effra"/>
            </a:endParaRPr>
          </a:p>
        </p:txBody>
      </p:sp>
      <p:pic>
        <p:nvPicPr>
          <p:cNvPr id="6146" name="Picture 2" descr="Salvador Dali with magnifying glasses">
            <a:extLst>
              <a:ext uri="{FF2B5EF4-FFF2-40B4-BE49-F238E27FC236}">
                <a16:creationId xmlns:a16="http://schemas.microsoft.com/office/drawing/2014/main" id="{5E102D39-577F-D5D0-99A8-C835ADECF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83" y="834890"/>
            <a:ext cx="4062288" cy="5446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247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2FCBC-55FD-978D-2340-5CB0186419C0}"/>
              </a:ext>
            </a:extLst>
          </p:cNvPr>
          <p:cNvSpPr>
            <a:spLocks noGrp="1"/>
          </p:cNvSpPr>
          <p:nvPr>
            <p:ph type="title"/>
          </p:nvPr>
        </p:nvSpPr>
        <p:spPr/>
        <p:txBody>
          <a:bodyPr/>
          <a:lstStyle/>
          <a:p>
            <a:r>
              <a:rPr lang="nl-NL" dirty="0"/>
              <a:t>Vraag van leerling</a:t>
            </a:r>
          </a:p>
        </p:txBody>
      </p:sp>
      <p:sp>
        <p:nvSpPr>
          <p:cNvPr id="3" name="Tijdelijke aanduiding voor inhoud 2">
            <a:extLst>
              <a:ext uri="{FF2B5EF4-FFF2-40B4-BE49-F238E27FC236}">
                <a16:creationId xmlns:a16="http://schemas.microsoft.com/office/drawing/2014/main" id="{A0D57357-3432-71D7-1E5D-E94E5F792E00}"/>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796242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inking man by Federico Venuda / 500px">
            <a:extLst>
              <a:ext uri="{FF2B5EF4-FFF2-40B4-BE49-F238E27FC236}">
                <a16:creationId xmlns:a16="http://schemas.microsoft.com/office/drawing/2014/main" id="{39BC4F95-7AE6-9FF7-2A68-CC5BC89C44BB}"/>
              </a:ext>
            </a:extLst>
          </p:cNvPr>
          <p:cNvPicPr>
            <a:picLocks noChangeAspect="1" noChangeArrowheads="1"/>
          </p:cNvPicPr>
          <p:nvPr/>
        </p:nvPicPr>
        <p:blipFill rotWithShape="1">
          <a:blip r:embed="rId3">
            <a:alphaModFix amt="35000"/>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r="25508"/>
          <a:stretch>
            <a:fillRect/>
          </a:stretch>
        </p:blipFill>
        <p:spPr bwMode="auto">
          <a:xfrm flipH="1">
            <a:off x="6400797" y="1274525"/>
            <a:ext cx="5647809" cy="5052951"/>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A090B27B-B524-CA03-573C-195C92FAD133}"/>
              </a:ext>
            </a:extLst>
          </p:cNvPr>
          <p:cNvSpPr>
            <a:spLocks noGrp="1"/>
          </p:cNvSpPr>
          <p:nvPr>
            <p:ph idx="1"/>
          </p:nvPr>
        </p:nvSpPr>
        <p:spPr>
          <a:xfrm>
            <a:off x="838200" y="926275"/>
            <a:ext cx="10515600" cy="5250688"/>
          </a:xfrm>
        </p:spPr>
        <p:txBody>
          <a:bodyPr>
            <a:normAutofit fontScale="92500" lnSpcReduction="10000"/>
          </a:bodyPr>
          <a:lstStyle/>
          <a:p>
            <a:pPr marL="0" indent="0">
              <a:buNone/>
            </a:pPr>
            <a:r>
              <a:rPr lang="nl-NL" sz="3500" b="1" u="sng" dirty="0">
                <a:latin typeface="Effra"/>
              </a:rPr>
              <a:t>Signaalwoorden/ vraagtypes</a:t>
            </a:r>
          </a:p>
          <a:p>
            <a:pPr marL="0" indent="0">
              <a:buNone/>
            </a:pPr>
            <a:endParaRPr lang="nl-NL" dirty="0"/>
          </a:p>
          <a:p>
            <a:r>
              <a:rPr lang="nl-NL" dirty="0"/>
              <a:t>Korte antwoorden (een zin)</a:t>
            </a:r>
          </a:p>
          <a:p>
            <a:pPr lvl="1"/>
            <a:r>
              <a:rPr lang="nl-NL" b="1" dirty="0"/>
              <a:t>Noem</a:t>
            </a:r>
            <a:r>
              <a:rPr lang="nl-NL" dirty="0"/>
              <a:t> twee kenmerken van…</a:t>
            </a:r>
          </a:p>
          <a:p>
            <a:pPr lvl="1"/>
            <a:r>
              <a:rPr lang="nl-NL" b="1" dirty="0"/>
              <a:t>Geef</a:t>
            </a:r>
            <a:r>
              <a:rPr lang="nl-NL" dirty="0"/>
              <a:t> drie voorbeelden van …. </a:t>
            </a:r>
          </a:p>
          <a:p>
            <a:endParaRPr lang="nl-NL" dirty="0"/>
          </a:p>
          <a:p>
            <a:r>
              <a:rPr lang="nl-NL" dirty="0"/>
              <a:t>Middellange antwoorden (twee zinnen, </a:t>
            </a:r>
            <a:br>
              <a:rPr lang="nl-NL" dirty="0"/>
            </a:br>
            <a:r>
              <a:rPr lang="nl-NL" dirty="0"/>
              <a:t>er zit een komma in je antwoord)</a:t>
            </a:r>
          </a:p>
          <a:p>
            <a:pPr lvl="1"/>
            <a:r>
              <a:rPr lang="nl-NL" b="1" dirty="0"/>
              <a:t>Beschrijf</a:t>
            </a:r>
            <a:r>
              <a:rPr lang="nl-NL" dirty="0"/>
              <a:t> drie kenmerken van … die je terugziet in ….</a:t>
            </a:r>
          </a:p>
          <a:p>
            <a:endParaRPr lang="nl-NL" dirty="0"/>
          </a:p>
          <a:p>
            <a:r>
              <a:rPr lang="nl-NL" dirty="0"/>
              <a:t>Lange antwoorden (drie/ vier zinnen)</a:t>
            </a:r>
          </a:p>
          <a:p>
            <a:pPr lvl="1"/>
            <a:r>
              <a:rPr lang="nl-NL" b="1" dirty="0"/>
              <a:t>Leg uit </a:t>
            </a:r>
            <a:r>
              <a:rPr lang="nl-NL" dirty="0"/>
              <a:t>aan de hand van drie aspecten ….</a:t>
            </a:r>
          </a:p>
          <a:p>
            <a:pPr lvl="1"/>
            <a:r>
              <a:rPr lang="nl-NL" b="1" dirty="0"/>
              <a:t>Verklaar</a:t>
            </a:r>
            <a:r>
              <a:rPr lang="nl-NL" dirty="0"/>
              <a:t> waarom dit voorbeeld past bij …..</a:t>
            </a:r>
          </a:p>
        </p:txBody>
      </p:sp>
    </p:spTree>
    <p:extLst>
      <p:ext uri="{BB962C8B-B14F-4D97-AF65-F5344CB8AC3E}">
        <p14:creationId xmlns:p14="http://schemas.microsoft.com/office/powerpoint/2010/main" val="3182090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59CA1-D7CC-878A-CDEB-4058C6F5E551}"/>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3B9AE53-E6A0-78B6-99AE-0B297F076BB9}"/>
              </a:ext>
            </a:extLst>
          </p:cNvPr>
          <p:cNvSpPr>
            <a:spLocks noGrp="1"/>
          </p:cNvSpPr>
          <p:nvPr>
            <p:ph idx="1"/>
          </p:nvPr>
        </p:nvSpPr>
        <p:spPr>
          <a:xfrm>
            <a:off x="8508960" y="1689809"/>
            <a:ext cx="3404270" cy="3973051"/>
          </a:xfrm>
        </p:spPr>
        <p:txBody>
          <a:bodyPr>
            <a:normAutofit/>
          </a:bodyPr>
          <a:lstStyle/>
          <a:p>
            <a:pPr marL="0" indent="0">
              <a:buNone/>
            </a:pPr>
            <a:r>
              <a:rPr lang="nl-NL" sz="1600" dirty="0"/>
              <a:t>In filmfragment 1 zie je een deel uit de dansvoorstelling </a:t>
            </a:r>
            <a:r>
              <a:rPr lang="nl-NL" sz="1600" i="1" dirty="0" err="1"/>
              <a:t>Petroesjka</a:t>
            </a:r>
            <a:r>
              <a:rPr lang="nl-NL" sz="1600" dirty="0"/>
              <a:t> uit 1911. </a:t>
            </a:r>
            <a:r>
              <a:rPr lang="nl-NL" sz="1600" dirty="0" err="1"/>
              <a:t>Petroesjka</a:t>
            </a:r>
            <a:r>
              <a:rPr lang="nl-NL" sz="1600" dirty="0"/>
              <a:t> wordt in zijn kamer opgesloten door de Magiër. </a:t>
            </a:r>
            <a:r>
              <a:rPr lang="nl-NL" sz="1600" dirty="0" err="1"/>
              <a:t>Petroesjka</a:t>
            </a:r>
            <a:r>
              <a:rPr lang="nl-NL" sz="1600" dirty="0"/>
              <a:t> danst hier een solo waarin verwezen wordt naar de bewegingstaal van een marionet. (afbeelding 1). </a:t>
            </a:r>
          </a:p>
          <a:p>
            <a:endParaRPr lang="nl-NL" sz="1600" dirty="0"/>
          </a:p>
          <a:p>
            <a:pPr marL="0" indent="0">
              <a:buNone/>
            </a:pPr>
            <a:r>
              <a:rPr lang="nl-NL" sz="1600" b="1" dirty="0"/>
              <a:t>Beschrijf drie kenmerken van de bewegingstaal van een marionet die te zien zijn in deze solo. (3pt)</a:t>
            </a:r>
          </a:p>
        </p:txBody>
      </p:sp>
      <p:pic>
        <p:nvPicPr>
          <p:cNvPr id="7170" name="Picture 2">
            <a:extLst>
              <a:ext uri="{FF2B5EF4-FFF2-40B4-BE49-F238E27FC236}">
                <a16:creationId xmlns:a16="http://schemas.microsoft.com/office/drawing/2014/main" id="{C3AB1D4D-EEBF-F16E-4932-912D20C2EC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86" y="1662987"/>
            <a:ext cx="2183105" cy="4366210"/>
          </a:xfrm>
          <a:prstGeom prst="rect">
            <a:avLst/>
          </a:prstGeom>
          <a:noFill/>
          <a:extLst>
            <a:ext uri="{909E8E84-426E-40DD-AFC4-6F175D3DCCD1}">
              <a14:hiddenFill xmlns:a14="http://schemas.microsoft.com/office/drawing/2010/main">
                <a:solidFill>
                  <a:srgbClr val="FFFFFF"/>
                </a:solidFill>
              </a14:hiddenFill>
            </a:ext>
          </a:extLst>
        </p:spPr>
      </p:pic>
      <p:pic>
        <p:nvPicPr>
          <p:cNvPr id="4" name="a14421b5cfceff8b6cea0a7690b92fdc4404957e263db667f0285c46a22048b0_video_KAV241-Blok2-Film1">
            <a:hlinkClick r:id="" action="ppaction://media"/>
            <a:extLst>
              <a:ext uri="{FF2B5EF4-FFF2-40B4-BE49-F238E27FC236}">
                <a16:creationId xmlns:a16="http://schemas.microsoft.com/office/drawing/2014/main" id="{22B30418-F7E0-C0D0-93CB-76B9B75D16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96593" y="1673767"/>
            <a:ext cx="5807241" cy="4355430"/>
          </a:xfrm>
          <a:prstGeom prst="rect">
            <a:avLst/>
          </a:prstGeom>
        </p:spPr>
      </p:pic>
      <p:sp>
        <p:nvSpPr>
          <p:cNvPr id="5" name="Tekstvak 4">
            <a:extLst>
              <a:ext uri="{FF2B5EF4-FFF2-40B4-BE49-F238E27FC236}">
                <a16:creationId xmlns:a16="http://schemas.microsoft.com/office/drawing/2014/main" id="{13873022-87FE-777D-79C4-4322E104FC3C}"/>
              </a:ext>
            </a:extLst>
          </p:cNvPr>
          <p:cNvSpPr txBox="1"/>
          <p:nvPr/>
        </p:nvSpPr>
        <p:spPr>
          <a:xfrm>
            <a:off x="278770" y="828803"/>
            <a:ext cx="10148048" cy="1077218"/>
          </a:xfrm>
          <a:prstGeom prst="rect">
            <a:avLst/>
          </a:prstGeom>
          <a:noFill/>
        </p:spPr>
        <p:txBody>
          <a:bodyPr wrap="square" rtlCol="0">
            <a:spAutoFit/>
          </a:bodyPr>
          <a:lstStyle/>
          <a:p>
            <a:r>
              <a:rPr lang="nl-NL" sz="3200" b="1" u="sng" dirty="0">
                <a:latin typeface="Effra"/>
              </a:rPr>
              <a:t>Voorbeeldvragen</a:t>
            </a:r>
            <a:endParaRPr lang="nl-NL" sz="3200" dirty="0">
              <a:latin typeface="Effra"/>
            </a:endParaRPr>
          </a:p>
          <a:p>
            <a:endParaRPr lang="nl-NL" sz="3200" dirty="0">
              <a:latin typeface="Effra"/>
            </a:endParaRPr>
          </a:p>
        </p:txBody>
      </p:sp>
    </p:spTree>
    <p:extLst>
      <p:ext uri="{BB962C8B-B14F-4D97-AF65-F5344CB8AC3E}">
        <p14:creationId xmlns:p14="http://schemas.microsoft.com/office/powerpoint/2010/main" val="226792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C4EEF-0662-0D6D-FD41-2CB2C717E182}"/>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88FDC25-224D-85E8-045D-7D0D90AF5056}"/>
              </a:ext>
            </a:extLst>
          </p:cNvPr>
          <p:cNvSpPr>
            <a:spLocks noGrp="1"/>
          </p:cNvSpPr>
          <p:nvPr>
            <p:ph idx="1"/>
          </p:nvPr>
        </p:nvSpPr>
        <p:spPr>
          <a:xfrm>
            <a:off x="7393798" y="1228725"/>
            <a:ext cx="4519432" cy="5362575"/>
          </a:xfrm>
        </p:spPr>
        <p:txBody>
          <a:bodyPr>
            <a:normAutofit fontScale="77500" lnSpcReduction="20000"/>
          </a:bodyPr>
          <a:lstStyle/>
          <a:p>
            <a:pPr marL="0" indent="0">
              <a:buNone/>
            </a:pPr>
            <a:r>
              <a:rPr lang="nl-NL" sz="1600" b="1" dirty="0"/>
              <a:t>Beschrijf drie kenmerken van de bewegingstaal van een marionet die te zien zijn in deze solo.  (3pt)</a:t>
            </a:r>
          </a:p>
          <a:p>
            <a:pPr>
              <a:buFontTx/>
              <a:buChar char="-"/>
            </a:pPr>
            <a:r>
              <a:rPr lang="nl-NL" sz="1600" dirty="0" err="1">
                <a:solidFill>
                  <a:srgbClr val="FF0000"/>
                </a:solidFill>
              </a:rPr>
              <a:t>Petroesjka's</a:t>
            </a:r>
            <a:r>
              <a:rPr lang="nl-NL" sz="1600" dirty="0">
                <a:solidFill>
                  <a:srgbClr val="FF0000"/>
                </a:solidFill>
              </a:rPr>
              <a:t> bewegingen zijn hoekig / lijken op de beweging van scharnierende delen (bijvoorbeeld de verbinding tussen </a:t>
            </a:r>
            <a:r>
              <a:rPr lang="nl-NL" sz="1600" dirty="0" err="1">
                <a:solidFill>
                  <a:srgbClr val="FF0000"/>
                </a:solidFill>
              </a:rPr>
              <a:t>Petroesjka's</a:t>
            </a:r>
            <a:r>
              <a:rPr lang="nl-NL" sz="1600" dirty="0">
                <a:solidFill>
                  <a:srgbClr val="FF0000"/>
                </a:solidFill>
              </a:rPr>
              <a:t> bovenarm en onderarm). </a:t>
            </a:r>
          </a:p>
          <a:p>
            <a:pPr>
              <a:buFontTx/>
              <a:buChar char="-"/>
            </a:pPr>
            <a:r>
              <a:rPr lang="nl-NL" sz="1600" dirty="0" err="1">
                <a:solidFill>
                  <a:srgbClr val="FF0000"/>
                </a:solidFill>
              </a:rPr>
              <a:t>Petroesjka</a:t>
            </a:r>
            <a:r>
              <a:rPr lang="nl-NL" sz="1600" dirty="0">
                <a:solidFill>
                  <a:srgbClr val="FF0000"/>
                </a:solidFill>
              </a:rPr>
              <a:t> heeft soms een onnatuurlijke lichaamshouding (bijvoorbeeld bij de schouders die vast lijken te zitten aan de romp of aan het einde van het fragment, waarin hij helemaal in elkaar gedoken met zijn hoofd en romp naar beneden ‘hangt’).</a:t>
            </a:r>
          </a:p>
          <a:p>
            <a:pPr>
              <a:buFontTx/>
              <a:buChar char="-"/>
            </a:pPr>
            <a:r>
              <a:rPr lang="nl-NL" sz="1600" dirty="0" err="1">
                <a:solidFill>
                  <a:srgbClr val="FF0000"/>
                </a:solidFill>
              </a:rPr>
              <a:t>Petroesjka's</a:t>
            </a:r>
            <a:r>
              <a:rPr lang="nl-NL" sz="1600" dirty="0">
                <a:solidFill>
                  <a:srgbClr val="FF0000"/>
                </a:solidFill>
              </a:rPr>
              <a:t> vingers worden niet los bewogen / zijn handen zijn gestrekt (vanuit de polsen).</a:t>
            </a:r>
          </a:p>
          <a:p>
            <a:pPr>
              <a:buFontTx/>
              <a:buChar char="-"/>
            </a:pPr>
            <a:r>
              <a:rPr lang="nl-NL" sz="1600" dirty="0" err="1">
                <a:solidFill>
                  <a:srgbClr val="FF0000"/>
                </a:solidFill>
              </a:rPr>
              <a:t>Petroesjka's</a:t>
            </a:r>
            <a:r>
              <a:rPr lang="nl-NL" sz="1600" dirty="0">
                <a:solidFill>
                  <a:srgbClr val="FF0000"/>
                </a:solidFill>
              </a:rPr>
              <a:t> bewegingen lijken te worden aangezet vanuit specifieke (eind)punten van het lichaam (handen, voeten, hoofd, schouders, middel), alsof de touwtjes van een marionet worden aangetrokken of losgelaten.</a:t>
            </a:r>
          </a:p>
          <a:p>
            <a:pPr>
              <a:buFontTx/>
              <a:buChar char="-"/>
            </a:pPr>
            <a:r>
              <a:rPr lang="nl-NL" sz="1600" dirty="0" err="1">
                <a:solidFill>
                  <a:srgbClr val="FF0000"/>
                </a:solidFill>
              </a:rPr>
              <a:t>Petroesjka</a:t>
            </a:r>
            <a:r>
              <a:rPr lang="nl-NL" sz="1600" dirty="0">
                <a:solidFill>
                  <a:srgbClr val="FF0000"/>
                </a:solidFill>
              </a:rPr>
              <a:t> heeft soms snelle, herhalende bewegingen (van benen / polsen (handen) / van losse lichaamsdelen), alsof er aan een touwtje is getrokken en het lichaamsdeel los blijft door bewegen / na bewegen. </a:t>
            </a:r>
          </a:p>
          <a:p>
            <a:pPr>
              <a:buFontTx/>
              <a:buChar char="-"/>
            </a:pPr>
            <a:r>
              <a:rPr lang="nl-NL" sz="1600" dirty="0" err="1">
                <a:solidFill>
                  <a:srgbClr val="FF0000"/>
                </a:solidFill>
              </a:rPr>
              <a:t>Petroesjka's</a:t>
            </a:r>
            <a:r>
              <a:rPr lang="nl-NL" sz="1600" dirty="0">
                <a:solidFill>
                  <a:srgbClr val="FF0000"/>
                </a:solidFill>
              </a:rPr>
              <a:t> lichaamsdelen lijken onafhankelijk van elkaar te bewegen, terwijl deze delen normaal afhankelijk van elkaar bewegen (bijvoorbeeld het gekantelde hoofd). </a:t>
            </a:r>
          </a:p>
          <a:p>
            <a:pPr>
              <a:buFontTx/>
              <a:buChar char="-"/>
            </a:pPr>
            <a:r>
              <a:rPr lang="nl-NL" sz="1600" dirty="0" err="1">
                <a:solidFill>
                  <a:srgbClr val="FF0000"/>
                </a:solidFill>
              </a:rPr>
              <a:t>Petroesjka</a:t>
            </a:r>
            <a:r>
              <a:rPr lang="nl-NL" sz="1600" dirty="0">
                <a:solidFill>
                  <a:srgbClr val="FF0000"/>
                </a:solidFill>
              </a:rPr>
              <a:t> komt vanuit het niets (stil liggen) met zijn gehele lichaam met een ruk weer in beweging, alsof de touwtjes van een marionet ineens weer ter hand worden genomen. </a:t>
            </a:r>
            <a:endParaRPr lang="nl-NL" sz="1600" b="1" dirty="0">
              <a:solidFill>
                <a:srgbClr val="FF0000"/>
              </a:solidFill>
            </a:endParaRPr>
          </a:p>
          <a:p>
            <a:pPr marL="0" indent="0">
              <a:buNone/>
            </a:pPr>
            <a:endParaRPr lang="nl-NL" sz="1600" b="1" dirty="0"/>
          </a:p>
        </p:txBody>
      </p:sp>
      <p:pic>
        <p:nvPicPr>
          <p:cNvPr id="7170" name="Picture 2">
            <a:extLst>
              <a:ext uri="{FF2B5EF4-FFF2-40B4-BE49-F238E27FC236}">
                <a16:creationId xmlns:a16="http://schemas.microsoft.com/office/drawing/2014/main" id="{835D8C3E-D139-9FF0-0EB2-D44D82BB0B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86" y="1662987"/>
            <a:ext cx="1885559" cy="3771117"/>
          </a:xfrm>
          <a:prstGeom prst="rect">
            <a:avLst/>
          </a:prstGeom>
          <a:noFill/>
          <a:extLst>
            <a:ext uri="{909E8E84-426E-40DD-AFC4-6F175D3DCCD1}">
              <a14:hiddenFill xmlns:a14="http://schemas.microsoft.com/office/drawing/2010/main">
                <a:solidFill>
                  <a:srgbClr val="FFFFFF"/>
                </a:solidFill>
              </a14:hiddenFill>
            </a:ext>
          </a:extLst>
        </p:spPr>
      </p:pic>
      <p:pic>
        <p:nvPicPr>
          <p:cNvPr id="4" name="a14421b5cfceff8b6cea0a7690b92fdc4404957e263db667f0285c46a22048b0_video_KAV241-Blok2-Film1">
            <a:hlinkClick r:id="" action="ppaction://media"/>
            <a:extLst>
              <a:ext uri="{FF2B5EF4-FFF2-40B4-BE49-F238E27FC236}">
                <a16:creationId xmlns:a16="http://schemas.microsoft.com/office/drawing/2014/main" id="{2E080FD5-4316-F78D-472E-A21817EE38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48943" y="1662987"/>
            <a:ext cx="5028157" cy="3771117"/>
          </a:xfrm>
          <a:prstGeom prst="rect">
            <a:avLst/>
          </a:prstGeom>
        </p:spPr>
      </p:pic>
    </p:spTree>
    <p:extLst>
      <p:ext uri="{BB962C8B-B14F-4D97-AF65-F5344CB8AC3E}">
        <p14:creationId xmlns:p14="http://schemas.microsoft.com/office/powerpoint/2010/main" val="11360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E7BEA-AF51-F923-C284-2F794AE80F30}"/>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2D0EDB8-FB37-08F5-C191-F70AB7B624B5}"/>
              </a:ext>
            </a:extLst>
          </p:cNvPr>
          <p:cNvSpPr>
            <a:spLocks noGrp="1"/>
          </p:cNvSpPr>
          <p:nvPr>
            <p:ph idx="1"/>
          </p:nvPr>
        </p:nvSpPr>
        <p:spPr>
          <a:xfrm>
            <a:off x="7303325" y="1673055"/>
            <a:ext cx="4375329" cy="4543092"/>
          </a:xfrm>
        </p:spPr>
        <p:txBody>
          <a:bodyPr>
            <a:noAutofit/>
          </a:bodyPr>
          <a:lstStyle/>
          <a:p>
            <a:pPr marL="0" indent="0">
              <a:buNone/>
            </a:pPr>
            <a:r>
              <a:rPr lang="nl-NL" sz="1600" dirty="0"/>
              <a:t>In het fragment 2 zie je </a:t>
            </a:r>
            <a:r>
              <a:rPr lang="nl-NL" sz="1600" dirty="0" err="1"/>
              <a:t>Patroeskja</a:t>
            </a:r>
            <a:r>
              <a:rPr lang="nl-NL" sz="1600" dirty="0"/>
              <a:t>,  die nog steeds in zijn kamer is. De magiër stuurt de Ballerina naar binnen. </a:t>
            </a:r>
          </a:p>
          <a:p>
            <a:pPr marL="0" indent="0">
              <a:buNone/>
            </a:pPr>
            <a:r>
              <a:rPr lang="nl-NL" sz="1600" dirty="0"/>
              <a:t>In dit fragment wisselt de gemoedstoestand van </a:t>
            </a:r>
            <a:r>
              <a:rPr lang="nl-NL" sz="1600" dirty="0" err="1"/>
              <a:t>Petroesjka</a:t>
            </a:r>
            <a:r>
              <a:rPr lang="nl-NL" sz="1600" dirty="0"/>
              <a:t>. Hierin zijn drie fasen te onderscheiden: </a:t>
            </a:r>
            <a:br>
              <a:rPr lang="nl-NL" sz="1600" dirty="0"/>
            </a:br>
            <a:endParaRPr lang="nl-NL" sz="1600" dirty="0"/>
          </a:p>
          <a:p>
            <a:pPr marL="0" indent="0">
              <a:buNone/>
            </a:pPr>
            <a:r>
              <a:rPr lang="nl-NL" sz="1600" dirty="0"/>
              <a:t>- fase 1: </a:t>
            </a:r>
            <a:r>
              <a:rPr lang="nl-NL" sz="1600" dirty="0" err="1"/>
              <a:t>Petroesjka</a:t>
            </a:r>
            <a:r>
              <a:rPr lang="nl-NL" sz="1600" dirty="0"/>
              <a:t> is onzeker (vanaf 0.00 minuut)</a:t>
            </a:r>
            <a:br>
              <a:rPr lang="nl-NL" sz="1600" dirty="0"/>
            </a:br>
            <a:r>
              <a:rPr lang="nl-NL" sz="1600" dirty="0"/>
              <a:t>- fase 2: </a:t>
            </a:r>
            <a:r>
              <a:rPr lang="nl-NL" sz="1600" dirty="0" err="1"/>
              <a:t>Petroesjka</a:t>
            </a:r>
            <a:r>
              <a:rPr lang="nl-NL" sz="1600" dirty="0"/>
              <a:t> is blij (vanaf 0.17 minuut).</a:t>
            </a:r>
            <a:br>
              <a:rPr lang="nl-NL" sz="1600" dirty="0"/>
            </a:br>
            <a:r>
              <a:rPr lang="nl-NL" sz="1600" dirty="0"/>
              <a:t>- fase 3: </a:t>
            </a:r>
            <a:r>
              <a:rPr lang="nl-NL" sz="1600" dirty="0" err="1"/>
              <a:t>Petroesjka</a:t>
            </a:r>
            <a:r>
              <a:rPr lang="nl-NL" sz="1600" dirty="0"/>
              <a:t> is teleurgesteld (vanaf 0.38 minuut). </a:t>
            </a:r>
          </a:p>
          <a:p>
            <a:pPr>
              <a:buFontTx/>
              <a:buChar char="-"/>
            </a:pPr>
            <a:endParaRPr lang="nl-NL" sz="1600" dirty="0"/>
          </a:p>
          <a:p>
            <a:pPr marL="0" indent="0">
              <a:buNone/>
            </a:pPr>
            <a:r>
              <a:rPr lang="nl-NL" sz="1600" b="1" dirty="0"/>
              <a:t>Beschrijf hoe in de muziek de gemoedstoestand van </a:t>
            </a:r>
            <a:r>
              <a:rPr lang="nl-NL" sz="1600" b="1" dirty="0" err="1"/>
              <a:t>Petroesjka</a:t>
            </a:r>
            <a:r>
              <a:rPr lang="nl-NL" sz="1600" b="1" dirty="0"/>
              <a:t> wordt uitgedrukt: </a:t>
            </a:r>
          </a:p>
          <a:p>
            <a:r>
              <a:rPr lang="nl-NL" sz="1600" b="1" dirty="0"/>
              <a:t>in fase 2 in toonhoogte</a:t>
            </a:r>
          </a:p>
          <a:p>
            <a:r>
              <a:rPr lang="nl-NL" sz="1600" b="1" dirty="0"/>
              <a:t>In fase 2 in ritme en</a:t>
            </a:r>
          </a:p>
          <a:p>
            <a:r>
              <a:rPr lang="nl-NL" sz="1600" b="1" dirty="0"/>
              <a:t>In fase 3 in ritme. (3pt)</a:t>
            </a:r>
          </a:p>
        </p:txBody>
      </p:sp>
      <p:pic>
        <p:nvPicPr>
          <p:cNvPr id="4" name="51e3591d3fdf44133b5a20346e74c5b442b39a224309182df037b916eac5d301_video_KAV241-Blok2-Film2">
            <a:hlinkClick r:id="" action="ppaction://media"/>
            <a:extLst>
              <a:ext uri="{FF2B5EF4-FFF2-40B4-BE49-F238E27FC236}">
                <a16:creationId xmlns:a16="http://schemas.microsoft.com/office/drawing/2014/main" id="{96363ADC-FF8D-3A47-D968-FD6045800E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6937" y="1428414"/>
            <a:ext cx="6709833" cy="5032375"/>
          </a:xfrm>
          <a:prstGeom prst="rect">
            <a:avLst/>
          </a:prstGeom>
        </p:spPr>
      </p:pic>
    </p:spTree>
    <p:extLst>
      <p:ext uri="{BB962C8B-B14F-4D97-AF65-F5344CB8AC3E}">
        <p14:creationId xmlns:p14="http://schemas.microsoft.com/office/powerpoint/2010/main" val="311055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ABDBE-61F2-05B7-067C-2B0D9DA15143}"/>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1BD9561-860F-8802-0555-D09C5B553A9A}"/>
              </a:ext>
            </a:extLst>
          </p:cNvPr>
          <p:cNvSpPr>
            <a:spLocks noGrp="1"/>
          </p:cNvSpPr>
          <p:nvPr>
            <p:ph idx="1"/>
          </p:nvPr>
        </p:nvSpPr>
        <p:spPr>
          <a:xfrm>
            <a:off x="5381625" y="1114425"/>
            <a:ext cx="6297029" cy="5101722"/>
          </a:xfrm>
        </p:spPr>
        <p:txBody>
          <a:bodyPr>
            <a:noAutofit/>
          </a:bodyPr>
          <a:lstStyle/>
          <a:p>
            <a:pPr marL="0" indent="0">
              <a:buNone/>
            </a:pPr>
            <a:r>
              <a:rPr lang="nl-NL" sz="1600" dirty="0"/>
              <a:t>In dit fragment wisselt de gemoedstoestand van </a:t>
            </a:r>
            <a:r>
              <a:rPr lang="nl-NL" sz="1600" dirty="0" err="1"/>
              <a:t>Petroesjka</a:t>
            </a:r>
            <a:r>
              <a:rPr lang="nl-NL" sz="1600" dirty="0"/>
              <a:t>. Hierin zijn drie fasen te onderscheiden: </a:t>
            </a:r>
          </a:p>
          <a:p>
            <a:pPr marL="0" indent="0">
              <a:buNone/>
            </a:pPr>
            <a:r>
              <a:rPr lang="nl-NL" sz="1600" dirty="0"/>
              <a:t>- fase 1: </a:t>
            </a:r>
            <a:r>
              <a:rPr lang="nl-NL" sz="1600" dirty="0" err="1"/>
              <a:t>Petroesjka</a:t>
            </a:r>
            <a:r>
              <a:rPr lang="nl-NL" sz="1600" dirty="0"/>
              <a:t> is onzeker (vanaf 0.00 minuut)</a:t>
            </a:r>
            <a:br>
              <a:rPr lang="nl-NL" sz="1600" dirty="0"/>
            </a:br>
            <a:r>
              <a:rPr lang="nl-NL" sz="1600" dirty="0"/>
              <a:t>- fase 2: </a:t>
            </a:r>
            <a:r>
              <a:rPr lang="nl-NL" sz="1600" dirty="0" err="1"/>
              <a:t>Petroesjka</a:t>
            </a:r>
            <a:r>
              <a:rPr lang="nl-NL" sz="1600" dirty="0"/>
              <a:t> is blij (vanaf 0.17 minuut).</a:t>
            </a:r>
            <a:br>
              <a:rPr lang="nl-NL" sz="1600" dirty="0"/>
            </a:br>
            <a:r>
              <a:rPr lang="nl-NL" sz="1600" dirty="0"/>
              <a:t>- fase 3: </a:t>
            </a:r>
            <a:r>
              <a:rPr lang="nl-NL" sz="1600" dirty="0" err="1"/>
              <a:t>Petroesjka</a:t>
            </a:r>
            <a:r>
              <a:rPr lang="nl-NL" sz="1600" dirty="0"/>
              <a:t> is teleurgesteld (vanaf 0.38 minuut). </a:t>
            </a:r>
          </a:p>
          <a:p>
            <a:pPr marL="0" indent="0">
              <a:buNone/>
            </a:pPr>
            <a:r>
              <a:rPr lang="nl-NL" sz="1600" b="1" dirty="0"/>
              <a:t>Beschrijf hoe in de muziek de gemoedstoestand van </a:t>
            </a:r>
            <a:r>
              <a:rPr lang="nl-NL" sz="1600" b="1" dirty="0" err="1"/>
              <a:t>Petroesjka</a:t>
            </a:r>
            <a:r>
              <a:rPr lang="nl-NL" sz="1600" b="1" dirty="0"/>
              <a:t> wordt uitgedrukt: </a:t>
            </a:r>
            <a:br>
              <a:rPr lang="nl-NL" sz="1600" b="1" dirty="0"/>
            </a:br>
            <a:r>
              <a:rPr lang="nl-NL" sz="1600" b="1" dirty="0">
                <a:solidFill>
                  <a:srgbClr val="FF0000"/>
                </a:solidFill>
              </a:rPr>
              <a:t>- in fase 2 in toonhoogte</a:t>
            </a:r>
            <a:br>
              <a:rPr lang="nl-NL" sz="1600" b="1" dirty="0"/>
            </a:br>
            <a:r>
              <a:rPr lang="nl-NL" sz="1600" b="1" dirty="0"/>
              <a:t>- in fase 2 in ritme en</a:t>
            </a:r>
            <a:br>
              <a:rPr lang="nl-NL" sz="1600" b="1" dirty="0"/>
            </a:br>
            <a:r>
              <a:rPr lang="nl-NL" sz="1600" b="1" dirty="0"/>
              <a:t>- in fase 3 in ritme. (3pt)</a:t>
            </a:r>
          </a:p>
          <a:p>
            <a:pPr marL="0" indent="0">
              <a:buNone/>
            </a:pPr>
            <a:endParaRPr lang="nl-NL" sz="1600" b="1" dirty="0"/>
          </a:p>
          <a:p>
            <a:pPr marL="0" indent="0">
              <a:buNone/>
            </a:pPr>
            <a:r>
              <a:rPr lang="nl-NL" sz="1600" dirty="0"/>
              <a:t>Fase 2 toonhoogte: </a:t>
            </a:r>
            <a:r>
              <a:rPr lang="nl-NL" sz="1600" dirty="0" err="1"/>
              <a:t>Petroesjka's</a:t>
            </a:r>
            <a:r>
              <a:rPr lang="nl-NL" sz="1600" dirty="0"/>
              <a:t> blijheid wordt uitgedrukt in (een van de volgende): </a:t>
            </a:r>
          </a:p>
          <a:p>
            <a:pPr>
              <a:buFontTx/>
              <a:buChar char="-"/>
            </a:pPr>
            <a:r>
              <a:rPr lang="nl-NL" sz="1600" dirty="0">
                <a:solidFill>
                  <a:srgbClr val="FF0000"/>
                </a:solidFill>
              </a:rPr>
              <a:t>Grote sprongen in de melodie (want er zijn zowel heel hoge als heel lage tonen). </a:t>
            </a:r>
          </a:p>
          <a:p>
            <a:pPr>
              <a:buFontTx/>
              <a:buChar char="-"/>
            </a:pPr>
            <a:r>
              <a:rPr lang="nl-NL" sz="1600" dirty="0">
                <a:solidFill>
                  <a:srgbClr val="FF0000"/>
                </a:solidFill>
              </a:rPr>
              <a:t>Het (snelle, repeterende en) hoge motief in de begeleidingspartij. </a:t>
            </a:r>
          </a:p>
          <a:p>
            <a:pPr>
              <a:buFontTx/>
              <a:buChar char="-"/>
            </a:pPr>
            <a:r>
              <a:rPr lang="nl-NL" sz="1600" dirty="0">
                <a:solidFill>
                  <a:srgbClr val="FF0000"/>
                </a:solidFill>
              </a:rPr>
              <a:t>De (hoge) tonen (in de melodie) die samenvallen met de accenten (rond 0.35 minuut). </a:t>
            </a:r>
            <a:endParaRPr lang="nl-NL" sz="1600" b="1" dirty="0">
              <a:solidFill>
                <a:srgbClr val="FF0000"/>
              </a:solidFill>
            </a:endParaRPr>
          </a:p>
        </p:txBody>
      </p:sp>
      <p:pic>
        <p:nvPicPr>
          <p:cNvPr id="4" name="51e3591d3fdf44133b5a20346e74c5b442b39a224309182df037b916eac5d301_video_KAV241-Blok2-Film2">
            <a:hlinkClick r:id="" action="ppaction://media"/>
            <a:extLst>
              <a:ext uri="{FF2B5EF4-FFF2-40B4-BE49-F238E27FC236}">
                <a16:creationId xmlns:a16="http://schemas.microsoft.com/office/drawing/2014/main" id="{1AACAE43-8A1C-7B08-A806-9CB9EF77BA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6937" y="1428415"/>
            <a:ext cx="4786563" cy="3589922"/>
          </a:xfrm>
          <a:prstGeom prst="rect">
            <a:avLst/>
          </a:prstGeom>
        </p:spPr>
      </p:pic>
    </p:spTree>
    <p:extLst>
      <p:ext uri="{BB962C8B-B14F-4D97-AF65-F5344CB8AC3E}">
        <p14:creationId xmlns:p14="http://schemas.microsoft.com/office/powerpoint/2010/main" val="4245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5CDE1-EC1D-EEBF-DCAA-ACC28EB00957}"/>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3F38DE9-D9E7-2267-B5A7-BB223CD61364}"/>
              </a:ext>
            </a:extLst>
          </p:cNvPr>
          <p:cNvSpPr>
            <a:spLocks noGrp="1"/>
          </p:cNvSpPr>
          <p:nvPr>
            <p:ph idx="1"/>
          </p:nvPr>
        </p:nvSpPr>
        <p:spPr>
          <a:xfrm>
            <a:off x="5381625" y="1114425"/>
            <a:ext cx="6297029" cy="5101722"/>
          </a:xfrm>
        </p:spPr>
        <p:txBody>
          <a:bodyPr>
            <a:noAutofit/>
          </a:bodyPr>
          <a:lstStyle/>
          <a:p>
            <a:pPr marL="0" indent="0">
              <a:buNone/>
            </a:pPr>
            <a:r>
              <a:rPr lang="nl-NL" sz="1600" dirty="0"/>
              <a:t>In dit fragment wisselt de gemoedstoestand van </a:t>
            </a:r>
            <a:r>
              <a:rPr lang="nl-NL" sz="1600" dirty="0" err="1"/>
              <a:t>Petroesjka</a:t>
            </a:r>
            <a:r>
              <a:rPr lang="nl-NL" sz="1600" dirty="0"/>
              <a:t>. Hierin zijn drie fasen te onderscheiden: </a:t>
            </a:r>
          </a:p>
          <a:p>
            <a:pPr marL="0" indent="0">
              <a:buNone/>
            </a:pPr>
            <a:r>
              <a:rPr lang="nl-NL" sz="1600" dirty="0"/>
              <a:t>- fase 1: </a:t>
            </a:r>
            <a:r>
              <a:rPr lang="nl-NL" sz="1600" dirty="0" err="1"/>
              <a:t>Petroesjka</a:t>
            </a:r>
            <a:r>
              <a:rPr lang="nl-NL" sz="1600" dirty="0"/>
              <a:t> is onzeker (vanaf 0.00 minuut)</a:t>
            </a:r>
            <a:br>
              <a:rPr lang="nl-NL" sz="1600" dirty="0"/>
            </a:br>
            <a:r>
              <a:rPr lang="nl-NL" sz="1600" dirty="0"/>
              <a:t>- fase 2: </a:t>
            </a:r>
            <a:r>
              <a:rPr lang="nl-NL" sz="1600" dirty="0" err="1"/>
              <a:t>Petroesjka</a:t>
            </a:r>
            <a:r>
              <a:rPr lang="nl-NL" sz="1600" dirty="0"/>
              <a:t> is blij (vanaf 0.17 minuut).</a:t>
            </a:r>
            <a:br>
              <a:rPr lang="nl-NL" sz="1600" dirty="0"/>
            </a:br>
            <a:r>
              <a:rPr lang="nl-NL" sz="1600" dirty="0"/>
              <a:t>- fase 3: </a:t>
            </a:r>
            <a:r>
              <a:rPr lang="nl-NL" sz="1600" dirty="0" err="1"/>
              <a:t>Petroesjka</a:t>
            </a:r>
            <a:r>
              <a:rPr lang="nl-NL" sz="1600" dirty="0"/>
              <a:t> is teleurgesteld (vanaf 0.38 minuut). </a:t>
            </a:r>
          </a:p>
          <a:p>
            <a:pPr marL="0" indent="0">
              <a:buNone/>
            </a:pPr>
            <a:r>
              <a:rPr lang="nl-NL" sz="1600" b="1" dirty="0"/>
              <a:t>Beschrijf hoe in de muziek de gemoedstoestand van </a:t>
            </a:r>
            <a:r>
              <a:rPr lang="nl-NL" sz="1600" b="1" dirty="0" err="1"/>
              <a:t>Petroesjka</a:t>
            </a:r>
            <a:r>
              <a:rPr lang="nl-NL" sz="1600" b="1" dirty="0"/>
              <a:t> wordt uitgedrukt: </a:t>
            </a:r>
            <a:br>
              <a:rPr lang="nl-NL" sz="1600" b="1" dirty="0"/>
            </a:br>
            <a:r>
              <a:rPr lang="nl-NL" sz="1600" b="1" dirty="0"/>
              <a:t>- in fase 2 in toonhoogte</a:t>
            </a:r>
            <a:br>
              <a:rPr lang="nl-NL" sz="1600" b="1" dirty="0"/>
            </a:br>
            <a:r>
              <a:rPr lang="nl-NL" sz="1600" b="1" dirty="0">
                <a:solidFill>
                  <a:srgbClr val="FF0000"/>
                </a:solidFill>
              </a:rPr>
              <a:t>- in fase 2 in ritme en</a:t>
            </a:r>
            <a:br>
              <a:rPr lang="nl-NL" sz="1600" b="1" dirty="0">
                <a:solidFill>
                  <a:srgbClr val="FF0000"/>
                </a:solidFill>
              </a:rPr>
            </a:br>
            <a:r>
              <a:rPr lang="nl-NL" sz="1600" b="1" dirty="0"/>
              <a:t>- in fase 3 in ritme. (3pt)</a:t>
            </a:r>
          </a:p>
          <a:p>
            <a:pPr marL="0" indent="0">
              <a:buNone/>
            </a:pPr>
            <a:endParaRPr lang="nl-NL" sz="1600" b="1" dirty="0"/>
          </a:p>
          <a:p>
            <a:pPr marL="0" indent="0">
              <a:buNone/>
            </a:pPr>
            <a:r>
              <a:rPr lang="nl-NL" sz="1600" dirty="0"/>
              <a:t>Fase 2 ritme: </a:t>
            </a:r>
            <a:r>
              <a:rPr lang="nl-NL" sz="1600" dirty="0" err="1"/>
              <a:t>Petroesjka's</a:t>
            </a:r>
            <a:r>
              <a:rPr lang="nl-NL" sz="1600" dirty="0"/>
              <a:t> blijheid wordt uitgedrukt in (een van de volgende): </a:t>
            </a:r>
          </a:p>
          <a:p>
            <a:pPr>
              <a:buFontTx/>
              <a:buChar char="-"/>
            </a:pPr>
            <a:r>
              <a:rPr lang="nl-NL" sz="1600" dirty="0">
                <a:solidFill>
                  <a:srgbClr val="FF0000"/>
                </a:solidFill>
              </a:rPr>
              <a:t>De kleine notenwaarden (korte tonen). </a:t>
            </a:r>
          </a:p>
          <a:p>
            <a:pPr>
              <a:buFontTx/>
              <a:buChar char="-"/>
            </a:pPr>
            <a:r>
              <a:rPr lang="nl-NL" sz="1600" dirty="0">
                <a:solidFill>
                  <a:srgbClr val="FF0000"/>
                </a:solidFill>
              </a:rPr>
              <a:t>De accenten. </a:t>
            </a:r>
          </a:p>
          <a:p>
            <a:pPr>
              <a:buFontTx/>
              <a:buChar char="-"/>
            </a:pPr>
            <a:r>
              <a:rPr lang="nl-NL" sz="1600" dirty="0">
                <a:solidFill>
                  <a:srgbClr val="FF0000"/>
                </a:solidFill>
              </a:rPr>
              <a:t>De hopfiguur (achtste punt zestiende, vanaf 0:25 minuut) / het '</a:t>
            </a:r>
            <a:r>
              <a:rPr lang="nl-NL" sz="1600" dirty="0" err="1">
                <a:solidFill>
                  <a:srgbClr val="FF0000"/>
                </a:solidFill>
              </a:rPr>
              <a:t>huppelige</a:t>
            </a:r>
            <a:r>
              <a:rPr lang="nl-NL" sz="1600" dirty="0">
                <a:solidFill>
                  <a:srgbClr val="FF0000"/>
                </a:solidFill>
              </a:rPr>
              <a:t>' ritme.</a:t>
            </a:r>
            <a:endParaRPr lang="nl-NL" sz="1600" b="1" dirty="0">
              <a:solidFill>
                <a:srgbClr val="FF0000"/>
              </a:solidFill>
            </a:endParaRPr>
          </a:p>
          <a:p>
            <a:pPr marL="0" indent="0">
              <a:buNone/>
            </a:pPr>
            <a:endParaRPr lang="nl-NL" sz="1600" b="1" dirty="0"/>
          </a:p>
        </p:txBody>
      </p:sp>
      <p:pic>
        <p:nvPicPr>
          <p:cNvPr id="4" name="51e3591d3fdf44133b5a20346e74c5b442b39a224309182df037b916eac5d301_video_KAV241-Blok2-Film2">
            <a:hlinkClick r:id="" action="ppaction://media"/>
            <a:extLst>
              <a:ext uri="{FF2B5EF4-FFF2-40B4-BE49-F238E27FC236}">
                <a16:creationId xmlns:a16="http://schemas.microsoft.com/office/drawing/2014/main" id="{D2D1CE62-B932-6DCE-E135-3ED8936257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6937" y="1428415"/>
            <a:ext cx="4786563" cy="3589922"/>
          </a:xfrm>
          <a:prstGeom prst="rect">
            <a:avLst/>
          </a:prstGeom>
        </p:spPr>
      </p:pic>
    </p:spTree>
    <p:extLst>
      <p:ext uri="{BB962C8B-B14F-4D97-AF65-F5344CB8AC3E}">
        <p14:creationId xmlns:p14="http://schemas.microsoft.com/office/powerpoint/2010/main" val="22573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1BA47-8985-B1E6-C885-9BEB7F80FD45}"/>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793F09D-3DC7-AA90-3D45-E543DC7BAF00}"/>
              </a:ext>
            </a:extLst>
          </p:cNvPr>
          <p:cNvSpPr>
            <a:spLocks noGrp="1"/>
          </p:cNvSpPr>
          <p:nvPr>
            <p:ph idx="1"/>
          </p:nvPr>
        </p:nvSpPr>
        <p:spPr>
          <a:xfrm>
            <a:off x="5381625" y="1114425"/>
            <a:ext cx="6297029" cy="5101722"/>
          </a:xfrm>
        </p:spPr>
        <p:txBody>
          <a:bodyPr>
            <a:noAutofit/>
          </a:bodyPr>
          <a:lstStyle/>
          <a:p>
            <a:pPr marL="0" indent="0">
              <a:buNone/>
            </a:pPr>
            <a:r>
              <a:rPr lang="nl-NL" sz="1600" dirty="0"/>
              <a:t>In dit fragment wisselt de gemoedstoestand van </a:t>
            </a:r>
            <a:r>
              <a:rPr lang="nl-NL" sz="1600" dirty="0" err="1"/>
              <a:t>Petroesjka</a:t>
            </a:r>
            <a:r>
              <a:rPr lang="nl-NL" sz="1600" dirty="0"/>
              <a:t>. Hierin zijn drie fasen te onderscheiden: </a:t>
            </a:r>
          </a:p>
          <a:p>
            <a:pPr marL="0" indent="0">
              <a:buNone/>
            </a:pPr>
            <a:r>
              <a:rPr lang="nl-NL" sz="1600" dirty="0"/>
              <a:t>- fase 1: </a:t>
            </a:r>
            <a:r>
              <a:rPr lang="nl-NL" sz="1600" dirty="0" err="1"/>
              <a:t>Petroesjka</a:t>
            </a:r>
            <a:r>
              <a:rPr lang="nl-NL" sz="1600" dirty="0"/>
              <a:t> is onzeker (vanaf 0.00 minuut)</a:t>
            </a:r>
            <a:br>
              <a:rPr lang="nl-NL" sz="1600" dirty="0"/>
            </a:br>
            <a:r>
              <a:rPr lang="nl-NL" sz="1600" dirty="0"/>
              <a:t>- fase 2: </a:t>
            </a:r>
            <a:r>
              <a:rPr lang="nl-NL" sz="1600" dirty="0" err="1"/>
              <a:t>Petroesjka</a:t>
            </a:r>
            <a:r>
              <a:rPr lang="nl-NL" sz="1600" dirty="0"/>
              <a:t> is blij (vanaf 0.17 minuut).</a:t>
            </a:r>
            <a:br>
              <a:rPr lang="nl-NL" sz="1600" dirty="0"/>
            </a:br>
            <a:r>
              <a:rPr lang="nl-NL" sz="1600" dirty="0"/>
              <a:t>- fase 3: </a:t>
            </a:r>
            <a:r>
              <a:rPr lang="nl-NL" sz="1600" dirty="0" err="1"/>
              <a:t>Petroesjka</a:t>
            </a:r>
            <a:r>
              <a:rPr lang="nl-NL" sz="1600" dirty="0"/>
              <a:t> is teleurgesteld (vanaf 0.38 minuut). </a:t>
            </a:r>
          </a:p>
          <a:p>
            <a:pPr marL="0" indent="0">
              <a:buNone/>
            </a:pPr>
            <a:r>
              <a:rPr lang="nl-NL" sz="1600" b="1" dirty="0"/>
              <a:t>Beschrijf hoe in de muziek de gemoedstoestand van </a:t>
            </a:r>
            <a:r>
              <a:rPr lang="nl-NL" sz="1600" b="1" dirty="0" err="1"/>
              <a:t>Petroesjka</a:t>
            </a:r>
            <a:r>
              <a:rPr lang="nl-NL" sz="1600" b="1" dirty="0"/>
              <a:t> wordt uitgedrukt: </a:t>
            </a:r>
            <a:br>
              <a:rPr lang="nl-NL" sz="1600" b="1" dirty="0"/>
            </a:br>
            <a:r>
              <a:rPr lang="nl-NL" sz="1600" b="1" dirty="0"/>
              <a:t>- in fase 2 in toonhoogte</a:t>
            </a:r>
            <a:br>
              <a:rPr lang="nl-NL" sz="1600" b="1" dirty="0"/>
            </a:br>
            <a:r>
              <a:rPr lang="nl-NL" sz="1600" b="1" dirty="0"/>
              <a:t>- in fase 2 in ritme en</a:t>
            </a:r>
            <a:br>
              <a:rPr lang="nl-NL" sz="1600" b="1" dirty="0"/>
            </a:br>
            <a:r>
              <a:rPr lang="nl-NL" sz="1600" b="1" dirty="0">
                <a:solidFill>
                  <a:srgbClr val="FF0000"/>
                </a:solidFill>
              </a:rPr>
              <a:t>- in fase 3 in ritme. (3pt)</a:t>
            </a:r>
          </a:p>
          <a:p>
            <a:pPr marL="0" indent="0">
              <a:buNone/>
            </a:pPr>
            <a:endParaRPr lang="nl-NL" sz="1600" b="1" dirty="0">
              <a:solidFill>
                <a:srgbClr val="FF0000"/>
              </a:solidFill>
            </a:endParaRPr>
          </a:p>
          <a:p>
            <a:pPr marL="0" indent="0">
              <a:buNone/>
            </a:pPr>
            <a:r>
              <a:rPr lang="nl-NL" sz="1600" dirty="0"/>
              <a:t>Fase 3 ritme: </a:t>
            </a:r>
            <a:r>
              <a:rPr lang="nl-NL" sz="1600" dirty="0" err="1"/>
              <a:t>Petroesjka's</a:t>
            </a:r>
            <a:r>
              <a:rPr lang="nl-NL" sz="1600" dirty="0"/>
              <a:t> teleurstelling / verdriet wordt uitgedrukt in (een van de volgende): </a:t>
            </a:r>
          </a:p>
          <a:p>
            <a:pPr>
              <a:buFontTx/>
              <a:buChar char="-"/>
            </a:pPr>
            <a:r>
              <a:rPr lang="nl-NL" sz="1600" dirty="0">
                <a:solidFill>
                  <a:srgbClr val="FF0000"/>
                </a:solidFill>
              </a:rPr>
              <a:t>Muzikale zinnen die eindigen. </a:t>
            </a:r>
          </a:p>
          <a:p>
            <a:pPr>
              <a:buFontTx/>
              <a:buChar char="-"/>
            </a:pPr>
            <a:r>
              <a:rPr lang="nl-NL" sz="1600" dirty="0">
                <a:solidFill>
                  <a:srgbClr val="FF0000"/>
                </a:solidFill>
              </a:rPr>
              <a:t>De nadruk die ligt op lang aangehouden tonen. </a:t>
            </a:r>
          </a:p>
          <a:p>
            <a:pPr>
              <a:buFontTx/>
              <a:buChar char="-"/>
            </a:pPr>
            <a:r>
              <a:rPr lang="nl-NL" sz="1600" dirty="0">
                <a:solidFill>
                  <a:srgbClr val="FF0000"/>
                </a:solidFill>
              </a:rPr>
              <a:t>Het onregelmatige ritme. </a:t>
            </a:r>
          </a:p>
          <a:p>
            <a:pPr>
              <a:buFontTx/>
              <a:buChar char="-"/>
            </a:pPr>
            <a:r>
              <a:rPr lang="nl-NL" sz="1600" dirty="0">
                <a:solidFill>
                  <a:srgbClr val="FF0000"/>
                </a:solidFill>
              </a:rPr>
              <a:t>De accenten. </a:t>
            </a:r>
            <a:br>
              <a:rPr lang="nl-NL" sz="1600" b="1" dirty="0">
                <a:solidFill>
                  <a:srgbClr val="FF0000"/>
                </a:solidFill>
              </a:rPr>
            </a:br>
            <a:endParaRPr lang="nl-NL" sz="1600" b="1" dirty="0">
              <a:solidFill>
                <a:srgbClr val="FF0000"/>
              </a:solidFill>
            </a:endParaRPr>
          </a:p>
        </p:txBody>
      </p:sp>
      <p:pic>
        <p:nvPicPr>
          <p:cNvPr id="4" name="51e3591d3fdf44133b5a20346e74c5b442b39a224309182df037b916eac5d301_video_KAV241-Blok2-Film2">
            <a:hlinkClick r:id="" action="ppaction://media"/>
            <a:extLst>
              <a:ext uri="{FF2B5EF4-FFF2-40B4-BE49-F238E27FC236}">
                <a16:creationId xmlns:a16="http://schemas.microsoft.com/office/drawing/2014/main" id="{4E005C47-D988-ADE8-7284-2DB44DE973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6937" y="1428415"/>
            <a:ext cx="4786563" cy="3589922"/>
          </a:xfrm>
          <a:prstGeom prst="rect">
            <a:avLst/>
          </a:prstGeom>
        </p:spPr>
      </p:pic>
    </p:spTree>
    <p:extLst>
      <p:ext uri="{BB962C8B-B14F-4D97-AF65-F5344CB8AC3E}">
        <p14:creationId xmlns:p14="http://schemas.microsoft.com/office/powerpoint/2010/main" val="124264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986117" y="1068668"/>
            <a:ext cx="10148048" cy="5139869"/>
          </a:xfrm>
          <a:prstGeom prst="rect">
            <a:avLst/>
          </a:prstGeom>
          <a:noFill/>
        </p:spPr>
        <p:txBody>
          <a:bodyPr wrap="square" rtlCol="0">
            <a:spAutoFit/>
          </a:bodyPr>
          <a:lstStyle/>
          <a:p>
            <a:r>
              <a:rPr lang="nl-NL" sz="3200" b="1" u="sng" dirty="0">
                <a:latin typeface="Effra"/>
              </a:rPr>
              <a:t>In dit spreekuur:</a:t>
            </a:r>
          </a:p>
          <a:p>
            <a:endParaRPr lang="nl-NL" sz="3200" b="1" u="sng" dirty="0">
              <a:latin typeface="Effra"/>
            </a:endParaRPr>
          </a:p>
          <a:p>
            <a:pPr marL="457200" indent="-457200">
              <a:buFontTx/>
              <a:buChar char="-"/>
            </a:pPr>
            <a:r>
              <a:rPr lang="nl-NL" sz="2800" dirty="0">
                <a:latin typeface="Effra"/>
              </a:rPr>
              <a:t>Korte schets van de onderwerpen</a:t>
            </a:r>
          </a:p>
          <a:p>
            <a:pPr marL="457200" indent="-457200">
              <a:buFontTx/>
              <a:buChar char="-"/>
            </a:pPr>
            <a:r>
              <a:rPr lang="nl-NL" sz="2800" dirty="0">
                <a:latin typeface="Effra"/>
              </a:rPr>
              <a:t>Verschillende soorten vragen – hoe pak je dit aan?</a:t>
            </a:r>
          </a:p>
          <a:p>
            <a:pPr marL="457200" indent="-457200">
              <a:buFontTx/>
              <a:buChar char="-"/>
            </a:pPr>
            <a:r>
              <a:rPr lang="nl-NL" sz="2800" dirty="0">
                <a:latin typeface="Effra"/>
              </a:rPr>
              <a:t>Oefenvragen</a:t>
            </a:r>
          </a:p>
          <a:p>
            <a:pPr marL="457200" indent="-457200">
              <a:buFontTx/>
              <a:buChar char="-"/>
            </a:pPr>
            <a:r>
              <a:rPr lang="nl-NL" sz="2800" dirty="0">
                <a:latin typeface="Effra"/>
              </a:rPr>
              <a:t>Laatste tips en tricks</a:t>
            </a:r>
          </a:p>
          <a:p>
            <a:pPr marL="457200" indent="-457200">
              <a:buFontTx/>
              <a:buChar char="-"/>
            </a:pPr>
            <a:endParaRPr lang="nl-NL" sz="3200" dirty="0">
              <a:latin typeface="Effra"/>
            </a:endParaRPr>
          </a:p>
          <a:p>
            <a:r>
              <a:rPr lang="nl-NL" sz="3200" b="1" u="sng" dirty="0">
                <a:latin typeface="Effra"/>
              </a:rPr>
              <a:t>Niet in dit spreekuur:</a:t>
            </a:r>
            <a:endParaRPr lang="nl-NL" sz="3200" dirty="0">
              <a:latin typeface="Effra"/>
            </a:endParaRPr>
          </a:p>
          <a:p>
            <a:endParaRPr lang="nl-NL" sz="3200" b="1" u="sng" dirty="0">
              <a:latin typeface="Effra"/>
            </a:endParaRPr>
          </a:p>
          <a:p>
            <a:pPr marL="457200" indent="-457200">
              <a:buFontTx/>
              <a:buChar char="-"/>
            </a:pPr>
            <a:r>
              <a:rPr lang="nl-NL" sz="2800" dirty="0">
                <a:latin typeface="Effra"/>
              </a:rPr>
              <a:t>Syllabus doorspitten</a:t>
            </a:r>
          </a:p>
          <a:p>
            <a:pPr marL="457200" indent="-457200">
              <a:buFontTx/>
              <a:buChar char="-"/>
            </a:pPr>
            <a:r>
              <a:rPr lang="nl-NL" sz="2800" dirty="0">
                <a:latin typeface="Effra"/>
              </a:rPr>
              <a:t>Analyse vormgevingsaspecten (zie video vorig jaar)</a:t>
            </a:r>
          </a:p>
        </p:txBody>
      </p:sp>
      <p:pic>
        <p:nvPicPr>
          <p:cNvPr id="1026" name="Picture 2" descr="Rembrandt Pencil Drawings: A Glimpse into the Artist's Mind">
            <a:extLst>
              <a:ext uri="{FF2B5EF4-FFF2-40B4-BE49-F238E27FC236}">
                <a16:creationId xmlns:a16="http://schemas.microsoft.com/office/drawing/2014/main" id="{9517F224-610A-AA4F-F2E6-C45309DC7A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9309208" y="3262746"/>
            <a:ext cx="2599405" cy="3271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471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3E4A284-403C-4603-1FCA-8B71FD90B8BC}"/>
              </a:ext>
            </a:extLst>
          </p:cNvPr>
          <p:cNvSpPr txBox="1"/>
          <p:nvPr/>
        </p:nvSpPr>
        <p:spPr>
          <a:xfrm>
            <a:off x="506518" y="2094631"/>
            <a:ext cx="6188481" cy="3293209"/>
          </a:xfrm>
          <a:prstGeom prst="rect">
            <a:avLst/>
          </a:prstGeom>
          <a:noFill/>
        </p:spPr>
        <p:txBody>
          <a:bodyPr wrap="square">
            <a:spAutoFit/>
          </a:bodyPr>
          <a:lstStyle/>
          <a:p>
            <a:pPr algn="l"/>
            <a:r>
              <a:rPr lang="nl-NL" sz="1600" b="0" i="0" dirty="0">
                <a:solidFill>
                  <a:srgbClr val="242424"/>
                </a:solidFill>
                <a:effectLst/>
                <a:latin typeface="Effra" panose="02000506080000020004"/>
              </a:rPr>
              <a:t>Rond 1370 startte de bouw van de Sint-Janskerk in Den Bosch. Het koor was het deel van de kerk dat als eerste werd gebouwd. Op afbeelding 1 zie je een foto van het interieur van het koor. Het werd uitgevoerd in de gotische bouwstijl. </a:t>
            </a:r>
          </a:p>
          <a:p>
            <a:pPr algn="l"/>
            <a:endParaRPr lang="nl-NL" sz="1600" dirty="0">
              <a:solidFill>
                <a:srgbClr val="242424"/>
              </a:solidFill>
              <a:latin typeface="Effra" panose="02000506080000020004"/>
            </a:endParaRPr>
          </a:p>
          <a:p>
            <a:pPr algn="l"/>
            <a:endParaRPr lang="nl-NL" sz="1600" b="0" i="0" dirty="0">
              <a:solidFill>
                <a:srgbClr val="242424"/>
              </a:solidFill>
              <a:effectLst/>
              <a:latin typeface="Effra" panose="02000506080000020004"/>
            </a:endParaRPr>
          </a:p>
          <a:p>
            <a:pPr algn="l"/>
            <a:r>
              <a:rPr lang="nl-NL" sz="1600" b="1" i="0" dirty="0">
                <a:solidFill>
                  <a:srgbClr val="242424"/>
                </a:solidFill>
                <a:effectLst/>
                <a:latin typeface="Effra" panose="02000506080000020004"/>
              </a:rPr>
              <a:t>(3pt) Noem drie kenmerken van gotische architectuur die zichtbaar zijn op afbeelding 1. Laat kleur buiten beschouwing</a:t>
            </a:r>
          </a:p>
          <a:p>
            <a:pPr algn="l"/>
            <a:endParaRPr lang="nl-NL" sz="1600" b="1" dirty="0">
              <a:solidFill>
                <a:srgbClr val="242424"/>
              </a:solidFill>
              <a:latin typeface="Effra" panose="02000506080000020004"/>
            </a:endParaRPr>
          </a:p>
          <a:p>
            <a:r>
              <a:rPr lang="nl-NL" sz="1600" b="1" dirty="0">
                <a:latin typeface="Effra" panose="02000506080000020004"/>
              </a:rPr>
              <a:t>A:</a:t>
            </a:r>
            <a:r>
              <a:rPr lang="nl-NL" sz="1600" dirty="0">
                <a:latin typeface="Effra" panose="02000506080000020004"/>
              </a:rPr>
              <a:t> spitsbogen, kruisribgewelven, steunberen</a:t>
            </a:r>
          </a:p>
          <a:p>
            <a:r>
              <a:rPr lang="nl-NL" sz="1600" b="1" dirty="0">
                <a:latin typeface="Effra" panose="02000506080000020004"/>
              </a:rPr>
              <a:t>B:</a:t>
            </a:r>
            <a:r>
              <a:rPr lang="nl-NL" sz="1600" dirty="0">
                <a:latin typeface="Effra" panose="02000506080000020004"/>
              </a:rPr>
              <a:t> spitbogen, open koor, pinakels</a:t>
            </a:r>
          </a:p>
          <a:p>
            <a:r>
              <a:rPr lang="nl-NL" sz="1600" b="1" dirty="0">
                <a:latin typeface="Effra" panose="02000506080000020004"/>
              </a:rPr>
              <a:t>C:</a:t>
            </a:r>
            <a:r>
              <a:rPr lang="nl-NL" sz="1600" dirty="0">
                <a:latin typeface="Effra" panose="02000506080000020004"/>
              </a:rPr>
              <a:t> glas in lood, luchtbogen, skeletbouw</a:t>
            </a:r>
          </a:p>
          <a:p>
            <a:r>
              <a:rPr lang="nl-NL" sz="1600" b="1" dirty="0">
                <a:latin typeface="Effra" panose="02000506080000020004"/>
              </a:rPr>
              <a:t>D:</a:t>
            </a:r>
            <a:r>
              <a:rPr lang="nl-NL" sz="1600" dirty="0">
                <a:latin typeface="Effra" panose="02000506080000020004"/>
              </a:rPr>
              <a:t> kruisribgewelven, skeletbouw, zijbeuken</a:t>
            </a:r>
            <a:endParaRPr lang="nl-NL" sz="1600" b="1" i="0" dirty="0">
              <a:solidFill>
                <a:srgbClr val="242424"/>
              </a:solidFill>
              <a:effectLst/>
              <a:latin typeface="Effra" panose="02000506080000020004"/>
            </a:endParaRPr>
          </a:p>
        </p:txBody>
      </p:sp>
      <p:pic>
        <p:nvPicPr>
          <p:cNvPr id="3" name="Afbeelding 2">
            <a:extLst>
              <a:ext uri="{FF2B5EF4-FFF2-40B4-BE49-F238E27FC236}">
                <a16:creationId xmlns:a16="http://schemas.microsoft.com/office/drawing/2014/main" id="{D37CEF6C-00EB-FBB1-5754-ABB9C5A6787F}"/>
              </a:ext>
            </a:extLst>
          </p:cNvPr>
          <p:cNvPicPr>
            <a:picLocks noChangeAspect="1"/>
          </p:cNvPicPr>
          <p:nvPr/>
        </p:nvPicPr>
        <p:blipFill>
          <a:blip r:embed="rId2"/>
          <a:stretch>
            <a:fillRect/>
          </a:stretch>
        </p:blipFill>
        <p:spPr>
          <a:xfrm>
            <a:off x="7074459" y="1022027"/>
            <a:ext cx="3145866" cy="5426244"/>
          </a:xfrm>
          <a:prstGeom prst="rect">
            <a:avLst/>
          </a:prstGeom>
        </p:spPr>
      </p:pic>
    </p:spTree>
    <p:extLst>
      <p:ext uri="{BB962C8B-B14F-4D97-AF65-F5344CB8AC3E}">
        <p14:creationId xmlns:p14="http://schemas.microsoft.com/office/powerpoint/2010/main" val="3240328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E5324-4F52-3C18-C351-CF617347E702}"/>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7C9C379C-B2EB-4534-E27F-A5A655A65D4F}"/>
              </a:ext>
            </a:extLst>
          </p:cNvPr>
          <p:cNvSpPr txBox="1"/>
          <p:nvPr/>
        </p:nvSpPr>
        <p:spPr>
          <a:xfrm>
            <a:off x="506518" y="2094631"/>
            <a:ext cx="6188481" cy="3293209"/>
          </a:xfrm>
          <a:prstGeom prst="rect">
            <a:avLst/>
          </a:prstGeom>
          <a:noFill/>
        </p:spPr>
        <p:txBody>
          <a:bodyPr wrap="square">
            <a:spAutoFit/>
          </a:bodyPr>
          <a:lstStyle/>
          <a:p>
            <a:pPr algn="l"/>
            <a:r>
              <a:rPr lang="nl-NL" sz="1600" b="0" i="0" dirty="0">
                <a:solidFill>
                  <a:srgbClr val="242424"/>
                </a:solidFill>
                <a:effectLst/>
                <a:latin typeface="Effra" panose="02000506080000020004"/>
              </a:rPr>
              <a:t>Rond 1370 startte de bouw van de Sint-Janskerk in Den Bosch. Het koor was het deel van de kerk dat als eerste werd gebouwd. Op afbeelding 1 zie je een foto van het interieur van het koor. Het werd uitgevoerd in de gotische bouwstijl. </a:t>
            </a:r>
          </a:p>
          <a:p>
            <a:pPr algn="l"/>
            <a:endParaRPr lang="nl-NL" sz="1600" dirty="0">
              <a:solidFill>
                <a:srgbClr val="242424"/>
              </a:solidFill>
              <a:latin typeface="Effra" panose="02000506080000020004"/>
            </a:endParaRPr>
          </a:p>
          <a:p>
            <a:pPr algn="l"/>
            <a:endParaRPr lang="nl-NL" sz="1600" b="0" i="0" dirty="0">
              <a:solidFill>
                <a:srgbClr val="242424"/>
              </a:solidFill>
              <a:effectLst/>
              <a:latin typeface="Effra" panose="02000506080000020004"/>
            </a:endParaRPr>
          </a:p>
          <a:p>
            <a:pPr algn="l"/>
            <a:r>
              <a:rPr lang="nl-NL" sz="1600" b="1" i="0" dirty="0">
                <a:solidFill>
                  <a:srgbClr val="242424"/>
                </a:solidFill>
                <a:effectLst/>
                <a:latin typeface="Effra" panose="02000506080000020004"/>
              </a:rPr>
              <a:t>(3pt) Noem drie kenmerken van gotische architectuur die zichtbaar zijn op afbeelding 1. Laat kleur buiten beschouwing</a:t>
            </a:r>
          </a:p>
          <a:p>
            <a:pPr algn="l"/>
            <a:endParaRPr lang="nl-NL" sz="1600" b="1" dirty="0">
              <a:solidFill>
                <a:srgbClr val="242424"/>
              </a:solidFill>
              <a:latin typeface="Effra" panose="02000506080000020004"/>
            </a:endParaRPr>
          </a:p>
          <a:p>
            <a:r>
              <a:rPr lang="nl-NL" sz="1600" b="1" dirty="0">
                <a:latin typeface="Effra" panose="02000506080000020004"/>
              </a:rPr>
              <a:t>A:</a:t>
            </a:r>
            <a:r>
              <a:rPr lang="nl-NL" sz="1600" dirty="0">
                <a:latin typeface="Effra" panose="02000506080000020004"/>
              </a:rPr>
              <a:t> spitsbogen, kruisribgewelven, steunberen</a:t>
            </a:r>
          </a:p>
          <a:p>
            <a:r>
              <a:rPr lang="nl-NL" sz="1600" b="1" dirty="0">
                <a:solidFill>
                  <a:srgbClr val="FF0000"/>
                </a:solidFill>
                <a:latin typeface="Effra" panose="02000506080000020004"/>
              </a:rPr>
              <a:t>B:</a:t>
            </a:r>
            <a:r>
              <a:rPr lang="nl-NL" sz="1600" dirty="0">
                <a:solidFill>
                  <a:srgbClr val="FF0000"/>
                </a:solidFill>
                <a:latin typeface="Effra" panose="02000506080000020004"/>
              </a:rPr>
              <a:t> spitbogen, open koor, pinakels</a:t>
            </a:r>
          </a:p>
          <a:p>
            <a:r>
              <a:rPr lang="nl-NL" sz="1600" b="1" dirty="0">
                <a:latin typeface="Effra" panose="02000506080000020004"/>
              </a:rPr>
              <a:t>C:</a:t>
            </a:r>
            <a:r>
              <a:rPr lang="nl-NL" sz="1600" dirty="0">
                <a:latin typeface="Effra" panose="02000506080000020004"/>
              </a:rPr>
              <a:t> glas in lood, luchtbogen, skeletbouw</a:t>
            </a:r>
          </a:p>
          <a:p>
            <a:r>
              <a:rPr lang="nl-NL" sz="1600" b="1" dirty="0">
                <a:latin typeface="Effra" panose="02000506080000020004"/>
              </a:rPr>
              <a:t>D:</a:t>
            </a:r>
            <a:r>
              <a:rPr lang="nl-NL" sz="1600" dirty="0">
                <a:latin typeface="Effra" panose="02000506080000020004"/>
              </a:rPr>
              <a:t> kruisribgewelven, skeletbouw, zijbeuken</a:t>
            </a:r>
            <a:endParaRPr lang="nl-NL" sz="1600" b="1" i="0" dirty="0">
              <a:solidFill>
                <a:srgbClr val="242424"/>
              </a:solidFill>
              <a:effectLst/>
              <a:latin typeface="Effra" panose="02000506080000020004"/>
            </a:endParaRPr>
          </a:p>
        </p:txBody>
      </p:sp>
      <p:pic>
        <p:nvPicPr>
          <p:cNvPr id="5" name="Afbeelding 4">
            <a:extLst>
              <a:ext uri="{FF2B5EF4-FFF2-40B4-BE49-F238E27FC236}">
                <a16:creationId xmlns:a16="http://schemas.microsoft.com/office/drawing/2014/main" id="{0DBD8EE7-5B87-0EDA-1B54-DF3D4C32A295}"/>
              </a:ext>
            </a:extLst>
          </p:cNvPr>
          <p:cNvPicPr>
            <a:picLocks noChangeAspect="1"/>
          </p:cNvPicPr>
          <p:nvPr/>
        </p:nvPicPr>
        <p:blipFill>
          <a:blip r:embed="rId2"/>
          <a:stretch>
            <a:fillRect/>
          </a:stretch>
        </p:blipFill>
        <p:spPr>
          <a:xfrm>
            <a:off x="7074459" y="1022027"/>
            <a:ext cx="3145866" cy="5426244"/>
          </a:xfrm>
          <a:prstGeom prst="rect">
            <a:avLst/>
          </a:prstGeom>
        </p:spPr>
      </p:pic>
    </p:spTree>
    <p:extLst>
      <p:ext uri="{BB962C8B-B14F-4D97-AF65-F5344CB8AC3E}">
        <p14:creationId xmlns:p14="http://schemas.microsoft.com/office/powerpoint/2010/main" val="3864743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669281F-6D7A-4A07-7EE4-1D15C9A1A77D}"/>
              </a:ext>
            </a:extLst>
          </p:cNvPr>
          <p:cNvSpPr>
            <a:spLocks noGrp="1"/>
          </p:cNvSpPr>
          <p:nvPr>
            <p:ph idx="1"/>
          </p:nvPr>
        </p:nvSpPr>
        <p:spPr>
          <a:xfrm>
            <a:off x="8021053" y="1243264"/>
            <a:ext cx="3846093" cy="5566610"/>
          </a:xfrm>
        </p:spPr>
        <p:txBody>
          <a:bodyPr>
            <a:noAutofit/>
          </a:bodyPr>
          <a:lstStyle/>
          <a:p>
            <a:pPr marL="0" indent="0">
              <a:buNone/>
            </a:pPr>
            <a:r>
              <a:rPr lang="nl-NL" sz="1300" dirty="0"/>
              <a:t>Op afbeelding 1 zie je een genrestuk van de Hollande schilder Jan Steen. Het schilderij staat bekend onder de titel </a:t>
            </a:r>
            <a:r>
              <a:rPr lang="nl-NL" sz="1300" i="1" dirty="0"/>
              <a:t>De rederijkers – “In liefde vrij”</a:t>
            </a:r>
            <a:r>
              <a:rPr lang="nl-NL" sz="1300" dirty="0"/>
              <a:t>.  Aangenomen wordt dan Jan Steen zichzelf heeft afgebeeld op het schilderij. Hij bevindt zich buiten, in het publiek, en kijkt richting de beschouwer. Aan het begin van de zeventiende eeuw genoten rederijkers veel aanzien in de Republiek. In de tweede helft van de zeventiende eeuw daalde hun aanzien. </a:t>
            </a:r>
          </a:p>
          <a:p>
            <a:pPr marL="0" indent="0">
              <a:buNone/>
            </a:pPr>
            <a:r>
              <a:rPr lang="nl-NL" sz="1300" dirty="0"/>
              <a:t>Kunsthistorische verschillen van mening over de houding van Jan Steen ten opzichte van de rederijkerscultuur. Volgens </a:t>
            </a:r>
            <a:r>
              <a:rPr lang="nl-NL" sz="1300" dirty="0" err="1"/>
              <a:t>Mariët</a:t>
            </a:r>
            <a:r>
              <a:rPr lang="nl-NL" sz="1300" dirty="0"/>
              <a:t> Westerman stond Steen kritisch tegenover de cultuur van de rederijkers. </a:t>
            </a:r>
          </a:p>
          <a:p>
            <a:pPr marL="0" indent="0">
              <a:buNone/>
            </a:pPr>
            <a:r>
              <a:rPr lang="nl-NL" sz="1300" dirty="0"/>
              <a:t>Volgens Albert </a:t>
            </a:r>
            <a:r>
              <a:rPr lang="nl-NL" sz="1300" dirty="0" err="1"/>
              <a:t>Heppner</a:t>
            </a:r>
            <a:r>
              <a:rPr lang="nl-NL" sz="1300" dirty="0"/>
              <a:t> stond Steen positief tegenover de cultuur van de rederijkers en is het schilderij op afbeelding 1 mogelijk zelfs in opdracht van een rederijkerskamer gemaakt.</a:t>
            </a:r>
          </a:p>
          <a:p>
            <a:pPr marL="0" indent="0">
              <a:buNone/>
            </a:pPr>
            <a:endParaRPr lang="nl-NL" sz="1300" dirty="0"/>
          </a:p>
          <a:p>
            <a:pPr marL="0" indent="0">
              <a:buNone/>
            </a:pPr>
            <a:r>
              <a:rPr lang="nl-NL" sz="1300" b="1" dirty="0"/>
              <a:t>Leg op basis van de voorstelling uit dat Steen kritisch stond tegenover de rederijkerscultuur. Betrek een voorbeeld in je antwoord.</a:t>
            </a:r>
          </a:p>
          <a:p>
            <a:pPr marL="0" indent="0">
              <a:buNone/>
            </a:pPr>
            <a:r>
              <a:rPr lang="nl-NL" sz="1300" b="1" dirty="0"/>
              <a:t>Leg op basis van de voorstelling uit dat Steen positief stond tegenover de rederijkerscultuur of leg uit dat het schilderij mogelijk zelfs een opdracht is. Betrek een voorbeeld in je antwoord.</a:t>
            </a:r>
            <a:br>
              <a:rPr lang="nl-NL" sz="1300" b="1" dirty="0"/>
            </a:br>
            <a:r>
              <a:rPr lang="nl-NL" sz="1300" b="1" dirty="0"/>
              <a:t>(2pt)</a:t>
            </a:r>
          </a:p>
        </p:txBody>
      </p:sp>
      <p:pic>
        <p:nvPicPr>
          <p:cNvPr id="6148" name="Picture 4">
            <a:extLst>
              <a:ext uri="{FF2B5EF4-FFF2-40B4-BE49-F238E27FC236}">
                <a16:creationId xmlns:a16="http://schemas.microsoft.com/office/drawing/2014/main" id="{64A130CA-ABBA-0F74-E973-5E3A0C785B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80" y="169244"/>
            <a:ext cx="7719316" cy="6528336"/>
          </a:xfrm>
          <a:prstGeom prst="rect">
            <a:avLst/>
          </a:prstGeom>
          <a:noFill/>
          <a:extLst>
            <a:ext uri="{909E8E84-426E-40DD-AFC4-6F175D3DCCD1}">
              <a14:hiddenFill xmlns:a14="http://schemas.microsoft.com/office/drawing/2010/main">
                <a:solidFill>
                  <a:srgbClr val="FFFFFF"/>
                </a:solidFill>
              </a14:hiddenFill>
            </a:ext>
          </a:extLst>
        </p:spPr>
      </p:pic>
      <p:sp>
        <p:nvSpPr>
          <p:cNvPr id="6" name="Ovaal 5">
            <a:extLst>
              <a:ext uri="{FF2B5EF4-FFF2-40B4-BE49-F238E27FC236}">
                <a16:creationId xmlns:a16="http://schemas.microsoft.com/office/drawing/2014/main" id="{197D87DD-851E-8C63-477A-0304F42DE716}"/>
              </a:ext>
            </a:extLst>
          </p:cNvPr>
          <p:cNvSpPr/>
          <p:nvPr/>
        </p:nvSpPr>
        <p:spPr>
          <a:xfrm>
            <a:off x="1090863" y="2582779"/>
            <a:ext cx="882316" cy="846221"/>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95065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FF73D-E641-21AC-95F4-05ECDE90538B}"/>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2815DDE-A161-AE17-4405-6872A9F82D13}"/>
              </a:ext>
            </a:extLst>
          </p:cNvPr>
          <p:cNvSpPr>
            <a:spLocks noGrp="1"/>
          </p:cNvSpPr>
          <p:nvPr>
            <p:ph idx="1"/>
          </p:nvPr>
        </p:nvSpPr>
        <p:spPr>
          <a:xfrm>
            <a:off x="6286500" y="1282700"/>
            <a:ext cx="5580647" cy="5819274"/>
          </a:xfrm>
        </p:spPr>
        <p:txBody>
          <a:bodyPr>
            <a:noAutofit/>
          </a:bodyPr>
          <a:lstStyle/>
          <a:p>
            <a:pPr marL="0" indent="0">
              <a:buNone/>
            </a:pPr>
            <a:r>
              <a:rPr lang="nl-NL" sz="1500" dirty="0"/>
              <a:t>Kunsthistorische verschillen van mening over de houding van Jan Steen ten opzichte van de rederijkerscultuur. Volgens </a:t>
            </a:r>
            <a:r>
              <a:rPr lang="nl-NL" sz="1500" dirty="0" err="1"/>
              <a:t>Mariët</a:t>
            </a:r>
            <a:r>
              <a:rPr lang="nl-NL" sz="1500" dirty="0"/>
              <a:t> Westerman stond Steen kritisch tegenover de cultuur van de rederijkers. </a:t>
            </a:r>
          </a:p>
          <a:p>
            <a:pPr marL="0" indent="0">
              <a:buNone/>
            </a:pPr>
            <a:r>
              <a:rPr lang="nl-NL" sz="1500" dirty="0"/>
              <a:t>Volgens Albert </a:t>
            </a:r>
            <a:r>
              <a:rPr lang="nl-NL" sz="1500" dirty="0" err="1"/>
              <a:t>Heppner</a:t>
            </a:r>
            <a:r>
              <a:rPr lang="nl-NL" sz="1500" dirty="0"/>
              <a:t> stond Steen positief tegenover de cultuur van de rederijkers en is het schilderij op afbeelding 1 mogelijk zelfs in opdracht van een rederijkerskamer gemaakt.</a:t>
            </a:r>
          </a:p>
          <a:p>
            <a:pPr marL="0" indent="0">
              <a:buNone/>
            </a:pPr>
            <a:endParaRPr lang="nl-NL" sz="1500" dirty="0"/>
          </a:p>
          <a:p>
            <a:pPr marL="0" indent="0">
              <a:buNone/>
            </a:pPr>
            <a:r>
              <a:rPr lang="nl-NL" sz="1500" b="1" dirty="0"/>
              <a:t>Leg op basis van de voorstelling uit dat Steen kritisch stond tegenover de rederijkerscultuur. Betrek een voorbeeld in je antwoord. (1pt)</a:t>
            </a:r>
          </a:p>
          <a:p>
            <a:pPr>
              <a:buFontTx/>
              <a:buChar char="-"/>
            </a:pPr>
            <a:r>
              <a:rPr lang="nl-NL" sz="1500" dirty="0"/>
              <a:t>De antwoorden moeten de volgende strekking hebben: Steen was kritisch, want (een van de volgende): </a:t>
            </a:r>
          </a:p>
          <a:p>
            <a:pPr>
              <a:buFontTx/>
              <a:buChar char="-"/>
            </a:pPr>
            <a:r>
              <a:rPr lang="nl-NL" sz="1500" dirty="0">
                <a:solidFill>
                  <a:srgbClr val="FF0000"/>
                </a:solidFill>
              </a:rPr>
              <a:t>hij zet de rederijkerscultuur neer als losbandig / wellustig / gericht op drinken en/of plat vermaak. Dit blijkt bijvoorbeeld uit de rommelige, kroegachtige omgeving / de man die de vrouw betast / het drinken / het handelen of gokken / het neerzetten van de voordracht als amusant (in plaats van als hoogstaande taalkunst).</a:t>
            </a:r>
          </a:p>
          <a:p>
            <a:pPr>
              <a:buFontTx/>
              <a:buChar char="-"/>
            </a:pPr>
            <a:r>
              <a:rPr lang="nl-NL" sz="1500" dirty="0">
                <a:solidFill>
                  <a:srgbClr val="FF0000"/>
                </a:solidFill>
              </a:rPr>
              <a:t>hij plaatst zichzelf op een (kritische) afstand. Dit blijkt uit het feit dat Steen zichzelf helemaal achteraan (in het publiek) heeft weergegeven. </a:t>
            </a:r>
            <a:endParaRPr lang="nl-NL" sz="1500" b="1" dirty="0">
              <a:solidFill>
                <a:srgbClr val="FF0000"/>
              </a:solidFill>
            </a:endParaRPr>
          </a:p>
        </p:txBody>
      </p:sp>
      <p:pic>
        <p:nvPicPr>
          <p:cNvPr id="6148" name="Picture 4">
            <a:extLst>
              <a:ext uri="{FF2B5EF4-FFF2-40B4-BE49-F238E27FC236}">
                <a16:creationId xmlns:a16="http://schemas.microsoft.com/office/drawing/2014/main" id="{F09382FE-BA25-54ED-70DF-6AB0B06235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80" y="1204415"/>
            <a:ext cx="5951620" cy="5033370"/>
          </a:xfrm>
          <a:prstGeom prst="rect">
            <a:avLst/>
          </a:prstGeom>
          <a:noFill/>
          <a:extLst>
            <a:ext uri="{909E8E84-426E-40DD-AFC4-6F175D3DCCD1}">
              <a14:hiddenFill xmlns:a14="http://schemas.microsoft.com/office/drawing/2010/main">
                <a:solidFill>
                  <a:srgbClr val="FFFFFF"/>
                </a:solidFill>
              </a14:hiddenFill>
            </a:ext>
          </a:extLst>
        </p:spPr>
      </p:pic>
      <p:sp>
        <p:nvSpPr>
          <p:cNvPr id="6" name="Ovaal 5">
            <a:extLst>
              <a:ext uri="{FF2B5EF4-FFF2-40B4-BE49-F238E27FC236}">
                <a16:creationId xmlns:a16="http://schemas.microsoft.com/office/drawing/2014/main" id="{A721D738-7D38-A68E-80EE-8CC2698D8C15}"/>
              </a:ext>
            </a:extLst>
          </p:cNvPr>
          <p:cNvSpPr/>
          <p:nvPr/>
        </p:nvSpPr>
        <p:spPr>
          <a:xfrm>
            <a:off x="913063" y="3128879"/>
            <a:ext cx="604240" cy="579521"/>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0556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88891-1CEB-2DBF-4B4E-40BBC81455B7}"/>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FB1889E-23FD-60A6-12E5-4EA1934BF07F}"/>
              </a:ext>
            </a:extLst>
          </p:cNvPr>
          <p:cNvSpPr>
            <a:spLocks noGrp="1"/>
          </p:cNvSpPr>
          <p:nvPr>
            <p:ph idx="1"/>
          </p:nvPr>
        </p:nvSpPr>
        <p:spPr>
          <a:xfrm>
            <a:off x="6321425" y="1204415"/>
            <a:ext cx="5555247" cy="5033370"/>
          </a:xfrm>
        </p:spPr>
        <p:txBody>
          <a:bodyPr>
            <a:noAutofit/>
          </a:bodyPr>
          <a:lstStyle/>
          <a:p>
            <a:pPr marL="0" indent="0">
              <a:buNone/>
            </a:pPr>
            <a:r>
              <a:rPr lang="nl-NL" sz="1500" b="1" dirty="0"/>
              <a:t>Leg op basis van de voorstelling uit dat Steen positief stond tegenover de rederijkerscultuur. Betrek een voorbeeld in je antwoord. (1pt)</a:t>
            </a:r>
          </a:p>
          <a:p>
            <a:pPr>
              <a:buFontTx/>
              <a:buChar char="-"/>
            </a:pPr>
            <a:r>
              <a:rPr lang="nl-NL" sz="1500" dirty="0">
                <a:solidFill>
                  <a:srgbClr val="FF0000"/>
                </a:solidFill>
              </a:rPr>
              <a:t>De antwoorden moeten de volgende strekking hebben Steen was positief (werkte in opdracht van), want (een van de volgende): </a:t>
            </a:r>
          </a:p>
          <a:p>
            <a:pPr>
              <a:buFontTx/>
              <a:buChar char="-"/>
            </a:pPr>
            <a:r>
              <a:rPr lang="nl-NL" sz="1500" dirty="0">
                <a:solidFill>
                  <a:srgbClr val="FF0000"/>
                </a:solidFill>
              </a:rPr>
              <a:t>hij zet de rederijkers met zorg / op een positieve manier neer. Dit blijkt bijvoorbeeld uit de detaillering in de gezichten en/of fraaie kleding van de rederijkers, zoals bij de figuur die de voordracht houdt. (Dit kan opgevat worden als een in opdracht gemaakt portret.)  </a:t>
            </a:r>
          </a:p>
          <a:p>
            <a:pPr>
              <a:buFontTx/>
              <a:buChar char="-"/>
            </a:pPr>
            <a:r>
              <a:rPr lang="nl-NL" sz="1500" dirty="0">
                <a:solidFill>
                  <a:srgbClr val="FF0000"/>
                </a:solidFill>
              </a:rPr>
              <a:t>hij zet de meerderheid van het publiek zo neer dat het (al dan niet aandachtig) naar de rederijker lijkt te luisteren. </a:t>
            </a:r>
          </a:p>
          <a:p>
            <a:pPr>
              <a:buFontTx/>
              <a:buChar char="-"/>
            </a:pPr>
            <a:r>
              <a:rPr lang="nl-NL" sz="1500" dirty="0">
                <a:solidFill>
                  <a:srgbClr val="FF0000"/>
                </a:solidFill>
              </a:rPr>
              <a:t>hij zet figuren die geen rederijker zijn / die zich niet met de voordracht bezighouden karikaturaal neer. Dit blijkt bijvoorbeeld uit de veelbetekenende mimiek van de man en de vrouw op de voorgrond.  </a:t>
            </a:r>
          </a:p>
          <a:p>
            <a:pPr>
              <a:buFontTx/>
              <a:buChar char="-"/>
            </a:pPr>
            <a:r>
              <a:rPr lang="nl-NL" sz="1500" dirty="0">
                <a:solidFill>
                  <a:srgbClr val="FF0000"/>
                </a:solidFill>
              </a:rPr>
              <a:t>hij geeft hier een morele les, zoals ook de rederijkers vaak doen. Dit blijkt bijvoorbeeld uit het wellustige gedrag dat wordt veroordeeld door het overduidelijk als fout gedrag neer te zetten. / Dit blijkt bijvoorbeeld uit de rederijker (die de voordracht houdt) die zich afkeert van de losbandige praktijken.</a:t>
            </a:r>
            <a:endParaRPr lang="nl-NL" sz="1500" b="1" dirty="0">
              <a:solidFill>
                <a:srgbClr val="FF0000"/>
              </a:solidFill>
            </a:endParaRPr>
          </a:p>
        </p:txBody>
      </p:sp>
      <p:sp>
        <p:nvSpPr>
          <p:cNvPr id="6" name="Ovaal 5">
            <a:extLst>
              <a:ext uri="{FF2B5EF4-FFF2-40B4-BE49-F238E27FC236}">
                <a16:creationId xmlns:a16="http://schemas.microsoft.com/office/drawing/2014/main" id="{6F700E4D-7321-5EBB-E02E-8A5393E4E5DB}"/>
              </a:ext>
            </a:extLst>
          </p:cNvPr>
          <p:cNvSpPr/>
          <p:nvPr/>
        </p:nvSpPr>
        <p:spPr>
          <a:xfrm>
            <a:off x="913063" y="2836779"/>
            <a:ext cx="604240" cy="579521"/>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a:t>
            </a:r>
          </a:p>
        </p:txBody>
      </p:sp>
      <p:pic>
        <p:nvPicPr>
          <p:cNvPr id="2" name="Picture 4">
            <a:extLst>
              <a:ext uri="{FF2B5EF4-FFF2-40B4-BE49-F238E27FC236}">
                <a16:creationId xmlns:a16="http://schemas.microsoft.com/office/drawing/2014/main" id="{B0BFFC5D-D4F4-462F-692C-A5F71EB7F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80" y="1204415"/>
            <a:ext cx="5951620" cy="5033370"/>
          </a:xfrm>
          <a:prstGeom prst="rect">
            <a:avLst/>
          </a:prstGeom>
          <a:noFill/>
          <a:extLst>
            <a:ext uri="{909E8E84-426E-40DD-AFC4-6F175D3DCCD1}">
              <a14:hiddenFill xmlns:a14="http://schemas.microsoft.com/office/drawing/2010/main">
                <a:solidFill>
                  <a:srgbClr val="FFFFFF"/>
                </a:solidFill>
              </a14:hiddenFill>
            </a:ext>
          </a:extLst>
        </p:spPr>
      </p:pic>
      <p:sp>
        <p:nvSpPr>
          <p:cNvPr id="4" name="Ovaal 3">
            <a:extLst>
              <a:ext uri="{FF2B5EF4-FFF2-40B4-BE49-F238E27FC236}">
                <a16:creationId xmlns:a16="http://schemas.microsoft.com/office/drawing/2014/main" id="{7DB6C11C-D1A1-F1B7-44E3-2576D15178BE}"/>
              </a:ext>
            </a:extLst>
          </p:cNvPr>
          <p:cNvSpPr/>
          <p:nvPr/>
        </p:nvSpPr>
        <p:spPr>
          <a:xfrm>
            <a:off x="913063" y="3128879"/>
            <a:ext cx="604240" cy="579521"/>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0995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E1230A6-8993-9B46-5765-013CEDE0FBAD}"/>
              </a:ext>
            </a:extLst>
          </p:cNvPr>
          <p:cNvSpPr>
            <a:spLocks noGrp="1"/>
          </p:cNvSpPr>
          <p:nvPr>
            <p:ph idx="1"/>
          </p:nvPr>
        </p:nvSpPr>
        <p:spPr>
          <a:xfrm>
            <a:off x="8188248" y="1481826"/>
            <a:ext cx="3896095" cy="4395664"/>
          </a:xfrm>
        </p:spPr>
        <p:txBody>
          <a:bodyPr>
            <a:normAutofit/>
          </a:bodyPr>
          <a:lstStyle/>
          <a:p>
            <a:pPr marL="0" indent="0">
              <a:buNone/>
            </a:pPr>
            <a:r>
              <a:rPr lang="nl-NL" sz="1500" dirty="0"/>
              <a:t>Op</a:t>
            </a:r>
            <a:r>
              <a:rPr lang="nl-NL" sz="1500" i="1" dirty="0"/>
              <a:t> afbeelding 1, 2 en 3  </a:t>
            </a:r>
            <a:r>
              <a:rPr lang="nl-NL" sz="1500" dirty="0"/>
              <a:t>zie je werk van de Britse kunstenaar Neil </a:t>
            </a:r>
            <a:r>
              <a:rPr lang="nl-NL" sz="1500" dirty="0" err="1"/>
              <a:t>Raitt</a:t>
            </a:r>
            <a:r>
              <a:rPr lang="nl-NL" sz="1500" dirty="0"/>
              <a:t> (1986). </a:t>
            </a:r>
            <a:r>
              <a:rPr lang="nl-NL" sz="1500" dirty="0" err="1"/>
              <a:t>Raitt</a:t>
            </a:r>
            <a:r>
              <a:rPr lang="nl-NL" sz="1500" dirty="0"/>
              <a:t> exposeert in galerieën die bekendstaan om hun vooruitstrevende opvatting over kunst.</a:t>
            </a:r>
          </a:p>
          <a:p>
            <a:pPr marL="0" indent="0">
              <a:buNone/>
            </a:pPr>
            <a:r>
              <a:rPr lang="nl-NL" sz="1500" dirty="0"/>
              <a:t>In een interview gaf </a:t>
            </a:r>
            <a:r>
              <a:rPr lang="nl-NL" sz="1500" dirty="0" err="1"/>
              <a:t>Rait</a:t>
            </a:r>
            <a:r>
              <a:rPr lang="nl-NL" sz="1500" dirty="0"/>
              <a:t> aan dat hij het gebruik van de specifieke esthetiek van collega schilder Bob Ross in de context van hedendaagse kunst ziet als het spelen met de grens tussen hoge kunst en kitsch. Deze opvatting is kenmerkend voor het postmodernisme.</a:t>
            </a:r>
          </a:p>
          <a:p>
            <a:pPr marL="0" indent="0">
              <a:buNone/>
            </a:pPr>
            <a:r>
              <a:rPr lang="nl-NL" sz="1500" b="1" dirty="0"/>
              <a:t>Noem </a:t>
            </a:r>
            <a:r>
              <a:rPr lang="nl-NL" sz="1500" b="1" u="sng" dirty="0"/>
              <a:t>nog</a:t>
            </a:r>
            <a:r>
              <a:rPr lang="nl-NL" sz="1500" b="1" dirty="0"/>
              <a:t> drie kenmerken van het postmodernisme die zichtbaar zijn in het werk van </a:t>
            </a:r>
            <a:r>
              <a:rPr lang="nl-NL" sz="1500" b="1" dirty="0" err="1"/>
              <a:t>Raitt</a:t>
            </a:r>
            <a:r>
              <a:rPr lang="nl-NL" sz="1500" b="1" dirty="0"/>
              <a:t> EN geef voor elk kenmerk aan hoe het op deze installatie van toepassing is. (3pt)</a:t>
            </a:r>
          </a:p>
        </p:txBody>
      </p:sp>
      <p:pic>
        <p:nvPicPr>
          <p:cNvPr id="4" name="Picture 2" descr="Neil Raitt · Galerie Judin">
            <a:extLst>
              <a:ext uri="{FF2B5EF4-FFF2-40B4-BE49-F238E27FC236}">
                <a16:creationId xmlns:a16="http://schemas.microsoft.com/office/drawing/2014/main" id="{2279F180-2E57-4561-91BA-B0CEB322C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30" y="1002340"/>
            <a:ext cx="3320152" cy="41828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E3839CE-2460-4369-A46E-03D013C87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857" y="3773840"/>
            <a:ext cx="4353838" cy="29025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1ACDDEA1-814D-47DA-BADF-CFF335C45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32" y="1014228"/>
            <a:ext cx="4353838" cy="2688647"/>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EAF9DC7E-2EE0-43F7-85A5-B811FB430C38}"/>
              </a:ext>
            </a:extLst>
          </p:cNvPr>
          <p:cNvSpPr/>
          <p:nvPr/>
        </p:nvSpPr>
        <p:spPr>
          <a:xfrm>
            <a:off x="181068" y="740731"/>
            <a:ext cx="1813418" cy="261610"/>
          </a:xfrm>
          <a:prstGeom prst="rect">
            <a:avLst/>
          </a:prstGeom>
        </p:spPr>
        <p:txBody>
          <a:bodyPr wrap="square">
            <a:spAutoFit/>
          </a:bodyPr>
          <a:ls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1100" b="1" dirty="0"/>
              <a:t>AFBEELDING 1</a:t>
            </a:r>
            <a:endParaRPr lang="nl-NL" sz="1100" dirty="0"/>
          </a:p>
        </p:txBody>
      </p:sp>
      <p:sp>
        <p:nvSpPr>
          <p:cNvPr id="8" name="Rechthoek 7">
            <a:extLst>
              <a:ext uri="{FF2B5EF4-FFF2-40B4-BE49-F238E27FC236}">
                <a16:creationId xmlns:a16="http://schemas.microsoft.com/office/drawing/2014/main" id="{4F410298-7DA4-4649-BAA3-D0723F0DE2B0}"/>
              </a:ext>
            </a:extLst>
          </p:cNvPr>
          <p:cNvSpPr/>
          <p:nvPr/>
        </p:nvSpPr>
        <p:spPr>
          <a:xfrm>
            <a:off x="3594232" y="740731"/>
            <a:ext cx="1813418" cy="261610"/>
          </a:xfrm>
          <a:prstGeom prst="rect">
            <a:avLst/>
          </a:prstGeom>
        </p:spPr>
        <p:txBody>
          <a:bodyPr wrap="square">
            <a:spAutoFit/>
          </a:bodyPr>
          <a:ls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1100" b="1" dirty="0"/>
              <a:t>AFBEELDING 2</a:t>
            </a:r>
            <a:endParaRPr lang="nl-NL" sz="1100" dirty="0"/>
          </a:p>
        </p:txBody>
      </p:sp>
      <p:sp>
        <p:nvSpPr>
          <p:cNvPr id="9" name="Rechthoek 8">
            <a:extLst>
              <a:ext uri="{FF2B5EF4-FFF2-40B4-BE49-F238E27FC236}">
                <a16:creationId xmlns:a16="http://schemas.microsoft.com/office/drawing/2014/main" id="{0966AAE5-B8AF-4416-88DA-4B7DEA810124}"/>
              </a:ext>
            </a:extLst>
          </p:cNvPr>
          <p:cNvSpPr/>
          <p:nvPr/>
        </p:nvSpPr>
        <p:spPr>
          <a:xfrm>
            <a:off x="2600111" y="6391049"/>
            <a:ext cx="1813418" cy="261610"/>
          </a:xfrm>
          <a:prstGeom prst="rect">
            <a:avLst/>
          </a:prstGeom>
        </p:spPr>
        <p:txBody>
          <a:bodyPr wrap="square">
            <a:spAutoFit/>
          </a:bodyPr>
          <a:ls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1100" b="1" dirty="0"/>
              <a:t>AFBEELDING 3</a:t>
            </a:r>
            <a:endParaRPr lang="nl-NL" sz="1100" dirty="0"/>
          </a:p>
        </p:txBody>
      </p:sp>
    </p:spTree>
    <p:extLst>
      <p:ext uri="{BB962C8B-B14F-4D97-AF65-F5344CB8AC3E}">
        <p14:creationId xmlns:p14="http://schemas.microsoft.com/office/powerpoint/2010/main" val="3118761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082C6-FD6A-9F2B-C13F-3ABF63AC739B}"/>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212435C-9466-D04D-D8AD-F9D09ACC9AB2}"/>
              </a:ext>
            </a:extLst>
          </p:cNvPr>
          <p:cNvSpPr>
            <a:spLocks noGrp="1"/>
          </p:cNvSpPr>
          <p:nvPr>
            <p:ph idx="1"/>
          </p:nvPr>
        </p:nvSpPr>
        <p:spPr>
          <a:xfrm>
            <a:off x="6676084" y="1014228"/>
            <a:ext cx="4899228" cy="5173921"/>
          </a:xfrm>
        </p:spPr>
        <p:txBody>
          <a:bodyPr>
            <a:noAutofit/>
          </a:bodyPr>
          <a:lstStyle/>
          <a:p>
            <a:pPr marL="0" indent="0">
              <a:buNone/>
            </a:pPr>
            <a:r>
              <a:rPr lang="nl-NL" sz="1400" b="1" dirty="0"/>
              <a:t>Noem </a:t>
            </a:r>
            <a:r>
              <a:rPr lang="nl-NL" sz="1400" b="1" u="sng" dirty="0"/>
              <a:t>nog</a:t>
            </a:r>
            <a:r>
              <a:rPr lang="nl-NL" sz="1400" b="1" dirty="0"/>
              <a:t> drie kenmerken van het postmodernisme die zichtbaar zijn in het werk van </a:t>
            </a:r>
            <a:r>
              <a:rPr lang="nl-NL" sz="1400" b="1" dirty="0" err="1"/>
              <a:t>Raitt</a:t>
            </a:r>
            <a:r>
              <a:rPr lang="nl-NL" sz="1400" b="1" dirty="0"/>
              <a:t> EN geef voor elk kenmerk aan hoe het op deze installatie van toepassing is. (3pt)</a:t>
            </a:r>
          </a:p>
          <a:p>
            <a:pPr marL="0" indent="0">
              <a:buNone/>
            </a:pPr>
            <a:r>
              <a:rPr lang="nl-NL" sz="1400" dirty="0">
                <a:solidFill>
                  <a:srgbClr val="FF0000"/>
                </a:solidFill>
              </a:rPr>
              <a:t>Kenmerken van het postmodernisme die zichtbaar zijn in het werk van </a:t>
            </a:r>
            <a:r>
              <a:rPr lang="nl-NL" sz="1400" dirty="0" err="1">
                <a:solidFill>
                  <a:srgbClr val="FF0000"/>
                </a:solidFill>
              </a:rPr>
              <a:t>Raitt</a:t>
            </a:r>
            <a:r>
              <a:rPr lang="nl-NL" sz="1400" dirty="0">
                <a:solidFill>
                  <a:srgbClr val="FF0000"/>
                </a:solidFill>
              </a:rPr>
              <a:t> (drie van de volgende):  </a:t>
            </a:r>
          </a:p>
          <a:p>
            <a:pPr>
              <a:buFontTx/>
              <a:buChar char="-"/>
            </a:pPr>
            <a:r>
              <a:rPr lang="nl-NL" sz="1400" b="1" dirty="0">
                <a:solidFill>
                  <a:srgbClr val="FF0000"/>
                </a:solidFill>
              </a:rPr>
              <a:t>Het gebruik van (stijl)citaten:</a:t>
            </a:r>
            <a:r>
              <a:rPr lang="nl-NL" sz="1400" dirty="0">
                <a:solidFill>
                  <a:srgbClr val="FF0000"/>
                </a:solidFill>
              </a:rPr>
              <a:t> </a:t>
            </a:r>
            <a:r>
              <a:rPr lang="nl-NL" sz="1400" dirty="0" err="1">
                <a:solidFill>
                  <a:srgbClr val="FF0000"/>
                </a:solidFill>
              </a:rPr>
              <a:t>Raitt</a:t>
            </a:r>
            <a:r>
              <a:rPr lang="nl-NL" sz="1400" dirty="0">
                <a:solidFill>
                  <a:srgbClr val="FF0000"/>
                </a:solidFill>
              </a:rPr>
              <a:t> citeert elementen uit Ross' werk / </a:t>
            </a:r>
            <a:r>
              <a:rPr lang="nl-NL" sz="1400" dirty="0" err="1">
                <a:solidFill>
                  <a:srgbClr val="FF0000"/>
                </a:solidFill>
              </a:rPr>
              <a:t>Raitt</a:t>
            </a:r>
            <a:r>
              <a:rPr lang="nl-NL" sz="1400" dirty="0">
                <a:solidFill>
                  <a:srgbClr val="FF0000"/>
                </a:solidFill>
              </a:rPr>
              <a:t> citeert werk uit de massacultuur (het werk van Ross).</a:t>
            </a:r>
          </a:p>
          <a:p>
            <a:pPr>
              <a:buFontTx/>
              <a:buChar char="-"/>
            </a:pPr>
            <a:r>
              <a:rPr lang="nl-NL" sz="1400" b="1" dirty="0">
                <a:solidFill>
                  <a:srgbClr val="FF0000"/>
                </a:solidFill>
              </a:rPr>
              <a:t>Eclecticisme / stijlvermenging:</a:t>
            </a:r>
            <a:r>
              <a:rPr lang="nl-NL" sz="1400" dirty="0">
                <a:solidFill>
                  <a:srgbClr val="FF0000"/>
                </a:solidFill>
              </a:rPr>
              <a:t> </a:t>
            </a:r>
            <a:r>
              <a:rPr lang="nl-NL" sz="1400" dirty="0" err="1">
                <a:solidFill>
                  <a:srgbClr val="FF0000"/>
                </a:solidFill>
              </a:rPr>
              <a:t>Raitt</a:t>
            </a:r>
            <a:r>
              <a:rPr lang="nl-NL" sz="1400" dirty="0">
                <a:solidFill>
                  <a:srgbClr val="FF0000"/>
                </a:solidFill>
              </a:rPr>
              <a:t> maakt een combinatie van zowel naturalistische en/of geïdealiseerde en/of stripachtige weergaven van het landschap (zonder dat er één stijl dominant is).</a:t>
            </a:r>
          </a:p>
          <a:p>
            <a:pPr>
              <a:buFontTx/>
              <a:buChar char="-"/>
            </a:pPr>
            <a:r>
              <a:rPr lang="nl-NL" sz="1400" dirty="0">
                <a:solidFill>
                  <a:srgbClr val="FF0000"/>
                </a:solidFill>
              </a:rPr>
              <a:t> De overschrijding van (technische / disciplinaire) grenzen: </a:t>
            </a:r>
            <a:r>
              <a:rPr lang="nl-NL" sz="1400" dirty="0" err="1">
                <a:solidFill>
                  <a:srgbClr val="FF0000"/>
                </a:solidFill>
              </a:rPr>
              <a:t>Raitt</a:t>
            </a:r>
            <a:r>
              <a:rPr lang="nl-NL" sz="1400" dirty="0">
                <a:solidFill>
                  <a:srgbClr val="FF0000"/>
                </a:solidFill>
              </a:rPr>
              <a:t> combineert schilderkunst, toegepaste kunst en ruimtelijk werk (allemaal in één werk). </a:t>
            </a:r>
          </a:p>
          <a:p>
            <a:pPr>
              <a:buFontTx/>
              <a:buChar char="-"/>
            </a:pPr>
            <a:r>
              <a:rPr lang="nl-NL" sz="1400" b="1" dirty="0">
                <a:solidFill>
                  <a:srgbClr val="FF0000"/>
                </a:solidFill>
              </a:rPr>
              <a:t>Ironie</a:t>
            </a:r>
            <a:r>
              <a:rPr lang="nl-NL" sz="1400" dirty="0">
                <a:solidFill>
                  <a:srgbClr val="FF0000"/>
                </a:solidFill>
              </a:rPr>
              <a:t>: </a:t>
            </a:r>
            <a:r>
              <a:rPr lang="nl-NL" sz="1400" dirty="0" err="1">
                <a:solidFill>
                  <a:srgbClr val="FF0000"/>
                </a:solidFill>
              </a:rPr>
              <a:t>Raitt</a:t>
            </a:r>
            <a:r>
              <a:rPr lang="nl-NL" sz="1400" dirty="0">
                <a:solidFill>
                  <a:srgbClr val="FF0000"/>
                </a:solidFill>
              </a:rPr>
              <a:t> herhaalt motieven (van Ross), daardoor is het werk op te vatten als een commentaar op de herhaling / op het cliché (in het werk van Ross en zijn navolgers). </a:t>
            </a:r>
          </a:p>
          <a:p>
            <a:pPr>
              <a:buFontTx/>
              <a:buChar char="-"/>
            </a:pPr>
            <a:r>
              <a:rPr lang="nl-NL" sz="1400" b="1" dirty="0">
                <a:solidFill>
                  <a:srgbClr val="FF0000"/>
                </a:solidFill>
              </a:rPr>
              <a:t>Spel / humor:</a:t>
            </a:r>
            <a:r>
              <a:rPr lang="nl-NL" sz="1400" dirty="0">
                <a:solidFill>
                  <a:srgbClr val="FF0000"/>
                </a:solidFill>
              </a:rPr>
              <a:t> </a:t>
            </a:r>
            <a:r>
              <a:rPr lang="nl-NL" sz="1400" dirty="0" err="1">
                <a:solidFill>
                  <a:srgbClr val="FF0000"/>
                </a:solidFill>
              </a:rPr>
              <a:t>Raitt</a:t>
            </a:r>
            <a:r>
              <a:rPr lang="nl-NL" sz="1400" dirty="0">
                <a:solidFill>
                  <a:srgbClr val="FF0000"/>
                </a:solidFill>
              </a:rPr>
              <a:t> voert motieven / beeldelementen (absurd) ver door, daardoor wordt de installatie speels / humoristisch. (Bijvoorbeeld: de doorgang in de vorm van een boom geeft zicht op een wand die gedecoreerd is met 'landschapsvlekken' en aan deze wand hangt weer een landschapsschilderij.) </a:t>
            </a:r>
            <a:endParaRPr lang="nl-NL" sz="1400" b="1" dirty="0">
              <a:solidFill>
                <a:srgbClr val="FF0000"/>
              </a:solidFill>
            </a:endParaRPr>
          </a:p>
        </p:txBody>
      </p:sp>
      <p:pic>
        <p:nvPicPr>
          <p:cNvPr id="4" name="Picture 2" descr="Neil Raitt · Galerie Judin">
            <a:extLst>
              <a:ext uri="{FF2B5EF4-FFF2-40B4-BE49-F238E27FC236}">
                <a16:creationId xmlns:a16="http://schemas.microsoft.com/office/drawing/2014/main" id="{AB2C35F5-F6D3-3415-E53B-9E301EC87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30" y="1002341"/>
            <a:ext cx="2540371" cy="32004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7DC6DE0-0A84-1B4F-44A0-3D9BD6868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963" y="3261810"/>
            <a:ext cx="3515016" cy="23433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075C9A6C-CDB7-A625-C94E-2B84CC1B8F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9963" y="1014228"/>
            <a:ext cx="3524259" cy="2176353"/>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7331D9CA-E223-0785-CF23-0E4F39507122}"/>
              </a:ext>
            </a:extLst>
          </p:cNvPr>
          <p:cNvSpPr/>
          <p:nvPr/>
        </p:nvSpPr>
        <p:spPr>
          <a:xfrm>
            <a:off x="181068" y="740731"/>
            <a:ext cx="1813418" cy="261610"/>
          </a:xfrm>
          <a:prstGeom prst="rect">
            <a:avLst/>
          </a:prstGeom>
        </p:spPr>
        <p:txBody>
          <a:bodyPr wrap="square">
            <a:spAutoFit/>
          </a:bodyPr>
          <a:ls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1100" b="1" dirty="0"/>
              <a:t>AFBEELDING 1</a:t>
            </a:r>
            <a:endParaRPr lang="nl-NL" sz="1100" dirty="0"/>
          </a:p>
        </p:txBody>
      </p:sp>
      <p:sp>
        <p:nvSpPr>
          <p:cNvPr id="8" name="Rechthoek 7">
            <a:extLst>
              <a:ext uri="{FF2B5EF4-FFF2-40B4-BE49-F238E27FC236}">
                <a16:creationId xmlns:a16="http://schemas.microsoft.com/office/drawing/2014/main" id="{15F5288D-D247-A325-B7CF-D07710E3EF66}"/>
              </a:ext>
            </a:extLst>
          </p:cNvPr>
          <p:cNvSpPr/>
          <p:nvPr/>
        </p:nvSpPr>
        <p:spPr>
          <a:xfrm>
            <a:off x="2786005" y="757079"/>
            <a:ext cx="1813418" cy="261610"/>
          </a:xfrm>
          <a:prstGeom prst="rect">
            <a:avLst/>
          </a:prstGeom>
        </p:spPr>
        <p:txBody>
          <a:bodyPr wrap="square">
            <a:spAutoFit/>
          </a:bodyPr>
          <a:ls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1100" b="1" dirty="0"/>
              <a:t>AFBEELDING 2</a:t>
            </a:r>
            <a:endParaRPr lang="nl-NL" sz="1100" dirty="0"/>
          </a:p>
        </p:txBody>
      </p:sp>
      <p:sp>
        <p:nvSpPr>
          <p:cNvPr id="9" name="Rechthoek 8">
            <a:extLst>
              <a:ext uri="{FF2B5EF4-FFF2-40B4-BE49-F238E27FC236}">
                <a16:creationId xmlns:a16="http://schemas.microsoft.com/office/drawing/2014/main" id="{7028253B-4D5F-A42C-9BA1-A27C20F0C2EF}"/>
              </a:ext>
            </a:extLst>
          </p:cNvPr>
          <p:cNvSpPr/>
          <p:nvPr/>
        </p:nvSpPr>
        <p:spPr>
          <a:xfrm>
            <a:off x="1721153" y="5343544"/>
            <a:ext cx="1813418" cy="261610"/>
          </a:xfrm>
          <a:prstGeom prst="rect">
            <a:avLst/>
          </a:prstGeom>
        </p:spPr>
        <p:txBody>
          <a:bodyPr wrap="square">
            <a:spAutoFit/>
          </a:bodyPr>
          <a:ls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1100" b="1" dirty="0"/>
              <a:t>AFBEELDING 3</a:t>
            </a:r>
            <a:endParaRPr lang="nl-NL" sz="1100" dirty="0"/>
          </a:p>
        </p:txBody>
      </p:sp>
    </p:spTree>
    <p:extLst>
      <p:ext uri="{BB962C8B-B14F-4D97-AF65-F5344CB8AC3E}">
        <p14:creationId xmlns:p14="http://schemas.microsoft.com/office/powerpoint/2010/main" val="229865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8D0D1-3E28-8B19-2B79-BDE7C4D10AC6}"/>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367EEBA-28F4-BDA5-DE57-4579BDCB8224}"/>
              </a:ext>
            </a:extLst>
          </p:cNvPr>
          <p:cNvSpPr>
            <a:spLocks noGrp="1"/>
          </p:cNvSpPr>
          <p:nvPr>
            <p:ph idx="1"/>
          </p:nvPr>
        </p:nvSpPr>
        <p:spPr>
          <a:xfrm>
            <a:off x="6676084" y="1014228"/>
            <a:ext cx="4899228" cy="5173921"/>
          </a:xfrm>
        </p:spPr>
        <p:txBody>
          <a:bodyPr>
            <a:noAutofit/>
          </a:bodyPr>
          <a:lstStyle/>
          <a:p>
            <a:pPr marL="0" indent="0">
              <a:buNone/>
            </a:pPr>
            <a:r>
              <a:rPr lang="nl-NL" sz="1400" b="1" dirty="0"/>
              <a:t>Noem </a:t>
            </a:r>
            <a:r>
              <a:rPr lang="nl-NL" sz="1400" b="1" u="sng" dirty="0"/>
              <a:t>nog</a:t>
            </a:r>
            <a:r>
              <a:rPr lang="nl-NL" sz="1400" b="1" dirty="0"/>
              <a:t> drie kenmerken van het postmodernisme die zichtbaar zijn in het werk van </a:t>
            </a:r>
            <a:r>
              <a:rPr lang="nl-NL" sz="1400" b="1" dirty="0" err="1"/>
              <a:t>Raitt</a:t>
            </a:r>
            <a:r>
              <a:rPr lang="nl-NL" sz="1400" b="1" dirty="0"/>
              <a:t> EN geef voor elk kenmerk aan hoe het op deze installatie van toepassing is. (3pt)</a:t>
            </a:r>
          </a:p>
          <a:p>
            <a:pPr>
              <a:buFontTx/>
              <a:buChar char="-"/>
            </a:pPr>
            <a:r>
              <a:rPr lang="nl-NL" sz="1400" b="1" dirty="0">
                <a:solidFill>
                  <a:srgbClr val="FF0000"/>
                </a:solidFill>
              </a:rPr>
              <a:t>Originaliteit</a:t>
            </a:r>
            <a:r>
              <a:rPr lang="nl-NL" sz="1400" dirty="0">
                <a:solidFill>
                  <a:srgbClr val="FF0000"/>
                </a:solidFill>
              </a:rPr>
              <a:t> hoeft niet meer in het postmodernisme, en daarom mogen clichés gebruikt worden zoals de verwijzingen naar de landschappen van Bob Ross in de patronen van de stoffen. </a:t>
            </a:r>
            <a:r>
              <a:rPr lang="nl-NL" sz="1400" dirty="0" err="1">
                <a:solidFill>
                  <a:srgbClr val="FF0000"/>
                </a:solidFill>
              </a:rPr>
              <a:t>Stijl-citaten</a:t>
            </a:r>
            <a:r>
              <a:rPr lang="nl-NL" sz="1400" dirty="0">
                <a:solidFill>
                  <a:srgbClr val="FF0000"/>
                </a:solidFill>
              </a:rPr>
              <a:t>/verwijzingen naar het werk van Ross zijn zichtbaar aanwezig.  </a:t>
            </a:r>
          </a:p>
          <a:p>
            <a:pPr>
              <a:buFontTx/>
              <a:buChar char="-"/>
            </a:pPr>
            <a:r>
              <a:rPr lang="nl-NL" sz="1400" dirty="0">
                <a:solidFill>
                  <a:srgbClr val="FF0000"/>
                </a:solidFill>
              </a:rPr>
              <a:t>Er is sprake van een </a:t>
            </a:r>
            <a:r>
              <a:rPr lang="nl-NL" sz="1400" b="1" dirty="0" err="1">
                <a:solidFill>
                  <a:srgbClr val="FF0000"/>
                </a:solidFill>
              </a:rPr>
              <a:t>vermening</a:t>
            </a:r>
            <a:r>
              <a:rPr lang="nl-NL" sz="1400" b="1" dirty="0">
                <a:solidFill>
                  <a:srgbClr val="FF0000"/>
                </a:solidFill>
              </a:rPr>
              <a:t> van beeldtalen:</a:t>
            </a:r>
            <a:r>
              <a:rPr lang="nl-NL" sz="1400" dirty="0">
                <a:solidFill>
                  <a:srgbClr val="FF0000"/>
                </a:solidFill>
              </a:rPr>
              <a:t> die van de kunst (installatie) en van de massacultuur, waarbij herkenbare afbeeldingen, veel herhalingen en technische reproductiemogelijkheden gebruikt zijn om motieven te maken van de landschappen van Bob Ross </a:t>
            </a:r>
          </a:p>
          <a:p>
            <a:pPr>
              <a:buFontTx/>
              <a:buChar char="-"/>
            </a:pPr>
            <a:r>
              <a:rPr lang="nl-NL" sz="1400" b="1" dirty="0">
                <a:solidFill>
                  <a:srgbClr val="FF0000"/>
                </a:solidFill>
              </a:rPr>
              <a:t>Complexiteit en tegenspraak:</a:t>
            </a:r>
            <a:r>
              <a:rPr lang="nl-NL" sz="1400" dirty="0">
                <a:solidFill>
                  <a:srgbClr val="FF0000"/>
                </a:solidFill>
              </a:rPr>
              <a:t> In het werk van </a:t>
            </a:r>
            <a:r>
              <a:rPr lang="nl-NL" sz="1400" dirty="0" err="1">
                <a:solidFill>
                  <a:srgbClr val="FF0000"/>
                </a:solidFill>
              </a:rPr>
              <a:t>Raitt</a:t>
            </a:r>
            <a:r>
              <a:rPr lang="nl-NL" sz="1400" dirty="0">
                <a:solidFill>
                  <a:srgbClr val="FF0000"/>
                </a:solidFill>
              </a:rPr>
              <a:t> zie je een scala aan verschillende soorten afbeeldingen/beelden waarin de natuur terugkomt. Zowel in de patronen op de stoffen als in de uitsnede van de boom (doorkijkje). Daarbij worden verschillende stijlen, functies en verwijzingen gecombineerd die tot een complex beeld leiden waarin niet één overkoepelende stijl gehanteerd is. </a:t>
            </a:r>
            <a:endParaRPr lang="nl-NL" sz="1400" b="1" dirty="0">
              <a:solidFill>
                <a:srgbClr val="FF0000"/>
              </a:solidFill>
            </a:endParaRPr>
          </a:p>
        </p:txBody>
      </p:sp>
      <p:pic>
        <p:nvPicPr>
          <p:cNvPr id="4" name="Picture 2" descr="Neil Raitt · Galerie Judin">
            <a:extLst>
              <a:ext uri="{FF2B5EF4-FFF2-40B4-BE49-F238E27FC236}">
                <a16:creationId xmlns:a16="http://schemas.microsoft.com/office/drawing/2014/main" id="{8066985E-CE91-C6DE-119A-B78ED7A33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30" y="1002341"/>
            <a:ext cx="2540371" cy="32004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776CE56-D59B-EC4A-722A-28B8AC23D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963" y="3261810"/>
            <a:ext cx="3515016" cy="23433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A5074E66-29B2-3D40-BA3C-8439189850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9963" y="1014228"/>
            <a:ext cx="3524259" cy="2176353"/>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D1E7FE48-A4B4-4DF1-2BDB-D1A8B85838F8}"/>
              </a:ext>
            </a:extLst>
          </p:cNvPr>
          <p:cNvSpPr/>
          <p:nvPr/>
        </p:nvSpPr>
        <p:spPr>
          <a:xfrm>
            <a:off x="181068" y="740731"/>
            <a:ext cx="1813418" cy="261610"/>
          </a:xfrm>
          <a:prstGeom prst="rect">
            <a:avLst/>
          </a:prstGeom>
        </p:spPr>
        <p:txBody>
          <a:bodyPr wrap="square">
            <a:spAutoFit/>
          </a:bodyPr>
          <a:ls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1100" b="1" dirty="0"/>
              <a:t>AFBEELDING 1</a:t>
            </a:r>
            <a:endParaRPr lang="nl-NL" sz="1100" dirty="0"/>
          </a:p>
        </p:txBody>
      </p:sp>
      <p:sp>
        <p:nvSpPr>
          <p:cNvPr id="8" name="Rechthoek 7">
            <a:extLst>
              <a:ext uri="{FF2B5EF4-FFF2-40B4-BE49-F238E27FC236}">
                <a16:creationId xmlns:a16="http://schemas.microsoft.com/office/drawing/2014/main" id="{E2C3183B-293A-1C98-2D34-CE8E73222930}"/>
              </a:ext>
            </a:extLst>
          </p:cNvPr>
          <p:cNvSpPr/>
          <p:nvPr/>
        </p:nvSpPr>
        <p:spPr>
          <a:xfrm>
            <a:off x="2786005" y="757079"/>
            <a:ext cx="1813418" cy="261610"/>
          </a:xfrm>
          <a:prstGeom prst="rect">
            <a:avLst/>
          </a:prstGeom>
        </p:spPr>
        <p:txBody>
          <a:bodyPr wrap="square">
            <a:spAutoFit/>
          </a:bodyPr>
          <a:ls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1100" b="1" dirty="0"/>
              <a:t>AFBEELDING 2</a:t>
            </a:r>
            <a:endParaRPr lang="nl-NL" sz="1100" dirty="0"/>
          </a:p>
        </p:txBody>
      </p:sp>
      <p:sp>
        <p:nvSpPr>
          <p:cNvPr id="9" name="Rechthoek 8">
            <a:extLst>
              <a:ext uri="{FF2B5EF4-FFF2-40B4-BE49-F238E27FC236}">
                <a16:creationId xmlns:a16="http://schemas.microsoft.com/office/drawing/2014/main" id="{B6FB0E6C-9EEF-06CB-72CC-D6E419E14B6E}"/>
              </a:ext>
            </a:extLst>
          </p:cNvPr>
          <p:cNvSpPr/>
          <p:nvPr/>
        </p:nvSpPr>
        <p:spPr>
          <a:xfrm>
            <a:off x="1721153" y="5343544"/>
            <a:ext cx="1813418" cy="261610"/>
          </a:xfrm>
          <a:prstGeom prst="rect">
            <a:avLst/>
          </a:prstGeom>
        </p:spPr>
        <p:txBody>
          <a:bodyPr wrap="square">
            <a:spAutoFit/>
          </a:bodyPr>
          <a:ls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1100" b="1" dirty="0"/>
              <a:t>AFBEELDING 3</a:t>
            </a:r>
            <a:endParaRPr lang="nl-NL" sz="1100" dirty="0"/>
          </a:p>
        </p:txBody>
      </p:sp>
    </p:spTree>
    <p:extLst>
      <p:ext uri="{BB962C8B-B14F-4D97-AF65-F5344CB8AC3E}">
        <p14:creationId xmlns:p14="http://schemas.microsoft.com/office/powerpoint/2010/main" val="76576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989115" y="969983"/>
            <a:ext cx="10148048" cy="5386090"/>
          </a:xfrm>
          <a:prstGeom prst="rect">
            <a:avLst/>
          </a:prstGeom>
          <a:noFill/>
        </p:spPr>
        <p:txBody>
          <a:bodyPr wrap="square" rtlCol="0">
            <a:spAutoFit/>
          </a:bodyPr>
          <a:lstStyle/>
          <a:p>
            <a:r>
              <a:rPr lang="nl-NL" sz="3200" b="1" u="sng" dirty="0">
                <a:latin typeface="Effra" panose="02000506080000020004"/>
              </a:rPr>
              <a:t>Let op bij analysevragen!</a:t>
            </a:r>
          </a:p>
          <a:p>
            <a:endParaRPr lang="nl-NL" sz="3200" b="1" u="sng" dirty="0">
              <a:latin typeface="Effra" panose="02000506080000020004"/>
            </a:endParaRPr>
          </a:p>
          <a:p>
            <a:r>
              <a:rPr lang="nl-NL" sz="2000" dirty="0">
                <a:latin typeface="Effra" panose="02000506080000020004"/>
              </a:rPr>
              <a:t>Beschrijf de bron objectief en volledig: </a:t>
            </a:r>
            <a:br>
              <a:rPr lang="nl-NL" sz="2000" dirty="0">
                <a:latin typeface="Effra" panose="02000506080000020004"/>
              </a:rPr>
            </a:br>
            <a:r>
              <a:rPr lang="nl-NL" sz="2000" dirty="0">
                <a:latin typeface="Effra" panose="02000506080000020004"/>
              </a:rPr>
              <a:t>alsof je docent de bron niet voor zich </a:t>
            </a:r>
            <a:br>
              <a:rPr lang="nl-NL" sz="2000" dirty="0">
                <a:latin typeface="Effra" panose="02000506080000020004"/>
              </a:rPr>
            </a:br>
            <a:r>
              <a:rPr lang="nl-NL" sz="2000" dirty="0">
                <a:latin typeface="Effra" panose="02000506080000020004"/>
              </a:rPr>
              <a:t>heeft. </a:t>
            </a:r>
          </a:p>
          <a:p>
            <a:endParaRPr lang="nl-NL" sz="2000" dirty="0">
              <a:latin typeface="Effra" panose="02000506080000020004"/>
            </a:endParaRPr>
          </a:p>
          <a:p>
            <a:r>
              <a:rPr lang="nl-NL" sz="2000" dirty="0">
                <a:latin typeface="Effra" panose="02000506080000020004"/>
              </a:rPr>
              <a:t>Dus op de vraag ‘hoe kun je zien dat Dieuwertje </a:t>
            </a:r>
            <a:br>
              <a:rPr lang="nl-NL" sz="2000" dirty="0">
                <a:latin typeface="Effra" panose="02000506080000020004"/>
              </a:rPr>
            </a:br>
            <a:r>
              <a:rPr lang="nl-NL" sz="2000" dirty="0">
                <a:latin typeface="Effra" panose="02000506080000020004"/>
              </a:rPr>
              <a:t>en/of Sjoerd van koninklijken bloede zijn?</a:t>
            </a:r>
          </a:p>
          <a:p>
            <a:br>
              <a:rPr lang="nl-NL" sz="2000" u="sng" dirty="0">
                <a:latin typeface="Effra" panose="02000506080000020004"/>
              </a:rPr>
            </a:br>
            <a:r>
              <a:rPr lang="nl-NL" sz="2000" u="sng" dirty="0">
                <a:latin typeface="Effra" panose="02000506080000020004"/>
              </a:rPr>
              <a:t>Antwoord je niet: </a:t>
            </a:r>
          </a:p>
          <a:p>
            <a:r>
              <a:rPr lang="nl-NL" sz="2000" dirty="0">
                <a:latin typeface="Effra" panose="02000506080000020004"/>
              </a:rPr>
              <a:t>‘Ze hebben veel rijkdom en macht. </a:t>
            </a:r>
            <a:br>
              <a:rPr lang="nl-NL" sz="2000" dirty="0">
                <a:latin typeface="Effra" panose="02000506080000020004"/>
              </a:rPr>
            </a:br>
            <a:r>
              <a:rPr lang="nl-NL" sz="2000" dirty="0">
                <a:latin typeface="Effra" panose="02000506080000020004"/>
              </a:rPr>
              <a:t>Of dure kleding en sieraden.’ </a:t>
            </a:r>
          </a:p>
          <a:p>
            <a:br>
              <a:rPr lang="nl-NL" sz="2000" u="sng" dirty="0">
                <a:latin typeface="Effra" panose="02000506080000020004"/>
              </a:rPr>
            </a:br>
            <a:r>
              <a:rPr lang="nl-NL" sz="2000" u="sng" dirty="0">
                <a:latin typeface="Effra" panose="02000506080000020004"/>
              </a:rPr>
              <a:t>maar: </a:t>
            </a:r>
          </a:p>
          <a:p>
            <a:r>
              <a:rPr lang="nl-NL" sz="2000" dirty="0">
                <a:latin typeface="Effra" panose="02000506080000020004"/>
              </a:rPr>
              <a:t>‘Ze dragen beiden een kroon, hierdoor kun je zien dat het een koning en koningin zijn. </a:t>
            </a:r>
            <a:br>
              <a:rPr lang="nl-NL" sz="2000" dirty="0">
                <a:latin typeface="Effra" panose="02000506080000020004"/>
              </a:rPr>
            </a:br>
            <a:r>
              <a:rPr lang="nl-NL" sz="2000" dirty="0">
                <a:latin typeface="Effra" panose="02000506080000020004"/>
              </a:rPr>
              <a:t>Of ‘Dieuwertje draagt een mantel, dit kledingstuk hoort bij een koning. </a:t>
            </a:r>
          </a:p>
        </p:txBody>
      </p:sp>
      <p:pic>
        <p:nvPicPr>
          <p:cNvPr id="6" name="Afbeelding 5" descr="Afbeelding met Menselijk gezicht, kroon, glimlach, persoon&#10;&#10;Automatisch gegenereerde beschrijving">
            <a:extLst>
              <a:ext uri="{FF2B5EF4-FFF2-40B4-BE49-F238E27FC236}">
                <a16:creationId xmlns:a16="http://schemas.microsoft.com/office/drawing/2014/main" id="{07CE2DAE-FDCC-4D0E-247A-F1800D938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3606" y="1282148"/>
            <a:ext cx="5054626" cy="3032775"/>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4167679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986117" y="1208522"/>
            <a:ext cx="10148048" cy="5709255"/>
          </a:xfrm>
          <a:prstGeom prst="rect">
            <a:avLst/>
          </a:prstGeom>
          <a:noFill/>
        </p:spPr>
        <p:txBody>
          <a:bodyPr wrap="square" rtlCol="0">
            <a:spAutoFit/>
          </a:bodyPr>
          <a:lstStyle/>
          <a:p>
            <a:r>
              <a:rPr lang="nl-NL" sz="3200" b="1" u="sng" dirty="0">
                <a:latin typeface="Abadi" panose="020B0604020104020204" pitchFamily="34" charset="0"/>
              </a:rPr>
              <a:t>Laatste tips</a:t>
            </a:r>
          </a:p>
          <a:p>
            <a:endParaRPr lang="nl-NL" sz="2800" dirty="0">
              <a:latin typeface="Abadi" panose="020B0604020104020204" pitchFamily="34" charset="0"/>
            </a:endParaRPr>
          </a:p>
          <a:p>
            <a:pPr marL="457200" indent="-457200">
              <a:buFontTx/>
              <a:buChar char="-"/>
            </a:pPr>
            <a:r>
              <a:rPr lang="nl-NL" sz="2100" dirty="0">
                <a:latin typeface="Abadi" panose="020B0604020104020204" pitchFamily="34" charset="0"/>
              </a:rPr>
              <a:t>Neem je woordenboek morgen mee!</a:t>
            </a:r>
          </a:p>
          <a:p>
            <a:pPr marL="457200" indent="-457200">
              <a:buFontTx/>
              <a:buChar char="-"/>
            </a:pPr>
            <a:endParaRPr lang="nl-NL" sz="2100" dirty="0">
              <a:latin typeface="Abadi" panose="020B0604020104020204" pitchFamily="34" charset="0"/>
            </a:endParaRPr>
          </a:p>
          <a:p>
            <a:pPr marL="457200" indent="-457200">
              <a:buFontTx/>
              <a:buChar char="-"/>
            </a:pPr>
            <a:r>
              <a:rPr lang="nl-NL" sz="2100" dirty="0">
                <a:latin typeface="Abadi" panose="020B0604020104020204" pitchFamily="34" charset="0"/>
              </a:rPr>
              <a:t>Nummer je argumenten en lees je antwoord terug: heb ik volledig antwoord gegeven op de vraag (noem versus leg uit, verklaar of beschrijf).</a:t>
            </a:r>
          </a:p>
          <a:p>
            <a:pPr marL="457200" indent="-457200">
              <a:buFontTx/>
              <a:buChar char="-"/>
            </a:pPr>
            <a:endParaRPr lang="nl-NL" sz="2100" dirty="0">
              <a:latin typeface="Abadi" panose="020B0604020104020204" pitchFamily="34" charset="0"/>
            </a:endParaRPr>
          </a:p>
          <a:p>
            <a:pPr marL="457200" indent="-457200">
              <a:buFontTx/>
              <a:buChar char="-"/>
            </a:pPr>
            <a:r>
              <a:rPr lang="nl-NL" sz="2100" dirty="0">
                <a:latin typeface="Abadi" panose="020B0604020104020204" pitchFamily="34" charset="0"/>
              </a:rPr>
              <a:t>Neem de begrippen omtrent vormgeving nog even door. </a:t>
            </a:r>
          </a:p>
          <a:p>
            <a:pPr marL="457200" indent="-457200">
              <a:buFontTx/>
              <a:buChar char="-"/>
            </a:pPr>
            <a:endParaRPr lang="nl-NL" sz="2100" dirty="0">
              <a:latin typeface="Abadi" panose="020B0604020104020204" pitchFamily="34" charset="0"/>
            </a:endParaRPr>
          </a:p>
          <a:p>
            <a:pPr marL="457200" indent="-457200">
              <a:buFontTx/>
              <a:buChar char="-"/>
            </a:pPr>
            <a:r>
              <a:rPr lang="nl-NL" sz="2100" dirty="0">
                <a:latin typeface="Abadi" panose="020B0604020104020204" pitchFamily="34" charset="0"/>
              </a:rPr>
              <a:t>Er zitten geen valkuilvragen in het examen, denk niet te moeilijk, soms is het echt zo voor de hand liggend als je denkt.</a:t>
            </a:r>
          </a:p>
          <a:p>
            <a:pPr marL="457200" indent="-457200">
              <a:buFontTx/>
              <a:buChar char="-"/>
            </a:pPr>
            <a:endParaRPr lang="nl-NL" sz="2100" dirty="0">
              <a:latin typeface="Abadi" panose="020B0604020104020204" pitchFamily="34" charset="0"/>
            </a:endParaRPr>
          </a:p>
          <a:p>
            <a:pPr marL="457200" indent="-457200">
              <a:buFontTx/>
              <a:buChar char="-"/>
            </a:pPr>
            <a:r>
              <a:rPr lang="nl-NL" sz="2100" dirty="0">
                <a:latin typeface="Abadi" panose="020B0604020104020204" pitchFamily="34" charset="0"/>
              </a:rPr>
              <a:t>Wiebel af en toe met je tenen tijdens het examen of trek een gekke bek.</a:t>
            </a:r>
          </a:p>
          <a:p>
            <a:pPr marL="457200" indent="-457200">
              <a:buFontTx/>
              <a:buChar char="-"/>
            </a:pPr>
            <a:endParaRPr lang="nl-NL" sz="2100" dirty="0">
              <a:latin typeface="Abadi" panose="020B0604020104020204" pitchFamily="34" charset="0"/>
            </a:endParaRPr>
          </a:p>
          <a:p>
            <a:pPr marL="457200" indent="-457200">
              <a:buFontTx/>
              <a:buChar char="-"/>
            </a:pPr>
            <a:r>
              <a:rPr lang="nl-NL" sz="2100" dirty="0">
                <a:latin typeface="Abadi" panose="020B0604020104020204" pitchFamily="34" charset="0"/>
              </a:rPr>
              <a:t>Ontspan nog even en ga op tijd slapen.</a:t>
            </a:r>
          </a:p>
          <a:p>
            <a:endParaRPr lang="nl-NL" sz="3200" dirty="0">
              <a:latin typeface="Abadi" panose="020B0604020104020204" pitchFamily="34" charset="0"/>
            </a:endParaRPr>
          </a:p>
        </p:txBody>
      </p:sp>
    </p:spTree>
    <p:extLst>
      <p:ext uri="{BB962C8B-B14F-4D97-AF65-F5344CB8AC3E}">
        <p14:creationId xmlns:p14="http://schemas.microsoft.com/office/powerpoint/2010/main" val="113275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986117" y="1068668"/>
            <a:ext cx="5199530" cy="5262979"/>
          </a:xfrm>
          <a:prstGeom prst="rect">
            <a:avLst/>
          </a:prstGeom>
          <a:noFill/>
        </p:spPr>
        <p:txBody>
          <a:bodyPr wrap="square" rtlCol="0">
            <a:spAutoFit/>
          </a:bodyPr>
          <a:lstStyle/>
          <a:p>
            <a:r>
              <a:rPr lang="nl-NL" sz="2800" b="1" u="sng" dirty="0">
                <a:latin typeface="Effra"/>
              </a:rPr>
              <a:t>Onderwerpen</a:t>
            </a:r>
          </a:p>
          <a:p>
            <a:endParaRPr lang="nl-NL" sz="2800" dirty="0">
              <a:latin typeface="Effra"/>
            </a:endParaRPr>
          </a:p>
          <a:p>
            <a:pPr marL="514350" indent="-514350">
              <a:buAutoNum type="arabicParenR"/>
            </a:pPr>
            <a:r>
              <a:rPr lang="nl-NL" sz="2800" dirty="0">
                <a:latin typeface="Effra"/>
              </a:rPr>
              <a:t>Cultuur van de kerk van </a:t>
            </a:r>
            <a:br>
              <a:rPr lang="nl-NL" sz="2800" dirty="0">
                <a:latin typeface="Effra"/>
              </a:rPr>
            </a:br>
            <a:r>
              <a:rPr lang="nl-NL" sz="2800" dirty="0">
                <a:latin typeface="Effra"/>
              </a:rPr>
              <a:t>de 11</a:t>
            </a:r>
            <a:r>
              <a:rPr lang="nl-NL" sz="2800" baseline="30000" dirty="0">
                <a:latin typeface="Effra"/>
              </a:rPr>
              <a:t>e</a:t>
            </a:r>
            <a:r>
              <a:rPr lang="nl-NL" sz="2800" dirty="0">
                <a:latin typeface="Effra"/>
              </a:rPr>
              <a:t>  t/m 14</a:t>
            </a:r>
            <a:r>
              <a:rPr lang="nl-NL" sz="2800" baseline="30000" dirty="0">
                <a:latin typeface="Effra"/>
              </a:rPr>
              <a:t>e</a:t>
            </a:r>
            <a:r>
              <a:rPr lang="nl-NL" sz="2800" dirty="0">
                <a:latin typeface="Effra"/>
              </a:rPr>
              <a:t> eeuw</a:t>
            </a:r>
          </a:p>
          <a:p>
            <a:pPr marL="514350" indent="-514350">
              <a:buAutoNum type="arabicParenR"/>
            </a:pPr>
            <a:endParaRPr lang="nl-NL" sz="2800" dirty="0">
              <a:latin typeface="Effra"/>
            </a:endParaRPr>
          </a:p>
          <a:p>
            <a:pPr marL="514350" indent="-514350">
              <a:buAutoNum type="arabicParenR"/>
            </a:pPr>
            <a:r>
              <a:rPr lang="nl-NL" sz="2800" dirty="0">
                <a:latin typeface="Effra"/>
              </a:rPr>
              <a:t>Burgerlijke cultuur van </a:t>
            </a:r>
            <a:br>
              <a:rPr lang="nl-NL" sz="2800" dirty="0">
                <a:latin typeface="Effra"/>
              </a:rPr>
            </a:br>
            <a:r>
              <a:rPr lang="nl-NL" sz="2800" dirty="0">
                <a:latin typeface="Effra"/>
              </a:rPr>
              <a:t>de 17</a:t>
            </a:r>
            <a:r>
              <a:rPr lang="nl-NL" sz="2800" baseline="30000" dirty="0">
                <a:latin typeface="Effra"/>
              </a:rPr>
              <a:t>e</a:t>
            </a:r>
            <a:r>
              <a:rPr lang="nl-NL" sz="2800" dirty="0">
                <a:latin typeface="Effra"/>
              </a:rPr>
              <a:t> eeuw</a:t>
            </a:r>
          </a:p>
          <a:p>
            <a:pPr marL="514350" indent="-514350">
              <a:buAutoNum type="arabicParenR"/>
            </a:pPr>
            <a:endParaRPr lang="nl-NL" sz="2800" dirty="0">
              <a:latin typeface="Effra"/>
            </a:endParaRPr>
          </a:p>
          <a:p>
            <a:pPr marL="514350" indent="-514350">
              <a:buAutoNum type="arabicParenR"/>
            </a:pPr>
            <a:r>
              <a:rPr lang="nl-NL" sz="2800" dirty="0">
                <a:latin typeface="Effra"/>
              </a:rPr>
              <a:t>Cultuur van het Moderne in de eerste helft van de 20</a:t>
            </a:r>
            <a:r>
              <a:rPr lang="nl-NL" sz="2800" baseline="30000" dirty="0">
                <a:latin typeface="Effra"/>
              </a:rPr>
              <a:t>e</a:t>
            </a:r>
            <a:r>
              <a:rPr lang="nl-NL" sz="2800" dirty="0">
                <a:latin typeface="Effra"/>
              </a:rPr>
              <a:t> eeuw</a:t>
            </a:r>
          </a:p>
          <a:p>
            <a:pPr marL="514350" indent="-514350">
              <a:buAutoNum type="arabicParenR"/>
            </a:pPr>
            <a:endParaRPr lang="nl-NL" sz="2800" dirty="0">
              <a:latin typeface="Effra"/>
            </a:endParaRPr>
          </a:p>
          <a:p>
            <a:pPr marL="514350" indent="-514350">
              <a:buAutoNum type="arabicParenR"/>
            </a:pPr>
            <a:r>
              <a:rPr lang="nl-NL" sz="2800" dirty="0">
                <a:latin typeface="Effra"/>
              </a:rPr>
              <a:t>Massacultuur vanaf 1950</a:t>
            </a:r>
          </a:p>
        </p:txBody>
      </p:sp>
      <p:sp>
        <p:nvSpPr>
          <p:cNvPr id="3" name="Tekstvak 2">
            <a:extLst>
              <a:ext uri="{FF2B5EF4-FFF2-40B4-BE49-F238E27FC236}">
                <a16:creationId xmlns:a16="http://schemas.microsoft.com/office/drawing/2014/main" id="{2C92E109-84CD-80DD-272E-87B2CBC3F8D6}"/>
              </a:ext>
            </a:extLst>
          </p:cNvPr>
          <p:cNvSpPr txBox="1"/>
          <p:nvPr/>
        </p:nvSpPr>
        <p:spPr>
          <a:xfrm>
            <a:off x="6354184" y="1068668"/>
            <a:ext cx="5109883" cy="5386090"/>
          </a:xfrm>
          <a:prstGeom prst="rect">
            <a:avLst/>
          </a:prstGeom>
          <a:noFill/>
        </p:spPr>
        <p:txBody>
          <a:bodyPr wrap="square" rtlCol="0">
            <a:spAutoFit/>
          </a:bodyPr>
          <a:lstStyle/>
          <a:p>
            <a:r>
              <a:rPr lang="nl-NL" sz="3200" b="1" u="sng" dirty="0">
                <a:latin typeface="Effra"/>
              </a:rPr>
              <a:t>Disciplines</a:t>
            </a:r>
          </a:p>
          <a:p>
            <a:endParaRPr lang="nl-NL" sz="3200" dirty="0">
              <a:latin typeface="Effra"/>
            </a:endParaRPr>
          </a:p>
          <a:p>
            <a:pPr marL="514350" indent="-514350">
              <a:buAutoNum type="alphaLcParenR"/>
            </a:pPr>
            <a:r>
              <a:rPr lang="nl-NL" sz="2800" dirty="0">
                <a:latin typeface="Effra"/>
              </a:rPr>
              <a:t>Beeldende kunst en vormgeving </a:t>
            </a:r>
          </a:p>
          <a:p>
            <a:pPr marL="514350" indent="-514350">
              <a:buAutoNum type="alphaLcParenR"/>
            </a:pPr>
            <a:endParaRPr lang="nl-NL" sz="2800" dirty="0">
              <a:latin typeface="Effra"/>
            </a:endParaRPr>
          </a:p>
          <a:p>
            <a:pPr marL="514350" indent="-514350">
              <a:buAutoNum type="alphaLcParenR"/>
            </a:pPr>
            <a:r>
              <a:rPr lang="nl-NL" sz="2800" dirty="0">
                <a:latin typeface="Effra"/>
              </a:rPr>
              <a:t>Muziek</a:t>
            </a:r>
          </a:p>
          <a:p>
            <a:pPr marL="514350" indent="-514350">
              <a:buAutoNum type="alphaLcParenR"/>
            </a:pPr>
            <a:endParaRPr lang="nl-NL" sz="2800" dirty="0">
              <a:latin typeface="Effra"/>
            </a:endParaRPr>
          </a:p>
          <a:p>
            <a:pPr marL="514350" indent="-514350">
              <a:buAutoNum type="alphaLcParenR"/>
            </a:pPr>
            <a:r>
              <a:rPr lang="nl-NL" sz="2800" dirty="0">
                <a:latin typeface="Effra"/>
              </a:rPr>
              <a:t>Dans</a:t>
            </a:r>
          </a:p>
          <a:p>
            <a:pPr marL="514350" indent="-514350">
              <a:buAutoNum type="alphaLcParenR"/>
            </a:pPr>
            <a:endParaRPr lang="nl-NL" sz="2800" dirty="0">
              <a:latin typeface="Effra"/>
            </a:endParaRPr>
          </a:p>
          <a:p>
            <a:pPr marL="514350" indent="-514350">
              <a:buAutoNum type="alphaLcParenR"/>
            </a:pPr>
            <a:r>
              <a:rPr lang="nl-NL" sz="2800" dirty="0">
                <a:latin typeface="Effra"/>
              </a:rPr>
              <a:t>Drama</a:t>
            </a:r>
          </a:p>
          <a:p>
            <a:pPr marL="514350" indent="-514350">
              <a:buAutoNum type="alphaLcParenR"/>
            </a:pPr>
            <a:endParaRPr lang="nl-NL" sz="2800" dirty="0">
              <a:latin typeface="Effra"/>
            </a:endParaRPr>
          </a:p>
          <a:p>
            <a:pPr marL="514350" indent="-514350">
              <a:buAutoNum type="alphaLcParenR"/>
            </a:pPr>
            <a:r>
              <a:rPr lang="nl-NL" sz="2800" dirty="0">
                <a:latin typeface="Effra"/>
              </a:rPr>
              <a:t> Film</a:t>
            </a:r>
          </a:p>
        </p:txBody>
      </p:sp>
    </p:spTree>
    <p:extLst>
      <p:ext uri="{BB962C8B-B14F-4D97-AF65-F5344CB8AC3E}">
        <p14:creationId xmlns:p14="http://schemas.microsoft.com/office/powerpoint/2010/main" val="3457711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Weird Medieval Guys: this deeply researched book takes you on a romp  through the Middle Ages">
            <a:extLst>
              <a:ext uri="{FF2B5EF4-FFF2-40B4-BE49-F238E27FC236}">
                <a16:creationId xmlns:a16="http://schemas.microsoft.com/office/drawing/2014/main" id="{14D45071-D7BE-F846-487A-ACC6A37D07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96" b="96933" l="13067" r="76674">
                        <a14:foregroundMark x1="53240" y1="9816" x2="47408" y2="9202"/>
                        <a14:foregroundMark x1="73542" y1="54601" x2="76674" y2="67791"/>
                        <a14:foregroundMark x1="76674" y1="67791" x2="75054" y2="72393"/>
                        <a14:foregroundMark x1="15875" y1="61963" x2="13067" y2="70092"/>
                        <a14:foregroundMark x1="13067" y1="70092" x2="13715" y2="71166"/>
                        <a14:foregroundMark x1="50432" y1="90798" x2="41577" y2="93558"/>
                        <a14:foregroundMark x1="41577" y1="93558" x2="47408" y2="96933"/>
                        <a14:foregroundMark x1="47408" y1="96933" x2="50432" y2="96933"/>
                      </a14:backgroundRemoval>
                    </a14:imgEffect>
                  </a14:imgLayer>
                </a14:imgProps>
              </a:ext>
              <a:ext uri="{28A0092B-C50C-407E-A947-70E740481C1C}">
                <a14:useLocalDpi xmlns:a14="http://schemas.microsoft.com/office/drawing/2010/main" val="0"/>
              </a:ext>
            </a:extLst>
          </a:blip>
          <a:srcRect l="7667" r="19547"/>
          <a:stretch/>
        </p:blipFill>
        <p:spPr bwMode="auto">
          <a:xfrm rot="2196944" flipH="1">
            <a:off x="-2751741" y="4773960"/>
            <a:ext cx="3057165" cy="295737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CB49CE2D-3318-3CB1-01CD-7FD0DFFF5637}"/>
              </a:ext>
            </a:extLst>
          </p:cNvPr>
          <p:cNvSpPr txBox="1"/>
          <p:nvPr/>
        </p:nvSpPr>
        <p:spPr>
          <a:xfrm>
            <a:off x="558605" y="825575"/>
            <a:ext cx="10512517" cy="6863417"/>
          </a:xfrm>
          <a:prstGeom prst="rect">
            <a:avLst/>
          </a:prstGeom>
          <a:noFill/>
        </p:spPr>
        <p:txBody>
          <a:bodyPr wrap="square" rtlCol="0">
            <a:spAutoFit/>
          </a:bodyPr>
          <a:lstStyle/>
          <a:p>
            <a:r>
              <a:rPr lang="nl-NL" sz="3200" b="1" u="sng" dirty="0">
                <a:latin typeface="Effra"/>
              </a:rPr>
              <a:t>Cultuur van de kerk in één slide</a:t>
            </a:r>
          </a:p>
          <a:p>
            <a:endParaRPr lang="nl-NL" sz="3200" dirty="0">
              <a:latin typeface="Effra"/>
            </a:endParaRPr>
          </a:p>
          <a:p>
            <a:r>
              <a:rPr lang="nl-NL" sz="2600" dirty="0">
                <a:latin typeface="Effra"/>
              </a:rPr>
              <a:t>De kerk en het Christendom staan centraal.</a:t>
            </a:r>
          </a:p>
          <a:p>
            <a:endParaRPr lang="nl-NL" sz="2600" dirty="0">
              <a:latin typeface="Effra"/>
            </a:endParaRPr>
          </a:p>
          <a:p>
            <a:r>
              <a:rPr lang="nl-NL" sz="2600" dirty="0">
                <a:latin typeface="Effra"/>
              </a:rPr>
              <a:t>Kerk is aan de macht en kunst heeft een educatieve functie.</a:t>
            </a:r>
          </a:p>
          <a:p>
            <a:r>
              <a:rPr lang="nl-NL" sz="2600" dirty="0">
                <a:latin typeface="Effra"/>
              </a:rPr>
              <a:t>Kloosters met bijbehorende kunstproducten. </a:t>
            </a:r>
            <a:endParaRPr lang="nl-NL" sz="2600" dirty="0">
              <a:latin typeface="Effra"/>
              <a:sym typeface="Wingdings" panose="05000000000000000000" pitchFamily="2" charset="2"/>
            </a:endParaRPr>
          </a:p>
          <a:p>
            <a:endParaRPr lang="nl-NL" sz="2600" dirty="0">
              <a:latin typeface="Effra"/>
            </a:endParaRPr>
          </a:p>
          <a:p>
            <a:r>
              <a:rPr lang="nl-NL" sz="2600" dirty="0">
                <a:latin typeface="Effra"/>
              </a:rPr>
              <a:t>Standen: geestelijken – adel - boeren</a:t>
            </a:r>
          </a:p>
          <a:p>
            <a:endParaRPr lang="nl-NL" sz="2600" dirty="0">
              <a:latin typeface="Effra"/>
            </a:endParaRPr>
          </a:p>
          <a:p>
            <a:r>
              <a:rPr lang="nl-NL" sz="2600" dirty="0">
                <a:latin typeface="Effra"/>
              </a:rPr>
              <a:t>		Ontstaan en kenmerken Gotische Kerk.</a:t>
            </a:r>
          </a:p>
          <a:p>
            <a:endParaRPr lang="nl-NL" sz="2600" dirty="0">
              <a:latin typeface="Effra"/>
            </a:endParaRPr>
          </a:p>
          <a:p>
            <a:r>
              <a:rPr lang="nl-NL" sz="2600" dirty="0">
                <a:latin typeface="Effra"/>
                <a:sym typeface="Wingdings" panose="05000000000000000000" pitchFamily="2" charset="2"/>
              </a:rPr>
              <a:t>		Ontwikkeling muziek - T</a:t>
            </a:r>
            <a:r>
              <a:rPr lang="nl-NL" sz="2600" dirty="0">
                <a:latin typeface="Effra"/>
              </a:rPr>
              <a:t>heater van binnen naar buiten de kerk</a:t>
            </a:r>
          </a:p>
          <a:p>
            <a:r>
              <a:rPr lang="nl-NL" sz="2600" dirty="0">
                <a:latin typeface="Effra"/>
              </a:rPr>
              <a:t> </a:t>
            </a:r>
          </a:p>
          <a:p>
            <a:r>
              <a:rPr lang="nl-NL" sz="2600" dirty="0">
                <a:latin typeface="Effra"/>
              </a:rPr>
              <a:t>		Wereldlijke kunst</a:t>
            </a:r>
          </a:p>
          <a:p>
            <a:endParaRPr lang="nl-NL" sz="3200" dirty="0">
              <a:latin typeface="Effra"/>
            </a:endParaRPr>
          </a:p>
          <a:p>
            <a:endParaRPr lang="nl-NL" sz="3200" dirty="0">
              <a:latin typeface="Effra"/>
            </a:endParaRPr>
          </a:p>
        </p:txBody>
      </p:sp>
      <p:pic>
        <p:nvPicPr>
          <p:cNvPr id="2052" name="Picture 4" descr="Top 10 Beroemde Ramen in de Wereld - Alletop10lijstjes">
            <a:extLst>
              <a:ext uri="{FF2B5EF4-FFF2-40B4-BE49-F238E27FC236}">
                <a16:creationId xmlns:a16="http://schemas.microsoft.com/office/drawing/2014/main" id="{FA563D17-CEDB-46A7-BCD3-9267AB9D35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8982" y="161432"/>
            <a:ext cx="3581948" cy="23909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74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7" presetClass="path" presetSubtype="0" accel="50000" decel="50000" fill="hold" nodeType="clickEffect">
                                  <p:stCondLst>
                                    <p:cond delay="0"/>
                                  </p:stCondLst>
                                  <p:childTnLst>
                                    <p:animMotion origin="layout" path="M -0.00482 0.15232 L -0.00482 0.02732 C -0.00482 -0.0287 0.03893 -0.09768 0.07422 -0.09768 L 0.15325 -0.09768 " pathEditMode="relative" rAng="0" ptsTypes="AAAA">
                                      <p:cBhvr>
                                        <p:cTn id="6" dur="2000" fill="hold"/>
                                        <p:tgtEl>
                                          <p:spTgt spid="1036"/>
                                        </p:tgtEl>
                                        <p:attrNameLst>
                                          <p:attrName>ppt_x</p:attrName>
                                          <p:attrName>ppt_y</p:attrName>
                                        </p:attrNameLst>
                                      </p:cBhvr>
                                      <p:rCtr x="7904"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76D47-B964-6F20-FC16-4CD9063BC1C0}"/>
            </a:ext>
          </a:extLst>
        </p:cNvPr>
        <p:cNvGrpSpPr/>
        <p:nvPr/>
      </p:nvGrpSpPr>
      <p:grpSpPr>
        <a:xfrm>
          <a:off x="0" y="0"/>
          <a:ext cx="0" cy="0"/>
          <a:chOff x="0" y="0"/>
          <a:chExt cx="0" cy="0"/>
        </a:xfrm>
      </p:grpSpPr>
      <p:pic>
        <p:nvPicPr>
          <p:cNvPr id="2049" name="Afbeelding 1" descr="Afbeelding met schets, tekening, gebouw, kerk&#10;&#10;Door AI gegenereerde inhoud is mogelijk onjuist.">
            <a:extLst>
              <a:ext uri="{FF2B5EF4-FFF2-40B4-BE49-F238E27FC236}">
                <a16:creationId xmlns:a16="http://schemas.microsoft.com/office/drawing/2014/main" id="{08F3A39F-5510-CFCE-D61E-EB203BA71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844" y="1440316"/>
            <a:ext cx="2705491" cy="440317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fbeelding met schets, tekening, ontwerp, kunst&#10;&#10;Door AI gegenereerde inhoud is mogelijk onjuist.">
            <a:extLst>
              <a:ext uri="{FF2B5EF4-FFF2-40B4-BE49-F238E27FC236}">
                <a16:creationId xmlns:a16="http://schemas.microsoft.com/office/drawing/2014/main" id="{23032AA2-7894-CCA6-1922-516B7F1E8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7202" y="2022361"/>
            <a:ext cx="2818513" cy="38448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1144F6BA-F5C8-BEF3-6512-A2DF2D2082D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 name="Rectangle 4">
            <a:extLst>
              <a:ext uri="{FF2B5EF4-FFF2-40B4-BE49-F238E27FC236}">
                <a16:creationId xmlns:a16="http://schemas.microsoft.com/office/drawing/2014/main" id="{CE61EA84-785F-981B-384B-D36E32A08A20}"/>
              </a:ext>
            </a:extLst>
          </p:cNvPr>
          <p:cNvSpPr>
            <a:spLocks noChangeArrowheads="1"/>
          </p:cNvSpPr>
          <p:nvPr/>
        </p:nvSpPr>
        <p:spPr bwMode="auto">
          <a:xfrm>
            <a:off x="1179513" y="1290526"/>
            <a:ext cx="5435043"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pPr>
            <a:r>
              <a:rPr kumimoji="0" lang="nl-NL" altLang="nl-NL" sz="2400" b="1" i="0" u="none" strike="noStrike" cap="none" normalizeH="0" baseline="0" dirty="0">
                <a:ln>
                  <a:noFill/>
                </a:ln>
                <a:solidFill>
                  <a:schemeClr val="tx1"/>
                </a:solidFill>
                <a:effectLst/>
                <a:latin typeface="Effra"/>
                <a:ea typeface="Aptos" panose="020B0004020202020204" pitchFamily="34" charset="0"/>
                <a:cs typeface="Times New Roman" panose="02020603050405020304" pitchFamily="18" charset="0"/>
              </a:rPr>
              <a:t>Kenmerken Gotische kerk:</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nl-NL" altLang="nl-NL" sz="1200" b="0" i="0" u="none" strike="noStrike" cap="none" normalizeH="0" baseline="0" dirty="0">
              <a:ln>
                <a:noFill/>
              </a:ln>
              <a:solidFill>
                <a:schemeClr val="tx1"/>
              </a:solidFill>
              <a:effectLst/>
              <a:latin typeface="Effra"/>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nl-NL" altLang="nl-NL" sz="2400" b="0" i="0" u="none" strike="noStrike" cap="none" normalizeH="0" baseline="0" dirty="0">
                <a:ln>
                  <a:noFill/>
                </a:ln>
                <a:solidFill>
                  <a:schemeClr val="tx1"/>
                </a:solidFill>
                <a:effectLst/>
                <a:latin typeface="Effra"/>
                <a:ea typeface="Aptos" panose="020B0004020202020204" pitchFamily="34" charset="0"/>
                <a:cs typeface="Times New Roman" panose="02020603050405020304" pitchFamily="18" charset="0"/>
              </a:rPr>
              <a:t>Kruisribgewelf</a:t>
            </a:r>
            <a:endParaRPr kumimoji="0" lang="nl-NL" altLang="nl-NL" sz="1200" b="0" i="0" u="none" strike="noStrike" cap="none" normalizeH="0" baseline="0" dirty="0">
              <a:ln>
                <a:noFill/>
              </a:ln>
              <a:solidFill>
                <a:schemeClr val="tx1"/>
              </a:solidFill>
              <a:effectLst/>
              <a:latin typeface="Effra"/>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nl-NL" altLang="nl-NL" sz="2400" b="0" i="0" u="none" strike="noStrike" cap="none" normalizeH="0" baseline="0" dirty="0">
                <a:ln>
                  <a:noFill/>
                </a:ln>
                <a:solidFill>
                  <a:schemeClr val="tx1"/>
                </a:solidFill>
                <a:effectLst/>
                <a:latin typeface="Effra"/>
                <a:ea typeface="Aptos" panose="020B0004020202020204" pitchFamily="34" charset="0"/>
                <a:cs typeface="Times New Roman" panose="02020603050405020304" pitchFamily="18" charset="0"/>
              </a:rPr>
              <a:t>Open koor</a:t>
            </a:r>
            <a:endParaRPr kumimoji="0" lang="nl-NL" altLang="nl-NL" sz="1200" b="0" i="0" u="none" strike="noStrike" cap="none" normalizeH="0" baseline="0" dirty="0">
              <a:ln>
                <a:noFill/>
              </a:ln>
              <a:solidFill>
                <a:schemeClr val="tx1"/>
              </a:solidFill>
              <a:effectLst/>
              <a:latin typeface="Effra"/>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nl-NL" altLang="nl-NL" sz="2400" b="0" i="0" u="none" strike="noStrike" cap="none" normalizeH="0" baseline="0" dirty="0">
                <a:ln>
                  <a:noFill/>
                </a:ln>
                <a:solidFill>
                  <a:schemeClr val="tx1"/>
                </a:solidFill>
                <a:effectLst/>
                <a:latin typeface="Effra"/>
                <a:ea typeface="Aptos" panose="020B0004020202020204" pitchFamily="34" charset="0"/>
                <a:cs typeface="Times New Roman" panose="02020603050405020304" pitchFamily="18" charset="0"/>
              </a:rPr>
              <a:t>Glas in lood</a:t>
            </a:r>
            <a:endParaRPr kumimoji="0" lang="nl-NL" altLang="nl-NL" sz="1200" b="0" i="0" u="none" strike="noStrike" cap="none" normalizeH="0" baseline="0" dirty="0">
              <a:ln>
                <a:noFill/>
              </a:ln>
              <a:solidFill>
                <a:schemeClr val="tx1"/>
              </a:solidFill>
              <a:effectLst/>
              <a:latin typeface="Effra"/>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nl-NL" altLang="nl-NL" sz="2400" b="0" i="0" u="none" strike="noStrike" cap="none" normalizeH="0" baseline="0" dirty="0">
                <a:ln>
                  <a:noFill/>
                </a:ln>
                <a:solidFill>
                  <a:schemeClr val="tx1"/>
                </a:solidFill>
                <a:effectLst/>
                <a:latin typeface="Effra"/>
                <a:ea typeface="Aptos" panose="020B0004020202020204" pitchFamily="34" charset="0"/>
                <a:cs typeface="Times New Roman" panose="02020603050405020304" pitchFamily="18" charset="0"/>
              </a:rPr>
              <a:t>Roosvenster </a:t>
            </a:r>
            <a:endParaRPr kumimoji="0" lang="nl-NL" altLang="nl-NL" sz="1200" b="0" i="0" u="none" strike="noStrike" cap="none" normalizeH="0" baseline="0" dirty="0">
              <a:ln>
                <a:noFill/>
              </a:ln>
              <a:solidFill>
                <a:schemeClr val="tx1"/>
              </a:solidFill>
              <a:effectLst/>
              <a:latin typeface="Effra"/>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nl-NL" altLang="nl-NL" sz="2400" b="0" i="0" u="none" strike="noStrike" cap="none" normalizeH="0" baseline="0" dirty="0">
                <a:ln>
                  <a:noFill/>
                </a:ln>
                <a:solidFill>
                  <a:schemeClr val="tx1"/>
                </a:solidFill>
                <a:effectLst/>
                <a:latin typeface="Effra"/>
                <a:ea typeface="Aptos" panose="020B0004020202020204" pitchFamily="34" charset="0"/>
                <a:cs typeface="Times New Roman" panose="02020603050405020304" pitchFamily="18" charset="0"/>
              </a:rPr>
              <a:t>Zijbeuken</a:t>
            </a:r>
            <a:endParaRPr kumimoji="0" lang="nl-NL" altLang="nl-NL" sz="1200" b="0" i="0" u="none" strike="noStrike" cap="none" normalizeH="0" baseline="0" dirty="0">
              <a:ln>
                <a:noFill/>
              </a:ln>
              <a:solidFill>
                <a:schemeClr val="tx1"/>
              </a:solidFill>
              <a:effectLst/>
              <a:latin typeface="Effra"/>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nl-NL" altLang="nl-NL" sz="2400" b="0" i="0" u="none" strike="noStrike" cap="none" normalizeH="0" baseline="0" dirty="0">
                <a:ln>
                  <a:noFill/>
                </a:ln>
                <a:solidFill>
                  <a:schemeClr val="tx1"/>
                </a:solidFill>
                <a:effectLst/>
                <a:latin typeface="Effra"/>
                <a:ea typeface="Aptos" panose="020B0004020202020204" pitchFamily="34" charset="0"/>
                <a:cs typeface="Times New Roman" panose="02020603050405020304" pitchFamily="18" charset="0"/>
              </a:rPr>
              <a:t>Torens zonder punt</a:t>
            </a:r>
            <a:endParaRPr kumimoji="0" lang="nl-NL" altLang="nl-NL" sz="1200" b="0" i="0" u="none" strike="noStrike" cap="none" normalizeH="0" baseline="0" dirty="0">
              <a:ln>
                <a:noFill/>
              </a:ln>
              <a:solidFill>
                <a:schemeClr val="tx1"/>
              </a:solidFill>
              <a:effectLst/>
              <a:latin typeface="Effra"/>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nl-NL" altLang="nl-NL" sz="2400" b="0" i="0" u="none" strike="noStrike" cap="none" normalizeH="0" baseline="0" dirty="0">
                <a:ln>
                  <a:noFill/>
                </a:ln>
                <a:solidFill>
                  <a:schemeClr val="tx1"/>
                </a:solidFill>
                <a:effectLst/>
                <a:latin typeface="Effra"/>
                <a:ea typeface="Aptos" panose="020B0004020202020204" pitchFamily="34" charset="0"/>
                <a:cs typeface="Times New Roman" panose="02020603050405020304" pitchFamily="18" charset="0"/>
              </a:rPr>
              <a:t>Hoog middenschip</a:t>
            </a:r>
            <a:endParaRPr kumimoji="0" lang="nl-NL" altLang="nl-NL" sz="1200" b="0" i="0" u="none" strike="noStrike" cap="none" normalizeH="0" baseline="0" dirty="0">
              <a:ln>
                <a:noFill/>
              </a:ln>
              <a:solidFill>
                <a:schemeClr val="tx1"/>
              </a:solidFill>
              <a:effectLst/>
              <a:latin typeface="Effra"/>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nl-NL" altLang="nl-NL" sz="2400" b="0" i="0" u="none" strike="noStrike" cap="none" normalizeH="0" baseline="0" dirty="0">
                <a:ln>
                  <a:noFill/>
                </a:ln>
                <a:solidFill>
                  <a:schemeClr val="tx1"/>
                </a:solidFill>
                <a:effectLst/>
                <a:latin typeface="Effra"/>
                <a:ea typeface="Aptos" panose="020B0004020202020204" pitchFamily="34" charset="0"/>
                <a:cs typeface="Times New Roman" panose="02020603050405020304" pitchFamily="18" charset="0"/>
              </a:rPr>
              <a:t>Dunne wanden</a:t>
            </a:r>
            <a:endParaRPr kumimoji="0" lang="nl-NL" altLang="nl-NL" sz="1200" b="0" i="0" u="none" strike="noStrike" cap="none" normalizeH="0" baseline="0" dirty="0">
              <a:ln>
                <a:noFill/>
              </a:ln>
              <a:solidFill>
                <a:schemeClr val="tx1"/>
              </a:solidFill>
              <a:effectLst/>
              <a:latin typeface="Effra"/>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nl-NL" altLang="nl-NL" sz="2400" b="0" i="0" u="none" strike="noStrike" cap="none" normalizeH="0" baseline="0" dirty="0">
                <a:ln>
                  <a:noFill/>
                </a:ln>
                <a:solidFill>
                  <a:schemeClr val="tx1"/>
                </a:solidFill>
                <a:effectLst/>
                <a:latin typeface="Effra"/>
                <a:ea typeface="Aptos" panose="020B0004020202020204" pitchFamily="34" charset="0"/>
                <a:cs typeface="Times New Roman" panose="02020603050405020304" pitchFamily="18" charset="0"/>
              </a:rPr>
              <a:t>Pinakel</a:t>
            </a:r>
            <a:endParaRPr kumimoji="0" lang="nl-NL" altLang="nl-NL" sz="1200" b="0" i="0" u="none" strike="noStrike" cap="none" normalizeH="0" baseline="0" dirty="0">
              <a:ln>
                <a:noFill/>
              </a:ln>
              <a:solidFill>
                <a:schemeClr val="tx1"/>
              </a:solidFill>
              <a:effectLst/>
              <a:latin typeface="Effra"/>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nl-NL" altLang="nl-NL" sz="2400" b="0" i="0" u="none" strike="noStrike" cap="none" normalizeH="0" baseline="0" dirty="0">
                <a:ln>
                  <a:noFill/>
                </a:ln>
                <a:solidFill>
                  <a:schemeClr val="tx1"/>
                </a:solidFill>
                <a:effectLst/>
                <a:latin typeface="Effra"/>
                <a:ea typeface="Aptos" panose="020B0004020202020204" pitchFamily="34" charset="0"/>
                <a:cs typeface="Times New Roman" panose="02020603050405020304" pitchFamily="18" charset="0"/>
              </a:rPr>
              <a:t>Luchtboog </a:t>
            </a:r>
            <a:endParaRPr kumimoji="0" lang="nl-NL" altLang="nl-NL" sz="1200" b="0" i="0" u="none" strike="noStrike" cap="none" normalizeH="0" baseline="0" dirty="0">
              <a:ln>
                <a:noFill/>
              </a:ln>
              <a:solidFill>
                <a:schemeClr val="tx1"/>
              </a:solidFill>
              <a:effectLst/>
              <a:latin typeface="Effra"/>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nl-NL" altLang="nl-NL" sz="2400" b="0" i="0" u="none" strike="noStrike" cap="none" normalizeH="0" baseline="0" dirty="0">
                <a:ln>
                  <a:noFill/>
                </a:ln>
                <a:solidFill>
                  <a:schemeClr val="tx1"/>
                </a:solidFill>
                <a:effectLst/>
                <a:latin typeface="Effra"/>
                <a:ea typeface="Aptos" panose="020B0004020202020204" pitchFamily="34" charset="0"/>
                <a:cs typeface="Times New Roman" panose="02020603050405020304" pitchFamily="18" charset="0"/>
              </a:rPr>
              <a:t>Steunbeer</a:t>
            </a:r>
            <a:endParaRPr kumimoji="0" lang="nl-NL" altLang="nl-NL" sz="3600" b="0" i="0" u="none" strike="noStrike" cap="none" normalizeH="0" baseline="0" dirty="0">
              <a:ln>
                <a:noFill/>
              </a:ln>
              <a:solidFill>
                <a:schemeClr val="tx1"/>
              </a:solidFill>
              <a:effectLst/>
              <a:latin typeface="Effra"/>
            </a:endParaRPr>
          </a:p>
        </p:txBody>
      </p:sp>
    </p:spTree>
    <p:extLst>
      <p:ext uri="{BB962C8B-B14F-4D97-AF65-F5344CB8AC3E}">
        <p14:creationId xmlns:p14="http://schemas.microsoft.com/office/powerpoint/2010/main" val="3379626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FB1E7-567B-725B-A796-C1F3B447CDA6}"/>
            </a:ext>
          </a:extLst>
        </p:cNvPr>
        <p:cNvGrpSpPr/>
        <p:nvPr/>
      </p:nvGrpSpPr>
      <p:grpSpPr>
        <a:xfrm>
          <a:off x="0" y="0"/>
          <a:ext cx="0" cy="0"/>
          <a:chOff x="0" y="0"/>
          <a:chExt cx="0" cy="0"/>
        </a:xfrm>
      </p:grpSpPr>
      <p:pic>
        <p:nvPicPr>
          <p:cNvPr id="1036" name="Picture 12" descr="Weird Medieval Guys: this deeply researched book takes you on a romp  through the Middle Ages">
            <a:extLst>
              <a:ext uri="{FF2B5EF4-FFF2-40B4-BE49-F238E27FC236}">
                <a16:creationId xmlns:a16="http://schemas.microsoft.com/office/drawing/2014/main" id="{1C2EB864-05CA-4A29-7DB4-BA9E39BF7C6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96" b="96933" l="13067" r="76674">
                        <a14:foregroundMark x1="53240" y1="9816" x2="47408" y2="9202"/>
                        <a14:foregroundMark x1="73542" y1="54601" x2="76674" y2="67791"/>
                        <a14:foregroundMark x1="76674" y1="67791" x2="75054" y2="72393"/>
                        <a14:foregroundMark x1="15875" y1="61963" x2="13067" y2="70092"/>
                        <a14:foregroundMark x1="13067" y1="70092" x2="13715" y2="71166"/>
                        <a14:foregroundMark x1="50432" y1="90798" x2="41577" y2="93558"/>
                        <a14:foregroundMark x1="41577" y1="93558" x2="47408" y2="96933"/>
                        <a14:foregroundMark x1="47408" y1="96933" x2="50432" y2="96933"/>
                      </a14:backgroundRemoval>
                    </a14:imgEffect>
                  </a14:imgLayer>
                </a14:imgProps>
              </a:ext>
              <a:ext uri="{28A0092B-C50C-407E-A947-70E740481C1C}">
                <a14:useLocalDpi xmlns:a14="http://schemas.microsoft.com/office/drawing/2010/main" val="0"/>
              </a:ext>
            </a:extLst>
          </a:blip>
          <a:srcRect l="7667" r="19547"/>
          <a:stretch/>
        </p:blipFill>
        <p:spPr bwMode="auto">
          <a:xfrm rot="2196944" flipH="1">
            <a:off x="-2751741" y="4773960"/>
            <a:ext cx="3057165" cy="295737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08C21288-8BB0-673C-BF14-A7126AA5D44C}"/>
              </a:ext>
            </a:extLst>
          </p:cNvPr>
          <p:cNvSpPr txBox="1"/>
          <p:nvPr/>
        </p:nvSpPr>
        <p:spPr>
          <a:xfrm>
            <a:off x="558605" y="825575"/>
            <a:ext cx="10512517" cy="6863417"/>
          </a:xfrm>
          <a:prstGeom prst="rect">
            <a:avLst/>
          </a:prstGeom>
          <a:noFill/>
        </p:spPr>
        <p:txBody>
          <a:bodyPr wrap="square" rtlCol="0">
            <a:spAutoFit/>
          </a:bodyPr>
          <a:lstStyle/>
          <a:p>
            <a:r>
              <a:rPr lang="nl-NL" sz="3200" b="1" u="sng" dirty="0">
                <a:latin typeface="Effra"/>
              </a:rPr>
              <a:t>Cultuur van de kerk in één slide</a:t>
            </a:r>
          </a:p>
          <a:p>
            <a:endParaRPr lang="nl-NL" sz="3200" dirty="0">
              <a:latin typeface="Effra"/>
            </a:endParaRPr>
          </a:p>
          <a:p>
            <a:r>
              <a:rPr lang="nl-NL" sz="2600" dirty="0">
                <a:latin typeface="Effra"/>
              </a:rPr>
              <a:t>De kerk en het Christendom staan centraal.</a:t>
            </a:r>
          </a:p>
          <a:p>
            <a:endParaRPr lang="nl-NL" sz="2600" dirty="0">
              <a:latin typeface="Effra"/>
            </a:endParaRPr>
          </a:p>
          <a:p>
            <a:r>
              <a:rPr lang="nl-NL" sz="2600" dirty="0">
                <a:latin typeface="Effra"/>
              </a:rPr>
              <a:t>Kerk is aan de macht en kunst heeft een educatieve functie.</a:t>
            </a:r>
          </a:p>
          <a:p>
            <a:r>
              <a:rPr lang="nl-NL" sz="2600" dirty="0">
                <a:latin typeface="Effra"/>
              </a:rPr>
              <a:t>Kloosters met bijbehorende kunstproducten. </a:t>
            </a:r>
            <a:endParaRPr lang="nl-NL" sz="2600" dirty="0">
              <a:latin typeface="Effra"/>
              <a:sym typeface="Wingdings" panose="05000000000000000000" pitchFamily="2" charset="2"/>
            </a:endParaRPr>
          </a:p>
          <a:p>
            <a:endParaRPr lang="nl-NL" sz="2600" dirty="0">
              <a:latin typeface="Effra"/>
            </a:endParaRPr>
          </a:p>
          <a:p>
            <a:r>
              <a:rPr lang="nl-NL" sz="2600" dirty="0">
                <a:latin typeface="Effra"/>
              </a:rPr>
              <a:t>Standen: geestelijken – adel - boeren</a:t>
            </a:r>
          </a:p>
          <a:p>
            <a:endParaRPr lang="nl-NL" sz="2600" dirty="0">
              <a:latin typeface="Effra"/>
            </a:endParaRPr>
          </a:p>
          <a:p>
            <a:r>
              <a:rPr lang="nl-NL" sz="2600" dirty="0">
                <a:latin typeface="Effra"/>
              </a:rPr>
              <a:t>		Ontstaan en kenmerken Gotische Kerk.</a:t>
            </a:r>
          </a:p>
          <a:p>
            <a:endParaRPr lang="nl-NL" sz="2600" dirty="0">
              <a:latin typeface="Effra"/>
            </a:endParaRPr>
          </a:p>
          <a:p>
            <a:r>
              <a:rPr lang="nl-NL" sz="2600" dirty="0">
                <a:latin typeface="Effra"/>
                <a:sym typeface="Wingdings" panose="05000000000000000000" pitchFamily="2" charset="2"/>
              </a:rPr>
              <a:t>		Ontwikkeling muziek - T</a:t>
            </a:r>
            <a:r>
              <a:rPr lang="nl-NL" sz="2600" dirty="0">
                <a:latin typeface="Effra"/>
              </a:rPr>
              <a:t>heater van binnen naar buiten de kerk</a:t>
            </a:r>
          </a:p>
          <a:p>
            <a:r>
              <a:rPr lang="nl-NL" sz="2600" dirty="0">
                <a:latin typeface="Effra"/>
              </a:rPr>
              <a:t> </a:t>
            </a:r>
          </a:p>
          <a:p>
            <a:r>
              <a:rPr lang="nl-NL" sz="2600" dirty="0">
                <a:latin typeface="Effra"/>
              </a:rPr>
              <a:t>		Wereldlijke kunst</a:t>
            </a:r>
          </a:p>
          <a:p>
            <a:endParaRPr lang="nl-NL" sz="3200" dirty="0">
              <a:latin typeface="Effra"/>
            </a:endParaRPr>
          </a:p>
          <a:p>
            <a:endParaRPr lang="nl-NL" sz="3200" dirty="0">
              <a:latin typeface="Effra"/>
            </a:endParaRPr>
          </a:p>
        </p:txBody>
      </p:sp>
      <p:pic>
        <p:nvPicPr>
          <p:cNvPr id="2052" name="Picture 4" descr="Top 10 Beroemde Ramen in de Wereld - Alletop10lijstjes">
            <a:extLst>
              <a:ext uri="{FF2B5EF4-FFF2-40B4-BE49-F238E27FC236}">
                <a16:creationId xmlns:a16="http://schemas.microsoft.com/office/drawing/2014/main" id="{2A89C3AC-3398-8BD7-49B0-7EBB7DB0DF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8982" y="161432"/>
            <a:ext cx="3581948" cy="23909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19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7" presetClass="path" presetSubtype="0" accel="50000" decel="50000" fill="hold" nodeType="clickEffect">
                                  <p:stCondLst>
                                    <p:cond delay="0"/>
                                  </p:stCondLst>
                                  <p:childTnLst>
                                    <p:animMotion origin="layout" path="M -0.00482 0.15232 L -0.00482 0.02732 C -0.00482 -0.0287 0.03893 -0.09768 0.07422 -0.09768 L 0.15325 -0.09768 " pathEditMode="relative" rAng="0" ptsTypes="AAAA">
                                      <p:cBhvr>
                                        <p:cTn id="6" dur="2000" fill="hold"/>
                                        <p:tgtEl>
                                          <p:spTgt spid="1036"/>
                                        </p:tgtEl>
                                        <p:attrNameLst>
                                          <p:attrName>ppt_x</p:attrName>
                                          <p:attrName>ppt_y</p:attrName>
                                        </p:attrNameLst>
                                      </p:cBhvr>
                                      <p:rCtr x="7904"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1964624" y="362437"/>
            <a:ext cx="9781062" cy="6678751"/>
          </a:xfrm>
          <a:prstGeom prst="rect">
            <a:avLst/>
          </a:prstGeom>
          <a:noFill/>
        </p:spPr>
        <p:txBody>
          <a:bodyPr wrap="square" rtlCol="0">
            <a:spAutoFit/>
          </a:bodyPr>
          <a:lstStyle/>
          <a:p>
            <a:r>
              <a:rPr lang="nl-NL" sz="3200" b="1" u="sng" dirty="0">
                <a:latin typeface="Effra"/>
              </a:rPr>
              <a:t>Burgerlijke cultuur in één slide</a:t>
            </a:r>
          </a:p>
          <a:p>
            <a:endParaRPr lang="nl-NL" sz="3200" dirty="0">
              <a:latin typeface="Effra"/>
            </a:endParaRPr>
          </a:p>
          <a:p>
            <a:r>
              <a:rPr lang="nl-NL" sz="2800" dirty="0">
                <a:latin typeface="Effra"/>
              </a:rPr>
              <a:t>Macht van de burger in de Republiek </a:t>
            </a:r>
            <a:r>
              <a:rPr lang="nl-NL" sz="2800" dirty="0">
                <a:latin typeface="Effra"/>
                <a:sym typeface="Wingdings" panose="05000000000000000000" pitchFamily="2" charset="2"/>
              </a:rPr>
              <a:t> </a:t>
            </a:r>
            <a:r>
              <a:rPr lang="nl-NL" sz="2800" dirty="0">
                <a:latin typeface="Effra"/>
              </a:rPr>
              <a:t>Burgerij belangrijkste opdrachtgever voor de kunst.</a:t>
            </a:r>
          </a:p>
          <a:p>
            <a:endParaRPr lang="nl-NL" sz="2800" dirty="0">
              <a:latin typeface="Effra"/>
            </a:endParaRPr>
          </a:p>
          <a:p>
            <a:r>
              <a:rPr lang="nl-NL" sz="2800" dirty="0">
                <a:latin typeface="Effra"/>
              </a:rPr>
              <a:t>Calvinisme/ Splitsing Christendom</a:t>
            </a:r>
          </a:p>
          <a:p>
            <a:endParaRPr lang="nl-NL" sz="2800" dirty="0">
              <a:latin typeface="Effra"/>
            </a:endParaRPr>
          </a:p>
          <a:p>
            <a:r>
              <a:rPr lang="nl-NL" sz="2800" dirty="0">
                <a:latin typeface="Effra"/>
              </a:rPr>
              <a:t>Amsterdam is het centrum van de wereld:</a:t>
            </a:r>
          </a:p>
          <a:p>
            <a:r>
              <a:rPr lang="nl-NL" sz="2800" i="1" dirty="0">
                <a:latin typeface="Effra"/>
              </a:rPr>
              <a:t>Beeldenstorm, afsluiting Schelde in Antwerpen, </a:t>
            </a:r>
          </a:p>
          <a:p>
            <a:r>
              <a:rPr lang="nl-NL" sz="2800" i="1" dirty="0">
                <a:latin typeface="Effra"/>
              </a:rPr>
              <a:t>Paleis op de dam</a:t>
            </a:r>
          </a:p>
          <a:p>
            <a:br>
              <a:rPr lang="nl-NL" sz="2800" dirty="0">
                <a:latin typeface="Effra"/>
              </a:rPr>
            </a:br>
            <a:r>
              <a:rPr lang="nl-NL" sz="2800" dirty="0">
                <a:latin typeface="Effra"/>
              </a:rPr>
              <a:t>Kunst ter lering en ter vermaak </a:t>
            </a:r>
            <a:br>
              <a:rPr lang="nl-NL" sz="2800" dirty="0">
                <a:latin typeface="Effra"/>
              </a:rPr>
            </a:br>
            <a:r>
              <a:rPr lang="nl-NL" sz="2800" dirty="0">
                <a:latin typeface="Effra"/>
              </a:rPr>
              <a:t>(moraal / lachen als medicijn) </a:t>
            </a:r>
          </a:p>
          <a:p>
            <a:r>
              <a:rPr lang="nl-NL" sz="2800" dirty="0">
                <a:latin typeface="Effra"/>
              </a:rPr>
              <a:t>Rederijkers</a:t>
            </a:r>
          </a:p>
          <a:p>
            <a:endParaRPr lang="nl-NL" sz="2800" dirty="0">
              <a:latin typeface="Effra"/>
            </a:endParaRPr>
          </a:p>
        </p:txBody>
      </p:sp>
      <p:pic>
        <p:nvPicPr>
          <p:cNvPr id="4098" name="Picture 2" descr="Ansichtkaart Vermeer Meisje met de Parel Ondersteboven - groen">
            <a:extLst>
              <a:ext uri="{FF2B5EF4-FFF2-40B4-BE49-F238E27FC236}">
                <a16:creationId xmlns:a16="http://schemas.microsoft.com/office/drawing/2014/main" id="{1E966507-4DFB-2DC7-63E5-44E7C1DA46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19" b="90000" l="9912" r="89978">
                        <a14:foregroundMark x1="67291" y1="6250" x2="67291" y2="6250"/>
                        <a14:foregroundMark x1="61894" y1="4531" x2="61894" y2="4531"/>
                        <a14:foregroundMark x1="73018" y1="1719" x2="73018" y2="1719"/>
                        <a14:foregroundMark x1="37665" y1="57656" x2="38216" y2="68281"/>
                        <a14:foregroundMark x1="43289" y1="56633" x2="42841" y2="57109"/>
                        <a14:foregroundMark x1="43698" y1="56198" x2="43242" y2="56682"/>
                        <a14:backgroundMark x1="44273" y1="55234" x2="44273" y2="55234"/>
                        <a14:backgroundMark x1="44383" y1="55000" x2="44383" y2="55000"/>
                        <a14:backgroundMark x1="44383" y1="55000" x2="44273" y2="55781"/>
                        <a14:backgroundMark x1="44934" y1="56328" x2="44824" y2="56094"/>
                        <a14:backgroundMark x1="44714" y1="54844" x2="44714" y2="54844"/>
                        <a14:backgroundMark x1="44714" y1="54844" x2="44273" y2="54922"/>
                        <a14:backgroundMark x1="42511" y1="53516" x2="50330" y2="58984"/>
                        <a14:backgroundMark x1="50881" y1="62187" x2="43943" y2="57109"/>
                        <a14:backgroundMark x1="40859" y1="56484" x2="43282" y2="55625"/>
                        <a14:backgroundMark x1="43282" y1="57109" x2="42841" y2="55859"/>
                        <a14:backgroundMark x1="43282" y1="57422" x2="43282" y2="57422"/>
                        <a14:backgroundMark x1="43282" y1="57422" x2="43282" y2="57422"/>
                        <a14:backgroundMark x1="43282" y1="57422" x2="42731" y2="55469"/>
                        <a14:backgroundMark x1="43282" y1="57109" x2="43282" y2="57109"/>
                        <a14:backgroundMark x1="43282" y1="57109" x2="43282" y2="57109"/>
                        <a14:backgroundMark x1="43282" y1="57109" x2="43282" y2="57109"/>
                        <a14:backgroundMark x1="43392" y1="57109" x2="43392" y2="57109"/>
                      </a14:backgroundRemoval>
                    </a14:imgEffect>
                  </a14:imgLayer>
                </a14:imgProps>
              </a:ext>
              <a:ext uri="{28A0092B-C50C-407E-A947-70E740481C1C}">
                <a14:useLocalDpi xmlns:a14="http://schemas.microsoft.com/office/drawing/2010/main" val="0"/>
              </a:ext>
            </a:extLst>
          </a:blip>
          <a:srcRect/>
          <a:stretch>
            <a:fillRect/>
          </a:stretch>
        </p:blipFill>
        <p:spPr bwMode="auto">
          <a:xfrm>
            <a:off x="-340563" y="2552"/>
            <a:ext cx="2879925" cy="4059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1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4.81481E-6 L 1.25E-6 0.25 " pathEditMode="relative" rAng="0" ptsTypes="AA">
                                      <p:cBhvr>
                                        <p:cTn id="6" dur="2000" fill="hold"/>
                                        <p:tgtEl>
                                          <p:spTgt spid="4098"/>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986117" y="1068028"/>
            <a:ext cx="10148048" cy="7263527"/>
          </a:xfrm>
          <a:prstGeom prst="rect">
            <a:avLst/>
          </a:prstGeom>
          <a:noFill/>
        </p:spPr>
        <p:txBody>
          <a:bodyPr wrap="square" rtlCol="0">
            <a:spAutoFit/>
          </a:bodyPr>
          <a:lstStyle/>
          <a:p>
            <a:r>
              <a:rPr lang="nl-NL" sz="3200" b="1" u="sng" dirty="0">
                <a:latin typeface="Effra"/>
              </a:rPr>
              <a:t>Moderne cultuur in één slide</a:t>
            </a:r>
          </a:p>
          <a:p>
            <a:endParaRPr lang="nl-NL" sz="3200" dirty="0">
              <a:latin typeface="Effra"/>
            </a:endParaRPr>
          </a:p>
          <a:p>
            <a:r>
              <a:rPr lang="nl-NL" sz="2600" dirty="0">
                <a:latin typeface="Effra"/>
              </a:rPr>
              <a:t>Periode van vernieuwing in de kunst begin 20</a:t>
            </a:r>
            <a:r>
              <a:rPr lang="nl-NL" sz="2600" baseline="30000" dirty="0">
                <a:latin typeface="Effra"/>
              </a:rPr>
              <a:t>e</a:t>
            </a:r>
            <a:r>
              <a:rPr lang="nl-NL" sz="2600" dirty="0">
                <a:latin typeface="Effra"/>
              </a:rPr>
              <a:t> eeuw</a:t>
            </a:r>
          </a:p>
          <a:p>
            <a:r>
              <a:rPr lang="nl-NL" sz="2600" dirty="0">
                <a:latin typeface="Effra"/>
              </a:rPr>
              <a:t>Nieuwe media: fotografie en film</a:t>
            </a:r>
          </a:p>
          <a:p>
            <a:endParaRPr lang="nl-NL" sz="2600" dirty="0">
              <a:latin typeface="Effra"/>
            </a:endParaRPr>
          </a:p>
          <a:p>
            <a:r>
              <a:rPr lang="nl-NL" sz="2600" dirty="0">
                <a:latin typeface="Effra"/>
              </a:rPr>
              <a:t>Kunstenaars breken met tradities (avant-garde)</a:t>
            </a:r>
            <a:br>
              <a:rPr lang="nl-NL" sz="2600" dirty="0">
                <a:latin typeface="Effra"/>
              </a:rPr>
            </a:br>
            <a:r>
              <a:rPr lang="nl-NL" sz="2600" dirty="0">
                <a:latin typeface="Effra"/>
              </a:rPr>
              <a:t>expressie en abstractie</a:t>
            </a:r>
          </a:p>
          <a:p>
            <a:endParaRPr lang="nl-NL" sz="2600" dirty="0">
              <a:latin typeface="Effra"/>
            </a:endParaRPr>
          </a:p>
          <a:p>
            <a:r>
              <a:rPr lang="nl-NL" sz="2600" dirty="0">
                <a:latin typeface="Effra"/>
              </a:rPr>
              <a:t>Gevoel – verstand – boodschap – vermaak</a:t>
            </a:r>
          </a:p>
          <a:p>
            <a:endParaRPr lang="nl-NL" sz="2600" dirty="0">
              <a:latin typeface="Effra"/>
            </a:endParaRPr>
          </a:p>
          <a:p>
            <a:r>
              <a:rPr lang="nl-NL" sz="2600" dirty="0">
                <a:latin typeface="Effra"/>
              </a:rPr>
              <a:t>		Tijd van emancipatie en experiment </a:t>
            </a:r>
          </a:p>
          <a:p>
            <a:r>
              <a:rPr lang="nl-NL" sz="2600" dirty="0">
                <a:latin typeface="Effra"/>
              </a:rPr>
              <a:t>		(maar ook van twee wereldoorlogen)</a:t>
            </a:r>
          </a:p>
          <a:p>
            <a:endParaRPr lang="nl-NL" sz="2600" dirty="0">
              <a:latin typeface="Effra"/>
            </a:endParaRPr>
          </a:p>
          <a:p>
            <a:endParaRPr lang="nl-NL" sz="2600" dirty="0">
              <a:latin typeface="Effra"/>
            </a:endParaRPr>
          </a:p>
          <a:p>
            <a:endParaRPr lang="nl-NL" sz="2600" dirty="0">
              <a:latin typeface="Effra"/>
            </a:endParaRPr>
          </a:p>
          <a:p>
            <a:endParaRPr lang="nl-NL" sz="3200" dirty="0">
              <a:latin typeface="Effra"/>
            </a:endParaRPr>
          </a:p>
          <a:p>
            <a:endParaRPr lang="nl-NL" sz="3200" dirty="0">
              <a:latin typeface="Effra"/>
            </a:endParaRPr>
          </a:p>
        </p:txBody>
      </p:sp>
      <p:pic>
        <p:nvPicPr>
          <p:cNvPr id="3" name="Picture 2" descr="Best 10 Dadaism: 10 Iconic Artworks From The Dada Art Movement – Artofit">
            <a:extLst>
              <a:ext uri="{FF2B5EF4-FFF2-40B4-BE49-F238E27FC236}">
                <a16:creationId xmlns:a16="http://schemas.microsoft.com/office/drawing/2014/main" id="{2399B90F-B71E-43D4-84E3-C5914FF5D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9362" y="320634"/>
            <a:ext cx="3511902" cy="62433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100" name="Picture 4" descr="Art Now and Then: Futurism">
            <a:extLst>
              <a:ext uri="{FF2B5EF4-FFF2-40B4-BE49-F238E27FC236}">
                <a16:creationId xmlns:a16="http://schemas.microsoft.com/office/drawing/2014/main" id="{D85FA314-2378-B3C6-C763-B9114171C959}"/>
              </a:ext>
            </a:extLst>
          </p:cNvPr>
          <p:cNvPicPr>
            <a:picLocks noChangeAspect="1" noChangeArrowheads="1"/>
          </p:cNvPicPr>
          <p:nvPr/>
        </p:nvPicPr>
        <p:blipFill rotWithShape="1">
          <a:blip r:embed="rId4">
            <a:alphaModFix amt="35000"/>
            <a:extLst>
              <a:ext uri="{BEBA8EAE-BF5A-486C-A8C5-ECC9F3942E4B}">
                <a14:imgProps xmlns:a14="http://schemas.microsoft.com/office/drawing/2010/main">
                  <a14:imgLayer r:embed="rId5">
                    <a14:imgEffect>
                      <a14:backgroundRemoval t="40978" b="86341" l="7667" r="73667">
                        <a14:foregroundMark x1="67667" y1="68803" x2="65667" y2="63912"/>
                        <a14:foregroundMark x1="72500" y1="72681" x2="73833" y2="69983"/>
                        <a14:foregroundMark x1="63500" y1="82462" x2="52167" y2="86341"/>
                        <a14:foregroundMark x1="52167" y1="86341" x2="49667" y2="82462"/>
                        <a14:foregroundMark x1="30667" y1="59528" x2="34143" y2="58834"/>
                        <a14:foregroundMark x1="34367" y1="51976" x2="34762" y2="53069"/>
                        <a14:backgroundMark x1="51333" y1="49916" x2="45500" y2="52108"/>
                        <a14:backgroundMark x1="57833" y1="43339" x2="49500" y2="50759"/>
                        <a14:backgroundMark x1="57833" y1="42833" x2="58333" y2="40978"/>
                        <a14:backgroundMark x1="54500" y1="47723" x2="59167" y2="40135"/>
                        <a14:backgroundMark x1="59167" y1="40135" x2="47167" y2="47892"/>
                        <a14:backgroundMark x1="47167" y1="47892" x2="38667" y2="57841"/>
                        <a14:backgroundMark x1="38667" y1="57841" x2="45333" y2="58685"/>
                        <a14:backgroundMark x1="38167" y1="44351" x2="28500" y2="46543"/>
                        <a14:backgroundMark x1="28500" y1="46543" x2="36333" y2="49578"/>
                        <a14:backgroundMark x1="36333" y1="49578" x2="39333" y2="47386"/>
                        <a14:backgroundMark x1="36167" y1="52782" x2="38500" y2="58179"/>
                        <a14:backgroundMark x1="28667" y1="46880" x2="22833" y2="52951"/>
                        <a14:backgroundMark x1="22833" y1="52951" x2="19833" y2="44182"/>
                        <a14:backgroundMark x1="19833" y1="44182" x2="30167" y2="42327"/>
                        <a14:backgroundMark x1="41000" y1="43170" x2="40333" y2="42327"/>
                        <a14:backgroundMark x1="38167" y1="44182" x2="35333" y2="45700"/>
                        <a14:backgroundMark x1="39833" y1="44351" x2="41333" y2="42327"/>
                        <a14:backgroundMark x1="39000" y1="42327" x2="39333" y2="44351"/>
                        <a14:backgroundMark x1="39500" y1="41990" x2="40333" y2="41147"/>
                      </a14:backgroundRemoval>
                    </a14:imgEffect>
                  </a14:imgLayer>
                </a14:imgProps>
              </a:ext>
              <a:ext uri="{28A0092B-C50C-407E-A947-70E740481C1C}">
                <a14:useLocalDpi xmlns:a14="http://schemas.microsoft.com/office/drawing/2010/main" val="0"/>
              </a:ext>
            </a:extLst>
          </a:blip>
          <a:srcRect t="40590" r="22018" b="12108"/>
          <a:stretch>
            <a:fillRect/>
          </a:stretch>
        </p:blipFill>
        <p:spPr bwMode="auto">
          <a:xfrm flipH="1">
            <a:off x="-3138544" y="4797631"/>
            <a:ext cx="3496352" cy="2095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60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5E-6 -4.81481E-6 L 0.25 -4.81481E-6 " pathEditMode="relative" rAng="0" ptsTypes="AA">
                                      <p:cBhvr>
                                        <p:cTn id="6" dur="2000" fill="hold"/>
                                        <p:tgtEl>
                                          <p:spTgt spid="4100"/>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Viral Artwork of Banana Duct-Taped to Wall Sells for $6.24M at Auction">
            <a:extLst>
              <a:ext uri="{FF2B5EF4-FFF2-40B4-BE49-F238E27FC236}">
                <a16:creationId xmlns:a16="http://schemas.microsoft.com/office/drawing/2014/main" id="{A15D69DC-77DC-DD29-CD6C-DEE7D46EC5F6}"/>
              </a:ext>
            </a:extLst>
          </p:cNvPr>
          <p:cNvPicPr>
            <a:picLocks noChangeAspect="1" noChangeArrowheads="1"/>
          </p:cNvPicPr>
          <p:nvPr/>
        </p:nvPicPr>
        <p:blipFill>
          <a:blip r:embed="rId3">
            <a:alphaModFix am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850392">
            <a:off x="4760366" y="-291176"/>
            <a:ext cx="5389345" cy="35928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issen, woraus postmoderne Kunst besteht">
            <a:extLst>
              <a:ext uri="{FF2B5EF4-FFF2-40B4-BE49-F238E27FC236}">
                <a16:creationId xmlns:a16="http://schemas.microsoft.com/office/drawing/2014/main" id="{A7FCF084-1C4A-D169-C2B7-A6B1DD4B1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2997" y="4009668"/>
            <a:ext cx="4701808" cy="2448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CB49CE2D-3318-3CB1-01CD-7FD0DFFF5637}"/>
              </a:ext>
            </a:extLst>
          </p:cNvPr>
          <p:cNvSpPr txBox="1"/>
          <p:nvPr/>
        </p:nvSpPr>
        <p:spPr>
          <a:xfrm>
            <a:off x="986117" y="1111572"/>
            <a:ext cx="10741426" cy="5878532"/>
          </a:xfrm>
          <a:prstGeom prst="rect">
            <a:avLst/>
          </a:prstGeom>
          <a:noFill/>
        </p:spPr>
        <p:txBody>
          <a:bodyPr wrap="square" rtlCol="0">
            <a:spAutoFit/>
          </a:bodyPr>
          <a:lstStyle/>
          <a:p>
            <a:r>
              <a:rPr lang="nl-NL" sz="2800" b="1" u="sng" dirty="0">
                <a:latin typeface="Effra"/>
              </a:rPr>
              <a:t>Massacultuur in één slide</a:t>
            </a:r>
          </a:p>
          <a:p>
            <a:endParaRPr lang="nl-NL" sz="2800" dirty="0">
              <a:latin typeface="Effra"/>
            </a:endParaRPr>
          </a:p>
          <a:p>
            <a:r>
              <a:rPr lang="nl-NL" sz="2400" dirty="0">
                <a:latin typeface="Effra"/>
              </a:rPr>
              <a:t>Periode na WOII</a:t>
            </a:r>
          </a:p>
          <a:p>
            <a:endParaRPr lang="nl-NL" sz="2400" dirty="0">
              <a:latin typeface="Effra"/>
            </a:endParaRPr>
          </a:p>
          <a:p>
            <a:r>
              <a:rPr lang="nl-NL" sz="2400" dirty="0">
                <a:latin typeface="Effra"/>
              </a:rPr>
              <a:t>Opkomst van de massamedia (bijv. televisie en internet) en massaconsumptie</a:t>
            </a:r>
          </a:p>
          <a:p>
            <a:r>
              <a:rPr lang="nl-NL" sz="2400" dirty="0">
                <a:latin typeface="Effra"/>
              </a:rPr>
              <a:t>  </a:t>
            </a:r>
          </a:p>
          <a:p>
            <a:r>
              <a:rPr lang="nl-NL" sz="2400" dirty="0">
                <a:latin typeface="Effra"/>
              </a:rPr>
              <a:t>Kunst en cultuur wordt toegankelijk voor </a:t>
            </a:r>
            <a:br>
              <a:rPr lang="nl-NL" sz="2400" dirty="0">
                <a:latin typeface="Effra"/>
              </a:rPr>
            </a:br>
            <a:r>
              <a:rPr lang="nl-NL" sz="2400" dirty="0">
                <a:latin typeface="Effra"/>
              </a:rPr>
              <a:t>iedereen en periode van globalisering</a:t>
            </a:r>
          </a:p>
          <a:p>
            <a:endParaRPr lang="nl-NL" sz="2400" dirty="0">
              <a:latin typeface="Effra"/>
            </a:endParaRPr>
          </a:p>
          <a:p>
            <a:r>
              <a:rPr lang="nl-NL" sz="2400" dirty="0">
                <a:latin typeface="Effra"/>
              </a:rPr>
              <a:t>Engagement, activisme en subculturen</a:t>
            </a:r>
          </a:p>
          <a:p>
            <a:r>
              <a:rPr lang="nl-NL" sz="2400" dirty="0">
                <a:latin typeface="Effra"/>
              </a:rPr>
              <a:t>	</a:t>
            </a:r>
          </a:p>
          <a:p>
            <a:r>
              <a:rPr lang="nl-NL" sz="2400" dirty="0">
                <a:latin typeface="Effra"/>
              </a:rPr>
              <a:t>Grens tussen hoge en lage cultuur verdwijnt</a:t>
            </a:r>
          </a:p>
          <a:p>
            <a:r>
              <a:rPr lang="nl-NL" sz="2400" dirty="0">
                <a:latin typeface="Effra"/>
              </a:rPr>
              <a:t>Van popart tot postmodernisme</a:t>
            </a:r>
            <a:endParaRPr lang="nl-NL" sz="2400" b="1" dirty="0">
              <a:latin typeface="Effra"/>
            </a:endParaRPr>
          </a:p>
          <a:p>
            <a:endParaRPr lang="nl-NL" sz="2800" dirty="0">
              <a:latin typeface="Effra"/>
            </a:endParaRPr>
          </a:p>
          <a:p>
            <a:endParaRPr lang="nl-NL" sz="2800" dirty="0">
              <a:latin typeface="Effra"/>
            </a:endParaRPr>
          </a:p>
        </p:txBody>
      </p:sp>
    </p:spTree>
    <p:extLst>
      <p:ext uri="{BB962C8B-B14F-4D97-AF65-F5344CB8AC3E}">
        <p14:creationId xmlns:p14="http://schemas.microsoft.com/office/powerpoint/2010/main" val="389298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1.11111E-6 L 6.25E-7 0.25 " pathEditMode="relative" rAng="0" ptsTypes="AA">
                                      <p:cBhvr>
                                        <p:cTn id="6" dur="2000" fill="hold"/>
                                        <p:tgtEl>
                                          <p:spTgt spid="3078"/>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2" ma:contentTypeDescription="Een nieuw document maken." ma:contentTypeScope="" ma:versionID="7800f48721e0895ad60ce256ee478aeb">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4244e9fb0ca6f2a4ec2cfad8ffb17673"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1BC580-947A-4107-8AF5-50C7CD04590F}">
  <ds:schemaRefs>
    <ds:schemaRef ds:uri="http://purl.org/dc/dcmitype/"/>
    <ds:schemaRef ds:uri="http://www.w3.org/XML/1998/namespace"/>
    <ds:schemaRef ds:uri="http://schemas.microsoft.com/office/2006/documentManagement/types"/>
    <ds:schemaRef ds:uri="e7183d92-7d1c-4abc-9060-17c5b27035f0"/>
    <ds:schemaRef ds:uri="http://schemas.microsoft.com/office/2006/metadata/properties"/>
    <ds:schemaRef ds:uri="http://purl.org/dc/terms/"/>
    <ds:schemaRef ds:uri="65a11041-aba8-449e-bef6-559f13c05a59"/>
    <ds:schemaRef ds:uri="http://schemas.microsoft.com/office/infopath/2007/PartnerControls"/>
    <ds:schemaRef ds:uri="http://schemas.openxmlformats.org/package/2006/metadata/core-properties"/>
    <ds:schemaRef ds:uri="http://purl.org/dc/elements/1.1/"/>
    <ds:schemaRef ds:uri="f7bdf434-8271-45be-9229-b36057b16eca"/>
    <ds:schemaRef ds:uri="403b03e0-f3b3-4df8-8b82-7dc7d4ddf286"/>
  </ds:schemaRefs>
</ds:datastoreItem>
</file>

<file path=customXml/itemProps2.xml><?xml version="1.0" encoding="utf-8"?>
<ds:datastoreItem xmlns:ds="http://schemas.openxmlformats.org/officeDocument/2006/customXml" ds:itemID="{E4EEAC4B-11C8-406D-B5CE-EABB86FCC3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bdf434-8271-45be-9229-b36057b16eca"/>
    <ds:schemaRef ds:uri="403b03e0-f3b3-4df8-8b82-7dc7d4ddf2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2A64BCF-F95D-41F2-B3E1-49290C13CB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6844</TotalTime>
  <Words>3068</Words>
  <Application>Microsoft Office PowerPoint</Application>
  <PresentationFormat>Breedbeeld</PresentationFormat>
  <Paragraphs>294</Paragraphs>
  <Slides>29</Slides>
  <Notes>11</Notes>
  <HiddenSlides>0</HiddenSlides>
  <MMClips>6</MMClips>
  <ScaleCrop>false</ScaleCrop>
  <HeadingPairs>
    <vt:vector size="4" baseType="variant">
      <vt:variant>
        <vt:lpstr>Thema</vt:lpstr>
      </vt:variant>
      <vt:variant>
        <vt:i4>1</vt:i4>
      </vt:variant>
      <vt:variant>
        <vt:lpstr>Diatitels</vt:lpstr>
      </vt:variant>
      <vt:variant>
        <vt:i4>29</vt:i4>
      </vt:variant>
    </vt:vector>
  </HeadingPairs>
  <TitlesOfParts>
    <vt:vector size="30" baseType="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Kenmerken postmodernisme</vt:lpstr>
      <vt:lpstr>PowerPoint-presentatie</vt:lpstr>
      <vt:lpstr>Vraag van leerling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Jos Stolper</dc:creator>
  <cp:lastModifiedBy>Eva Doesborgh</cp:lastModifiedBy>
  <cp:revision>72</cp:revision>
  <dcterms:created xsi:type="dcterms:W3CDTF">2022-04-29T11:47:46Z</dcterms:created>
  <dcterms:modified xsi:type="dcterms:W3CDTF">2026-05-07T12:34:05Z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y fmtid="{D5CDD505-2E9C-101B-9397-08002B2CF9AE}" pid="3" name="MediaServiceImageTags">
    <vt:lpwstr/>
  </property>
</Properties>
</file>