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2192000" cy="6858000"/>
  <p:notesSz cx="6858000" cy="9144000"/>
  <p:embeddedFontLst>
    <p:embeddedFont>
      <p:font typeface="Quattrocento Sans" panose="020B05020500000200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iWqVMzNgGNCSs0R24H77zLTi0f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9F0AA-0143-16F5-7366-CC9FC9BC6DF9}" v="2" dt="2026-05-07T12:45:49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58"/>
  </p:normalViewPr>
  <p:slideViewPr>
    <p:cSldViewPr snapToGrid="0">
      <p:cViewPr varScale="1">
        <p:scale>
          <a:sx n="95" d="100"/>
          <a:sy n="95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customschemas.google.com/relationships/presentationmetadata" Target="meta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nd Viëtor" userId="S::arend.vietor@nos.nl::b6352777-eb4c-4851-8a89-1579ada81028" providerId="AD" clId="Web-{4419F0AA-0143-16F5-7366-CC9FC9BC6DF9}"/>
    <pc:docChg chg="modSld">
      <pc:chgData name="Arend Viëtor" userId="S::arend.vietor@nos.nl::b6352777-eb4c-4851-8a89-1579ada81028" providerId="AD" clId="Web-{4419F0AA-0143-16F5-7366-CC9FC9BC6DF9}" dt="2026-05-07T12:45:49.109" v="1" actId="20577"/>
      <pc:docMkLst>
        <pc:docMk/>
      </pc:docMkLst>
      <pc:sldChg chg="modSp">
        <pc:chgData name="Arend Viëtor" userId="S::arend.vietor@nos.nl::b6352777-eb4c-4851-8a89-1579ada81028" providerId="AD" clId="Web-{4419F0AA-0143-16F5-7366-CC9FC9BC6DF9}" dt="2026-05-07T12:45:49.109" v="1" actId="20577"/>
        <pc:sldMkLst>
          <pc:docMk/>
          <pc:sldMk cId="0" sldId="257"/>
        </pc:sldMkLst>
        <pc:spChg chg="mod">
          <ac:chgData name="Arend Viëtor" userId="S::arend.vietor@nos.nl::b6352777-eb4c-4851-8a89-1579ada81028" providerId="AD" clId="Web-{4419F0AA-0143-16F5-7366-CC9FC9BC6DF9}" dt="2026-05-07T12:45:49.109" v="1" actId="20577"/>
          <ac:spMkLst>
            <pc:docMk/>
            <pc:sldMk cId="0" sldId="257"/>
            <ac:spMk id="9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784a94050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35784a94050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42d9651a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2442d9651a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dbc4471c03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2dbc4471c03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dbe841da1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3dbe841da1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42d9651a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442d9651a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784a940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87" name="Google Shape;87;g35784a940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784a94050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35784a94050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784a94050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35784a94050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784a94050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35784a94050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784a9405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BREGJE</a:t>
            </a:r>
            <a:endParaRPr/>
          </a:p>
        </p:txBody>
      </p:sp>
      <p:sp>
        <p:nvSpPr>
          <p:cNvPr id="93" name="Google Shape;93;g35784a9405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301" name="Google Shape;30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309" name="Google Shape;3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784a94050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 &amp; BREGJE</a:t>
            </a:r>
            <a:endParaRPr/>
          </a:p>
        </p:txBody>
      </p:sp>
      <p:sp>
        <p:nvSpPr>
          <p:cNvPr id="316" name="Google Shape;316;g35784a94050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784a9405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35784a9405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BREGJE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784a9405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5784a9405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BREGJE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784a9405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5784a9405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BREGJE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75373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nl-NL" b="1"/>
              <a:t>Examenspreekuur Nederlands havo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784a94050_0_181"/>
          <p:cNvSpPr txBox="1">
            <a:spLocks noGrp="1"/>
          </p:cNvSpPr>
          <p:nvPr>
            <p:ph type="title"/>
          </p:nvPr>
        </p:nvSpPr>
        <p:spPr>
          <a:xfrm>
            <a:off x="728600" y="405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Samenvattingsvragen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g35784a94050_0_181" descr="Afbeelding met tekst, schermopname, Lettertype, document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00" y="1520760"/>
            <a:ext cx="7071509" cy="37214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143" name="Google Shape;143;g35784a94050_0_181"/>
          <p:cNvSpPr txBox="1"/>
          <p:nvPr/>
        </p:nvSpPr>
        <p:spPr>
          <a:xfrm>
            <a:off x="825582" y="5519222"/>
            <a:ext cx="7659712" cy="59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Samenvatten = hoofdzaken, geen details en voorbeelden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" descr="Afbeelding met tekst, schermopname, Lettertype, document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257" y="1633231"/>
            <a:ext cx="6117657" cy="32194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pic>
        <p:nvPicPr>
          <p:cNvPr id="149" name="Google Shape;149;p6" descr="Afbeelding met tekst, Lettertype, schermopname, document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9206" y="1205344"/>
            <a:ext cx="3434690" cy="34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 descr="Afbeelding met tekst, Lettertype, schermopname, wit&#10;&#10;Door AI gegenereerde inhoud is mogelijk onjuist."/>
          <p:cNvPicPr preferRelativeResize="0"/>
          <p:nvPr/>
        </p:nvPicPr>
        <p:blipFill rotWithShape="1">
          <a:blip r:embed="rId5">
            <a:alphaModFix/>
          </a:blip>
          <a:srcRect t="3255"/>
          <a:stretch/>
        </p:blipFill>
        <p:spPr>
          <a:xfrm>
            <a:off x="7489206" y="4764288"/>
            <a:ext cx="3575545" cy="176103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7875896" y="2093887"/>
            <a:ext cx="3048000" cy="1076349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7847218" y="3424317"/>
            <a:ext cx="3047999" cy="634462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7847218" y="4747341"/>
            <a:ext cx="3047999" cy="641868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7847218" y="5406156"/>
            <a:ext cx="3047999" cy="641868"/>
          </a:xfrm>
          <a:prstGeom prst="rect">
            <a:avLst/>
          </a:prstGeom>
          <a:solidFill>
            <a:srgbClr val="C00000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961499" y="3221224"/>
            <a:ext cx="5108171" cy="361939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961500" y="3040255"/>
            <a:ext cx="4232354" cy="180970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961498" y="3583163"/>
            <a:ext cx="5108170" cy="180970"/>
          </a:xfrm>
          <a:prstGeom prst="rect">
            <a:avLst/>
          </a:prstGeom>
          <a:solidFill>
            <a:srgbClr val="C00000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728600" y="405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Samenvattingsvragen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 descr="Afbeelding met tekst, Lettertype, schermopname, document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716896"/>
            <a:ext cx="8469776" cy="26957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164" name="Google Shape;164;p7"/>
          <p:cNvSpPr txBox="1"/>
          <p:nvPr/>
        </p:nvSpPr>
        <p:spPr>
          <a:xfrm>
            <a:off x="450481" y="4733175"/>
            <a:ext cx="1129103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Enige meerkeuzevraag met TWEE punten! 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vind je de hoofdgedachte (de zin die weergeeft waar de héle tekst over gaat): 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Lees het slot 🡪 daar staat altijd belangrijke informatie in! 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Geen details, voorbeelden of deelonderwerpen als hoofdgedachte!</a:t>
            </a:r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838200" y="6782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Hoofdgedachte hele tekst</a:t>
            </a:r>
            <a:endParaRPr b="1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 descr="Afbeelding met tekst, Lettertype, schermopname, document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8823" y="1486553"/>
            <a:ext cx="7339930" cy="23361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pic>
        <p:nvPicPr>
          <p:cNvPr id="171" name="Google Shape;171;p8" descr="Afbeelding met tekst, Lettertype, schermopname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566" y="1486553"/>
            <a:ext cx="3434523" cy="2555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pic>
        <p:nvPicPr>
          <p:cNvPr id="172" name="Google Shape;172;p8" descr="Afbeelding met tekst, Lettertype, schermopname, wit&#10;&#10;Door AI gegenereerde inhoud is mogelijk onjuis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566" y="3927764"/>
            <a:ext cx="7772400" cy="16486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173" name="Google Shape;173;p8"/>
          <p:cNvSpPr/>
          <p:nvPr/>
        </p:nvSpPr>
        <p:spPr>
          <a:xfrm>
            <a:off x="786175" y="2481313"/>
            <a:ext cx="3376914" cy="452518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757370" y="3695003"/>
            <a:ext cx="3376914" cy="1053032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4898613" y="4748035"/>
            <a:ext cx="3519246" cy="753035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5152612" y="2764593"/>
            <a:ext cx="6424621" cy="461873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838200" y="485848"/>
            <a:ext cx="7959436" cy="116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Hoofdgedachte hele tekst</a:t>
            </a:r>
            <a:endParaRPr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42d9651a7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4500" b="1"/>
              <a:t>Hoofdgedachte alinea/tekstgedeelte</a:t>
            </a:r>
            <a:endParaRPr sz="4500" b="1"/>
          </a:p>
        </p:txBody>
      </p:sp>
      <p:sp>
        <p:nvSpPr>
          <p:cNvPr id="183" name="Google Shape;183;g2442d9651a7_0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l-NL" b="1"/>
              <a:t>kopjesvraag</a:t>
            </a:r>
            <a:r>
              <a:rPr lang="nl-NL"/>
              <a:t>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l-NL" b="1"/>
              <a:t>met-eigen-woorden-vraag: </a:t>
            </a:r>
            <a:r>
              <a:rPr lang="nl-NL"/>
              <a:t> formuleer de hoofdgedachte van het tekstgedeelte dat bestaat uit alinea’s 4 tot en met 6.</a:t>
            </a:r>
            <a:br>
              <a:rPr lang="nl-NL"/>
            </a:b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b="1"/>
              <a:t>citeervraag: </a:t>
            </a:r>
            <a:r>
              <a:rPr lang="nl-NL"/>
              <a:t>citeer de zin die de hoofdgedachte bevat van het tekstgedeelte dat bestaat uit alinea’s 4 tot en met 6. </a:t>
            </a:r>
            <a:endParaRPr/>
          </a:p>
        </p:txBody>
      </p:sp>
      <p:pic>
        <p:nvPicPr>
          <p:cNvPr id="184" name="Google Shape;184;g2442d9651a7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5162" y="1825625"/>
            <a:ext cx="7766149" cy="2028475"/>
          </a:xfrm>
          <a:prstGeom prst="rect">
            <a:avLst/>
          </a:prstGeom>
          <a:noFill/>
          <a:ln>
            <a:noFill/>
          </a:ln>
          <a:effectLst>
            <a:outerShdw blurRad="371475" dist="123825" dir="3000000" algn="bl" rotWithShape="0">
              <a:srgbClr val="000000">
                <a:alpha val="60392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9" descr="Afbeelding met tekst, Lettertype, schermopname, document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308" y="1685013"/>
            <a:ext cx="7233786" cy="25385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190" name="Google Shape;190;p9"/>
          <p:cNvSpPr txBox="1"/>
          <p:nvPr/>
        </p:nvSpPr>
        <p:spPr>
          <a:xfrm>
            <a:off x="680778" y="4557343"/>
            <a:ext cx="5430900" cy="11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 op verwijswoorden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Beredeneer!</a:t>
            </a:r>
            <a:endParaRPr/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9" descr="Afbeelding met tekst, Lettertype, schermopname, zwart-wit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1385" y="1685013"/>
            <a:ext cx="3383107" cy="48859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192" name="Google Shape;192;p9"/>
          <p:cNvSpPr/>
          <p:nvPr/>
        </p:nvSpPr>
        <p:spPr>
          <a:xfrm>
            <a:off x="8410990" y="4205999"/>
            <a:ext cx="2136278" cy="220680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8410990" y="5683697"/>
            <a:ext cx="1922522" cy="220680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382700" y="876825"/>
            <a:ext cx="109635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500" b="1">
                <a:solidFill>
                  <a:schemeClr val="dk1"/>
                </a:solidFill>
              </a:rPr>
              <a:t>Hoofdgedachte alinea/tekstgedeelte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bc4471c03_1_99"/>
          <p:cNvSpPr txBox="1">
            <a:spLocks noGrp="1"/>
          </p:cNvSpPr>
          <p:nvPr>
            <p:ph type="title"/>
          </p:nvPr>
        </p:nvSpPr>
        <p:spPr>
          <a:xfrm>
            <a:off x="838200" y="725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Argumentatie en argumentatieschema’s</a:t>
            </a:r>
            <a:endParaRPr b="1"/>
          </a:p>
        </p:txBody>
      </p:sp>
      <p:sp>
        <p:nvSpPr>
          <p:cNvPr id="200" name="Google Shape;200;g2dbc4471c03_1_99"/>
          <p:cNvSpPr txBox="1">
            <a:spLocks noGrp="1"/>
          </p:cNvSpPr>
          <p:nvPr>
            <p:ph type="body" idx="1"/>
          </p:nvPr>
        </p:nvSpPr>
        <p:spPr>
          <a:xfrm>
            <a:off x="838200" y="2417525"/>
            <a:ext cx="10515600" cy="3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958"/>
              <a:buNone/>
            </a:pPr>
            <a:r>
              <a:rPr lang="nl-NL" sz="2996">
                <a:latin typeface="Arial"/>
                <a:ea typeface="Arial"/>
                <a:cs typeface="Arial"/>
                <a:sym typeface="Arial"/>
              </a:rPr>
              <a:t>Standpunt = ik vind/ ik denk/ dus </a:t>
            </a:r>
            <a:endParaRPr sz="2996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958"/>
              <a:buNone/>
            </a:pPr>
            <a:r>
              <a:rPr lang="nl-NL" sz="2996"/>
              <a:t>Argument = want/ namelijk/ immers/ omdat</a:t>
            </a:r>
            <a:endParaRPr sz="2996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996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996">
                <a:solidFill>
                  <a:srgbClr val="0B2539"/>
                </a:solidFill>
                <a:latin typeface="Arial"/>
                <a:ea typeface="Arial"/>
                <a:cs typeface="Arial"/>
                <a:sym typeface="Arial"/>
              </a:rPr>
              <a:t>Feitelijk vs. waarderend </a:t>
            </a:r>
            <a:endParaRPr sz="2996">
              <a:latin typeface="Arial"/>
              <a:ea typeface="Arial"/>
              <a:cs typeface="Arial"/>
              <a:sym typeface="Arial"/>
            </a:endParaRPr>
          </a:p>
          <a:p>
            <a:pPr marL="457200" lvl="0" indent="-347492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B2539"/>
              </a:buClr>
              <a:buSzPct val="100000"/>
              <a:buFont typeface="Arial"/>
              <a:buChar char="●"/>
            </a:pPr>
            <a:r>
              <a:rPr lang="nl-NL" sz="2996" b="1">
                <a:solidFill>
                  <a:srgbClr val="0B2539"/>
                </a:solidFill>
              </a:rPr>
              <a:t>F</a:t>
            </a:r>
            <a:r>
              <a:rPr lang="nl-NL" sz="2996" b="1">
                <a:solidFill>
                  <a:srgbClr val="0B2539"/>
                </a:solidFill>
                <a:latin typeface="Arial"/>
                <a:ea typeface="Arial"/>
                <a:cs typeface="Arial"/>
                <a:sym typeface="Arial"/>
              </a:rPr>
              <a:t>eitelijke argumenten</a:t>
            </a:r>
            <a:r>
              <a:rPr lang="nl-NL" sz="2996">
                <a:solidFill>
                  <a:srgbClr val="0B2539"/>
                </a:solidFill>
                <a:latin typeface="Arial"/>
                <a:ea typeface="Arial"/>
                <a:cs typeface="Arial"/>
                <a:sym typeface="Arial"/>
              </a:rPr>
              <a:t> zijn uitspraken waarvan de schrijver/spreker weet of denkt dat ze waar zijn. Ze zijn controleerbaar.</a:t>
            </a:r>
            <a:endParaRPr sz="2996">
              <a:latin typeface="Arial"/>
              <a:ea typeface="Arial"/>
              <a:cs typeface="Arial"/>
              <a:sym typeface="Arial"/>
            </a:endParaRPr>
          </a:p>
          <a:p>
            <a:pPr marL="457200" lvl="0" indent="-34749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-NL" sz="2996" b="1">
                <a:solidFill>
                  <a:srgbClr val="0B2539"/>
                </a:solidFill>
              </a:rPr>
              <a:t>Waarderende argumenten </a:t>
            </a:r>
            <a:r>
              <a:rPr lang="nl-NL" sz="2996">
                <a:solidFill>
                  <a:srgbClr val="0B2539"/>
                </a:solidFill>
              </a:rPr>
              <a:t>zijn uitspraken met een waarde-oordeel, de schrijver/spreker vindt iets (goed-slecht, mooi-lelijk, waardevol-waardeloos, wenselijk-onwenselijk). Deze argumenten moet je dan ook onderbouwen: je moet vertellen waarom jij dit een goed argument vindt.</a:t>
            </a:r>
            <a:r>
              <a:rPr lang="nl-NL" sz="2996"/>
              <a:t> </a:t>
            </a:r>
            <a:endParaRPr sz="2996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0811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7" descr="Afbeelding met tekst, Lettertype, schermopname, document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203" y="2088727"/>
            <a:ext cx="8758825" cy="40290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206" name="Google Shape;206;p17"/>
          <p:cNvSpPr txBox="1"/>
          <p:nvPr/>
        </p:nvSpPr>
        <p:spPr>
          <a:xfrm>
            <a:off x="1040200" y="1033375"/>
            <a:ext cx="77850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>
                <a:solidFill>
                  <a:schemeClr val="dk1"/>
                </a:solidFill>
              </a:rPr>
              <a:t>Voorbeeldvraag</a:t>
            </a:r>
            <a:endParaRPr/>
          </a:p>
        </p:txBody>
      </p:sp>
      <p:cxnSp>
        <p:nvCxnSpPr>
          <p:cNvPr id="207" name="Google Shape;207;p17"/>
          <p:cNvCxnSpPr/>
          <p:nvPr/>
        </p:nvCxnSpPr>
        <p:spPr>
          <a:xfrm>
            <a:off x="5686825" y="2996850"/>
            <a:ext cx="10491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17"/>
          <p:cNvCxnSpPr/>
          <p:nvPr/>
        </p:nvCxnSpPr>
        <p:spPr>
          <a:xfrm>
            <a:off x="7252575" y="2996850"/>
            <a:ext cx="12954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be841da18_0_14"/>
          <p:cNvSpPr txBox="1">
            <a:spLocks noGrp="1"/>
          </p:cNvSpPr>
          <p:nvPr>
            <p:ph type="title"/>
          </p:nvPr>
        </p:nvSpPr>
        <p:spPr>
          <a:xfrm>
            <a:off x="838200" y="725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Argumentatie en argumentatieschema’s</a:t>
            </a:r>
            <a:endParaRPr b="1"/>
          </a:p>
        </p:txBody>
      </p:sp>
      <p:sp>
        <p:nvSpPr>
          <p:cNvPr id="214" name="Google Shape;214;g3dbe841da18_0_14"/>
          <p:cNvSpPr txBox="1">
            <a:spLocks noGrp="1"/>
          </p:cNvSpPr>
          <p:nvPr>
            <p:ph type="body" idx="1"/>
          </p:nvPr>
        </p:nvSpPr>
        <p:spPr>
          <a:xfrm>
            <a:off x="838200" y="2050950"/>
            <a:ext cx="10515600" cy="3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nl-NL" sz="3200">
                <a:latin typeface="Arial"/>
                <a:ea typeface="Arial"/>
                <a:cs typeface="Arial"/>
                <a:sym typeface="Arial"/>
              </a:rPr>
              <a:t>Argumentatieschema op basis van: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marL="457200" lvl="0" indent="-35216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oorzaak en gevolg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5216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kenmerk of eigenschap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5216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voor- en nadelen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5216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vergelijking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5216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voorbeelden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5216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autoriteit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Arial"/>
              <a:buNone/>
            </a:pP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42d9651a7_0_7"/>
          <p:cNvSpPr txBox="1">
            <a:spLocks noGrp="1"/>
          </p:cNvSpPr>
          <p:nvPr>
            <p:ph type="title"/>
          </p:nvPr>
        </p:nvSpPr>
        <p:spPr>
          <a:xfrm>
            <a:off x="991500" y="9105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4200" b="1"/>
              <a:t>Voorbeeldvraag</a:t>
            </a:r>
            <a:endParaRPr sz="4200" b="1"/>
          </a:p>
        </p:txBody>
      </p:sp>
      <p:pic>
        <p:nvPicPr>
          <p:cNvPr id="220" name="Google Shape;220;g2442d9651a7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504" y="2236200"/>
            <a:ext cx="9045150" cy="3670325"/>
          </a:xfrm>
          <a:prstGeom prst="rect">
            <a:avLst/>
          </a:prstGeom>
          <a:noFill/>
          <a:ln>
            <a:noFill/>
          </a:ln>
          <a:effectLst>
            <a:outerShdw blurRad="357188" dist="247650" dir="3540000" algn="bl" rotWithShape="0">
              <a:srgbClr val="000000">
                <a:alpha val="50196"/>
              </a:srgbClr>
            </a:outerShdw>
          </a:effectLst>
        </p:spPr>
      </p:pic>
      <p:sp>
        <p:nvSpPr>
          <p:cNvPr id="221" name="Google Shape;221;g2442d9651a7_0_7"/>
          <p:cNvSpPr txBox="1">
            <a:spLocks noGrp="1"/>
          </p:cNvSpPr>
          <p:nvPr>
            <p:ph type="body" idx="1"/>
          </p:nvPr>
        </p:nvSpPr>
        <p:spPr>
          <a:xfrm>
            <a:off x="991504" y="5313406"/>
            <a:ext cx="10515600" cy="59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784a94050_0_0"/>
          <p:cNvSpPr txBox="1">
            <a:spLocks noGrp="1"/>
          </p:cNvSpPr>
          <p:nvPr>
            <p:ph type="title"/>
          </p:nvPr>
        </p:nvSpPr>
        <p:spPr>
          <a:xfrm>
            <a:off x="838200" y="646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/>
              <a:t>Eindexamen Nederlands 2026</a:t>
            </a:r>
            <a:endParaRPr b="1"/>
          </a:p>
        </p:txBody>
      </p:sp>
      <p:sp>
        <p:nvSpPr>
          <p:cNvPr id="90" name="Google Shape;90;g35784a94050_0_0"/>
          <p:cNvSpPr txBox="1">
            <a:spLocks noGrp="1"/>
          </p:cNvSpPr>
          <p:nvPr>
            <p:ph type="body" idx="1"/>
          </p:nvPr>
        </p:nvSpPr>
        <p:spPr>
          <a:xfrm>
            <a:off x="838200" y="1776695"/>
            <a:ext cx="10515600" cy="4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05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l-NL" sz="2000"/>
              <a:t>35 vragen</a:t>
            </a:r>
            <a:br>
              <a:rPr lang="nl-NL" sz="2000" dirty="0"/>
            </a:br>
            <a:endParaRPr sz="2000"/>
          </a:p>
          <a:p>
            <a:pPr marL="457200" lvl="0" indent="-4305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l-NL" sz="2000"/>
              <a:t>9 meerkeuzevragen</a:t>
            </a:r>
            <a:endParaRPr sz="20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90"/>
              <a:buNone/>
            </a:pPr>
            <a:endParaRPr sz="2000"/>
          </a:p>
          <a:p>
            <a:pPr marL="457200" lvl="0" indent="-4305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l-NL" sz="2000"/>
              <a:t>3 onderdelen:</a:t>
            </a:r>
            <a:endParaRPr sz="20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90"/>
              <a:buNone/>
            </a:pPr>
            <a:r>
              <a:rPr lang="nl-NL" sz="2000"/>
              <a:t>1: 16 vragen: 29 punten</a:t>
            </a:r>
            <a:endParaRPr sz="20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90"/>
              <a:buNone/>
            </a:pPr>
            <a:r>
              <a:rPr lang="nl-NL" sz="2000"/>
              <a:t>2: 12 vragen: 19 punten</a:t>
            </a:r>
            <a:endParaRPr sz="20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90"/>
              <a:buNone/>
            </a:pPr>
            <a:r>
              <a:rPr lang="nl-NL" sz="2000"/>
              <a:t>3: 7 vragen: 12 punten </a:t>
            </a:r>
            <a:endParaRPr sz="2000"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1412282" y="365125"/>
            <a:ext cx="9941517" cy="123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b="1"/>
              <a:t>Voorbeeldvraag</a:t>
            </a:r>
            <a:endParaRPr/>
          </a:p>
        </p:txBody>
      </p:sp>
      <p:pic>
        <p:nvPicPr>
          <p:cNvPr id="227" name="Google Shape;227;p32" descr="Afbeelding met tekst, Lettertype, wi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282" y="1332766"/>
            <a:ext cx="4040249" cy="15150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pic>
        <p:nvPicPr>
          <p:cNvPr id="228" name="Google Shape;228;p32" descr="Afbeelding met tekst, Lettertype, wit, typografie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2282" y="2974517"/>
            <a:ext cx="4040249" cy="6531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pic>
        <p:nvPicPr>
          <p:cNvPr id="229" name="Google Shape;229;p32" descr="Afbeelding met tekst, Lettertype, wit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2282" y="3830449"/>
            <a:ext cx="4040249" cy="10319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pic>
        <p:nvPicPr>
          <p:cNvPr id="230" name="Google Shape;230;p32" descr="Afbeelding met tekst, Lettertype, wit&#10;&#10;Automatisch gegenereerde beschrijv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12282" y="5067378"/>
            <a:ext cx="4065010" cy="12318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231" name="Google Shape;231;p32"/>
          <p:cNvSpPr txBox="1"/>
          <p:nvPr/>
        </p:nvSpPr>
        <p:spPr>
          <a:xfrm>
            <a:off x="6096000" y="4088025"/>
            <a:ext cx="57696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/>
              <a:t>Zoek naar de argumentatie, die staat in dit geval in het middenstuk. Kijk dan naar de belangrijkste zinnen van dat tekstdeel.</a:t>
            </a:r>
            <a:endParaRPr sz="9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op: voor- en nadelen moet je lezen als voor- OF nadelen</a:t>
            </a:r>
            <a:endParaRPr sz="900"/>
          </a:p>
        </p:txBody>
      </p:sp>
      <p:pic>
        <p:nvPicPr>
          <p:cNvPr id="232" name="Google Shape;232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3534" y="1332766"/>
            <a:ext cx="6131919" cy="2488199"/>
          </a:xfrm>
          <a:prstGeom prst="rect">
            <a:avLst/>
          </a:prstGeom>
          <a:noFill/>
          <a:ln>
            <a:noFill/>
          </a:ln>
          <a:effectLst>
            <a:outerShdw blurRad="357188" dist="247650" dir="3540000" algn="bl" rotWithShape="0">
              <a:srgbClr val="000000">
                <a:alpha val="50196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838200" y="4277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4200" b="1"/>
              <a:t>Voorbeeldvraag</a:t>
            </a:r>
            <a:endParaRPr sz="4200" b="1"/>
          </a:p>
        </p:txBody>
      </p:sp>
      <p:pic>
        <p:nvPicPr>
          <p:cNvPr id="238" name="Google Shape;238;p34" descr="Afbeelding met tekst, schermopname, Lettertype, nummer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52569"/>
            <a:ext cx="8726214" cy="50980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617534" y="5897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Drogredenen 🡪 afgeleid van schema’s </a:t>
            </a:r>
            <a:endParaRPr b="1"/>
          </a:p>
        </p:txBody>
      </p:sp>
      <p:sp>
        <p:nvSpPr>
          <p:cNvPr id="244" name="Google Shape;244;p13"/>
          <p:cNvSpPr txBox="1">
            <a:spLocks noGrp="1"/>
          </p:cNvSpPr>
          <p:nvPr>
            <p:ph type="body" idx="1"/>
          </p:nvPr>
        </p:nvSpPr>
        <p:spPr>
          <a:xfrm>
            <a:off x="1058866" y="1790427"/>
            <a:ext cx="6667307" cy="489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1800" b="1"/>
              <a:t>Argumentatieschema’s      	naar  </a:t>
            </a:r>
            <a:br>
              <a:rPr lang="nl-NL" sz="1800" b="1"/>
            </a:br>
            <a:r>
              <a:rPr lang="nl-NL" sz="1800" b="1"/>
              <a:t> 		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Oorzaak en gevolg		🡪</a:t>
            </a:r>
            <a:br>
              <a:rPr lang="nl-NL" sz="1800"/>
            </a:b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Kenmerk of eigenschap 	🡪 </a:t>
            </a:r>
            <a:br>
              <a:rPr lang="nl-NL" sz="1800"/>
            </a:br>
            <a:r>
              <a:rPr lang="nl-NL" sz="1800"/>
              <a:t>    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Voor- en nadelen	        	🡪</a:t>
            </a:r>
            <a:br>
              <a:rPr lang="nl-NL" sz="1800"/>
            </a:b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Voorbeelden			🡪</a:t>
            </a:r>
            <a:br>
              <a:rPr lang="nl-NL" sz="1800"/>
            </a:br>
            <a:r>
              <a:rPr lang="nl-NL" sz="1800"/>
              <a:t>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Vergelijking 			🡪</a:t>
            </a:r>
            <a:br>
              <a:rPr lang="nl-NL" sz="1800"/>
            </a:b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Autoriteit			🡪 </a:t>
            </a:r>
            <a:r>
              <a:rPr lang="nl-NL"/>
              <a:t>		</a:t>
            </a:r>
            <a:endParaRPr/>
          </a:p>
        </p:txBody>
      </p:sp>
      <p:sp>
        <p:nvSpPr>
          <p:cNvPr id="245" name="Google Shape;245;p13"/>
          <p:cNvSpPr txBox="1"/>
          <p:nvPr/>
        </p:nvSpPr>
        <p:spPr>
          <a:xfrm>
            <a:off x="5669470" y="1790427"/>
            <a:ext cx="4996070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Drogredenen!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Onjuist oorzakelijk-gevolgrelatie		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Onjuist beroep op kenmerk- of eigenschap</a:t>
            </a:r>
            <a:b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Overdrijven van voor- of nadelen </a:t>
            </a:r>
            <a:b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Overhaaste generalisatie</a:t>
            </a:r>
            <a:b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Verkeerde vergelijking</a:t>
            </a:r>
            <a:b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Onjuist beroep op autoriteit 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>
            <a:spLocks noGrp="1"/>
          </p:cNvSpPr>
          <p:nvPr>
            <p:ph type="title"/>
          </p:nvPr>
        </p:nvSpPr>
        <p:spPr>
          <a:xfrm>
            <a:off x="838200" y="5017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b="1"/>
              <a:t>Drogredenen</a:t>
            </a:r>
            <a:endParaRPr/>
          </a:p>
        </p:txBody>
      </p:sp>
      <p:sp>
        <p:nvSpPr>
          <p:cNvPr id="251" name="Google Shape;251;p15"/>
          <p:cNvSpPr txBox="1"/>
          <p:nvPr/>
        </p:nvSpPr>
        <p:spPr>
          <a:xfrm>
            <a:off x="5950226" y="1963955"/>
            <a:ext cx="5545500" cy="293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Persoonlijke aanval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Ontduiken van de bewijslast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Cirkelredenering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Vertekenen van het standpunt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Bespelen van publiek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Vals dilemma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954156" y="1690687"/>
            <a:ext cx="4996070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Onjuist oorzakelijk-gevolgrelatie		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Onjuist beroep op kenmerk- of eigenschap</a:t>
            </a:r>
            <a:b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Overdrijven van voor- of nadelen </a:t>
            </a:r>
            <a:b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Overhaaste generalisatie</a:t>
            </a:r>
            <a:b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Verkeerde vergelijking</a:t>
            </a:r>
            <a:b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Onjuist beroep op autoriteit 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6" descr="Afbeelding met tekst, schermopname, Lettertype, document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1006" y="1742548"/>
            <a:ext cx="8171328" cy="45002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cxnSp>
        <p:nvCxnSpPr>
          <p:cNvPr id="258" name="Google Shape;258;p16"/>
          <p:cNvCxnSpPr/>
          <p:nvPr/>
        </p:nvCxnSpPr>
        <p:spPr>
          <a:xfrm>
            <a:off x="2081637" y="2374231"/>
            <a:ext cx="1101300" cy="0"/>
          </a:xfrm>
          <a:prstGeom prst="straightConnector1">
            <a:avLst/>
          </a:prstGeom>
          <a:noFill/>
          <a:ln w="57150" cap="flat" cmpd="sng">
            <a:solidFill>
              <a:srgbClr val="0B253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9" name="Google Shape;259;p16"/>
          <p:cNvSpPr txBox="1"/>
          <p:nvPr/>
        </p:nvSpPr>
        <p:spPr>
          <a:xfrm>
            <a:off x="1017725" y="814200"/>
            <a:ext cx="82860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>
                <a:solidFill>
                  <a:schemeClr val="dk1"/>
                </a:solidFill>
              </a:rPr>
              <a:t>Voorbeeldvraag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8" descr="Afbeelding met tekst, Lettertype, wit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198" y="1117089"/>
            <a:ext cx="9408656" cy="12205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pic>
        <p:nvPicPr>
          <p:cNvPr id="265" name="Google Shape;265;p18" descr="Afbeelding met tekst, Lettertype, schermopname, algebra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198" y="3190880"/>
            <a:ext cx="9547578" cy="32520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cxnSp>
        <p:nvCxnSpPr>
          <p:cNvPr id="266" name="Google Shape;266;p18"/>
          <p:cNvCxnSpPr/>
          <p:nvPr/>
        </p:nvCxnSpPr>
        <p:spPr>
          <a:xfrm>
            <a:off x="4845624" y="1577894"/>
            <a:ext cx="2076914" cy="0"/>
          </a:xfrm>
          <a:prstGeom prst="straightConnector1">
            <a:avLst/>
          </a:prstGeom>
          <a:noFill/>
          <a:ln w="57150" cap="flat" cmpd="sng">
            <a:solidFill>
              <a:srgbClr val="0B253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" name="Google Shape;267;p18"/>
          <p:cNvCxnSpPr/>
          <p:nvPr/>
        </p:nvCxnSpPr>
        <p:spPr>
          <a:xfrm>
            <a:off x="2043809" y="1885039"/>
            <a:ext cx="1952649" cy="0"/>
          </a:xfrm>
          <a:prstGeom prst="straightConnector1">
            <a:avLst/>
          </a:prstGeom>
          <a:noFill/>
          <a:ln w="57150" cap="flat" cmpd="sng">
            <a:solidFill>
              <a:srgbClr val="0B253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18"/>
          <p:cNvSpPr txBox="1"/>
          <p:nvPr/>
        </p:nvSpPr>
        <p:spPr>
          <a:xfrm>
            <a:off x="1244624" y="2486726"/>
            <a:ext cx="63953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Kanttekening = kritische opmerking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18"/>
          <p:cNvCxnSpPr/>
          <p:nvPr/>
        </p:nvCxnSpPr>
        <p:spPr>
          <a:xfrm>
            <a:off x="3651338" y="3613874"/>
            <a:ext cx="3271200" cy="0"/>
          </a:xfrm>
          <a:prstGeom prst="straightConnector1">
            <a:avLst/>
          </a:prstGeom>
          <a:noFill/>
          <a:ln w="57150" cap="flat" cmpd="sng">
            <a:solidFill>
              <a:srgbClr val="0B253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1" descr="Afbeelding met tekst, schermopname, Lettertype, nummer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8423" y="342490"/>
            <a:ext cx="4802010" cy="6173019"/>
          </a:xfrm>
          <a:prstGeom prst="rect">
            <a:avLst/>
          </a:prstGeom>
          <a:noFill/>
          <a:ln w="9525" cap="flat" cmpd="sng">
            <a:solidFill>
              <a:srgbClr val="0B253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5" name="Google Shape;275;p31"/>
          <p:cNvSpPr/>
          <p:nvPr/>
        </p:nvSpPr>
        <p:spPr>
          <a:xfrm>
            <a:off x="4139889" y="1693835"/>
            <a:ext cx="559798" cy="3212608"/>
          </a:xfrm>
          <a:custGeom>
            <a:avLst/>
            <a:gdLst/>
            <a:ahLst/>
            <a:cxnLst/>
            <a:rect l="l" t="t" r="r" b="b"/>
            <a:pathLst>
              <a:path w="559798" h="3212608" extrusionOk="0">
                <a:moveTo>
                  <a:pt x="559798" y="3212608"/>
                </a:moveTo>
                <a:cubicBezTo>
                  <a:pt x="403997" y="3211857"/>
                  <a:pt x="275204" y="3193485"/>
                  <a:pt x="279899" y="3165960"/>
                </a:cubicBezTo>
                <a:cubicBezTo>
                  <a:pt x="337418" y="2670857"/>
                  <a:pt x="325612" y="1865723"/>
                  <a:pt x="279899" y="1652952"/>
                </a:cubicBezTo>
                <a:cubicBezTo>
                  <a:pt x="274189" y="1632765"/>
                  <a:pt x="153717" y="1611094"/>
                  <a:pt x="0" y="1606304"/>
                </a:cubicBezTo>
                <a:cubicBezTo>
                  <a:pt x="153121" y="1605503"/>
                  <a:pt x="280312" y="1585616"/>
                  <a:pt x="279899" y="1559656"/>
                </a:cubicBezTo>
                <a:cubicBezTo>
                  <a:pt x="317558" y="1380554"/>
                  <a:pt x="300781" y="430038"/>
                  <a:pt x="279899" y="46648"/>
                </a:cubicBezTo>
                <a:cubicBezTo>
                  <a:pt x="258223" y="17566"/>
                  <a:pt x="389000" y="15266"/>
                  <a:pt x="559798" y="0"/>
                </a:cubicBezTo>
                <a:cubicBezTo>
                  <a:pt x="511567" y="1174369"/>
                  <a:pt x="644253" y="1708014"/>
                  <a:pt x="559798" y="3212608"/>
                </a:cubicBezTo>
                <a:close/>
              </a:path>
              <a:path w="559798" h="3212608" fill="none" extrusionOk="0">
                <a:moveTo>
                  <a:pt x="559798" y="3212608"/>
                </a:moveTo>
                <a:cubicBezTo>
                  <a:pt x="406024" y="3213061"/>
                  <a:pt x="284843" y="3192912"/>
                  <a:pt x="279899" y="3165960"/>
                </a:cubicBezTo>
                <a:cubicBezTo>
                  <a:pt x="331752" y="2890165"/>
                  <a:pt x="271821" y="1804989"/>
                  <a:pt x="279899" y="1652952"/>
                </a:cubicBezTo>
                <a:cubicBezTo>
                  <a:pt x="287742" y="1638863"/>
                  <a:pt x="154766" y="1608187"/>
                  <a:pt x="0" y="1606304"/>
                </a:cubicBezTo>
                <a:cubicBezTo>
                  <a:pt x="155189" y="1607236"/>
                  <a:pt x="282556" y="1588674"/>
                  <a:pt x="279899" y="1559656"/>
                </a:cubicBezTo>
                <a:cubicBezTo>
                  <a:pt x="411942" y="1236646"/>
                  <a:pt x="385265" y="486732"/>
                  <a:pt x="279899" y="46648"/>
                </a:cubicBezTo>
                <a:cubicBezTo>
                  <a:pt x="263072" y="23648"/>
                  <a:pt x="395062" y="-7005"/>
                  <a:pt x="559798" y="0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823822" y="2692135"/>
            <a:ext cx="30438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Algemene betrouwbaarheid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868061" y="5242703"/>
            <a:ext cx="30438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Specifieke betrouwbaarheid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784a94050_0_388"/>
          <p:cNvSpPr txBox="1">
            <a:spLocks noGrp="1"/>
          </p:cNvSpPr>
          <p:nvPr>
            <p:ph type="title"/>
          </p:nvPr>
        </p:nvSpPr>
        <p:spPr>
          <a:xfrm>
            <a:off x="838200" y="787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-NL" sz="3559" b="1"/>
              <a:t>De toon van de tekst, framing, figuurlijk taalgebruik</a:t>
            </a:r>
            <a:endParaRPr sz="3559" b="1"/>
          </a:p>
        </p:txBody>
      </p:sp>
      <p:sp>
        <p:nvSpPr>
          <p:cNvPr id="283" name="Google Shape;283;g35784a94050_0_388"/>
          <p:cNvSpPr txBox="1">
            <a:spLocks noGrp="1"/>
          </p:cNvSpPr>
          <p:nvPr>
            <p:ph type="body" idx="1"/>
          </p:nvPr>
        </p:nvSpPr>
        <p:spPr>
          <a:xfrm>
            <a:off x="838200" y="2113575"/>
            <a:ext cx="10515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nl-NL"/>
              <a:t>Op dit gebied kun je vragen verwachten over:</a:t>
            </a: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nl-NL"/>
              <a:t>De houding van de schrijver t.o.v. het onderwerp</a:t>
            </a: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nl-NL"/>
              <a:t>Manipulatie met woordkeuze en toon/stijl:</a:t>
            </a:r>
            <a:endParaRPr/>
          </a:p>
          <a:p>
            <a:pPr marL="914400" lvl="1" indent="-3343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Framen: het bewust gebruiken van woorden die positieve of negatieve associaties oproepen.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Let op het verschil tussen woorden: vluchteling/asielzoeker/gelukszoeker/immigrant/buitenlander.</a:t>
            </a:r>
            <a:br>
              <a:rPr lang="nl-NL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nl-NL"/>
              <a:t>Effect van het gebruik van beeldspraak en andere stijlfiguren (woordspeling, ironie, overdrijving, et cetera)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784a94050_0_3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NL" sz="3700" b="1"/>
              <a:t>Toon en woordkeuze</a:t>
            </a:r>
            <a:endParaRPr/>
          </a:p>
        </p:txBody>
      </p:sp>
      <p:sp>
        <p:nvSpPr>
          <p:cNvPr id="289" name="Google Shape;289;g35784a94050_0_3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br>
              <a:rPr lang="nl-NL"/>
            </a:b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nl-NL"/>
              <a:t>Hoe pak je dit soort vragen aan?</a:t>
            </a:r>
            <a:endParaRPr/>
          </a:p>
          <a:p>
            <a:pPr marL="457200" lvl="0" indent="-3630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59"/>
              <a:buAutoNum type="arabicPeriod"/>
            </a:pPr>
            <a:r>
              <a:rPr lang="nl-NL" sz="2117"/>
              <a:t>Soms moet je zelf op zoek naar woorden die niet neutraal zijn. Lees dan de tekst en vraag je af: welke woorden zijn NIET neutraal geformuleerd.</a:t>
            </a:r>
            <a:endParaRPr sz="2117"/>
          </a:p>
          <a:p>
            <a:pPr marL="457200" lvl="0" indent="-3630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59"/>
              <a:buAutoNum type="arabicPeriod"/>
            </a:pPr>
            <a:r>
              <a:rPr lang="nl-NL" sz="2117"/>
              <a:t>In dit voorbeeld is het geciteerde woord niet neutraal. Bekijk het goed. </a:t>
            </a:r>
            <a:endParaRPr sz="2117"/>
          </a:p>
          <a:p>
            <a:pPr marL="457200" lvl="0" indent="-3630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59"/>
              <a:buAutoNum type="arabicPeriod"/>
            </a:pPr>
            <a:r>
              <a:rPr lang="nl-NL" sz="2117"/>
              <a:t>Welke lading heeft dit woord? Is die positief of negatief? Hoe komt dat? Wat is het effect?</a:t>
            </a:r>
            <a:endParaRPr sz="2117"/>
          </a:p>
        </p:txBody>
      </p:sp>
      <p:pic>
        <p:nvPicPr>
          <p:cNvPr id="290" name="Google Shape;290;g35784a94050_0_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830"/>
            <a:ext cx="9265274" cy="2153775"/>
          </a:xfrm>
          <a:prstGeom prst="rect">
            <a:avLst/>
          </a:prstGeom>
          <a:noFill/>
          <a:ln>
            <a:noFill/>
          </a:ln>
          <a:effectLst>
            <a:outerShdw blurRad="385763" dist="123825" dir="3000000" algn="bl" rotWithShape="0">
              <a:srgbClr val="000000">
                <a:alpha val="50196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784a94050_0_393"/>
          <p:cNvSpPr txBox="1">
            <a:spLocks noGrp="1"/>
          </p:cNvSpPr>
          <p:nvPr>
            <p:ph type="title"/>
          </p:nvPr>
        </p:nvSpPr>
        <p:spPr>
          <a:xfrm>
            <a:off x="838200" y="618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3700" b="1"/>
              <a:t>Figuurlijk taalgebruik</a:t>
            </a:r>
            <a:endParaRPr sz="3700" b="1"/>
          </a:p>
        </p:txBody>
      </p:sp>
      <p:sp>
        <p:nvSpPr>
          <p:cNvPr id="296" name="Google Shape;296;g35784a94050_0_3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97" name="Google Shape;297;g35784a94050_0_3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5625"/>
            <a:ext cx="8449851" cy="1398775"/>
          </a:xfrm>
          <a:prstGeom prst="rect">
            <a:avLst/>
          </a:prstGeom>
          <a:noFill/>
          <a:ln>
            <a:noFill/>
          </a:ln>
          <a:effectLst>
            <a:outerShdw blurRad="357188" dist="247650" dir="2700000" algn="bl" rotWithShape="0">
              <a:srgbClr val="000000">
                <a:alpha val="50196"/>
              </a:srgbClr>
            </a:outerShdw>
          </a:effectLst>
        </p:spPr>
      </p:pic>
      <p:pic>
        <p:nvPicPr>
          <p:cNvPr id="298" name="Google Shape;298;g35784a94050_0_3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403925"/>
            <a:ext cx="7833074" cy="3178475"/>
          </a:xfrm>
          <a:prstGeom prst="rect">
            <a:avLst/>
          </a:prstGeom>
          <a:noFill/>
          <a:ln>
            <a:noFill/>
          </a:ln>
          <a:effectLst>
            <a:outerShdw blurRad="385763" dist="238125" dir="2580000" algn="bl" rotWithShape="0">
              <a:srgbClr val="000000">
                <a:alpha val="50196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784a94050_0_85"/>
          <p:cNvSpPr txBox="1">
            <a:spLocks noGrp="1"/>
          </p:cNvSpPr>
          <p:nvPr>
            <p:ph type="title"/>
          </p:nvPr>
        </p:nvSpPr>
        <p:spPr>
          <a:xfrm>
            <a:off x="838200" y="8819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/>
              <a:t>Taalaftrek</a:t>
            </a:r>
            <a:endParaRPr b="1"/>
          </a:p>
        </p:txBody>
      </p:sp>
      <p:pic>
        <p:nvPicPr>
          <p:cNvPr id="96" name="Google Shape;96;g35784a94050_0_85" descr="Afbeelding met tekst, Lettertype, ontvangst, schermopname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5740"/>
          <a:stretch/>
        </p:blipFill>
        <p:spPr>
          <a:xfrm>
            <a:off x="963615" y="2034701"/>
            <a:ext cx="6320054" cy="21630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7" name="Google Shape;97;g35784a94050_0_85"/>
          <p:cNvSpPr txBox="1">
            <a:spLocks noGrp="1"/>
          </p:cNvSpPr>
          <p:nvPr>
            <p:ph type="body" idx="1"/>
          </p:nvPr>
        </p:nvSpPr>
        <p:spPr>
          <a:xfrm>
            <a:off x="838200" y="4145150"/>
            <a:ext cx="10515600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228"/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5784a94050_0_85"/>
          <p:cNvSpPr txBox="1"/>
          <p:nvPr/>
        </p:nvSpPr>
        <p:spPr>
          <a:xfrm>
            <a:off x="838200" y="4719174"/>
            <a:ext cx="10515600" cy="16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docent let op spelling en bij sommige vragen (</a:t>
            </a:r>
            <a:r>
              <a:rPr lang="nl-NL" sz="2000">
                <a:solidFill>
                  <a:schemeClr val="dk1"/>
                </a:solidFill>
              </a:rPr>
              <a:t>‘Geef antwoord in een of meer volledige zinnen.’ ook op grammaticaliteit. 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/>
          <p:nvPr/>
        </p:nvSpPr>
        <p:spPr>
          <a:xfrm>
            <a:off x="838197" y="4250905"/>
            <a:ext cx="7271479" cy="864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0"/>
          <p:cNvSpPr txBox="1"/>
          <p:nvPr/>
        </p:nvSpPr>
        <p:spPr>
          <a:xfrm>
            <a:off x="838199" y="719435"/>
            <a:ext cx="10515600" cy="9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Belangrijke</a:t>
            </a:r>
            <a:r>
              <a:rPr lang="nl-NL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begrippen - de paradox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40" descr="Afbeelding met tekst, Lettertype, schermopname, algebra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408" y="3429000"/>
            <a:ext cx="9855646" cy="25777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306" name="Google Shape;306;p40"/>
          <p:cNvSpPr txBox="1">
            <a:spLocks noGrp="1"/>
          </p:cNvSpPr>
          <p:nvPr>
            <p:ph type="body" idx="1"/>
          </p:nvPr>
        </p:nvSpPr>
        <p:spPr>
          <a:xfrm>
            <a:off x="838199" y="1688716"/>
            <a:ext cx="10515600" cy="241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NL"/>
              <a:t>Een paradox is een schijnbare tegenstrijdigheid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nl-NL"/>
              <a:t>Schrijven is schrappen.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nl-NL"/>
              <a:t>Naarmate we slimmer worden, weten we steeds minder.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"/>
          <p:cNvSpPr txBox="1">
            <a:spLocks noGrp="1"/>
          </p:cNvSpPr>
          <p:nvPr>
            <p:ph type="title"/>
          </p:nvPr>
        </p:nvSpPr>
        <p:spPr>
          <a:xfrm>
            <a:off x="838200" y="6377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/>
              <a:t>Belangrijke begrippen</a:t>
            </a:r>
            <a:endParaRPr/>
          </a:p>
        </p:txBody>
      </p:sp>
      <p:sp>
        <p:nvSpPr>
          <p:cNvPr id="312" name="Google Shape;312;p10"/>
          <p:cNvSpPr txBox="1"/>
          <p:nvPr/>
        </p:nvSpPr>
        <p:spPr>
          <a:xfrm>
            <a:off x="838199" y="1731587"/>
            <a:ext cx="10031400" cy="2819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r>
              <a:rPr lang="nl-NL" sz="25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Nuanceren wil zeggen: iets meer detail aanbrengen bij een uitspraak. 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r>
              <a:rPr lang="nl-NL" sz="25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Relativeren wil zeggen: iets in verhouding zien 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r>
              <a:rPr lang="nl-NL" sz="25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Constater</a:t>
            </a:r>
            <a:r>
              <a:rPr lang="nl-NL" sz="2515">
                <a:solidFill>
                  <a:schemeClr val="dk1"/>
                </a:solidFill>
              </a:rPr>
              <a:t>en</a:t>
            </a:r>
            <a:r>
              <a:rPr lang="nl-NL" sz="25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 zeggen: iets vaststellen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r>
              <a:rPr lang="nl-NL" sz="25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Aanleiding wil zeggen: de reden waardoor iets ontstaat of gebeurt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r>
              <a:rPr lang="nl-NL" sz="25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Kanttekening wil zeggen: een kritische opmerking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10" descr="Afbeelding met tekst, Lettertype, wit, algebra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3880665"/>
            <a:ext cx="10328834" cy="20277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784a94050_0_427"/>
          <p:cNvSpPr txBox="1">
            <a:spLocks noGrp="1"/>
          </p:cNvSpPr>
          <p:nvPr>
            <p:ph type="title"/>
          </p:nvPr>
        </p:nvSpPr>
        <p:spPr>
          <a:xfrm>
            <a:off x="2035775" y="2766150"/>
            <a:ext cx="812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16600"/>
              <a:t>Laatste tip(s)!</a:t>
            </a:r>
            <a:endParaRPr sz="16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628" y="1277479"/>
            <a:ext cx="9322520" cy="8963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324" name="Google Shape;324;p11"/>
          <p:cNvSpPr txBox="1"/>
          <p:nvPr/>
        </p:nvSpPr>
        <p:spPr>
          <a:xfrm>
            <a:off x="752125" y="2516743"/>
            <a:ext cx="4702233" cy="388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Wordt een vraag ingeleid door een citaat, lees dan altijd rondom dat citaat! Je vindt daar vaak het goede antwoord!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11"/>
          <p:cNvCxnSpPr/>
          <p:nvPr/>
        </p:nvCxnSpPr>
        <p:spPr>
          <a:xfrm>
            <a:off x="2161916" y="1722052"/>
            <a:ext cx="6229717" cy="0"/>
          </a:xfrm>
          <a:prstGeom prst="straightConnector1">
            <a:avLst/>
          </a:prstGeom>
          <a:noFill/>
          <a:ln w="57150" cap="flat" cmpd="sng">
            <a:solidFill>
              <a:srgbClr val="0B253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6" name="Google Shape;326;p11" descr="Afbeelding met tekst, Lettertype, schermopname, zwart-wit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816" y="2401340"/>
            <a:ext cx="4085332" cy="41394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327" name="Google Shape;327;p11"/>
          <p:cNvSpPr/>
          <p:nvPr/>
        </p:nvSpPr>
        <p:spPr>
          <a:xfrm>
            <a:off x="6440293" y="2401340"/>
            <a:ext cx="3797944" cy="324630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6440293" y="2725970"/>
            <a:ext cx="2466054" cy="304121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6533757" y="3280155"/>
            <a:ext cx="3351728" cy="1076910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784a94050_0_166"/>
          <p:cNvSpPr txBox="1">
            <a:spLocks noGrp="1"/>
          </p:cNvSpPr>
          <p:nvPr>
            <p:ph type="title"/>
          </p:nvPr>
        </p:nvSpPr>
        <p:spPr>
          <a:xfrm>
            <a:off x="838200" y="4590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Veel gemaakte taalfouten</a:t>
            </a:r>
            <a:endParaRPr b="1"/>
          </a:p>
        </p:txBody>
      </p:sp>
      <p:sp>
        <p:nvSpPr>
          <p:cNvPr id="104" name="Google Shape;104;g35784a94050_0_166"/>
          <p:cNvSpPr txBox="1">
            <a:spLocks noGrp="1"/>
          </p:cNvSpPr>
          <p:nvPr>
            <p:ph type="body" idx="1"/>
          </p:nvPr>
        </p:nvSpPr>
        <p:spPr>
          <a:xfrm>
            <a:off x="838200" y="1525050"/>
            <a:ext cx="10689000" cy="50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nl-NL" sz="2400"/>
              <a:t>Werkwoordspelling en zeker persoonsvormen die als voltooid deelwoord worden geschreven of andersom:</a:t>
            </a:r>
            <a:endParaRPr sz="2400"/>
          </a:p>
          <a:p>
            <a:pPr marL="9144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- Fouten maken in de werkwoordspelling </a:t>
            </a:r>
            <a:r>
              <a:rPr lang="nl-NL" sz="2400" u="sng">
                <a:latin typeface="Arial"/>
                <a:ea typeface="Arial"/>
                <a:cs typeface="Arial"/>
                <a:sym typeface="Arial"/>
              </a:rPr>
              <a:t>gebeurt</a:t>
            </a:r>
            <a:r>
              <a:rPr lang="nl-NL" sz="2400">
                <a:latin typeface="Arial"/>
                <a:ea typeface="Arial"/>
                <a:cs typeface="Arial"/>
                <a:sym typeface="Arial"/>
              </a:rPr>
              <a:t> veel.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- Fouten maken in de werkwoordspelling is veel </a:t>
            </a:r>
            <a:r>
              <a:rPr lang="nl-NL" sz="2400" u="sng">
                <a:latin typeface="Arial"/>
                <a:ea typeface="Arial"/>
                <a:cs typeface="Arial"/>
                <a:sym typeface="Arial"/>
              </a:rPr>
              <a:t>gebeurd</a:t>
            </a:r>
            <a:r>
              <a:rPr lang="nl-NL" sz="2400"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nl-NL"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nl-NL" sz="2400"/>
              <a:t>Congruentiefout: sommige woorden lijken enkelvoud, maar dat zijn ze niet: media, data, Verenigde Staten. Dus:</a:t>
            </a:r>
            <a:endParaRPr sz="2400"/>
          </a:p>
          <a:p>
            <a:pPr marL="13716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De media </a:t>
            </a:r>
            <a:r>
              <a:rPr lang="nl-NL" sz="2400" u="sng">
                <a:latin typeface="Arial"/>
                <a:ea typeface="Arial"/>
                <a:cs typeface="Arial"/>
                <a:sym typeface="Arial"/>
              </a:rPr>
              <a:t>waren</a:t>
            </a:r>
            <a:r>
              <a:rPr lang="nl-NL" sz="2400">
                <a:latin typeface="Arial"/>
                <a:ea typeface="Arial"/>
                <a:cs typeface="Arial"/>
                <a:sym typeface="Arial"/>
              </a:rPr>
              <a:t> in groten getale aanwezig bij Ajax-NEC.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3716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Of andersom: De politie </a:t>
            </a:r>
            <a:r>
              <a:rPr lang="nl-NL" sz="2400" u="sng"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nl-NL" sz="2400">
                <a:latin typeface="Arial"/>
                <a:ea typeface="Arial"/>
                <a:cs typeface="Arial"/>
                <a:sym typeface="Arial"/>
              </a:rPr>
              <a:t> gebeld.</a:t>
            </a:r>
            <a:br>
              <a:rPr lang="nl-NL"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 sz="2400"/>
              <a:t>Hoofdletters: geen hoofdletter </a:t>
            </a:r>
            <a:r>
              <a:rPr lang="nl-NL" sz="2400" u="sng"/>
              <a:t>aan het begin van de zin</a:t>
            </a:r>
            <a:r>
              <a:rPr lang="nl-NL" sz="2400"/>
              <a:t> wordt niet meer geteld als taalfout, maar geen hoofdletter bij een naam of een afgeleide daarvan telt wél als taalfout! </a:t>
            </a:r>
            <a:r>
              <a:rPr lang="nl-NL" sz="2400" u="sng"/>
              <a:t>Kijk naar de tekst!</a:t>
            </a:r>
            <a:endParaRPr sz="2400" u="sng"/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784a94050_0_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Veel gemaakte taalfouten</a:t>
            </a:r>
            <a:endParaRPr b="1"/>
          </a:p>
        </p:txBody>
      </p:sp>
      <p:sp>
        <p:nvSpPr>
          <p:cNvPr id="110" name="Google Shape;110;g35784a94050_0_171"/>
          <p:cNvSpPr txBox="1">
            <a:spLocks noGrp="1"/>
          </p:cNvSpPr>
          <p:nvPr>
            <p:ph type="body" idx="1"/>
          </p:nvPr>
        </p:nvSpPr>
        <p:spPr>
          <a:xfrm>
            <a:off x="838200" y="1588118"/>
            <a:ext cx="10515600" cy="4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604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205"/>
              <a:buChar char="●"/>
            </a:pPr>
            <a:r>
              <a:rPr lang="nl-NL" sz="2400"/>
              <a:t>Verwijswoorden: naar de-woorden verwijs je met die, naar het-woorden verwijs je met dat:</a:t>
            </a:r>
            <a:endParaRPr sz="2400"/>
          </a:p>
          <a:p>
            <a:pPr marL="1371600" lvl="0" indent="-36860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5"/>
              <a:buChar char="-"/>
            </a:pPr>
            <a:r>
              <a:rPr lang="nl-NL" sz="2400"/>
              <a:t>Het meisje </a:t>
            </a:r>
            <a:r>
              <a:rPr lang="nl-NL" sz="2400" u="sng"/>
              <a:t>dat</a:t>
            </a:r>
            <a:r>
              <a:rPr lang="nl-NL" sz="2400"/>
              <a:t> geen taalfouten maakte, had goed opgelet.</a:t>
            </a:r>
            <a:endParaRPr sz="2400"/>
          </a:p>
          <a:p>
            <a:pPr marL="1371600" lvl="0" indent="-36860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5"/>
              <a:buChar char="-"/>
            </a:pPr>
            <a:r>
              <a:rPr lang="nl-NL" sz="2400"/>
              <a:t>De jongen </a:t>
            </a:r>
            <a:r>
              <a:rPr lang="nl-NL" sz="2400" u="sng"/>
              <a:t>die</a:t>
            </a:r>
            <a:r>
              <a:rPr lang="nl-NL" sz="2400"/>
              <a:t> veel taalfouten maakte, had niet goed opgelet. </a:t>
            </a:r>
            <a:br>
              <a:rPr lang="nl-NL" sz="2400"/>
            </a:br>
            <a:endParaRPr sz="2400"/>
          </a:p>
          <a:p>
            <a:pPr marL="457200" lvl="0" indent="-36860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5"/>
              <a:buChar char="●"/>
            </a:pPr>
            <a:r>
              <a:rPr lang="nl-NL" sz="2400"/>
              <a:t>Onnodig spatiegebruik: samenstellingen schrijf je aan elkaar: </a:t>
            </a:r>
            <a:endParaRPr sz="2400"/>
          </a:p>
          <a:p>
            <a:pPr marL="1371600" lvl="0" indent="-36860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5"/>
              <a:buChar char="-"/>
            </a:pPr>
            <a:r>
              <a:rPr lang="nl-NL" sz="2400"/>
              <a:t>hoe veel 🡪 hoeveel</a:t>
            </a:r>
            <a:endParaRPr sz="2400"/>
          </a:p>
          <a:p>
            <a:pPr marL="1371600" lvl="0" indent="-36860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5"/>
              <a:buChar char="-"/>
            </a:pPr>
            <a:r>
              <a:rPr lang="nl-NL" sz="2400"/>
              <a:t>kennis maken 🡪 kennismaken</a:t>
            </a:r>
            <a:endParaRPr sz="2400"/>
          </a:p>
          <a:p>
            <a:pPr marL="1371600" lvl="0" indent="-36860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5"/>
              <a:buChar char="-"/>
            </a:pPr>
            <a:r>
              <a:rPr lang="nl-NL" sz="2400"/>
              <a:t>lunch afspraak 🡪 lunchafspraak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784a94050_0_1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Veel gemaakte taalfouten</a:t>
            </a:r>
            <a:endParaRPr b="1"/>
          </a:p>
        </p:txBody>
      </p:sp>
      <p:sp>
        <p:nvSpPr>
          <p:cNvPr id="116" name="Google Shape;116;g35784a94050_0_1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36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9"/>
              <a:buChar char="●"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Een volledige zin heeft een onderwerp en een persoonsvorm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4336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9"/>
              <a:buChar char="●"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Let op het werkwoord ‘willen’ (ik wil, je/jij/u wil(t), hij/zij/het </a:t>
            </a:r>
            <a:r>
              <a:rPr lang="nl-NL" sz="2400" u="sng">
                <a:latin typeface="Arial"/>
                <a:ea typeface="Arial"/>
                <a:cs typeface="Arial"/>
                <a:sym typeface="Arial"/>
              </a:rPr>
              <a:t>wil</a:t>
            </a:r>
            <a:r>
              <a:rPr lang="nl-NL" sz="2400">
                <a:latin typeface="Arial"/>
                <a:ea typeface="Arial"/>
                <a:cs typeface="Arial"/>
                <a:sym typeface="Arial"/>
              </a:rPr>
              <a:t>)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4336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9"/>
              <a:buChar char="●"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Gebruik hun </a:t>
            </a:r>
            <a:r>
              <a:rPr lang="nl-NL" sz="2400" u="sng">
                <a:latin typeface="Arial"/>
                <a:ea typeface="Arial"/>
                <a:cs typeface="Arial"/>
                <a:sym typeface="Arial"/>
              </a:rPr>
              <a:t>niet</a:t>
            </a:r>
            <a:r>
              <a:rPr lang="nl-NL" sz="2400">
                <a:latin typeface="Arial"/>
                <a:ea typeface="Arial"/>
                <a:cs typeface="Arial"/>
                <a:sym typeface="Arial"/>
              </a:rPr>
              <a:t> als onderwerp. DAT KAN NIET! Het is: zij hebben; </a:t>
            </a:r>
            <a:r>
              <a:rPr lang="nl-NL" sz="2400" u="sng">
                <a:latin typeface="Arial"/>
                <a:ea typeface="Arial"/>
                <a:cs typeface="Arial"/>
                <a:sym typeface="Arial"/>
              </a:rPr>
              <a:t>niet</a:t>
            </a:r>
            <a:r>
              <a:rPr lang="nl-NL" sz="2400">
                <a:latin typeface="Arial"/>
                <a:ea typeface="Arial"/>
                <a:cs typeface="Arial"/>
                <a:sym typeface="Arial"/>
              </a:rPr>
              <a:t> hun hebben!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4336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9"/>
              <a:buChar char="●"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Gebruik geen afkortingen!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4336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9"/>
              <a:buChar char="●"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Breek geen woorden af aan het eind van de zin.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4336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9"/>
              <a:buChar char="●"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Let op moeilijke woorden (neem ze uit de tekst over).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title"/>
          </p:nvPr>
        </p:nvSpPr>
        <p:spPr>
          <a:xfrm>
            <a:off x="728600" y="405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Citeervragen</a:t>
            </a:r>
            <a:endParaRPr b="1"/>
          </a:p>
        </p:txBody>
      </p:sp>
      <p:sp>
        <p:nvSpPr>
          <p:cNvPr id="122" name="Google Shape;122;p2"/>
          <p:cNvSpPr txBox="1">
            <a:spLocks noGrp="1"/>
          </p:cNvSpPr>
          <p:nvPr>
            <p:ph type="body" idx="1"/>
          </p:nvPr>
        </p:nvSpPr>
        <p:spPr>
          <a:xfrm>
            <a:off x="728600" y="1447470"/>
            <a:ext cx="10515600" cy="48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684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64"/>
              <a:buFont typeface="Arial"/>
              <a:buChar char="●"/>
            </a:pPr>
            <a:r>
              <a:rPr lang="nl-NL" sz="2864">
                <a:latin typeface="Arial"/>
                <a:ea typeface="Arial"/>
                <a:cs typeface="Arial"/>
                <a:sym typeface="Arial"/>
              </a:rPr>
              <a:t>Vorig jaar opvallend veel citeervragen! </a:t>
            </a:r>
            <a:endParaRPr/>
          </a:p>
          <a:p>
            <a:pPr marL="457200" lvl="0" indent="-39684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64"/>
              <a:buFont typeface="Arial"/>
              <a:buChar char="●"/>
            </a:pPr>
            <a:r>
              <a:rPr lang="nl-NL" sz="2864"/>
              <a:t>Hoe moet je citeren en wanneer mag je verkort citeren? </a:t>
            </a:r>
            <a:endParaRPr sz="2864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" descr="Afbeelding met tekst, Lettertype, algebra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1386" y="2773170"/>
            <a:ext cx="8482941" cy="17849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728600" y="405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 dirty="0"/>
              <a:t>Citeervragen</a:t>
            </a:r>
            <a:endParaRPr b="1" dirty="0"/>
          </a:p>
        </p:txBody>
      </p:sp>
      <p:sp>
        <p:nvSpPr>
          <p:cNvPr id="129" name="Google Shape;129;p4"/>
          <p:cNvSpPr txBox="1"/>
          <p:nvPr/>
        </p:nvSpPr>
        <p:spPr>
          <a:xfrm>
            <a:off x="728599" y="1731674"/>
            <a:ext cx="10992345" cy="421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Alleen</a:t>
            </a: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bij een vraag waar wordt gevraagd om een citaat, mag je verkort citeren!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citeert dan als volgt: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geeft duidelijke uitleg over het aanpakken van examenvragen.” (regel 23-25).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… van examenvragen.” (regel 23-25).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</a:t>
            </a: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moet je citeren?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woord: </a:t>
            </a: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“docent” (regel 23)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woordgroep: </a:t>
            </a: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“duidelijke uitleg” (regel 24) 🡪 geen persoonsvorm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Zinsgedeelte: </a:t>
            </a: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geeft duidelijke uitleg” (regel 24) 🡪 wel een persoonsvorm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hele zin: </a:t>
            </a: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… van examenvragen.” (regel 23-25).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l-NL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 op: </a:t>
            </a: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Vanaf de 2025-examens wordt de spelling in antwoorden op citeervragen niet meer beoordeeld.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728600" y="405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Citeervragen</a:t>
            </a:r>
            <a:endParaRPr b="1"/>
          </a:p>
        </p:txBody>
      </p:sp>
      <p:sp>
        <p:nvSpPr>
          <p:cNvPr id="135" name="Google Shape;135;p5"/>
          <p:cNvSpPr txBox="1"/>
          <p:nvPr/>
        </p:nvSpPr>
        <p:spPr>
          <a:xfrm>
            <a:off x="251855" y="4463476"/>
            <a:ext cx="10992345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Dus: vraag 19 🡪 wel verkort citeren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Vraag 20: haal je antwoord letterlijk uit de tekst, maar niets verkort!!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" descr="Afbeelding met tekst, Lettertype, schermopname, algebra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99" y="1504188"/>
            <a:ext cx="8519932" cy="26457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2" ma:contentTypeDescription="Een nieuw document maken." ma:contentTypeScope="" ma:versionID="7800f48721e0895ad60ce256ee478aeb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4244e9fb0ca6f2a4ec2cfad8ffb17673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781016-F0FB-4694-AE9F-DC96B47AB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df434-8271-45be-9229-b36057b16eca"/>
    <ds:schemaRef ds:uri="403b03e0-f3b3-4df8-8b82-7dc7d4ddf2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45F96E-E291-4C6D-9CD8-3A157199C132}">
  <ds:schemaRefs>
    <ds:schemaRef ds:uri="http://schemas.microsoft.com/office/2006/metadata/properties"/>
    <ds:schemaRef ds:uri="http://schemas.microsoft.com/office/infopath/2007/PartnerControls"/>
    <ds:schemaRef ds:uri="f7bdf434-8271-45be-9229-b36057b16eca"/>
    <ds:schemaRef ds:uri="403b03e0-f3b3-4df8-8b82-7dc7d4ddf286"/>
  </ds:schemaRefs>
</ds:datastoreItem>
</file>

<file path=customXml/itemProps3.xml><?xml version="1.0" encoding="utf-8"?>
<ds:datastoreItem xmlns:ds="http://schemas.openxmlformats.org/officeDocument/2006/customXml" ds:itemID="{3E9325BB-E2AE-4AB5-8ACC-757D7096CB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</Words>
  <Application>Microsoft Office PowerPoint</Application>
  <PresentationFormat>Breedbeeld</PresentationFormat>
  <Paragraphs>189</Paragraphs>
  <Slides>33</Slides>
  <Notes>33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Kantoorthema</vt:lpstr>
      <vt:lpstr>Examenspreekuur Nederlands havo</vt:lpstr>
      <vt:lpstr>Eindexamen Nederlands 2026</vt:lpstr>
      <vt:lpstr>Taalaftrek</vt:lpstr>
      <vt:lpstr>Veel gemaakte taalfouten</vt:lpstr>
      <vt:lpstr>Veel gemaakte taalfouten</vt:lpstr>
      <vt:lpstr>Veel gemaakte taalfouten</vt:lpstr>
      <vt:lpstr>Citeervragen</vt:lpstr>
      <vt:lpstr>Citeervragen</vt:lpstr>
      <vt:lpstr>Citeervragen</vt:lpstr>
      <vt:lpstr>Samenvattingsvragen</vt:lpstr>
      <vt:lpstr>Samenvattingsvragen</vt:lpstr>
      <vt:lpstr>Hoofdgedachte hele tekst</vt:lpstr>
      <vt:lpstr>Hoofdgedachte hele tekst</vt:lpstr>
      <vt:lpstr>Hoofdgedachte alinea/tekstgedeelte</vt:lpstr>
      <vt:lpstr>PowerPoint-presentatie</vt:lpstr>
      <vt:lpstr>Argumentatie en argumentatieschema’s</vt:lpstr>
      <vt:lpstr>PowerPoint-presentatie</vt:lpstr>
      <vt:lpstr>Argumentatie en argumentatieschema’s</vt:lpstr>
      <vt:lpstr>Voorbeeldvraag</vt:lpstr>
      <vt:lpstr>Voorbeeldvraag</vt:lpstr>
      <vt:lpstr>Voorbeeldvraag</vt:lpstr>
      <vt:lpstr>Drogredenen 🡪 afgeleid van schema’s </vt:lpstr>
      <vt:lpstr>Drogredenen</vt:lpstr>
      <vt:lpstr>PowerPoint-presentatie</vt:lpstr>
      <vt:lpstr>PowerPoint-presentatie</vt:lpstr>
      <vt:lpstr>PowerPoint-presentatie</vt:lpstr>
      <vt:lpstr>De toon van de tekst, framing, figuurlijk taalgebruik</vt:lpstr>
      <vt:lpstr>Toon en woordkeuze</vt:lpstr>
      <vt:lpstr>Figuurlijk taalgebruik</vt:lpstr>
      <vt:lpstr>PowerPoint-presentatie</vt:lpstr>
      <vt:lpstr>Belangrijke begrippen</vt:lpstr>
      <vt:lpstr>Laatste tip(s)!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 Stolper</dc:creator>
  <cp:lastModifiedBy>Eva Doesborgh</cp:lastModifiedBy>
  <cp:revision>2</cp:revision>
  <dcterms:created xsi:type="dcterms:W3CDTF">2022-04-29T11:47:46Z</dcterms:created>
  <dcterms:modified xsi:type="dcterms:W3CDTF">2026-05-07T12:45:49Z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