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dp" ContentType="image/vnd.ms-photo"/>
  <Default Extension="webm" ContentType="video/webm"/>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handoutMasterIdLst>
    <p:handoutMasterId r:id="rId31"/>
  </p:handoutMasterIdLst>
  <p:sldIdLst>
    <p:sldId id="259" r:id="rId5"/>
    <p:sldId id="363" r:id="rId6"/>
    <p:sldId id="260" r:id="rId7"/>
    <p:sldId id="279" r:id="rId8"/>
    <p:sldId id="362" r:id="rId9"/>
    <p:sldId id="329" r:id="rId10"/>
    <p:sldId id="281" r:id="rId11"/>
    <p:sldId id="403" r:id="rId12"/>
    <p:sldId id="404" r:id="rId13"/>
    <p:sldId id="352" r:id="rId14"/>
    <p:sldId id="315" r:id="rId15"/>
    <p:sldId id="399" r:id="rId16"/>
    <p:sldId id="405" r:id="rId17"/>
    <p:sldId id="406" r:id="rId18"/>
    <p:sldId id="407" r:id="rId19"/>
    <p:sldId id="408" r:id="rId20"/>
    <p:sldId id="409" r:id="rId21"/>
    <p:sldId id="410" r:id="rId22"/>
    <p:sldId id="411" r:id="rId23"/>
    <p:sldId id="415" r:id="rId24"/>
    <p:sldId id="401" r:id="rId25"/>
    <p:sldId id="412" r:id="rId26"/>
    <p:sldId id="416" r:id="rId27"/>
    <p:sldId id="413" r:id="rId28"/>
    <p:sldId id="414" r:id="rId29"/>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5DE8"/>
    <a:srgbClr val="ECE1FB"/>
    <a:srgbClr val="C8ABF3"/>
    <a:srgbClr val="652EA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AF606853-7671-496A-8E4F-DF71F8EC918B}" styleName="Stijl, donker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Stijl, gemiddeld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Stijl, gemiddeld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674" autoAdjust="0"/>
    <p:restoredTop sz="94724" autoAdjust="0"/>
  </p:normalViewPr>
  <p:slideViewPr>
    <p:cSldViewPr snapToGrid="0">
      <p:cViewPr varScale="1">
        <p:scale>
          <a:sx n="106" d="100"/>
          <a:sy n="106" d="100"/>
        </p:scale>
        <p:origin x="216" y="1080"/>
      </p:cViewPr>
      <p:guideLst/>
    </p:cSldViewPr>
  </p:slideViewPr>
  <p:notesTextViewPr>
    <p:cViewPr>
      <p:scale>
        <a:sx n="150" d="100"/>
        <a:sy n="150" d="100"/>
      </p:scale>
      <p:origin x="0" y="0"/>
    </p:cViewPr>
  </p:notesTextViewPr>
  <p:notesViewPr>
    <p:cSldViewPr snapToGrid="0">
      <p:cViewPr varScale="1">
        <p:scale>
          <a:sx n="62" d="100"/>
          <a:sy n="62" d="100"/>
        </p:scale>
        <p:origin x="3226" y="7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a:extLst>
              <a:ext uri="{FF2B5EF4-FFF2-40B4-BE49-F238E27FC236}">
                <a16:creationId xmlns:a16="http://schemas.microsoft.com/office/drawing/2014/main" id="{243D87FA-A25F-F44F-AB4F-095F89F56C9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a:extLst>
              <a:ext uri="{FF2B5EF4-FFF2-40B4-BE49-F238E27FC236}">
                <a16:creationId xmlns:a16="http://schemas.microsoft.com/office/drawing/2014/main" id="{866976AC-C7A1-13A7-1154-D3463DC6882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AD794D7-8334-4A91-AF54-A2B076C7AD50}" type="datetimeFigureOut">
              <a:rPr lang="nl-NL" smtClean="0"/>
              <a:t>10-05-2026</a:t>
            </a:fld>
            <a:endParaRPr lang="nl-NL"/>
          </a:p>
        </p:txBody>
      </p:sp>
      <p:sp>
        <p:nvSpPr>
          <p:cNvPr id="4" name="Tijdelijke aanduiding voor voettekst 3">
            <a:extLst>
              <a:ext uri="{FF2B5EF4-FFF2-40B4-BE49-F238E27FC236}">
                <a16:creationId xmlns:a16="http://schemas.microsoft.com/office/drawing/2014/main" id="{2243638A-BE1B-A101-6A35-94442006BAD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5" name="Tijdelijke aanduiding voor dianummer 4">
            <a:extLst>
              <a:ext uri="{FF2B5EF4-FFF2-40B4-BE49-F238E27FC236}">
                <a16:creationId xmlns:a16="http://schemas.microsoft.com/office/drawing/2014/main" id="{A7CC11D7-18D2-C7E5-4F3C-2B9469664079}"/>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8B8B83-5392-4575-B574-F4C5D8863A7A}" type="slidenum">
              <a:rPr lang="nl-NL" smtClean="0"/>
              <a:t>‹nr.›</a:t>
            </a:fld>
            <a:endParaRPr lang="nl-NL"/>
          </a:p>
        </p:txBody>
      </p:sp>
    </p:spTree>
    <p:extLst>
      <p:ext uri="{BB962C8B-B14F-4D97-AF65-F5344CB8AC3E}">
        <p14:creationId xmlns:p14="http://schemas.microsoft.com/office/powerpoint/2010/main" val="14115187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7031E-9A57-C448-850C-D3F274574048}" type="datetimeFigureOut">
              <a:rPr lang="nl-NL" smtClean="0"/>
              <a:t>10-05-2026</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652D38-649F-2742-B8D4-CEFE19811428}" type="slidenum">
              <a:rPr lang="nl-NL" smtClean="0"/>
              <a:t>‹nr.›</a:t>
            </a:fld>
            <a:endParaRPr lang="nl-NL"/>
          </a:p>
        </p:txBody>
      </p:sp>
    </p:spTree>
    <p:extLst>
      <p:ext uri="{BB962C8B-B14F-4D97-AF65-F5344CB8AC3E}">
        <p14:creationId xmlns:p14="http://schemas.microsoft.com/office/powerpoint/2010/main" val="1395457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Kua</a:t>
            </a:r>
            <a:r>
              <a:rPr lang="nl-NL" dirty="0"/>
              <a:t> met Koen of </a:t>
            </a:r>
            <a:r>
              <a:rPr lang="nl-NL" dirty="0" err="1"/>
              <a:t>Youtube</a:t>
            </a:r>
            <a:r>
              <a:rPr lang="nl-NL" dirty="0"/>
              <a:t> </a:t>
            </a:r>
          </a:p>
          <a:p>
            <a:r>
              <a:rPr lang="nl-NL" dirty="0"/>
              <a:t>Berlo op </a:t>
            </a:r>
            <a:r>
              <a:rPr lang="nl-NL" dirty="0" err="1"/>
              <a:t>Youtube</a:t>
            </a:r>
            <a:endParaRPr lang="nl-NL" dirty="0"/>
          </a:p>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3</a:t>
            </a:fld>
            <a:endParaRPr lang="nl-NL"/>
          </a:p>
        </p:txBody>
      </p:sp>
    </p:spTree>
    <p:extLst>
      <p:ext uri="{BB962C8B-B14F-4D97-AF65-F5344CB8AC3E}">
        <p14:creationId xmlns:p14="http://schemas.microsoft.com/office/powerpoint/2010/main" val="11784598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14</a:t>
            </a:fld>
            <a:endParaRPr lang="nl-NL"/>
          </a:p>
        </p:txBody>
      </p:sp>
    </p:spTree>
    <p:extLst>
      <p:ext uri="{BB962C8B-B14F-4D97-AF65-F5344CB8AC3E}">
        <p14:creationId xmlns:p14="http://schemas.microsoft.com/office/powerpoint/2010/main" val="2052191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E290A-2E39-C847-FFEE-39CE3592596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99320B0-F9AB-EF9E-73A1-A97B00365AA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7430F12-3188-FFE6-93E1-19DDC5EA942C}"/>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61DCD905-C4C0-C42A-0E0C-0D81D6C220D1}"/>
              </a:ext>
            </a:extLst>
          </p:cNvPr>
          <p:cNvSpPr>
            <a:spLocks noGrp="1"/>
          </p:cNvSpPr>
          <p:nvPr>
            <p:ph type="sldNum" sz="quarter" idx="5"/>
          </p:nvPr>
        </p:nvSpPr>
        <p:spPr/>
        <p:txBody>
          <a:bodyPr/>
          <a:lstStyle/>
          <a:p>
            <a:fld id="{8E652D38-649F-2742-B8D4-CEFE19811428}" type="slidenum">
              <a:rPr lang="nl-NL" smtClean="0"/>
              <a:t>17</a:t>
            </a:fld>
            <a:endParaRPr lang="nl-NL"/>
          </a:p>
        </p:txBody>
      </p:sp>
    </p:spTree>
    <p:extLst>
      <p:ext uri="{BB962C8B-B14F-4D97-AF65-F5344CB8AC3E}">
        <p14:creationId xmlns:p14="http://schemas.microsoft.com/office/powerpoint/2010/main" val="2997071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42256-51BF-3D19-A355-5E64CB41AE1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B483AF6-629D-79D0-98E9-07D367429FE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CF540C83-FCFD-DC53-0FC4-4410BEA4FD70}"/>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7D8CC12D-EE11-B7E4-261B-72ACE989345B}"/>
              </a:ext>
            </a:extLst>
          </p:cNvPr>
          <p:cNvSpPr>
            <a:spLocks noGrp="1"/>
          </p:cNvSpPr>
          <p:nvPr>
            <p:ph type="sldNum" sz="quarter" idx="5"/>
          </p:nvPr>
        </p:nvSpPr>
        <p:spPr/>
        <p:txBody>
          <a:bodyPr/>
          <a:lstStyle/>
          <a:p>
            <a:fld id="{8E652D38-649F-2742-B8D4-CEFE19811428}" type="slidenum">
              <a:rPr lang="nl-NL" smtClean="0"/>
              <a:t>18</a:t>
            </a:fld>
            <a:endParaRPr lang="nl-NL"/>
          </a:p>
        </p:txBody>
      </p:sp>
    </p:spTree>
    <p:extLst>
      <p:ext uri="{BB962C8B-B14F-4D97-AF65-F5344CB8AC3E}">
        <p14:creationId xmlns:p14="http://schemas.microsoft.com/office/powerpoint/2010/main" val="6374399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Aptos" panose="020B0004020202020204" pitchFamily="34" charset="0"/>
                <a:ea typeface="Aptos" panose="020B0004020202020204" pitchFamily="34" charset="0"/>
                <a:cs typeface="Aptos" panose="020B0004020202020204" pitchFamily="34" charset="0"/>
              </a:rPr>
              <a:t>Variaties op antwoorden: - Originaliteit hoeft niet – er wordt een voorbeeld uit de cultuurgeschiedenis hergebruikt - Grensoverschrijdingen van veel kunstdisciplines – ook in deze clip zie je een mengvorm van popmuziek, acteren/dans, video/film. - Grensoverschrijdingen/camp/ironie – Freddy </a:t>
            </a:r>
            <a:r>
              <a:rPr lang="nl-NL" sz="1800" dirty="0" err="1">
                <a:effectLst/>
                <a:latin typeface="Aptos" panose="020B0004020202020204" pitchFamily="34" charset="0"/>
                <a:ea typeface="Aptos" panose="020B0004020202020204" pitchFamily="34" charset="0"/>
                <a:cs typeface="Aptos" panose="020B0004020202020204" pitchFamily="34" charset="0"/>
              </a:rPr>
              <a:t>Mercury</a:t>
            </a:r>
            <a:r>
              <a:rPr lang="nl-NL" sz="1800" dirty="0">
                <a:effectLst/>
                <a:latin typeface="Aptos" panose="020B0004020202020204" pitchFamily="34" charset="0"/>
                <a:ea typeface="Aptos" panose="020B0004020202020204" pitchFamily="34" charset="0"/>
                <a:cs typeface="Aptos" panose="020B0004020202020204" pitchFamily="34" charset="0"/>
              </a:rPr>
              <a:t> hanteert een stereotiepe vrouw die overdreven doet, in overdreven kleding loopt terwijl hij stofzuigt. - Herwaardering van verhalende verwijzingen → mythologie/mythes (</a:t>
            </a:r>
            <a:r>
              <a:rPr lang="nl-NL" sz="1800" dirty="0" err="1">
                <a:effectLst/>
                <a:latin typeface="Aptos" panose="020B0004020202020204" pitchFamily="34" charset="0"/>
                <a:ea typeface="Aptos" panose="020B0004020202020204" pitchFamily="34" charset="0"/>
                <a:cs typeface="Aptos" panose="020B0004020202020204" pitchFamily="34" charset="0"/>
              </a:rPr>
              <a:t>etc</a:t>
            </a:r>
            <a:r>
              <a:rPr lang="nl-NL" sz="1800" dirty="0">
                <a:effectLst/>
                <a:latin typeface="Aptos" panose="020B0004020202020204" pitchFamily="34" charset="0"/>
                <a:ea typeface="Aptos" panose="020B0004020202020204" pitchFamily="34" charset="0"/>
                <a:cs typeface="Aptos" panose="020B00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19</a:t>
            </a:fld>
            <a:endParaRPr lang="nl-NL"/>
          </a:p>
        </p:txBody>
      </p:sp>
    </p:spTree>
    <p:extLst>
      <p:ext uri="{BB962C8B-B14F-4D97-AF65-F5344CB8AC3E}">
        <p14:creationId xmlns:p14="http://schemas.microsoft.com/office/powerpoint/2010/main" val="996849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DA7FE-8AA2-A230-BA8B-C8BA18E21D7B}"/>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EFA44FB-E330-9BE2-47AD-A323439E264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062EDB7-EF0D-C718-57A7-9208C17747E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dirty="0">
                <a:effectLst/>
                <a:latin typeface="Aptos" panose="020B0004020202020204" pitchFamily="34" charset="0"/>
                <a:ea typeface="Aptos" panose="020B0004020202020204" pitchFamily="34" charset="0"/>
                <a:cs typeface="Aptos" panose="020B0004020202020204" pitchFamily="34" charset="0"/>
              </a:rPr>
              <a:t>Variaties op antwoorden: - Originaliteit hoeft niet – er wordt een voorbeeld uit de cultuurgeschiedenis hergebruikt - Grensoverschrijdingen van veel kunstdisciplines – ook in deze clip zie je een mengvorm van popmuziek, acteren/dans, video/film. - Grensoverschrijdingen/camp/ironie – Freddy </a:t>
            </a:r>
            <a:r>
              <a:rPr lang="nl-NL" sz="1800" dirty="0" err="1">
                <a:effectLst/>
                <a:latin typeface="Aptos" panose="020B0004020202020204" pitchFamily="34" charset="0"/>
                <a:ea typeface="Aptos" panose="020B0004020202020204" pitchFamily="34" charset="0"/>
                <a:cs typeface="Aptos" panose="020B0004020202020204" pitchFamily="34" charset="0"/>
              </a:rPr>
              <a:t>Mercury</a:t>
            </a:r>
            <a:r>
              <a:rPr lang="nl-NL" sz="1800" dirty="0">
                <a:effectLst/>
                <a:latin typeface="Aptos" panose="020B0004020202020204" pitchFamily="34" charset="0"/>
                <a:ea typeface="Aptos" panose="020B0004020202020204" pitchFamily="34" charset="0"/>
                <a:cs typeface="Aptos" panose="020B0004020202020204" pitchFamily="34" charset="0"/>
              </a:rPr>
              <a:t> hanteert een stereotiepe vrouw die overdreven doet, in overdreven kleding loopt terwijl hij stofzuigt. - Herwaardering van verhalende verwijzingen → mythologie/mythes (</a:t>
            </a:r>
            <a:r>
              <a:rPr lang="nl-NL" sz="1800" dirty="0" err="1">
                <a:effectLst/>
                <a:latin typeface="Aptos" panose="020B0004020202020204" pitchFamily="34" charset="0"/>
                <a:ea typeface="Aptos" panose="020B0004020202020204" pitchFamily="34" charset="0"/>
                <a:cs typeface="Aptos" panose="020B0004020202020204" pitchFamily="34" charset="0"/>
              </a:rPr>
              <a:t>etc</a:t>
            </a:r>
            <a:r>
              <a:rPr lang="nl-NL" sz="1800" dirty="0">
                <a:effectLst/>
                <a:latin typeface="Aptos" panose="020B0004020202020204" pitchFamily="34" charset="0"/>
                <a:ea typeface="Aptos" panose="020B0004020202020204" pitchFamily="34" charset="0"/>
                <a:cs typeface="Aptos" panose="020B00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p:txBody>
      </p:sp>
      <p:sp>
        <p:nvSpPr>
          <p:cNvPr id="4" name="Tijdelijke aanduiding voor dianummer 3">
            <a:extLst>
              <a:ext uri="{FF2B5EF4-FFF2-40B4-BE49-F238E27FC236}">
                <a16:creationId xmlns:a16="http://schemas.microsoft.com/office/drawing/2014/main" id="{04B34CBF-9D4E-9B64-CFD7-04D606452004}"/>
              </a:ext>
            </a:extLst>
          </p:cNvPr>
          <p:cNvSpPr>
            <a:spLocks noGrp="1"/>
          </p:cNvSpPr>
          <p:nvPr>
            <p:ph type="sldNum" sz="quarter" idx="5"/>
          </p:nvPr>
        </p:nvSpPr>
        <p:spPr/>
        <p:txBody>
          <a:bodyPr/>
          <a:lstStyle/>
          <a:p>
            <a:fld id="{8E652D38-649F-2742-B8D4-CEFE19811428}" type="slidenum">
              <a:rPr lang="nl-NL" smtClean="0"/>
              <a:t>20</a:t>
            </a:fld>
            <a:endParaRPr lang="nl-NL"/>
          </a:p>
        </p:txBody>
      </p:sp>
    </p:spTree>
    <p:extLst>
      <p:ext uri="{BB962C8B-B14F-4D97-AF65-F5344CB8AC3E}">
        <p14:creationId xmlns:p14="http://schemas.microsoft.com/office/powerpoint/2010/main" val="5006579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FFFB9-B715-D6DD-0C60-7D15AC67FDF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FECEBD7-6EAB-61C5-7775-D28F279F21E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CF3FF5D-5BD3-2A8A-CB58-92138543CB76}"/>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B4A2D53F-AE2E-98CB-8E23-D5A8FF1ED0C7}"/>
              </a:ext>
            </a:extLst>
          </p:cNvPr>
          <p:cNvSpPr>
            <a:spLocks noGrp="1"/>
          </p:cNvSpPr>
          <p:nvPr>
            <p:ph type="sldNum" sz="quarter" idx="5"/>
          </p:nvPr>
        </p:nvSpPr>
        <p:spPr/>
        <p:txBody>
          <a:bodyPr/>
          <a:lstStyle/>
          <a:p>
            <a:fld id="{8E652D38-649F-2742-B8D4-CEFE19811428}" type="slidenum">
              <a:rPr lang="nl-NL" smtClean="0"/>
              <a:t>21</a:t>
            </a:fld>
            <a:endParaRPr lang="nl-NL"/>
          </a:p>
        </p:txBody>
      </p:sp>
    </p:spTree>
    <p:extLst>
      <p:ext uri="{BB962C8B-B14F-4D97-AF65-F5344CB8AC3E}">
        <p14:creationId xmlns:p14="http://schemas.microsoft.com/office/powerpoint/2010/main" val="584637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22</a:t>
            </a:fld>
            <a:endParaRPr lang="nl-NL"/>
          </a:p>
        </p:txBody>
      </p:sp>
    </p:spTree>
    <p:extLst>
      <p:ext uri="{BB962C8B-B14F-4D97-AF65-F5344CB8AC3E}">
        <p14:creationId xmlns:p14="http://schemas.microsoft.com/office/powerpoint/2010/main" val="1618313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EDCE7-C288-5327-6855-13D850B5B9A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488F3C9-42B0-0D0E-EF02-C783819D527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B517A99-670A-372B-22E4-4AAF509D9550}"/>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EE910889-6990-8224-6D8F-DE7C6CA03B1A}"/>
              </a:ext>
            </a:extLst>
          </p:cNvPr>
          <p:cNvSpPr>
            <a:spLocks noGrp="1"/>
          </p:cNvSpPr>
          <p:nvPr>
            <p:ph type="sldNum" sz="quarter" idx="5"/>
          </p:nvPr>
        </p:nvSpPr>
        <p:spPr/>
        <p:txBody>
          <a:bodyPr/>
          <a:lstStyle/>
          <a:p>
            <a:fld id="{8E652D38-649F-2742-B8D4-CEFE19811428}" type="slidenum">
              <a:rPr lang="nl-NL" smtClean="0"/>
              <a:t>23</a:t>
            </a:fld>
            <a:endParaRPr lang="nl-NL"/>
          </a:p>
        </p:txBody>
      </p:sp>
    </p:spTree>
    <p:extLst>
      <p:ext uri="{BB962C8B-B14F-4D97-AF65-F5344CB8AC3E}">
        <p14:creationId xmlns:p14="http://schemas.microsoft.com/office/powerpoint/2010/main" val="235239415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25</a:t>
            </a:fld>
            <a:endParaRPr lang="nl-NL"/>
          </a:p>
        </p:txBody>
      </p:sp>
    </p:spTree>
    <p:extLst>
      <p:ext uri="{BB962C8B-B14F-4D97-AF65-F5344CB8AC3E}">
        <p14:creationId xmlns:p14="http://schemas.microsoft.com/office/powerpoint/2010/main" val="2054580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23D875-2AAA-371E-6A69-C4FB531C158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D15039D-F0F2-EC2D-95C5-19306E3C0DE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A4B51B9-962F-5493-DAC9-451693F818EB}"/>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D6063A6E-0030-49AB-04E5-E654A5440ECC}"/>
              </a:ext>
            </a:extLst>
          </p:cNvPr>
          <p:cNvSpPr>
            <a:spLocks noGrp="1"/>
          </p:cNvSpPr>
          <p:nvPr>
            <p:ph type="sldNum" sz="quarter" idx="5"/>
          </p:nvPr>
        </p:nvSpPr>
        <p:spPr/>
        <p:txBody>
          <a:bodyPr/>
          <a:lstStyle/>
          <a:p>
            <a:fld id="{8E652D38-649F-2742-B8D4-CEFE19811428}" type="slidenum">
              <a:rPr lang="nl-NL" smtClean="0"/>
              <a:t>5</a:t>
            </a:fld>
            <a:endParaRPr lang="nl-NL"/>
          </a:p>
        </p:txBody>
      </p:sp>
    </p:spTree>
    <p:extLst>
      <p:ext uri="{BB962C8B-B14F-4D97-AF65-F5344CB8AC3E}">
        <p14:creationId xmlns:p14="http://schemas.microsoft.com/office/powerpoint/2010/main" val="4104031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F1A8B6-8859-1952-FA17-87DCCBA8480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44DDC33-547A-B014-7683-8BF5DE14411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3A7BED1-ECD9-C4C0-1C47-ED34904C16FD}"/>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8798D037-F186-F596-8AC2-5039FAF2C9B7}"/>
              </a:ext>
            </a:extLst>
          </p:cNvPr>
          <p:cNvSpPr>
            <a:spLocks noGrp="1"/>
          </p:cNvSpPr>
          <p:nvPr>
            <p:ph type="sldNum" sz="quarter" idx="5"/>
          </p:nvPr>
        </p:nvSpPr>
        <p:spPr/>
        <p:txBody>
          <a:bodyPr/>
          <a:lstStyle/>
          <a:p>
            <a:fld id="{8E652D38-649F-2742-B8D4-CEFE19811428}" type="slidenum">
              <a:rPr lang="nl-NL" smtClean="0"/>
              <a:t>6</a:t>
            </a:fld>
            <a:endParaRPr lang="nl-NL"/>
          </a:p>
        </p:txBody>
      </p:sp>
    </p:spTree>
    <p:extLst>
      <p:ext uri="{BB962C8B-B14F-4D97-AF65-F5344CB8AC3E}">
        <p14:creationId xmlns:p14="http://schemas.microsoft.com/office/powerpoint/2010/main" val="12790040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7</a:t>
            </a:fld>
            <a:endParaRPr lang="nl-NL"/>
          </a:p>
        </p:txBody>
      </p:sp>
    </p:spTree>
    <p:extLst>
      <p:ext uri="{BB962C8B-B14F-4D97-AF65-F5344CB8AC3E}">
        <p14:creationId xmlns:p14="http://schemas.microsoft.com/office/powerpoint/2010/main" val="8259989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CFFDD-9967-12F1-4C20-695C72A81BB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01595D2-0BC9-12AC-A7A4-1D11C0BA41A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DE94718-1F3C-2596-B460-DECECD6442C4}"/>
              </a:ext>
            </a:extLst>
          </p:cNvPr>
          <p:cNvSpPr>
            <a:spLocks noGrp="1"/>
          </p:cNvSpPr>
          <p:nvPr>
            <p:ph type="body" idx="1"/>
          </p:nvPr>
        </p:nvSpPr>
        <p:spPr/>
        <p:txBody>
          <a:bodyPr/>
          <a:lstStyle/>
          <a:p>
            <a:endParaRPr lang="nl-NL" dirty="0"/>
          </a:p>
        </p:txBody>
      </p:sp>
      <p:sp>
        <p:nvSpPr>
          <p:cNvPr id="4" name="Tijdelijke aanduiding voor dianummer 3">
            <a:extLst>
              <a:ext uri="{FF2B5EF4-FFF2-40B4-BE49-F238E27FC236}">
                <a16:creationId xmlns:a16="http://schemas.microsoft.com/office/drawing/2014/main" id="{7386D14A-CDC6-080D-F564-EDF997741679}"/>
              </a:ext>
            </a:extLst>
          </p:cNvPr>
          <p:cNvSpPr>
            <a:spLocks noGrp="1"/>
          </p:cNvSpPr>
          <p:nvPr>
            <p:ph type="sldNum" sz="quarter" idx="5"/>
          </p:nvPr>
        </p:nvSpPr>
        <p:spPr/>
        <p:txBody>
          <a:bodyPr/>
          <a:lstStyle/>
          <a:p>
            <a:fld id="{8E652D38-649F-2742-B8D4-CEFE19811428}" type="slidenum">
              <a:rPr lang="nl-NL" smtClean="0"/>
              <a:t>8</a:t>
            </a:fld>
            <a:endParaRPr lang="nl-NL"/>
          </a:p>
        </p:txBody>
      </p:sp>
    </p:spTree>
    <p:extLst>
      <p:ext uri="{BB962C8B-B14F-4D97-AF65-F5344CB8AC3E}">
        <p14:creationId xmlns:p14="http://schemas.microsoft.com/office/powerpoint/2010/main" val="19541564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9</a:t>
            </a:fld>
            <a:endParaRPr lang="nl-NL"/>
          </a:p>
        </p:txBody>
      </p:sp>
    </p:spTree>
    <p:extLst>
      <p:ext uri="{BB962C8B-B14F-4D97-AF65-F5344CB8AC3E}">
        <p14:creationId xmlns:p14="http://schemas.microsoft.com/office/powerpoint/2010/main" val="44327143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38487DB7-67B8-1642-B013-EDFB36B5BBA2}" type="slidenum">
              <a:rPr lang="nl-NL" smtClean="0"/>
              <a:t>10</a:t>
            </a:fld>
            <a:endParaRPr lang="nl-NL"/>
          </a:p>
        </p:txBody>
      </p:sp>
    </p:spTree>
    <p:extLst>
      <p:ext uri="{BB962C8B-B14F-4D97-AF65-F5344CB8AC3E}">
        <p14:creationId xmlns:p14="http://schemas.microsoft.com/office/powerpoint/2010/main" val="37516819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11</a:t>
            </a:fld>
            <a:endParaRPr lang="nl-NL"/>
          </a:p>
        </p:txBody>
      </p:sp>
    </p:spTree>
    <p:extLst>
      <p:ext uri="{BB962C8B-B14F-4D97-AF65-F5344CB8AC3E}">
        <p14:creationId xmlns:p14="http://schemas.microsoft.com/office/powerpoint/2010/main" val="4222034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8E652D38-649F-2742-B8D4-CEFE19811428}" type="slidenum">
              <a:rPr lang="nl-NL" smtClean="0"/>
              <a:t>12</a:t>
            </a:fld>
            <a:endParaRPr lang="nl-NL"/>
          </a:p>
        </p:txBody>
      </p:sp>
    </p:spTree>
    <p:extLst>
      <p:ext uri="{BB962C8B-B14F-4D97-AF65-F5344CB8AC3E}">
        <p14:creationId xmlns:p14="http://schemas.microsoft.com/office/powerpoint/2010/main" val="241651906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A16532-9818-449C-BBED-08526F6D39E4}"/>
              </a:ext>
            </a:extLst>
          </p:cNvPr>
          <p:cNvSpPr>
            <a:spLocks noGrp="1"/>
          </p:cNvSpPr>
          <p:nvPr>
            <p:ph type="ctrTitle"/>
          </p:nvPr>
        </p:nvSpPr>
        <p:spPr>
          <a:xfrm>
            <a:off x="1524000" y="1122363"/>
            <a:ext cx="9144000" cy="2387600"/>
          </a:xfrm>
        </p:spPr>
        <p:txBody>
          <a:bodyPr anchor="b"/>
          <a:lstStyle>
            <a:lvl1pPr algn="ctr">
              <a:defRPr sz="6000">
                <a:latin typeface="Effra" panose="02000506080000020004" pitchFamily="2" charset="0"/>
              </a:defRPr>
            </a:lvl1pPr>
          </a:lstStyle>
          <a:p>
            <a:r>
              <a:rPr lang="nl-NL" dirty="0"/>
              <a:t>Klik om stijl te bewerken</a:t>
            </a:r>
          </a:p>
        </p:txBody>
      </p:sp>
      <p:sp>
        <p:nvSpPr>
          <p:cNvPr id="3" name="Ondertitel 2">
            <a:extLst>
              <a:ext uri="{FF2B5EF4-FFF2-40B4-BE49-F238E27FC236}">
                <a16:creationId xmlns:a16="http://schemas.microsoft.com/office/drawing/2014/main" id="{9463242A-2615-4F97-A11E-94A966350A8E}"/>
              </a:ext>
            </a:extLst>
          </p:cNvPr>
          <p:cNvSpPr>
            <a:spLocks noGrp="1"/>
          </p:cNvSpPr>
          <p:nvPr>
            <p:ph type="subTitle" idx="1"/>
          </p:nvPr>
        </p:nvSpPr>
        <p:spPr>
          <a:xfrm>
            <a:off x="1524000" y="3602038"/>
            <a:ext cx="9144000" cy="1655762"/>
          </a:xfrm>
        </p:spPr>
        <p:txBody>
          <a:bodyPr/>
          <a:lstStyle>
            <a:lvl1pPr marL="0" indent="0" algn="ctr">
              <a:buNone/>
              <a:defRPr sz="2400">
                <a:latin typeface="Effra" panose="02000506080000020004"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dirty="0"/>
              <a:t>Klikken om de ondertitelstijl van het model te bewerken</a:t>
            </a:r>
          </a:p>
        </p:txBody>
      </p:sp>
      <p:sp>
        <p:nvSpPr>
          <p:cNvPr id="4" name="Tijdelijke aanduiding voor datum 3">
            <a:extLst>
              <a:ext uri="{FF2B5EF4-FFF2-40B4-BE49-F238E27FC236}">
                <a16:creationId xmlns:a16="http://schemas.microsoft.com/office/drawing/2014/main" id="{15E9F262-EB07-43B2-88DC-05B892E33AFC}"/>
              </a:ext>
            </a:extLst>
          </p:cNvPr>
          <p:cNvSpPr>
            <a:spLocks noGrp="1"/>
          </p:cNvSpPr>
          <p:nvPr>
            <p:ph type="dt" sz="half" idx="10"/>
          </p:nvPr>
        </p:nvSpPr>
        <p:spPr/>
        <p:txBody>
          <a:bodyPr/>
          <a:lstStyle/>
          <a:p>
            <a:fld id="{62F1A354-3FB0-4CC8-B645-49C2B3C12A52}" type="datetimeFigureOut">
              <a:rPr lang="nl-NL" smtClean="0"/>
              <a:t>10-05-2026</a:t>
            </a:fld>
            <a:endParaRPr lang="nl-NL"/>
          </a:p>
        </p:txBody>
      </p:sp>
      <p:sp>
        <p:nvSpPr>
          <p:cNvPr id="5" name="Tijdelijke aanduiding voor voettekst 4">
            <a:extLst>
              <a:ext uri="{FF2B5EF4-FFF2-40B4-BE49-F238E27FC236}">
                <a16:creationId xmlns:a16="http://schemas.microsoft.com/office/drawing/2014/main" id="{02D8B6FF-B399-4E0B-8ED4-26E5D0DB877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50C3B986-4732-4AEA-80AF-896F199945E2}"/>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1934805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88A08F-AB43-4BF9-ABCB-DF7281450347}"/>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C54D7517-DEA0-4D82-8F5B-C554F4BA1D90}"/>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A29AA1E5-D26E-4914-8646-464C46527DFF}"/>
              </a:ext>
            </a:extLst>
          </p:cNvPr>
          <p:cNvSpPr>
            <a:spLocks noGrp="1"/>
          </p:cNvSpPr>
          <p:nvPr>
            <p:ph type="dt" sz="half" idx="10"/>
          </p:nvPr>
        </p:nvSpPr>
        <p:spPr/>
        <p:txBody>
          <a:bodyPr/>
          <a:lstStyle/>
          <a:p>
            <a:fld id="{62F1A354-3FB0-4CC8-B645-49C2B3C12A52}" type="datetimeFigureOut">
              <a:rPr lang="nl-NL" smtClean="0"/>
              <a:t>10-05-2026</a:t>
            </a:fld>
            <a:endParaRPr lang="nl-NL"/>
          </a:p>
        </p:txBody>
      </p:sp>
      <p:sp>
        <p:nvSpPr>
          <p:cNvPr id="5" name="Tijdelijke aanduiding voor voettekst 4">
            <a:extLst>
              <a:ext uri="{FF2B5EF4-FFF2-40B4-BE49-F238E27FC236}">
                <a16:creationId xmlns:a16="http://schemas.microsoft.com/office/drawing/2014/main" id="{CADCE312-5144-4421-865F-22EC8FA7210A}"/>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171D65C-570E-40AE-844D-07BD851AA43B}"/>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5121281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8C5DC912-268B-443F-B9BC-CF4D0BC94F6C}"/>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256E0DDD-8AEF-43CB-82CF-69189EB37A5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87E25A30-79F0-44B1-9228-A1CBA9740BE8}"/>
              </a:ext>
            </a:extLst>
          </p:cNvPr>
          <p:cNvSpPr>
            <a:spLocks noGrp="1"/>
          </p:cNvSpPr>
          <p:nvPr>
            <p:ph type="dt" sz="half" idx="10"/>
          </p:nvPr>
        </p:nvSpPr>
        <p:spPr/>
        <p:txBody>
          <a:bodyPr/>
          <a:lstStyle/>
          <a:p>
            <a:fld id="{62F1A354-3FB0-4CC8-B645-49C2B3C12A52}" type="datetimeFigureOut">
              <a:rPr lang="nl-NL" smtClean="0"/>
              <a:t>10-05-2026</a:t>
            </a:fld>
            <a:endParaRPr lang="nl-NL"/>
          </a:p>
        </p:txBody>
      </p:sp>
      <p:sp>
        <p:nvSpPr>
          <p:cNvPr id="5" name="Tijdelijke aanduiding voor voettekst 4">
            <a:extLst>
              <a:ext uri="{FF2B5EF4-FFF2-40B4-BE49-F238E27FC236}">
                <a16:creationId xmlns:a16="http://schemas.microsoft.com/office/drawing/2014/main" id="{564B8293-F539-4212-8950-B07F9BEA3BC0}"/>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73D65D48-E244-438B-9FDD-B6053753560B}"/>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17867593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9FA6E03-AFFA-425F-B098-FB39FD93D95E}"/>
              </a:ext>
            </a:extLst>
          </p:cNvPr>
          <p:cNvSpPr>
            <a:spLocks noGrp="1"/>
          </p:cNvSpPr>
          <p:nvPr>
            <p:ph type="title"/>
          </p:nvPr>
        </p:nvSpPr>
        <p:spPr/>
        <p:txBody>
          <a:bodyPr/>
          <a:lstStyle>
            <a:lvl1pPr>
              <a:defRPr>
                <a:latin typeface="Effra" panose="02000506080000020004" pitchFamily="2" charset="0"/>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F4FF8226-A94B-48C7-8AF1-4AC47F024929}"/>
              </a:ext>
            </a:extLst>
          </p:cNvPr>
          <p:cNvSpPr>
            <a:spLocks noGrp="1"/>
          </p:cNvSpPr>
          <p:nvPr>
            <p:ph idx="1"/>
          </p:nvPr>
        </p:nvSpPr>
        <p:spPr/>
        <p:txBody>
          <a:bodyPr/>
          <a:lstStyle>
            <a:lvl1pPr>
              <a:defRPr>
                <a:latin typeface="Effra" panose="02000506080000020004" pitchFamily="2" charset="0"/>
              </a:defRPr>
            </a:lvl1pPr>
            <a:lvl2pPr>
              <a:defRPr>
                <a:latin typeface="Effra" panose="02000506080000020004" pitchFamily="2" charset="0"/>
              </a:defRPr>
            </a:lvl2pPr>
            <a:lvl3pPr>
              <a:defRPr>
                <a:latin typeface="Effra" panose="02000506080000020004" pitchFamily="2" charset="0"/>
              </a:defRPr>
            </a:lvl3pPr>
            <a:lvl4pPr>
              <a:defRPr>
                <a:latin typeface="Effra" panose="02000506080000020004" pitchFamily="2" charset="0"/>
              </a:defRPr>
            </a:lvl4pPr>
            <a:lvl5pPr>
              <a:defRPr>
                <a:latin typeface="Effra" panose="02000506080000020004" pitchFamily="2"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datum 3">
            <a:extLst>
              <a:ext uri="{FF2B5EF4-FFF2-40B4-BE49-F238E27FC236}">
                <a16:creationId xmlns:a16="http://schemas.microsoft.com/office/drawing/2014/main" id="{B71A6391-A82D-4E67-B394-7F606DBCF29B}"/>
              </a:ext>
            </a:extLst>
          </p:cNvPr>
          <p:cNvSpPr>
            <a:spLocks noGrp="1"/>
          </p:cNvSpPr>
          <p:nvPr>
            <p:ph type="dt" sz="half" idx="10"/>
          </p:nvPr>
        </p:nvSpPr>
        <p:spPr/>
        <p:txBody>
          <a:bodyPr/>
          <a:lstStyle/>
          <a:p>
            <a:fld id="{62F1A354-3FB0-4CC8-B645-49C2B3C12A52}" type="datetimeFigureOut">
              <a:rPr lang="nl-NL" smtClean="0"/>
              <a:t>10-05-2026</a:t>
            </a:fld>
            <a:endParaRPr lang="nl-NL"/>
          </a:p>
        </p:txBody>
      </p:sp>
      <p:sp>
        <p:nvSpPr>
          <p:cNvPr id="5" name="Tijdelijke aanduiding voor voettekst 4">
            <a:extLst>
              <a:ext uri="{FF2B5EF4-FFF2-40B4-BE49-F238E27FC236}">
                <a16:creationId xmlns:a16="http://schemas.microsoft.com/office/drawing/2014/main" id="{BD4E7E76-91FC-48CD-9CF9-AEC6DFF8722B}"/>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F37FE3BF-0F76-43E2-B69A-C702BD8945FA}"/>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270663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C5EAD74-2CDD-40DF-8F72-C4AC0AE0E195}"/>
              </a:ext>
            </a:extLst>
          </p:cNvPr>
          <p:cNvSpPr>
            <a:spLocks noGrp="1"/>
          </p:cNvSpPr>
          <p:nvPr>
            <p:ph type="title"/>
          </p:nvPr>
        </p:nvSpPr>
        <p:spPr>
          <a:xfrm>
            <a:off x="831850" y="1709738"/>
            <a:ext cx="10515600" cy="2852737"/>
          </a:xfrm>
        </p:spPr>
        <p:txBody>
          <a:bodyPr anchor="b"/>
          <a:lstStyle>
            <a:lvl1pPr>
              <a:defRPr sz="6000">
                <a:latin typeface="Effra" panose="02000506080000020004" pitchFamily="2" charset="0"/>
              </a:defRPr>
            </a:lvl1pPr>
          </a:lstStyle>
          <a:p>
            <a:r>
              <a:rPr lang="nl-NL" dirty="0"/>
              <a:t>Klik om stijl te bewerken</a:t>
            </a:r>
          </a:p>
        </p:txBody>
      </p:sp>
      <p:sp>
        <p:nvSpPr>
          <p:cNvPr id="3" name="Tijdelijke aanduiding voor tekst 2">
            <a:extLst>
              <a:ext uri="{FF2B5EF4-FFF2-40B4-BE49-F238E27FC236}">
                <a16:creationId xmlns:a16="http://schemas.microsoft.com/office/drawing/2014/main" id="{62587472-0929-4D17-9131-B70CAFCFA6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Effra" panose="02000506080000020004" pitchFamily="2"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dirty="0"/>
              <a:t>Klikken om de tekststijl van het model te bewerken</a:t>
            </a:r>
          </a:p>
        </p:txBody>
      </p:sp>
      <p:sp>
        <p:nvSpPr>
          <p:cNvPr id="4" name="Tijdelijke aanduiding voor datum 3">
            <a:extLst>
              <a:ext uri="{FF2B5EF4-FFF2-40B4-BE49-F238E27FC236}">
                <a16:creationId xmlns:a16="http://schemas.microsoft.com/office/drawing/2014/main" id="{74B91DB2-2E4D-407A-8504-0B1EB58A4881}"/>
              </a:ext>
            </a:extLst>
          </p:cNvPr>
          <p:cNvSpPr>
            <a:spLocks noGrp="1"/>
          </p:cNvSpPr>
          <p:nvPr>
            <p:ph type="dt" sz="half" idx="10"/>
          </p:nvPr>
        </p:nvSpPr>
        <p:spPr/>
        <p:txBody>
          <a:bodyPr/>
          <a:lstStyle/>
          <a:p>
            <a:fld id="{62F1A354-3FB0-4CC8-B645-49C2B3C12A52}" type="datetimeFigureOut">
              <a:rPr lang="nl-NL" smtClean="0"/>
              <a:t>10-05-2026</a:t>
            </a:fld>
            <a:endParaRPr lang="nl-NL"/>
          </a:p>
        </p:txBody>
      </p:sp>
      <p:sp>
        <p:nvSpPr>
          <p:cNvPr id="5" name="Tijdelijke aanduiding voor voettekst 4">
            <a:extLst>
              <a:ext uri="{FF2B5EF4-FFF2-40B4-BE49-F238E27FC236}">
                <a16:creationId xmlns:a16="http://schemas.microsoft.com/office/drawing/2014/main" id="{4EFC3C07-E487-4540-A5AD-44E4EFE9DF2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24D2E6F-378F-42BF-9704-54E14330BB21}"/>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4886764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8043E02-C82F-41CD-BAE9-5C223CEC271F}"/>
              </a:ext>
            </a:extLst>
          </p:cNvPr>
          <p:cNvSpPr>
            <a:spLocks noGrp="1"/>
          </p:cNvSpPr>
          <p:nvPr>
            <p:ph type="title"/>
          </p:nvPr>
        </p:nvSpPr>
        <p:spPr/>
        <p:txBody>
          <a:bodyPr/>
          <a:lstStyle>
            <a:lvl1pPr>
              <a:defRPr>
                <a:latin typeface="Effra" panose="02000506080000020004" pitchFamily="2" charset="0"/>
              </a:defRPr>
            </a:lvl1pPr>
          </a:lstStyle>
          <a:p>
            <a:r>
              <a:rPr lang="nl-NL" dirty="0"/>
              <a:t>Klik om stijl te bewerken</a:t>
            </a:r>
          </a:p>
        </p:txBody>
      </p:sp>
      <p:sp>
        <p:nvSpPr>
          <p:cNvPr id="3" name="Tijdelijke aanduiding voor inhoud 2">
            <a:extLst>
              <a:ext uri="{FF2B5EF4-FFF2-40B4-BE49-F238E27FC236}">
                <a16:creationId xmlns:a16="http://schemas.microsoft.com/office/drawing/2014/main" id="{5B6D60E5-ACB5-416B-A731-E8CE59B3D01E}"/>
              </a:ext>
            </a:extLst>
          </p:cNvPr>
          <p:cNvSpPr>
            <a:spLocks noGrp="1"/>
          </p:cNvSpPr>
          <p:nvPr>
            <p:ph sz="half" idx="1"/>
          </p:nvPr>
        </p:nvSpPr>
        <p:spPr>
          <a:xfrm>
            <a:off x="838200" y="1825625"/>
            <a:ext cx="5181600" cy="4351338"/>
          </a:xfrm>
        </p:spPr>
        <p:txBody>
          <a:bodyPr/>
          <a:lstStyle>
            <a:lvl1pPr>
              <a:defRPr>
                <a:latin typeface="Effra" panose="02000506080000020004" pitchFamily="2" charset="0"/>
              </a:defRPr>
            </a:lvl1pPr>
            <a:lvl2pPr>
              <a:defRPr>
                <a:latin typeface="Effra" panose="02000506080000020004" pitchFamily="2" charset="0"/>
              </a:defRPr>
            </a:lvl2pPr>
            <a:lvl3pPr>
              <a:defRPr>
                <a:latin typeface="Effra" panose="02000506080000020004" pitchFamily="2" charset="0"/>
              </a:defRPr>
            </a:lvl3pPr>
            <a:lvl4pPr>
              <a:defRPr>
                <a:latin typeface="Effra" panose="02000506080000020004" pitchFamily="2" charset="0"/>
              </a:defRPr>
            </a:lvl4pPr>
            <a:lvl5pPr>
              <a:defRPr>
                <a:latin typeface="Effra" panose="02000506080000020004" pitchFamily="2"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inhoud 3">
            <a:extLst>
              <a:ext uri="{FF2B5EF4-FFF2-40B4-BE49-F238E27FC236}">
                <a16:creationId xmlns:a16="http://schemas.microsoft.com/office/drawing/2014/main" id="{BB093461-9CE4-41B0-918C-FDF23FE09891}"/>
              </a:ext>
            </a:extLst>
          </p:cNvPr>
          <p:cNvSpPr>
            <a:spLocks noGrp="1"/>
          </p:cNvSpPr>
          <p:nvPr>
            <p:ph sz="half" idx="2"/>
          </p:nvPr>
        </p:nvSpPr>
        <p:spPr>
          <a:xfrm>
            <a:off x="6172200" y="1825625"/>
            <a:ext cx="5181600" cy="4351338"/>
          </a:xfrm>
        </p:spPr>
        <p:txBody>
          <a:bodyPr/>
          <a:lstStyle>
            <a:lvl1pPr>
              <a:defRPr>
                <a:latin typeface="Effra" panose="02000506080000020004" pitchFamily="2" charset="0"/>
              </a:defRPr>
            </a:lvl1pPr>
            <a:lvl2pPr>
              <a:defRPr>
                <a:latin typeface="Effra" panose="02000506080000020004" pitchFamily="2" charset="0"/>
              </a:defRPr>
            </a:lvl2pPr>
            <a:lvl3pPr>
              <a:defRPr>
                <a:latin typeface="Effra" panose="02000506080000020004" pitchFamily="2" charset="0"/>
              </a:defRPr>
            </a:lvl3pPr>
            <a:lvl4pPr>
              <a:defRPr>
                <a:latin typeface="Effra" panose="02000506080000020004" pitchFamily="2" charset="0"/>
              </a:defRPr>
            </a:lvl4pPr>
            <a:lvl5pPr>
              <a:defRPr>
                <a:latin typeface="Effra" panose="02000506080000020004" pitchFamily="2" charset="0"/>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5" name="Tijdelijke aanduiding voor datum 4">
            <a:extLst>
              <a:ext uri="{FF2B5EF4-FFF2-40B4-BE49-F238E27FC236}">
                <a16:creationId xmlns:a16="http://schemas.microsoft.com/office/drawing/2014/main" id="{B0B89E1E-F0DD-406E-9EB8-4D940AB94AFD}"/>
              </a:ext>
            </a:extLst>
          </p:cNvPr>
          <p:cNvSpPr>
            <a:spLocks noGrp="1"/>
          </p:cNvSpPr>
          <p:nvPr>
            <p:ph type="dt" sz="half" idx="10"/>
          </p:nvPr>
        </p:nvSpPr>
        <p:spPr/>
        <p:txBody>
          <a:bodyPr/>
          <a:lstStyle/>
          <a:p>
            <a:fld id="{62F1A354-3FB0-4CC8-B645-49C2B3C12A52}" type="datetimeFigureOut">
              <a:rPr lang="nl-NL" smtClean="0"/>
              <a:t>10-05-2026</a:t>
            </a:fld>
            <a:endParaRPr lang="nl-NL"/>
          </a:p>
        </p:txBody>
      </p:sp>
      <p:sp>
        <p:nvSpPr>
          <p:cNvPr id="6" name="Tijdelijke aanduiding voor voettekst 5">
            <a:extLst>
              <a:ext uri="{FF2B5EF4-FFF2-40B4-BE49-F238E27FC236}">
                <a16:creationId xmlns:a16="http://schemas.microsoft.com/office/drawing/2014/main" id="{1C72E9F9-4F52-447E-AA38-9875ED6F40C5}"/>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E4285A2-C79D-47EA-85DB-0F023340D7DC}"/>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9431368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49EA1EB-721B-400E-B08B-7D893270D33C}"/>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CA50D914-35D0-4489-9795-CB4436BB5B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C589AC21-009F-4592-8910-B01CEB399DA9}"/>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D8A7AB2D-1827-447E-B676-9A6C4B6D373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2DC2F668-681E-4E87-989B-4AA975ED1BE6}"/>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183E1523-49C2-490E-8422-677462869AFD}"/>
              </a:ext>
            </a:extLst>
          </p:cNvPr>
          <p:cNvSpPr>
            <a:spLocks noGrp="1"/>
          </p:cNvSpPr>
          <p:nvPr>
            <p:ph type="dt" sz="half" idx="10"/>
          </p:nvPr>
        </p:nvSpPr>
        <p:spPr/>
        <p:txBody>
          <a:bodyPr/>
          <a:lstStyle/>
          <a:p>
            <a:fld id="{62F1A354-3FB0-4CC8-B645-49C2B3C12A52}" type="datetimeFigureOut">
              <a:rPr lang="nl-NL" smtClean="0"/>
              <a:t>10-05-2026</a:t>
            </a:fld>
            <a:endParaRPr lang="nl-NL"/>
          </a:p>
        </p:txBody>
      </p:sp>
      <p:sp>
        <p:nvSpPr>
          <p:cNvPr id="8" name="Tijdelijke aanduiding voor voettekst 7">
            <a:extLst>
              <a:ext uri="{FF2B5EF4-FFF2-40B4-BE49-F238E27FC236}">
                <a16:creationId xmlns:a16="http://schemas.microsoft.com/office/drawing/2014/main" id="{B7F313EA-A5EE-45CD-9584-E4A6F00168F4}"/>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366FC7E7-2703-4ED7-930F-C183914BCB16}"/>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21754653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DB9EC8-E329-49B0-96C5-15C780C9F55C}"/>
              </a:ext>
            </a:extLst>
          </p:cNvPr>
          <p:cNvSpPr>
            <a:spLocks noGrp="1"/>
          </p:cNvSpPr>
          <p:nvPr>
            <p:ph type="title"/>
          </p:nvPr>
        </p:nvSpPr>
        <p:spPr/>
        <p:txBody>
          <a:bodyPr/>
          <a:lstStyle>
            <a:lvl1pPr>
              <a:defRPr>
                <a:latin typeface="Effra" panose="02000506080000020004" pitchFamily="2" charset="0"/>
              </a:defRPr>
            </a:lvl1pPr>
          </a:lstStyle>
          <a:p>
            <a:r>
              <a:rPr lang="nl-NL" dirty="0"/>
              <a:t>Klik om stijl te bewerken</a:t>
            </a:r>
          </a:p>
        </p:txBody>
      </p:sp>
      <p:sp>
        <p:nvSpPr>
          <p:cNvPr id="3" name="Tijdelijke aanduiding voor datum 2">
            <a:extLst>
              <a:ext uri="{FF2B5EF4-FFF2-40B4-BE49-F238E27FC236}">
                <a16:creationId xmlns:a16="http://schemas.microsoft.com/office/drawing/2014/main" id="{2AC0B8A5-B9F4-41D2-9F15-91132771BAEE}"/>
              </a:ext>
            </a:extLst>
          </p:cNvPr>
          <p:cNvSpPr>
            <a:spLocks noGrp="1"/>
          </p:cNvSpPr>
          <p:nvPr>
            <p:ph type="dt" sz="half" idx="10"/>
          </p:nvPr>
        </p:nvSpPr>
        <p:spPr/>
        <p:txBody>
          <a:bodyPr/>
          <a:lstStyle/>
          <a:p>
            <a:fld id="{62F1A354-3FB0-4CC8-B645-49C2B3C12A52}" type="datetimeFigureOut">
              <a:rPr lang="nl-NL" smtClean="0"/>
              <a:t>10-05-2026</a:t>
            </a:fld>
            <a:endParaRPr lang="nl-NL"/>
          </a:p>
        </p:txBody>
      </p:sp>
      <p:sp>
        <p:nvSpPr>
          <p:cNvPr id="4" name="Tijdelijke aanduiding voor voettekst 3">
            <a:extLst>
              <a:ext uri="{FF2B5EF4-FFF2-40B4-BE49-F238E27FC236}">
                <a16:creationId xmlns:a16="http://schemas.microsoft.com/office/drawing/2014/main" id="{58CD471B-B34B-4B87-8D11-D9E79E75E21C}"/>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F58913C3-42D3-4DD9-BCD8-EA9B39476E03}"/>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29369448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32BA6AF2-1E6B-4E7D-838B-9F727C46A529}"/>
              </a:ext>
            </a:extLst>
          </p:cNvPr>
          <p:cNvSpPr>
            <a:spLocks noGrp="1"/>
          </p:cNvSpPr>
          <p:nvPr>
            <p:ph type="dt" sz="half" idx="10"/>
          </p:nvPr>
        </p:nvSpPr>
        <p:spPr/>
        <p:txBody>
          <a:bodyPr/>
          <a:lstStyle/>
          <a:p>
            <a:fld id="{62F1A354-3FB0-4CC8-B645-49C2B3C12A52}" type="datetimeFigureOut">
              <a:rPr lang="nl-NL" smtClean="0"/>
              <a:t>10-05-2026</a:t>
            </a:fld>
            <a:endParaRPr lang="nl-NL"/>
          </a:p>
        </p:txBody>
      </p:sp>
      <p:sp>
        <p:nvSpPr>
          <p:cNvPr id="3" name="Tijdelijke aanduiding voor voettekst 2">
            <a:extLst>
              <a:ext uri="{FF2B5EF4-FFF2-40B4-BE49-F238E27FC236}">
                <a16:creationId xmlns:a16="http://schemas.microsoft.com/office/drawing/2014/main" id="{A2D9A554-7E04-4CC9-BC8D-E4FCBE087AF9}"/>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872587F0-B060-4089-BC0C-38B7F4ED2D6F}"/>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14485890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D73D095-28D1-4082-9343-982A787C44FC}"/>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39E2AF4C-6BC3-408A-BFF2-40FAB6D47BC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6B1FFA66-174F-435A-B03E-65596F4D870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03A7C9ED-7211-4CC3-893A-1F4846496191}"/>
              </a:ext>
            </a:extLst>
          </p:cNvPr>
          <p:cNvSpPr>
            <a:spLocks noGrp="1"/>
          </p:cNvSpPr>
          <p:nvPr>
            <p:ph type="dt" sz="half" idx="10"/>
          </p:nvPr>
        </p:nvSpPr>
        <p:spPr/>
        <p:txBody>
          <a:bodyPr/>
          <a:lstStyle/>
          <a:p>
            <a:fld id="{62F1A354-3FB0-4CC8-B645-49C2B3C12A52}" type="datetimeFigureOut">
              <a:rPr lang="nl-NL" smtClean="0"/>
              <a:t>10-05-2026</a:t>
            </a:fld>
            <a:endParaRPr lang="nl-NL"/>
          </a:p>
        </p:txBody>
      </p:sp>
      <p:sp>
        <p:nvSpPr>
          <p:cNvPr id="6" name="Tijdelijke aanduiding voor voettekst 5">
            <a:extLst>
              <a:ext uri="{FF2B5EF4-FFF2-40B4-BE49-F238E27FC236}">
                <a16:creationId xmlns:a16="http://schemas.microsoft.com/office/drawing/2014/main" id="{96C2FC4F-FFD1-4CBD-B998-4E116A3325C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277A224E-FDE5-4965-96F4-99B33E96CB0F}"/>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3483665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986E5F3-161B-49B4-97B0-6B58F942C769}"/>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27190D5-4E8C-4C83-81D5-12BC427841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970DCF37-7B0B-4111-AA33-65BE4E98DB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F54AF457-ACD4-47DA-9E73-F79C09BEA664}"/>
              </a:ext>
            </a:extLst>
          </p:cNvPr>
          <p:cNvSpPr>
            <a:spLocks noGrp="1"/>
          </p:cNvSpPr>
          <p:nvPr>
            <p:ph type="dt" sz="half" idx="10"/>
          </p:nvPr>
        </p:nvSpPr>
        <p:spPr/>
        <p:txBody>
          <a:bodyPr/>
          <a:lstStyle/>
          <a:p>
            <a:fld id="{62F1A354-3FB0-4CC8-B645-49C2B3C12A52}" type="datetimeFigureOut">
              <a:rPr lang="nl-NL" smtClean="0"/>
              <a:t>10-05-2026</a:t>
            </a:fld>
            <a:endParaRPr lang="nl-NL"/>
          </a:p>
        </p:txBody>
      </p:sp>
      <p:sp>
        <p:nvSpPr>
          <p:cNvPr id="6" name="Tijdelijke aanduiding voor voettekst 5">
            <a:extLst>
              <a:ext uri="{FF2B5EF4-FFF2-40B4-BE49-F238E27FC236}">
                <a16:creationId xmlns:a16="http://schemas.microsoft.com/office/drawing/2014/main" id="{F0E12D56-340A-4350-89C5-63E925C43D4D}"/>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54E4CB6C-2295-4554-8CA6-FA36B9FF400E}"/>
              </a:ext>
            </a:extLst>
          </p:cNvPr>
          <p:cNvSpPr>
            <a:spLocks noGrp="1"/>
          </p:cNvSpPr>
          <p:nvPr>
            <p:ph type="sldNum" sz="quarter" idx="12"/>
          </p:nvPr>
        </p:nvSpPr>
        <p:spPr/>
        <p:txBody>
          <a:bodyPr/>
          <a:lstStyle/>
          <a:p>
            <a:fld id="{092F62AD-E3BE-4C56-9B59-A1D972D61210}" type="slidenum">
              <a:rPr lang="nl-NL" smtClean="0"/>
              <a:t>‹nr.›</a:t>
            </a:fld>
            <a:endParaRPr lang="nl-NL"/>
          </a:p>
        </p:txBody>
      </p:sp>
    </p:spTree>
    <p:extLst>
      <p:ext uri="{BB962C8B-B14F-4D97-AF65-F5344CB8AC3E}">
        <p14:creationId xmlns:p14="http://schemas.microsoft.com/office/powerpoint/2010/main" val="35711850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2718C4AF-DD18-4A12-916C-5ED63ED6157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dirty="0"/>
              <a:t>Klik om stijl te bewerken</a:t>
            </a:r>
          </a:p>
        </p:txBody>
      </p:sp>
      <p:sp>
        <p:nvSpPr>
          <p:cNvPr id="3" name="Tijdelijke aanduiding voor tekst 2">
            <a:extLst>
              <a:ext uri="{FF2B5EF4-FFF2-40B4-BE49-F238E27FC236}">
                <a16:creationId xmlns:a16="http://schemas.microsoft.com/office/drawing/2014/main" id="{2BBC2A1E-63F8-4124-A497-7B88D04A17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D83F31BF-F0B9-402C-A678-2D7704664D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F1A354-3FB0-4CC8-B645-49C2B3C12A52}" type="datetimeFigureOut">
              <a:rPr lang="nl-NL" smtClean="0"/>
              <a:t>10-05-2026</a:t>
            </a:fld>
            <a:endParaRPr lang="nl-NL"/>
          </a:p>
        </p:txBody>
      </p:sp>
      <p:sp>
        <p:nvSpPr>
          <p:cNvPr id="5" name="Tijdelijke aanduiding voor voettekst 4">
            <a:extLst>
              <a:ext uri="{FF2B5EF4-FFF2-40B4-BE49-F238E27FC236}">
                <a16:creationId xmlns:a16="http://schemas.microsoft.com/office/drawing/2014/main" id="{606F4D29-E45D-49C6-83C4-03E91840FE3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31471D48-F875-42C4-BC33-FD54699928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92F62AD-E3BE-4C56-9B59-A1D972D61210}" type="slidenum">
              <a:rPr lang="nl-NL" smtClean="0"/>
              <a:t>‹nr.›</a:t>
            </a:fld>
            <a:endParaRPr lang="nl-NL"/>
          </a:p>
        </p:txBody>
      </p:sp>
    </p:spTree>
    <p:extLst>
      <p:ext uri="{BB962C8B-B14F-4D97-AF65-F5344CB8AC3E}">
        <p14:creationId xmlns:p14="http://schemas.microsoft.com/office/powerpoint/2010/main" val="24093408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microsoft.com/office/2007/relationships/media" Target="../media/media2.mp3"/><Relationship Id="rId2" Type="http://schemas.microsoft.com/office/2007/relationships/media" Target="../media/media1.mp3"/><Relationship Id="rId1" Type="http://schemas.openxmlformats.org/officeDocument/2006/relationships/audio" Target="NULL" TargetMode="External"/><Relationship Id="rId5" Type="http://schemas.openxmlformats.org/officeDocument/2006/relationships/image" Target="../media/image13.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ebm"/><Relationship Id="rId1" Type="http://schemas.microsoft.com/office/2007/relationships/media" Target="../media/media3.webm"/><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ebm"/><Relationship Id="rId1" Type="http://schemas.microsoft.com/office/2007/relationships/media" Target="../media/media3.webm"/><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p4"/><Relationship Id="rId1" Type="http://schemas.openxmlformats.org/officeDocument/2006/relationships/video" Target="NULL" TargetMode="External"/><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4.mp4"/><Relationship Id="rId1" Type="http://schemas.openxmlformats.org/officeDocument/2006/relationships/video" Target="NULL" TargetMode="External"/><Relationship Id="rId5" Type="http://schemas.openxmlformats.org/officeDocument/2006/relationships/image" Target="../media/image17.png"/><Relationship Id="rId4"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9.png"/><Relationship Id="rId4"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5.mp4"/><Relationship Id="rId1" Type="http://schemas.microsoft.com/office/2007/relationships/media" Target="../media/media5.mp4"/><Relationship Id="rId5" Type="http://schemas.openxmlformats.org/officeDocument/2006/relationships/image" Target="../media/image19.png"/><Relationship Id="rId4" Type="http://schemas.openxmlformats.org/officeDocument/2006/relationships/notesSlide" Target="../notesSlides/notesSlide17.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jpe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microsoft.com/office/2007/relationships/hdphoto" Target="../media/hdphoto3.wdp"/><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10.jpeg"/><Relationship Id="rId4" Type="http://schemas.microsoft.com/office/2007/relationships/hdphoto" Target="../media/hdphoto4.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B49CE2D-3318-3CB1-01CD-7FD0DFFF5637}"/>
              </a:ext>
            </a:extLst>
          </p:cNvPr>
          <p:cNvSpPr txBox="1"/>
          <p:nvPr/>
        </p:nvSpPr>
        <p:spPr>
          <a:xfrm>
            <a:off x="534296" y="1305341"/>
            <a:ext cx="11123407" cy="4247317"/>
          </a:xfrm>
          <a:prstGeom prst="rect">
            <a:avLst/>
          </a:prstGeom>
          <a:noFill/>
        </p:spPr>
        <p:txBody>
          <a:bodyPr wrap="square" rtlCol="0">
            <a:spAutoFit/>
          </a:bodyPr>
          <a:lstStyle/>
          <a:p>
            <a:pPr algn="ctr"/>
            <a:endParaRPr lang="nl-NL" sz="5400" dirty="0">
              <a:latin typeface="Effra"/>
            </a:endParaRPr>
          </a:p>
          <a:p>
            <a:pPr algn="ctr"/>
            <a:r>
              <a:rPr lang="nl-NL" sz="5400" dirty="0">
                <a:latin typeface="Effra"/>
              </a:rPr>
              <a:t>Kunst (Algemeen) </a:t>
            </a:r>
          </a:p>
          <a:p>
            <a:pPr algn="ctr"/>
            <a:r>
              <a:rPr lang="nl-NL" sz="5400" dirty="0">
                <a:latin typeface="Effra"/>
              </a:rPr>
              <a:t>HAVO </a:t>
            </a:r>
          </a:p>
          <a:p>
            <a:pPr algn="ctr"/>
            <a:r>
              <a:rPr lang="nl-NL" sz="5400" dirty="0">
                <a:latin typeface="Effra"/>
              </a:rPr>
              <a:t>2026</a:t>
            </a:r>
          </a:p>
          <a:p>
            <a:pPr algn="ctr"/>
            <a:endParaRPr lang="nl-NL" sz="5400" dirty="0">
              <a:latin typeface="Effra"/>
            </a:endParaRPr>
          </a:p>
        </p:txBody>
      </p:sp>
    </p:spTree>
    <p:extLst>
      <p:ext uri="{BB962C8B-B14F-4D97-AF65-F5344CB8AC3E}">
        <p14:creationId xmlns:p14="http://schemas.microsoft.com/office/powerpoint/2010/main" val="40910937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024128" y="383336"/>
            <a:ext cx="9720072" cy="1499616"/>
          </a:xfrm>
        </p:spPr>
        <p:txBody>
          <a:bodyPr>
            <a:normAutofit/>
          </a:bodyPr>
          <a:lstStyle/>
          <a:p>
            <a:r>
              <a:rPr lang="nl-NL" sz="3200" b="1" u="sng" dirty="0"/>
              <a:t>Kenmerken postmodernisme</a:t>
            </a:r>
          </a:p>
        </p:txBody>
      </p:sp>
      <p:sp>
        <p:nvSpPr>
          <p:cNvPr id="6" name="Tekstvak 5">
            <a:extLst>
              <a:ext uri="{FF2B5EF4-FFF2-40B4-BE49-F238E27FC236}">
                <a16:creationId xmlns:a16="http://schemas.microsoft.com/office/drawing/2014/main" id="{5E856AE4-DEE5-9E6B-0F35-21077BC8E5F2}"/>
              </a:ext>
            </a:extLst>
          </p:cNvPr>
          <p:cNvSpPr txBox="1"/>
          <p:nvPr/>
        </p:nvSpPr>
        <p:spPr>
          <a:xfrm>
            <a:off x="1024128" y="1604895"/>
            <a:ext cx="10471186" cy="6093976"/>
          </a:xfrm>
          <a:prstGeom prst="rect">
            <a:avLst/>
          </a:prstGeom>
          <a:noFill/>
        </p:spPr>
        <p:txBody>
          <a:bodyPr wrap="square">
            <a:spAutoFit/>
          </a:bodyPr>
          <a:lstStyle/>
          <a:p>
            <a:r>
              <a:rPr lang="nl-NL" sz="2000" b="1" dirty="0">
                <a:latin typeface="Effra"/>
              </a:rPr>
              <a:t>Clichés en citeren: </a:t>
            </a:r>
          </a:p>
          <a:p>
            <a:pPr marL="285750" indent="-285750">
              <a:buFont typeface="Arial" panose="020B0604020202020204" pitchFamily="34" charset="0"/>
              <a:buChar char="•"/>
            </a:pPr>
            <a:r>
              <a:rPr lang="nl-NL" sz="2000" dirty="0">
                <a:latin typeface="Effra"/>
              </a:rPr>
              <a:t>bestaande beelden, vaak met humoristische draai en nieuwe context.</a:t>
            </a:r>
          </a:p>
          <a:p>
            <a:pPr marL="285750" indent="-285750">
              <a:buFont typeface="Arial" panose="020B0604020202020204" pitchFamily="34" charset="0"/>
              <a:buChar char="•"/>
            </a:pPr>
            <a:r>
              <a:rPr lang="nl-NL" sz="2000" dirty="0">
                <a:latin typeface="Effra"/>
              </a:rPr>
              <a:t>Werk is stilistisch onzuiver en vaak eclectisch.</a:t>
            </a:r>
          </a:p>
          <a:p>
            <a:endParaRPr lang="nl-NL" sz="2000" dirty="0">
              <a:latin typeface="Effra"/>
            </a:endParaRPr>
          </a:p>
          <a:p>
            <a:r>
              <a:rPr lang="nl-NL" sz="2000" b="1" dirty="0">
                <a:latin typeface="Effra"/>
              </a:rPr>
              <a:t>Mengen van hoog en lage cultuur: </a:t>
            </a:r>
          </a:p>
          <a:p>
            <a:pPr marL="285750" indent="-285750">
              <a:buFont typeface="Arial" panose="020B0604020202020204" pitchFamily="34" charset="0"/>
              <a:buChar char="•"/>
            </a:pPr>
            <a:r>
              <a:rPr lang="nl-NL" sz="2000" dirty="0">
                <a:latin typeface="Effra"/>
              </a:rPr>
              <a:t>Er is geen duidelijk onderscheid meer tussen ‘hoge’ en ‘lage’ kunst</a:t>
            </a:r>
          </a:p>
          <a:p>
            <a:pPr marL="285750" indent="-285750">
              <a:buFont typeface="Arial" panose="020B0604020202020204" pitchFamily="34" charset="0"/>
              <a:buChar char="•"/>
            </a:pPr>
            <a:r>
              <a:rPr lang="nl-NL" sz="2000" dirty="0">
                <a:latin typeface="Effra"/>
              </a:rPr>
              <a:t>Kunst wordt vluchtiger en oppervlakkiger (‘</a:t>
            </a:r>
            <a:r>
              <a:rPr lang="nl-NL" sz="2000" dirty="0" err="1">
                <a:latin typeface="Effra"/>
              </a:rPr>
              <a:t>anything</a:t>
            </a:r>
            <a:r>
              <a:rPr lang="nl-NL" sz="2000" dirty="0">
                <a:latin typeface="Effra"/>
              </a:rPr>
              <a:t> </a:t>
            </a:r>
            <a:r>
              <a:rPr lang="nl-NL" sz="2000" dirty="0" err="1">
                <a:latin typeface="Effra"/>
              </a:rPr>
              <a:t>goes</a:t>
            </a:r>
            <a:r>
              <a:rPr lang="nl-NL" sz="2000" dirty="0">
                <a:latin typeface="Effra"/>
              </a:rPr>
              <a:t>’) .</a:t>
            </a:r>
          </a:p>
          <a:p>
            <a:endParaRPr lang="nl-NL" sz="2000" dirty="0">
              <a:latin typeface="Effra"/>
            </a:endParaRPr>
          </a:p>
          <a:p>
            <a:r>
              <a:rPr lang="nl-NL" sz="2000" b="1" dirty="0">
                <a:latin typeface="Effra"/>
              </a:rPr>
              <a:t>Verwijzing naar Massacultuur: </a:t>
            </a:r>
          </a:p>
          <a:p>
            <a:pPr marL="285750" indent="-285750">
              <a:buFont typeface="Arial" panose="020B0604020202020204" pitchFamily="34" charset="0"/>
              <a:buChar char="•"/>
            </a:pPr>
            <a:r>
              <a:rPr lang="nl-NL" sz="2000" dirty="0">
                <a:latin typeface="Effra"/>
              </a:rPr>
              <a:t>Kunst/ kunstwerken bevatten letterlijk elementen uit de massacultuur </a:t>
            </a:r>
          </a:p>
          <a:p>
            <a:pPr marL="285750" indent="-285750">
              <a:buFont typeface="Arial" panose="020B0604020202020204" pitchFamily="34" charset="0"/>
              <a:buChar char="•"/>
            </a:pPr>
            <a:endParaRPr lang="nl-NL" sz="2000" dirty="0">
              <a:latin typeface="Effra"/>
            </a:endParaRPr>
          </a:p>
          <a:p>
            <a:r>
              <a:rPr lang="nl-NL" sz="2000" b="1" dirty="0">
                <a:latin typeface="Effra"/>
              </a:rPr>
              <a:t>Cultuurrelativisme:</a:t>
            </a:r>
          </a:p>
          <a:p>
            <a:pPr marL="285750" indent="-285750">
              <a:buFont typeface="Arial" panose="020B0604020202020204" pitchFamily="34" charset="0"/>
              <a:buChar char="•"/>
            </a:pPr>
            <a:r>
              <a:rPr lang="nl-NL" sz="2000" dirty="0">
                <a:latin typeface="Effra"/>
              </a:rPr>
              <a:t>Grenzen van esthetiek en kunst worden verlegd. Kunstenaars </a:t>
            </a:r>
            <a:r>
              <a:rPr lang="nl-NL" sz="2000" dirty="0"/>
              <a:t>beoordelen de cultuur op basis van zijn/haar eigen normen en waarden. </a:t>
            </a:r>
            <a:r>
              <a:rPr lang="nl-NL" sz="2000" dirty="0">
                <a:latin typeface="Effra"/>
              </a:rPr>
              <a:t>Er gelden geen vastomlijnde regels meer in de kunst: alles kan en mag.</a:t>
            </a:r>
          </a:p>
          <a:p>
            <a:endParaRPr lang="nl-NL" dirty="0">
              <a:latin typeface="Effra"/>
            </a:endParaRPr>
          </a:p>
          <a:p>
            <a:endParaRPr lang="nl-NL" dirty="0">
              <a:latin typeface="Effra"/>
            </a:endParaRPr>
          </a:p>
          <a:p>
            <a:endParaRPr lang="nl-NL" dirty="0">
              <a:latin typeface="Effra"/>
            </a:endParaRPr>
          </a:p>
          <a:p>
            <a:endParaRPr lang="nl-NL" dirty="0">
              <a:latin typeface="Effra"/>
            </a:endParaRPr>
          </a:p>
          <a:p>
            <a:endParaRPr lang="nl-NL" dirty="0"/>
          </a:p>
        </p:txBody>
      </p:sp>
    </p:spTree>
    <p:extLst>
      <p:ext uri="{BB962C8B-B14F-4D97-AF65-F5344CB8AC3E}">
        <p14:creationId xmlns:p14="http://schemas.microsoft.com/office/powerpoint/2010/main" val="40065561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B49CE2D-3318-3CB1-01CD-7FD0DFFF5637}"/>
              </a:ext>
            </a:extLst>
          </p:cNvPr>
          <p:cNvSpPr txBox="1"/>
          <p:nvPr/>
        </p:nvSpPr>
        <p:spPr>
          <a:xfrm>
            <a:off x="4588358" y="966344"/>
            <a:ext cx="6960911" cy="5293757"/>
          </a:xfrm>
          <a:prstGeom prst="rect">
            <a:avLst/>
          </a:prstGeom>
          <a:noFill/>
        </p:spPr>
        <p:txBody>
          <a:bodyPr wrap="square" rtlCol="0">
            <a:spAutoFit/>
          </a:bodyPr>
          <a:lstStyle/>
          <a:p>
            <a:r>
              <a:rPr lang="nl-NL" sz="3600" b="1" u="sng" dirty="0">
                <a:latin typeface="Effra"/>
              </a:rPr>
              <a:t>Begrippen voor analyse </a:t>
            </a:r>
          </a:p>
          <a:p>
            <a:endParaRPr lang="nl-NL" sz="3200" b="1" u="sng" dirty="0">
              <a:latin typeface="Effra"/>
            </a:endParaRPr>
          </a:p>
          <a:p>
            <a:pPr algn="l"/>
            <a:endParaRPr lang="nl-NL" dirty="0"/>
          </a:p>
          <a:p>
            <a:r>
              <a:rPr lang="nl-NL" sz="2000" b="1" dirty="0">
                <a:latin typeface="Effra"/>
              </a:rPr>
              <a:t>Voorstelling: Wat </a:t>
            </a:r>
            <a:r>
              <a:rPr lang="nl-NL" sz="2000" dirty="0">
                <a:latin typeface="Effra"/>
              </a:rPr>
              <a:t>is er te zien en/of te horen? </a:t>
            </a:r>
            <a:r>
              <a:rPr lang="nl-NL" sz="2000" dirty="0">
                <a:latin typeface="Effra"/>
                <a:sym typeface="Wingdings" panose="05000000000000000000" pitchFamily="2" charset="2"/>
              </a:rPr>
              <a:t> </a:t>
            </a:r>
            <a:r>
              <a:rPr lang="nl-NL" sz="2000" dirty="0">
                <a:latin typeface="Effra"/>
              </a:rPr>
              <a:t>Beschrijvend!</a:t>
            </a:r>
          </a:p>
          <a:p>
            <a:endParaRPr lang="nl-NL" sz="2000" dirty="0">
              <a:latin typeface="Effra"/>
            </a:endParaRPr>
          </a:p>
          <a:p>
            <a:r>
              <a:rPr lang="nl-NL" sz="2000" b="1" dirty="0">
                <a:latin typeface="Effra"/>
              </a:rPr>
              <a:t>Inhoud: </a:t>
            </a:r>
            <a:r>
              <a:rPr lang="nl-NL" sz="2000" dirty="0">
                <a:latin typeface="Effra"/>
              </a:rPr>
              <a:t>Wat is het onderwerp, het verhaal, het thema, het idee of concept? Wat is de </a:t>
            </a:r>
            <a:r>
              <a:rPr lang="nl-NL" sz="2000" b="1" dirty="0">
                <a:latin typeface="Effra"/>
              </a:rPr>
              <a:t>boodschap of (diepere) betekenis</a:t>
            </a:r>
            <a:r>
              <a:rPr lang="nl-NL" sz="2000" dirty="0">
                <a:latin typeface="Effra"/>
              </a:rPr>
              <a:t>? </a:t>
            </a:r>
          </a:p>
          <a:p>
            <a:endParaRPr lang="nl-NL" sz="2000" dirty="0">
              <a:latin typeface="Effra"/>
            </a:endParaRPr>
          </a:p>
          <a:p>
            <a:r>
              <a:rPr lang="nl-NL" sz="2000" b="1" dirty="0">
                <a:latin typeface="Effra"/>
              </a:rPr>
              <a:t>Vormgeving: Hoe</a:t>
            </a:r>
            <a:r>
              <a:rPr lang="nl-NL" sz="2000" dirty="0">
                <a:latin typeface="Effra"/>
              </a:rPr>
              <a:t> wordt de voorstelling vormgegeven/afgebeeld door middel van beeld/ dans/spel/muziek/filmtechniek? </a:t>
            </a:r>
          </a:p>
          <a:p>
            <a:endParaRPr lang="nl-NL" sz="2000" dirty="0">
              <a:latin typeface="Effra"/>
            </a:endParaRPr>
          </a:p>
          <a:p>
            <a:r>
              <a:rPr lang="nl-NL" sz="2000" b="1" dirty="0">
                <a:latin typeface="Effra"/>
              </a:rPr>
              <a:t>Materiaal/techniek </a:t>
            </a:r>
            <a:r>
              <a:rPr lang="nl-NL" sz="2000" dirty="0">
                <a:latin typeface="Effra"/>
              </a:rPr>
              <a:t>(bij beeldend) of theatervormgeving (bij de podiumkunsten drama, dans, muziek): </a:t>
            </a:r>
            <a:r>
              <a:rPr lang="nl-NL" sz="2000" b="1" dirty="0">
                <a:latin typeface="Effra"/>
              </a:rPr>
              <a:t>Waarmee</a:t>
            </a:r>
            <a:r>
              <a:rPr lang="nl-NL" sz="2000" dirty="0">
                <a:latin typeface="Effra"/>
              </a:rPr>
              <a:t>, met welke materialen en technieken, wordt de voorstelling vormgegeven? </a:t>
            </a:r>
          </a:p>
          <a:p>
            <a:endParaRPr lang="nl-NL" sz="3200" dirty="0">
              <a:latin typeface="Effra"/>
            </a:endParaRPr>
          </a:p>
        </p:txBody>
      </p:sp>
      <p:pic>
        <p:nvPicPr>
          <p:cNvPr id="6146" name="Picture 2" descr="Salvador Dali with magnifying glasses">
            <a:extLst>
              <a:ext uri="{FF2B5EF4-FFF2-40B4-BE49-F238E27FC236}">
                <a16:creationId xmlns:a16="http://schemas.microsoft.com/office/drawing/2014/main" id="{5E102D39-577F-D5D0-99A8-C835ADECFB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2583" y="834890"/>
            <a:ext cx="4062288" cy="54466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2475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hinking man by Federico Venuda / 500px">
            <a:extLst>
              <a:ext uri="{FF2B5EF4-FFF2-40B4-BE49-F238E27FC236}">
                <a16:creationId xmlns:a16="http://schemas.microsoft.com/office/drawing/2014/main" id="{39BC4F95-7AE6-9FF7-2A68-CC5BC89C44BB}"/>
              </a:ext>
            </a:extLst>
          </p:cNvPr>
          <p:cNvPicPr>
            <a:picLocks noChangeAspect="1" noChangeArrowheads="1"/>
          </p:cNvPicPr>
          <p:nvPr/>
        </p:nvPicPr>
        <p:blipFill rotWithShape="1">
          <a:blip r:embed="rId3">
            <a:alphaModFix amt="35000"/>
            <a:extLst>
              <a:ext uri="{BEBA8EAE-BF5A-486C-A8C5-ECC9F3942E4B}">
                <a14:imgProps xmlns:a14="http://schemas.microsoft.com/office/drawing/2010/main">
                  <a14:imgLayer r:embed="rId4">
                    <a14:imgEffect>
                      <a14:artisticGlowDiffused/>
                    </a14:imgEffect>
                  </a14:imgLayer>
                </a14:imgProps>
              </a:ext>
              <a:ext uri="{28A0092B-C50C-407E-A947-70E740481C1C}">
                <a14:useLocalDpi xmlns:a14="http://schemas.microsoft.com/office/drawing/2010/main" val="0"/>
              </a:ext>
            </a:extLst>
          </a:blip>
          <a:srcRect r="25508"/>
          <a:stretch>
            <a:fillRect/>
          </a:stretch>
        </p:blipFill>
        <p:spPr bwMode="auto">
          <a:xfrm flipH="1">
            <a:off x="6400797" y="1274525"/>
            <a:ext cx="5647809" cy="5052951"/>
          </a:xfrm>
          <a:prstGeom prst="rect">
            <a:avLst/>
          </a:prstGeom>
          <a:noFill/>
          <a:extLst>
            <a:ext uri="{909E8E84-426E-40DD-AFC4-6F175D3DCCD1}">
              <a14:hiddenFill xmlns:a14="http://schemas.microsoft.com/office/drawing/2010/main">
                <a:solidFill>
                  <a:srgbClr val="FFFFFF"/>
                </a:solidFill>
              </a14:hiddenFill>
            </a:ext>
          </a:extLst>
        </p:spPr>
      </p:pic>
      <p:sp>
        <p:nvSpPr>
          <p:cNvPr id="3" name="Tijdelijke aanduiding voor inhoud 2">
            <a:extLst>
              <a:ext uri="{FF2B5EF4-FFF2-40B4-BE49-F238E27FC236}">
                <a16:creationId xmlns:a16="http://schemas.microsoft.com/office/drawing/2014/main" id="{A090B27B-B524-CA03-573C-195C92FAD133}"/>
              </a:ext>
            </a:extLst>
          </p:cNvPr>
          <p:cNvSpPr>
            <a:spLocks noGrp="1"/>
          </p:cNvSpPr>
          <p:nvPr>
            <p:ph idx="1"/>
          </p:nvPr>
        </p:nvSpPr>
        <p:spPr>
          <a:xfrm>
            <a:off x="838200" y="926275"/>
            <a:ext cx="10515600" cy="5250688"/>
          </a:xfrm>
        </p:spPr>
        <p:txBody>
          <a:bodyPr>
            <a:normAutofit fontScale="92500" lnSpcReduction="10000"/>
          </a:bodyPr>
          <a:lstStyle/>
          <a:p>
            <a:pPr marL="0" indent="0">
              <a:buNone/>
            </a:pPr>
            <a:r>
              <a:rPr lang="nl-NL" sz="3500" b="1" u="sng" dirty="0">
                <a:latin typeface="Effra"/>
              </a:rPr>
              <a:t>Signaalwoorden/ vraagtypes</a:t>
            </a:r>
          </a:p>
          <a:p>
            <a:pPr marL="0" indent="0">
              <a:buNone/>
            </a:pPr>
            <a:endParaRPr lang="nl-NL" dirty="0"/>
          </a:p>
          <a:p>
            <a:r>
              <a:rPr lang="nl-NL" dirty="0"/>
              <a:t>Korte antwoorden (een zin)</a:t>
            </a:r>
          </a:p>
          <a:p>
            <a:pPr lvl="1"/>
            <a:r>
              <a:rPr lang="nl-NL" b="1" dirty="0"/>
              <a:t>Noem</a:t>
            </a:r>
            <a:r>
              <a:rPr lang="nl-NL" dirty="0"/>
              <a:t> twee kenmerken van…</a:t>
            </a:r>
          </a:p>
          <a:p>
            <a:pPr lvl="1"/>
            <a:r>
              <a:rPr lang="nl-NL" b="1" dirty="0"/>
              <a:t>Geef</a:t>
            </a:r>
            <a:r>
              <a:rPr lang="nl-NL" dirty="0"/>
              <a:t> drie voorbeelden van …. </a:t>
            </a:r>
          </a:p>
          <a:p>
            <a:endParaRPr lang="nl-NL" dirty="0"/>
          </a:p>
          <a:p>
            <a:r>
              <a:rPr lang="nl-NL" dirty="0"/>
              <a:t>Middellange antwoorden (twee zinnen, </a:t>
            </a:r>
            <a:br>
              <a:rPr lang="nl-NL" dirty="0"/>
            </a:br>
            <a:r>
              <a:rPr lang="nl-NL" dirty="0"/>
              <a:t>er zit een komma in je antwoord)</a:t>
            </a:r>
          </a:p>
          <a:p>
            <a:pPr lvl="1"/>
            <a:r>
              <a:rPr lang="nl-NL" b="1" dirty="0"/>
              <a:t>Beschrijf</a:t>
            </a:r>
            <a:r>
              <a:rPr lang="nl-NL" dirty="0"/>
              <a:t> drie kenmerken van … die je terugziet in ….</a:t>
            </a:r>
          </a:p>
          <a:p>
            <a:endParaRPr lang="nl-NL" dirty="0"/>
          </a:p>
          <a:p>
            <a:r>
              <a:rPr lang="nl-NL" dirty="0"/>
              <a:t>Lange antwoorden (drie/ vier zinnen)</a:t>
            </a:r>
          </a:p>
          <a:p>
            <a:pPr lvl="1"/>
            <a:r>
              <a:rPr lang="nl-NL" b="1" dirty="0"/>
              <a:t>Leg uit </a:t>
            </a:r>
            <a:r>
              <a:rPr lang="nl-NL" dirty="0"/>
              <a:t>aan de hand van drie aspecten ….</a:t>
            </a:r>
          </a:p>
          <a:p>
            <a:pPr lvl="1"/>
            <a:r>
              <a:rPr lang="nl-NL" b="1" dirty="0"/>
              <a:t>Verklaar</a:t>
            </a:r>
            <a:r>
              <a:rPr lang="nl-NL" dirty="0"/>
              <a:t> waarom dit voorbeeld past bij …..</a:t>
            </a:r>
          </a:p>
        </p:txBody>
      </p:sp>
    </p:spTree>
    <p:extLst>
      <p:ext uri="{BB962C8B-B14F-4D97-AF65-F5344CB8AC3E}">
        <p14:creationId xmlns:p14="http://schemas.microsoft.com/office/powerpoint/2010/main" val="31820906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FC07E3F-9501-8CF8-296A-8A49F994B2E5}"/>
              </a:ext>
            </a:extLst>
          </p:cNvPr>
          <p:cNvSpPr>
            <a:spLocks noGrp="1"/>
          </p:cNvSpPr>
          <p:nvPr>
            <p:ph type="title"/>
          </p:nvPr>
        </p:nvSpPr>
        <p:spPr/>
        <p:txBody>
          <a:bodyPr/>
          <a:lstStyle/>
          <a:p>
            <a:r>
              <a:rPr lang="nl-NL" b="1" u="sng" dirty="0">
                <a:latin typeface="Effra"/>
              </a:rPr>
              <a:t>Voorbeeldvragen</a:t>
            </a:r>
          </a:p>
        </p:txBody>
      </p:sp>
      <p:pic>
        <p:nvPicPr>
          <p:cNvPr id="4" name="Sol Oritur Occasus Nescius_ Conduit - Hortus deliciarum">
            <a:hlinkClick r:id="" action="ppaction://media"/>
            <a:extLst>
              <a:ext uri="{FF2B5EF4-FFF2-40B4-BE49-F238E27FC236}">
                <a16:creationId xmlns:a16="http://schemas.microsoft.com/office/drawing/2014/main" id="{824D622C-B9A1-E257-B9F7-6714812A6621}"/>
              </a:ext>
            </a:extLst>
          </p:cNvPr>
          <p:cNvPicPr>
            <a:picLocks noGrp="1" noChangeAspect="1"/>
          </p:cNvPicPr>
          <p:nvPr>
            <p:ph idx="1"/>
            <a:audioFile r:link="rId1"/>
            <p:extLst>
              <p:ext uri="{DAA4B4D4-6D71-4841-9C94-3DE7FCFB9230}">
                <p14:media xmlns:p14="http://schemas.microsoft.com/office/powerpoint/2010/main" r:embed="rId2">
                  <p14:trim st="29000" end="109089.7959"/>
                  <p14:fade in="750" out="1000"/>
                </p14:media>
              </p:ext>
            </p:extLst>
          </p:nvPr>
        </p:nvPicPr>
        <p:blipFill>
          <a:blip r:embed="rId5"/>
          <a:stretch>
            <a:fillRect/>
          </a:stretch>
        </p:blipFill>
        <p:spPr>
          <a:xfrm>
            <a:off x="2720747" y="1835323"/>
            <a:ext cx="1711985" cy="1711985"/>
          </a:xfrm>
        </p:spPr>
      </p:pic>
      <p:pic>
        <p:nvPicPr>
          <p:cNvPr id="5" name="Iube Domine, Navigantes Inde Sursum, Beate Virgo_ Sanctis Rome visitatis">
            <a:hlinkClick r:id="" action="ppaction://media"/>
            <a:extLst>
              <a:ext uri="{FF2B5EF4-FFF2-40B4-BE49-F238E27FC236}">
                <a16:creationId xmlns:a16="http://schemas.microsoft.com/office/drawing/2014/main" id="{C7975574-27C6-674A-5A75-AF0D52F9647A}"/>
              </a:ext>
            </a:extLst>
          </p:cNvPr>
          <p:cNvPicPr>
            <a:picLocks noChangeAspect="1"/>
          </p:cNvPicPr>
          <p:nvPr>
            <a:audioFile r:link="rId1"/>
            <p:extLst>
              <p:ext uri="{DAA4B4D4-6D71-4841-9C94-3DE7FCFB9230}">
                <p14:media xmlns:p14="http://schemas.microsoft.com/office/powerpoint/2010/main" r:embed="rId3">
                  <p14:trim st="71000" end="385723.2653"/>
                </p14:media>
              </p:ext>
            </p:extLst>
          </p:nvPr>
        </p:nvPicPr>
        <p:blipFill>
          <a:blip r:embed="rId5"/>
          <a:stretch>
            <a:fillRect/>
          </a:stretch>
        </p:blipFill>
        <p:spPr>
          <a:xfrm>
            <a:off x="2720747" y="3691943"/>
            <a:ext cx="1711985" cy="1711985"/>
          </a:xfrm>
          <a:prstGeom prst="rect">
            <a:avLst/>
          </a:prstGeom>
        </p:spPr>
      </p:pic>
      <p:sp>
        <p:nvSpPr>
          <p:cNvPr id="6" name="Tekstvak 5">
            <a:extLst>
              <a:ext uri="{FF2B5EF4-FFF2-40B4-BE49-F238E27FC236}">
                <a16:creationId xmlns:a16="http://schemas.microsoft.com/office/drawing/2014/main" id="{2CD7A3D3-2013-0EE2-7857-0A87711BC409}"/>
              </a:ext>
            </a:extLst>
          </p:cNvPr>
          <p:cNvSpPr txBox="1"/>
          <p:nvPr/>
        </p:nvSpPr>
        <p:spPr>
          <a:xfrm>
            <a:off x="5263051" y="1804101"/>
            <a:ext cx="6535600" cy="6463308"/>
          </a:xfrm>
          <a:prstGeom prst="rect">
            <a:avLst/>
          </a:prstGeom>
          <a:noFill/>
        </p:spPr>
        <p:txBody>
          <a:bodyPr wrap="square">
            <a:spAutoFit/>
          </a:bodyPr>
          <a:lstStyle/>
          <a:p>
            <a:r>
              <a:rPr lang="nl-NL" dirty="0"/>
              <a:t>In </a:t>
            </a:r>
            <a:r>
              <a:rPr lang="nl-NL" i="1" dirty="0"/>
              <a:t>geluidsfragment 1 </a:t>
            </a:r>
            <a:r>
              <a:rPr lang="nl-NL" dirty="0"/>
              <a:t>hoor je een deel van </a:t>
            </a:r>
            <a:r>
              <a:rPr lang="nl-NL" i="1" dirty="0"/>
              <a:t>Sol </a:t>
            </a:r>
            <a:r>
              <a:rPr lang="nl-NL" i="1" dirty="0" err="1"/>
              <a:t>oritur</a:t>
            </a:r>
            <a:r>
              <a:rPr lang="nl-NL" i="1" dirty="0"/>
              <a:t> </a:t>
            </a:r>
            <a:r>
              <a:rPr lang="nl-NL" i="1" dirty="0" err="1"/>
              <a:t>occasus</a:t>
            </a:r>
            <a:r>
              <a:rPr lang="nl-NL" i="1" dirty="0"/>
              <a:t> </a:t>
            </a:r>
            <a:r>
              <a:rPr lang="nl-NL" i="1" dirty="0" err="1"/>
              <a:t>nescius</a:t>
            </a:r>
            <a:r>
              <a:rPr lang="nl-NL" i="1" dirty="0"/>
              <a:t> </a:t>
            </a:r>
            <a:r>
              <a:rPr lang="nl-NL" dirty="0"/>
              <a:t>(de zon komt op en gaat nooit onder). Dit lied is een vroeg voorbeeld van meerstemmigheid. In </a:t>
            </a:r>
            <a:r>
              <a:rPr lang="nl-NL" i="1" dirty="0"/>
              <a:t>geluidsfragment 2 </a:t>
            </a:r>
            <a:r>
              <a:rPr lang="nl-NL" dirty="0"/>
              <a:t>hoor je een andere vorm van meerstemmigheid.</a:t>
            </a:r>
          </a:p>
          <a:p>
            <a:endParaRPr lang="nl-NL" dirty="0"/>
          </a:p>
          <a:p>
            <a:r>
              <a:rPr lang="nl-NL" b="1" dirty="0"/>
              <a:t>1. Kies bij elke beschrijving het juiste geluidsfragment. (1pt)</a:t>
            </a:r>
            <a:endParaRPr lang="nl-NL" dirty="0"/>
          </a:p>
          <a:p>
            <a:pPr marL="342900" indent="-342900">
              <a:buAutoNum type="arabicPeriod"/>
            </a:pPr>
            <a:r>
              <a:rPr lang="nl-NL" dirty="0"/>
              <a:t>De tweede stem beweegt op een andere toonhoogte parallel mee met de eerste stem</a:t>
            </a:r>
          </a:p>
          <a:p>
            <a:pPr marL="342900" indent="-342900">
              <a:buAutoNum type="arabicPeriod"/>
            </a:pPr>
            <a:r>
              <a:rPr lang="nl-NL" dirty="0"/>
              <a:t>De tweede stem beweegt vrijer ten opzichte van dan de eerste stem</a:t>
            </a:r>
          </a:p>
          <a:p>
            <a:endParaRPr lang="nl-NL" dirty="0"/>
          </a:p>
          <a:p>
            <a:r>
              <a:rPr lang="nl-NL" b="1" dirty="0"/>
              <a:t>De antwoorden </a:t>
            </a:r>
          </a:p>
          <a:p>
            <a:pPr marL="342900" indent="-342900">
              <a:buAutoNum type="arabicPeriod"/>
            </a:pPr>
            <a:r>
              <a:rPr lang="nl-NL" dirty="0"/>
              <a:t>De tweede stem beweegt op een andere toonhoogte parallel mee met de eerste stem: </a:t>
            </a:r>
            <a:r>
              <a:rPr lang="nl-NL" dirty="0">
                <a:solidFill>
                  <a:srgbClr val="FF0000"/>
                </a:solidFill>
              </a:rPr>
              <a:t>fragment 2</a:t>
            </a:r>
          </a:p>
          <a:p>
            <a:pPr marL="342900" indent="-342900">
              <a:buAutoNum type="arabicPeriod"/>
            </a:pPr>
            <a:r>
              <a:rPr lang="nl-NL" dirty="0"/>
              <a:t>De tweede stem beweegt vrijer ten opzichte van dan de eerste stem: </a:t>
            </a:r>
            <a:r>
              <a:rPr lang="nl-NL" dirty="0">
                <a:solidFill>
                  <a:srgbClr val="FF0000"/>
                </a:solidFill>
              </a:rPr>
              <a:t>fragment 1</a:t>
            </a:r>
          </a:p>
          <a:p>
            <a:endParaRPr lang="nl-NL" dirty="0"/>
          </a:p>
          <a:p>
            <a:pPr marL="342900" indent="-342900">
              <a:buAutoNum type="arabicPeriod"/>
            </a:pPr>
            <a:endParaRPr lang="nl-NL" dirty="0"/>
          </a:p>
          <a:p>
            <a:pPr marL="342900" indent="-342900">
              <a:buAutoNum type="arabicPeriod"/>
            </a:pPr>
            <a:endParaRPr lang="nl-NL" dirty="0"/>
          </a:p>
          <a:p>
            <a:pPr marL="342900" indent="-342900">
              <a:buAutoNum type="arabicPeriod"/>
            </a:pPr>
            <a:endParaRPr lang="nl-NL" dirty="0"/>
          </a:p>
          <a:p>
            <a:endParaRPr lang="nl-NL" dirty="0"/>
          </a:p>
          <a:p>
            <a:endParaRPr lang="nl-NL" dirty="0"/>
          </a:p>
          <a:p>
            <a:endParaRPr lang="nl-NL" dirty="0"/>
          </a:p>
        </p:txBody>
      </p:sp>
      <p:sp>
        <p:nvSpPr>
          <p:cNvPr id="9" name="Tekstvak 8">
            <a:extLst>
              <a:ext uri="{FF2B5EF4-FFF2-40B4-BE49-F238E27FC236}">
                <a16:creationId xmlns:a16="http://schemas.microsoft.com/office/drawing/2014/main" id="{99AC334C-B148-1A8F-EFE1-213DEA903B4C}"/>
              </a:ext>
            </a:extLst>
          </p:cNvPr>
          <p:cNvSpPr txBox="1"/>
          <p:nvPr/>
        </p:nvSpPr>
        <p:spPr>
          <a:xfrm>
            <a:off x="631372" y="2472980"/>
            <a:ext cx="1914948" cy="369332"/>
          </a:xfrm>
          <a:prstGeom prst="rect">
            <a:avLst/>
          </a:prstGeom>
          <a:noFill/>
        </p:spPr>
        <p:txBody>
          <a:bodyPr wrap="none" rtlCol="0">
            <a:spAutoFit/>
          </a:bodyPr>
          <a:lstStyle/>
          <a:p>
            <a:r>
              <a:rPr lang="nl-NL" dirty="0">
                <a:latin typeface="Effra" panose="02000506080000020004"/>
              </a:rPr>
              <a:t>Geluidsfragment 1</a:t>
            </a:r>
          </a:p>
        </p:txBody>
      </p:sp>
      <p:sp>
        <p:nvSpPr>
          <p:cNvPr id="10" name="Tekstvak 9">
            <a:extLst>
              <a:ext uri="{FF2B5EF4-FFF2-40B4-BE49-F238E27FC236}">
                <a16:creationId xmlns:a16="http://schemas.microsoft.com/office/drawing/2014/main" id="{A6B295ED-DE3C-7711-9F72-050AC431D14D}"/>
              </a:ext>
            </a:extLst>
          </p:cNvPr>
          <p:cNvSpPr txBox="1"/>
          <p:nvPr/>
        </p:nvSpPr>
        <p:spPr>
          <a:xfrm>
            <a:off x="631372" y="4363269"/>
            <a:ext cx="1914948" cy="369332"/>
          </a:xfrm>
          <a:prstGeom prst="rect">
            <a:avLst/>
          </a:prstGeom>
          <a:noFill/>
        </p:spPr>
        <p:txBody>
          <a:bodyPr wrap="none" rtlCol="0">
            <a:spAutoFit/>
          </a:bodyPr>
          <a:lstStyle/>
          <a:p>
            <a:r>
              <a:rPr lang="nl-NL" dirty="0">
                <a:latin typeface="Effra" panose="02000506080000020004"/>
              </a:rPr>
              <a:t>Geluidsfragment 2</a:t>
            </a:r>
          </a:p>
        </p:txBody>
      </p:sp>
    </p:spTree>
    <p:extLst>
      <p:ext uri="{BB962C8B-B14F-4D97-AF65-F5344CB8AC3E}">
        <p14:creationId xmlns:p14="http://schemas.microsoft.com/office/powerpoint/2010/main" val="252332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7" end="7"/>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4"/>
                </p:tgtEl>
              </p:cMediaNode>
            </p:audio>
            <p:audio>
              <p:cMediaNode vol="80000">
                <p:cTn id="10"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fbeelding 3" descr="Afbeelding met strijkinstrument, muziek, muziekinstrument, Strijkinstrument&#10;&#10;Automatisch gegenereerde beschrijving">
            <a:extLst>
              <a:ext uri="{FF2B5EF4-FFF2-40B4-BE49-F238E27FC236}">
                <a16:creationId xmlns:a16="http://schemas.microsoft.com/office/drawing/2014/main" id="{43F8C198-30D1-3D2D-F323-08DCEF57A406}"/>
              </a:ext>
            </a:extLst>
          </p:cNvPr>
          <p:cNvPicPr>
            <a:picLocks noChangeAspect="1"/>
          </p:cNvPicPr>
          <p:nvPr/>
        </p:nvPicPr>
        <p:blipFill>
          <a:blip r:embed="rId3">
            <a:alphaModFix amt="50000"/>
            <a:extLst>
              <a:ext uri="{28A0092B-C50C-407E-A947-70E740481C1C}">
                <a14:useLocalDpi xmlns:a14="http://schemas.microsoft.com/office/drawing/2010/main" val="0"/>
              </a:ext>
            </a:extLst>
          </a:blip>
          <a:stretch>
            <a:fillRect/>
          </a:stretch>
        </p:blipFill>
        <p:spPr>
          <a:xfrm rot="944853">
            <a:off x="8023924" y="2731434"/>
            <a:ext cx="3156379" cy="3863995"/>
          </a:xfrm>
          <a:prstGeom prst="rect">
            <a:avLst/>
          </a:prstGeom>
        </p:spPr>
      </p:pic>
      <p:sp>
        <p:nvSpPr>
          <p:cNvPr id="2" name="Tekstvak 1">
            <a:extLst>
              <a:ext uri="{FF2B5EF4-FFF2-40B4-BE49-F238E27FC236}">
                <a16:creationId xmlns:a16="http://schemas.microsoft.com/office/drawing/2014/main" id="{CB49CE2D-3318-3CB1-01CD-7FD0DFFF5637}"/>
              </a:ext>
            </a:extLst>
          </p:cNvPr>
          <p:cNvSpPr txBox="1"/>
          <p:nvPr/>
        </p:nvSpPr>
        <p:spPr>
          <a:xfrm>
            <a:off x="986117" y="966344"/>
            <a:ext cx="10148048" cy="6001643"/>
          </a:xfrm>
          <a:prstGeom prst="rect">
            <a:avLst/>
          </a:prstGeom>
          <a:noFill/>
        </p:spPr>
        <p:txBody>
          <a:bodyPr wrap="square" rtlCol="0">
            <a:spAutoFit/>
          </a:bodyPr>
          <a:lstStyle/>
          <a:p>
            <a:r>
              <a:rPr lang="nl-NL" sz="3200" b="1" u="sng" dirty="0">
                <a:latin typeface="Effra"/>
              </a:rPr>
              <a:t>Begrippen voor analyse van muziek</a:t>
            </a:r>
          </a:p>
          <a:p>
            <a:endParaRPr lang="nl-NL" sz="3200" dirty="0">
              <a:latin typeface="Effra"/>
            </a:endParaRPr>
          </a:p>
          <a:p>
            <a:r>
              <a:rPr lang="nl-NL" sz="2400" b="1" dirty="0">
                <a:latin typeface="Effra"/>
              </a:rPr>
              <a:t>Klankkleur: </a:t>
            </a:r>
            <a:r>
              <a:rPr lang="nl-NL" sz="2400" dirty="0">
                <a:latin typeface="Effra"/>
              </a:rPr>
              <a:t>stemmen, instrumenten</a:t>
            </a:r>
          </a:p>
          <a:p>
            <a:endParaRPr lang="nl-NL" sz="2400" dirty="0">
              <a:latin typeface="Effra"/>
            </a:endParaRPr>
          </a:p>
          <a:p>
            <a:r>
              <a:rPr lang="nl-NL" sz="2400" b="1" dirty="0">
                <a:latin typeface="Effra"/>
              </a:rPr>
              <a:t>Toonhoogte: </a:t>
            </a:r>
            <a:r>
              <a:rPr lang="nl-NL" sz="2400" dirty="0">
                <a:latin typeface="Effra"/>
              </a:rPr>
              <a:t>bijv. kleine of grote toonomvang, veel variatie of weinig variatie	</a:t>
            </a:r>
          </a:p>
          <a:p>
            <a:r>
              <a:rPr lang="nl-NL" sz="2400" b="1" dirty="0">
                <a:latin typeface="Effra"/>
              </a:rPr>
              <a:t>Tempo: </a:t>
            </a:r>
            <a:r>
              <a:rPr lang="nl-NL" sz="2400" dirty="0">
                <a:latin typeface="Effra"/>
              </a:rPr>
              <a:t>snel/langzaam, versnellen/vertragen, contrasten. BPM</a:t>
            </a:r>
          </a:p>
          <a:p>
            <a:endParaRPr lang="nl-NL" sz="2400" dirty="0">
              <a:latin typeface="Effra"/>
            </a:endParaRPr>
          </a:p>
          <a:p>
            <a:r>
              <a:rPr lang="nl-NL" sz="2400" b="1" dirty="0">
                <a:latin typeface="Effra"/>
              </a:rPr>
              <a:t>Toonduur:</a:t>
            </a:r>
          </a:p>
          <a:p>
            <a:r>
              <a:rPr lang="nl-NL" sz="2400" b="1" dirty="0">
                <a:latin typeface="Effra"/>
              </a:rPr>
              <a:t>	</a:t>
            </a:r>
            <a:r>
              <a:rPr lang="nl-NL" sz="2400" b="1" i="1" dirty="0">
                <a:latin typeface="Effra"/>
              </a:rPr>
              <a:t>Maat: </a:t>
            </a:r>
            <a:r>
              <a:rPr lang="nl-NL" sz="2400" i="1" dirty="0">
                <a:latin typeface="Effra"/>
              </a:rPr>
              <a:t>vierkwartsmaat, driekwartsmaat, enz.</a:t>
            </a:r>
            <a:br>
              <a:rPr lang="nl-NL" sz="2400" b="1" i="1" dirty="0">
                <a:latin typeface="Effra"/>
              </a:rPr>
            </a:br>
            <a:r>
              <a:rPr lang="nl-NL" sz="2400" b="1" i="1" dirty="0">
                <a:latin typeface="Effra"/>
              </a:rPr>
              <a:t>	Ritme: </a:t>
            </a:r>
            <a:r>
              <a:rPr lang="nl-NL" sz="2400" i="1" dirty="0">
                <a:latin typeface="Effra"/>
              </a:rPr>
              <a:t>korte en lange klanken, accenten; syncopering, constant of </a:t>
            </a:r>
          </a:p>
          <a:p>
            <a:r>
              <a:rPr lang="nl-NL" sz="2400" i="1" dirty="0">
                <a:latin typeface="Effra"/>
              </a:rPr>
              <a:t>	wisselend)</a:t>
            </a:r>
          </a:p>
          <a:p>
            <a:r>
              <a:rPr lang="nl-NL" sz="2400" dirty="0">
                <a:latin typeface="Effra"/>
              </a:rPr>
              <a:t>			</a:t>
            </a:r>
          </a:p>
          <a:p>
            <a:r>
              <a:rPr lang="nl-NL" sz="2400" b="1" dirty="0">
                <a:latin typeface="Effra"/>
              </a:rPr>
              <a:t>Dynamiek</a:t>
            </a:r>
            <a:r>
              <a:rPr lang="nl-NL" sz="2400" dirty="0">
                <a:latin typeface="Effra"/>
              </a:rPr>
              <a:t> (luid/zacht, luider/zachter, contrasten)</a:t>
            </a:r>
            <a:endParaRPr lang="nl-NL" sz="3200" dirty="0">
              <a:latin typeface="Effra"/>
            </a:endParaRPr>
          </a:p>
          <a:p>
            <a:endParaRPr lang="nl-NL" sz="3200" dirty="0">
              <a:latin typeface="Effra"/>
            </a:endParaRPr>
          </a:p>
        </p:txBody>
      </p:sp>
    </p:spTree>
    <p:extLst>
      <p:ext uri="{BB962C8B-B14F-4D97-AF65-F5344CB8AC3E}">
        <p14:creationId xmlns:p14="http://schemas.microsoft.com/office/powerpoint/2010/main" val="13809602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7D7A50F-DB3B-2283-D062-B5725300A29D}"/>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6C96DAE7-5AD9-0998-D47A-7EC854B7A24F}"/>
              </a:ext>
            </a:extLst>
          </p:cNvPr>
          <p:cNvSpPr>
            <a:spLocks noGrp="1"/>
          </p:cNvSpPr>
          <p:nvPr>
            <p:ph idx="1"/>
          </p:nvPr>
        </p:nvSpPr>
        <p:spPr>
          <a:xfrm>
            <a:off x="5929408" y="1858282"/>
            <a:ext cx="6019800" cy="4351338"/>
          </a:xfrm>
        </p:spPr>
        <p:txBody>
          <a:bodyPr>
            <a:normAutofit fontScale="92500" lnSpcReduction="10000"/>
          </a:bodyPr>
          <a:lstStyle/>
          <a:p>
            <a:pPr marL="0" indent="0">
              <a:buNone/>
            </a:pPr>
            <a:r>
              <a:rPr lang="nl-NL" sz="1800" dirty="0"/>
              <a:t>In filmfragment 1 zie je actrice Vanessa Redgrave die de rol van </a:t>
            </a:r>
            <a:r>
              <a:rPr lang="nl-NL" sz="1800" dirty="0" err="1"/>
              <a:t>Isadora</a:t>
            </a:r>
            <a:r>
              <a:rPr lang="nl-NL" sz="1800" dirty="0"/>
              <a:t> Duncan speelt in de gelijknamige film </a:t>
            </a:r>
            <a:r>
              <a:rPr lang="nl-NL" sz="1800" dirty="0" err="1"/>
              <a:t>Isadora</a:t>
            </a:r>
            <a:r>
              <a:rPr lang="nl-NL" sz="1800" dirty="0"/>
              <a:t> (1968).</a:t>
            </a:r>
            <a:br>
              <a:rPr lang="nl-NL" sz="1800" dirty="0"/>
            </a:br>
            <a:r>
              <a:rPr lang="nl-NL" sz="1800" dirty="0" err="1"/>
              <a:t>Isadora</a:t>
            </a:r>
            <a:r>
              <a:rPr lang="nl-NL" sz="1800" dirty="0"/>
              <a:t> Duncan was een belangrijke moderne danseres die voor vernieuwing zorgde in de danswereld. In het fragment hoor je een uitvoering van het muziekstuk</a:t>
            </a:r>
            <a:r>
              <a:rPr lang="nl-NL" sz="1800" i="1" dirty="0"/>
              <a:t> Symfonie nr. 7 </a:t>
            </a:r>
            <a:r>
              <a:rPr lang="nl-NL" sz="1800" dirty="0"/>
              <a:t>van de romantische componist Ludwig van Beethoven (1770 – 1827). Het was vernieuwd dat Duncan bestaande, klassieke muziek gebruikte voor haar dansen.</a:t>
            </a:r>
          </a:p>
          <a:p>
            <a:pPr marL="0" indent="0">
              <a:buNone/>
            </a:pPr>
            <a:endParaRPr lang="nl-NL" sz="1800" dirty="0"/>
          </a:p>
          <a:p>
            <a:pPr marL="0" indent="0">
              <a:buNone/>
            </a:pPr>
            <a:r>
              <a:rPr lang="nl-NL" sz="1800" dirty="0"/>
              <a:t>In het boek </a:t>
            </a:r>
            <a:r>
              <a:rPr lang="nl-NL" sz="1800" i="1" dirty="0"/>
              <a:t>Van </a:t>
            </a:r>
            <a:r>
              <a:rPr lang="nl-NL" sz="1800" i="1" dirty="0" err="1"/>
              <a:t>hofballet</a:t>
            </a:r>
            <a:r>
              <a:rPr lang="nl-NL" sz="1800" i="1" dirty="0"/>
              <a:t> tot postmoderne dans </a:t>
            </a:r>
            <a:r>
              <a:rPr lang="nl-NL" sz="1800" dirty="0"/>
              <a:t>werd over Duncan geschreven: “ze leek […] niet óp de muziek te dansen, maar erín en ermée, zoals een vis in het water of een vogel in de lucht.</a:t>
            </a:r>
          </a:p>
          <a:p>
            <a:pPr marL="0" indent="0">
              <a:buNone/>
            </a:pPr>
            <a:endParaRPr lang="nl-NL" sz="1800" dirty="0"/>
          </a:p>
          <a:p>
            <a:pPr marL="0" indent="0">
              <a:buNone/>
            </a:pPr>
            <a:r>
              <a:rPr lang="nl-NL" sz="1800" b="1" dirty="0"/>
              <a:t>2. Beschrijf twee manieren waarop Duncan  in filmfragment 1 haar beweging laat samengaan me het RITME van de muziek (2pt).</a:t>
            </a:r>
          </a:p>
        </p:txBody>
      </p:sp>
      <p:pic>
        <p:nvPicPr>
          <p:cNvPr id="4" name="video Duncan">
            <a:hlinkClick r:id="" action="ppaction://media"/>
            <a:extLst>
              <a:ext uri="{FF2B5EF4-FFF2-40B4-BE49-F238E27FC236}">
                <a16:creationId xmlns:a16="http://schemas.microsoft.com/office/drawing/2014/main" id="{57C69EDC-6F49-04ED-90DB-0A556B910A6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8537" y="1858282"/>
            <a:ext cx="5331344" cy="3998508"/>
          </a:xfrm>
          <a:prstGeom prst="rect">
            <a:avLst/>
          </a:prstGeom>
        </p:spPr>
      </p:pic>
    </p:spTree>
    <p:extLst>
      <p:ext uri="{BB962C8B-B14F-4D97-AF65-F5344CB8AC3E}">
        <p14:creationId xmlns:p14="http://schemas.microsoft.com/office/powerpoint/2010/main" val="3001682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6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A26563-BE3E-79F8-0540-2C67D1AC6A2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7FB9A0F-89A3-217F-3009-239A398DFCC1}"/>
              </a:ext>
            </a:extLst>
          </p:cNvPr>
          <p:cNvSpPr>
            <a:spLocks noGrp="1"/>
          </p:cNvSpPr>
          <p:nvPr>
            <p:ph type="title"/>
          </p:nvPr>
        </p:nvSpPr>
        <p:spPr/>
        <p:txBody>
          <a:bodyPr/>
          <a:lstStyle/>
          <a:p>
            <a:endParaRPr lang="nl-NL"/>
          </a:p>
        </p:txBody>
      </p:sp>
      <p:sp>
        <p:nvSpPr>
          <p:cNvPr id="3" name="Tijdelijke aanduiding voor inhoud 2">
            <a:extLst>
              <a:ext uri="{FF2B5EF4-FFF2-40B4-BE49-F238E27FC236}">
                <a16:creationId xmlns:a16="http://schemas.microsoft.com/office/drawing/2014/main" id="{84239A92-62D7-8F83-02AB-80116D434DD2}"/>
              </a:ext>
            </a:extLst>
          </p:cNvPr>
          <p:cNvSpPr>
            <a:spLocks noGrp="1"/>
          </p:cNvSpPr>
          <p:nvPr>
            <p:ph idx="1"/>
          </p:nvPr>
        </p:nvSpPr>
        <p:spPr>
          <a:xfrm>
            <a:off x="5929408" y="1858282"/>
            <a:ext cx="6019800" cy="4782004"/>
          </a:xfrm>
        </p:spPr>
        <p:txBody>
          <a:bodyPr>
            <a:normAutofit fontScale="92500" lnSpcReduction="10000"/>
          </a:bodyPr>
          <a:lstStyle/>
          <a:p>
            <a:pPr marL="0" indent="0">
              <a:buNone/>
            </a:pPr>
            <a:r>
              <a:rPr lang="nl-NL" sz="1900" b="1" dirty="0"/>
              <a:t>2. Beschrijf twee manieren waarop Duncan  in filmfragment 1 haar beweging laat samengaan me het RITME van de muziek (2pt).</a:t>
            </a:r>
          </a:p>
          <a:p>
            <a:pPr marL="0" indent="0">
              <a:buNone/>
            </a:pPr>
            <a:r>
              <a:rPr lang="nl-NL" sz="1900" b="1" dirty="0"/>
              <a:t>De antwoorden:</a:t>
            </a:r>
            <a:br>
              <a:rPr lang="nl-NL" sz="1900" dirty="0"/>
            </a:br>
            <a:r>
              <a:rPr lang="nl-NL" sz="1900" dirty="0">
                <a:solidFill>
                  <a:srgbClr val="FF0000"/>
                </a:solidFill>
              </a:rPr>
              <a:t>- Duncan maakt sprongen en/of grote armbewegingen op de accenten in de muziek </a:t>
            </a:r>
            <a:br>
              <a:rPr lang="nl-NL" sz="1900" dirty="0">
                <a:solidFill>
                  <a:srgbClr val="FF0000"/>
                </a:solidFill>
              </a:rPr>
            </a:br>
            <a:r>
              <a:rPr lang="nl-NL" sz="1900" dirty="0">
                <a:solidFill>
                  <a:srgbClr val="FF0000"/>
                </a:solidFill>
              </a:rPr>
              <a:t>- Duncan maakt korte bewegingen, zoals huppelen / rennen, op de korte klanken in de muziek</a:t>
            </a:r>
          </a:p>
          <a:p>
            <a:pPr marL="0" indent="0">
              <a:buNone/>
            </a:pPr>
            <a:endParaRPr lang="nl-NL" sz="1900" b="1" dirty="0">
              <a:solidFill>
                <a:srgbClr val="FF0000"/>
              </a:solidFill>
            </a:endParaRPr>
          </a:p>
          <a:p>
            <a:pPr marL="0" indent="0">
              <a:buNone/>
            </a:pPr>
            <a:r>
              <a:rPr lang="nl-NL" sz="1900" b="1" dirty="0"/>
              <a:t>Denk bij moderne muziek aan:</a:t>
            </a:r>
          </a:p>
          <a:p>
            <a:pPr>
              <a:buFontTx/>
              <a:buChar char="-"/>
            </a:pPr>
            <a:r>
              <a:rPr lang="nl-NL" sz="1900" dirty="0"/>
              <a:t>Het gebruik van dissonanten in de muziek en het experimenteren met tonaliteit.</a:t>
            </a:r>
          </a:p>
          <a:p>
            <a:pPr>
              <a:buFontTx/>
              <a:buChar char="-"/>
            </a:pPr>
            <a:r>
              <a:rPr lang="nl-NL" sz="1900" dirty="0"/>
              <a:t>Experimenteren met klankkleur: nieuwe timbres, en ongebruikelijke instrumentcombinaties of onconventionele instrumenten.</a:t>
            </a:r>
          </a:p>
          <a:p>
            <a:pPr>
              <a:buFontTx/>
              <a:buChar char="-"/>
            </a:pPr>
            <a:r>
              <a:rPr lang="nl-NL" sz="1900" dirty="0"/>
              <a:t>Complexe ritmes: ritme wisselingen in de muziek.</a:t>
            </a:r>
          </a:p>
          <a:p>
            <a:pPr>
              <a:buFontTx/>
              <a:buChar char="-"/>
            </a:pPr>
            <a:r>
              <a:rPr lang="nl-NL" sz="1900" dirty="0"/>
              <a:t>Onregelmatige maatsoorten: maatwisselingen.</a:t>
            </a:r>
            <a:endParaRPr lang="nl-NL" sz="1900" b="1" dirty="0">
              <a:solidFill>
                <a:srgbClr val="FF0000"/>
              </a:solidFill>
            </a:endParaRPr>
          </a:p>
          <a:p>
            <a:pPr>
              <a:buFontTx/>
              <a:buChar char="-"/>
            </a:pPr>
            <a:endParaRPr lang="nl-NL" sz="1800" b="1" dirty="0">
              <a:solidFill>
                <a:srgbClr val="FF0000"/>
              </a:solidFill>
            </a:endParaRPr>
          </a:p>
          <a:p>
            <a:pPr marL="0" indent="0">
              <a:buNone/>
            </a:pPr>
            <a:endParaRPr lang="nl-NL" sz="1800" b="1" dirty="0">
              <a:solidFill>
                <a:srgbClr val="FF0000"/>
              </a:solidFill>
            </a:endParaRPr>
          </a:p>
          <a:p>
            <a:pPr marL="0" indent="0">
              <a:buNone/>
            </a:pPr>
            <a:endParaRPr lang="nl-NL" sz="1800" b="1" dirty="0">
              <a:solidFill>
                <a:srgbClr val="FF0000"/>
              </a:solidFill>
            </a:endParaRPr>
          </a:p>
          <a:p>
            <a:pPr marL="0" indent="0">
              <a:buNone/>
            </a:pPr>
            <a:endParaRPr lang="nl-NL" sz="1800" b="1" dirty="0"/>
          </a:p>
        </p:txBody>
      </p:sp>
      <p:pic>
        <p:nvPicPr>
          <p:cNvPr id="4" name="video Duncan">
            <a:hlinkClick r:id="" action="ppaction://media"/>
            <a:extLst>
              <a:ext uri="{FF2B5EF4-FFF2-40B4-BE49-F238E27FC236}">
                <a16:creationId xmlns:a16="http://schemas.microsoft.com/office/drawing/2014/main" id="{FC18FC2D-B450-6AE9-903D-AF5F1C47A94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78537" y="1858282"/>
            <a:ext cx="5331344" cy="3998508"/>
          </a:xfrm>
          <a:prstGeom prst="rect">
            <a:avLst/>
          </a:prstGeom>
        </p:spPr>
      </p:pic>
    </p:spTree>
    <p:extLst>
      <p:ext uri="{BB962C8B-B14F-4D97-AF65-F5344CB8AC3E}">
        <p14:creationId xmlns:p14="http://schemas.microsoft.com/office/powerpoint/2010/main" val="62225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14452-45D8-E3B9-3113-D17D81833E49}"/>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035822D9-7AC3-B472-001B-F28B4CC675B7}"/>
              </a:ext>
            </a:extLst>
          </p:cNvPr>
          <p:cNvSpPr txBox="1"/>
          <p:nvPr/>
        </p:nvSpPr>
        <p:spPr>
          <a:xfrm>
            <a:off x="528320" y="4513257"/>
            <a:ext cx="11135359" cy="2246769"/>
          </a:xfrm>
          <a:prstGeom prst="rect">
            <a:avLst/>
          </a:prstGeom>
          <a:noFill/>
        </p:spPr>
        <p:txBody>
          <a:bodyPr wrap="square">
            <a:spAutoFit/>
          </a:bodyPr>
          <a:lstStyle/>
          <a:p>
            <a:r>
              <a:rPr lang="nl-NL" dirty="0">
                <a:effectLst/>
                <a:latin typeface="Effra" panose="02000506080000020004"/>
                <a:ea typeface="Aptos" panose="020B0004020202020204" pitchFamily="34" charset="0"/>
                <a:cs typeface="Aptos" panose="020B0004020202020204" pitchFamily="34" charset="0"/>
              </a:rPr>
              <a:t>Piet Mondriaan was in de eerste helft van de twintigste eeuw geïnteresseerd in Antroposofie, een spirituele denkwijze. In tekst 1 lees je over de antroposofie. Het werk </a:t>
            </a:r>
            <a:r>
              <a:rPr lang="nl-NL" i="1" dirty="0">
                <a:effectLst/>
                <a:latin typeface="Effra" panose="02000506080000020004"/>
                <a:ea typeface="Aptos" panose="020B0004020202020204" pitchFamily="34" charset="0"/>
                <a:cs typeface="Aptos" panose="020B0004020202020204" pitchFamily="34" charset="0"/>
              </a:rPr>
              <a:t>Evolutie</a:t>
            </a:r>
            <a:r>
              <a:rPr lang="nl-NL" dirty="0">
                <a:effectLst/>
                <a:latin typeface="Effra" panose="02000506080000020004"/>
                <a:ea typeface="Aptos" panose="020B0004020202020204" pitchFamily="34" charset="0"/>
                <a:cs typeface="Aptos" panose="020B0004020202020204" pitchFamily="34" charset="0"/>
              </a:rPr>
              <a:t> van Piet Mondriaan op afbeelding 1 kan gezien worden als een experiment, een onderzoek naar abstractie. Zelf zei hij over het werk  ‘het is niet zo kwaad (slecht), maar ik ben er nog niet’. Mondriaans onderzoek naar een abstracte vormentaal past bij het spirituele dat hij in </a:t>
            </a:r>
            <a:r>
              <a:rPr lang="nl-NL" i="1" dirty="0">
                <a:effectLst/>
                <a:latin typeface="Effra" panose="02000506080000020004"/>
                <a:ea typeface="Aptos" panose="020B0004020202020204" pitchFamily="34" charset="0"/>
                <a:cs typeface="Aptos" panose="020B0004020202020204" pitchFamily="34" charset="0"/>
              </a:rPr>
              <a:t>Evolutie</a:t>
            </a:r>
            <a:r>
              <a:rPr lang="nl-NL" dirty="0">
                <a:effectLst/>
                <a:latin typeface="Effra" panose="02000506080000020004"/>
                <a:ea typeface="Aptos" panose="020B0004020202020204" pitchFamily="34" charset="0"/>
                <a:cs typeface="Aptos" panose="020B0004020202020204" pitchFamily="34" charset="0"/>
              </a:rPr>
              <a:t> heeft willen uitbeelden.</a:t>
            </a:r>
          </a:p>
          <a:p>
            <a:endParaRPr lang="nl-NL" b="1" dirty="0">
              <a:latin typeface="Effra" panose="02000506080000020004"/>
              <a:ea typeface="Aptos" panose="020B0004020202020204" pitchFamily="34" charset="0"/>
              <a:cs typeface="Aptos" panose="020B0004020202020204" pitchFamily="34" charset="0"/>
            </a:endParaRPr>
          </a:p>
          <a:p>
            <a:r>
              <a:rPr lang="nl-NL" b="1" dirty="0">
                <a:effectLst/>
                <a:latin typeface="Effra" panose="02000506080000020004"/>
                <a:ea typeface="Aptos" panose="020B0004020202020204" pitchFamily="34" charset="0"/>
                <a:cs typeface="Aptos" panose="020B0004020202020204" pitchFamily="34" charset="0"/>
              </a:rPr>
              <a:t>3. Leg uit waarom een abstracte vormentaal past bij het verbeelden van het spirituele. (1pt)</a:t>
            </a:r>
          </a:p>
          <a:p>
            <a:r>
              <a:rPr lang="nl-NL" sz="1400" dirty="0">
                <a:effectLst/>
                <a:latin typeface="Aptos" panose="020B0004020202020204" pitchFamily="34" charset="0"/>
                <a:ea typeface="Aptos" panose="020B0004020202020204" pitchFamily="34" charset="0"/>
                <a:cs typeface="Aptos" panose="020B0004020202020204" pitchFamily="34" charset="0"/>
              </a:rPr>
              <a:t> </a:t>
            </a:r>
          </a:p>
        </p:txBody>
      </p:sp>
      <p:pic>
        <p:nvPicPr>
          <p:cNvPr id="9" name="Afbeelding 8">
            <a:extLst>
              <a:ext uri="{FF2B5EF4-FFF2-40B4-BE49-F238E27FC236}">
                <a16:creationId xmlns:a16="http://schemas.microsoft.com/office/drawing/2014/main" id="{9BC4F4D8-B3E5-1EF1-0D58-F28AADC86DC3}"/>
              </a:ext>
            </a:extLst>
          </p:cNvPr>
          <p:cNvPicPr>
            <a:picLocks noChangeAspect="1"/>
          </p:cNvPicPr>
          <p:nvPr/>
        </p:nvPicPr>
        <p:blipFill>
          <a:blip r:embed="rId3"/>
          <a:srcRect t="11415" b="9277"/>
          <a:stretch>
            <a:fillRect/>
          </a:stretch>
        </p:blipFill>
        <p:spPr>
          <a:xfrm>
            <a:off x="7206343" y="1064035"/>
            <a:ext cx="4790824" cy="3276189"/>
          </a:xfrm>
          <a:prstGeom prst="rect">
            <a:avLst/>
          </a:prstGeom>
        </p:spPr>
      </p:pic>
      <p:sp>
        <p:nvSpPr>
          <p:cNvPr id="3" name="Tekstvak 2">
            <a:extLst>
              <a:ext uri="{FF2B5EF4-FFF2-40B4-BE49-F238E27FC236}">
                <a16:creationId xmlns:a16="http://schemas.microsoft.com/office/drawing/2014/main" id="{9246CE80-09E9-4C7D-FBDF-20772B2DC9CE}"/>
              </a:ext>
            </a:extLst>
          </p:cNvPr>
          <p:cNvSpPr txBox="1"/>
          <p:nvPr/>
        </p:nvSpPr>
        <p:spPr>
          <a:xfrm>
            <a:off x="528320" y="1363301"/>
            <a:ext cx="6286137" cy="267765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nl-NL" b="1" dirty="0">
                <a:latin typeface="Effra"/>
              </a:rPr>
              <a:t>De antroposofie</a:t>
            </a:r>
          </a:p>
          <a:p>
            <a:r>
              <a:rPr lang="nl-NL" sz="1500" dirty="0">
                <a:latin typeface="Effra"/>
              </a:rPr>
              <a:t>Rudolf Steiner (1861 – 1925) ontwikkelde de antroposofie, een spirituele denkwijze waarin de verbinding tussen de geestelijke wereld en het innerlijke van de mens belangrijk is. De geestelijke, spirituele wereld zou de mens kunnen bereiken door te mediteren, waarbij het direct waarneembare slechts een klein onderdeel is van de werkelijkheid, van de realiteit.</a:t>
            </a:r>
          </a:p>
          <a:p>
            <a:endParaRPr lang="nl-NL" sz="1500" dirty="0">
              <a:latin typeface="Effra"/>
            </a:endParaRPr>
          </a:p>
          <a:p>
            <a:r>
              <a:rPr lang="nl-NL" sz="1500" dirty="0">
                <a:latin typeface="Effra"/>
              </a:rPr>
              <a:t>Kunstenaars als Piet Mondriaan waren goed op de hoogte van de ideeën van Rudolf Steiner, omdat ze regelmatig bijeenkomsten bezochten waarin deze denkwijze werd uitgelegd. Voor hen was deze spirituele denkwijze aanleiding om nieuwe kunst te gaan ontwikkelen.</a:t>
            </a:r>
            <a:endParaRPr lang="nl-NL" sz="1500" dirty="0"/>
          </a:p>
        </p:txBody>
      </p:sp>
      <p:sp>
        <p:nvSpPr>
          <p:cNvPr id="5" name="Tekstvak 4">
            <a:extLst>
              <a:ext uri="{FF2B5EF4-FFF2-40B4-BE49-F238E27FC236}">
                <a16:creationId xmlns:a16="http://schemas.microsoft.com/office/drawing/2014/main" id="{63684E7A-4080-BA34-1602-0F75385601A0}"/>
              </a:ext>
            </a:extLst>
          </p:cNvPr>
          <p:cNvSpPr txBox="1"/>
          <p:nvPr/>
        </p:nvSpPr>
        <p:spPr>
          <a:xfrm>
            <a:off x="7246630" y="910146"/>
            <a:ext cx="1106393" cy="307777"/>
          </a:xfrm>
          <a:prstGeom prst="rect">
            <a:avLst/>
          </a:prstGeom>
          <a:noFill/>
        </p:spPr>
        <p:txBody>
          <a:bodyPr wrap="none" rtlCol="0">
            <a:spAutoFit/>
          </a:bodyPr>
          <a:lstStyle/>
          <a:p>
            <a:r>
              <a:rPr lang="nl-NL" sz="1400" dirty="0">
                <a:latin typeface="Effra" panose="02000506080000020004"/>
              </a:rPr>
              <a:t>Afbeelding 1</a:t>
            </a:r>
          </a:p>
        </p:txBody>
      </p:sp>
      <p:sp>
        <p:nvSpPr>
          <p:cNvPr id="6" name="Tekstvak 5">
            <a:extLst>
              <a:ext uri="{FF2B5EF4-FFF2-40B4-BE49-F238E27FC236}">
                <a16:creationId xmlns:a16="http://schemas.microsoft.com/office/drawing/2014/main" id="{65FE457B-C5FE-F459-E492-9669A248A870}"/>
              </a:ext>
            </a:extLst>
          </p:cNvPr>
          <p:cNvSpPr txBox="1"/>
          <p:nvPr/>
        </p:nvSpPr>
        <p:spPr>
          <a:xfrm>
            <a:off x="528320" y="998329"/>
            <a:ext cx="687624" cy="307777"/>
          </a:xfrm>
          <a:prstGeom prst="rect">
            <a:avLst/>
          </a:prstGeom>
          <a:noFill/>
        </p:spPr>
        <p:txBody>
          <a:bodyPr wrap="none" rtlCol="0">
            <a:spAutoFit/>
          </a:bodyPr>
          <a:lstStyle/>
          <a:p>
            <a:r>
              <a:rPr lang="nl-NL" sz="1400" dirty="0">
                <a:latin typeface="Effra" panose="02000506080000020004"/>
              </a:rPr>
              <a:t>Tekst 1</a:t>
            </a:r>
          </a:p>
        </p:txBody>
      </p:sp>
    </p:spTree>
    <p:extLst>
      <p:ext uri="{BB962C8B-B14F-4D97-AF65-F5344CB8AC3E}">
        <p14:creationId xmlns:p14="http://schemas.microsoft.com/office/powerpoint/2010/main" val="17914898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63D2A4-18B6-CB5B-181C-A0268F58C8A5}"/>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5EBD6F65-6D4F-768D-F6A7-2C20D5800BF6}"/>
              </a:ext>
            </a:extLst>
          </p:cNvPr>
          <p:cNvSpPr txBox="1"/>
          <p:nvPr/>
        </p:nvSpPr>
        <p:spPr>
          <a:xfrm>
            <a:off x="528320" y="4650936"/>
            <a:ext cx="11135359" cy="1908215"/>
          </a:xfrm>
          <a:prstGeom prst="rect">
            <a:avLst/>
          </a:prstGeom>
          <a:noFill/>
        </p:spPr>
        <p:txBody>
          <a:bodyPr wrap="square">
            <a:spAutoFit/>
          </a:bodyPr>
          <a:lstStyle/>
          <a:p>
            <a:r>
              <a:rPr lang="nl-NL" b="1" dirty="0">
                <a:effectLst/>
                <a:latin typeface="Effra" panose="02000506080000020004"/>
                <a:ea typeface="Aptos" panose="020B0004020202020204" pitchFamily="34" charset="0"/>
                <a:cs typeface="Aptos" panose="020B0004020202020204" pitchFamily="34" charset="0"/>
              </a:rPr>
              <a:t>3. Leg uit waarom een abstracte vormentaal past bij het verbeelden van het spirituele. (1pt)</a:t>
            </a:r>
            <a:br>
              <a:rPr lang="nl-NL" b="1" dirty="0">
                <a:effectLst/>
                <a:latin typeface="Effra" panose="02000506080000020004"/>
                <a:ea typeface="Aptos" panose="020B0004020202020204" pitchFamily="34" charset="0"/>
                <a:cs typeface="Aptos" panose="020B0004020202020204" pitchFamily="34" charset="0"/>
              </a:rPr>
            </a:br>
            <a:br>
              <a:rPr lang="nl-NL" b="1" dirty="0">
                <a:effectLst/>
                <a:latin typeface="Effra" panose="02000506080000020004"/>
                <a:ea typeface="Aptos" panose="020B0004020202020204" pitchFamily="34" charset="0"/>
                <a:cs typeface="Aptos" panose="020B0004020202020204" pitchFamily="34" charset="0"/>
              </a:rPr>
            </a:br>
            <a:r>
              <a:rPr lang="nl-NL" b="1" dirty="0">
                <a:latin typeface="Effra" panose="02000506080000020004"/>
              </a:rPr>
              <a:t>Het antwoord moet de volgende strekking hebben: </a:t>
            </a:r>
            <a:br>
              <a:rPr lang="nl-NL" b="1" dirty="0">
                <a:latin typeface="Effra" panose="02000506080000020004"/>
              </a:rPr>
            </a:br>
            <a:r>
              <a:rPr lang="nl-NL" dirty="0">
                <a:solidFill>
                  <a:srgbClr val="FF0000"/>
                </a:solidFill>
                <a:latin typeface="Effra" panose="02000506080000020004"/>
              </a:rPr>
              <a:t>(Een abstracte vormentaal past bij het verbeelden van het spirituele, omdat) het spirituele niet tot de waarneembare wereld behoort / geen vaste (herkenbare) vorm heeft, net als een abstracte vormentaal. </a:t>
            </a:r>
            <a:endParaRPr lang="nl-NL" b="1" dirty="0">
              <a:solidFill>
                <a:srgbClr val="FF0000"/>
              </a:solidFill>
              <a:effectLst/>
              <a:latin typeface="Effra" panose="02000506080000020004"/>
              <a:ea typeface="Aptos" panose="020B0004020202020204" pitchFamily="34" charset="0"/>
              <a:cs typeface="Aptos" panose="020B0004020202020204" pitchFamily="34" charset="0"/>
            </a:endParaRPr>
          </a:p>
          <a:p>
            <a:endParaRPr lang="nl-NL" sz="1400" b="1" dirty="0">
              <a:effectLst/>
              <a:latin typeface="Aptos" panose="020B0004020202020204" pitchFamily="34" charset="0"/>
              <a:ea typeface="Aptos" panose="020B0004020202020204" pitchFamily="34" charset="0"/>
              <a:cs typeface="Aptos" panose="020B0004020202020204" pitchFamily="34" charset="0"/>
            </a:endParaRPr>
          </a:p>
          <a:p>
            <a:r>
              <a:rPr lang="nl-NL" sz="1400" dirty="0">
                <a:effectLst/>
                <a:latin typeface="Aptos" panose="020B0004020202020204" pitchFamily="34" charset="0"/>
                <a:ea typeface="Aptos" panose="020B0004020202020204" pitchFamily="34" charset="0"/>
                <a:cs typeface="Aptos" panose="020B0004020202020204" pitchFamily="34" charset="0"/>
              </a:rPr>
              <a:t> </a:t>
            </a:r>
          </a:p>
        </p:txBody>
      </p:sp>
      <p:pic>
        <p:nvPicPr>
          <p:cNvPr id="9" name="Afbeelding 8">
            <a:extLst>
              <a:ext uri="{FF2B5EF4-FFF2-40B4-BE49-F238E27FC236}">
                <a16:creationId xmlns:a16="http://schemas.microsoft.com/office/drawing/2014/main" id="{0E1D767A-CC41-4CA1-0E07-A0E4D643DF7B}"/>
              </a:ext>
            </a:extLst>
          </p:cNvPr>
          <p:cNvPicPr>
            <a:picLocks noChangeAspect="1"/>
          </p:cNvPicPr>
          <p:nvPr/>
        </p:nvPicPr>
        <p:blipFill>
          <a:blip r:embed="rId3"/>
          <a:srcRect t="11415" b="9277"/>
          <a:stretch>
            <a:fillRect/>
          </a:stretch>
        </p:blipFill>
        <p:spPr>
          <a:xfrm>
            <a:off x="7206343" y="1064035"/>
            <a:ext cx="4790824" cy="3276189"/>
          </a:xfrm>
          <a:prstGeom prst="rect">
            <a:avLst/>
          </a:prstGeom>
        </p:spPr>
      </p:pic>
      <p:sp>
        <p:nvSpPr>
          <p:cNvPr id="3" name="Tekstvak 2">
            <a:extLst>
              <a:ext uri="{FF2B5EF4-FFF2-40B4-BE49-F238E27FC236}">
                <a16:creationId xmlns:a16="http://schemas.microsoft.com/office/drawing/2014/main" id="{FB294C9C-3123-AAB7-3BAE-B8CA9025A783}"/>
              </a:ext>
            </a:extLst>
          </p:cNvPr>
          <p:cNvSpPr txBox="1"/>
          <p:nvPr/>
        </p:nvSpPr>
        <p:spPr>
          <a:xfrm>
            <a:off x="528320" y="1363301"/>
            <a:ext cx="6286137" cy="2677656"/>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nl-NL" b="1" dirty="0">
                <a:latin typeface="Effra"/>
              </a:rPr>
              <a:t>De antroposofie</a:t>
            </a:r>
          </a:p>
          <a:p>
            <a:r>
              <a:rPr lang="nl-NL" sz="1500" dirty="0">
                <a:latin typeface="Effra"/>
              </a:rPr>
              <a:t>Rudolf Steiner (1861 – 1925) ontwikkelde de antroposofie, een spirituele denkwijze waarin de verbinding tussen de geestelijke wereld en het innerlijke van de mens belangrijk is. </a:t>
            </a:r>
            <a:r>
              <a:rPr lang="nl-NL" sz="1500" dirty="0">
                <a:highlight>
                  <a:srgbClr val="FFFF00"/>
                </a:highlight>
                <a:latin typeface="Effra"/>
              </a:rPr>
              <a:t>De geestelijke, spirituele wereld zou de mens kunnen bereiken door te mediteren, waarbij het direct waarneembare slechts een klein onderdeel is van de werkelijkheid, van de realiteit.</a:t>
            </a:r>
          </a:p>
          <a:p>
            <a:endParaRPr lang="nl-NL" sz="1500" dirty="0">
              <a:latin typeface="Effra"/>
            </a:endParaRPr>
          </a:p>
          <a:p>
            <a:r>
              <a:rPr lang="nl-NL" sz="1500" dirty="0">
                <a:latin typeface="Effra"/>
              </a:rPr>
              <a:t>Kunstenaars als Piet Mondriaan waren goed op de hoogte van de ideeën van Rudolf Steiner, omdat ze regelmatig bijeenkomsten bezochten waarin deze denkwijze werd uitgelegd. Voor hen was deze spirituele denkwijze aanleiding om nieuwe kunst te gaan ontwikkelen.</a:t>
            </a:r>
            <a:endParaRPr lang="nl-NL" sz="1500" dirty="0"/>
          </a:p>
        </p:txBody>
      </p:sp>
      <p:sp>
        <p:nvSpPr>
          <p:cNvPr id="5" name="Tekstvak 4">
            <a:extLst>
              <a:ext uri="{FF2B5EF4-FFF2-40B4-BE49-F238E27FC236}">
                <a16:creationId xmlns:a16="http://schemas.microsoft.com/office/drawing/2014/main" id="{8551BBDA-F9FB-00A9-648C-036487B93EF3}"/>
              </a:ext>
            </a:extLst>
          </p:cNvPr>
          <p:cNvSpPr txBox="1"/>
          <p:nvPr/>
        </p:nvSpPr>
        <p:spPr>
          <a:xfrm>
            <a:off x="7246630" y="910146"/>
            <a:ext cx="1106393" cy="307777"/>
          </a:xfrm>
          <a:prstGeom prst="rect">
            <a:avLst/>
          </a:prstGeom>
          <a:noFill/>
        </p:spPr>
        <p:txBody>
          <a:bodyPr wrap="none" rtlCol="0">
            <a:spAutoFit/>
          </a:bodyPr>
          <a:lstStyle/>
          <a:p>
            <a:r>
              <a:rPr lang="nl-NL" sz="1400" dirty="0">
                <a:latin typeface="Effra" panose="02000506080000020004"/>
              </a:rPr>
              <a:t>Afbeelding 1</a:t>
            </a:r>
          </a:p>
        </p:txBody>
      </p:sp>
      <p:sp>
        <p:nvSpPr>
          <p:cNvPr id="6" name="Tekstvak 5">
            <a:extLst>
              <a:ext uri="{FF2B5EF4-FFF2-40B4-BE49-F238E27FC236}">
                <a16:creationId xmlns:a16="http://schemas.microsoft.com/office/drawing/2014/main" id="{2CD0A54B-B0F5-9513-CCEE-13B66BFB6DA2}"/>
              </a:ext>
            </a:extLst>
          </p:cNvPr>
          <p:cNvSpPr txBox="1"/>
          <p:nvPr/>
        </p:nvSpPr>
        <p:spPr>
          <a:xfrm>
            <a:off x="528320" y="998329"/>
            <a:ext cx="687624" cy="307777"/>
          </a:xfrm>
          <a:prstGeom prst="rect">
            <a:avLst/>
          </a:prstGeom>
          <a:noFill/>
        </p:spPr>
        <p:txBody>
          <a:bodyPr wrap="none" rtlCol="0">
            <a:spAutoFit/>
          </a:bodyPr>
          <a:lstStyle/>
          <a:p>
            <a:r>
              <a:rPr lang="nl-NL" sz="1400" dirty="0">
                <a:latin typeface="Effra" panose="02000506080000020004"/>
              </a:rPr>
              <a:t>Tekst 1</a:t>
            </a:r>
          </a:p>
        </p:txBody>
      </p:sp>
    </p:spTree>
    <p:extLst>
      <p:ext uri="{BB962C8B-B14F-4D97-AF65-F5344CB8AC3E}">
        <p14:creationId xmlns:p14="http://schemas.microsoft.com/office/powerpoint/2010/main" val="1608421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a:extLst>
              <a:ext uri="{FF2B5EF4-FFF2-40B4-BE49-F238E27FC236}">
                <a16:creationId xmlns:a16="http://schemas.microsoft.com/office/drawing/2014/main" id="{DA467E39-0DFA-2C75-3054-5A313B073305}"/>
              </a:ext>
            </a:extLst>
          </p:cNvPr>
          <p:cNvSpPr txBox="1"/>
          <p:nvPr/>
        </p:nvSpPr>
        <p:spPr>
          <a:xfrm>
            <a:off x="5295708" y="1409863"/>
            <a:ext cx="6535600" cy="3185487"/>
          </a:xfrm>
          <a:prstGeom prst="rect">
            <a:avLst/>
          </a:prstGeom>
          <a:noFill/>
        </p:spPr>
        <p:txBody>
          <a:bodyPr wrap="square">
            <a:spAutoFit/>
          </a:bodyPr>
          <a:lstStyle/>
          <a:p>
            <a:r>
              <a:rPr lang="nl-NL" sz="1700" dirty="0">
                <a:effectLst/>
                <a:latin typeface="Effra" panose="02000506080000020004"/>
                <a:ea typeface="Aptos" panose="020B0004020202020204" pitchFamily="34" charset="0"/>
                <a:cs typeface="Aptos" panose="020B0004020202020204" pitchFamily="34" charset="0"/>
              </a:rPr>
              <a:t>In 1984 kwam het nummer </a:t>
            </a:r>
            <a:r>
              <a:rPr lang="nl-NL" sz="1700" i="1" dirty="0">
                <a:effectLst/>
                <a:latin typeface="Effra" panose="02000506080000020004"/>
                <a:ea typeface="Aptos" panose="020B0004020202020204" pitchFamily="34" charset="0"/>
                <a:cs typeface="Aptos" panose="020B0004020202020204" pitchFamily="34" charset="0"/>
              </a:rPr>
              <a:t>I Want </a:t>
            </a:r>
            <a:r>
              <a:rPr lang="nl-NL" sz="1700" i="1" dirty="0" err="1">
                <a:effectLst/>
                <a:latin typeface="Effra" panose="02000506080000020004"/>
                <a:ea typeface="Aptos" panose="020B0004020202020204" pitchFamily="34" charset="0"/>
                <a:cs typeface="Aptos" panose="020B0004020202020204" pitchFamily="34" charset="0"/>
              </a:rPr>
              <a:t>To</a:t>
            </a:r>
            <a:r>
              <a:rPr lang="nl-NL" sz="1700" i="1" dirty="0">
                <a:effectLst/>
                <a:latin typeface="Effra" panose="02000506080000020004"/>
                <a:ea typeface="Aptos" panose="020B0004020202020204" pitchFamily="34" charset="0"/>
                <a:cs typeface="Aptos" panose="020B0004020202020204" pitchFamily="34" charset="0"/>
              </a:rPr>
              <a:t> Break Free</a:t>
            </a:r>
            <a:r>
              <a:rPr lang="nl-NL" sz="1700" dirty="0">
                <a:effectLst/>
                <a:latin typeface="Effra" panose="02000506080000020004"/>
                <a:ea typeface="Aptos" panose="020B0004020202020204" pitchFamily="34" charset="0"/>
                <a:cs typeface="Aptos" panose="020B0004020202020204" pitchFamily="34" charset="0"/>
              </a:rPr>
              <a:t> (ik wil me bevrijden) van de Britse band Queen uit. In </a:t>
            </a:r>
            <a:r>
              <a:rPr lang="nl-NL" sz="1700" i="1" dirty="0">
                <a:effectLst/>
                <a:latin typeface="Effra" panose="02000506080000020004"/>
                <a:ea typeface="Aptos" panose="020B0004020202020204" pitchFamily="34" charset="0"/>
                <a:cs typeface="Aptos" panose="020B0004020202020204" pitchFamily="34" charset="0"/>
              </a:rPr>
              <a:t>filmfragment 2</a:t>
            </a:r>
            <a:r>
              <a:rPr lang="nl-NL" sz="1700" dirty="0">
                <a:effectLst/>
                <a:latin typeface="Effra" panose="02000506080000020004"/>
                <a:ea typeface="Aptos" panose="020B0004020202020204" pitchFamily="34" charset="0"/>
                <a:cs typeface="Aptos" panose="020B0004020202020204" pitchFamily="34" charset="0"/>
              </a:rPr>
              <a:t> zie je een gedeelte uit de videoclip. In deze scéne verschijnt zanger Freddie </a:t>
            </a:r>
            <a:r>
              <a:rPr lang="nl-NL" sz="1700" dirty="0" err="1">
                <a:effectLst/>
                <a:latin typeface="Effra" panose="02000506080000020004"/>
                <a:ea typeface="Aptos" panose="020B0004020202020204" pitchFamily="34" charset="0"/>
                <a:cs typeface="Aptos" panose="020B0004020202020204" pitchFamily="34" charset="0"/>
              </a:rPr>
              <a:t>Mercury</a:t>
            </a:r>
            <a:r>
              <a:rPr lang="nl-NL" sz="1700" dirty="0">
                <a:effectLst/>
                <a:latin typeface="Effra" panose="02000506080000020004"/>
                <a:ea typeface="Aptos" panose="020B0004020202020204" pitchFamily="34" charset="0"/>
                <a:cs typeface="Aptos" panose="020B0004020202020204" pitchFamily="34" charset="0"/>
              </a:rPr>
              <a:t> als de </a:t>
            </a:r>
            <a:r>
              <a:rPr lang="nl-NL" sz="1700" i="1" dirty="0">
                <a:effectLst/>
                <a:latin typeface="Effra" panose="02000506080000020004"/>
                <a:ea typeface="Aptos" panose="020B0004020202020204" pitchFamily="34" charset="0"/>
                <a:cs typeface="Aptos" panose="020B0004020202020204" pitchFamily="34" charset="0"/>
              </a:rPr>
              <a:t>faun</a:t>
            </a:r>
            <a:r>
              <a:rPr lang="nl-NL" sz="1700" dirty="0">
                <a:effectLst/>
                <a:latin typeface="Effra" panose="02000506080000020004"/>
                <a:ea typeface="Aptos" panose="020B0004020202020204" pitchFamily="34" charset="0"/>
                <a:cs typeface="Aptos" panose="020B0004020202020204" pitchFamily="34" charset="0"/>
              </a:rPr>
              <a:t> in het ballet van </a:t>
            </a:r>
            <a:r>
              <a:rPr lang="nl-NL" sz="1700" dirty="0" err="1">
                <a:effectLst/>
                <a:latin typeface="Effra" panose="02000506080000020004"/>
                <a:ea typeface="Aptos" panose="020B0004020202020204" pitchFamily="34" charset="0"/>
                <a:cs typeface="Aptos" panose="020B0004020202020204" pitchFamily="34" charset="0"/>
              </a:rPr>
              <a:t>Nijinsky</a:t>
            </a:r>
            <a:r>
              <a:rPr lang="nl-NL" sz="1700" dirty="0">
                <a:effectLst/>
                <a:latin typeface="Effra" panose="02000506080000020004"/>
                <a:ea typeface="Aptos" panose="020B0004020202020204" pitchFamily="34" charset="0"/>
                <a:cs typeface="Aptos" panose="020B0004020202020204" pitchFamily="34" charset="0"/>
              </a:rPr>
              <a:t>. Hij danst hier met leden van het Royal Ballet.</a:t>
            </a:r>
          </a:p>
          <a:p>
            <a:r>
              <a:rPr lang="nl-NL" sz="1700" dirty="0">
                <a:effectLst/>
                <a:latin typeface="Effra" panose="02000506080000020004"/>
                <a:ea typeface="Aptos" panose="020B0004020202020204" pitchFamily="34" charset="0"/>
                <a:cs typeface="Aptos" panose="020B0004020202020204" pitchFamily="34" charset="0"/>
              </a:rPr>
              <a:t> </a:t>
            </a:r>
          </a:p>
          <a:p>
            <a:r>
              <a:rPr lang="nl-NL" sz="1700" dirty="0">
                <a:effectLst/>
                <a:latin typeface="Effra" panose="02000506080000020004"/>
                <a:ea typeface="Aptos" panose="020B0004020202020204" pitchFamily="34" charset="0"/>
                <a:cs typeface="Aptos" panose="020B0004020202020204" pitchFamily="34" charset="0"/>
              </a:rPr>
              <a:t>De </a:t>
            </a:r>
            <a:r>
              <a:rPr lang="nl-NL" sz="1700" b="1" dirty="0">
                <a:effectLst/>
                <a:latin typeface="Effra" panose="02000506080000020004"/>
                <a:ea typeface="Aptos" panose="020B0004020202020204" pitchFamily="34" charset="0"/>
                <a:cs typeface="Aptos" panose="020B0004020202020204" pitchFamily="34" charset="0"/>
              </a:rPr>
              <a:t>INHOUD</a:t>
            </a:r>
            <a:r>
              <a:rPr lang="nl-NL" sz="1700" dirty="0">
                <a:effectLst/>
                <a:latin typeface="Effra" panose="02000506080000020004"/>
                <a:ea typeface="Aptos" panose="020B0004020202020204" pitchFamily="34" charset="0"/>
                <a:cs typeface="Aptos" panose="020B0004020202020204" pitchFamily="34" charset="0"/>
              </a:rPr>
              <a:t> en de</a:t>
            </a:r>
            <a:r>
              <a:rPr lang="nl-NL" sz="1700" b="1" dirty="0">
                <a:effectLst/>
                <a:latin typeface="Effra" panose="02000506080000020004"/>
                <a:ea typeface="Aptos" panose="020B0004020202020204" pitchFamily="34" charset="0"/>
                <a:cs typeface="Aptos" panose="020B0004020202020204" pitchFamily="34" charset="0"/>
              </a:rPr>
              <a:t> VORMGEVING </a:t>
            </a:r>
            <a:r>
              <a:rPr lang="nl-NL" sz="1700" dirty="0">
                <a:effectLst/>
                <a:latin typeface="Effra" panose="02000506080000020004"/>
                <a:ea typeface="Aptos" panose="020B0004020202020204" pitchFamily="34" charset="0"/>
                <a:cs typeface="Aptos" panose="020B0004020202020204" pitchFamily="34" charset="0"/>
              </a:rPr>
              <a:t>van de videoclip kunnen gezien worden als postmodernistisch.</a:t>
            </a:r>
          </a:p>
          <a:p>
            <a:r>
              <a:rPr lang="nl-NL" sz="1700" dirty="0">
                <a:effectLst/>
                <a:latin typeface="Effra" panose="02000506080000020004"/>
                <a:ea typeface="Aptos" panose="020B0004020202020204" pitchFamily="34" charset="0"/>
                <a:cs typeface="Aptos" panose="020B0004020202020204" pitchFamily="34" charset="0"/>
              </a:rPr>
              <a:t> </a:t>
            </a:r>
          </a:p>
          <a:p>
            <a:r>
              <a:rPr lang="nl-NL" sz="1700" b="1" dirty="0">
                <a:effectLst/>
                <a:latin typeface="Effra" panose="02000506080000020004"/>
                <a:ea typeface="Aptos" panose="020B0004020202020204" pitchFamily="34" charset="0"/>
                <a:cs typeface="Aptos" panose="020B0004020202020204" pitchFamily="34" charset="0"/>
              </a:rPr>
              <a:t>Beschrijf twee kenmerken van het postmodernisme die je herkent in filmfragment 5. (2p</a:t>
            </a:r>
            <a:r>
              <a:rPr lang="nl-NL" sz="1700" b="1" dirty="0">
                <a:latin typeface="Effra" panose="02000506080000020004"/>
                <a:ea typeface="Aptos" panose="020B0004020202020204" pitchFamily="34" charset="0"/>
                <a:cs typeface="Aptos" panose="020B0004020202020204" pitchFamily="34" charset="0"/>
              </a:rPr>
              <a:t>t</a:t>
            </a:r>
            <a:r>
              <a:rPr lang="nl-NL" sz="1700" b="1" dirty="0">
                <a:effectLst/>
                <a:latin typeface="Effra" panose="02000506080000020004"/>
                <a:ea typeface="Aptos" panose="020B0004020202020204" pitchFamily="34" charset="0"/>
                <a:cs typeface="Aptos" panose="020B0004020202020204" pitchFamily="34" charset="0"/>
              </a:rPr>
              <a:t>)</a:t>
            </a:r>
            <a:endParaRPr lang="nl-NL" sz="1700" dirty="0">
              <a:effectLst/>
              <a:latin typeface="Effra" panose="02000506080000020004"/>
              <a:ea typeface="Aptos" panose="020B0004020202020204" pitchFamily="34" charset="0"/>
              <a:cs typeface="Aptos" panose="020B0004020202020204" pitchFamily="34" charset="0"/>
            </a:endParaRPr>
          </a:p>
          <a:p>
            <a:r>
              <a:rPr lang="nl-NL" sz="1400" b="1" dirty="0">
                <a:effectLst/>
                <a:latin typeface="Effra" panose="02000506080000020004"/>
                <a:ea typeface="Aptos" panose="020B0004020202020204" pitchFamily="34" charset="0"/>
                <a:cs typeface="Aptos" panose="020B0004020202020204" pitchFamily="34" charset="0"/>
              </a:rPr>
              <a:t> </a:t>
            </a:r>
            <a:endParaRPr lang="nl-NL" sz="1400" dirty="0">
              <a:effectLst/>
              <a:latin typeface="Effra" panose="02000506080000020004"/>
              <a:ea typeface="Aptos" panose="020B0004020202020204" pitchFamily="34" charset="0"/>
              <a:cs typeface="Aptos" panose="020B0004020202020204" pitchFamily="34" charset="0"/>
            </a:endParaRPr>
          </a:p>
        </p:txBody>
      </p:sp>
      <p:pic>
        <p:nvPicPr>
          <p:cNvPr id="2" name="Queen - I Want To Break Free (Official Video) 4k (1)">
            <a:hlinkClick r:id="" action="ppaction://media"/>
            <a:extLst>
              <a:ext uri="{FF2B5EF4-FFF2-40B4-BE49-F238E27FC236}">
                <a16:creationId xmlns:a16="http://schemas.microsoft.com/office/drawing/2014/main" id="{D1E5B743-A036-57EB-E93D-65CFA7698EB1}"/>
              </a:ext>
            </a:extLst>
          </p:cNvPr>
          <p:cNvPicPr>
            <a:picLocks noChangeAspect="1"/>
          </p:cNvPicPr>
          <p:nvPr>
            <a:videoFile r:link="rId1"/>
            <p:extLst>
              <p:ext uri="{DAA4B4D4-6D71-4841-9C94-3DE7FCFB9230}">
                <p14:media xmlns:p14="http://schemas.microsoft.com/office/powerpoint/2010/main" r:embed="rId2">
                  <p14:trim st="126120" end="73141"/>
                </p14:media>
              </p:ext>
            </p:extLst>
          </p:nvPr>
        </p:nvPicPr>
        <p:blipFill>
          <a:blip r:embed="rId5"/>
          <a:srcRect l="12656" r="15677"/>
          <a:stretch/>
        </p:blipFill>
        <p:spPr>
          <a:xfrm>
            <a:off x="483515" y="1485811"/>
            <a:ext cx="4692642" cy="3683178"/>
          </a:xfrm>
          <a:prstGeom prst="rect">
            <a:avLst/>
          </a:prstGeom>
        </p:spPr>
      </p:pic>
    </p:spTree>
    <p:extLst>
      <p:ext uri="{BB962C8B-B14F-4D97-AF65-F5344CB8AC3E}">
        <p14:creationId xmlns:p14="http://schemas.microsoft.com/office/powerpoint/2010/main" val="2992441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8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8E48C1-F411-B5E4-C633-F006B83AB83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249FD51-77B8-0043-5BB6-28D13C98777C}"/>
              </a:ext>
            </a:extLst>
          </p:cNvPr>
          <p:cNvSpPr>
            <a:spLocks noGrp="1"/>
          </p:cNvSpPr>
          <p:nvPr>
            <p:ph type="title"/>
          </p:nvPr>
        </p:nvSpPr>
        <p:spPr/>
        <p:txBody>
          <a:bodyPr/>
          <a:lstStyle/>
          <a:p>
            <a:r>
              <a:rPr lang="nl-NL" dirty="0"/>
              <a:t>Vraag van leerling</a:t>
            </a:r>
          </a:p>
        </p:txBody>
      </p:sp>
      <p:sp>
        <p:nvSpPr>
          <p:cNvPr id="3" name="Tijdelijke aanduiding voor inhoud 2">
            <a:extLst>
              <a:ext uri="{FF2B5EF4-FFF2-40B4-BE49-F238E27FC236}">
                <a16:creationId xmlns:a16="http://schemas.microsoft.com/office/drawing/2014/main" id="{223C63EC-A6E2-EB2C-45AD-919394EADB84}"/>
              </a:ext>
            </a:extLst>
          </p:cNvPr>
          <p:cNvSpPr>
            <a:spLocks noGrp="1"/>
          </p:cNvSpPr>
          <p:nvPr>
            <p:ph idx="1"/>
          </p:nvPr>
        </p:nvSpPr>
        <p:spPr/>
        <p:txBody>
          <a:bodyPr/>
          <a:lstStyle/>
          <a:p>
            <a:endParaRPr lang="nl-NL"/>
          </a:p>
        </p:txBody>
      </p:sp>
    </p:spTree>
    <p:extLst>
      <p:ext uri="{BB962C8B-B14F-4D97-AF65-F5344CB8AC3E}">
        <p14:creationId xmlns:p14="http://schemas.microsoft.com/office/powerpoint/2010/main" val="2240535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7372A0-549D-99DA-800A-84B4F0A0FA13}"/>
            </a:ext>
          </a:extLst>
        </p:cNvPr>
        <p:cNvGrpSpPr/>
        <p:nvPr/>
      </p:nvGrpSpPr>
      <p:grpSpPr>
        <a:xfrm>
          <a:off x="0" y="0"/>
          <a:ext cx="0" cy="0"/>
          <a:chOff x="0" y="0"/>
          <a:chExt cx="0" cy="0"/>
        </a:xfrm>
      </p:grpSpPr>
      <p:sp>
        <p:nvSpPr>
          <p:cNvPr id="6" name="Tekstvak 5">
            <a:extLst>
              <a:ext uri="{FF2B5EF4-FFF2-40B4-BE49-F238E27FC236}">
                <a16:creationId xmlns:a16="http://schemas.microsoft.com/office/drawing/2014/main" id="{2E57B8EE-0618-CEA6-C2FC-967BD8600FA4}"/>
              </a:ext>
            </a:extLst>
          </p:cNvPr>
          <p:cNvSpPr txBox="1"/>
          <p:nvPr/>
        </p:nvSpPr>
        <p:spPr>
          <a:xfrm>
            <a:off x="5295708" y="1409863"/>
            <a:ext cx="6535600" cy="1615827"/>
          </a:xfrm>
          <a:prstGeom prst="rect">
            <a:avLst/>
          </a:prstGeom>
          <a:noFill/>
        </p:spPr>
        <p:txBody>
          <a:bodyPr wrap="square">
            <a:spAutoFit/>
          </a:bodyPr>
          <a:lstStyle/>
          <a:p>
            <a:r>
              <a:rPr lang="nl-NL" sz="1700" dirty="0">
                <a:effectLst/>
                <a:latin typeface="Effra" panose="02000506080000020004"/>
                <a:ea typeface="Aptos" panose="020B0004020202020204" pitchFamily="34" charset="0"/>
                <a:cs typeface="Aptos" panose="020B0004020202020204" pitchFamily="34" charset="0"/>
              </a:rPr>
              <a:t>De </a:t>
            </a:r>
            <a:r>
              <a:rPr lang="nl-NL" sz="1700" b="1" dirty="0">
                <a:effectLst/>
                <a:latin typeface="Effra" panose="02000506080000020004"/>
                <a:ea typeface="Aptos" panose="020B0004020202020204" pitchFamily="34" charset="0"/>
                <a:cs typeface="Aptos" panose="020B0004020202020204" pitchFamily="34" charset="0"/>
              </a:rPr>
              <a:t>INHOUD</a:t>
            </a:r>
            <a:r>
              <a:rPr lang="nl-NL" sz="1700" dirty="0">
                <a:effectLst/>
                <a:latin typeface="Effra" panose="02000506080000020004"/>
                <a:ea typeface="Aptos" panose="020B0004020202020204" pitchFamily="34" charset="0"/>
                <a:cs typeface="Aptos" panose="020B0004020202020204" pitchFamily="34" charset="0"/>
              </a:rPr>
              <a:t> en de</a:t>
            </a:r>
            <a:r>
              <a:rPr lang="nl-NL" sz="1700" b="1" dirty="0">
                <a:effectLst/>
                <a:latin typeface="Effra" panose="02000506080000020004"/>
                <a:ea typeface="Aptos" panose="020B0004020202020204" pitchFamily="34" charset="0"/>
                <a:cs typeface="Aptos" panose="020B0004020202020204" pitchFamily="34" charset="0"/>
              </a:rPr>
              <a:t> VORMGEVING </a:t>
            </a:r>
            <a:r>
              <a:rPr lang="nl-NL" sz="1700" dirty="0">
                <a:effectLst/>
                <a:latin typeface="Effra" panose="02000506080000020004"/>
                <a:ea typeface="Aptos" panose="020B0004020202020204" pitchFamily="34" charset="0"/>
                <a:cs typeface="Aptos" panose="020B0004020202020204" pitchFamily="34" charset="0"/>
              </a:rPr>
              <a:t>van de videoclip kunnen gezien worden als postmodernistisch.</a:t>
            </a:r>
          </a:p>
          <a:p>
            <a:r>
              <a:rPr lang="nl-NL" sz="1700" dirty="0">
                <a:effectLst/>
                <a:latin typeface="Effra" panose="02000506080000020004"/>
                <a:ea typeface="Aptos" panose="020B0004020202020204" pitchFamily="34" charset="0"/>
                <a:cs typeface="Aptos" panose="020B0004020202020204" pitchFamily="34" charset="0"/>
              </a:rPr>
              <a:t> </a:t>
            </a:r>
          </a:p>
          <a:p>
            <a:r>
              <a:rPr lang="nl-NL" sz="1700" b="1" dirty="0">
                <a:effectLst/>
                <a:latin typeface="Effra" panose="02000506080000020004"/>
                <a:ea typeface="Aptos" panose="020B0004020202020204" pitchFamily="34" charset="0"/>
                <a:cs typeface="Aptos" panose="020B0004020202020204" pitchFamily="34" charset="0"/>
              </a:rPr>
              <a:t>Beschrijf twee kenmerken van het postmodernisme die je herkent in filmfragment 5. (2p</a:t>
            </a:r>
            <a:r>
              <a:rPr lang="nl-NL" sz="1700" b="1" dirty="0">
                <a:latin typeface="Effra" panose="02000506080000020004"/>
                <a:ea typeface="Aptos" panose="020B0004020202020204" pitchFamily="34" charset="0"/>
                <a:cs typeface="Aptos" panose="020B0004020202020204" pitchFamily="34" charset="0"/>
              </a:rPr>
              <a:t>t</a:t>
            </a:r>
            <a:r>
              <a:rPr lang="nl-NL" sz="1700" b="1" dirty="0">
                <a:effectLst/>
                <a:latin typeface="Effra" panose="02000506080000020004"/>
                <a:ea typeface="Aptos" panose="020B0004020202020204" pitchFamily="34" charset="0"/>
                <a:cs typeface="Aptos" panose="020B0004020202020204" pitchFamily="34" charset="0"/>
              </a:rPr>
              <a:t>)</a:t>
            </a:r>
            <a:endParaRPr lang="nl-NL" sz="1700" dirty="0">
              <a:effectLst/>
              <a:latin typeface="Effra" panose="02000506080000020004"/>
              <a:ea typeface="Aptos" panose="020B0004020202020204" pitchFamily="34" charset="0"/>
              <a:cs typeface="Aptos" panose="020B0004020202020204" pitchFamily="34" charset="0"/>
            </a:endParaRPr>
          </a:p>
          <a:p>
            <a:r>
              <a:rPr lang="nl-NL" sz="1400" b="1" dirty="0">
                <a:effectLst/>
                <a:latin typeface="Effra" panose="02000506080000020004"/>
                <a:ea typeface="Aptos" panose="020B0004020202020204" pitchFamily="34" charset="0"/>
                <a:cs typeface="Aptos" panose="020B0004020202020204" pitchFamily="34" charset="0"/>
              </a:rPr>
              <a:t> </a:t>
            </a:r>
            <a:endParaRPr lang="nl-NL" sz="1400" dirty="0">
              <a:effectLst/>
              <a:latin typeface="Effra" panose="02000506080000020004"/>
              <a:ea typeface="Aptos" panose="020B0004020202020204" pitchFamily="34" charset="0"/>
              <a:cs typeface="Aptos" panose="020B0004020202020204" pitchFamily="34" charset="0"/>
            </a:endParaRPr>
          </a:p>
        </p:txBody>
      </p:sp>
      <p:sp>
        <p:nvSpPr>
          <p:cNvPr id="3" name="Tekstvak 2">
            <a:extLst>
              <a:ext uri="{FF2B5EF4-FFF2-40B4-BE49-F238E27FC236}">
                <a16:creationId xmlns:a16="http://schemas.microsoft.com/office/drawing/2014/main" id="{DACEBA5F-8E41-EEBB-9ABE-49902B250606}"/>
              </a:ext>
            </a:extLst>
          </p:cNvPr>
          <p:cNvSpPr txBox="1"/>
          <p:nvPr/>
        </p:nvSpPr>
        <p:spPr>
          <a:xfrm>
            <a:off x="5295708" y="2995210"/>
            <a:ext cx="6814873" cy="3319883"/>
          </a:xfrm>
          <a:prstGeom prst="rect">
            <a:avLst/>
          </a:prstGeom>
          <a:noFill/>
        </p:spPr>
        <p:txBody>
          <a:bodyPr wrap="square">
            <a:spAutoFit/>
          </a:bodyPr>
          <a:lstStyle/>
          <a:p>
            <a:pPr>
              <a:lnSpc>
                <a:spcPct val="120000"/>
              </a:lnSpc>
            </a:pPr>
            <a:r>
              <a:rPr lang="nl-NL" sz="1600" b="1" dirty="0">
                <a:effectLst/>
                <a:latin typeface="Effra" panose="02000506080000020004"/>
                <a:ea typeface="Aptos" panose="020B0004020202020204" pitchFamily="34" charset="0"/>
                <a:cs typeface="Aptos" panose="020B0004020202020204" pitchFamily="34" charset="0"/>
              </a:rPr>
              <a:t>Antwoord - twee van de volgende: </a:t>
            </a:r>
          </a:p>
          <a:p>
            <a:pPr>
              <a:lnSpc>
                <a:spcPct val="120000"/>
              </a:lnSpc>
            </a:pPr>
            <a:r>
              <a:rPr lang="nl-NL" sz="1600" dirty="0">
                <a:solidFill>
                  <a:srgbClr val="FF0000"/>
                </a:solidFill>
                <a:effectLst/>
                <a:latin typeface="Effra" panose="02000506080000020004"/>
                <a:ea typeface="Aptos" panose="020B0004020202020204" pitchFamily="34" charset="0"/>
                <a:cs typeface="Aptos" panose="020B0004020202020204" pitchFamily="34" charset="0"/>
              </a:rPr>
              <a:t>− Hoge cultuur (ballet / moderne dans) vermengt zich met lage cultuur </a:t>
            </a:r>
            <a:br>
              <a:rPr lang="nl-NL" sz="1600" dirty="0">
                <a:solidFill>
                  <a:srgbClr val="FF0000"/>
                </a:solidFill>
                <a:effectLst/>
                <a:latin typeface="Effra" panose="02000506080000020004"/>
                <a:ea typeface="Aptos" panose="020B0004020202020204" pitchFamily="34" charset="0"/>
                <a:cs typeface="Aptos" panose="020B0004020202020204" pitchFamily="34" charset="0"/>
              </a:rPr>
            </a:br>
            <a:r>
              <a:rPr lang="nl-NL" sz="1600" dirty="0">
                <a:solidFill>
                  <a:srgbClr val="FF0000"/>
                </a:solidFill>
                <a:effectLst/>
                <a:latin typeface="Effra" panose="02000506080000020004"/>
                <a:ea typeface="Aptos" panose="020B0004020202020204" pitchFamily="34" charset="0"/>
                <a:cs typeface="Aptos" panose="020B0004020202020204" pitchFamily="34" charset="0"/>
              </a:rPr>
              <a:t>(de doos waaruit </a:t>
            </a:r>
            <a:r>
              <a:rPr lang="nl-NL" sz="1600" dirty="0" err="1">
                <a:solidFill>
                  <a:srgbClr val="FF0000"/>
                </a:solidFill>
                <a:effectLst/>
                <a:latin typeface="Effra" panose="02000506080000020004"/>
                <a:ea typeface="Aptos" panose="020B0004020202020204" pitchFamily="34" charset="0"/>
                <a:cs typeface="Aptos" panose="020B0004020202020204" pitchFamily="34" charset="0"/>
              </a:rPr>
              <a:t>Mercury</a:t>
            </a:r>
            <a:r>
              <a:rPr lang="nl-NL" sz="1600" dirty="0">
                <a:solidFill>
                  <a:srgbClr val="FF0000"/>
                </a:solidFill>
                <a:effectLst/>
                <a:latin typeface="Effra" panose="02000506080000020004"/>
                <a:ea typeface="Aptos" panose="020B0004020202020204" pitchFamily="34" charset="0"/>
                <a:cs typeface="Aptos" panose="020B0004020202020204" pitchFamily="34" charset="0"/>
              </a:rPr>
              <a:t> tevoorschijn komt / popmuziek). </a:t>
            </a:r>
          </a:p>
          <a:p>
            <a:pPr>
              <a:lnSpc>
                <a:spcPct val="120000"/>
              </a:lnSpc>
            </a:pPr>
            <a:r>
              <a:rPr lang="nl-NL" sz="1600" dirty="0">
                <a:solidFill>
                  <a:srgbClr val="FF0000"/>
                </a:solidFill>
                <a:effectLst/>
                <a:latin typeface="Effra" panose="02000506080000020004"/>
                <a:ea typeface="Aptos" panose="020B0004020202020204" pitchFamily="34" charset="0"/>
                <a:cs typeface="Aptos" panose="020B0004020202020204" pitchFamily="34" charset="0"/>
              </a:rPr>
              <a:t>− Er is een citaat / een verwijzing naar de cultuurgeschiedenis </a:t>
            </a:r>
            <a:br>
              <a:rPr lang="nl-NL" sz="1600" dirty="0">
                <a:solidFill>
                  <a:srgbClr val="FF0000"/>
                </a:solidFill>
                <a:effectLst/>
                <a:latin typeface="Effra" panose="02000506080000020004"/>
                <a:ea typeface="Aptos" panose="020B0004020202020204" pitchFamily="34" charset="0"/>
                <a:cs typeface="Aptos" panose="020B0004020202020204" pitchFamily="34" charset="0"/>
              </a:rPr>
            </a:br>
            <a:r>
              <a:rPr lang="nl-NL" sz="1600" dirty="0">
                <a:solidFill>
                  <a:srgbClr val="FF0000"/>
                </a:solidFill>
                <a:effectLst/>
                <a:latin typeface="Effra" panose="02000506080000020004"/>
                <a:ea typeface="Aptos" panose="020B0004020202020204" pitchFamily="34" charset="0"/>
                <a:cs typeface="Aptos" panose="020B0004020202020204" pitchFamily="34" charset="0"/>
              </a:rPr>
              <a:t>(naar </a:t>
            </a:r>
            <a:r>
              <a:rPr lang="nl-NL" sz="1600" dirty="0" err="1">
                <a:solidFill>
                  <a:srgbClr val="FF0000"/>
                </a:solidFill>
                <a:effectLst/>
                <a:latin typeface="Effra" panose="02000506080000020004"/>
                <a:ea typeface="Aptos" panose="020B0004020202020204" pitchFamily="34" charset="0"/>
                <a:cs typeface="Aptos" panose="020B0004020202020204" pitchFamily="34" charset="0"/>
              </a:rPr>
              <a:t>l’Après</a:t>
            </a:r>
            <a:r>
              <a:rPr lang="nl-NL" sz="1600" dirty="0">
                <a:solidFill>
                  <a:srgbClr val="FF0000"/>
                </a:solidFill>
                <a:effectLst/>
                <a:latin typeface="Effra" panose="02000506080000020004"/>
                <a:ea typeface="Aptos" panose="020B0004020202020204" pitchFamily="34" charset="0"/>
                <a:cs typeface="Aptos" panose="020B0004020202020204" pitchFamily="34" charset="0"/>
              </a:rPr>
              <a:t>-midi </a:t>
            </a:r>
            <a:r>
              <a:rPr lang="nl-NL" sz="1600" dirty="0" err="1">
                <a:solidFill>
                  <a:srgbClr val="FF0000"/>
                </a:solidFill>
                <a:effectLst/>
                <a:latin typeface="Effra" panose="02000506080000020004"/>
                <a:ea typeface="Aptos" panose="020B0004020202020204" pitchFamily="34" charset="0"/>
                <a:cs typeface="Aptos" panose="020B0004020202020204" pitchFamily="34" charset="0"/>
              </a:rPr>
              <a:t>d’un</a:t>
            </a:r>
            <a:r>
              <a:rPr lang="nl-NL" sz="1600" dirty="0">
                <a:solidFill>
                  <a:srgbClr val="FF0000"/>
                </a:solidFill>
                <a:effectLst/>
                <a:latin typeface="Effra" panose="02000506080000020004"/>
                <a:ea typeface="Aptos" panose="020B0004020202020204" pitchFamily="34" charset="0"/>
                <a:cs typeface="Aptos" panose="020B0004020202020204" pitchFamily="34" charset="0"/>
              </a:rPr>
              <a:t> </a:t>
            </a:r>
            <a:r>
              <a:rPr lang="nl-NL" sz="1600" dirty="0" err="1">
                <a:solidFill>
                  <a:srgbClr val="FF0000"/>
                </a:solidFill>
                <a:effectLst/>
                <a:latin typeface="Effra" panose="02000506080000020004"/>
                <a:ea typeface="Aptos" panose="020B0004020202020204" pitchFamily="34" charset="0"/>
                <a:cs typeface="Aptos" panose="020B0004020202020204" pitchFamily="34" charset="0"/>
              </a:rPr>
              <a:t>Faune</a:t>
            </a:r>
            <a:r>
              <a:rPr lang="nl-NL" sz="1600" dirty="0">
                <a:solidFill>
                  <a:srgbClr val="FF0000"/>
                </a:solidFill>
                <a:effectLst/>
                <a:latin typeface="Effra" panose="02000506080000020004"/>
                <a:ea typeface="Aptos" panose="020B0004020202020204" pitchFamily="34" charset="0"/>
                <a:cs typeface="Aptos" panose="020B0004020202020204" pitchFamily="34" charset="0"/>
              </a:rPr>
              <a:t>). </a:t>
            </a:r>
          </a:p>
          <a:p>
            <a:pPr>
              <a:lnSpc>
                <a:spcPct val="120000"/>
              </a:lnSpc>
            </a:pPr>
            <a:r>
              <a:rPr lang="nl-NL" sz="1600" dirty="0">
                <a:solidFill>
                  <a:srgbClr val="FF0000"/>
                </a:solidFill>
                <a:effectLst/>
                <a:latin typeface="Effra" panose="02000506080000020004"/>
                <a:ea typeface="Aptos" panose="020B0004020202020204" pitchFamily="34" charset="0"/>
                <a:cs typeface="Aptos" panose="020B0004020202020204" pitchFamily="34" charset="0"/>
              </a:rPr>
              <a:t>− Er wordt gebruikgemaakt van (uitvergrote) sensatie / overdadigheid in </a:t>
            </a:r>
            <a:br>
              <a:rPr lang="nl-NL" sz="1600" dirty="0">
                <a:solidFill>
                  <a:srgbClr val="FF0000"/>
                </a:solidFill>
                <a:effectLst/>
                <a:latin typeface="Effra" panose="02000506080000020004"/>
                <a:ea typeface="Aptos" panose="020B0004020202020204" pitchFamily="34" charset="0"/>
                <a:cs typeface="Aptos" panose="020B0004020202020204" pitchFamily="34" charset="0"/>
              </a:rPr>
            </a:br>
            <a:r>
              <a:rPr lang="nl-NL" sz="1600" dirty="0">
                <a:solidFill>
                  <a:srgbClr val="FF0000"/>
                </a:solidFill>
                <a:effectLst/>
                <a:latin typeface="Effra" panose="02000506080000020004"/>
                <a:ea typeface="Aptos" panose="020B0004020202020204" pitchFamily="34" charset="0"/>
                <a:cs typeface="Aptos" panose="020B0004020202020204" pitchFamily="34" charset="0"/>
              </a:rPr>
              <a:t>de vormgeving (zoals explosies, rookwolken) (kitsch/</a:t>
            </a:r>
            <a:r>
              <a:rPr lang="nl-NL" sz="1600" dirty="0" err="1">
                <a:solidFill>
                  <a:srgbClr val="FF0000"/>
                </a:solidFill>
                <a:effectLst/>
                <a:latin typeface="Effra" panose="02000506080000020004"/>
                <a:ea typeface="Aptos" panose="020B0004020202020204" pitchFamily="34" charset="0"/>
                <a:cs typeface="Aptos" panose="020B0004020202020204" pitchFamily="34" charset="0"/>
              </a:rPr>
              <a:t>less</a:t>
            </a:r>
            <a:r>
              <a:rPr lang="nl-NL" sz="1600" dirty="0">
                <a:solidFill>
                  <a:srgbClr val="FF0000"/>
                </a:solidFill>
                <a:effectLst/>
                <a:latin typeface="Effra" panose="02000506080000020004"/>
                <a:ea typeface="Aptos" panose="020B0004020202020204" pitchFamily="34" charset="0"/>
                <a:cs typeface="Aptos" panose="020B0004020202020204" pitchFamily="34" charset="0"/>
              </a:rPr>
              <a:t> is a </a:t>
            </a:r>
            <a:r>
              <a:rPr lang="nl-NL" sz="1600" dirty="0" err="1">
                <a:solidFill>
                  <a:srgbClr val="FF0000"/>
                </a:solidFill>
                <a:effectLst/>
                <a:latin typeface="Effra" panose="02000506080000020004"/>
                <a:ea typeface="Aptos" panose="020B0004020202020204" pitchFamily="34" charset="0"/>
                <a:cs typeface="Aptos" panose="020B0004020202020204" pitchFamily="34" charset="0"/>
              </a:rPr>
              <a:t>bore</a:t>
            </a:r>
            <a:r>
              <a:rPr lang="nl-NL" sz="1600" dirty="0">
                <a:solidFill>
                  <a:srgbClr val="FF0000"/>
                </a:solidFill>
                <a:effectLst/>
                <a:latin typeface="Effra" panose="02000506080000020004"/>
                <a:ea typeface="Aptos" panose="020B0004020202020204" pitchFamily="34" charset="0"/>
                <a:cs typeface="Aptos" panose="020B0004020202020204" pitchFamily="34" charset="0"/>
              </a:rPr>
              <a:t>). </a:t>
            </a:r>
          </a:p>
          <a:p>
            <a:pPr>
              <a:lnSpc>
                <a:spcPct val="120000"/>
              </a:lnSpc>
            </a:pPr>
            <a:r>
              <a:rPr lang="nl-NL" sz="1600" dirty="0">
                <a:solidFill>
                  <a:srgbClr val="FF0000"/>
                </a:solidFill>
                <a:effectLst/>
                <a:latin typeface="Effra" panose="02000506080000020004"/>
                <a:ea typeface="Aptos" panose="020B0004020202020204" pitchFamily="34" charset="0"/>
                <a:cs typeface="Aptos" panose="020B0004020202020204" pitchFamily="34" charset="0"/>
              </a:rPr>
              <a:t>− Je zou kunnen stellen dat </a:t>
            </a:r>
            <a:r>
              <a:rPr lang="nl-NL" sz="1600" dirty="0" err="1">
                <a:solidFill>
                  <a:srgbClr val="FF0000"/>
                </a:solidFill>
                <a:effectLst/>
                <a:latin typeface="Effra" panose="02000506080000020004"/>
                <a:ea typeface="Aptos" panose="020B0004020202020204" pitchFamily="34" charset="0"/>
                <a:cs typeface="Aptos" panose="020B0004020202020204" pitchFamily="34" charset="0"/>
              </a:rPr>
              <a:t>l’Après</a:t>
            </a:r>
            <a:r>
              <a:rPr lang="nl-NL" sz="1600" dirty="0">
                <a:solidFill>
                  <a:srgbClr val="FF0000"/>
                </a:solidFill>
                <a:effectLst/>
                <a:latin typeface="Effra" panose="02000506080000020004"/>
                <a:ea typeface="Aptos" panose="020B0004020202020204" pitchFamily="34" charset="0"/>
                <a:cs typeface="Aptos" panose="020B0004020202020204" pitchFamily="34" charset="0"/>
              </a:rPr>
              <a:t>-midi </a:t>
            </a:r>
            <a:r>
              <a:rPr lang="nl-NL" sz="1600" dirty="0" err="1">
                <a:solidFill>
                  <a:srgbClr val="FF0000"/>
                </a:solidFill>
                <a:effectLst/>
                <a:latin typeface="Effra" panose="02000506080000020004"/>
                <a:ea typeface="Aptos" panose="020B0004020202020204" pitchFamily="34" charset="0"/>
                <a:cs typeface="Aptos" panose="020B0004020202020204" pitchFamily="34" charset="0"/>
              </a:rPr>
              <a:t>d’un</a:t>
            </a:r>
            <a:r>
              <a:rPr lang="nl-NL" sz="1600" dirty="0">
                <a:solidFill>
                  <a:srgbClr val="FF0000"/>
                </a:solidFill>
                <a:effectLst/>
                <a:latin typeface="Effra" panose="02000506080000020004"/>
                <a:ea typeface="Aptos" panose="020B0004020202020204" pitchFamily="34" charset="0"/>
                <a:cs typeface="Aptos" panose="020B0004020202020204" pitchFamily="34" charset="0"/>
              </a:rPr>
              <a:t> </a:t>
            </a:r>
            <a:r>
              <a:rPr lang="nl-NL" sz="1600" dirty="0" err="1">
                <a:solidFill>
                  <a:srgbClr val="FF0000"/>
                </a:solidFill>
                <a:effectLst/>
                <a:latin typeface="Effra" panose="02000506080000020004"/>
                <a:ea typeface="Aptos" panose="020B0004020202020204" pitchFamily="34" charset="0"/>
                <a:cs typeface="Aptos" panose="020B0004020202020204" pitchFamily="34" charset="0"/>
              </a:rPr>
              <a:t>Faune</a:t>
            </a:r>
            <a:r>
              <a:rPr lang="nl-NL" sz="1600" dirty="0">
                <a:solidFill>
                  <a:srgbClr val="FF0000"/>
                </a:solidFill>
                <a:effectLst/>
                <a:latin typeface="Effra" panose="02000506080000020004"/>
                <a:ea typeface="Aptos" panose="020B0004020202020204" pitchFamily="34" charset="0"/>
                <a:cs typeface="Aptos" panose="020B0004020202020204" pitchFamily="34" charset="0"/>
              </a:rPr>
              <a:t> wordt geparodieerd (humor / overdrijvingen). </a:t>
            </a:r>
          </a:p>
          <a:p>
            <a:pPr>
              <a:lnSpc>
                <a:spcPct val="120000"/>
              </a:lnSpc>
            </a:pPr>
            <a:r>
              <a:rPr lang="nl-NL" sz="1600" dirty="0">
                <a:solidFill>
                  <a:srgbClr val="FF0000"/>
                </a:solidFill>
                <a:effectLst/>
                <a:latin typeface="Effra" panose="02000506080000020004"/>
                <a:ea typeface="Aptos" panose="020B0004020202020204" pitchFamily="34" charset="0"/>
                <a:cs typeface="Aptos" panose="020B0004020202020204" pitchFamily="34" charset="0"/>
              </a:rPr>
              <a:t>− Er is sprake van stijlvermenging (door een scène uit een ballet in een videoclip te verwerken).</a:t>
            </a:r>
          </a:p>
        </p:txBody>
      </p:sp>
      <p:pic>
        <p:nvPicPr>
          <p:cNvPr id="2" name="Queen - I Want To Break Free (Official Video) 4k (1)">
            <a:hlinkClick r:id="" action="ppaction://media"/>
            <a:extLst>
              <a:ext uri="{FF2B5EF4-FFF2-40B4-BE49-F238E27FC236}">
                <a16:creationId xmlns:a16="http://schemas.microsoft.com/office/drawing/2014/main" id="{0A9BF072-8CCF-0647-9959-6B3B9D26B85B}"/>
              </a:ext>
            </a:extLst>
          </p:cNvPr>
          <p:cNvPicPr>
            <a:picLocks noChangeAspect="1"/>
          </p:cNvPicPr>
          <p:nvPr>
            <a:videoFile r:link="rId1"/>
            <p:extLst>
              <p:ext uri="{DAA4B4D4-6D71-4841-9C94-3DE7FCFB9230}">
                <p14:media xmlns:p14="http://schemas.microsoft.com/office/powerpoint/2010/main" r:embed="rId2">
                  <p14:trim st="126120" end="73141"/>
                </p14:media>
              </p:ext>
            </p:extLst>
          </p:nvPr>
        </p:nvPicPr>
        <p:blipFill>
          <a:blip r:embed="rId5"/>
          <a:srcRect l="12656" r="15677"/>
          <a:stretch/>
        </p:blipFill>
        <p:spPr>
          <a:xfrm>
            <a:off x="483515" y="1485811"/>
            <a:ext cx="4692642" cy="3683178"/>
          </a:xfrm>
          <a:prstGeom prst="rect">
            <a:avLst/>
          </a:prstGeom>
        </p:spPr>
      </p:pic>
    </p:spTree>
    <p:extLst>
      <p:ext uri="{BB962C8B-B14F-4D97-AF65-F5344CB8AC3E}">
        <p14:creationId xmlns:p14="http://schemas.microsoft.com/office/powerpoint/2010/main" val="512619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50917-DF78-C249-D917-8C4B150A7E93}"/>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A6A49B3A-19C7-52DF-4910-4A3527902CA0}"/>
              </a:ext>
            </a:extLst>
          </p:cNvPr>
          <p:cNvSpPr txBox="1"/>
          <p:nvPr/>
        </p:nvSpPr>
        <p:spPr>
          <a:xfrm>
            <a:off x="596348" y="966344"/>
            <a:ext cx="10903226" cy="6586418"/>
          </a:xfrm>
          <a:prstGeom prst="rect">
            <a:avLst/>
          </a:prstGeom>
          <a:noFill/>
        </p:spPr>
        <p:txBody>
          <a:bodyPr wrap="square" rtlCol="0">
            <a:spAutoFit/>
          </a:bodyPr>
          <a:lstStyle/>
          <a:p>
            <a:r>
              <a:rPr lang="nl-NL" sz="3200" b="1" u="sng" dirty="0">
                <a:latin typeface="Effra"/>
              </a:rPr>
              <a:t>Begrippen voor analyse van theater</a:t>
            </a:r>
          </a:p>
          <a:p>
            <a:endParaRPr lang="nl-NL" sz="3200" dirty="0">
              <a:latin typeface="Effra"/>
            </a:endParaRPr>
          </a:p>
          <a:p>
            <a:r>
              <a:rPr lang="nl-NL" sz="2600" b="1" dirty="0">
                <a:latin typeface="Effra"/>
              </a:rPr>
              <a:t> </a:t>
            </a:r>
            <a:r>
              <a:rPr lang="nl-NL" sz="2400" b="1" dirty="0">
                <a:latin typeface="Effra"/>
              </a:rPr>
              <a:t>Spelvormgeving:  </a:t>
            </a:r>
            <a:r>
              <a:rPr lang="nl-NL" sz="2400" b="1" i="1" dirty="0">
                <a:latin typeface="Effra"/>
              </a:rPr>
              <a:t>lichaam: </a:t>
            </a:r>
            <a:r>
              <a:rPr lang="nl-NL" sz="2400" dirty="0">
                <a:latin typeface="Effra"/>
              </a:rPr>
              <a:t>bijv. mimiek, handelingen, houdingen</a:t>
            </a:r>
          </a:p>
          <a:p>
            <a:r>
              <a:rPr lang="nl-NL" sz="2400" dirty="0">
                <a:latin typeface="Effra"/>
              </a:rPr>
              <a:t>					</a:t>
            </a:r>
            <a:r>
              <a:rPr lang="nl-NL" sz="2400" b="1" i="1" dirty="0">
                <a:latin typeface="Effra"/>
              </a:rPr>
              <a:t>stem: </a:t>
            </a:r>
            <a:r>
              <a:rPr lang="nl-NL" sz="2400" dirty="0">
                <a:latin typeface="Effra"/>
              </a:rPr>
              <a:t>volume, accent, veel of weinig emotie </a:t>
            </a:r>
            <a:br>
              <a:rPr lang="nl-NL" sz="2400" dirty="0">
                <a:latin typeface="Effra"/>
              </a:rPr>
            </a:br>
            <a:r>
              <a:rPr lang="nl-NL" sz="2400" dirty="0">
                <a:latin typeface="Effra"/>
              </a:rPr>
              <a:t>					in de stem					</a:t>
            </a:r>
          </a:p>
          <a:p>
            <a:r>
              <a:rPr lang="nl-NL" sz="2400" b="1" i="1" dirty="0">
                <a:latin typeface="Effra"/>
              </a:rPr>
              <a:t>					speelstijl: </a:t>
            </a:r>
            <a:r>
              <a:rPr lang="nl-NL" sz="2400" dirty="0">
                <a:latin typeface="Effra"/>
              </a:rPr>
              <a:t>melodrama, slapstick, episch</a:t>
            </a:r>
          </a:p>
          <a:p>
            <a:r>
              <a:rPr lang="nl-NL" sz="2400" dirty="0">
                <a:latin typeface="Effra"/>
              </a:rPr>
              <a:t>					</a:t>
            </a:r>
            <a:r>
              <a:rPr lang="nl-NL" sz="2400" b="1" i="1" dirty="0">
                <a:latin typeface="Effra"/>
              </a:rPr>
              <a:t>mise-en-scène: </a:t>
            </a:r>
            <a:r>
              <a:rPr lang="nl-NL" sz="2400" dirty="0">
                <a:latin typeface="Effra"/>
              </a:rPr>
              <a:t>plaatsing van personages in</a:t>
            </a:r>
            <a:br>
              <a:rPr lang="nl-NL" sz="2400" dirty="0">
                <a:latin typeface="Effra"/>
              </a:rPr>
            </a:br>
            <a:r>
              <a:rPr lang="nl-NL" sz="2400" dirty="0">
                <a:latin typeface="Effra"/>
              </a:rPr>
              <a:t>					de ruimte, op en afgaan, blikrichting.</a:t>
            </a:r>
          </a:p>
          <a:p>
            <a:endParaRPr lang="nl-NL" sz="2400" dirty="0">
              <a:latin typeface="Effra"/>
            </a:endParaRPr>
          </a:p>
          <a:p>
            <a:r>
              <a:rPr lang="nl-NL" sz="2400" dirty="0">
                <a:latin typeface="Effra"/>
              </a:rPr>
              <a:t>		</a:t>
            </a:r>
          </a:p>
          <a:p>
            <a:r>
              <a:rPr lang="nl-NL" sz="2400" b="1" dirty="0">
                <a:latin typeface="Effra"/>
              </a:rPr>
              <a:t>				        	Theatervormgeving: </a:t>
            </a:r>
            <a:r>
              <a:rPr lang="nl-NL" sz="2400" dirty="0">
                <a:latin typeface="Effra"/>
              </a:rPr>
              <a:t>bijv. locatie, decor, 					       	 kostuum, grime, muziek en belichting.</a:t>
            </a:r>
          </a:p>
          <a:p>
            <a:endParaRPr lang="nl-NL" sz="2400" dirty="0">
              <a:latin typeface="Effra"/>
            </a:endParaRPr>
          </a:p>
          <a:p>
            <a:r>
              <a:rPr lang="nl-NL" sz="2800" b="1" dirty="0">
                <a:latin typeface="Effra"/>
              </a:rPr>
              <a:t>					</a:t>
            </a:r>
            <a:endParaRPr lang="nl-NL" sz="3200" dirty="0">
              <a:latin typeface="Effra"/>
            </a:endParaRPr>
          </a:p>
          <a:p>
            <a:endParaRPr lang="nl-NL" sz="3200" dirty="0">
              <a:latin typeface="Effra"/>
            </a:endParaRPr>
          </a:p>
          <a:p>
            <a:endParaRPr lang="nl-NL" sz="3200" dirty="0">
              <a:latin typeface="Effra"/>
            </a:endParaRPr>
          </a:p>
        </p:txBody>
      </p:sp>
      <p:pic>
        <p:nvPicPr>
          <p:cNvPr id="3076" name="Picture 4">
            <a:extLst>
              <a:ext uri="{FF2B5EF4-FFF2-40B4-BE49-F238E27FC236}">
                <a16:creationId xmlns:a16="http://schemas.microsoft.com/office/drawing/2014/main" id="{89F57F0D-9820-355C-EB8C-809D7DEE69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743226" y="2451099"/>
            <a:ext cx="4079599" cy="4079599"/>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5454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kstvak 6">
            <a:extLst>
              <a:ext uri="{FF2B5EF4-FFF2-40B4-BE49-F238E27FC236}">
                <a16:creationId xmlns:a16="http://schemas.microsoft.com/office/drawing/2014/main" id="{78C919B2-F882-1EA2-3515-689AFE2554FA}"/>
              </a:ext>
            </a:extLst>
          </p:cNvPr>
          <p:cNvSpPr txBox="1"/>
          <p:nvPr/>
        </p:nvSpPr>
        <p:spPr>
          <a:xfrm>
            <a:off x="5077597" y="1338375"/>
            <a:ext cx="6613551" cy="2031325"/>
          </a:xfrm>
          <a:prstGeom prst="rect">
            <a:avLst/>
          </a:prstGeom>
          <a:noFill/>
        </p:spPr>
        <p:txBody>
          <a:bodyPr wrap="square">
            <a:spAutoFit/>
          </a:bodyPr>
          <a:lstStyle/>
          <a:p>
            <a:r>
              <a:rPr lang="nl-NL" sz="1600" dirty="0">
                <a:effectLst/>
                <a:latin typeface="Effra" panose="02000506080000020004"/>
                <a:ea typeface="Aptos" panose="020B0004020202020204" pitchFamily="34" charset="0"/>
                <a:cs typeface="Aptos" panose="020B0004020202020204" pitchFamily="34" charset="0"/>
              </a:rPr>
              <a:t>In </a:t>
            </a:r>
            <a:r>
              <a:rPr lang="nl-NL" sz="1600" i="1" dirty="0">
                <a:effectLst/>
                <a:latin typeface="Effra" panose="02000506080000020004"/>
                <a:ea typeface="Aptos" panose="020B0004020202020204" pitchFamily="34" charset="0"/>
                <a:cs typeface="Aptos" panose="020B0004020202020204" pitchFamily="34" charset="0"/>
              </a:rPr>
              <a:t>filmfragment 2</a:t>
            </a:r>
            <a:r>
              <a:rPr lang="nl-NL" sz="1600" dirty="0">
                <a:effectLst/>
                <a:latin typeface="Effra" panose="02000506080000020004"/>
                <a:ea typeface="Aptos" panose="020B0004020202020204" pitchFamily="34" charset="0"/>
                <a:cs typeface="Aptos" panose="020B0004020202020204" pitchFamily="34" charset="0"/>
              </a:rPr>
              <a:t> zie je een andere scéne uit de videoclip waarin leden van Queen verkleed zijn als vrouwen. Freddie </a:t>
            </a:r>
            <a:r>
              <a:rPr lang="nl-NL" sz="1600" dirty="0" err="1">
                <a:effectLst/>
                <a:latin typeface="Effra" panose="02000506080000020004"/>
                <a:ea typeface="Aptos" panose="020B0004020202020204" pitchFamily="34" charset="0"/>
                <a:cs typeface="Aptos" panose="020B0004020202020204" pitchFamily="34" charset="0"/>
              </a:rPr>
              <a:t>Mercury</a:t>
            </a:r>
            <a:r>
              <a:rPr lang="nl-NL" sz="1600" dirty="0">
                <a:effectLst/>
                <a:latin typeface="Effra" panose="02000506080000020004"/>
                <a:ea typeface="Aptos" panose="020B0004020202020204" pitchFamily="34" charset="0"/>
                <a:cs typeface="Aptos" panose="020B0004020202020204" pitchFamily="34" charset="0"/>
              </a:rPr>
              <a:t> draagt roze lipstick en heeft een vrouwelijke pruik op. Ook uit de spelvormgeving blijkt dat hij een stereotiepe vrouw speelt. </a:t>
            </a:r>
          </a:p>
          <a:p>
            <a:r>
              <a:rPr lang="nl-NL" sz="1600" dirty="0">
                <a:effectLst/>
                <a:latin typeface="Effra" panose="02000506080000020004"/>
                <a:ea typeface="Aptos" panose="020B0004020202020204" pitchFamily="34" charset="0"/>
                <a:cs typeface="Aptos" panose="020B0004020202020204" pitchFamily="34" charset="0"/>
              </a:rPr>
              <a:t> </a:t>
            </a:r>
          </a:p>
          <a:p>
            <a:r>
              <a:rPr lang="nl-NL" sz="1600" b="1" dirty="0">
                <a:effectLst/>
                <a:latin typeface="Effra" panose="02000506080000020004"/>
                <a:ea typeface="Aptos" panose="020B0004020202020204" pitchFamily="34" charset="0"/>
                <a:cs typeface="Aptos" panose="020B0004020202020204" pitchFamily="34" charset="0"/>
              </a:rPr>
              <a:t>Geef twee verschillende voorbeelden van SPEL in filmfragment 6 waaruit blijkt dat hij een stereotiepe vrouw speelt. (2pt)</a:t>
            </a:r>
            <a:endParaRPr lang="nl-NL" sz="1600" dirty="0">
              <a:effectLst/>
              <a:latin typeface="Effra" panose="02000506080000020004"/>
              <a:ea typeface="Aptos" panose="020B0004020202020204" pitchFamily="34" charset="0"/>
              <a:cs typeface="Aptos" panose="020B0004020202020204" pitchFamily="34" charset="0"/>
            </a:endParaRPr>
          </a:p>
          <a:p>
            <a:r>
              <a:rPr lang="nl-NL" sz="1400" b="1" dirty="0">
                <a:effectLst/>
                <a:latin typeface="Effra" panose="02000506080000020004"/>
                <a:ea typeface="Aptos" panose="020B0004020202020204" pitchFamily="34" charset="0"/>
                <a:cs typeface="Aptos" panose="020B0004020202020204" pitchFamily="34" charset="0"/>
              </a:rPr>
              <a:t> </a:t>
            </a:r>
            <a:endParaRPr lang="nl-NL" sz="1400" dirty="0">
              <a:solidFill>
                <a:srgbClr val="FF0000"/>
              </a:solidFill>
              <a:effectLst/>
              <a:latin typeface="Effra" panose="02000506080000020004"/>
              <a:ea typeface="Aptos" panose="020B0004020202020204" pitchFamily="34" charset="0"/>
              <a:cs typeface="Aptos" panose="020B0004020202020204" pitchFamily="34" charset="0"/>
            </a:endParaRPr>
          </a:p>
        </p:txBody>
      </p:sp>
      <p:pic>
        <p:nvPicPr>
          <p:cNvPr id="2" name="Queen - I Want To Break Free (Official HD Remastered Video)">
            <a:hlinkClick r:id="" action="ppaction://media"/>
            <a:extLst>
              <a:ext uri="{FF2B5EF4-FFF2-40B4-BE49-F238E27FC236}">
                <a16:creationId xmlns:a16="http://schemas.microsoft.com/office/drawing/2014/main" id="{C2A48813-A47E-1E67-6765-21DCB4AD986B}"/>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13050" r="13234"/>
          <a:stretch/>
        </p:blipFill>
        <p:spPr>
          <a:xfrm>
            <a:off x="500852" y="1338375"/>
            <a:ext cx="4498003" cy="3432189"/>
          </a:xfrm>
          <a:prstGeom prst="rect">
            <a:avLst/>
          </a:prstGeom>
        </p:spPr>
      </p:pic>
    </p:spTree>
    <p:extLst>
      <p:ext uri="{BB962C8B-B14F-4D97-AF65-F5344CB8AC3E}">
        <p14:creationId xmlns:p14="http://schemas.microsoft.com/office/powerpoint/2010/main" val="2636476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0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5F3A1-71FE-EBBA-0C13-FBB0140CE05B}"/>
            </a:ext>
          </a:extLst>
        </p:cNvPr>
        <p:cNvGrpSpPr/>
        <p:nvPr/>
      </p:nvGrpSpPr>
      <p:grpSpPr>
        <a:xfrm>
          <a:off x="0" y="0"/>
          <a:ext cx="0" cy="0"/>
          <a:chOff x="0" y="0"/>
          <a:chExt cx="0" cy="0"/>
        </a:xfrm>
      </p:grpSpPr>
      <p:sp>
        <p:nvSpPr>
          <p:cNvPr id="7" name="Tekstvak 6">
            <a:extLst>
              <a:ext uri="{FF2B5EF4-FFF2-40B4-BE49-F238E27FC236}">
                <a16:creationId xmlns:a16="http://schemas.microsoft.com/office/drawing/2014/main" id="{216115BF-7A80-567E-050B-742DD40AAB03}"/>
              </a:ext>
            </a:extLst>
          </p:cNvPr>
          <p:cNvSpPr txBox="1"/>
          <p:nvPr/>
        </p:nvSpPr>
        <p:spPr>
          <a:xfrm>
            <a:off x="5077597" y="1297735"/>
            <a:ext cx="6613551" cy="830997"/>
          </a:xfrm>
          <a:prstGeom prst="rect">
            <a:avLst/>
          </a:prstGeom>
          <a:noFill/>
        </p:spPr>
        <p:txBody>
          <a:bodyPr wrap="square">
            <a:spAutoFit/>
          </a:bodyPr>
          <a:lstStyle/>
          <a:p>
            <a:r>
              <a:rPr lang="nl-NL" sz="1600" dirty="0">
                <a:effectLst/>
                <a:latin typeface="Effra" panose="02000506080000020004"/>
                <a:ea typeface="Aptos" panose="020B0004020202020204" pitchFamily="34" charset="0"/>
                <a:cs typeface="Aptos" panose="020B0004020202020204" pitchFamily="34" charset="0"/>
              </a:rPr>
              <a:t> </a:t>
            </a:r>
            <a:r>
              <a:rPr lang="nl-NL" sz="1600" b="1" dirty="0">
                <a:effectLst/>
                <a:latin typeface="Effra" panose="02000506080000020004"/>
                <a:ea typeface="Aptos" panose="020B0004020202020204" pitchFamily="34" charset="0"/>
                <a:cs typeface="Aptos" panose="020B0004020202020204" pitchFamily="34" charset="0"/>
              </a:rPr>
              <a:t>Geef twee verschillende voorbeelden van SPEL in filmfragment 6 waaruit blijkt dat hij een stereotiepe vrouw speelt. (2pt)</a:t>
            </a:r>
            <a:endParaRPr lang="nl-NL" sz="1600" dirty="0">
              <a:effectLst/>
              <a:latin typeface="Effra" panose="02000506080000020004"/>
              <a:ea typeface="Aptos" panose="020B0004020202020204" pitchFamily="34" charset="0"/>
              <a:cs typeface="Aptos" panose="020B0004020202020204" pitchFamily="34" charset="0"/>
            </a:endParaRPr>
          </a:p>
          <a:p>
            <a:r>
              <a:rPr lang="nl-NL" sz="1600" b="1" dirty="0">
                <a:effectLst/>
                <a:latin typeface="Effra" panose="02000506080000020004"/>
                <a:ea typeface="Aptos" panose="020B0004020202020204" pitchFamily="34" charset="0"/>
                <a:cs typeface="Aptos" panose="020B0004020202020204" pitchFamily="34" charset="0"/>
              </a:rPr>
              <a:t> </a:t>
            </a:r>
            <a:endParaRPr lang="nl-NL" sz="1600" dirty="0">
              <a:solidFill>
                <a:srgbClr val="FF0000"/>
              </a:solidFill>
              <a:effectLst/>
              <a:latin typeface="Effra" panose="02000506080000020004"/>
              <a:ea typeface="Aptos" panose="020B0004020202020204" pitchFamily="34" charset="0"/>
              <a:cs typeface="Aptos" panose="020B0004020202020204" pitchFamily="34" charset="0"/>
            </a:endParaRPr>
          </a:p>
        </p:txBody>
      </p:sp>
      <p:sp>
        <p:nvSpPr>
          <p:cNvPr id="3" name="Tekstvak 2">
            <a:extLst>
              <a:ext uri="{FF2B5EF4-FFF2-40B4-BE49-F238E27FC236}">
                <a16:creationId xmlns:a16="http://schemas.microsoft.com/office/drawing/2014/main" id="{BD8E10AC-042B-C14E-9518-C2EE839BFD43}"/>
              </a:ext>
            </a:extLst>
          </p:cNvPr>
          <p:cNvSpPr txBox="1"/>
          <p:nvPr/>
        </p:nvSpPr>
        <p:spPr>
          <a:xfrm>
            <a:off x="5077597" y="1940098"/>
            <a:ext cx="6613551" cy="4209101"/>
          </a:xfrm>
          <a:prstGeom prst="rect">
            <a:avLst/>
          </a:prstGeom>
          <a:noFill/>
        </p:spPr>
        <p:txBody>
          <a:bodyPr wrap="square">
            <a:spAutoFit/>
          </a:bodyPr>
          <a:lstStyle/>
          <a:p>
            <a:pPr>
              <a:lnSpc>
                <a:spcPct val="120000"/>
              </a:lnSpc>
            </a:pPr>
            <a:r>
              <a:rPr lang="nl-NL" sz="1400" b="1" dirty="0">
                <a:effectLst/>
                <a:latin typeface="Effra" panose="02000506080000020004"/>
                <a:ea typeface="Aptos" panose="020B0004020202020204" pitchFamily="34" charset="0"/>
                <a:cs typeface="Aptos" panose="020B0004020202020204" pitchFamily="34" charset="0"/>
              </a:rPr>
              <a:t>De antwoorden moeten de volgende strekking hebben: </a:t>
            </a:r>
            <a:br>
              <a:rPr lang="nl-NL" sz="1400" b="1" dirty="0">
                <a:solidFill>
                  <a:srgbClr val="FF0000"/>
                </a:solidFill>
                <a:effectLst/>
                <a:latin typeface="Effra" panose="02000506080000020004"/>
                <a:ea typeface="Aptos" panose="020B0004020202020204" pitchFamily="34" charset="0"/>
                <a:cs typeface="Aptos" panose="020B0004020202020204" pitchFamily="34" charset="0"/>
              </a:rPr>
            </a:br>
            <a:r>
              <a:rPr lang="nl-NL" sz="1400" dirty="0" err="1">
                <a:solidFill>
                  <a:srgbClr val="FF0000"/>
                </a:solidFill>
                <a:effectLst/>
                <a:latin typeface="Effra" panose="02000506080000020004"/>
                <a:ea typeface="Aptos" panose="020B0004020202020204" pitchFamily="34" charset="0"/>
                <a:cs typeface="Aptos" panose="020B0004020202020204" pitchFamily="34" charset="0"/>
              </a:rPr>
              <a:t>Mercury</a:t>
            </a:r>
            <a:r>
              <a:rPr lang="nl-NL" sz="1400" dirty="0">
                <a:solidFill>
                  <a:srgbClr val="FF0000"/>
                </a:solidFill>
                <a:effectLst/>
                <a:latin typeface="Effra" panose="02000506080000020004"/>
                <a:ea typeface="Aptos" panose="020B0004020202020204" pitchFamily="34" charset="0"/>
                <a:cs typeface="Aptos" panose="020B0004020202020204" pitchFamily="34" charset="0"/>
              </a:rPr>
              <a:t> speelt een stereotiepe vrouw door (twee van de volgende):</a:t>
            </a:r>
          </a:p>
          <a:p>
            <a:pPr>
              <a:lnSpc>
                <a:spcPct val="120000"/>
              </a:lnSpc>
            </a:pPr>
            <a:r>
              <a:rPr lang="nl-NL" sz="1400" dirty="0">
                <a:solidFill>
                  <a:srgbClr val="FF0000"/>
                </a:solidFill>
                <a:effectLst/>
                <a:latin typeface="Effra" panose="02000506080000020004"/>
                <a:ea typeface="Aptos" panose="020B0004020202020204" pitchFamily="34" charset="0"/>
                <a:cs typeface="Aptos" panose="020B0004020202020204" pitchFamily="34" charset="0"/>
              </a:rPr>
              <a:t>− (mimiek) (overdreven) te knipogen (flirten) naar de camera / de mond (overdreven) te openen. </a:t>
            </a:r>
          </a:p>
          <a:p>
            <a:pPr>
              <a:lnSpc>
                <a:spcPct val="120000"/>
              </a:lnSpc>
            </a:pPr>
            <a:r>
              <a:rPr lang="nl-NL" sz="1400" dirty="0">
                <a:solidFill>
                  <a:srgbClr val="FF0000"/>
                </a:solidFill>
                <a:effectLst/>
                <a:latin typeface="Effra" panose="02000506080000020004"/>
                <a:ea typeface="Aptos" panose="020B0004020202020204" pitchFamily="34" charset="0"/>
                <a:cs typeface="Aptos" panose="020B0004020202020204" pitchFamily="34" charset="0"/>
              </a:rPr>
              <a:t>− (houding) met z’n hand(en) (overdreven / demonstratief) in z’n zij te staan. </a:t>
            </a:r>
          </a:p>
          <a:p>
            <a:pPr>
              <a:lnSpc>
                <a:spcPct val="120000"/>
              </a:lnSpc>
            </a:pPr>
            <a:r>
              <a:rPr lang="nl-NL" sz="1400" dirty="0">
                <a:solidFill>
                  <a:srgbClr val="FF0000"/>
                </a:solidFill>
                <a:effectLst/>
                <a:latin typeface="Effra" panose="02000506080000020004"/>
                <a:ea typeface="Aptos" panose="020B0004020202020204" pitchFamily="34" charset="0"/>
                <a:cs typeface="Aptos" panose="020B0004020202020204" pitchFamily="34" charset="0"/>
              </a:rPr>
              <a:t>− (handeling) z’n hoofd (overdreven / demonstratief) te bewegen (“I </a:t>
            </a:r>
            <a:r>
              <a:rPr lang="nl-NL" sz="1400" dirty="0" err="1">
                <a:solidFill>
                  <a:srgbClr val="FF0000"/>
                </a:solidFill>
                <a:effectLst/>
                <a:latin typeface="Effra" panose="02000506080000020004"/>
                <a:ea typeface="Aptos" panose="020B0004020202020204" pitchFamily="34" charset="0"/>
                <a:cs typeface="Aptos" panose="020B0004020202020204" pitchFamily="34" charset="0"/>
              </a:rPr>
              <a:t>don’t</a:t>
            </a:r>
            <a:r>
              <a:rPr lang="nl-NL" sz="1400" dirty="0">
                <a:solidFill>
                  <a:srgbClr val="FF0000"/>
                </a:solidFill>
                <a:effectLst/>
                <a:latin typeface="Effra" panose="02000506080000020004"/>
                <a:ea typeface="Aptos" panose="020B0004020202020204" pitchFamily="34" charset="0"/>
                <a:cs typeface="Aptos" panose="020B0004020202020204" pitchFamily="34" charset="0"/>
              </a:rPr>
              <a:t> </a:t>
            </a:r>
            <a:r>
              <a:rPr lang="nl-NL" sz="1400" dirty="0" err="1">
                <a:solidFill>
                  <a:srgbClr val="FF0000"/>
                </a:solidFill>
                <a:effectLst/>
                <a:latin typeface="Effra" panose="02000506080000020004"/>
                <a:ea typeface="Aptos" panose="020B0004020202020204" pitchFamily="34" charset="0"/>
                <a:cs typeface="Aptos" panose="020B0004020202020204" pitchFamily="34" charset="0"/>
              </a:rPr>
              <a:t>need</a:t>
            </a:r>
            <a:r>
              <a:rPr lang="nl-NL" sz="1400" dirty="0">
                <a:solidFill>
                  <a:srgbClr val="FF0000"/>
                </a:solidFill>
                <a:effectLst/>
                <a:latin typeface="Effra" panose="02000506080000020004"/>
                <a:ea typeface="Aptos" panose="020B0004020202020204" pitchFamily="34" charset="0"/>
                <a:cs typeface="Aptos" panose="020B0004020202020204" pitchFamily="34" charset="0"/>
              </a:rPr>
              <a:t> </a:t>
            </a:r>
            <a:r>
              <a:rPr lang="nl-NL" sz="1400" dirty="0" err="1">
                <a:solidFill>
                  <a:srgbClr val="FF0000"/>
                </a:solidFill>
                <a:effectLst/>
                <a:latin typeface="Effra" panose="02000506080000020004"/>
                <a:ea typeface="Aptos" panose="020B0004020202020204" pitchFamily="34" charset="0"/>
                <a:cs typeface="Aptos" panose="020B0004020202020204" pitchFamily="34" charset="0"/>
              </a:rPr>
              <a:t>you</a:t>
            </a:r>
            <a:r>
              <a:rPr lang="nl-NL" sz="1400" dirty="0">
                <a:solidFill>
                  <a:srgbClr val="FF0000"/>
                </a:solidFill>
                <a:effectLst/>
                <a:latin typeface="Effra" panose="02000506080000020004"/>
                <a:ea typeface="Aptos" panose="020B0004020202020204" pitchFamily="34" charset="0"/>
                <a:cs typeface="Aptos" panose="020B0004020202020204" pitchFamily="34" charset="0"/>
              </a:rPr>
              <a:t>”). </a:t>
            </a:r>
          </a:p>
          <a:p>
            <a:pPr>
              <a:lnSpc>
                <a:spcPct val="120000"/>
              </a:lnSpc>
            </a:pPr>
            <a:r>
              <a:rPr lang="nl-NL" sz="1400" dirty="0">
                <a:solidFill>
                  <a:srgbClr val="FF0000"/>
                </a:solidFill>
                <a:effectLst/>
                <a:latin typeface="Effra" panose="02000506080000020004"/>
                <a:ea typeface="Aptos" panose="020B0004020202020204" pitchFamily="34" charset="0"/>
                <a:cs typeface="Aptos" panose="020B0004020202020204" pitchFamily="34" charset="0"/>
              </a:rPr>
              <a:t>− (houding/handeling) zijn ‘borsten’ (overdreven) naar voren te duwen. </a:t>
            </a:r>
          </a:p>
          <a:p>
            <a:pPr>
              <a:lnSpc>
                <a:spcPct val="120000"/>
              </a:lnSpc>
            </a:pPr>
            <a:r>
              <a:rPr lang="nl-NL" sz="1400" dirty="0">
                <a:solidFill>
                  <a:srgbClr val="FF0000"/>
                </a:solidFill>
                <a:effectLst/>
                <a:latin typeface="Effra" panose="02000506080000020004"/>
                <a:ea typeface="Aptos" panose="020B0004020202020204" pitchFamily="34" charset="0"/>
                <a:cs typeface="Aptos" panose="020B0004020202020204" pitchFamily="34" charset="0"/>
              </a:rPr>
              <a:t>− (handeling) (overdreven) te heupwiegen. </a:t>
            </a:r>
          </a:p>
          <a:p>
            <a:pPr>
              <a:lnSpc>
                <a:spcPct val="120000"/>
              </a:lnSpc>
            </a:pPr>
            <a:r>
              <a:rPr lang="nl-NL" sz="1400" dirty="0">
                <a:solidFill>
                  <a:srgbClr val="FF0000"/>
                </a:solidFill>
                <a:effectLst/>
                <a:latin typeface="Effra" panose="02000506080000020004"/>
                <a:ea typeface="Aptos" panose="020B0004020202020204" pitchFamily="34" charset="0"/>
                <a:cs typeface="Aptos" panose="020B0004020202020204" pitchFamily="34" charset="0"/>
              </a:rPr>
              <a:t>− (houding/handeling) bij het stofzuigen (overdreven) zijn billen naar achteren te duwen. </a:t>
            </a:r>
          </a:p>
          <a:p>
            <a:pPr>
              <a:lnSpc>
                <a:spcPct val="120000"/>
              </a:lnSpc>
            </a:pPr>
            <a:r>
              <a:rPr lang="nl-NL" sz="1400" dirty="0">
                <a:solidFill>
                  <a:srgbClr val="FF0000"/>
                </a:solidFill>
                <a:effectLst/>
                <a:latin typeface="Effra" panose="02000506080000020004"/>
                <a:ea typeface="Aptos" panose="020B0004020202020204" pitchFamily="34" charset="0"/>
                <a:cs typeface="Aptos" panose="020B0004020202020204" pitchFamily="34" charset="0"/>
              </a:rPr>
              <a:t>− (gebaar) (overdreven) te wijzen (om woorden kracht bij te zetten). </a:t>
            </a:r>
          </a:p>
          <a:p>
            <a:pPr>
              <a:lnSpc>
                <a:spcPct val="120000"/>
              </a:lnSpc>
            </a:pPr>
            <a:r>
              <a:rPr lang="nl-NL" sz="1400" dirty="0">
                <a:solidFill>
                  <a:srgbClr val="FF0000"/>
                </a:solidFill>
                <a:effectLst/>
                <a:latin typeface="Effra" panose="02000506080000020004"/>
                <a:ea typeface="Aptos" panose="020B0004020202020204" pitchFamily="34" charset="0"/>
                <a:cs typeface="Aptos" panose="020B0004020202020204" pitchFamily="34" charset="0"/>
              </a:rPr>
              <a:t>− (handeling) (overdreven) z’n haar uit z’n gezicht te vegen. </a:t>
            </a:r>
          </a:p>
          <a:p>
            <a:pPr>
              <a:lnSpc>
                <a:spcPct val="120000"/>
              </a:lnSpc>
            </a:pPr>
            <a:r>
              <a:rPr lang="nl-NL" sz="1400" dirty="0">
                <a:solidFill>
                  <a:srgbClr val="FF0000"/>
                </a:solidFill>
                <a:effectLst/>
                <a:latin typeface="Effra" panose="02000506080000020004"/>
                <a:ea typeface="Aptos" panose="020B0004020202020204" pitchFamily="34" charset="0"/>
                <a:cs typeface="Aptos" panose="020B0004020202020204" pitchFamily="34" charset="0"/>
              </a:rPr>
              <a:t>− (handeling) door (overdreven) met de benen samen door de knieën te gaan. </a:t>
            </a:r>
          </a:p>
          <a:p>
            <a:pPr>
              <a:lnSpc>
                <a:spcPct val="120000"/>
              </a:lnSpc>
            </a:pPr>
            <a:r>
              <a:rPr lang="nl-NL" sz="1400" dirty="0">
                <a:solidFill>
                  <a:srgbClr val="FF0000"/>
                </a:solidFill>
                <a:effectLst/>
                <a:latin typeface="Effra" panose="02000506080000020004"/>
                <a:ea typeface="Aptos" panose="020B0004020202020204" pitchFamily="34" charset="0"/>
                <a:cs typeface="Aptos" panose="020B0004020202020204" pitchFamily="34" charset="0"/>
              </a:rPr>
              <a:t>- (handeling) (overdreven) zichtbaar (goed/elegant) stofzuigen (huishoudelijk werk doen)</a:t>
            </a:r>
          </a:p>
        </p:txBody>
      </p:sp>
      <p:pic>
        <p:nvPicPr>
          <p:cNvPr id="2" name="Queen - I Want To Break Free (Official HD Remastered Video)">
            <a:hlinkClick r:id="" action="ppaction://media"/>
            <a:extLst>
              <a:ext uri="{FF2B5EF4-FFF2-40B4-BE49-F238E27FC236}">
                <a16:creationId xmlns:a16="http://schemas.microsoft.com/office/drawing/2014/main" id="{EDDAE31A-C539-8F56-C048-97F2651EAE59}"/>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l="13050" r="13234"/>
          <a:stretch/>
        </p:blipFill>
        <p:spPr>
          <a:xfrm>
            <a:off x="500852" y="1338375"/>
            <a:ext cx="4498003" cy="3432189"/>
          </a:xfrm>
          <a:prstGeom prst="rect">
            <a:avLst/>
          </a:prstGeom>
        </p:spPr>
      </p:pic>
    </p:spTree>
    <p:extLst>
      <p:ext uri="{BB962C8B-B14F-4D97-AF65-F5344CB8AC3E}">
        <p14:creationId xmlns:p14="http://schemas.microsoft.com/office/powerpoint/2010/main" val="3291050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74FA5C-F64D-7AF2-A67E-895C9B1DC9D2}"/>
            </a:ext>
          </a:extLst>
        </p:cNvPr>
        <p:cNvGrpSpPr/>
        <p:nvPr/>
      </p:nvGrpSpPr>
      <p:grpSpPr>
        <a:xfrm>
          <a:off x="0" y="0"/>
          <a:ext cx="0" cy="0"/>
          <a:chOff x="0" y="0"/>
          <a:chExt cx="0" cy="0"/>
        </a:xfrm>
      </p:grpSpPr>
      <p:sp>
        <p:nvSpPr>
          <p:cNvPr id="2" name="Tekstvak 1">
            <a:extLst>
              <a:ext uri="{FF2B5EF4-FFF2-40B4-BE49-F238E27FC236}">
                <a16:creationId xmlns:a16="http://schemas.microsoft.com/office/drawing/2014/main" id="{8C2476A9-CB5D-0193-73F3-DC92FB498AD8}"/>
              </a:ext>
            </a:extLst>
          </p:cNvPr>
          <p:cNvSpPr txBox="1"/>
          <p:nvPr/>
        </p:nvSpPr>
        <p:spPr>
          <a:xfrm>
            <a:off x="701637" y="802122"/>
            <a:ext cx="10148048" cy="5909310"/>
          </a:xfrm>
          <a:prstGeom prst="rect">
            <a:avLst/>
          </a:prstGeom>
          <a:noFill/>
        </p:spPr>
        <p:txBody>
          <a:bodyPr wrap="square" rtlCol="0">
            <a:spAutoFit/>
          </a:bodyPr>
          <a:lstStyle/>
          <a:p>
            <a:r>
              <a:rPr lang="nl-NL" sz="3200" b="1" u="sng" dirty="0">
                <a:latin typeface="Effra" panose="02000506080000020004"/>
              </a:rPr>
              <a:t>Let op bij analysevragen!</a:t>
            </a:r>
          </a:p>
          <a:p>
            <a:endParaRPr lang="nl-NL" sz="3200" b="1" u="sng" dirty="0">
              <a:latin typeface="Effra" panose="02000506080000020004"/>
            </a:endParaRPr>
          </a:p>
          <a:p>
            <a:r>
              <a:rPr lang="nl-NL" sz="2400" dirty="0">
                <a:latin typeface="Effra" panose="02000506080000020004"/>
              </a:rPr>
              <a:t>Beschrijf de bron objectief en volledig: </a:t>
            </a:r>
            <a:br>
              <a:rPr lang="nl-NL" sz="2400" dirty="0">
                <a:latin typeface="Effra" panose="02000506080000020004"/>
              </a:rPr>
            </a:br>
            <a:r>
              <a:rPr lang="nl-NL" sz="2400" dirty="0">
                <a:latin typeface="Effra" panose="02000506080000020004"/>
              </a:rPr>
              <a:t>alsof je docent de bron niet voor zich </a:t>
            </a:r>
            <a:br>
              <a:rPr lang="nl-NL" sz="2400" dirty="0">
                <a:latin typeface="Effra" panose="02000506080000020004"/>
              </a:rPr>
            </a:br>
            <a:r>
              <a:rPr lang="nl-NL" sz="2400" dirty="0">
                <a:latin typeface="Effra" panose="02000506080000020004"/>
              </a:rPr>
              <a:t>heeft. </a:t>
            </a:r>
          </a:p>
          <a:p>
            <a:endParaRPr lang="nl-NL" sz="2100" dirty="0">
              <a:latin typeface="Effra" panose="02000506080000020004"/>
            </a:endParaRPr>
          </a:p>
          <a:p>
            <a:r>
              <a:rPr lang="nl-NL" sz="2100" dirty="0">
                <a:latin typeface="Effra" panose="02000506080000020004"/>
              </a:rPr>
              <a:t>Dus op de vraag ‘beschrijf hoe je kunt zien dat Mona Lisa </a:t>
            </a:r>
            <a:br>
              <a:rPr lang="nl-NL" sz="2100" dirty="0">
                <a:latin typeface="Effra" panose="02000506080000020004"/>
              </a:rPr>
            </a:br>
            <a:r>
              <a:rPr lang="nl-NL" sz="2100" dirty="0">
                <a:latin typeface="Effra" panose="02000506080000020004"/>
              </a:rPr>
              <a:t>de hele nacht heeft doorgehaald en zodoende niet goed </a:t>
            </a:r>
            <a:br>
              <a:rPr lang="nl-NL" sz="2100" dirty="0">
                <a:latin typeface="Effra" panose="02000506080000020004"/>
              </a:rPr>
            </a:br>
            <a:r>
              <a:rPr lang="nl-NL" sz="2100" dirty="0">
                <a:latin typeface="Effra" panose="02000506080000020004"/>
              </a:rPr>
              <a:t>uitgerust is voor het KUA-examen?</a:t>
            </a:r>
          </a:p>
          <a:p>
            <a:r>
              <a:rPr lang="nl-NL" sz="2100" dirty="0">
                <a:latin typeface="Effra" panose="02000506080000020004"/>
              </a:rPr>
              <a:t>antwoord je niet: </a:t>
            </a:r>
          </a:p>
          <a:p>
            <a:r>
              <a:rPr lang="nl-NL" sz="2100" dirty="0">
                <a:latin typeface="Effra" panose="02000506080000020004"/>
              </a:rPr>
              <a:t>‘Ze is moe of ze ziet er moe uit.’ </a:t>
            </a:r>
          </a:p>
          <a:p>
            <a:endParaRPr lang="nl-NL" sz="2100" dirty="0">
              <a:latin typeface="Effra" panose="02000506080000020004"/>
            </a:endParaRPr>
          </a:p>
          <a:p>
            <a:r>
              <a:rPr lang="nl-NL" sz="2100" dirty="0">
                <a:latin typeface="Effra" panose="02000506080000020004"/>
              </a:rPr>
              <a:t>maar: </a:t>
            </a:r>
          </a:p>
          <a:p>
            <a:r>
              <a:rPr lang="nl-NL" sz="2100" dirty="0">
                <a:latin typeface="Effra" panose="02000506080000020004"/>
              </a:rPr>
              <a:t>‘Ze heeft wallen onder haar ogen en haar haar zit verwilderd (losse plukjes), hierdoor oogt het alsof ze de hele nacht heeft doorgehaald en niet goed is uitgerust.’</a:t>
            </a:r>
          </a:p>
          <a:p>
            <a:endParaRPr lang="nl-NL" sz="3200" dirty="0">
              <a:latin typeface="Effra" panose="02000506080000020004"/>
            </a:endParaRPr>
          </a:p>
        </p:txBody>
      </p:sp>
      <p:pic>
        <p:nvPicPr>
          <p:cNvPr id="1026" name="Picture 2" descr="Ananda - Feeling ran down? Not sleeping well? Still tired when you wake up?  Massage has a multitude of benefits including a reduction of stress and  anxiety, reduced depression, improved sleep, and">
            <a:extLst>
              <a:ext uri="{FF2B5EF4-FFF2-40B4-BE49-F238E27FC236}">
                <a16:creationId xmlns:a16="http://schemas.microsoft.com/office/drawing/2014/main" id="{9EA0B1D0-A33A-E941-A5E2-9E2D9FBCFF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91450" y="1509713"/>
            <a:ext cx="4148139" cy="3321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25875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B49CE2D-3318-3CB1-01CD-7FD0DFFF5637}"/>
              </a:ext>
            </a:extLst>
          </p:cNvPr>
          <p:cNvSpPr txBox="1"/>
          <p:nvPr/>
        </p:nvSpPr>
        <p:spPr>
          <a:xfrm>
            <a:off x="1021976" y="986255"/>
            <a:ext cx="10148048" cy="5539978"/>
          </a:xfrm>
          <a:prstGeom prst="rect">
            <a:avLst/>
          </a:prstGeom>
          <a:noFill/>
        </p:spPr>
        <p:txBody>
          <a:bodyPr wrap="square" rtlCol="0">
            <a:spAutoFit/>
          </a:bodyPr>
          <a:lstStyle/>
          <a:p>
            <a:r>
              <a:rPr lang="nl-NL" sz="3200" b="1" u="sng" dirty="0">
                <a:latin typeface="Effra" panose="02000506080000020004"/>
              </a:rPr>
              <a:t>Laatste tips</a:t>
            </a:r>
          </a:p>
          <a:p>
            <a:endParaRPr lang="nl-NL" sz="2800" dirty="0">
              <a:latin typeface="Effra" panose="02000506080000020004"/>
            </a:endParaRPr>
          </a:p>
          <a:p>
            <a:pPr marL="457200" indent="-457200">
              <a:buFontTx/>
              <a:buChar char="-"/>
            </a:pPr>
            <a:r>
              <a:rPr lang="nl-NL" sz="2100" dirty="0">
                <a:latin typeface="Effra" panose="02000506080000020004"/>
              </a:rPr>
              <a:t>Neem je woordenboek morgen mee!</a:t>
            </a:r>
          </a:p>
          <a:p>
            <a:pPr marL="457200" indent="-457200">
              <a:buFontTx/>
              <a:buChar char="-"/>
            </a:pPr>
            <a:endParaRPr lang="nl-NL" sz="2100" dirty="0">
              <a:latin typeface="Effra" panose="02000506080000020004"/>
            </a:endParaRPr>
          </a:p>
          <a:p>
            <a:pPr marL="457200" indent="-457200">
              <a:buFontTx/>
              <a:buChar char="-"/>
            </a:pPr>
            <a:r>
              <a:rPr lang="nl-NL" sz="2100" dirty="0">
                <a:latin typeface="Effra" panose="02000506080000020004"/>
              </a:rPr>
              <a:t>Nummer je argumenten en lees je antwoord terug: heb ik volledig antwoord gegeven op de vraag (</a:t>
            </a:r>
            <a:r>
              <a:rPr lang="nl-NL" sz="2100" b="1" dirty="0">
                <a:latin typeface="Effra" panose="02000506080000020004"/>
              </a:rPr>
              <a:t>noem</a:t>
            </a:r>
            <a:r>
              <a:rPr lang="nl-NL" sz="2100" dirty="0">
                <a:latin typeface="Effra" panose="02000506080000020004"/>
              </a:rPr>
              <a:t> versus </a:t>
            </a:r>
            <a:r>
              <a:rPr lang="nl-NL" sz="2100" b="1" dirty="0">
                <a:latin typeface="Effra" panose="02000506080000020004"/>
              </a:rPr>
              <a:t>leg uit</a:t>
            </a:r>
            <a:r>
              <a:rPr lang="nl-NL" sz="2100" dirty="0">
                <a:latin typeface="Effra" panose="02000506080000020004"/>
              </a:rPr>
              <a:t>, </a:t>
            </a:r>
            <a:r>
              <a:rPr lang="nl-NL" sz="2100" b="1" dirty="0">
                <a:latin typeface="Effra" panose="02000506080000020004"/>
              </a:rPr>
              <a:t>verklaar</a:t>
            </a:r>
            <a:r>
              <a:rPr lang="nl-NL" sz="2100" dirty="0">
                <a:latin typeface="Effra" panose="02000506080000020004"/>
              </a:rPr>
              <a:t> of </a:t>
            </a:r>
            <a:r>
              <a:rPr lang="nl-NL" sz="2100" b="1" dirty="0">
                <a:latin typeface="Effra" panose="02000506080000020004"/>
              </a:rPr>
              <a:t>beschrijf</a:t>
            </a:r>
            <a:r>
              <a:rPr lang="nl-NL" sz="2100" dirty="0">
                <a:latin typeface="Effra" panose="02000506080000020004"/>
              </a:rPr>
              <a:t>).</a:t>
            </a:r>
          </a:p>
          <a:p>
            <a:pPr marL="457200" indent="-457200">
              <a:buFontTx/>
              <a:buChar char="-"/>
            </a:pPr>
            <a:endParaRPr lang="nl-NL" sz="2100" dirty="0">
              <a:latin typeface="Effra" panose="02000506080000020004"/>
            </a:endParaRPr>
          </a:p>
          <a:p>
            <a:pPr marL="457200" indent="-457200">
              <a:buFontTx/>
              <a:buChar char="-"/>
            </a:pPr>
            <a:r>
              <a:rPr lang="nl-NL" sz="2100" dirty="0">
                <a:latin typeface="Effra" panose="02000506080000020004"/>
              </a:rPr>
              <a:t>Neem de begrippen omtrent vormgeving nog even door. </a:t>
            </a:r>
          </a:p>
          <a:p>
            <a:pPr marL="457200" indent="-457200">
              <a:buFontTx/>
              <a:buChar char="-"/>
            </a:pPr>
            <a:endParaRPr lang="nl-NL" sz="2100" dirty="0">
              <a:latin typeface="Effra" panose="02000506080000020004"/>
            </a:endParaRPr>
          </a:p>
          <a:p>
            <a:pPr marL="457200" indent="-457200">
              <a:buFontTx/>
              <a:buChar char="-"/>
            </a:pPr>
            <a:r>
              <a:rPr lang="nl-NL" sz="2100" dirty="0">
                <a:latin typeface="Effra" panose="02000506080000020004"/>
              </a:rPr>
              <a:t>Er zitten geen valkuilvragen in het examen, </a:t>
            </a:r>
            <a:br>
              <a:rPr lang="nl-NL" sz="2100" dirty="0">
                <a:latin typeface="Effra" panose="02000506080000020004"/>
              </a:rPr>
            </a:br>
            <a:r>
              <a:rPr lang="nl-NL" sz="2100" dirty="0">
                <a:latin typeface="Effra" panose="02000506080000020004"/>
              </a:rPr>
              <a:t>denk niet te moeilijk, soms is het echt zo voor de hand </a:t>
            </a:r>
            <a:br>
              <a:rPr lang="nl-NL" sz="2100" dirty="0">
                <a:latin typeface="Effra" panose="02000506080000020004"/>
              </a:rPr>
            </a:br>
            <a:r>
              <a:rPr lang="nl-NL" sz="2100" dirty="0">
                <a:latin typeface="Effra" panose="02000506080000020004"/>
              </a:rPr>
              <a:t>liggend als je denkt.</a:t>
            </a:r>
          </a:p>
          <a:p>
            <a:pPr marL="457200" indent="-457200">
              <a:buFontTx/>
              <a:buChar char="-"/>
            </a:pPr>
            <a:endParaRPr lang="nl-NL" sz="2100" dirty="0">
              <a:latin typeface="Effra" panose="02000506080000020004"/>
            </a:endParaRPr>
          </a:p>
          <a:p>
            <a:pPr marL="457200" indent="-457200">
              <a:buFontTx/>
              <a:buChar char="-"/>
            </a:pPr>
            <a:r>
              <a:rPr lang="nl-NL" sz="2100" dirty="0">
                <a:latin typeface="Effra" panose="02000506080000020004"/>
              </a:rPr>
              <a:t>Wiebel af en toe met je tenen tijdens het examen </a:t>
            </a:r>
            <a:br>
              <a:rPr lang="nl-NL" sz="2100" dirty="0">
                <a:latin typeface="Effra" panose="02000506080000020004"/>
              </a:rPr>
            </a:br>
            <a:r>
              <a:rPr lang="nl-NL" sz="2100" dirty="0">
                <a:latin typeface="Effra" panose="02000506080000020004"/>
              </a:rPr>
              <a:t>of trek een gekke bek.</a:t>
            </a:r>
          </a:p>
          <a:p>
            <a:endParaRPr lang="nl-NL" sz="2100" dirty="0">
              <a:latin typeface="Effra" panose="02000506080000020004"/>
            </a:endParaRPr>
          </a:p>
        </p:txBody>
      </p:sp>
      <p:pic>
        <p:nvPicPr>
          <p:cNvPr id="2050" name="Picture 2" descr="40 Best Memes To Let You Know That 'You Got This'">
            <a:extLst>
              <a:ext uri="{FF2B5EF4-FFF2-40B4-BE49-F238E27FC236}">
                <a16:creationId xmlns:a16="http://schemas.microsoft.com/office/drawing/2014/main" id="{1241569B-727F-49FF-32A2-AF8D7A3846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09804" y="3429000"/>
            <a:ext cx="2708023" cy="3298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64043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B49CE2D-3318-3CB1-01CD-7FD0DFFF5637}"/>
              </a:ext>
            </a:extLst>
          </p:cNvPr>
          <p:cNvSpPr txBox="1"/>
          <p:nvPr/>
        </p:nvSpPr>
        <p:spPr>
          <a:xfrm>
            <a:off x="650837" y="1028028"/>
            <a:ext cx="10148048" cy="5570756"/>
          </a:xfrm>
          <a:prstGeom prst="rect">
            <a:avLst/>
          </a:prstGeom>
          <a:noFill/>
        </p:spPr>
        <p:txBody>
          <a:bodyPr wrap="square" rtlCol="0">
            <a:spAutoFit/>
          </a:bodyPr>
          <a:lstStyle/>
          <a:p>
            <a:r>
              <a:rPr lang="nl-NL" sz="3200" b="1" u="sng" dirty="0">
                <a:latin typeface="Effra"/>
              </a:rPr>
              <a:t>In dit spreekuur:</a:t>
            </a:r>
          </a:p>
          <a:p>
            <a:endParaRPr lang="nl-NL" sz="3200" b="1" u="sng" dirty="0">
              <a:latin typeface="Effra"/>
            </a:endParaRPr>
          </a:p>
          <a:p>
            <a:pPr marL="457200" indent="-457200">
              <a:buFontTx/>
              <a:buChar char="-"/>
            </a:pPr>
            <a:r>
              <a:rPr lang="nl-NL" sz="2800" dirty="0">
                <a:latin typeface="Effra"/>
              </a:rPr>
              <a:t>Korte schets van de onderwerpen</a:t>
            </a:r>
          </a:p>
          <a:p>
            <a:pPr marL="457200" indent="-457200">
              <a:buFontTx/>
              <a:buChar char="-"/>
            </a:pPr>
            <a:r>
              <a:rPr lang="nl-NL" sz="2800" dirty="0">
                <a:latin typeface="Effra"/>
              </a:rPr>
              <a:t>Verschillende soorten vragen – hoe pak je dit aan?</a:t>
            </a:r>
          </a:p>
          <a:p>
            <a:pPr marL="457200" indent="-457200">
              <a:buFontTx/>
              <a:buChar char="-"/>
            </a:pPr>
            <a:r>
              <a:rPr lang="nl-NL" sz="2800" dirty="0">
                <a:latin typeface="Effra"/>
              </a:rPr>
              <a:t>Oefenvragen</a:t>
            </a:r>
          </a:p>
          <a:p>
            <a:pPr marL="457200" indent="-457200">
              <a:buFontTx/>
              <a:buChar char="-"/>
            </a:pPr>
            <a:r>
              <a:rPr lang="nl-NL" sz="2800" dirty="0">
                <a:latin typeface="Effra"/>
              </a:rPr>
              <a:t>Laatste tips en tricks</a:t>
            </a:r>
          </a:p>
          <a:p>
            <a:pPr marL="457200" indent="-457200">
              <a:buFontTx/>
              <a:buChar char="-"/>
            </a:pPr>
            <a:endParaRPr lang="nl-NL" sz="3200" dirty="0">
              <a:latin typeface="Effra"/>
            </a:endParaRPr>
          </a:p>
          <a:p>
            <a:r>
              <a:rPr lang="nl-NL" sz="3200" b="1" u="sng" dirty="0">
                <a:latin typeface="Effra"/>
              </a:rPr>
              <a:t>Niet in dit spreekuur:</a:t>
            </a:r>
            <a:endParaRPr lang="nl-NL" sz="3200" dirty="0">
              <a:latin typeface="Effra"/>
            </a:endParaRPr>
          </a:p>
          <a:p>
            <a:endParaRPr lang="nl-NL" sz="3200" b="1" u="sng" dirty="0">
              <a:latin typeface="Effra"/>
            </a:endParaRPr>
          </a:p>
          <a:p>
            <a:pPr marL="457200" indent="-457200">
              <a:buFontTx/>
              <a:buChar char="-"/>
            </a:pPr>
            <a:r>
              <a:rPr lang="nl-NL" sz="2800" dirty="0">
                <a:latin typeface="Effra"/>
              </a:rPr>
              <a:t>Syllabus doorspitten</a:t>
            </a:r>
          </a:p>
          <a:p>
            <a:pPr marL="457200" indent="-457200">
              <a:buFontTx/>
              <a:buChar char="-"/>
            </a:pPr>
            <a:r>
              <a:rPr lang="nl-NL" sz="2800" dirty="0">
                <a:latin typeface="Effra"/>
              </a:rPr>
              <a:t>Analyse vormgevingsaspecten (zie video vorig jaar)</a:t>
            </a:r>
          </a:p>
          <a:p>
            <a:pPr marL="457200" indent="-457200">
              <a:buFontTx/>
              <a:buChar char="-"/>
            </a:pPr>
            <a:endParaRPr lang="nl-NL" sz="2800" dirty="0">
              <a:latin typeface="Effra"/>
            </a:endParaRPr>
          </a:p>
        </p:txBody>
      </p:sp>
      <p:pic>
        <p:nvPicPr>
          <p:cNvPr id="1026" name="Picture 2" descr="Memes: Entertainment or Fine Art? How to Use Memes to ...">
            <a:extLst>
              <a:ext uri="{FF2B5EF4-FFF2-40B4-BE49-F238E27FC236}">
                <a16:creationId xmlns:a16="http://schemas.microsoft.com/office/drawing/2014/main" id="{E0DE1057-19E1-262A-D78C-36D364F4A7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15723" y="2849526"/>
            <a:ext cx="2818311" cy="36429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14712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B49CE2D-3318-3CB1-01CD-7FD0DFFF5637}"/>
              </a:ext>
            </a:extLst>
          </p:cNvPr>
          <p:cNvSpPr txBox="1"/>
          <p:nvPr/>
        </p:nvSpPr>
        <p:spPr>
          <a:xfrm>
            <a:off x="986117" y="1068668"/>
            <a:ext cx="5199530" cy="3970318"/>
          </a:xfrm>
          <a:prstGeom prst="rect">
            <a:avLst/>
          </a:prstGeom>
          <a:noFill/>
        </p:spPr>
        <p:txBody>
          <a:bodyPr wrap="square" rtlCol="0">
            <a:spAutoFit/>
          </a:bodyPr>
          <a:lstStyle/>
          <a:p>
            <a:r>
              <a:rPr lang="nl-NL" sz="2800" b="1" u="sng" dirty="0">
                <a:latin typeface="Effra"/>
              </a:rPr>
              <a:t>Onderwerpen</a:t>
            </a:r>
          </a:p>
          <a:p>
            <a:endParaRPr lang="nl-NL" sz="2800" dirty="0">
              <a:latin typeface="Effra"/>
            </a:endParaRPr>
          </a:p>
          <a:p>
            <a:pPr marL="514350" indent="-514350">
              <a:buAutoNum type="arabicParenR"/>
            </a:pPr>
            <a:r>
              <a:rPr lang="nl-NL" sz="2800" dirty="0">
                <a:latin typeface="Effra"/>
              </a:rPr>
              <a:t>Cultuur van de kerk van </a:t>
            </a:r>
            <a:br>
              <a:rPr lang="nl-NL" sz="2800" dirty="0">
                <a:latin typeface="Effra"/>
              </a:rPr>
            </a:br>
            <a:r>
              <a:rPr lang="nl-NL" sz="2800" dirty="0">
                <a:latin typeface="Effra"/>
              </a:rPr>
              <a:t>de 11</a:t>
            </a:r>
            <a:r>
              <a:rPr lang="nl-NL" sz="2800" baseline="30000" dirty="0">
                <a:latin typeface="Effra"/>
              </a:rPr>
              <a:t>e</a:t>
            </a:r>
            <a:r>
              <a:rPr lang="nl-NL" sz="2800" dirty="0">
                <a:latin typeface="Effra"/>
              </a:rPr>
              <a:t>  t/m 14</a:t>
            </a:r>
            <a:r>
              <a:rPr lang="nl-NL" sz="2800" baseline="30000" dirty="0">
                <a:latin typeface="Effra"/>
              </a:rPr>
              <a:t>e</a:t>
            </a:r>
            <a:r>
              <a:rPr lang="nl-NL" sz="2800" dirty="0">
                <a:latin typeface="Effra"/>
              </a:rPr>
              <a:t> eeuw</a:t>
            </a:r>
            <a:br>
              <a:rPr lang="nl-NL" sz="2800" dirty="0">
                <a:latin typeface="Effra"/>
              </a:rPr>
            </a:br>
            <a:endParaRPr lang="nl-NL" sz="2800" dirty="0">
              <a:latin typeface="Effra"/>
            </a:endParaRPr>
          </a:p>
          <a:p>
            <a:pPr marL="514350" indent="-514350">
              <a:buAutoNum type="arabicParenR"/>
            </a:pPr>
            <a:r>
              <a:rPr lang="nl-NL" sz="2800" dirty="0">
                <a:latin typeface="Effra"/>
              </a:rPr>
              <a:t>Cultuur van het Moderne in de eerste helft van de 20</a:t>
            </a:r>
            <a:r>
              <a:rPr lang="nl-NL" sz="2800" baseline="30000" dirty="0">
                <a:latin typeface="Effra"/>
              </a:rPr>
              <a:t>e</a:t>
            </a:r>
            <a:r>
              <a:rPr lang="nl-NL" sz="2800" dirty="0">
                <a:latin typeface="Effra"/>
              </a:rPr>
              <a:t> eeuw</a:t>
            </a:r>
          </a:p>
          <a:p>
            <a:pPr marL="514350" indent="-514350">
              <a:buAutoNum type="arabicParenR"/>
            </a:pPr>
            <a:endParaRPr lang="nl-NL" sz="2800" dirty="0">
              <a:latin typeface="Effra"/>
            </a:endParaRPr>
          </a:p>
          <a:p>
            <a:pPr marL="514350" indent="-514350">
              <a:buAutoNum type="arabicParenR"/>
            </a:pPr>
            <a:r>
              <a:rPr lang="nl-NL" sz="2800" dirty="0">
                <a:latin typeface="Effra"/>
              </a:rPr>
              <a:t>Massacultuur vanaf 1950</a:t>
            </a:r>
          </a:p>
        </p:txBody>
      </p:sp>
      <p:sp>
        <p:nvSpPr>
          <p:cNvPr id="3" name="Tekstvak 2">
            <a:extLst>
              <a:ext uri="{FF2B5EF4-FFF2-40B4-BE49-F238E27FC236}">
                <a16:creationId xmlns:a16="http://schemas.microsoft.com/office/drawing/2014/main" id="{2C92E109-84CD-80DD-272E-87B2CBC3F8D6}"/>
              </a:ext>
            </a:extLst>
          </p:cNvPr>
          <p:cNvSpPr txBox="1"/>
          <p:nvPr/>
        </p:nvSpPr>
        <p:spPr>
          <a:xfrm>
            <a:off x="6354184" y="1068668"/>
            <a:ext cx="5109883" cy="5386090"/>
          </a:xfrm>
          <a:prstGeom prst="rect">
            <a:avLst/>
          </a:prstGeom>
          <a:noFill/>
        </p:spPr>
        <p:txBody>
          <a:bodyPr wrap="square" rtlCol="0">
            <a:spAutoFit/>
          </a:bodyPr>
          <a:lstStyle/>
          <a:p>
            <a:r>
              <a:rPr lang="nl-NL" sz="3200" b="1" u="sng" dirty="0">
                <a:latin typeface="Effra"/>
              </a:rPr>
              <a:t>Disciplines</a:t>
            </a:r>
          </a:p>
          <a:p>
            <a:endParaRPr lang="nl-NL" sz="3200" dirty="0">
              <a:latin typeface="Effra"/>
            </a:endParaRPr>
          </a:p>
          <a:p>
            <a:pPr marL="514350" indent="-514350">
              <a:buAutoNum type="alphaLcParenR"/>
            </a:pPr>
            <a:r>
              <a:rPr lang="nl-NL" sz="2800" dirty="0">
                <a:latin typeface="Effra"/>
              </a:rPr>
              <a:t>Beeldende kunst en vormgeving </a:t>
            </a:r>
          </a:p>
          <a:p>
            <a:pPr marL="514350" indent="-514350">
              <a:buAutoNum type="alphaLcParenR"/>
            </a:pPr>
            <a:endParaRPr lang="nl-NL" sz="2800" dirty="0">
              <a:latin typeface="Effra"/>
            </a:endParaRPr>
          </a:p>
          <a:p>
            <a:pPr marL="514350" indent="-514350">
              <a:buAutoNum type="alphaLcParenR"/>
            </a:pPr>
            <a:r>
              <a:rPr lang="nl-NL" sz="2800" dirty="0">
                <a:latin typeface="Effra"/>
              </a:rPr>
              <a:t>Muziek</a:t>
            </a:r>
          </a:p>
          <a:p>
            <a:pPr marL="514350" indent="-514350">
              <a:buAutoNum type="alphaLcParenR"/>
            </a:pPr>
            <a:endParaRPr lang="nl-NL" sz="2800" dirty="0">
              <a:latin typeface="Effra"/>
            </a:endParaRPr>
          </a:p>
          <a:p>
            <a:pPr marL="514350" indent="-514350">
              <a:buAutoNum type="alphaLcParenR"/>
            </a:pPr>
            <a:r>
              <a:rPr lang="nl-NL" sz="2800" dirty="0">
                <a:latin typeface="Effra"/>
              </a:rPr>
              <a:t>Dans</a:t>
            </a:r>
          </a:p>
          <a:p>
            <a:pPr marL="514350" indent="-514350">
              <a:buAutoNum type="alphaLcParenR"/>
            </a:pPr>
            <a:endParaRPr lang="nl-NL" sz="2800" dirty="0">
              <a:latin typeface="Effra"/>
            </a:endParaRPr>
          </a:p>
          <a:p>
            <a:pPr marL="514350" indent="-514350">
              <a:buAutoNum type="alphaLcParenR"/>
            </a:pPr>
            <a:r>
              <a:rPr lang="nl-NL" sz="2800" dirty="0">
                <a:latin typeface="Effra"/>
              </a:rPr>
              <a:t>Drama</a:t>
            </a:r>
          </a:p>
          <a:p>
            <a:pPr marL="514350" indent="-514350">
              <a:buAutoNum type="alphaLcParenR"/>
            </a:pPr>
            <a:endParaRPr lang="nl-NL" sz="2800" dirty="0">
              <a:latin typeface="Effra"/>
            </a:endParaRPr>
          </a:p>
          <a:p>
            <a:pPr marL="514350" indent="-514350">
              <a:buAutoNum type="alphaLcParenR"/>
            </a:pPr>
            <a:r>
              <a:rPr lang="nl-NL" sz="2800" dirty="0">
                <a:latin typeface="Effra"/>
              </a:rPr>
              <a:t> Film</a:t>
            </a:r>
          </a:p>
        </p:txBody>
      </p:sp>
      <p:pic>
        <p:nvPicPr>
          <p:cNvPr id="4" name="Picture 4" descr="Martha Graham Sticker">
            <a:extLst>
              <a:ext uri="{FF2B5EF4-FFF2-40B4-BE49-F238E27FC236}">
                <a16:creationId xmlns:a16="http://schemas.microsoft.com/office/drawing/2014/main" id="{F6B148B9-0560-6D57-06AB-193CE219D91E}"/>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7828607" y="2798144"/>
            <a:ext cx="4745843" cy="4745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7711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3FB1E7-567B-725B-A796-C1F3B447CDA6}"/>
            </a:ext>
          </a:extLst>
        </p:cNvPr>
        <p:cNvGrpSpPr/>
        <p:nvPr/>
      </p:nvGrpSpPr>
      <p:grpSpPr>
        <a:xfrm>
          <a:off x="0" y="0"/>
          <a:ext cx="0" cy="0"/>
          <a:chOff x="0" y="0"/>
          <a:chExt cx="0" cy="0"/>
        </a:xfrm>
      </p:grpSpPr>
      <p:pic>
        <p:nvPicPr>
          <p:cNvPr id="1036" name="Picture 12" descr="Weird Medieval Guys: this deeply researched book takes you on a romp  through the Middle Ages">
            <a:extLst>
              <a:ext uri="{FF2B5EF4-FFF2-40B4-BE49-F238E27FC236}">
                <a16:creationId xmlns:a16="http://schemas.microsoft.com/office/drawing/2014/main" id="{1C2EB864-05CA-4A29-7DB4-BA9E39BF7C6A}"/>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8896" b="96933" l="13067" r="76674">
                        <a14:foregroundMark x1="53240" y1="9816" x2="47408" y2="9202"/>
                        <a14:foregroundMark x1="73542" y1="54601" x2="76674" y2="67791"/>
                        <a14:foregroundMark x1="76674" y1="67791" x2="75054" y2="72393"/>
                        <a14:foregroundMark x1="15875" y1="61963" x2="13067" y2="70092"/>
                        <a14:foregroundMark x1="13067" y1="70092" x2="13715" y2="71166"/>
                        <a14:foregroundMark x1="50432" y1="90798" x2="41577" y2="93558"/>
                        <a14:foregroundMark x1="41577" y1="93558" x2="47408" y2="96933"/>
                        <a14:foregroundMark x1="47408" y1="96933" x2="50432" y2="96933"/>
                      </a14:backgroundRemoval>
                    </a14:imgEffect>
                  </a14:imgLayer>
                </a14:imgProps>
              </a:ext>
              <a:ext uri="{28A0092B-C50C-407E-A947-70E740481C1C}">
                <a14:useLocalDpi xmlns:a14="http://schemas.microsoft.com/office/drawing/2010/main" val="0"/>
              </a:ext>
            </a:extLst>
          </a:blip>
          <a:srcRect l="7667" r="19547"/>
          <a:stretch/>
        </p:blipFill>
        <p:spPr bwMode="auto">
          <a:xfrm rot="2196944" flipH="1">
            <a:off x="-2751741" y="4773960"/>
            <a:ext cx="3057165" cy="2957377"/>
          </a:xfrm>
          <a:prstGeom prst="rect">
            <a:avLst/>
          </a:prstGeom>
          <a:noFill/>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08C21288-8BB0-673C-BF14-A7126AA5D44C}"/>
              </a:ext>
            </a:extLst>
          </p:cNvPr>
          <p:cNvSpPr txBox="1"/>
          <p:nvPr/>
        </p:nvSpPr>
        <p:spPr>
          <a:xfrm>
            <a:off x="558605" y="825575"/>
            <a:ext cx="10512517" cy="6863417"/>
          </a:xfrm>
          <a:prstGeom prst="rect">
            <a:avLst/>
          </a:prstGeom>
          <a:noFill/>
        </p:spPr>
        <p:txBody>
          <a:bodyPr wrap="square" rtlCol="0">
            <a:spAutoFit/>
          </a:bodyPr>
          <a:lstStyle/>
          <a:p>
            <a:r>
              <a:rPr lang="nl-NL" sz="3200" b="1" u="sng" dirty="0">
                <a:latin typeface="Effra"/>
              </a:rPr>
              <a:t>Cultuur van de kerk in één slide</a:t>
            </a:r>
          </a:p>
          <a:p>
            <a:endParaRPr lang="nl-NL" sz="3200" dirty="0">
              <a:latin typeface="Effra"/>
            </a:endParaRPr>
          </a:p>
          <a:p>
            <a:r>
              <a:rPr lang="nl-NL" sz="2600" dirty="0">
                <a:latin typeface="Effra"/>
              </a:rPr>
              <a:t>De kerk en het Christendom staan centraal.</a:t>
            </a:r>
          </a:p>
          <a:p>
            <a:endParaRPr lang="nl-NL" sz="2600" dirty="0">
              <a:latin typeface="Effra"/>
            </a:endParaRPr>
          </a:p>
          <a:p>
            <a:r>
              <a:rPr lang="nl-NL" sz="2600" dirty="0">
                <a:latin typeface="Effra"/>
              </a:rPr>
              <a:t>Kerk is aan de macht en kunst heeft een educatieve functie.</a:t>
            </a:r>
          </a:p>
          <a:p>
            <a:r>
              <a:rPr lang="nl-NL" sz="2600" dirty="0">
                <a:latin typeface="Effra"/>
              </a:rPr>
              <a:t>Kloosters met bijbehorende kunstproducten. </a:t>
            </a:r>
            <a:endParaRPr lang="nl-NL" sz="2600" dirty="0">
              <a:latin typeface="Effra"/>
              <a:sym typeface="Wingdings" panose="05000000000000000000" pitchFamily="2" charset="2"/>
            </a:endParaRPr>
          </a:p>
          <a:p>
            <a:endParaRPr lang="nl-NL" sz="2600" dirty="0">
              <a:latin typeface="Effra"/>
            </a:endParaRPr>
          </a:p>
          <a:p>
            <a:r>
              <a:rPr lang="nl-NL" sz="2600" dirty="0">
                <a:latin typeface="Effra"/>
              </a:rPr>
              <a:t>Standen: geestelijken – adel - boeren</a:t>
            </a:r>
          </a:p>
          <a:p>
            <a:endParaRPr lang="nl-NL" sz="2600" dirty="0">
              <a:latin typeface="Effra"/>
            </a:endParaRPr>
          </a:p>
          <a:p>
            <a:r>
              <a:rPr lang="nl-NL" sz="2600" dirty="0">
                <a:latin typeface="Effra"/>
              </a:rPr>
              <a:t>		Ontstaan en kenmerken Gotische Kerk.</a:t>
            </a:r>
          </a:p>
          <a:p>
            <a:endParaRPr lang="nl-NL" sz="2600" dirty="0">
              <a:latin typeface="Effra"/>
            </a:endParaRPr>
          </a:p>
          <a:p>
            <a:r>
              <a:rPr lang="nl-NL" sz="2600" dirty="0">
                <a:latin typeface="Effra"/>
                <a:sym typeface="Wingdings" panose="05000000000000000000" pitchFamily="2" charset="2"/>
              </a:rPr>
              <a:t>		Ontwikkeling muziek, visie op dans en het theater </a:t>
            </a:r>
          </a:p>
          <a:p>
            <a:endParaRPr lang="nl-NL" sz="2600" dirty="0">
              <a:latin typeface="Effra"/>
            </a:endParaRPr>
          </a:p>
          <a:p>
            <a:r>
              <a:rPr lang="nl-NL" sz="2600" dirty="0">
                <a:latin typeface="Effra"/>
              </a:rPr>
              <a:t>		Wereldlijke kunst</a:t>
            </a:r>
          </a:p>
          <a:p>
            <a:endParaRPr lang="nl-NL" sz="3200" dirty="0">
              <a:latin typeface="Effra"/>
            </a:endParaRPr>
          </a:p>
          <a:p>
            <a:endParaRPr lang="nl-NL" sz="3200" dirty="0">
              <a:latin typeface="Effra"/>
            </a:endParaRPr>
          </a:p>
        </p:txBody>
      </p:sp>
      <p:pic>
        <p:nvPicPr>
          <p:cNvPr id="2052" name="Picture 4" descr="Top 10 Beroemde Ramen in de Wereld - Alletop10lijstjes">
            <a:extLst>
              <a:ext uri="{FF2B5EF4-FFF2-40B4-BE49-F238E27FC236}">
                <a16:creationId xmlns:a16="http://schemas.microsoft.com/office/drawing/2014/main" id="{2A89C3AC-3398-8BD7-49B0-7EBB7DB0DF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8982" y="161432"/>
            <a:ext cx="3581948" cy="23909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2196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7" presetClass="path" presetSubtype="0" accel="50000" decel="50000" fill="hold" nodeType="clickEffect">
                                  <p:stCondLst>
                                    <p:cond delay="0"/>
                                  </p:stCondLst>
                                  <p:childTnLst>
                                    <p:animMotion origin="layout" path="M -0.00482 0.15232 L -0.00482 0.02732 C -0.00482 -0.0287 0.03893 -0.09768 0.07422 -0.09768 L 0.15325 -0.09768 " pathEditMode="relative" rAng="0" ptsTypes="AAAA">
                                      <p:cBhvr>
                                        <p:cTn id="6" dur="2000" fill="hold"/>
                                        <p:tgtEl>
                                          <p:spTgt spid="1036"/>
                                        </p:tgtEl>
                                        <p:attrNameLst>
                                          <p:attrName>ppt_x</p:attrName>
                                          <p:attrName>ppt_y</p:attrName>
                                        </p:attrNameLst>
                                      </p:cBhvr>
                                      <p:rCtr x="7904"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576D47-B964-6F20-FC16-4CD9063BC1C0}"/>
            </a:ext>
          </a:extLst>
        </p:cNvPr>
        <p:cNvGrpSpPr/>
        <p:nvPr/>
      </p:nvGrpSpPr>
      <p:grpSpPr>
        <a:xfrm>
          <a:off x="0" y="0"/>
          <a:ext cx="0" cy="0"/>
          <a:chOff x="0" y="0"/>
          <a:chExt cx="0" cy="0"/>
        </a:xfrm>
      </p:grpSpPr>
      <p:sp>
        <p:nvSpPr>
          <p:cNvPr id="3" name="Rectangle 3">
            <a:extLst>
              <a:ext uri="{FF2B5EF4-FFF2-40B4-BE49-F238E27FC236}">
                <a16:creationId xmlns:a16="http://schemas.microsoft.com/office/drawing/2014/main" id="{1144F6BA-F5C8-BEF3-6512-A2DF2D2082D0}"/>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nl-NL"/>
          </a:p>
        </p:txBody>
      </p:sp>
      <p:sp>
        <p:nvSpPr>
          <p:cNvPr id="4" name="Rectangle 4">
            <a:extLst>
              <a:ext uri="{FF2B5EF4-FFF2-40B4-BE49-F238E27FC236}">
                <a16:creationId xmlns:a16="http://schemas.microsoft.com/office/drawing/2014/main" id="{CE61EA84-785F-981B-384B-D36E32A08A20}"/>
              </a:ext>
            </a:extLst>
          </p:cNvPr>
          <p:cNvSpPr>
            <a:spLocks noChangeArrowheads="1"/>
          </p:cNvSpPr>
          <p:nvPr/>
        </p:nvSpPr>
        <p:spPr bwMode="auto">
          <a:xfrm>
            <a:off x="1179512" y="1167417"/>
            <a:ext cx="9772505" cy="4955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R="0" lvl="0" algn="l" defTabSz="914400" rtl="0" eaLnBrk="0" fontAlgn="base" latinLnBrk="0" hangingPunct="0">
              <a:lnSpc>
                <a:spcPct val="100000"/>
              </a:lnSpc>
              <a:spcBef>
                <a:spcPct val="0"/>
              </a:spcBef>
              <a:spcAft>
                <a:spcPct val="0"/>
              </a:spcAft>
              <a:buClrTx/>
              <a:buSzTx/>
              <a:tabLst/>
            </a:pPr>
            <a:r>
              <a:rPr kumimoji="0" lang="nl-NL" altLang="nl-NL" sz="3200" b="1" i="0" u="sng" strike="noStrike" cap="none" normalizeH="0" baseline="0" dirty="0">
                <a:ln>
                  <a:noFill/>
                </a:ln>
                <a:solidFill>
                  <a:schemeClr val="tx1"/>
                </a:solidFill>
                <a:effectLst/>
                <a:latin typeface="Effra"/>
                <a:ea typeface="Aptos" panose="020B0004020202020204" pitchFamily="34" charset="0"/>
                <a:cs typeface="Times New Roman" panose="02020603050405020304" pitchFamily="18" charset="0"/>
              </a:rPr>
              <a:t>Ontwikkeling theater van binnen de kerk </a:t>
            </a:r>
            <a:br>
              <a:rPr kumimoji="0" lang="nl-NL" altLang="nl-NL" sz="3200" b="1" i="0" u="sng" strike="noStrike" cap="none" normalizeH="0" baseline="0" dirty="0">
                <a:ln>
                  <a:noFill/>
                </a:ln>
                <a:solidFill>
                  <a:schemeClr val="tx1"/>
                </a:solidFill>
                <a:effectLst/>
                <a:latin typeface="Effra"/>
                <a:ea typeface="Aptos" panose="020B0004020202020204" pitchFamily="34" charset="0"/>
                <a:cs typeface="Times New Roman" panose="02020603050405020304" pitchFamily="18" charset="0"/>
              </a:rPr>
            </a:br>
            <a:r>
              <a:rPr kumimoji="0" lang="nl-NL" altLang="nl-NL" sz="3200" b="1" i="0" u="sng" strike="noStrike" cap="none" normalizeH="0" baseline="0" dirty="0">
                <a:ln>
                  <a:noFill/>
                </a:ln>
                <a:solidFill>
                  <a:schemeClr val="tx1"/>
                </a:solidFill>
                <a:effectLst/>
                <a:latin typeface="Effra"/>
                <a:ea typeface="Aptos" panose="020B0004020202020204" pitchFamily="34" charset="0"/>
                <a:cs typeface="Times New Roman" panose="02020603050405020304" pitchFamily="18" charset="0"/>
              </a:rPr>
              <a:t>naar buiten de kerk </a:t>
            </a:r>
            <a:br>
              <a:rPr kumimoji="0" lang="nl-NL" altLang="nl-NL" sz="3200" b="1" i="0" u="sng" strike="noStrike" cap="none" normalizeH="0" baseline="0" dirty="0">
                <a:ln>
                  <a:noFill/>
                </a:ln>
                <a:solidFill>
                  <a:schemeClr val="tx1"/>
                </a:solidFill>
                <a:effectLst/>
                <a:latin typeface="Effra"/>
                <a:ea typeface="Aptos" panose="020B0004020202020204" pitchFamily="34" charset="0"/>
                <a:cs typeface="Times New Roman" panose="02020603050405020304" pitchFamily="18" charset="0"/>
              </a:rPr>
            </a:br>
            <a:endParaRPr kumimoji="0" lang="nl-NL" altLang="nl-NL" sz="3200" b="1" i="0" u="sng" strike="noStrike" cap="none" normalizeH="0" baseline="0" dirty="0">
              <a:ln>
                <a:noFill/>
              </a:ln>
              <a:solidFill>
                <a:schemeClr val="tx1"/>
              </a:solidFill>
              <a:effectLst/>
              <a:latin typeface="Effra"/>
              <a:ea typeface="Aptos" panose="020B0004020202020204" pitchFamily="34" charset="0"/>
              <a:cs typeface="Times New Roman" panose="02020603050405020304" pitchFamily="18" charset="0"/>
            </a:endParaRPr>
          </a:p>
          <a:p>
            <a:pPr marL="171450" marR="0" lvl="0" indent="-17145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nl-NL" altLang="nl-NL" sz="1200" b="0" i="0" u="none" strike="noStrike" cap="none" normalizeH="0" baseline="0" dirty="0">
              <a:ln>
                <a:noFill/>
              </a:ln>
              <a:solidFill>
                <a:schemeClr val="tx1"/>
              </a:solidFill>
              <a:effectLst/>
              <a:latin typeface="Effra"/>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nl-NL" altLang="nl-NL" sz="2600" dirty="0">
                <a:latin typeface="Effra"/>
                <a:cs typeface="Times New Roman" panose="02020603050405020304" pitchFamily="18" charset="0"/>
              </a:rPr>
              <a:t>Liturgisch drama</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nl-NL" altLang="nl-NL" sz="2600" dirty="0">
                <a:latin typeface="Effra"/>
                <a:cs typeface="Times New Roman" panose="02020603050405020304" pitchFamily="18" charset="0"/>
              </a:rPr>
              <a:t>Mysteriespel</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nl-NL" altLang="nl-NL" sz="2600" dirty="0">
              <a:latin typeface="Effra"/>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nl-NL" altLang="nl-NL" sz="2600" dirty="0">
                <a:latin typeface="Effra"/>
                <a:cs typeface="Times New Roman" panose="02020603050405020304" pitchFamily="18" charset="0"/>
              </a:rPr>
              <a:t>Wagenspel</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nl-NL" altLang="nl-NL" sz="2600" dirty="0">
                <a:latin typeface="Effra"/>
                <a:cs typeface="Times New Roman" panose="02020603050405020304" pitchFamily="18" charset="0"/>
              </a:rPr>
              <a:t>Passiespel</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nl-NL" altLang="nl-NL" sz="2600" dirty="0">
                <a:latin typeface="Effra"/>
                <a:cs typeface="Times New Roman" panose="02020603050405020304" pitchFamily="18" charset="0"/>
              </a:rPr>
              <a:t>Mirakelspel</a:t>
            </a: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lang="nl-NL" altLang="nl-NL" sz="2600" dirty="0">
              <a:latin typeface="Effra"/>
              <a:cs typeface="Times New Roman" panose="02020603050405020304" pitchFamily="18" charset="0"/>
            </a:endParaRPr>
          </a:p>
          <a:p>
            <a:pPr marL="342900" marR="0" lvl="0" indent="-342900" algn="l"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nl-NL" altLang="nl-NL" sz="2600" dirty="0">
                <a:latin typeface="Effra"/>
                <a:cs typeface="Times New Roman" panose="02020603050405020304" pitchFamily="18" charset="0"/>
              </a:rPr>
              <a:t>Abele spelen en sotternieën</a:t>
            </a:r>
          </a:p>
        </p:txBody>
      </p:sp>
      <p:pic>
        <p:nvPicPr>
          <p:cNvPr id="1026" name="Picture 2" descr="Medieval Theatre | Plays, Costumes &amp; Staging - Lesson | Study.com">
            <a:extLst>
              <a:ext uri="{FF2B5EF4-FFF2-40B4-BE49-F238E27FC236}">
                <a16:creationId xmlns:a16="http://schemas.microsoft.com/office/drawing/2014/main" id="{111BC5F3-9384-A599-71B4-DDB01052B1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31810" y="2322195"/>
            <a:ext cx="3771900" cy="4286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6269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CB49CE2D-3318-3CB1-01CD-7FD0DFFF5637}"/>
              </a:ext>
            </a:extLst>
          </p:cNvPr>
          <p:cNvSpPr txBox="1"/>
          <p:nvPr/>
        </p:nvSpPr>
        <p:spPr>
          <a:xfrm>
            <a:off x="986117" y="1068028"/>
            <a:ext cx="10148048" cy="6278642"/>
          </a:xfrm>
          <a:prstGeom prst="rect">
            <a:avLst/>
          </a:prstGeom>
          <a:noFill/>
        </p:spPr>
        <p:txBody>
          <a:bodyPr wrap="square" rtlCol="0">
            <a:spAutoFit/>
          </a:bodyPr>
          <a:lstStyle/>
          <a:p>
            <a:r>
              <a:rPr lang="nl-NL" sz="3200" b="1" u="sng" dirty="0">
                <a:latin typeface="Effra"/>
              </a:rPr>
              <a:t>Moderne cultuur in één slide</a:t>
            </a:r>
          </a:p>
          <a:p>
            <a:endParaRPr lang="nl-NL" sz="3200" dirty="0">
              <a:latin typeface="Effra"/>
            </a:endParaRPr>
          </a:p>
          <a:p>
            <a:r>
              <a:rPr lang="nl-NL" sz="2600" dirty="0">
                <a:latin typeface="Effra"/>
              </a:rPr>
              <a:t>Periode van vernieuwing in de kunst begin 20</a:t>
            </a:r>
            <a:r>
              <a:rPr lang="nl-NL" sz="2600" baseline="30000" dirty="0">
                <a:latin typeface="Effra"/>
              </a:rPr>
              <a:t>e</a:t>
            </a:r>
            <a:r>
              <a:rPr lang="nl-NL" sz="2600" dirty="0">
                <a:latin typeface="Effra"/>
              </a:rPr>
              <a:t> eeuw</a:t>
            </a:r>
          </a:p>
          <a:p>
            <a:r>
              <a:rPr lang="nl-NL" sz="2600" dirty="0">
                <a:latin typeface="Effra"/>
              </a:rPr>
              <a:t>Nieuwe media: fotografie en film</a:t>
            </a:r>
          </a:p>
          <a:p>
            <a:endParaRPr lang="nl-NL" sz="2600" dirty="0">
              <a:latin typeface="Effra"/>
            </a:endParaRPr>
          </a:p>
          <a:p>
            <a:r>
              <a:rPr lang="nl-NL" sz="2600" dirty="0">
                <a:latin typeface="Effra"/>
              </a:rPr>
              <a:t>Tijd van emancipatie en experiment </a:t>
            </a:r>
          </a:p>
          <a:p>
            <a:r>
              <a:rPr lang="nl-NL" sz="2600" dirty="0">
                <a:latin typeface="Effra"/>
              </a:rPr>
              <a:t>(maar ook van twee wereldoorlogen)</a:t>
            </a:r>
          </a:p>
          <a:p>
            <a:endParaRPr lang="nl-NL" sz="2600" dirty="0">
              <a:latin typeface="Effra"/>
            </a:endParaRPr>
          </a:p>
          <a:p>
            <a:r>
              <a:rPr lang="nl-NL" sz="2600" dirty="0">
                <a:latin typeface="Effra"/>
              </a:rPr>
              <a:t>Kunstenaars breken met tradities (avant-garde)</a:t>
            </a:r>
            <a:br>
              <a:rPr lang="nl-NL" sz="2600" dirty="0">
                <a:latin typeface="Effra"/>
              </a:rPr>
            </a:br>
            <a:r>
              <a:rPr lang="nl-NL" sz="2600" dirty="0">
                <a:latin typeface="Effra"/>
              </a:rPr>
              <a:t>expressie en abstractie</a:t>
            </a:r>
          </a:p>
          <a:p>
            <a:endParaRPr lang="nl-NL" sz="2600" dirty="0">
              <a:latin typeface="Effra"/>
            </a:endParaRPr>
          </a:p>
          <a:p>
            <a:r>
              <a:rPr lang="nl-NL" sz="2600" dirty="0">
                <a:latin typeface="Effra"/>
              </a:rPr>
              <a:t>			Gevoel – verstand</a:t>
            </a:r>
          </a:p>
          <a:p>
            <a:r>
              <a:rPr lang="nl-NL" sz="2600" dirty="0">
                <a:latin typeface="Effra"/>
              </a:rPr>
              <a:t>			boodschap – vermaak</a:t>
            </a:r>
          </a:p>
          <a:p>
            <a:endParaRPr lang="nl-NL" sz="2600" dirty="0">
              <a:latin typeface="Effra"/>
            </a:endParaRPr>
          </a:p>
          <a:p>
            <a:r>
              <a:rPr lang="nl-NL" sz="2600" dirty="0">
                <a:latin typeface="Effra"/>
              </a:rPr>
              <a:t>		</a:t>
            </a:r>
            <a:endParaRPr lang="nl-NL" sz="3200" dirty="0">
              <a:latin typeface="Effra"/>
            </a:endParaRPr>
          </a:p>
        </p:txBody>
      </p:sp>
      <p:pic>
        <p:nvPicPr>
          <p:cNvPr id="3" name="Picture 2" descr="Best 10 Dadaism: 10 Iconic Artworks From The Dada Art Movement – Artofit">
            <a:extLst>
              <a:ext uri="{FF2B5EF4-FFF2-40B4-BE49-F238E27FC236}">
                <a16:creationId xmlns:a16="http://schemas.microsoft.com/office/drawing/2014/main" id="{2399B90F-B71E-43D4-84E3-C5914FF5DD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09362" y="320634"/>
            <a:ext cx="3511902" cy="624338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4100" name="Picture 4" descr="Art Now and Then: Futurism">
            <a:extLst>
              <a:ext uri="{FF2B5EF4-FFF2-40B4-BE49-F238E27FC236}">
                <a16:creationId xmlns:a16="http://schemas.microsoft.com/office/drawing/2014/main" id="{D85FA314-2378-B3C6-C763-B9114171C959}"/>
              </a:ext>
            </a:extLst>
          </p:cNvPr>
          <p:cNvPicPr>
            <a:picLocks noChangeAspect="1" noChangeArrowheads="1"/>
          </p:cNvPicPr>
          <p:nvPr/>
        </p:nvPicPr>
        <p:blipFill rotWithShape="1">
          <a:blip r:embed="rId4">
            <a:alphaModFix amt="35000"/>
            <a:extLst>
              <a:ext uri="{BEBA8EAE-BF5A-486C-A8C5-ECC9F3942E4B}">
                <a14:imgProps xmlns:a14="http://schemas.microsoft.com/office/drawing/2010/main">
                  <a14:imgLayer r:embed="rId5">
                    <a14:imgEffect>
                      <a14:backgroundRemoval t="40978" b="86341" l="7667" r="73667">
                        <a14:foregroundMark x1="67667" y1="68803" x2="65667" y2="63912"/>
                        <a14:foregroundMark x1="72500" y1="72681" x2="73833" y2="69983"/>
                        <a14:foregroundMark x1="63500" y1="82462" x2="52167" y2="86341"/>
                        <a14:foregroundMark x1="52167" y1="86341" x2="49667" y2="82462"/>
                        <a14:foregroundMark x1="30667" y1="59528" x2="34143" y2="58834"/>
                        <a14:foregroundMark x1="34367" y1="51976" x2="34762" y2="53069"/>
                        <a14:backgroundMark x1="51333" y1="49916" x2="45500" y2="52108"/>
                        <a14:backgroundMark x1="57833" y1="43339" x2="49500" y2="50759"/>
                        <a14:backgroundMark x1="57833" y1="42833" x2="58333" y2="40978"/>
                        <a14:backgroundMark x1="54500" y1="47723" x2="59167" y2="40135"/>
                        <a14:backgroundMark x1="59167" y1="40135" x2="47167" y2="47892"/>
                        <a14:backgroundMark x1="47167" y1="47892" x2="38667" y2="57841"/>
                        <a14:backgroundMark x1="38667" y1="57841" x2="45333" y2="58685"/>
                        <a14:backgroundMark x1="38167" y1="44351" x2="28500" y2="46543"/>
                        <a14:backgroundMark x1="28500" y1="46543" x2="36333" y2="49578"/>
                        <a14:backgroundMark x1="36333" y1="49578" x2="39333" y2="47386"/>
                        <a14:backgroundMark x1="36167" y1="52782" x2="38500" y2="58179"/>
                        <a14:backgroundMark x1="28667" y1="46880" x2="22833" y2="52951"/>
                        <a14:backgroundMark x1="22833" y1="52951" x2="19833" y2="44182"/>
                        <a14:backgroundMark x1="19833" y1="44182" x2="30167" y2="42327"/>
                        <a14:backgroundMark x1="41000" y1="43170" x2="40333" y2="42327"/>
                        <a14:backgroundMark x1="38167" y1="44182" x2="35333" y2="45700"/>
                        <a14:backgroundMark x1="39833" y1="44351" x2="41333" y2="42327"/>
                        <a14:backgroundMark x1="39000" y1="42327" x2="39333" y2="44351"/>
                        <a14:backgroundMark x1="39500" y1="41990" x2="40333" y2="41147"/>
                      </a14:backgroundRemoval>
                    </a14:imgEffect>
                  </a14:imgLayer>
                </a14:imgProps>
              </a:ext>
              <a:ext uri="{28A0092B-C50C-407E-A947-70E740481C1C}">
                <a14:useLocalDpi xmlns:a14="http://schemas.microsoft.com/office/drawing/2010/main" val="0"/>
              </a:ext>
            </a:extLst>
          </a:blip>
          <a:srcRect t="40590" r="22018" b="12108"/>
          <a:stretch>
            <a:fillRect/>
          </a:stretch>
        </p:blipFill>
        <p:spPr bwMode="auto">
          <a:xfrm flipH="1">
            <a:off x="-3138544" y="4797631"/>
            <a:ext cx="3496352" cy="20959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460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path" presetSubtype="0" accel="50000" decel="50000" fill="hold" nodeType="clickEffect">
                                  <p:stCondLst>
                                    <p:cond delay="0"/>
                                  </p:stCondLst>
                                  <p:childTnLst>
                                    <p:animMotion origin="layout" path="M 2.5E-6 -4.81481E-6 L 0.25 -4.81481E-6 " pathEditMode="relative" rAng="0" ptsTypes="AA">
                                      <p:cBhvr>
                                        <p:cTn id="6" dur="2000" fill="hold"/>
                                        <p:tgtEl>
                                          <p:spTgt spid="4100"/>
                                        </p:tgtEl>
                                        <p:attrNameLst>
                                          <p:attrName>ppt_x</p:attrName>
                                          <p:attrName>ppt_y</p:attrName>
                                        </p:attrNameLst>
                                      </p:cBhvr>
                                      <p:rCtr x="125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8B69DC-718C-73EC-9076-3ED37219BBCA}"/>
            </a:ext>
          </a:extLst>
        </p:cNvPr>
        <p:cNvGrpSpPr/>
        <p:nvPr/>
      </p:nvGrpSpPr>
      <p:grpSpPr>
        <a:xfrm>
          <a:off x="0" y="0"/>
          <a:ext cx="0" cy="0"/>
          <a:chOff x="0" y="0"/>
          <a:chExt cx="0" cy="0"/>
        </a:xfrm>
      </p:grpSpPr>
      <p:graphicFrame>
        <p:nvGraphicFramePr>
          <p:cNvPr id="4" name="Tabel 3">
            <a:extLst>
              <a:ext uri="{FF2B5EF4-FFF2-40B4-BE49-F238E27FC236}">
                <a16:creationId xmlns:a16="http://schemas.microsoft.com/office/drawing/2014/main" id="{8CD145EF-3AB4-3E52-0635-D4AB8E8089EE}"/>
              </a:ext>
            </a:extLst>
          </p:cNvPr>
          <p:cNvGraphicFramePr>
            <a:graphicFrameLocks noGrp="1"/>
          </p:cNvGraphicFramePr>
          <p:nvPr>
            <p:extLst>
              <p:ext uri="{D42A27DB-BD31-4B8C-83A1-F6EECF244321}">
                <p14:modId xmlns:p14="http://schemas.microsoft.com/office/powerpoint/2010/main" val="1559992175"/>
              </p:ext>
            </p:extLst>
          </p:nvPr>
        </p:nvGraphicFramePr>
        <p:xfrm>
          <a:off x="260806" y="304401"/>
          <a:ext cx="11639094" cy="6276300"/>
        </p:xfrm>
        <a:graphic>
          <a:graphicData uri="http://schemas.openxmlformats.org/drawingml/2006/table">
            <a:tbl>
              <a:tblPr firstRow="1" bandRow="1">
                <a:tableStyleId>{5C22544A-7EE6-4342-B048-85BDC9FD1C3A}</a:tableStyleId>
              </a:tblPr>
              <a:tblGrid>
                <a:gridCol w="3960281">
                  <a:extLst>
                    <a:ext uri="{9D8B030D-6E8A-4147-A177-3AD203B41FA5}">
                      <a16:colId xmlns:a16="http://schemas.microsoft.com/office/drawing/2014/main" val="2156722887"/>
                    </a:ext>
                  </a:extLst>
                </a:gridCol>
                <a:gridCol w="7678813">
                  <a:extLst>
                    <a:ext uri="{9D8B030D-6E8A-4147-A177-3AD203B41FA5}">
                      <a16:colId xmlns:a16="http://schemas.microsoft.com/office/drawing/2014/main" val="644232368"/>
                    </a:ext>
                  </a:extLst>
                </a:gridCol>
              </a:tblGrid>
              <a:tr h="317891">
                <a:tc>
                  <a:txBody>
                    <a:bodyPr/>
                    <a:lstStyle/>
                    <a:p>
                      <a:endParaRPr lang="nl-NL" sz="1800" dirty="0">
                        <a:latin typeface="Effra"/>
                      </a:endParaRPr>
                    </a:p>
                  </a:txBody>
                  <a:tcPr/>
                </a:tc>
                <a:tc>
                  <a:txBody>
                    <a:bodyPr/>
                    <a:lstStyle/>
                    <a:p>
                      <a:endParaRPr lang="nl-NL" sz="1800" b="1" dirty="0">
                        <a:latin typeface="Effra"/>
                      </a:endParaRPr>
                    </a:p>
                  </a:txBody>
                  <a:tcPr/>
                </a:tc>
                <a:extLst>
                  <a:ext uri="{0D108BD9-81ED-4DB2-BD59-A6C34878D82A}">
                    <a16:rowId xmlns:a16="http://schemas.microsoft.com/office/drawing/2014/main" val="899382080"/>
                  </a:ext>
                </a:extLst>
              </a:tr>
              <a:tr h="544276">
                <a:tc>
                  <a:txBody>
                    <a:bodyPr/>
                    <a:lstStyle/>
                    <a:p>
                      <a:r>
                        <a:rPr lang="nl-NL" sz="2000" b="1" dirty="0">
                          <a:solidFill>
                            <a:srgbClr val="FF0000"/>
                          </a:solidFill>
                          <a:latin typeface="Effra"/>
                        </a:rPr>
                        <a:t>Expressionisme</a:t>
                      </a:r>
                    </a:p>
                  </a:txBody>
                  <a:tcPr/>
                </a:tc>
                <a:tc>
                  <a:txBody>
                    <a:bodyPr/>
                    <a:lstStyle/>
                    <a:p>
                      <a:r>
                        <a:rPr lang="nl-NL" sz="2000" dirty="0">
                          <a:solidFill>
                            <a:srgbClr val="FF0000"/>
                          </a:solidFill>
                          <a:latin typeface="Effra"/>
                        </a:rPr>
                        <a:t>Veel kleur/ vereenvoudigd/ gevoel en emotie in het werk</a:t>
                      </a:r>
                    </a:p>
                  </a:txBody>
                  <a:tcPr/>
                </a:tc>
                <a:extLst>
                  <a:ext uri="{0D108BD9-81ED-4DB2-BD59-A6C34878D82A}">
                    <a16:rowId xmlns:a16="http://schemas.microsoft.com/office/drawing/2014/main" val="734674487"/>
                  </a:ext>
                </a:extLst>
              </a:tr>
              <a:tr h="777538">
                <a:tc>
                  <a:txBody>
                    <a:bodyPr/>
                    <a:lstStyle/>
                    <a:p>
                      <a:r>
                        <a:rPr lang="nl-NL" sz="2000" b="1" dirty="0">
                          <a:solidFill>
                            <a:srgbClr val="7030A0"/>
                          </a:solidFill>
                          <a:latin typeface="Effra"/>
                        </a:rPr>
                        <a:t>Kubisme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000" dirty="0">
                          <a:solidFill>
                            <a:srgbClr val="7030A0"/>
                          </a:solidFill>
                          <a:latin typeface="Effra"/>
                        </a:rPr>
                        <a:t>Geometrische vormen/ Geen restvorm/ verschillende perspectieven/ abstractie</a:t>
                      </a:r>
                    </a:p>
                  </a:txBody>
                  <a:tcPr/>
                </a:tc>
                <a:extLst>
                  <a:ext uri="{0D108BD9-81ED-4DB2-BD59-A6C34878D82A}">
                    <a16:rowId xmlns:a16="http://schemas.microsoft.com/office/drawing/2014/main" val="2682339510"/>
                  </a:ext>
                </a:extLst>
              </a:tr>
              <a:tr h="777538">
                <a:tc>
                  <a:txBody>
                    <a:bodyPr/>
                    <a:lstStyle/>
                    <a:p>
                      <a:r>
                        <a:rPr lang="nl-NL" sz="2000" b="1" dirty="0">
                          <a:solidFill>
                            <a:srgbClr val="7030A0"/>
                          </a:solidFill>
                          <a:latin typeface="Effra"/>
                        </a:rPr>
                        <a:t>De Stijl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000" dirty="0">
                          <a:solidFill>
                            <a:srgbClr val="7030A0"/>
                          </a:solidFill>
                          <a:latin typeface="Effra"/>
                        </a:rPr>
                        <a:t>Alleen gebruik van primaire kleuren/ geometrische vormen/ multidisciplinair/ abstractie</a:t>
                      </a:r>
                    </a:p>
                  </a:txBody>
                  <a:tcPr/>
                </a:tc>
                <a:extLst>
                  <a:ext uri="{0D108BD9-81ED-4DB2-BD59-A6C34878D82A}">
                    <a16:rowId xmlns:a16="http://schemas.microsoft.com/office/drawing/2014/main" val="129878552"/>
                  </a:ext>
                </a:extLst>
              </a:tr>
              <a:tr h="1010798">
                <a:tc>
                  <a:txBody>
                    <a:bodyPr/>
                    <a:lstStyle/>
                    <a:p>
                      <a:r>
                        <a:rPr lang="nl-NL" sz="2000" b="1" dirty="0">
                          <a:solidFill>
                            <a:srgbClr val="7030A0"/>
                          </a:solidFill>
                          <a:latin typeface="Effra"/>
                        </a:rPr>
                        <a:t>Bauhaus</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000" dirty="0">
                          <a:solidFill>
                            <a:srgbClr val="7030A0"/>
                          </a:solidFill>
                          <a:latin typeface="Effra"/>
                        </a:rPr>
                        <a:t>Weinig kleurgebruik/ vereenvoudigde vormen/ multidisciplinair/ nieuwe materialen</a:t>
                      </a:r>
                    </a:p>
                  </a:txBody>
                  <a:tcPr/>
                </a:tc>
                <a:extLst>
                  <a:ext uri="{0D108BD9-81ED-4DB2-BD59-A6C34878D82A}">
                    <a16:rowId xmlns:a16="http://schemas.microsoft.com/office/drawing/2014/main" val="2335729184"/>
                  </a:ext>
                </a:extLst>
              </a:tr>
              <a:tr h="544276">
                <a:tc>
                  <a:txBody>
                    <a:bodyPr/>
                    <a:lstStyle/>
                    <a:p>
                      <a:r>
                        <a:rPr lang="nl-NL" sz="2000" b="1" dirty="0">
                          <a:solidFill>
                            <a:srgbClr val="7030A0"/>
                          </a:solidFill>
                          <a:latin typeface="Effra"/>
                        </a:rPr>
                        <a:t>Constructivisme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000" dirty="0">
                          <a:solidFill>
                            <a:srgbClr val="7030A0"/>
                          </a:solidFill>
                          <a:latin typeface="Effra"/>
                        </a:rPr>
                        <a:t>Propaganda/ geometrische vormen/ abstractie</a:t>
                      </a:r>
                    </a:p>
                  </a:txBody>
                  <a:tcPr/>
                </a:tc>
                <a:extLst>
                  <a:ext uri="{0D108BD9-81ED-4DB2-BD59-A6C34878D82A}">
                    <a16:rowId xmlns:a16="http://schemas.microsoft.com/office/drawing/2014/main" val="2584809397"/>
                  </a:ext>
                </a:extLst>
              </a:tr>
              <a:tr h="1010798">
                <a:tc>
                  <a:txBody>
                    <a:bodyPr/>
                    <a:lstStyle/>
                    <a:p>
                      <a:r>
                        <a:rPr lang="nl-NL" sz="2000" b="1" dirty="0">
                          <a:solidFill>
                            <a:schemeClr val="accent6">
                              <a:lumMod val="50000"/>
                            </a:schemeClr>
                          </a:solidFill>
                          <a:latin typeface="Effra"/>
                        </a:rPr>
                        <a:t>Futurisme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000" dirty="0">
                          <a:solidFill>
                            <a:schemeClr val="accent6">
                              <a:lumMod val="50000"/>
                            </a:schemeClr>
                          </a:solidFill>
                          <a:latin typeface="Effra"/>
                        </a:rPr>
                        <a:t>Vooruitgang/ beweging/ radicaal breken met verleden/ verheerlijking oorlog</a:t>
                      </a:r>
                    </a:p>
                  </a:txBody>
                  <a:tcPr/>
                </a:tc>
                <a:extLst>
                  <a:ext uri="{0D108BD9-81ED-4DB2-BD59-A6C34878D82A}">
                    <a16:rowId xmlns:a16="http://schemas.microsoft.com/office/drawing/2014/main" val="3554908337"/>
                  </a:ext>
                </a:extLst>
              </a:tr>
              <a:tr h="544276">
                <a:tc>
                  <a:txBody>
                    <a:bodyPr/>
                    <a:lstStyle/>
                    <a:p>
                      <a:r>
                        <a:rPr lang="nl-NL" sz="2000" b="1" dirty="0">
                          <a:solidFill>
                            <a:schemeClr val="accent6">
                              <a:lumMod val="50000"/>
                            </a:schemeClr>
                          </a:solidFill>
                          <a:latin typeface="Effra"/>
                        </a:rPr>
                        <a:t>Dada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000" dirty="0">
                          <a:solidFill>
                            <a:schemeClr val="accent6">
                              <a:lumMod val="50000"/>
                            </a:schemeClr>
                          </a:solidFill>
                          <a:latin typeface="Effra"/>
                        </a:rPr>
                        <a:t>Absurdisme/ politiek/ humor/ vervreemding</a:t>
                      </a:r>
                    </a:p>
                  </a:txBody>
                  <a:tcPr/>
                </a:tc>
                <a:extLst>
                  <a:ext uri="{0D108BD9-81ED-4DB2-BD59-A6C34878D82A}">
                    <a16:rowId xmlns:a16="http://schemas.microsoft.com/office/drawing/2014/main" val="3816109200"/>
                  </a:ext>
                </a:extLst>
              </a:tr>
              <a:tr h="556309">
                <a:tc>
                  <a:txBody>
                    <a:bodyPr/>
                    <a:lstStyle/>
                    <a:p>
                      <a:r>
                        <a:rPr lang="nl-NL" sz="2000" b="1" dirty="0">
                          <a:solidFill>
                            <a:schemeClr val="accent6">
                              <a:lumMod val="50000"/>
                            </a:schemeClr>
                          </a:solidFill>
                          <a:latin typeface="Effra"/>
                        </a:rPr>
                        <a:t>Surrealisme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2000" dirty="0">
                          <a:solidFill>
                            <a:schemeClr val="accent6">
                              <a:lumMod val="50000"/>
                            </a:schemeClr>
                          </a:solidFill>
                          <a:latin typeface="Effra"/>
                        </a:rPr>
                        <a:t>Dromen/ psychoanalyse Freud/ onderbewuste</a:t>
                      </a:r>
                    </a:p>
                    <a:p>
                      <a:endParaRPr lang="nl-NL" sz="2000" dirty="0">
                        <a:solidFill>
                          <a:schemeClr val="accent6">
                            <a:lumMod val="50000"/>
                          </a:schemeClr>
                        </a:solidFill>
                        <a:latin typeface="Effra"/>
                      </a:endParaRPr>
                    </a:p>
                  </a:txBody>
                  <a:tcPr/>
                </a:tc>
                <a:extLst>
                  <a:ext uri="{0D108BD9-81ED-4DB2-BD59-A6C34878D82A}">
                    <a16:rowId xmlns:a16="http://schemas.microsoft.com/office/drawing/2014/main" val="444163724"/>
                  </a:ext>
                </a:extLst>
              </a:tr>
            </a:tbl>
          </a:graphicData>
        </a:graphic>
      </p:graphicFrame>
    </p:spTree>
    <p:extLst>
      <p:ext uri="{BB962C8B-B14F-4D97-AF65-F5344CB8AC3E}">
        <p14:creationId xmlns:p14="http://schemas.microsoft.com/office/powerpoint/2010/main" val="26939742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Viral Artwork of Banana Duct-Taped to Wall Sells for $6.24M at Auction">
            <a:extLst>
              <a:ext uri="{FF2B5EF4-FFF2-40B4-BE49-F238E27FC236}">
                <a16:creationId xmlns:a16="http://schemas.microsoft.com/office/drawing/2014/main" id="{A15D69DC-77DC-DD29-CD6C-DEE7D46EC5F6}"/>
              </a:ext>
            </a:extLst>
          </p:cNvPr>
          <p:cNvPicPr>
            <a:picLocks noChangeAspect="1" noChangeArrowheads="1"/>
          </p:cNvPicPr>
          <p:nvPr/>
        </p:nvPicPr>
        <p:blipFill>
          <a:blip r:embed="rId3">
            <a:alphaModFix amt="70000"/>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20850392">
            <a:off x="-1952146" y="-1906802"/>
            <a:ext cx="5876525" cy="391768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Wissen, woraus postmoderne Kunst besteht">
            <a:extLst>
              <a:ext uri="{FF2B5EF4-FFF2-40B4-BE49-F238E27FC236}">
                <a16:creationId xmlns:a16="http://schemas.microsoft.com/office/drawing/2014/main" id="{A7FCF084-1C4A-D169-C2B7-A6B1DD4B1A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52997" y="4009668"/>
            <a:ext cx="4701808" cy="24488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kstvak 1">
            <a:extLst>
              <a:ext uri="{FF2B5EF4-FFF2-40B4-BE49-F238E27FC236}">
                <a16:creationId xmlns:a16="http://schemas.microsoft.com/office/drawing/2014/main" id="{CB49CE2D-3318-3CB1-01CD-7FD0DFFF5637}"/>
              </a:ext>
            </a:extLst>
          </p:cNvPr>
          <p:cNvSpPr txBox="1"/>
          <p:nvPr/>
        </p:nvSpPr>
        <p:spPr>
          <a:xfrm>
            <a:off x="986117" y="1111572"/>
            <a:ext cx="10741426" cy="6463308"/>
          </a:xfrm>
          <a:prstGeom prst="rect">
            <a:avLst/>
          </a:prstGeom>
          <a:noFill/>
        </p:spPr>
        <p:txBody>
          <a:bodyPr wrap="square" rtlCol="0">
            <a:spAutoFit/>
          </a:bodyPr>
          <a:lstStyle/>
          <a:p>
            <a:r>
              <a:rPr lang="nl-NL" sz="3200" b="1" u="sng" dirty="0">
                <a:latin typeface="Effra"/>
              </a:rPr>
              <a:t>Massacultuur in één slide</a:t>
            </a:r>
          </a:p>
          <a:p>
            <a:endParaRPr lang="nl-NL" sz="3200" dirty="0">
              <a:latin typeface="Effra"/>
            </a:endParaRPr>
          </a:p>
          <a:p>
            <a:r>
              <a:rPr lang="nl-NL" sz="2600" dirty="0">
                <a:latin typeface="Effra"/>
              </a:rPr>
              <a:t>Periode na WOII</a:t>
            </a:r>
          </a:p>
          <a:p>
            <a:endParaRPr lang="nl-NL" sz="2600" dirty="0">
              <a:latin typeface="Effra"/>
            </a:endParaRPr>
          </a:p>
          <a:p>
            <a:r>
              <a:rPr lang="nl-NL" sz="2600" dirty="0">
                <a:latin typeface="Effra"/>
              </a:rPr>
              <a:t>Opkomst van de massamedia (bijv. televisie en internet) en massaconsumptie</a:t>
            </a:r>
          </a:p>
          <a:p>
            <a:r>
              <a:rPr lang="nl-NL" sz="2600" dirty="0">
                <a:latin typeface="Effra"/>
              </a:rPr>
              <a:t>  </a:t>
            </a:r>
          </a:p>
          <a:p>
            <a:r>
              <a:rPr lang="nl-NL" sz="2600" dirty="0">
                <a:latin typeface="Effra"/>
              </a:rPr>
              <a:t>Kunst en cultuur wordt toegankelijk voor </a:t>
            </a:r>
            <a:br>
              <a:rPr lang="nl-NL" sz="2600" dirty="0">
                <a:latin typeface="Effra"/>
              </a:rPr>
            </a:br>
            <a:r>
              <a:rPr lang="nl-NL" sz="2600" dirty="0">
                <a:latin typeface="Effra"/>
              </a:rPr>
              <a:t>iedereen en periode van globalisering</a:t>
            </a:r>
          </a:p>
          <a:p>
            <a:endParaRPr lang="nl-NL" sz="2600" dirty="0">
              <a:latin typeface="Effra"/>
            </a:endParaRPr>
          </a:p>
          <a:p>
            <a:r>
              <a:rPr lang="nl-NL" sz="2600" dirty="0">
                <a:latin typeface="Effra"/>
              </a:rPr>
              <a:t>Engagement, activisme en subculturen</a:t>
            </a:r>
          </a:p>
          <a:p>
            <a:r>
              <a:rPr lang="nl-NL" sz="2600" dirty="0">
                <a:latin typeface="Effra"/>
              </a:rPr>
              <a:t>	</a:t>
            </a:r>
          </a:p>
          <a:p>
            <a:r>
              <a:rPr lang="nl-NL" sz="2600" dirty="0">
                <a:latin typeface="Effra"/>
              </a:rPr>
              <a:t>Grens tussen hoge en lage cultuur verdwijnt</a:t>
            </a:r>
          </a:p>
          <a:p>
            <a:r>
              <a:rPr lang="nl-NL" sz="2600" dirty="0">
                <a:latin typeface="Effra"/>
              </a:rPr>
              <a:t>Van popart tot postmodernisme</a:t>
            </a:r>
            <a:endParaRPr lang="nl-NL" sz="2600" b="1" dirty="0">
              <a:latin typeface="Effra"/>
            </a:endParaRPr>
          </a:p>
          <a:p>
            <a:endParaRPr lang="nl-NL" sz="3200" dirty="0">
              <a:latin typeface="Effra"/>
            </a:endParaRPr>
          </a:p>
          <a:p>
            <a:endParaRPr lang="nl-NL" sz="3200" dirty="0">
              <a:latin typeface="Effra"/>
            </a:endParaRPr>
          </a:p>
        </p:txBody>
      </p:sp>
    </p:spTree>
    <p:extLst>
      <p:ext uri="{BB962C8B-B14F-4D97-AF65-F5344CB8AC3E}">
        <p14:creationId xmlns:p14="http://schemas.microsoft.com/office/powerpoint/2010/main" val="332286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6.25E-7 1.11111E-6 L 6.25E-7 0.25 " pathEditMode="relative" rAng="0" ptsTypes="AA">
                                      <p:cBhvr>
                                        <p:cTn id="6" dur="2000" fill="hold"/>
                                        <p:tgtEl>
                                          <p:spTgt spid="3078"/>
                                        </p:tgtEl>
                                        <p:attrNameLst>
                                          <p:attrName>ppt_x</p:attrName>
                                          <p:attrName>ppt_y</p:attrName>
                                        </p:attrNameLst>
                                      </p:cBhvr>
                                      <p:rCtr x="0" y="125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7bdf434-8271-45be-9229-b36057b16eca">
      <Terms xmlns="http://schemas.microsoft.com/office/infopath/2007/PartnerControls"/>
    </lcf76f155ced4ddcb4097134ff3c332f>
    <TaxCatchAll xmlns="403b03e0-f3b3-4df8-8b82-7dc7d4ddf286"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A69612985F38A4696AAD18D581E630E" ma:contentTypeVersion="12" ma:contentTypeDescription="Een nieuw document maken." ma:contentTypeScope="" ma:versionID="7800f48721e0895ad60ce256ee478aeb">
  <xsd:schema xmlns:xsd="http://www.w3.org/2001/XMLSchema" xmlns:xs="http://www.w3.org/2001/XMLSchema" xmlns:p="http://schemas.microsoft.com/office/2006/metadata/properties" xmlns:ns2="f7bdf434-8271-45be-9229-b36057b16eca" xmlns:ns3="403b03e0-f3b3-4df8-8b82-7dc7d4ddf286" targetNamespace="http://schemas.microsoft.com/office/2006/metadata/properties" ma:root="true" ma:fieldsID="4244e9fb0ca6f2a4ec2cfad8ffb17673" ns2:_="" ns3:_="">
    <xsd:import namespace="f7bdf434-8271-45be-9229-b36057b16eca"/>
    <xsd:import namespace="403b03e0-f3b3-4df8-8b82-7dc7d4ddf28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bdf434-8271-45be-9229-b36057b16e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Afbeeldingtags" ma:readOnly="false" ma:fieldId="{5cf76f15-5ced-4ddc-b409-7134ff3c332f}" ma:taxonomyMulti="true" ma:sspId="8afbf0a4-60f2-4de2-9c19-1cfcaa6785bd"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03b03e0-f3b3-4df8-8b82-7dc7d4ddf286"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53339e9d-23b0-4d36-af82-861bde34df63}" ma:internalName="TaxCatchAll" ma:showField="CatchAllData" ma:web="403b03e0-f3b3-4df8-8b82-7dc7d4ddf28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A64BCF-F95D-41F2-B3E1-49290C13CB41}">
  <ds:schemaRefs>
    <ds:schemaRef ds:uri="http://schemas.microsoft.com/sharepoint/v3/contenttype/forms"/>
  </ds:schemaRefs>
</ds:datastoreItem>
</file>

<file path=customXml/itemProps2.xml><?xml version="1.0" encoding="utf-8"?>
<ds:datastoreItem xmlns:ds="http://schemas.openxmlformats.org/officeDocument/2006/customXml" ds:itemID="{871BC580-947A-4107-8AF5-50C7CD04590F}">
  <ds:schemaRefs>
    <ds:schemaRef ds:uri="http://purl.org/dc/dcmitype/"/>
    <ds:schemaRef ds:uri="http://www.w3.org/XML/1998/namespace"/>
    <ds:schemaRef ds:uri="http://schemas.microsoft.com/office/2006/documentManagement/types"/>
    <ds:schemaRef ds:uri="e7183d92-7d1c-4abc-9060-17c5b27035f0"/>
    <ds:schemaRef ds:uri="http://schemas.microsoft.com/office/2006/metadata/properties"/>
    <ds:schemaRef ds:uri="http://purl.org/dc/terms/"/>
    <ds:schemaRef ds:uri="65a11041-aba8-449e-bef6-559f13c05a59"/>
    <ds:schemaRef ds:uri="http://schemas.microsoft.com/office/infopath/2007/PartnerControls"/>
    <ds:schemaRef ds:uri="http://schemas.openxmlformats.org/package/2006/metadata/core-properties"/>
    <ds:schemaRef ds:uri="http://purl.org/dc/elements/1.1/"/>
  </ds:schemaRefs>
</ds:datastoreItem>
</file>

<file path=customXml/itemProps3.xml><?xml version="1.0" encoding="utf-8"?>
<ds:datastoreItem xmlns:ds="http://schemas.openxmlformats.org/officeDocument/2006/customXml" ds:itemID="{91448F14-3F7D-4EAE-B669-EC630EA3399B}"/>
</file>

<file path=docProps/app.xml><?xml version="1.0" encoding="utf-8"?>
<Properties xmlns="http://schemas.openxmlformats.org/officeDocument/2006/extended-properties" xmlns:vt="http://schemas.openxmlformats.org/officeDocument/2006/docPropsVTypes">
  <TotalTime>12056</TotalTime>
  <Words>2514</Words>
  <Application>Microsoft Macintosh PowerPoint</Application>
  <PresentationFormat>Breedbeeld</PresentationFormat>
  <Paragraphs>288</Paragraphs>
  <Slides>25</Slides>
  <Notes>18</Notes>
  <HiddenSlides>0</HiddenSlides>
  <MMClips>8</MMClips>
  <ScaleCrop>false</ScaleCrop>
  <HeadingPairs>
    <vt:vector size="6" baseType="variant">
      <vt:variant>
        <vt:lpstr>Gebruikte lettertypen</vt:lpstr>
      </vt:variant>
      <vt:variant>
        <vt:i4>5</vt:i4>
      </vt:variant>
      <vt:variant>
        <vt:lpstr>Thema</vt:lpstr>
      </vt:variant>
      <vt:variant>
        <vt:i4>1</vt:i4>
      </vt:variant>
      <vt:variant>
        <vt:lpstr>Diatitels</vt:lpstr>
      </vt:variant>
      <vt:variant>
        <vt:i4>25</vt:i4>
      </vt:variant>
    </vt:vector>
  </HeadingPairs>
  <TitlesOfParts>
    <vt:vector size="31" baseType="lpstr">
      <vt:lpstr>Aptos</vt:lpstr>
      <vt:lpstr>Arial</vt:lpstr>
      <vt:lpstr>Calibri</vt:lpstr>
      <vt:lpstr>Calibri Light</vt:lpstr>
      <vt:lpstr>Effra</vt:lpstr>
      <vt:lpstr>Kantoorthema</vt:lpstr>
      <vt:lpstr>PowerPoint-presentatie</vt:lpstr>
      <vt:lpstr>Vraag van leerling</vt:lpstr>
      <vt:lpstr>PowerPoint-presentatie</vt:lpstr>
      <vt:lpstr>PowerPoint-presentatie</vt:lpstr>
      <vt:lpstr>PowerPoint-presentatie</vt:lpstr>
      <vt:lpstr>PowerPoint-presentatie</vt:lpstr>
      <vt:lpstr>PowerPoint-presentatie</vt:lpstr>
      <vt:lpstr>PowerPoint-presentatie</vt:lpstr>
      <vt:lpstr>PowerPoint-presentatie</vt:lpstr>
      <vt:lpstr>Kenmerken postmodernisme</vt:lpstr>
      <vt:lpstr>PowerPoint-presentatie</vt:lpstr>
      <vt:lpstr>PowerPoint-presentatie</vt:lpstr>
      <vt:lpstr>Voorbeeldvragen</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dc:title>
  <dc:creator>Jos Stolper</dc:creator>
  <cp:lastModifiedBy>Jasper Piersma</cp:lastModifiedBy>
  <cp:revision>86</cp:revision>
  <dcterms:created xsi:type="dcterms:W3CDTF">2022-04-29T11:47:46Z</dcterms:created>
  <dcterms:modified xsi:type="dcterms:W3CDTF">2026-05-10T08:41:55Z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0x0101000A69612985F38A4696AAD18D581E630E</vt:lpwstr>
  </property>
  <property fmtid="{D5CDD505-2E9C-101B-9397-08002B2CF9AE}" pid="3" name="MediaServiceImageTags">
    <vt:lpwstr/>
  </property>
</Properties>
</file>