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61" r:id="rId6"/>
    <p:sldId id="314" r:id="rId7"/>
    <p:sldId id="313" r:id="rId8"/>
    <p:sldId id="331" r:id="rId9"/>
    <p:sldId id="332" r:id="rId10"/>
    <p:sldId id="330" r:id="rId11"/>
    <p:sldId id="318" r:id="rId12"/>
    <p:sldId id="319" r:id="rId13"/>
    <p:sldId id="320" r:id="rId14"/>
    <p:sldId id="321" r:id="rId15"/>
    <p:sldId id="322" r:id="rId16"/>
    <p:sldId id="323" r:id="rId17"/>
    <p:sldId id="324" r:id="rId18"/>
    <p:sldId id="311" r:id="rId19"/>
    <p:sldId id="325" r:id="rId20"/>
    <p:sldId id="326" r:id="rId21"/>
    <p:sldId id="327" r:id="rId22"/>
    <p:sldId id="328" r:id="rId23"/>
    <p:sldId id="265" r:id="rId24"/>
    <p:sldId id="329"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200"/>
    <a:srgbClr val="945DE8"/>
    <a:srgbClr val="652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93590" autoAdjust="0"/>
  </p:normalViewPr>
  <p:slideViewPr>
    <p:cSldViewPr snapToGrid="0">
      <p:cViewPr varScale="1">
        <p:scale>
          <a:sx n="96" d="100"/>
          <a:sy n="96" d="100"/>
        </p:scale>
        <p:origin x="184" y="55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8395D-8999-4D44-9C8F-901EBABDF0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9FBAA84-3308-46EC-907F-A20FA191F20D}">
      <dgm:prSet/>
      <dgm:spPr/>
      <dgm:t>
        <a:bodyPr/>
        <a:lstStyle/>
        <a:p>
          <a:r>
            <a:rPr lang="en-US" b="1" dirty="0"/>
            <a:t>In </a:t>
          </a:r>
          <a:r>
            <a:rPr lang="en-US" b="1" dirty="0" err="1"/>
            <a:t>totaal</a:t>
          </a:r>
          <a:r>
            <a:rPr lang="en-US" b="1" dirty="0"/>
            <a:t> 48 </a:t>
          </a:r>
          <a:r>
            <a:rPr lang="en-US" b="1" dirty="0" err="1"/>
            <a:t>punten</a:t>
          </a:r>
          <a:endParaRPr lang="en-US" dirty="0"/>
        </a:p>
      </dgm:t>
    </dgm:pt>
    <dgm:pt modelId="{E024D757-CE8B-4160-8E4F-D218FAE7342F}" type="parTrans" cxnId="{E0D937D4-7B1C-42BE-813C-0C3B640CEAC6}">
      <dgm:prSet/>
      <dgm:spPr/>
      <dgm:t>
        <a:bodyPr/>
        <a:lstStyle/>
        <a:p>
          <a:endParaRPr lang="en-US"/>
        </a:p>
      </dgm:t>
    </dgm:pt>
    <dgm:pt modelId="{EA84158D-229A-45C2-863C-838275D20A05}" type="sibTrans" cxnId="{E0D937D4-7B1C-42BE-813C-0C3B640CEAC6}">
      <dgm:prSet/>
      <dgm:spPr/>
      <dgm:t>
        <a:bodyPr/>
        <a:lstStyle/>
        <a:p>
          <a:endParaRPr lang="en-US"/>
        </a:p>
      </dgm:t>
    </dgm:pt>
    <dgm:pt modelId="{CDA0E1FA-D280-4D36-84B9-963A6A5310B0}">
      <dgm:prSet/>
      <dgm:spPr/>
      <dgm:t>
        <a:bodyPr/>
        <a:lstStyle/>
        <a:p>
          <a:r>
            <a:rPr lang="en-US" dirty="0"/>
            <a:t>20 </a:t>
          </a:r>
          <a:r>
            <a:rPr lang="en-US" dirty="0" err="1"/>
            <a:t>meerkeuzevragen</a:t>
          </a:r>
          <a:endParaRPr lang="en-US" dirty="0"/>
        </a:p>
      </dgm:t>
    </dgm:pt>
    <dgm:pt modelId="{1084B40C-9822-436F-90A8-547057934989}" type="parTrans" cxnId="{023E1636-D08E-49C8-B32A-DF60DB390A46}">
      <dgm:prSet/>
      <dgm:spPr/>
      <dgm:t>
        <a:bodyPr/>
        <a:lstStyle/>
        <a:p>
          <a:endParaRPr lang="en-US"/>
        </a:p>
      </dgm:t>
    </dgm:pt>
    <dgm:pt modelId="{2C3A6FA2-3D94-433F-827A-8BFF93E648E1}" type="sibTrans" cxnId="{023E1636-D08E-49C8-B32A-DF60DB390A46}">
      <dgm:prSet/>
      <dgm:spPr/>
      <dgm:t>
        <a:bodyPr/>
        <a:lstStyle/>
        <a:p>
          <a:endParaRPr lang="en-US"/>
        </a:p>
      </dgm:t>
    </dgm:pt>
    <dgm:pt modelId="{A7ADB9C7-468B-4A4F-8573-0487369E820E}">
      <dgm:prSet/>
      <dgm:spPr/>
      <dgm:t>
        <a:bodyPr/>
        <a:lstStyle/>
        <a:p>
          <a:r>
            <a:rPr lang="en-US" dirty="0"/>
            <a:t>13 open </a:t>
          </a:r>
          <a:r>
            <a:rPr lang="en-US" dirty="0" err="1"/>
            <a:t>vragen</a:t>
          </a:r>
          <a:endParaRPr lang="en-US" dirty="0"/>
        </a:p>
      </dgm:t>
    </dgm:pt>
    <dgm:pt modelId="{4936A1B2-47B6-4FDB-AF73-C06CBFA13F2B}" type="parTrans" cxnId="{AF322D57-C3E2-4F7F-800B-E1DC85D27819}">
      <dgm:prSet/>
      <dgm:spPr/>
      <dgm:t>
        <a:bodyPr/>
        <a:lstStyle/>
        <a:p>
          <a:endParaRPr lang="en-US"/>
        </a:p>
      </dgm:t>
    </dgm:pt>
    <dgm:pt modelId="{7949EF90-6057-43CB-AF4A-72E7BBE96781}" type="sibTrans" cxnId="{AF322D57-C3E2-4F7F-800B-E1DC85D27819}">
      <dgm:prSet/>
      <dgm:spPr/>
      <dgm:t>
        <a:bodyPr/>
        <a:lstStyle/>
        <a:p>
          <a:endParaRPr lang="en-US"/>
        </a:p>
      </dgm:t>
    </dgm:pt>
    <dgm:pt modelId="{59B0EC52-EFA6-4E7F-A350-C00D86B7C47C}">
      <dgm:prSet/>
      <dgm:spPr/>
      <dgm:t>
        <a:bodyPr/>
        <a:lstStyle/>
        <a:p>
          <a:r>
            <a:rPr lang="en-US" dirty="0"/>
            <a:t>1 </a:t>
          </a:r>
          <a:r>
            <a:rPr lang="en-US" dirty="0" err="1"/>
            <a:t>schrijfopdracht</a:t>
          </a:r>
          <a:endParaRPr lang="en-US" dirty="0"/>
        </a:p>
      </dgm:t>
    </dgm:pt>
    <dgm:pt modelId="{29966FF9-0E5A-41AE-BD84-F7FC1CF74170}" type="parTrans" cxnId="{A0B4D84E-384B-4980-918D-E1A20ADA7B3E}">
      <dgm:prSet/>
      <dgm:spPr/>
      <dgm:t>
        <a:bodyPr/>
        <a:lstStyle/>
        <a:p>
          <a:endParaRPr lang="en-US"/>
        </a:p>
      </dgm:t>
    </dgm:pt>
    <dgm:pt modelId="{01430C3C-46EB-48E6-A7AA-D6EEE2A9E942}" type="sibTrans" cxnId="{A0B4D84E-384B-4980-918D-E1A20ADA7B3E}">
      <dgm:prSet/>
      <dgm:spPr/>
      <dgm:t>
        <a:bodyPr/>
        <a:lstStyle/>
        <a:p>
          <a:endParaRPr lang="en-US"/>
        </a:p>
      </dgm:t>
    </dgm:pt>
    <dgm:pt modelId="{BF999D07-D0C3-43C7-825D-A697B82E9922}">
      <dgm:prSet/>
      <dgm:spPr/>
      <dgm:t>
        <a:bodyPr/>
        <a:lstStyle/>
        <a:p>
          <a:r>
            <a:rPr lang="en-US" b="0" dirty="0" err="1"/>
            <a:t>Schrijfopdracht</a:t>
          </a:r>
          <a:r>
            <a:rPr lang="en-US" b="1" dirty="0"/>
            <a:t>: </a:t>
          </a:r>
          <a:r>
            <a:rPr lang="en-US" dirty="0"/>
            <a:t>13 </a:t>
          </a:r>
          <a:r>
            <a:rPr lang="en-US" dirty="0" err="1"/>
            <a:t>punten</a:t>
          </a:r>
          <a:endParaRPr lang="en-US" dirty="0"/>
        </a:p>
      </dgm:t>
    </dgm:pt>
    <dgm:pt modelId="{33B19225-8B0E-438F-B496-B745486327BB}" type="parTrans" cxnId="{0295B58A-A1FD-4771-8EE1-56F8F64BE572}">
      <dgm:prSet/>
      <dgm:spPr/>
      <dgm:t>
        <a:bodyPr/>
        <a:lstStyle/>
        <a:p>
          <a:endParaRPr lang="en-US"/>
        </a:p>
      </dgm:t>
    </dgm:pt>
    <dgm:pt modelId="{AF19776F-BC17-478C-9589-A4547F4E9A1F}" type="sibTrans" cxnId="{0295B58A-A1FD-4771-8EE1-56F8F64BE572}">
      <dgm:prSet/>
      <dgm:spPr/>
      <dgm:t>
        <a:bodyPr/>
        <a:lstStyle/>
        <a:p>
          <a:endParaRPr lang="en-US"/>
        </a:p>
      </dgm:t>
    </dgm:pt>
    <dgm:pt modelId="{825803EB-082A-4FCC-869C-F13AE2AC305B}" type="pres">
      <dgm:prSet presAssocID="{74D8395D-8999-4D44-9C8F-901EBABDF0FC}" presName="vert0" presStyleCnt="0">
        <dgm:presLayoutVars>
          <dgm:dir/>
          <dgm:animOne val="branch"/>
          <dgm:animLvl val="lvl"/>
        </dgm:presLayoutVars>
      </dgm:prSet>
      <dgm:spPr/>
    </dgm:pt>
    <dgm:pt modelId="{27D10222-161C-4760-AA84-2AE384F064DF}" type="pres">
      <dgm:prSet presAssocID="{89FBAA84-3308-46EC-907F-A20FA191F20D}" presName="thickLine" presStyleLbl="alignNode1" presStyleIdx="0" presStyleCnt="5"/>
      <dgm:spPr/>
    </dgm:pt>
    <dgm:pt modelId="{942635BC-8BDA-45D2-AB0C-1026DC75D998}" type="pres">
      <dgm:prSet presAssocID="{89FBAA84-3308-46EC-907F-A20FA191F20D}" presName="horz1" presStyleCnt="0"/>
      <dgm:spPr/>
    </dgm:pt>
    <dgm:pt modelId="{69434418-E343-4E3B-B5DE-F2018E4BB539}" type="pres">
      <dgm:prSet presAssocID="{89FBAA84-3308-46EC-907F-A20FA191F20D}" presName="tx1" presStyleLbl="revTx" presStyleIdx="0" presStyleCnt="5"/>
      <dgm:spPr/>
    </dgm:pt>
    <dgm:pt modelId="{4B0E33D9-9D15-4E8E-B524-44BF16A4782F}" type="pres">
      <dgm:prSet presAssocID="{89FBAA84-3308-46EC-907F-A20FA191F20D}" presName="vert1" presStyleCnt="0"/>
      <dgm:spPr/>
    </dgm:pt>
    <dgm:pt modelId="{DB798922-668E-48C0-911F-E36BE05A0529}" type="pres">
      <dgm:prSet presAssocID="{CDA0E1FA-D280-4D36-84B9-963A6A5310B0}" presName="thickLine" presStyleLbl="alignNode1" presStyleIdx="1" presStyleCnt="5"/>
      <dgm:spPr/>
    </dgm:pt>
    <dgm:pt modelId="{0BF68797-1FDF-49C8-96EA-6068AE13A719}" type="pres">
      <dgm:prSet presAssocID="{CDA0E1FA-D280-4D36-84B9-963A6A5310B0}" presName="horz1" presStyleCnt="0"/>
      <dgm:spPr/>
    </dgm:pt>
    <dgm:pt modelId="{91CB0381-44E1-44AD-B688-A82D821A3978}" type="pres">
      <dgm:prSet presAssocID="{CDA0E1FA-D280-4D36-84B9-963A6A5310B0}" presName="tx1" presStyleLbl="revTx" presStyleIdx="1" presStyleCnt="5"/>
      <dgm:spPr/>
    </dgm:pt>
    <dgm:pt modelId="{76F7126B-F079-49A2-AA87-79196ABC84F4}" type="pres">
      <dgm:prSet presAssocID="{CDA0E1FA-D280-4D36-84B9-963A6A5310B0}" presName="vert1" presStyleCnt="0"/>
      <dgm:spPr/>
    </dgm:pt>
    <dgm:pt modelId="{CF720C33-1102-401B-8878-7E588A61A298}" type="pres">
      <dgm:prSet presAssocID="{A7ADB9C7-468B-4A4F-8573-0487369E820E}" presName="thickLine" presStyleLbl="alignNode1" presStyleIdx="2" presStyleCnt="5"/>
      <dgm:spPr/>
    </dgm:pt>
    <dgm:pt modelId="{BFB6CBFA-2F9E-4720-9089-C805BB4F6144}" type="pres">
      <dgm:prSet presAssocID="{A7ADB9C7-468B-4A4F-8573-0487369E820E}" presName="horz1" presStyleCnt="0"/>
      <dgm:spPr/>
    </dgm:pt>
    <dgm:pt modelId="{58DDE5A7-55EF-4E6C-B183-8F1A6699E6ED}" type="pres">
      <dgm:prSet presAssocID="{A7ADB9C7-468B-4A4F-8573-0487369E820E}" presName="tx1" presStyleLbl="revTx" presStyleIdx="2" presStyleCnt="5"/>
      <dgm:spPr/>
    </dgm:pt>
    <dgm:pt modelId="{2CA69454-0267-4EB8-A57A-653B0AADFDB0}" type="pres">
      <dgm:prSet presAssocID="{A7ADB9C7-468B-4A4F-8573-0487369E820E}" presName="vert1" presStyleCnt="0"/>
      <dgm:spPr/>
    </dgm:pt>
    <dgm:pt modelId="{4CD9F6A7-A11D-4D0C-84FC-BBEAD7652A26}" type="pres">
      <dgm:prSet presAssocID="{59B0EC52-EFA6-4E7F-A350-C00D86B7C47C}" presName="thickLine" presStyleLbl="alignNode1" presStyleIdx="3" presStyleCnt="5"/>
      <dgm:spPr/>
    </dgm:pt>
    <dgm:pt modelId="{3054C8B3-35EE-4BAB-8740-8717C06B530A}" type="pres">
      <dgm:prSet presAssocID="{59B0EC52-EFA6-4E7F-A350-C00D86B7C47C}" presName="horz1" presStyleCnt="0"/>
      <dgm:spPr/>
    </dgm:pt>
    <dgm:pt modelId="{58737241-D8F2-4A67-8177-2DE7B4C7C0B0}" type="pres">
      <dgm:prSet presAssocID="{59B0EC52-EFA6-4E7F-A350-C00D86B7C47C}" presName="tx1" presStyleLbl="revTx" presStyleIdx="3" presStyleCnt="5"/>
      <dgm:spPr/>
    </dgm:pt>
    <dgm:pt modelId="{EE6B3E90-1F7D-4D94-A455-3317E9B6A9FB}" type="pres">
      <dgm:prSet presAssocID="{59B0EC52-EFA6-4E7F-A350-C00D86B7C47C}" presName="vert1" presStyleCnt="0"/>
      <dgm:spPr/>
    </dgm:pt>
    <dgm:pt modelId="{0820913E-E6B8-4D2B-A636-AD6AF0F5B855}" type="pres">
      <dgm:prSet presAssocID="{BF999D07-D0C3-43C7-825D-A697B82E9922}" presName="thickLine" presStyleLbl="alignNode1" presStyleIdx="4" presStyleCnt="5"/>
      <dgm:spPr/>
    </dgm:pt>
    <dgm:pt modelId="{929DABBC-99F0-4E4F-B8AB-D03A7DE3D904}" type="pres">
      <dgm:prSet presAssocID="{BF999D07-D0C3-43C7-825D-A697B82E9922}" presName="horz1" presStyleCnt="0"/>
      <dgm:spPr/>
    </dgm:pt>
    <dgm:pt modelId="{C85AE76C-1E2F-415C-972F-2AF2FCECF96D}" type="pres">
      <dgm:prSet presAssocID="{BF999D07-D0C3-43C7-825D-A697B82E9922}" presName="tx1" presStyleLbl="revTx" presStyleIdx="4" presStyleCnt="5"/>
      <dgm:spPr/>
    </dgm:pt>
    <dgm:pt modelId="{D2B18EEC-D038-4C6D-9940-85A620471990}" type="pres">
      <dgm:prSet presAssocID="{BF999D07-D0C3-43C7-825D-A697B82E9922}" presName="vert1" presStyleCnt="0"/>
      <dgm:spPr/>
    </dgm:pt>
  </dgm:ptLst>
  <dgm:cxnLst>
    <dgm:cxn modelId="{21862915-9FAE-4AAF-9337-AC45F188C167}" type="presOf" srcId="{A7ADB9C7-468B-4A4F-8573-0487369E820E}" destId="{58DDE5A7-55EF-4E6C-B183-8F1A6699E6ED}" srcOrd="0" destOrd="0" presId="urn:microsoft.com/office/officeart/2008/layout/LinedList"/>
    <dgm:cxn modelId="{023E1636-D08E-49C8-B32A-DF60DB390A46}" srcId="{74D8395D-8999-4D44-9C8F-901EBABDF0FC}" destId="{CDA0E1FA-D280-4D36-84B9-963A6A5310B0}" srcOrd="1" destOrd="0" parTransId="{1084B40C-9822-436F-90A8-547057934989}" sibTransId="{2C3A6FA2-3D94-433F-827A-8BFF93E648E1}"/>
    <dgm:cxn modelId="{A0B4D84E-384B-4980-918D-E1A20ADA7B3E}" srcId="{74D8395D-8999-4D44-9C8F-901EBABDF0FC}" destId="{59B0EC52-EFA6-4E7F-A350-C00D86B7C47C}" srcOrd="3" destOrd="0" parTransId="{29966FF9-0E5A-41AE-BD84-F7FC1CF74170}" sibTransId="{01430C3C-46EB-48E6-A7AA-D6EEE2A9E942}"/>
    <dgm:cxn modelId="{3622F952-105C-433A-8F25-43050F06C153}" type="presOf" srcId="{CDA0E1FA-D280-4D36-84B9-963A6A5310B0}" destId="{91CB0381-44E1-44AD-B688-A82D821A3978}" srcOrd="0" destOrd="0" presId="urn:microsoft.com/office/officeart/2008/layout/LinedList"/>
    <dgm:cxn modelId="{AF322D57-C3E2-4F7F-800B-E1DC85D27819}" srcId="{74D8395D-8999-4D44-9C8F-901EBABDF0FC}" destId="{A7ADB9C7-468B-4A4F-8573-0487369E820E}" srcOrd="2" destOrd="0" parTransId="{4936A1B2-47B6-4FDB-AF73-C06CBFA13F2B}" sibTransId="{7949EF90-6057-43CB-AF4A-72E7BBE96781}"/>
    <dgm:cxn modelId="{0295B58A-A1FD-4771-8EE1-56F8F64BE572}" srcId="{74D8395D-8999-4D44-9C8F-901EBABDF0FC}" destId="{BF999D07-D0C3-43C7-825D-A697B82E9922}" srcOrd="4" destOrd="0" parTransId="{33B19225-8B0E-438F-B496-B745486327BB}" sibTransId="{AF19776F-BC17-478C-9589-A4547F4E9A1F}"/>
    <dgm:cxn modelId="{51FFC38B-3742-49E5-B47D-C1B0A2EEC0A2}" type="presOf" srcId="{74D8395D-8999-4D44-9C8F-901EBABDF0FC}" destId="{825803EB-082A-4FCC-869C-F13AE2AC305B}" srcOrd="0" destOrd="0" presId="urn:microsoft.com/office/officeart/2008/layout/LinedList"/>
    <dgm:cxn modelId="{41BC36C2-8360-4FAE-8EB2-9217AAD8616E}" type="presOf" srcId="{BF999D07-D0C3-43C7-825D-A697B82E9922}" destId="{C85AE76C-1E2F-415C-972F-2AF2FCECF96D}" srcOrd="0" destOrd="0" presId="urn:microsoft.com/office/officeart/2008/layout/LinedList"/>
    <dgm:cxn modelId="{42E4BFCD-5D78-4572-AE84-362FE6DD3CF5}" type="presOf" srcId="{59B0EC52-EFA6-4E7F-A350-C00D86B7C47C}" destId="{58737241-D8F2-4A67-8177-2DE7B4C7C0B0}" srcOrd="0" destOrd="0" presId="urn:microsoft.com/office/officeart/2008/layout/LinedList"/>
    <dgm:cxn modelId="{E0D937D4-7B1C-42BE-813C-0C3B640CEAC6}" srcId="{74D8395D-8999-4D44-9C8F-901EBABDF0FC}" destId="{89FBAA84-3308-46EC-907F-A20FA191F20D}" srcOrd="0" destOrd="0" parTransId="{E024D757-CE8B-4160-8E4F-D218FAE7342F}" sibTransId="{EA84158D-229A-45C2-863C-838275D20A05}"/>
    <dgm:cxn modelId="{3BC505E3-6547-47A7-BC1F-0FE8F675B126}" type="presOf" srcId="{89FBAA84-3308-46EC-907F-A20FA191F20D}" destId="{69434418-E343-4E3B-B5DE-F2018E4BB539}" srcOrd="0" destOrd="0" presId="urn:microsoft.com/office/officeart/2008/layout/LinedList"/>
    <dgm:cxn modelId="{2E44C644-F6FF-4A05-B36F-7F58E4663CF7}" type="presParOf" srcId="{825803EB-082A-4FCC-869C-F13AE2AC305B}" destId="{27D10222-161C-4760-AA84-2AE384F064DF}" srcOrd="0" destOrd="0" presId="urn:microsoft.com/office/officeart/2008/layout/LinedList"/>
    <dgm:cxn modelId="{12B630A7-3FE6-41A2-912B-D340CF9A0093}" type="presParOf" srcId="{825803EB-082A-4FCC-869C-F13AE2AC305B}" destId="{942635BC-8BDA-45D2-AB0C-1026DC75D998}" srcOrd="1" destOrd="0" presId="urn:microsoft.com/office/officeart/2008/layout/LinedList"/>
    <dgm:cxn modelId="{68A4D58D-0FE0-45AF-A4DE-62A3684C36FC}" type="presParOf" srcId="{942635BC-8BDA-45D2-AB0C-1026DC75D998}" destId="{69434418-E343-4E3B-B5DE-F2018E4BB539}" srcOrd="0" destOrd="0" presId="urn:microsoft.com/office/officeart/2008/layout/LinedList"/>
    <dgm:cxn modelId="{197D40BD-1513-4500-A1C7-18A6BD8DD368}" type="presParOf" srcId="{942635BC-8BDA-45D2-AB0C-1026DC75D998}" destId="{4B0E33D9-9D15-4E8E-B524-44BF16A4782F}" srcOrd="1" destOrd="0" presId="urn:microsoft.com/office/officeart/2008/layout/LinedList"/>
    <dgm:cxn modelId="{6C150E09-AA3D-452B-9E86-A792C43A63B6}" type="presParOf" srcId="{825803EB-082A-4FCC-869C-F13AE2AC305B}" destId="{DB798922-668E-48C0-911F-E36BE05A0529}" srcOrd="2" destOrd="0" presId="urn:microsoft.com/office/officeart/2008/layout/LinedList"/>
    <dgm:cxn modelId="{CCA74D44-6831-4466-BB7C-9D4BA2F6E962}" type="presParOf" srcId="{825803EB-082A-4FCC-869C-F13AE2AC305B}" destId="{0BF68797-1FDF-49C8-96EA-6068AE13A719}" srcOrd="3" destOrd="0" presId="urn:microsoft.com/office/officeart/2008/layout/LinedList"/>
    <dgm:cxn modelId="{BB0DD704-C69D-41CB-ADDD-7EF87E15A142}" type="presParOf" srcId="{0BF68797-1FDF-49C8-96EA-6068AE13A719}" destId="{91CB0381-44E1-44AD-B688-A82D821A3978}" srcOrd="0" destOrd="0" presId="urn:microsoft.com/office/officeart/2008/layout/LinedList"/>
    <dgm:cxn modelId="{3F37CD0D-F401-4A26-A5E4-2BD6AAC8554A}" type="presParOf" srcId="{0BF68797-1FDF-49C8-96EA-6068AE13A719}" destId="{76F7126B-F079-49A2-AA87-79196ABC84F4}" srcOrd="1" destOrd="0" presId="urn:microsoft.com/office/officeart/2008/layout/LinedList"/>
    <dgm:cxn modelId="{C77476B2-772A-4CD6-AC68-C6CD3868AB1D}" type="presParOf" srcId="{825803EB-082A-4FCC-869C-F13AE2AC305B}" destId="{CF720C33-1102-401B-8878-7E588A61A298}" srcOrd="4" destOrd="0" presId="urn:microsoft.com/office/officeart/2008/layout/LinedList"/>
    <dgm:cxn modelId="{DB79636D-734D-41F7-943E-F208376888BF}" type="presParOf" srcId="{825803EB-082A-4FCC-869C-F13AE2AC305B}" destId="{BFB6CBFA-2F9E-4720-9089-C805BB4F6144}" srcOrd="5" destOrd="0" presId="urn:microsoft.com/office/officeart/2008/layout/LinedList"/>
    <dgm:cxn modelId="{F3F20219-161D-415A-AFF6-D21245620537}" type="presParOf" srcId="{BFB6CBFA-2F9E-4720-9089-C805BB4F6144}" destId="{58DDE5A7-55EF-4E6C-B183-8F1A6699E6ED}" srcOrd="0" destOrd="0" presId="urn:microsoft.com/office/officeart/2008/layout/LinedList"/>
    <dgm:cxn modelId="{017619DB-90E6-4C6A-B33D-128679E3656F}" type="presParOf" srcId="{BFB6CBFA-2F9E-4720-9089-C805BB4F6144}" destId="{2CA69454-0267-4EB8-A57A-653B0AADFDB0}" srcOrd="1" destOrd="0" presId="urn:microsoft.com/office/officeart/2008/layout/LinedList"/>
    <dgm:cxn modelId="{E747E6EE-6E62-4EA6-8A34-6C758D8AE797}" type="presParOf" srcId="{825803EB-082A-4FCC-869C-F13AE2AC305B}" destId="{4CD9F6A7-A11D-4D0C-84FC-BBEAD7652A26}" srcOrd="6" destOrd="0" presId="urn:microsoft.com/office/officeart/2008/layout/LinedList"/>
    <dgm:cxn modelId="{C526BECB-4979-4C22-9044-905D3353C546}" type="presParOf" srcId="{825803EB-082A-4FCC-869C-F13AE2AC305B}" destId="{3054C8B3-35EE-4BAB-8740-8717C06B530A}" srcOrd="7" destOrd="0" presId="urn:microsoft.com/office/officeart/2008/layout/LinedList"/>
    <dgm:cxn modelId="{E8217175-AAB4-4DC4-8B9C-1054AD75EDEB}" type="presParOf" srcId="{3054C8B3-35EE-4BAB-8740-8717C06B530A}" destId="{58737241-D8F2-4A67-8177-2DE7B4C7C0B0}" srcOrd="0" destOrd="0" presId="urn:microsoft.com/office/officeart/2008/layout/LinedList"/>
    <dgm:cxn modelId="{366279CE-E367-47F2-8051-CF4400503365}" type="presParOf" srcId="{3054C8B3-35EE-4BAB-8740-8717C06B530A}" destId="{EE6B3E90-1F7D-4D94-A455-3317E9B6A9FB}" srcOrd="1" destOrd="0" presId="urn:microsoft.com/office/officeart/2008/layout/LinedList"/>
    <dgm:cxn modelId="{6BBC5CCA-8B5E-48CF-B969-F8E6E3BDBB18}" type="presParOf" srcId="{825803EB-082A-4FCC-869C-F13AE2AC305B}" destId="{0820913E-E6B8-4D2B-A636-AD6AF0F5B855}" srcOrd="8" destOrd="0" presId="urn:microsoft.com/office/officeart/2008/layout/LinedList"/>
    <dgm:cxn modelId="{86117DF7-D69C-4516-B07F-6655A8641ADB}" type="presParOf" srcId="{825803EB-082A-4FCC-869C-F13AE2AC305B}" destId="{929DABBC-99F0-4E4F-B8AB-D03A7DE3D904}" srcOrd="9" destOrd="0" presId="urn:microsoft.com/office/officeart/2008/layout/LinedList"/>
    <dgm:cxn modelId="{DBEB7BE9-AB83-4CF2-9EAB-3FD61C8BA7DF}" type="presParOf" srcId="{929DABBC-99F0-4E4F-B8AB-D03A7DE3D904}" destId="{C85AE76C-1E2F-415C-972F-2AF2FCECF96D}" srcOrd="0" destOrd="0" presId="urn:microsoft.com/office/officeart/2008/layout/LinedList"/>
    <dgm:cxn modelId="{549ACFD5-D942-4EF4-8140-F9C2F9F16202}" type="presParOf" srcId="{929DABBC-99F0-4E4F-B8AB-D03A7DE3D904}" destId="{D2B18EEC-D038-4C6D-9940-85A6204719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10222-161C-4760-AA84-2AE384F064DF}">
      <dsp:nvSpPr>
        <dsp:cNvPr id="0" name=""/>
        <dsp:cNvSpPr/>
      </dsp:nvSpPr>
      <dsp:spPr>
        <a:xfrm>
          <a:off x="0" y="608"/>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34418-E343-4E3B-B5DE-F2018E4BB539}">
      <dsp:nvSpPr>
        <dsp:cNvPr id="0" name=""/>
        <dsp:cNvSpPr/>
      </dsp:nvSpPr>
      <dsp:spPr>
        <a:xfrm>
          <a:off x="0" y="608"/>
          <a:ext cx="4300573" cy="99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In </a:t>
          </a:r>
          <a:r>
            <a:rPr lang="en-US" sz="2900" b="1" kern="1200" dirty="0" err="1"/>
            <a:t>totaal</a:t>
          </a:r>
          <a:r>
            <a:rPr lang="en-US" sz="2900" b="1" kern="1200" dirty="0"/>
            <a:t> 48 </a:t>
          </a:r>
          <a:r>
            <a:rPr lang="en-US" sz="2900" b="1" kern="1200" dirty="0" err="1"/>
            <a:t>punten</a:t>
          </a:r>
          <a:endParaRPr lang="en-US" sz="2900" kern="1200" dirty="0"/>
        </a:p>
      </dsp:txBody>
      <dsp:txXfrm>
        <a:off x="0" y="608"/>
        <a:ext cx="4300573" cy="996388"/>
      </dsp:txXfrm>
    </dsp:sp>
    <dsp:sp modelId="{DB798922-668E-48C0-911F-E36BE05A0529}">
      <dsp:nvSpPr>
        <dsp:cNvPr id="0" name=""/>
        <dsp:cNvSpPr/>
      </dsp:nvSpPr>
      <dsp:spPr>
        <a:xfrm>
          <a:off x="0" y="996997"/>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B0381-44E1-44AD-B688-A82D821A3978}">
      <dsp:nvSpPr>
        <dsp:cNvPr id="0" name=""/>
        <dsp:cNvSpPr/>
      </dsp:nvSpPr>
      <dsp:spPr>
        <a:xfrm>
          <a:off x="0" y="996997"/>
          <a:ext cx="4300573" cy="99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20 </a:t>
          </a:r>
          <a:r>
            <a:rPr lang="en-US" sz="2900" kern="1200" dirty="0" err="1"/>
            <a:t>meerkeuzevragen</a:t>
          </a:r>
          <a:endParaRPr lang="en-US" sz="2900" kern="1200" dirty="0"/>
        </a:p>
      </dsp:txBody>
      <dsp:txXfrm>
        <a:off x="0" y="996997"/>
        <a:ext cx="4300573" cy="996388"/>
      </dsp:txXfrm>
    </dsp:sp>
    <dsp:sp modelId="{CF720C33-1102-401B-8878-7E588A61A298}">
      <dsp:nvSpPr>
        <dsp:cNvPr id="0" name=""/>
        <dsp:cNvSpPr/>
      </dsp:nvSpPr>
      <dsp:spPr>
        <a:xfrm>
          <a:off x="0" y="1993386"/>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DE5A7-55EF-4E6C-B183-8F1A6699E6ED}">
      <dsp:nvSpPr>
        <dsp:cNvPr id="0" name=""/>
        <dsp:cNvSpPr/>
      </dsp:nvSpPr>
      <dsp:spPr>
        <a:xfrm>
          <a:off x="0" y="1993386"/>
          <a:ext cx="4300573" cy="99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13 open </a:t>
          </a:r>
          <a:r>
            <a:rPr lang="en-US" sz="2900" kern="1200" dirty="0" err="1"/>
            <a:t>vragen</a:t>
          </a:r>
          <a:endParaRPr lang="en-US" sz="2900" kern="1200" dirty="0"/>
        </a:p>
      </dsp:txBody>
      <dsp:txXfrm>
        <a:off x="0" y="1993386"/>
        <a:ext cx="4300573" cy="996388"/>
      </dsp:txXfrm>
    </dsp:sp>
    <dsp:sp modelId="{4CD9F6A7-A11D-4D0C-84FC-BBEAD7652A26}">
      <dsp:nvSpPr>
        <dsp:cNvPr id="0" name=""/>
        <dsp:cNvSpPr/>
      </dsp:nvSpPr>
      <dsp:spPr>
        <a:xfrm>
          <a:off x="0" y="2989774"/>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37241-D8F2-4A67-8177-2DE7B4C7C0B0}">
      <dsp:nvSpPr>
        <dsp:cNvPr id="0" name=""/>
        <dsp:cNvSpPr/>
      </dsp:nvSpPr>
      <dsp:spPr>
        <a:xfrm>
          <a:off x="0" y="2989774"/>
          <a:ext cx="4300573" cy="99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1 </a:t>
          </a:r>
          <a:r>
            <a:rPr lang="en-US" sz="2900" kern="1200" dirty="0" err="1"/>
            <a:t>schrijfopdracht</a:t>
          </a:r>
          <a:endParaRPr lang="en-US" sz="2900" kern="1200" dirty="0"/>
        </a:p>
      </dsp:txBody>
      <dsp:txXfrm>
        <a:off x="0" y="2989774"/>
        <a:ext cx="4300573" cy="996388"/>
      </dsp:txXfrm>
    </dsp:sp>
    <dsp:sp modelId="{0820913E-E6B8-4D2B-A636-AD6AF0F5B855}">
      <dsp:nvSpPr>
        <dsp:cNvPr id="0" name=""/>
        <dsp:cNvSpPr/>
      </dsp:nvSpPr>
      <dsp:spPr>
        <a:xfrm>
          <a:off x="0" y="3986163"/>
          <a:ext cx="4300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AE76C-1E2F-415C-972F-2AF2FCECF96D}">
      <dsp:nvSpPr>
        <dsp:cNvPr id="0" name=""/>
        <dsp:cNvSpPr/>
      </dsp:nvSpPr>
      <dsp:spPr>
        <a:xfrm>
          <a:off x="0" y="3986163"/>
          <a:ext cx="4300573" cy="996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dirty="0" err="1"/>
            <a:t>Schrijfopdracht</a:t>
          </a:r>
          <a:r>
            <a:rPr lang="en-US" sz="2900" b="1" kern="1200" dirty="0"/>
            <a:t>: </a:t>
          </a:r>
          <a:r>
            <a:rPr lang="en-US" sz="2900" kern="1200" dirty="0"/>
            <a:t>13 </a:t>
          </a:r>
          <a:r>
            <a:rPr lang="en-US" sz="2900" kern="1200" dirty="0" err="1"/>
            <a:t>punten</a:t>
          </a:r>
          <a:endParaRPr lang="en-US" sz="2900" kern="1200" dirty="0"/>
        </a:p>
      </dsp:txBody>
      <dsp:txXfrm>
        <a:off x="0" y="3986163"/>
        <a:ext cx="4300573" cy="9963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D794D7-8334-4A91-AF54-A2B076C7AD50}" type="datetimeFigureOut">
              <a:rPr lang="nl-NL" smtClean="0"/>
              <a:t>06-05-2026</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031E-9A57-C448-850C-D3F274574048}" type="datetimeFigureOut">
              <a:rPr lang="nl-NL" smtClean="0"/>
              <a:t>06-05-2026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a:t>
            </a:fld>
            <a:endParaRPr lang="nl-NL"/>
          </a:p>
        </p:txBody>
      </p:sp>
    </p:spTree>
    <p:extLst>
      <p:ext uri="{BB962C8B-B14F-4D97-AF65-F5344CB8AC3E}">
        <p14:creationId xmlns:p14="http://schemas.microsoft.com/office/powerpoint/2010/main" val="77901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a:t>
            </a:fld>
            <a:endParaRPr lang="nl-NL"/>
          </a:p>
        </p:txBody>
      </p:sp>
    </p:spTree>
    <p:extLst>
      <p:ext uri="{BB962C8B-B14F-4D97-AF65-F5344CB8AC3E}">
        <p14:creationId xmlns:p14="http://schemas.microsoft.com/office/powerpoint/2010/main" val="191345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20</a:t>
            </a:fld>
            <a:endParaRPr lang="nl-NL"/>
          </a:p>
        </p:txBody>
      </p:sp>
    </p:spTree>
    <p:extLst>
      <p:ext uri="{BB962C8B-B14F-4D97-AF65-F5344CB8AC3E}">
        <p14:creationId xmlns:p14="http://schemas.microsoft.com/office/powerpoint/2010/main" val="351781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06-05-2026</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06-05-2026</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674F6-C562-4F76-84FE-5A6E65846230}"/>
              </a:ext>
            </a:extLst>
          </p:cNvPr>
          <p:cNvSpPr>
            <a:spLocks noGrp="1"/>
          </p:cNvSpPr>
          <p:nvPr>
            <p:ph type="ctrTitle"/>
          </p:nvPr>
        </p:nvSpPr>
        <p:spPr/>
        <p:txBody>
          <a:bodyPr>
            <a:normAutofit/>
          </a:bodyPr>
          <a:lstStyle/>
          <a:p>
            <a:r>
              <a:rPr lang="nl-NL" sz="5400" dirty="0">
                <a:latin typeface="+mj-lt"/>
              </a:rPr>
              <a:t>Eindexamen vmbo GL/TL 2026 </a:t>
            </a:r>
          </a:p>
        </p:txBody>
      </p:sp>
      <p:sp>
        <p:nvSpPr>
          <p:cNvPr id="3" name="Ondertitel 2">
            <a:extLst>
              <a:ext uri="{FF2B5EF4-FFF2-40B4-BE49-F238E27FC236}">
                <a16:creationId xmlns:a16="http://schemas.microsoft.com/office/drawing/2014/main" id="{A745CA3A-1013-4129-828C-01E25CFA2E52}"/>
              </a:ext>
            </a:extLst>
          </p:cNvPr>
          <p:cNvSpPr>
            <a:spLocks noGrp="1"/>
          </p:cNvSpPr>
          <p:nvPr>
            <p:ph type="subTitle" idx="1"/>
          </p:nvPr>
        </p:nvSpPr>
        <p:spPr/>
        <p:txBody>
          <a:bodyPr/>
          <a:lstStyle/>
          <a:p>
            <a:endParaRPr lang="nl-NL" b="1" dirty="0"/>
          </a:p>
        </p:txBody>
      </p:sp>
    </p:spTree>
    <p:extLst>
      <p:ext uri="{BB962C8B-B14F-4D97-AF65-F5344CB8AC3E}">
        <p14:creationId xmlns:p14="http://schemas.microsoft.com/office/powerpoint/2010/main" val="2917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7D8C7-9DBD-39FA-E02E-5171CD4C2EC1}"/>
              </a:ext>
            </a:extLst>
          </p:cNvPr>
          <p:cNvSpPr>
            <a:spLocks noGrp="1"/>
          </p:cNvSpPr>
          <p:nvPr>
            <p:ph type="title"/>
          </p:nvPr>
        </p:nvSpPr>
        <p:spPr/>
        <p:txBody>
          <a:bodyPr/>
          <a:lstStyle/>
          <a:p>
            <a:pPr algn="ctr"/>
            <a:r>
              <a:rPr lang="nl-NL" dirty="0"/>
              <a:t>Leesvaardigheid</a:t>
            </a:r>
          </a:p>
        </p:txBody>
      </p:sp>
      <p:pic>
        <p:nvPicPr>
          <p:cNvPr id="8" name="Afbeelding 7" descr="Afbeelding met tekst, schermopname, Lettertype, nummer">
            <a:extLst>
              <a:ext uri="{FF2B5EF4-FFF2-40B4-BE49-F238E27FC236}">
                <a16:creationId xmlns:a16="http://schemas.microsoft.com/office/drawing/2014/main" id="{3700E224-93B4-9087-563A-D4D4F10F9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87" y="1985634"/>
            <a:ext cx="10326541" cy="4715533"/>
          </a:xfrm>
          <a:prstGeom prst="rect">
            <a:avLst/>
          </a:prstGeom>
        </p:spPr>
      </p:pic>
      <p:sp>
        <p:nvSpPr>
          <p:cNvPr id="10" name="Tekstvak 9">
            <a:extLst>
              <a:ext uri="{FF2B5EF4-FFF2-40B4-BE49-F238E27FC236}">
                <a16:creationId xmlns:a16="http://schemas.microsoft.com/office/drawing/2014/main" id="{EC20EC0C-4CF1-DA6D-EDFF-B86D95300723}"/>
              </a:ext>
            </a:extLst>
          </p:cNvPr>
          <p:cNvSpPr txBox="1"/>
          <p:nvPr/>
        </p:nvSpPr>
        <p:spPr>
          <a:xfrm>
            <a:off x="1507165" y="1468829"/>
            <a:ext cx="6097772" cy="369332"/>
          </a:xfrm>
          <a:prstGeom prst="rect">
            <a:avLst/>
          </a:prstGeom>
          <a:noFill/>
        </p:spPr>
        <p:txBody>
          <a:bodyPr wrap="square">
            <a:spAutoFit/>
          </a:bodyPr>
          <a:lstStyle/>
          <a:p>
            <a:pPr>
              <a:buFont typeface="Systeemlettertype regulier"/>
              <a:buChar char="-"/>
            </a:pPr>
            <a:r>
              <a:rPr lang="nl-NL" sz="1800" dirty="0">
                <a:effectLst/>
                <a:ea typeface="Calibri" panose="020F0502020204030204" pitchFamily="34" charset="0"/>
                <a:cs typeface="Times New Roman" panose="02020603050405020304" pitchFamily="18" charset="0"/>
              </a:rPr>
              <a:t> Een tekst bestaat uit drie delen: Inleiding, middenstuk en slot.</a:t>
            </a:r>
          </a:p>
        </p:txBody>
      </p:sp>
    </p:spTree>
    <p:extLst>
      <p:ext uri="{BB962C8B-B14F-4D97-AF65-F5344CB8AC3E}">
        <p14:creationId xmlns:p14="http://schemas.microsoft.com/office/powerpoint/2010/main" val="276001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5E610-DF20-FAC2-BC1D-EEA2DA34F3CC}"/>
              </a:ext>
            </a:extLst>
          </p:cNvPr>
          <p:cNvSpPr>
            <a:spLocks noGrp="1"/>
          </p:cNvSpPr>
          <p:nvPr>
            <p:ph type="title"/>
          </p:nvPr>
        </p:nvSpPr>
        <p:spPr/>
        <p:txBody>
          <a:bodyPr/>
          <a:lstStyle/>
          <a:p>
            <a:pPr algn="ctr"/>
            <a:r>
              <a:rPr lang="nl-NL" dirty="0"/>
              <a:t>Leesvaardigheid</a:t>
            </a:r>
          </a:p>
        </p:txBody>
      </p:sp>
      <p:sp>
        <p:nvSpPr>
          <p:cNvPr id="4" name="Tekstvak 3">
            <a:extLst>
              <a:ext uri="{FF2B5EF4-FFF2-40B4-BE49-F238E27FC236}">
                <a16:creationId xmlns:a16="http://schemas.microsoft.com/office/drawing/2014/main" id="{562E7B33-A62E-44CA-7307-C91049C13DD3}"/>
              </a:ext>
            </a:extLst>
          </p:cNvPr>
          <p:cNvSpPr txBox="1"/>
          <p:nvPr/>
        </p:nvSpPr>
        <p:spPr>
          <a:xfrm>
            <a:off x="1496533" y="1690688"/>
            <a:ext cx="6097772" cy="3373359"/>
          </a:xfrm>
          <a:prstGeom prst="rect">
            <a:avLst/>
          </a:prstGeom>
          <a:noFill/>
        </p:spPr>
        <p:txBody>
          <a:bodyPr wrap="square">
            <a:spAutoFit/>
          </a:bodyPr>
          <a:lstStyle/>
          <a:p>
            <a:pPr>
              <a:lnSpc>
                <a:spcPct val="150000"/>
              </a:lnSpc>
            </a:pPr>
            <a:r>
              <a:rPr lang="nl-NL" dirty="0"/>
              <a:t>In het slot van een tekst wordt bijvoorbeeld:</a:t>
            </a:r>
          </a:p>
          <a:p>
            <a:pPr marL="285750" indent="-285750">
              <a:lnSpc>
                <a:spcPct val="150000"/>
              </a:lnSpc>
              <a:buFontTx/>
              <a:buChar char="-"/>
            </a:pPr>
            <a:r>
              <a:rPr lang="nl-NL" dirty="0"/>
              <a:t>De hoofdgedachte van de tekst genoemd</a:t>
            </a:r>
          </a:p>
          <a:p>
            <a:pPr marL="285750" indent="-285750">
              <a:lnSpc>
                <a:spcPct val="150000"/>
              </a:lnSpc>
              <a:buFontTx/>
              <a:buChar char="-"/>
            </a:pPr>
            <a:r>
              <a:rPr lang="nl-NL" dirty="0"/>
              <a:t>Een advies gegeven</a:t>
            </a:r>
          </a:p>
          <a:p>
            <a:pPr marL="285750" indent="-285750">
              <a:lnSpc>
                <a:spcPct val="150000"/>
              </a:lnSpc>
              <a:buFontTx/>
              <a:buChar char="-"/>
            </a:pPr>
            <a:r>
              <a:rPr lang="nl-NL" dirty="0"/>
              <a:t>Een conclusie getrokken</a:t>
            </a:r>
          </a:p>
          <a:p>
            <a:pPr marL="285750" indent="-285750">
              <a:lnSpc>
                <a:spcPct val="150000"/>
              </a:lnSpc>
              <a:buFontTx/>
              <a:buChar char="-"/>
            </a:pPr>
            <a:r>
              <a:rPr lang="nl-NL" dirty="0"/>
              <a:t>Een korte samenvatting van de tekst gegeven</a:t>
            </a:r>
          </a:p>
          <a:p>
            <a:pPr marL="285750" indent="-285750">
              <a:lnSpc>
                <a:spcPct val="150000"/>
              </a:lnSpc>
              <a:buFontTx/>
              <a:buChar char="-"/>
            </a:pPr>
            <a:r>
              <a:rPr lang="nl-NL" dirty="0"/>
              <a:t>Een toekomstverwachting genoemd</a:t>
            </a:r>
          </a:p>
          <a:p>
            <a:pPr marL="285750" indent="-285750">
              <a:lnSpc>
                <a:spcPct val="150000"/>
              </a:lnSpc>
              <a:buFontTx/>
              <a:buChar char="-"/>
            </a:pPr>
            <a:r>
              <a:rPr lang="nl-NL" dirty="0"/>
              <a:t>Een vraag uit de inleiding beantwoord</a:t>
            </a:r>
          </a:p>
          <a:p>
            <a:pPr marL="285750" indent="-285750">
              <a:lnSpc>
                <a:spcPct val="150000"/>
              </a:lnSpc>
              <a:buFontTx/>
              <a:buChar char="-"/>
            </a:pPr>
            <a:endParaRPr lang="nl-NL" dirty="0"/>
          </a:p>
        </p:txBody>
      </p:sp>
    </p:spTree>
    <p:extLst>
      <p:ext uri="{BB962C8B-B14F-4D97-AF65-F5344CB8AC3E}">
        <p14:creationId xmlns:p14="http://schemas.microsoft.com/office/powerpoint/2010/main" val="110654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EA569-3FA3-1275-1F69-D27A7D8125F8}"/>
              </a:ext>
            </a:extLst>
          </p:cNvPr>
          <p:cNvSpPr>
            <a:spLocks noGrp="1"/>
          </p:cNvSpPr>
          <p:nvPr>
            <p:ph type="title"/>
          </p:nvPr>
        </p:nvSpPr>
        <p:spPr/>
        <p:txBody>
          <a:bodyPr/>
          <a:lstStyle/>
          <a:p>
            <a:pPr algn="ctr"/>
            <a:r>
              <a:rPr lang="nl-NL" dirty="0"/>
              <a:t>Leesvaardigheid</a:t>
            </a:r>
          </a:p>
        </p:txBody>
      </p:sp>
      <p:pic>
        <p:nvPicPr>
          <p:cNvPr id="4" name="Afbeelding 3" descr="Afbeelding met tekst, Lettertype, schermopname, lijn&#10;&#10;Door AI gegenereerde inhoud is mogelijk onjuist.">
            <a:extLst>
              <a:ext uri="{FF2B5EF4-FFF2-40B4-BE49-F238E27FC236}">
                <a16:creationId xmlns:a16="http://schemas.microsoft.com/office/drawing/2014/main" id="{EAF1921F-9775-44F6-C163-6EF1941DD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27" y="3629452"/>
            <a:ext cx="10259857" cy="1629002"/>
          </a:xfrm>
          <a:prstGeom prst="rect">
            <a:avLst/>
          </a:prstGeom>
        </p:spPr>
      </p:pic>
      <p:pic>
        <p:nvPicPr>
          <p:cNvPr id="6" name="Afbeelding 5" descr="Afbeelding met tekst, Lettertype, schermopname, algebra&#10;&#10;Door AI gegenereerde inhoud is mogelijk onjuist.">
            <a:extLst>
              <a:ext uri="{FF2B5EF4-FFF2-40B4-BE49-F238E27FC236}">
                <a16:creationId xmlns:a16="http://schemas.microsoft.com/office/drawing/2014/main" id="{BAC014B2-8399-6CC8-860D-7EF989EB9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428" y="1486028"/>
            <a:ext cx="9354856" cy="2143424"/>
          </a:xfrm>
          <a:prstGeom prst="rect">
            <a:avLst/>
          </a:prstGeom>
        </p:spPr>
      </p:pic>
    </p:spTree>
    <p:extLst>
      <p:ext uri="{BB962C8B-B14F-4D97-AF65-F5344CB8AC3E}">
        <p14:creationId xmlns:p14="http://schemas.microsoft.com/office/powerpoint/2010/main" val="301417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21405-84C4-6FB1-FA16-40DC23735695}"/>
              </a:ext>
            </a:extLst>
          </p:cNvPr>
          <p:cNvSpPr>
            <a:spLocks noGrp="1"/>
          </p:cNvSpPr>
          <p:nvPr>
            <p:ph type="title"/>
          </p:nvPr>
        </p:nvSpPr>
        <p:spPr/>
        <p:txBody>
          <a:bodyPr/>
          <a:lstStyle/>
          <a:p>
            <a:pPr algn="ctr"/>
            <a:r>
              <a:rPr lang="nl-NL" dirty="0"/>
              <a:t>Leesvaardigheid</a:t>
            </a:r>
          </a:p>
        </p:txBody>
      </p:sp>
      <p:pic>
        <p:nvPicPr>
          <p:cNvPr id="8" name="Afbeelding 7" descr="Afbeelding met tekst, Lettertype, schermopname, algebra&#10;&#10;Door AI gegenereerde inhoud is mogelijk onjuist.">
            <a:extLst>
              <a:ext uri="{FF2B5EF4-FFF2-40B4-BE49-F238E27FC236}">
                <a16:creationId xmlns:a16="http://schemas.microsoft.com/office/drawing/2014/main" id="{696A2F9E-2BCC-90F8-F572-305EBC010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07" y="1313206"/>
            <a:ext cx="9783540" cy="2229161"/>
          </a:xfrm>
          <a:prstGeom prst="rect">
            <a:avLst/>
          </a:prstGeom>
        </p:spPr>
      </p:pic>
      <p:pic>
        <p:nvPicPr>
          <p:cNvPr id="10" name="Afbeelding 9" descr="Afbeelding met tekst, schermopname, Lettertype, nummer&#10;&#10;Door AI gegenereerde inhoud is mogelijk onjuist.">
            <a:extLst>
              <a:ext uri="{FF2B5EF4-FFF2-40B4-BE49-F238E27FC236}">
                <a16:creationId xmlns:a16="http://schemas.microsoft.com/office/drawing/2014/main" id="{4835C8E1-C30D-E775-F87F-F7EE9AA8DD4F}"/>
              </a:ext>
            </a:extLst>
          </p:cNvPr>
          <p:cNvPicPr>
            <a:picLocks noChangeAspect="1"/>
          </p:cNvPicPr>
          <p:nvPr/>
        </p:nvPicPr>
        <p:blipFill>
          <a:blip r:embed="rId3">
            <a:extLst>
              <a:ext uri="{28A0092B-C50C-407E-A947-70E740481C1C}">
                <a14:useLocalDpi xmlns:a14="http://schemas.microsoft.com/office/drawing/2010/main" val="0"/>
              </a:ext>
            </a:extLst>
          </a:blip>
          <a:srcRect t="2491" b="3664"/>
          <a:stretch>
            <a:fillRect/>
          </a:stretch>
        </p:blipFill>
        <p:spPr>
          <a:xfrm>
            <a:off x="3346129" y="3164884"/>
            <a:ext cx="4330160" cy="3540643"/>
          </a:xfrm>
          <a:prstGeom prst="rect">
            <a:avLst/>
          </a:prstGeom>
        </p:spPr>
      </p:pic>
    </p:spTree>
    <p:extLst>
      <p:ext uri="{BB962C8B-B14F-4D97-AF65-F5344CB8AC3E}">
        <p14:creationId xmlns:p14="http://schemas.microsoft.com/office/powerpoint/2010/main" val="111650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24A9E-E340-5245-51D4-10E7431B84B3}"/>
              </a:ext>
            </a:extLst>
          </p:cNvPr>
          <p:cNvSpPr>
            <a:spLocks noGrp="1"/>
          </p:cNvSpPr>
          <p:nvPr>
            <p:ph type="title"/>
          </p:nvPr>
        </p:nvSpPr>
        <p:spPr/>
        <p:txBody>
          <a:bodyPr/>
          <a:lstStyle/>
          <a:p>
            <a:pPr algn="ctr"/>
            <a:r>
              <a:rPr lang="nl-NL" dirty="0"/>
              <a:t>Leesvaardigheid</a:t>
            </a:r>
          </a:p>
        </p:txBody>
      </p:sp>
      <p:pic>
        <p:nvPicPr>
          <p:cNvPr id="4" name="Afbeelding 3" descr="Afbeelding met tekst, schermopname, Lettertype, nummer&#10;&#10;Door AI gegenereerde inhoud is mogelijk onjuist.">
            <a:extLst>
              <a:ext uri="{FF2B5EF4-FFF2-40B4-BE49-F238E27FC236}">
                <a16:creationId xmlns:a16="http://schemas.microsoft.com/office/drawing/2014/main" id="{68DC0740-21FD-A427-2C03-964066E6A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28" y="1239343"/>
            <a:ext cx="8916339" cy="5012339"/>
          </a:xfrm>
          <a:prstGeom prst="rect">
            <a:avLst/>
          </a:prstGeom>
        </p:spPr>
      </p:pic>
    </p:spTree>
    <p:extLst>
      <p:ext uri="{BB962C8B-B14F-4D97-AF65-F5344CB8AC3E}">
        <p14:creationId xmlns:p14="http://schemas.microsoft.com/office/powerpoint/2010/main" val="52402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nl-NL" dirty="0">
                <a:latin typeface="Calibri"/>
                <a:ea typeface="Calibri"/>
                <a:cs typeface="Calibri"/>
                <a:sym typeface="Calibri"/>
              </a:rPr>
              <a:t>Leesvaardigheid</a:t>
            </a:r>
            <a:endParaRPr dirty="0"/>
          </a:p>
        </p:txBody>
      </p:sp>
      <p:sp>
        <p:nvSpPr>
          <p:cNvPr id="135" name="Google Shape;135;p7"/>
          <p:cNvSpPr txBox="1">
            <a:spLocks noGrp="1"/>
          </p:cNvSpPr>
          <p:nvPr>
            <p:ph type="body" idx="1"/>
          </p:nvPr>
        </p:nvSpPr>
        <p:spPr>
          <a:xfrm>
            <a:off x="1346791" y="1685372"/>
            <a:ext cx="10515600" cy="4802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nl-NL" sz="2000" dirty="0">
                <a:latin typeface="Calibri"/>
                <a:ea typeface="Calibri"/>
                <a:cs typeface="Calibri"/>
                <a:sym typeface="Calibri"/>
              </a:rPr>
              <a:t>Tekstverbanden + signaalwoorden</a:t>
            </a:r>
            <a:endParaRPr lang="nl-NL" dirty="0">
              <a:sym typeface="Calibri"/>
            </a:endParaRPr>
          </a:p>
          <a:p>
            <a:pPr marL="0" lvl="0" indent="0" algn="l" rtl="0">
              <a:lnSpc>
                <a:spcPct val="90000"/>
              </a:lnSpc>
              <a:spcBef>
                <a:spcPts val="0"/>
              </a:spcBef>
              <a:spcAft>
                <a:spcPts val="0"/>
              </a:spcAft>
              <a:buClr>
                <a:schemeClr val="dk1"/>
              </a:buClr>
              <a:buSzPts val="2000"/>
              <a:buNone/>
            </a:pPr>
            <a:endParaRPr sz="2000" b="1" dirty="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Opsomming</a:t>
            </a:r>
            <a:r>
              <a:rPr lang="nl-NL" sz="2000" dirty="0">
                <a:latin typeface="Calibri"/>
                <a:ea typeface="Calibri"/>
                <a:cs typeface="Calibri"/>
                <a:sym typeface="Calibri"/>
              </a:rPr>
              <a:t> – en, ook, ten eerste, ten tweede, daarnaast, vervolgens...</a:t>
            </a:r>
            <a:endParaRPr dirty="0"/>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Tegenstelling</a:t>
            </a:r>
            <a:r>
              <a:rPr lang="nl-NL" sz="2000" dirty="0">
                <a:latin typeface="Calibri"/>
                <a:ea typeface="Calibri"/>
                <a:cs typeface="Calibri"/>
                <a:sym typeface="Calibri"/>
              </a:rPr>
              <a:t> - maar, echter, daarentegen, al(hoewel), desondanks, toch…</a:t>
            </a:r>
            <a:endParaRPr dirty="0"/>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Vergelijking</a:t>
            </a:r>
            <a:r>
              <a:rPr lang="nl-NL" sz="2000" dirty="0">
                <a:latin typeface="Calibri"/>
                <a:ea typeface="Calibri"/>
                <a:cs typeface="Calibri"/>
                <a:sym typeface="Calibri"/>
              </a:rPr>
              <a:t> - zoals, als, zowel … als, ten opzichte van, in vergelijking met…</a:t>
            </a:r>
            <a:endParaRPr dirty="0"/>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Oorzaak/gevolg </a:t>
            </a:r>
            <a:r>
              <a:rPr lang="nl-NL" sz="2000" dirty="0">
                <a:latin typeface="Calibri"/>
                <a:ea typeface="Calibri"/>
                <a:cs typeface="Calibri"/>
                <a:sym typeface="Calibri"/>
              </a:rPr>
              <a:t>- doordat, door, de oorzaak is, zodat, daardoor, hierdoor…</a:t>
            </a:r>
            <a:endParaRPr dirty="0"/>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Doel/middel </a:t>
            </a:r>
            <a:r>
              <a:rPr lang="nl-NL" sz="2000" dirty="0">
                <a:latin typeface="Calibri"/>
                <a:ea typeface="Calibri"/>
                <a:cs typeface="Calibri"/>
                <a:sym typeface="Calibri"/>
              </a:rPr>
              <a:t>– om, om…te, door middel van, daarmee…</a:t>
            </a:r>
            <a:endParaRPr dirty="0"/>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Reden/argument </a:t>
            </a:r>
            <a:r>
              <a:rPr lang="nl-NL" sz="2000" dirty="0">
                <a:latin typeface="Calibri"/>
                <a:ea typeface="Calibri"/>
                <a:cs typeface="Calibri"/>
                <a:sym typeface="Calibri"/>
              </a:rPr>
              <a:t>- aangezien, omdat, want, immers, namelijk, vanwege…</a:t>
            </a:r>
            <a:endParaRPr dirty="0"/>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Voorbeeld/toelichting </a:t>
            </a:r>
            <a:r>
              <a:rPr lang="nl-NL" sz="2000" dirty="0">
                <a:latin typeface="Calibri"/>
                <a:ea typeface="Calibri"/>
                <a:cs typeface="Calibri"/>
                <a:sym typeface="Calibri"/>
              </a:rPr>
              <a:t>- zoals, zo, bijvoorbeeld, ter illustratie, onder andere…</a:t>
            </a:r>
            <a:endParaRPr dirty="0"/>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Voorwaarde</a:t>
            </a:r>
            <a:r>
              <a:rPr lang="nl-NL" sz="2000" dirty="0">
                <a:latin typeface="Calibri"/>
                <a:ea typeface="Calibri"/>
                <a:cs typeface="Calibri"/>
                <a:sym typeface="Calibri"/>
              </a:rPr>
              <a:t> - als, indien, wanneer, mits, tenzij, zolang…</a:t>
            </a:r>
            <a:endParaRPr dirty="0"/>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Conclusie</a:t>
            </a:r>
            <a:r>
              <a:rPr lang="nl-NL" sz="2000" dirty="0">
                <a:latin typeface="Calibri"/>
                <a:ea typeface="Calibri"/>
                <a:cs typeface="Calibri"/>
                <a:sym typeface="Calibri"/>
              </a:rPr>
              <a:t> - dus, vandaar, om die redenen, concluderend, kortom, aldus…</a:t>
            </a:r>
            <a:endParaRPr dirty="0"/>
          </a:p>
          <a:p>
            <a:pPr marL="228600" lvl="0" indent="-228600" algn="l" rtl="0">
              <a:lnSpc>
                <a:spcPct val="90000"/>
              </a:lnSpc>
              <a:spcBef>
                <a:spcPts val="1000"/>
              </a:spcBef>
              <a:spcAft>
                <a:spcPts val="0"/>
              </a:spcAft>
              <a:buClr>
                <a:schemeClr val="dk1"/>
              </a:buClr>
              <a:buSzPts val="2000"/>
              <a:buFont typeface="Arial"/>
              <a:buChar char="-"/>
            </a:pPr>
            <a:r>
              <a:rPr lang="nl-NL" sz="2000" b="1" dirty="0">
                <a:latin typeface="Calibri"/>
                <a:ea typeface="Calibri"/>
                <a:cs typeface="Calibri"/>
                <a:sym typeface="Calibri"/>
              </a:rPr>
              <a:t>Samenvatting</a:t>
            </a:r>
            <a:r>
              <a:rPr lang="nl-NL" sz="2000" dirty="0">
                <a:latin typeface="Calibri"/>
                <a:ea typeface="Calibri"/>
                <a:cs typeface="Calibri"/>
                <a:sym typeface="Calibri"/>
              </a:rPr>
              <a:t> – samenvattend, kortom…</a:t>
            </a:r>
            <a:endParaRPr dirty="0"/>
          </a:p>
          <a:p>
            <a:pPr marL="228600" lvl="0" indent="-114300" algn="l" rtl="0">
              <a:lnSpc>
                <a:spcPct val="90000"/>
              </a:lnSpc>
              <a:spcBef>
                <a:spcPts val="1000"/>
              </a:spcBef>
              <a:spcAft>
                <a:spcPts val="0"/>
              </a:spcAft>
              <a:buClr>
                <a:schemeClr val="dk1"/>
              </a:buClr>
              <a:buSzPts val="1800"/>
              <a:buNone/>
            </a:pPr>
            <a:endParaRPr sz="1800" dirty="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dirty="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dirty="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FFE18-700F-2258-7C62-C0992AA57F7F}"/>
              </a:ext>
            </a:extLst>
          </p:cNvPr>
          <p:cNvSpPr>
            <a:spLocks noGrp="1"/>
          </p:cNvSpPr>
          <p:nvPr>
            <p:ph type="title"/>
          </p:nvPr>
        </p:nvSpPr>
        <p:spPr/>
        <p:txBody>
          <a:bodyPr/>
          <a:lstStyle/>
          <a:p>
            <a:pPr algn="ctr"/>
            <a:r>
              <a:rPr lang="nl-NL" dirty="0"/>
              <a:t>Leesvaardigheid</a:t>
            </a:r>
          </a:p>
        </p:txBody>
      </p:sp>
      <p:pic>
        <p:nvPicPr>
          <p:cNvPr id="4" name="Afbeelding 3" descr="Afbeelding met tekst, Lettertype, schermopname, algebra&#10;&#10;Door AI gegenereerde inhoud is mogelijk onjuist.">
            <a:extLst>
              <a:ext uri="{FF2B5EF4-FFF2-40B4-BE49-F238E27FC236}">
                <a16:creationId xmlns:a16="http://schemas.microsoft.com/office/drawing/2014/main" id="{7409D70E-8101-29F0-30DA-224534008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04" y="1290970"/>
            <a:ext cx="8370033" cy="2234679"/>
          </a:xfrm>
          <a:prstGeom prst="rect">
            <a:avLst/>
          </a:prstGeom>
        </p:spPr>
      </p:pic>
      <p:pic>
        <p:nvPicPr>
          <p:cNvPr id="5" name="Afbeelding 4" descr="Afbeelding met tekst, schermopname, Lettertype&#10;&#10;Door AI gegenereerde inhoud is mogelijk onjuist.">
            <a:extLst>
              <a:ext uri="{FF2B5EF4-FFF2-40B4-BE49-F238E27FC236}">
                <a16:creationId xmlns:a16="http://schemas.microsoft.com/office/drawing/2014/main" id="{3152A694-8764-8DE4-9B37-81B611433ECF}"/>
              </a:ext>
            </a:extLst>
          </p:cNvPr>
          <p:cNvPicPr>
            <a:picLocks noChangeAspect="1"/>
          </p:cNvPicPr>
          <p:nvPr/>
        </p:nvPicPr>
        <p:blipFill>
          <a:blip r:embed="rId3">
            <a:extLst>
              <a:ext uri="{28A0092B-C50C-407E-A947-70E740481C1C}">
                <a14:useLocalDpi xmlns:a14="http://schemas.microsoft.com/office/drawing/2010/main" val="0"/>
              </a:ext>
            </a:extLst>
          </a:blip>
          <a:srcRect b="4631"/>
          <a:stretch>
            <a:fillRect/>
          </a:stretch>
        </p:blipFill>
        <p:spPr>
          <a:xfrm>
            <a:off x="263605" y="3610711"/>
            <a:ext cx="8370032" cy="3013374"/>
          </a:xfrm>
          <a:prstGeom prst="rect">
            <a:avLst/>
          </a:prstGeom>
        </p:spPr>
      </p:pic>
    </p:spTree>
    <p:extLst>
      <p:ext uri="{BB962C8B-B14F-4D97-AF65-F5344CB8AC3E}">
        <p14:creationId xmlns:p14="http://schemas.microsoft.com/office/powerpoint/2010/main" val="388883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4930F-DA32-8652-78FA-E52DDA0AF6DB}"/>
              </a:ext>
            </a:extLst>
          </p:cNvPr>
          <p:cNvSpPr>
            <a:spLocks noGrp="1"/>
          </p:cNvSpPr>
          <p:nvPr>
            <p:ph type="title"/>
          </p:nvPr>
        </p:nvSpPr>
        <p:spPr/>
        <p:txBody>
          <a:bodyPr/>
          <a:lstStyle/>
          <a:p>
            <a:pPr algn="ctr"/>
            <a:r>
              <a:rPr lang="nl-NL" dirty="0"/>
              <a:t>Leesvaardigheid</a:t>
            </a:r>
          </a:p>
        </p:txBody>
      </p:sp>
      <p:pic>
        <p:nvPicPr>
          <p:cNvPr id="4" name="Afbeelding 3" descr="Afbeelding met tekst, schermopname, Lettertype, nummer&#10;&#10;Door AI gegenereerde inhoud is mogelijk onjuist.">
            <a:extLst>
              <a:ext uri="{FF2B5EF4-FFF2-40B4-BE49-F238E27FC236}">
                <a16:creationId xmlns:a16="http://schemas.microsoft.com/office/drawing/2014/main" id="{92B0B556-1673-1147-5839-748A69BBB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44" y="1352291"/>
            <a:ext cx="9115387" cy="5388751"/>
          </a:xfrm>
          <a:prstGeom prst="rect">
            <a:avLst/>
          </a:prstGeom>
        </p:spPr>
      </p:pic>
    </p:spTree>
    <p:extLst>
      <p:ext uri="{BB962C8B-B14F-4D97-AF65-F5344CB8AC3E}">
        <p14:creationId xmlns:p14="http://schemas.microsoft.com/office/powerpoint/2010/main" val="257205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E7AA9-7892-F4EA-9E32-09D096BF81B0}"/>
              </a:ext>
            </a:extLst>
          </p:cNvPr>
          <p:cNvSpPr>
            <a:spLocks noGrp="1"/>
          </p:cNvSpPr>
          <p:nvPr>
            <p:ph type="title"/>
          </p:nvPr>
        </p:nvSpPr>
        <p:spPr/>
        <p:txBody>
          <a:bodyPr/>
          <a:lstStyle/>
          <a:p>
            <a:pPr algn="ctr"/>
            <a:r>
              <a:rPr lang="nl-NL" dirty="0"/>
              <a:t>Leesvaardigheid</a:t>
            </a:r>
          </a:p>
        </p:txBody>
      </p:sp>
      <p:pic>
        <p:nvPicPr>
          <p:cNvPr id="4" name="Afbeelding 3" descr="Afbeelding met tekst, schermopname, Lettertype, algebra&#10;&#10;Door AI gegenereerde inhoud is mogelijk onjuist.">
            <a:extLst>
              <a:ext uri="{FF2B5EF4-FFF2-40B4-BE49-F238E27FC236}">
                <a16:creationId xmlns:a16="http://schemas.microsoft.com/office/drawing/2014/main" id="{5B3CF683-7165-C4E4-CC9D-BAB449E2C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09" y="3264126"/>
            <a:ext cx="10202699" cy="3143689"/>
          </a:xfrm>
          <a:prstGeom prst="rect">
            <a:avLst/>
          </a:prstGeom>
        </p:spPr>
      </p:pic>
      <p:sp>
        <p:nvSpPr>
          <p:cNvPr id="6" name="Tekstvak 5">
            <a:extLst>
              <a:ext uri="{FF2B5EF4-FFF2-40B4-BE49-F238E27FC236}">
                <a16:creationId xmlns:a16="http://schemas.microsoft.com/office/drawing/2014/main" id="{F2D912B4-19F9-1C25-7E7F-B62B843E8C29}"/>
              </a:ext>
            </a:extLst>
          </p:cNvPr>
          <p:cNvSpPr txBox="1"/>
          <p:nvPr/>
        </p:nvSpPr>
        <p:spPr>
          <a:xfrm>
            <a:off x="1292362" y="1461745"/>
            <a:ext cx="6318398" cy="2031325"/>
          </a:xfrm>
          <a:prstGeom prst="rect">
            <a:avLst/>
          </a:prstGeom>
          <a:noFill/>
        </p:spPr>
        <p:txBody>
          <a:bodyPr wrap="square">
            <a:spAutoFit/>
          </a:bodyPr>
          <a:lstStyle/>
          <a:p>
            <a:pPr lvl="0">
              <a:tabLst>
                <a:tab pos="457200" algn="l"/>
              </a:tabLst>
            </a:pPr>
            <a:r>
              <a:rPr lang="nl-NL" b="1" dirty="0">
                <a:ea typeface="Calibri" panose="020F0502020204030204" pitchFamily="34" charset="0"/>
                <a:cs typeface="Times New Roman" panose="02020603050405020304" pitchFamily="18" charset="0"/>
              </a:rPr>
              <a:t>      </a:t>
            </a:r>
            <a:r>
              <a:rPr lang="nl-NL" sz="1800" b="1" dirty="0">
                <a:effectLst/>
                <a:ea typeface="Calibri" panose="020F0502020204030204" pitchFamily="34" charset="0"/>
                <a:cs typeface="Times New Roman" panose="02020603050405020304" pitchFamily="18" charset="0"/>
              </a:rPr>
              <a:t>Tekstdoelen</a:t>
            </a:r>
          </a:p>
          <a:p>
            <a:pPr marL="342900" lvl="0" indent="-342900">
              <a:buFont typeface="Times New Roman" panose="02020603050405020304" pitchFamily="18" charset="0"/>
              <a:buChar char="-"/>
              <a:tabLst>
                <a:tab pos="457200" algn="l"/>
              </a:tabLst>
            </a:pPr>
            <a:r>
              <a:rPr lang="nl-NL" sz="1800" b="1" dirty="0">
                <a:effectLst/>
                <a:ea typeface="Calibri" panose="020F0502020204030204" pitchFamily="34" charset="0"/>
                <a:cs typeface="Times New Roman" panose="02020603050405020304" pitchFamily="18" charset="0"/>
              </a:rPr>
              <a:t>Informeren</a:t>
            </a:r>
            <a:r>
              <a:rPr lang="nl-NL" sz="1800" dirty="0">
                <a:effectLst/>
                <a:ea typeface="Calibri" panose="020F0502020204030204" pitchFamily="34" charset="0"/>
                <a:cs typeface="Times New Roman" panose="02020603050405020304" pitchFamily="18" charset="0"/>
              </a:rPr>
              <a:t>: de schrijver wil dat de lezer iets te weten komt</a:t>
            </a:r>
          </a:p>
          <a:p>
            <a:pPr marL="342900" lvl="0" indent="-342900">
              <a:buFont typeface="Times New Roman" panose="02020603050405020304" pitchFamily="18" charset="0"/>
              <a:buChar char="-"/>
              <a:tabLst>
                <a:tab pos="457200" algn="l"/>
              </a:tabLst>
            </a:pPr>
            <a:r>
              <a:rPr lang="nl-NL" sz="1800" b="1" dirty="0">
                <a:effectLst/>
                <a:ea typeface="Calibri" panose="020F0502020204030204" pitchFamily="34" charset="0"/>
                <a:cs typeface="Times New Roman" panose="02020603050405020304" pitchFamily="18" charset="0"/>
              </a:rPr>
              <a:t>Amuseren</a:t>
            </a:r>
            <a:r>
              <a:rPr lang="nl-NL" sz="1800" dirty="0">
                <a:effectLst/>
                <a:ea typeface="Calibri" panose="020F0502020204030204" pitchFamily="34" charset="0"/>
                <a:cs typeface="Times New Roman" panose="02020603050405020304" pitchFamily="18" charset="0"/>
              </a:rPr>
              <a:t>: de schrijver wil dat de lezer zich vermaakt</a:t>
            </a:r>
          </a:p>
          <a:p>
            <a:pPr marL="342900" lvl="0" indent="-342900">
              <a:buFont typeface="Times New Roman" panose="02020603050405020304" pitchFamily="18" charset="0"/>
              <a:buChar char="-"/>
              <a:tabLst>
                <a:tab pos="457200" algn="l"/>
              </a:tabLst>
            </a:pPr>
            <a:r>
              <a:rPr lang="nl-NL" sz="1800" b="1" dirty="0">
                <a:effectLst/>
                <a:ea typeface="Calibri" panose="020F0502020204030204" pitchFamily="34" charset="0"/>
                <a:cs typeface="Times New Roman" panose="02020603050405020304" pitchFamily="18" charset="0"/>
              </a:rPr>
              <a:t>Overtuigen</a:t>
            </a:r>
            <a:r>
              <a:rPr lang="nl-NL" sz="1800" dirty="0">
                <a:effectLst/>
                <a:ea typeface="Calibri" panose="020F0502020204030204" pitchFamily="34" charset="0"/>
                <a:cs typeface="Times New Roman" panose="02020603050405020304" pitchFamily="18" charset="0"/>
              </a:rPr>
              <a:t>: de schrijver wil de lezer overtuigen van zijn/haar/hen mening</a:t>
            </a:r>
          </a:p>
          <a:p>
            <a:pPr marL="342900" lvl="0" indent="-342900">
              <a:buFont typeface="Times New Roman" panose="02020603050405020304" pitchFamily="18" charset="0"/>
              <a:buChar char="-"/>
              <a:tabLst>
                <a:tab pos="457200" algn="l"/>
              </a:tabLst>
            </a:pPr>
            <a:r>
              <a:rPr lang="nl-NL" sz="1800" b="1" dirty="0">
                <a:effectLst/>
                <a:ea typeface="Calibri" panose="020F0502020204030204" pitchFamily="34" charset="0"/>
                <a:cs typeface="Times New Roman" panose="02020603050405020304" pitchFamily="18" charset="0"/>
              </a:rPr>
              <a:t>Overhalen/Activeren/Tot handelen aansporen</a:t>
            </a:r>
            <a:r>
              <a:rPr lang="nl-NL" sz="1800" dirty="0">
                <a:effectLst/>
                <a:ea typeface="Calibri" panose="020F0502020204030204" pitchFamily="34" charset="0"/>
                <a:cs typeface="Times New Roman" panose="02020603050405020304" pitchFamily="18" charset="0"/>
              </a:rPr>
              <a:t>: de schrijver probeert de lezer iets wel of juist niet te laten doen</a:t>
            </a:r>
          </a:p>
        </p:txBody>
      </p:sp>
    </p:spTree>
    <p:extLst>
      <p:ext uri="{BB962C8B-B14F-4D97-AF65-F5344CB8AC3E}">
        <p14:creationId xmlns:p14="http://schemas.microsoft.com/office/powerpoint/2010/main" val="3377176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3EB7A-4FDF-6DC7-9C12-9EC8A781C38E}"/>
              </a:ext>
            </a:extLst>
          </p:cNvPr>
          <p:cNvSpPr>
            <a:spLocks noGrp="1"/>
          </p:cNvSpPr>
          <p:nvPr>
            <p:ph type="title"/>
          </p:nvPr>
        </p:nvSpPr>
        <p:spPr/>
        <p:txBody>
          <a:bodyPr/>
          <a:lstStyle/>
          <a:p>
            <a:pPr algn="ctr"/>
            <a:r>
              <a:rPr lang="nl-NL" dirty="0"/>
              <a:t>			Advertentie</a:t>
            </a:r>
          </a:p>
        </p:txBody>
      </p:sp>
      <p:pic>
        <p:nvPicPr>
          <p:cNvPr id="4" name="Afbeelding 3" descr="Afbeelding met tekst, schermopname, Lettertype&#10;&#10;Door AI gegenereerde inhoud is mogelijk onjuist.">
            <a:extLst>
              <a:ext uri="{FF2B5EF4-FFF2-40B4-BE49-F238E27FC236}">
                <a16:creationId xmlns:a16="http://schemas.microsoft.com/office/drawing/2014/main" id="{31772ADB-D772-32FE-DD9B-E8373DCA8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108" y="1757993"/>
            <a:ext cx="6953315" cy="3717550"/>
          </a:xfrm>
          <a:prstGeom prst="rect">
            <a:avLst/>
          </a:prstGeom>
        </p:spPr>
      </p:pic>
      <p:pic>
        <p:nvPicPr>
          <p:cNvPr id="6" name="Afbeelding 5" descr="Afbeelding met tekst, bloem&#10;&#10;Door AI gegenereerde inhoud is mogelijk onjuist.">
            <a:extLst>
              <a:ext uri="{FF2B5EF4-FFF2-40B4-BE49-F238E27FC236}">
                <a16:creationId xmlns:a16="http://schemas.microsoft.com/office/drawing/2014/main" id="{57FD9D18-CEEA-410C-664E-F5BAEC132C15}"/>
              </a:ext>
            </a:extLst>
          </p:cNvPr>
          <p:cNvPicPr>
            <a:picLocks noChangeAspect="1"/>
          </p:cNvPicPr>
          <p:nvPr/>
        </p:nvPicPr>
        <p:blipFill>
          <a:blip r:embed="rId3">
            <a:extLst>
              <a:ext uri="{28A0092B-C50C-407E-A947-70E740481C1C}">
                <a14:useLocalDpi xmlns:a14="http://schemas.microsoft.com/office/drawing/2010/main" val="0"/>
              </a:ext>
            </a:extLst>
          </a:blip>
          <a:srcRect t="8216" b="7908"/>
          <a:stretch>
            <a:fillRect/>
          </a:stretch>
        </p:blipFill>
        <p:spPr>
          <a:xfrm>
            <a:off x="838200" y="740661"/>
            <a:ext cx="4233908" cy="5752214"/>
          </a:xfrm>
          <a:prstGeom prst="rect">
            <a:avLst/>
          </a:prstGeom>
        </p:spPr>
      </p:pic>
    </p:spTree>
    <p:extLst>
      <p:ext uri="{BB962C8B-B14F-4D97-AF65-F5344CB8AC3E}">
        <p14:creationId xmlns:p14="http://schemas.microsoft.com/office/powerpoint/2010/main" val="336597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9DFEC-91D9-4137-6D44-16BB18C7B286}"/>
            </a:ext>
          </a:extLst>
        </p:cNvPr>
        <p:cNvGrpSpPr/>
        <p:nvPr/>
      </p:nvGrpSpPr>
      <p:grpSpPr>
        <a:xfrm>
          <a:off x="0" y="0"/>
          <a:ext cx="0" cy="0"/>
          <a:chOff x="0" y="0"/>
          <a:chExt cx="0" cy="0"/>
        </a:xfrm>
      </p:grpSpPr>
      <p:graphicFrame>
        <p:nvGraphicFramePr>
          <p:cNvPr id="8" name="Tekstvak 2">
            <a:extLst>
              <a:ext uri="{FF2B5EF4-FFF2-40B4-BE49-F238E27FC236}">
                <a16:creationId xmlns:a16="http://schemas.microsoft.com/office/drawing/2014/main" id="{8B88DACD-9A4F-1E60-CB1E-B8F6ACEC5DB9}"/>
              </a:ext>
            </a:extLst>
          </p:cNvPr>
          <p:cNvGraphicFramePr/>
          <p:nvPr>
            <p:extLst>
              <p:ext uri="{D42A27DB-BD31-4B8C-83A1-F6EECF244321}">
                <p14:modId xmlns:p14="http://schemas.microsoft.com/office/powerpoint/2010/main" val="3281852929"/>
              </p:ext>
            </p:extLst>
          </p:nvPr>
        </p:nvGraphicFramePr>
        <p:xfrm>
          <a:off x="584577" y="1130560"/>
          <a:ext cx="4300573" cy="4983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Afbeelding 6" descr="Afbeelding met tekst, schermopname, nummer&#10;&#10;Door AI gegenereerde inhoud is mogelijk onjuist.">
            <a:extLst>
              <a:ext uri="{FF2B5EF4-FFF2-40B4-BE49-F238E27FC236}">
                <a16:creationId xmlns:a16="http://schemas.microsoft.com/office/drawing/2014/main" id="{1B241F09-11EE-D168-1D0D-5E28113969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178328"/>
            <a:ext cx="3949415" cy="6501344"/>
          </a:xfrm>
          <a:prstGeom prst="rect">
            <a:avLst/>
          </a:prstGeom>
        </p:spPr>
      </p:pic>
    </p:spTree>
    <p:extLst>
      <p:ext uri="{BB962C8B-B14F-4D97-AF65-F5344CB8AC3E}">
        <p14:creationId xmlns:p14="http://schemas.microsoft.com/office/powerpoint/2010/main" val="381768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504B2-3B1C-2654-B969-01B3F68B1815}"/>
            </a:ext>
          </a:extLst>
        </p:cNvPr>
        <p:cNvGrpSpPr/>
        <p:nvPr/>
      </p:nvGrpSpPr>
      <p:grpSpPr>
        <a:xfrm>
          <a:off x="0" y="0"/>
          <a:ext cx="0" cy="0"/>
          <a:chOff x="0" y="0"/>
          <a:chExt cx="0" cy="0"/>
        </a:xfrm>
      </p:grpSpPr>
      <p:pic>
        <p:nvPicPr>
          <p:cNvPr id="5" name="Afbeelding 4" descr="Afbeelding met tekst, schermopname, Lettertype, ontwerp&#10;&#10;Door AI gegenereerde inhoud is mogelijk onjuist.">
            <a:extLst>
              <a:ext uri="{FF2B5EF4-FFF2-40B4-BE49-F238E27FC236}">
                <a16:creationId xmlns:a16="http://schemas.microsoft.com/office/drawing/2014/main" id="{B3DCC555-5E7E-2295-E0C5-F045BA0FFE97}"/>
              </a:ext>
            </a:extLst>
          </p:cNvPr>
          <p:cNvPicPr>
            <a:picLocks noChangeAspect="1"/>
          </p:cNvPicPr>
          <p:nvPr/>
        </p:nvPicPr>
        <p:blipFill>
          <a:blip r:embed="rId3"/>
          <a:srcRect t="2557" b="60496"/>
          <a:stretch/>
        </p:blipFill>
        <p:spPr>
          <a:xfrm>
            <a:off x="3368615" y="153739"/>
            <a:ext cx="5444437" cy="3017359"/>
          </a:xfrm>
          <a:prstGeom prst="rect">
            <a:avLst/>
          </a:prstGeom>
        </p:spPr>
      </p:pic>
      <p:pic>
        <p:nvPicPr>
          <p:cNvPr id="22" name="Afbeelding 21" descr="Afbeelding met tekst, schermopname, Lettertype, ontwerp&#10;&#10;Door AI gegenereerde inhoud is mogelijk onjuist.">
            <a:extLst>
              <a:ext uri="{FF2B5EF4-FFF2-40B4-BE49-F238E27FC236}">
                <a16:creationId xmlns:a16="http://schemas.microsoft.com/office/drawing/2014/main" id="{8927D4B7-3DF1-2A74-430F-A207EDB06F05}"/>
              </a:ext>
            </a:extLst>
          </p:cNvPr>
          <p:cNvPicPr>
            <a:picLocks noChangeAspect="1"/>
          </p:cNvPicPr>
          <p:nvPr/>
        </p:nvPicPr>
        <p:blipFill>
          <a:blip r:embed="rId4"/>
          <a:srcRect t="66291" b="2211"/>
          <a:stretch/>
        </p:blipFill>
        <p:spPr>
          <a:xfrm>
            <a:off x="3368614" y="4513392"/>
            <a:ext cx="5444437" cy="2160188"/>
          </a:xfrm>
          <a:prstGeom prst="rect">
            <a:avLst/>
          </a:prstGeom>
        </p:spPr>
      </p:pic>
      <p:sp>
        <p:nvSpPr>
          <p:cNvPr id="20" name="Rechthoek: afgeronde hoeken 19">
            <a:extLst>
              <a:ext uri="{FF2B5EF4-FFF2-40B4-BE49-F238E27FC236}">
                <a16:creationId xmlns:a16="http://schemas.microsoft.com/office/drawing/2014/main" id="{773A7A9E-994E-8366-607A-CC799EBD895F}"/>
              </a:ext>
            </a:extLst>
          </p:cNvPr>
          <p:cNvSpPr/>
          <p:nvPr/>
        </p:nvSpPr>
        <p:spPr>
          <a:xfrm>
            <a:off x="7133041" y="3067719"/>
            <a:ext cx="4843063" cy="1482995"/>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Rechthoek: afgeronde hoeken 18">
            <a:extLst>
              <a:ext uri="{FF2B5EF4-FFF2-40B4-BE49-F238E27FC236}">
                <a16:creationId xmlns:a16="http://schemas.microsoft.com/office/drawing/2014/main" id="{DE647B33-E43D-31FC-836F-FF52AF31195C}"/>
              </a:ext>
            </a:extLst>
          </p:cNvPr>
          <p:cNvSpPr/>
          <p:nvPr/>
        </p:nvSpPr>
        <p:spPr>
          <a:xfrm>
            <a:off x="205562" y="3067719"/>
            <a:ext cx="4946635" cy="1482995"/>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1D57277B-35E9-F4B5-AAD8-B28ED0F6D204}"/>
              </a:ext>
            </a:extLst>
          </p:cNvPr>
          <p:cNvSpPr/>
          <p:nvPr/>
        </p:nvSpPr>
        <p:spPr>
          <a:xfrm>
            <a:off x="1347442" y="3159561"/>
            <a:ext cx="4158641" cy="3847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91440" tIns="45720" rIns="91440" bIns="45720">
            <a:spAutoFit/>
          </a:bodyPr>
          <a:lstStyle/>
          <a:p>
            <a:r>
              <a:rPr lang="nl-NL" sz="1900" b="1" cap="all" spc="0" dirty="0">
                <a:ln w="0"/>
                <a:solidFill>
                  <a:schemeClr val="bg1">
                    <a:lumMod val="95000"/>
                  </a:schemeClr>
                </a:solidFill>
                <a:latin typeface="Effra"/>
              </a:rPr>
              <a:t>Onderwerp in onderwerpregel</a:t>
            </a:r>
          </a:p>
        </p:txBody>
      </p:sp>
      <p:sp>
        <p:nvSpPr>
          <p:cNvPr id="13" name="Rechthoek 12">
            <a:extLst>
              <a:ext uri="{FF2B5EF4-FFF2-40B4-BE49-F238E27FC236}">
                <a16:creationId xmlns:a16="http://schemas.microsoft.com/office/drawing/2014/main" id="{446E5272-1F78-A8F8-4006-05A366853D3A}"/>
              </a:ext>
            </a:extLst>
          </p:cNvPr>
          <p:cNvSpPr/>
          <p:nvPr/>
        </p:nvSpPr>
        <p:spPr>
          <a:xfrm>
            <a:off x="140922" y="3562625"/>
            <a:ext cx="5292136" cy="384721"/>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Aanleiding: ‘Deze e-mail schrijf ik, omdat..’</a:t>
            </a:r>
            <a:r>
              <a:rPr lang="nl-NL" sz="1900" b="1" cap="all" spc="0" dirty="0">
                <a:ln w="0"/>
                <a:solidFill>
                  <a:schemeClr val="bg1">
                    <a:lumMod val="95000"/>
                  </a:schemeClr>
                </a:solidFill>
                <a:latin typeface="Effra"/>
              </a:rPr>
              <a:t> </a:t>
            </a:r>
          </a:p>
        </p:txBody>
      </p:sp>
      <p:sp>
        <p:nvSpPr>
          <p:cNvPr id="14" name="Rechthoek 13">
            <a:extLst>
              <a:ext uri="{FF2B5EF4-FFF2-40B4-BE49-F238E27FC236}">
                <a16:creationId xmlns:a16="http://schemas.microsoft.com/office/drawing/2014/main" id="{DCD26A7C-6A2B-2922-ECCB-0803BEE95EF2}"/>
              </a:ext>
            </a:extLst>
          </p:cNvPr>
          <p:cNvSpPr/>
          <p:nvPr/>
        </p:nvSpPr>
        <p:spPr>
          <a:xfrm>
            <a:off x="843921" y="3905492"/>
            <a:ext cx="4784945" cy="677108"/>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Afsluiting:  Met vriendelijke groet,</a:t>
            </a:r>
          </a:p>
          <a:p>
            <a:pPr algn="ctr"/>
            <a:r>
              <a:rPr lang="nl-NL" sz="1900" b="1" cap="all" spc="0" dirty="0">
                <a:ln w="0"/>
                <a:solidFill>
                  <a:schemeClr val="bg1">
                    <a:lumMod val="95000"/>
                  </a:schemeClr>
                </a:solidFill>
                <a:latin typeface="Effra"/>
              </a:rPr>
              <a:t>                Voornaam Achternaa</a:t>
            </a:r>
            <a:r>
              <a:rPr lang="nl-NL" sz="1900" b="1" cap="all" dirty="0">
                <a:ln w="0"/>
                <a:solidFill>
                  <a:schemeClr val="bg1">
                    <a:lumMod val="95000"/>
                  </a:schemeClr>
                </a:solidFill>
                <a:latin typeface="Effra"/>
              </a:rPr>
              <a:t>m</a:t>
            </a:r>
            <a:endParaRPr lang="nl-NL" sz="1900" b="1" cap="all" spc="0" dirty="0">
              <a:ln w="0"/>
              <a:solidFill>
                <a:schemeClr val="bg1">
                  <a:lumMod val="95000"/>
                </a:schemeClr>
              </a:solidFill>
              <a:latin typeface="Effra"/>
            </a:endParaRPr>
          </a:p>
        </p:txBody>
      </p:sp>
      <p:sp>
        <p:nvSpPr>
          <p:cNvPr id="15" name="Rechthoek 14">
            <a:extLst>
              <a:ext uri="{FF2B5EF4-FFF2-40B4-BE49-F238E27FC236}">
                <a16:creationId xmlns:a16="http://schemas.microsoft.com/office/drawing/2014/main" id="{BE63C363-7C3D-5835-19D1-7E193276A98B}"/>
              </a:ext>
            </a:extLst>
          </p:cNvPr>
          <p:cNvSpPr/>
          <p:nvPr/>
        </p:nvSpPr>
        <p:spPr>
          <a:xfrm>
            <a:off x="7076339" y="3162293"/>
            <a:ext cx="2889337" cy="384721"/>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Titel bovenaan artikel</a:t>
            </a:r>
            <a:endParaRPr lang="nl-NL" sz="1900" b="1" cap="all" spc="0" dirty="0">
              <a:ln w="0"/>
              <a:solidFill>
                <a:schemeClr val="bg1">
                  <a:lumMod val="95000"/>
                </a:schemeClr>
              </a:solidFill>
              <a:latin typeface="Effra"/>
            </a:endParaRPr>
          </a:p>
        </p:txBody>
      </p:sp>
      <p:sp>
        <p:nvSpPr>
          <p:cNvPr id="17" name="Rechthoek 16">
            <a:extLst>
              <a:ext uri="{FF2B5EF4-FFF2-40B4-BE49-F238E27FC236}">
                <a16:creationId xmlns:a16="http://schemas.microsoft.com/office/drawing/2014/main" id="{AF4EAC1F-C0D2-E64A-AC54-A69225B298BF}"/>
              </a:ext>
            </a:extLst>
          </p:cNvPr>
          <p:cNvSpPr/>
          <p:nvPr/>
        </p:nvSpPr>
        <p:spPr>
          <a:xfrm>
            <a:off x="7067464" y="3539832"/>
            <a:ext cx="5093920" cy="384721"/>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Aanleiding: ‘Dit artikel schrijf ik, omdat..’</a:t>
            </a:r>
            <a:r>
              <a:rPr lang="nl-NL" sz="1900" b="1" cap="all" spc="0" dirty="0">
                <a:ln w="0"/>
                <a:solidFill>
                  <a:schemeClr val="bg1">
                    <a:lumMod val="95000"/>
                  </a:schemeClr>
                </a:solidFill>
                <a:latin typeface="Effra"/>
              </a:rPr>
              <a:t> </a:t>
            </a:r>
          </a:p>
        </p:txBody>
      </p:sp>
      <p:sp>
        <p:nvSpPr>
          <p:cNvPr id="18" name="Rechthoek 17">
            <a:extLst>
              <a:ext uri="{FF2B5EF4-FFF2-40B4-BE49-F238E27FC236}">
                <a16:creationId xmlns:a16="http://schemas.microsoft.com/office/drawing/2014/main" id="{6FE5B22F-ECCF-BBB3-4B37-8BF8644EFF7B}"/>
              </a:ext>
            </a:extLst>
          </p:cNvPr>
          <p:cNvSpPr/>
          <p:nvPr/>
        </p:nvSpPr>
        <p:spPr>
          <a:xfrm>
            <a:off x="7068342" y="3919685"/>
            <a:ext cx="5093920" cy="384721"/>
          </a:xfrm>
          <a:prstGeom prst="rect">
            <a:avLst/>
          </a:prstGeom>
          <a:noFill/>
        </p:spPr>
        <p:txBody>
          <a:bodyPr wrap="square" lIns="91440" tIns="45720" rIns="91440" bIns="45720">
            <a:spAutoFit/>
          </a:bodyPr>
          <a:lstStyle/>
          <a:p>
            <a:r>
              <a:rPr lang="nl-NL" sz="1900" b="1" cap="all" dirty="0">
                <a:ln w="0"/>
                <a:solidFill>
                  <a:schemeClr val="bg1">
                    <a:lumMod val="95000"/>
                  </a:schemeClr>
                </a:solidFill>
                <a:latin typeface="Effra"/>
              </a:rPr>
              <a:t>Afsluiting: </a:t>
            </a:r>
            <a:r>
              <a:rPr lang="nl-NL" sz="1900" b="1" cap="all" spc="0" dirty="0">
                <a:ln w="0"/>
                <a:solidFill>
                  <a:schemeClr val="bg1">
                    <a:lumMod val="95000"/>
                  </a:schemeClr>
                </a:solidFill>
                <a:latin typeface="Effra"/>
              </a:rPr>
              <a:t>Voornaam Achternaa</a:t>
            </a:r>
            <a:r>
              <a:rPr lang="nl-NL" sz="1900" b="1" cap="all" dirty="0">
                <a:ln w="0"/>
                <a:solidFill>
                  <a:schemeClr val="bg1">
                    <a:lumMod val="95000"/>
                  </a:schemeClr>
                </a:solidFill>
                <a:latin typeface="Effra"/>
              </a:rPr>
              <a:t>m + klas</a:t>
            </a:r>
            <a:endParaRPr lang="nl-NL" sz="1900" b="1" cap="all" spc="0" dirty="0">
              <a:ln w="0"/>
              <a:solidFill>
                <a:schemeClr val="bg1">
                  <a:lumMod val="95000"/>
                </a:schemeClr>
              </a:solidFill>
              <a:latin typeface="Effra"/>
            </a:endParaRPr>
          </a:p>
        </p:txBody>
      </p:sp>
      <p:cxnSp>
        <p:nvCxnSpPr>
          <p:cNvPr id="24" name="Rechte verbindingslijn met pijl 23">
            <a:extLst>
              <a:ext uri="{FF2B5EF4-FFF2-40B4-BE49-F238E27FC236}">
                <a16:creationId xmlns:a16="http://schemas.microsoft.com/office/drawing/2014/main" id="{85E6C1ED-DBBC-650F-4853-9426EBE64BB1}"/>
              </a:ext>
            </a:extLst>
          </p:cNvPr>
          <p:cNvCxnSpPr>
            <a:cxnSpLocks/>
          </p:cNvCxnSpPr>
          <p:nvPr/>
        </p:nvCxnSpPr>
        <p:spPr>
          <a:xfrm>
            <a:off x="5208422" y="3344342"/>
            <a:ext cx="1868399" cy="0"/>
          </a:xfrm>
          <a:prstGeom prst="straightConnector1">
            <a:avLst/>
          </a:prstGeom>
          <a:ln w="381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Rechte verbindingslijn met pijl 31">
            <a:extLst>
              <a:ext uri="{FF2B5EF4-FFF2-40B4-BE49-F238E27FC236}">
                <a16:creationId xmlns:a16="http://schemas.microsoft.com/office/drawing/2014/main" id="{3B8AE983-57A4-F64F-EEE1-BCA52CC575AA}"/>
              </a:ext>
            </a:extLst>
          </p:cNvPr>
          <p:cNvCxnSpPr>
            <a:cxnSpLocks/>
          </p:cNvCxnSpPr>
          <p:nvPr/>
        </p:nvCxnSpPr>
        <p:spPr>
          <a:xfrm>
            <a:off x="5208421" y="3725725"/>
            <a:ext cx="1868399" cy="0"/>
          </a:xfrm>
          <a:prstGeom prst="straightConnector1">
            <a:avLst/>
          </a:prstGeom>
          <a:ln w="381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Rechte verbindingslijn met pijl 32">
            <a:extLst>
              <a:ext uri="{FF2B5EF4-FFF2-40B4-BE49-F238E27FC236}">
                <a16:creationId xmlns:a16="http://schemas.microsoft.com/office/drawing/2014/main" id="{E01CA04A-502A-EA45-3F48-F6A65E2BE249}"/>
              </a:ext>
            </a:extLst>
          </p:cNvPr>
          <p:cNvCxnSpPr>
            <a:cxnSpLocks/>
          </p:cNvCxnSpPr>
          <p:nvPr/>
        </p:nvCxnSpPr>
        <p:spPr>
          <a:xfrm>
            <a:off x="5208420" y="4111218"/>
            <a:ext cx="1868399" cy="0"/>
          </a:xfrm>
          <a:prstGeom prst="straightConnector1">
            <a:avLst/>
          </a:prstGeom>
          <a:ln w="381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3303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114D4-7AFF-11F0-5210-1E097C7BB246}"/>
              </a:ext>
            </a:extLst>
          </p:cNvPr>
          <p:cNvSpPr>
            <a:spLocks noGrp="1"/>
          </p:cNvSpPr>
          <p:nvPr>
            <p:ph type="title"/>
          </p:nvPr>
        </p:nvSpPr>
        <p:spPr/>
        <p:txBody>
          <a:bodyPr/>
          <a:lstStyle/>
          <a:p>
            <a:pPr algn="ctr"/>
            <a:r>
              <a:rPr lang="nl-NL" dirty="0"/>
              <a:t>Het schrijven van een artikel</a:t>
            </a:r>
          </a:p>
        </p:txBody>
      </p:sp>
      <p:sp>
        <p:nvSpPr>
          <p:cNvPr id="4" name="Tekstvak 3">
            <a:extLst>
              <a:ext uri="{FF2B5EF4-FFF2-40B4-BE49-F238E27FC236}">
                <a16:creationId xmlns:a16="http://schemas.microsoft.com/office/drawing/2014/main" id="{13DF27DB-528A-0F76-9574-A244B4D2DE8B}"/>
              </a:ext>
            </a:extLst>
          </p:cNvPr>
          <p:cNvSpPr txBox="1"/>
          <p:nvPr/>
        </p:nvSpPr>
        <p:spPr>
          <a:xfrm>
            <a:off x="542260" y="1397506"/>
            <a:ext cx="4625164" cy="4990084"/>
          </a:xfrm>
          <a:prstGeom prst="rect">
            <a:avLst/>
          </a:prstGeom>
          <a:noFill/>
        </p:spPr>
        <p:txBody>
          <a:bodyPr wrap="square">
            <a:spAutoFit/>
          </a:bodyPr>
          <a:lstStyle/>
          <a:p>
            <a:pPr>
              <a:lnSpc>
                <a:spcPct val="115000"/>
              </a:lnSpc>
              <a:spcAft>
                <a:spcPts val="800"/>
              </a:spcAft>
              <a:buNone/>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Schrijf een artikel voor de nieuwsbrief van school. Gebruik daarvoor de gegevens van tekst 4. Gegevens die niet in de opdracht vermeld staan, moet je zelf bedenken. </a:t>
            </a:r>
          </a:p>
          <a:p>
            <a:pPr>
              <a:lnSpc>
                <a:spcPct val="115000"/>
              </a:lnSpc>
              <a:spcAft>
                <a:spcPts val="800"/>
              </a:spcAft>
              <a:buNone/>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Besteed in jouw artikel aandacht aan de volgende punten:</a:t>
            </a:r>
          </a:p>
          <a:p>
            <a:pPr marL="342900" lvl="0" indent="-342900">
              <a:lnSpc>
                <a:spcPct val="115000"/>
              </a:lnSpc>
              <a:buFont typeface="Calibri" panose="020F0502020204030204" pitchFamily="34" charset="0"/>
              <a:buChar char="-"/>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De aanleiding om het artikel te schrijven</a:t>
            </a:r>
          </a:p>
          <a:p>
            <a:pPr marL="342900" lvl="0" indent="-342900">
              <a:lnSpc>
                <a:spcPct val="115000"/>
              </a:lnSpc>
              <a:buFont typeface="Calibri" panose="020F0502020204030204" pitchFamily="34" charset="0"/>
              <a:buChar char="-"/>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Vertel wat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inhoudt</a:t>
            </a:r>
          </a:p>
          <a:p>
            <a:pPr marL="342900" lvl="0" indent="-342900">
              <a:lnSpc>
                <a:spcPct val="115000"/>
              </a:lnSpc>
              <a:buFont typeface="Calibri" panose="020F0502020204030204" pitchFamily="34" charset="0"/>
              <a:buChar char="-"/>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De missie van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endParaRPr lang="nl-NL"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Geef 3 voorbeelden van wat je kan doen binnen het sportprogramma</a:t>
            </a:r>
          </a:p>
          <a:p>
            <a:pPr marL="342900" lvl="0" indent="-342900">
              <a:lnSpc>
                <a:spcPct val="115000"/>
              </a:lnSpc>
              <a:buFont typeface="Calibri" panose="020F0502020204030204" pitchFamily="34" charset="0"/>
              <a:buChar char="-"/>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Geef 3 voorbeelden van wat je kan doen binnen het cultuurprogramma</a:t>
            </a:r>
          </a:p>
          <a:p>
            <a:pPr marL="342900" lvl="0" indent="-342900">
              <a:lnSpc>
                <a:spcPct val="115000"/>
              </a:lnSpc>
              <a:buFont typeface="Calibri" panose="020F0502020204030204" pitchFamily="34" charset="0"/>
              <a:buChar char="-"/>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Vraag je medeleerlingen om mee te doen aan de activiteiten van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en verwijs ze naar Magister of de coördinatoren van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endParaRPr lang="nl-NL"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Calibri" panose="020F0502020204030204" pitchFamily="34" charset="0"/>
              <a:buChar char="-"/>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Een activerende slotzin</a:t>
            </a:r>
          </a:p>
          <a:p>
            <a:pPr>
              <a:lnSpc>
                <a:spcPct val="115000"/>
              </a:lnSpc>
              <a:spcAft>
                <a:spcPts val="800"/>
              </a:spcAft>
              <a:buNone/>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Maak er een samenhangend geheel van en zet er een passende titel boven. Zet je voor- en achternaam en je woonplaats eronder. Let op: Zorg ervoor dat je tekst minimaal uit 100 woorden bestaat. Bij minder dan 100 woorden krijg je geen punten voor taalgebruik.</a:t>
            </a:r>
          </a:p>
        </p:txBody>
      </p:sp>
      <p:sp>
        <p:nvSpPr>
          <p:cNvPr id="6" name="Tekstvak 5">
            <a:extLst>
              <a:ext uri="{FF2B5EF4-FFF2-40B4-BE49-F238E27FC236}">
                <a16:creationId xmlns:a16="http://schemas.microsoft.com/office/drawing/2014/main" id="{B656F59C-71FE-029B-4490-0250BE273AEF}"/>
              </a:ext>
            </a:extLst>
          </p:cNvPr>
          <p:cNvSpPr txBox="1"/>
          <p:nvPr/>
        </p:nvSpPr>
        <p:spPr>
          <a:xfrm>
            <a:off x="5357039" y="1223053"/>
            <a:ext cx="6657752" cy="5757987"/>
          </a:xfrm>
          <a:prstGeom prst="rect">
            <a:avLst/>
          </a:prstGeom>
          <a:noFill/>
        </p:spPr>
        <p:txBody>
          <a:bodyPr wrap="square">
            <a:spAutoFit/>
          </a:bodyPr>
          <a:lstStyle/>
          <a:p>
            <a:pPr algn="ctr">
              <a:lnSpc>
                <a:spcPct val="115000"/>
              </a:lnSpc>
              <a:spcAft>
                <a:spcPts val="800"/>
              </a:spcAft>
              <a:buNone/>
            </a:pPr>
            <a:r>
              <a:rPr lang="nl-NL" sz="1300" b="1" kern="100" dirty="0" err="1">
                <a:effectLst/>
                <a:latin typeface="Aptos" panose="020B0004020202020204" pitchFamily="34" charset="0"/>
                <a:ea typeface="Aptos" panose="020B0004020202020204" pitchFamily="34" charset="0"/>
                <a:cs typeface="Times New Roman" panose="02020603050405020304" pitchFamily="18" charset="0"/>
              </a:rPr>
              <a:t>Overtime</a:t>
            </a:r>
            <a:endParaRPr lang="nl-NL" sz="13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Sinds dit schooljaar hebben we op het Haarlem College het programma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Omdat nog niet iedereen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kent, vertel ik jullie graag wat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inhoudt en wat ze precies doen te beginnen met hun missie. De missie van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is een positieve omgeving vormen in en om de school, waarbij jongeren de mogelijkheid krijgen om hun volledige potentie te benutten. Daarbij helpt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jongeren op hun pad naar zelfredzaamheid. </a:t>
            </a:r>
          </a:p>
          <a:p>
            <a:pPr>
              <a:lnSpc>
                <a:spcPct val="115000"/>
              </a:lnSpc>
              <a:spcAft>
                <a:spcPts val="800"/>
              </a:spcAft>
              <a:buNone/>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Op het Haarlem College kan je met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verschillende sporten doen zoals basketbal, voetbal en kickboksen. Basketbal en voetbal stimuleren samenwerking, teamspirit en discipline. Kickboksen biedt daarnaast een krachtige uitlaatklep om energie en emoties op een gezonde manier te uiten, terwijl het zelfvertrouwen en doorzettingsvermogen versterkt. </a:t>
            </a:r>
          </a:p>
          <a:p>
            <a:pPr>
              <a:lnSpc>
                <a:spcPct val="115000"/>
              </a:lnSpc>
              <a:spcAft>
                <a:spcPts val="800"/>
              </a:spcAft>
              <a:buNone/>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Naast sport biedt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een cultuurprogramma aan met muziekworkshops mediaworkshops en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barberworkshops</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In de muziekworkshops ga je actief aan de slag met het schrijven van je teksten, het leren van eenvoudige deuntjes en beats en het samenwerken om samen een nummer of performance neer te zetten. Bij de mediaworkshops leer je hoe je een eigen video kan maken. Bij de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barberworkshops</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leer je de basis van knip- en scheertechnieken, het creëren van strakke lijnen en het verzorgen van verschillende baard- en kapselstijlen.</a:t>
            </a:r>
          </a:p>
          <a:p>
            <a:pPr>
              <a:lnSpc>
                <a:spcPct val="115000"/>
              </a:lnSpc>
              <a:spcAft>
                <a:spcPts val="800"/>
              </a:spcAft>
              <a:buNone/>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Wil jij meedoen aan de activiteiten van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Overtime</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check je Magister voor het programma en meld je aan bij Nordin of </a:t>
            </a: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Sahera</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De skills die je hier leert, neem je je hele leven mee.</a:t>
            </a:r>
          </a:p>
          <a:p>
            <a:pPr>
              <a:lnSpc>
                <a:spcPct val="115000"/>
              </a:lnSpc>
              <a:spcAft>
                <a:spcPts val="800"/>
              </a:spcAft>
              <a:buNone/>
            </a:pPr>
            <a:r>
              <a:rPr lang="nl-NL" sz="1300" kern="100" dirty="0" err="1">
                <a:effectLst/>
                <a:latin typeface="Aptos" panose="020B0004020202020204" pitchFamily="34" charset="0"/>
                <a:ea typeface="Aptos" panose="020B0004020202020204" pitchFamily="34" charset="0"/>
                <a:cs typeface="Times New Roman" panose="02020603050405020304" pitchFamily="18" charset="0"/>
              </a:rPr>
              <a:t>Dex</a:t>
            </a:r>
            <a:r>
              <a:rPr lang="nl-NL" sz="1300" kern="100" dirty="0">
                <a:effectLst/>
                <a:latin typeface="Aptos" panose="020B0004020202020204" pitchFamily="34" charset="0"/>
                <a:ea typeface="Aptos" panose="020B0004020202020204" pitchFamily="34" charset="0"/>
                <a:cs typeface="Times New Roman" panose="02020603050405020304" pitchFamily="18" charset="0"/>
              </a:rPr>
              <a:t> van Maanen, Haarlem</a:t>
            </a:r>
          </a:p>
          <a:p>
            <a:pPr>
              <a:lnSpc>
                <a:spcPct val="115000"/>
              </a:lnSpc>
              <a:spcAft>
                <a:spcPts val="800"/>
              </a:spcAft>
              <a:buNone/>
            </a:pPr>
            <a:r>
              <a:rPr lang="nl-NL" sz="13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35474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4FBB9-2593-CD43-99AD-12840E8BB24D}"/>
              </a:ext>
            </a:extLst>
          </p:cNvPr>
          <p:cNvSpPr>
            <a:spLocks noGrp="1"/>
          </p:cNvSpPr>
          <p:nvPr>
            <p:ph type="title"/>
          </p:nvPr>
        </p:nvSpPr>
        <p:spPr/>
        <p:txBody>
          <a:bodyPr/>
          <a:lstStyle/>
          <a:p>
            <a:pPr algn="ctr"/>
            <a:r>
              <a:rPr lang="nl-NL" dirty="0"/>
              <a:t>Examen nieuwe vormgeving</a:t>
            </a:r>
          </a:p>
        </p:txBody>
      </p:sp>
      <p:pic>
        <p:nvPicPr>
          <p:cNvPr id="5" name="Tijdelijke aanduiding voor inhoud 4" descr="Afbeelding met tekst, Lettertype, zwart-wit, schermopname&#10;&#10;Door AI gegenereerde inhoud is mogelijk onjuist.">
            <a:extLst>
              <a:ext uri="{FF2B5EF4-FFF2-40B4-BE49-F238E27FC236}">
                <a16:creationId xmlns:a16="http://schemas.microsoft.com/office/drawing/2014/main" id="{5C579A47-5824-BFB7-094A-EC7A7AD74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886" y="1227106"/>
            <a:ext cx="3799114" cy="5423688"/>
          </a:xfrm>
        </p:spPr>
      </p:pic>
      <p:pic>
        <p:nvPicPr>
          <p:cNvPr id="7" name="Afbeelding 6" descr="Afbeelding met tekst, schermopname, Lettertype, brief&#10;&#10;Door AI gegenereerde inhoud is mogelijk onjuist.">
            <a:extLst>
              <a:ext uri="{FF2B5EF4-FFF2-40B4-BE49-F238E27FC236}">
                <a16:creationId xmlns:a16="http://schemas.microsoft.com/office/drawing/2014/main" id="{29026C95-1ABF-7766-66BD-29E16711517E}"/>
              </a:ext>
            </a:extLst>
          </p:cNvPr>
          <p:cNvPicPr>
            <a:picLocks noChangeAspect="1"/>
          </p:cNvPicPr>
          <p:nvPr/>
        </p:nvPicPr>
        <p:blipFill>
          <a:blip r:embed="rId3">
            <a:extLst>
              <a:ext uri="{28A0092B-C50C-407E-A947-70E740481C1C}">
                <a14:useLocalDpi xmlns:a14="http://schemas.microsoft.com/office/drawing/2010/main" val="0"/>
              </a:ext>
            </a:extLst>
          </a:blip>
          <a:srcRect t="4167" b="2790"/>
          <a:stretch>
            <a:fillRect/>
          </a:stretch>
        </p:blipFill>
        <p:spPr>
          <a:xfrm>
            <a:off x="6096000" y="1306065"/>
            <a:ext cx="3962398" cy="5265770"/>
          </a:xfrm>
          <a:prstGeom prst="rect">
            <a:avLst/>
          </a:prstGeom>
        </p:spPr>
      </p:pic>
    </p:spTree>
    <p:extLst>
      <p:ext uri="{BB962C8B-B14F-4D97-AF65-F5344CB8AC3E}">
        <p14:creationId xmlns:p14="http://schemas.microsoft.com/office/powerpoint/2010/main" val="415466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7068D-75E8-446D-BC95-AF880A63E38F}"/>
              </a:ext>
            </a:extLst>
          </p:cNvPr>
          <p:cNvSpPr>
            <a:spLocks noGrp="1"/>
          </p:cNvSpPr>
          <p:nvPr>
            <p:ph type="title"/>
          </p:nvPr>
        </p:nvSpPr>
        <p:spPr/>
        <p:txBody>
          <a:bodyPr/>
          <a:lstStyle/>
          <a:p>
            <a:pPr algn="ctr"/>
            <a:r>
              <a:rPr lang="nl-NL" dirty="0"/>
              <a:t>Examen nieuwe vormgeving</a:t>
            </a:r>
          </a:p>
        </p:txBody>
      </p:sp>
      <p:pic>
        <p:nvPicPr>
          <p:cNvPr id="11" name="Tijdelijke aanduiding voor inhoud 10" descr="Afbeelding met tekst, brief, Lettertype, papier&#10;&#10;Door AI gegenereerde inhoud is mogelijk onjuist.">
            <a:extLst>
              <a:ext uri="{FF2B5EF4-FFF2-40B4-BE49-F238E27FC236}">
                <a16:creationId xmlns:a16="http://schemas.microsoft.com/office/drawing/2014/main" id="{ACCBA679-BE85-BEBA-7DB2-75BEE50DE8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2031" y="1303695"/>
            <a:ext cx="3823969" cy="5331042"/>
          </a:xfrm>
        </p:spPr>
      </p:pic>
      <p:pic>
        <p:nvPicPr>
          <p:cNvPr id="13" name="Afbeelding 12" descr="Afbeelding met tekst, brief, Lettertype, schermopname&#10;&#10;Door AI gegenereerde inhoud is mogelijk onjuist.">
            <a:extLst>
              <a:ext uri="{FF2B5EF4-FFF2-40B4-BE49-F238E27FC236}">
                <a16:creationId xmlns:a16="http://schemas.microsoft.com/office/drawing/2014/main" id="{CABB5E21-B94D-6D43-40CF-AD5B8E81EDC9}"/>
              </a:ext>
            </a:extLst>
          </p:cNvPr>
          <p:cNvPicPr>
            <a:picLocks noChangeAspect="1"/>
          </p:cNvPicPr>
          <p:nvPr/>
        </p:nvPicPr>
        <p:blipFill>
          <a:blip r:embed="rId3">
            <a:extLst>
              <a:ext uri="{28A0092B-C50C-407E-A947-70E740481C1C}">
                <a14:useLocalDpi xmlns:a14="http://schemas.microsoft.com/office/drawing/2010/main" val="0"/>
              </a:ext>
            </a:extLst>
          </a:blip>
          <a:srcRect t="2679" b="18364"/>
          <a:stretch>
            <a:fillRect/>
          </a:stretch>
        </p:blipFill>
        <p:spPr>
          <a:xfrm>
            <a:off x="6096000" y="1303695"/>
            <a:ext cx="4805172" cy="5414790"/>
          </a:xfrm>
          <a:prstGeom prst="rect">
            <a:avLst/>
          </a:prstGeom>
        </p:spPr>
      </p:pic>
    </p:spTree>
    <p:extLst>
      <p:ext uri="{BB962C8B-B14F-4D97-AF65-F5344CB8AC3E}">
        <p14:creationId xmlns:p14="http://schemas.microsoft.com/office/powerpoint/2010/main" val="2735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00621-DCA1-EB65-D9FE-3189BE906039}"/>
              </a:ext>
            </a:extLst>
          </p:cNvPr>
          <p:cNvSpPr>
            <a:spLocks noGrp="1"/>
          </p:cNvSpPr>
          <p:nvPr>
            <p:ph type="title"/>
          </p:nvPr>
        </p:nvSpPr>
        <p:spPr>
          <a:xfrm>
            <a:off x="446314" y="37642"/>
            <a:ext cx="10515600" cy="1325563"/>
          </a:xfrm>
        </p:spPr>
        <p:txBody>
          <a:bodyPr/>
          <a:lstStyle/>
          <a:p>
            <a:pPr algn="ctr"/>
            <a:r>
              <a:rPr lang="nl-NL" dirty="0"/>
              <a:t>Kijkersvraag: Zakelijke e-mail</a:t>
            </a:r>
          </a:p>
        </p:txBody>
      </p:sp>
      <p:pic>
        <p:nvPicPr>
          <p:cNvPr id="5" name="Tijdelijke aanduiding voor inhoud 4">
            <a:extLst>
              <a:ext uri="{FF2B5EF4-FFF2-40B4-BE49-F238E27FC236}">
                <a16:creationId xmlns:a16="http://schemas.microsoft.com/office/drawing/2014/main" id="{93DF6A5A-7B45-00DD-00DA-870AB503C6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57" y="1330548"/>
            <a:ext cx="7003645" cy="5162327"/>
          </a:xfrm>
          <a:prstGeom prst="rect">
            <a:avLst/>
          </a:prstGeom>
        </p:spPr>
      </p:pic>
      <p:sp>
        <p:nvSpPr>
          <p:cNvPr id="7" name="Rol: horizontaal 6">
            <a:extLst>
              <a:ext uri="{FF2B5EF4-FFF2-40B4-BE49-F238E27FC236}">
                <a16:creationId xmlns:a16="http://schemas.microsoft.com/office/drawing/2014/main" id="{B534DBFC-DF5F-2384-ADE8-AAD415501D0A}"/>
              </a:ext>
            </a:extLst>
          </p:cNvPr>
          <p:cNvSpPr/>
          <p:nvPr/>
        </p:nvSpPr>
        <p:spPr>
          <a:xfrm>
            <a:off x="8038114" y="1270226"/>
            <a:ext cx="3968829" cy="132556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Lees eerst goed de </a:t>
            </a:r>
            <a:r>
              <a:rPr lang="nl-NL" b="1" u="sng" dirty="0"/>
              <a:t>situatiebeschrijving </a:t>
            </a:r>
            <a:r>
              <a:rPr lang="nl-NL" b="1" dirty="0"/>
              <a:t>en de schrijfopdracht van begin tot eind.</a:t>
            </a:r>
          </a:p>
        </p:txBody>
      </p:sp>
      <p:sp>
        <p:nvSpPr>
          <p:cNvPr id="8" name="Rol: horizontaal 7">
            <a:extLst>
              <a:ext uri="{FF2B5EF4-FFF2-40B4-BE49-F238E27FC236}">
                <a16:creationId xmlns:a16="http://schemas.microsoft.com/office/drawing/2014/main" id="{E884CF0F-94BE-29B4-4D33-5786C1D0E57C}"/>
              </a:ext>
            </a:extLst>
          </p:cNvPr>
          <p:cNvSpPr/>
          <p:nvPr/>
        </p:nvSpPr>
        <p:spPr>
          <a:xfrm>
            <a:off x="8038114" y="2628446"/>
            <a:ext cx="3968829" cy="132556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Werk stap voor stap en maak een afvinklijst.</a:t>
            </a:r>
          </a:p>
        </p:txBody>
      </p:sp>
      <p:sp>
        <p:nvSpPr>
          <p:cNvPr id="10" name="Rol: horizontaal 9">
            <a:extLst>
              <a:ext uri="{FF2B5EF4-FFF2-40B4-BE49-F238E27FC236}">
                <a16:creationId xmlns:a16="http://schemas.microsoft.com/office/drawing/2014/main" id="{E6D42AE5-B666-9801-BC4D-434983B25B6D}"/>
              </a:ext>
            </a:extLst>
          </p:cNvPr>
          <p:cNvSpPr/>
          <p:nvPr/>
        </p:nvSpPr>
        <p:spPr>
          <a:xfrm>
            <a:off x="8038114" y="4002994"/>
            <a:ext cx="3968829" cy="132556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Neem de informatie over uit de situatiebeschrijving en schrijfopdracht.</a:t>
            </a:r>
          </a:p>
        </p:txBody>
      </p:sp>
      <p:sp>
        <p:nvSpPr>
          <p:cNvPr id="11" name="Rol: horizontaal 10">
            <a:extLst>
              <a:ext uri="{FF2B5EF4-FFF2-40B4-BE49-F238E27FC236}">
                <a16:creationId xmlns:a16="http://schemas.microsoft.com/office/drawing/2014/main" id="{B387C08C-3562-4FC7-A9EC-C3C9127A8917}"/>
              </a:ext>
            </a:extLst>
          </p:cNvPr>
          <p:cNvSpPr/>
          <p:nvPr/>
        </p:nvSpPr>
        <p:spPr>
          <a:xfrm>
            <a:off x="8038114" y="5377542"/>
            <a:ext cx="3968829" cy="132556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Let op hoofdletters, punten en onbekende woorden.</a:t>
            </a:r>
          </a:p>
        </p:txBody>
      </p:sp>
      <p:pic>
        <p:nvPicPr>
          <p:cNvPr id="13" name="Afbeelding 12" descr="Boek Lezen Pictogram Bewerkbare Platte Vector stockvector door  ©smashingstocks 420528100">
            <a:extLst>
              <a:ext uri="{FF2B5EF4-FFF2-40B4-BE49-F238E27FC236}">
                <a16:creationId xmlns:a16="http://schemas.microsoft.com/office/drawing/2014/main" id="{D46D3B21-BE96-8DD5-589F-33533BE9E6B1}"/>
              </a:ext>
            </a:extLst>
          </p:cNvPr>
          <p:cNvPicPr>
            <a:picLocks noChangeAspect="1"/>
          </p:cNvPicPr>
          <p:nvPr/>
        </p:nvPicPr>
        <p:blipFill>
          <a:blip r:embed="rId3"/>
          <a:srcRect l="7995" b="10997"/>
          <a:stretch>
            <a:fillRect/>
          </a:stretch>
        </p:blipFill>
        <p:spPr>
          <a:xfrm>
            <a:off x="6726721" y="1330549"/>
            <a:ext cx="1311393" cy="1330553"/>
          </a:xfrm>
          <a:prstGeom prst="rect">
            <a:avLst/>
          </a:prstGeom>
        </p:spPr>
      </p:pic>
      <p:pic>
        <p:nvPicPr>
          <p:cNvPr id="15" name="Afbeelding 14" descr="Icon Clipboard Checklist Of Document Met Checkmarck Met Tekst In Platte  Stijl Stockvectorkunst en meer beelden van Pictogram - iStock">
            <a:extLst>
              <a:ext uri="{FF2B5EF4-FFF2-40B4-BE49-F238E27FC236}">
                <a16:creationId xmlns:a16="http://schemas.microsoft.com/office/drawing/2014/main" id="{B4D9CEF9-54E5-C7CA-28CA-6BEE6EB0743C}"/>
              </a:ext>
            </a:extLst>
          </p:cNvPr>
          <p:cNvPicPr>
            <a:picLocks noChangeAspect="1"/>
          </p:cNvPicPr>
          <p:nvPr/>
        </p:nvPicPr>
        <p:blipFill>
          <a:blip r:embed="rId4"/>
          <a:srcRect l="22399" t="17022" r="20615" b="13978"/>
          <a:stretch>
            <a:fillRect/>
          </a:stretch>
        </p:blipFill>
        <p:spPr>
          <a:xfrm>
            <a:off x="6726721" y="2576506"/>
            <a:ext cx="1218551" cy="1475474"/>
          </a:xfrm>
          <a:prstGeom prst="rect">
            <a:avLst/>
          </a:prstGeom>
        </p:spPr>
      </p:pic>
      <p:pic>
        <p:nvPicPr>
          <p:cNvPr id="17" name="Afbeelding 16" descr="9 duizend vectoren voor copy paste icon: stockvectoren en vectorkunst |  Shutterstock">
            <a:extLst>
              <a:ext uri="{FF2B5EF4-FFF2-40B4-BE49-F238E27FC236}">
                <a16:creationId xmlns:a16="http://schemas.microsoft.com/office/drawing/2014/main" id="{73CBA64E-E4B3-DB38-EE4B-E151AEC29062}"/>
              </a:ext>
            </a:extLst>
          </p:cNvPr>
          <p:cNvPicPr>
            <a:picLocks noChangeAspect="1"/>
          </p:cNvPicPr>
          <p:nvPr/>
        </p:nvPicPr>
        <p:blipFill>
          <a:blip r:embed="rId5"/>
          <a:srcRect l="13937" t="13937" r="12921" b="12413"/>
          <a:stretch>
            <a:fillRect/>
          </a:stretch>
        </p:blipFill>
        <p:spPr>
          <a:xfrm>
            <a:off x="6519219" y="4051980"/>
            <a:ext cx="1518895" cy="1529446"/>
          </a:xfrm>
          <a:prstGeom prst="rect">
            <a:avLst/>
          </a:prstGeom>
        </p:spPr>
      </p:pic>
      <p:pic>
        <p:nvPicPr>
          <p:cNvPr id="19" name="Afbeelding 18" descr="schrijven vector icoon 19148147 Vectorkunst bij Vecteezy">
            <a:extLst>
              <a:ext uri="{FF2B5EF4-FFF2-40B4-BE49-F238E27FC236}">
                <a16:creationId xmlns:a16="http://schemas.microsoft.com/office/drawing/2014/main" id="{EF81F327-33DD-4B7E-FEAB-0B06436CD8EF}"/>
              </a:ext>
            </a:extLst>
          </p:cNvPr>
          <p:cNvPicPr>
            <a:picLocks noChangeAspect="1"/>
          </p:cNvPicPr>
          <p:nvPr/>
        </p:nvPicPr>
        <p:blipFill>
          <a:blip r:embed="rId6"/>
          <a:srcRect l="4193" t="4635" r="6989" b="5920"/>
          <a:stretch>
            <a:fillRect/>
          </a:stretch>
        </p:blipFill>
        <p:spPr>
          <a:xfrm>
            <a:off x="6617944" y="5527451"/>
            <a:ext cx="1141516" cy="1149615"/>
          </a:xfrm>
          <a:prstGeom prst="rect">
            <a:avLst/>
          </a:prstGeom>
        </p:spPr>
      </p:pic>
    </p:spTree>
    <p:extLst>
      <p:ext uri="{BB962C8B-B14F-4D97-AF65-F5344CB8AC3E}">
        <p14:creationId xmlns:p14="http://schemas.microsoft.com/office/powerpoint/2010/main" val="194988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EEAC-57E0-48D1-C477-0F380E1705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FBD76C-519E-1C70-1E84-F105193E9F87}"/>
              </a:ext>
            </a:extLst>
          </p:cNvPr>
          <p:cNvSpPr>
            <a:spLocks noGrp="1"/>
          </p:cNvSpPr>
          <p:nvPr>
            <p:ph type="title"/>
          </p:nvPr>
        </p:nvSpPr>
        <p:spPr>
          <a:xfrm>
            <a:off x="611567" y="0"/>
            <a:ext cx="10515600" cy="1325563"/>
          </a:xfrm>
        </p:spPr>
        <p:txBody>
          <a:bodyPr/>
          <a:lstStyle/>
          <a:p>
            <a:pPr algn="ctr"/>
            <a:r>
              <a:rPr lang="nl-NL" dirty="0"/>
              <a:t>Situatiebeschrijving Zakelijke e-mail</a:t>
            </a:r>
          </a:p>
        </p:txBody>
      </p:sp>
      <p:pic>
        <p:nvPicPr>
          <p:cNvPr id="18" name="Tijdelijke aanduiding voor inhoud 17">
            <a:extLst>
              <a:ext uri="{FF2B5EF4-FFF2-40B4-BE49-F238E27FC236}">
                <a16:creationId xmlns:a16="http://schemas.microsoft.com/office/drawing/2014/main" id="{4EB6CA7F-3AAE-6D2E-6594-C7F6C39AF670}"/>
              </a:ext>
            </a:extLst>
          </p:cNvPr>
          <p:cNvPicPr>
            <a:picLocks noGrp="1" noChangeAspect="1"/>
          </p:cNvPicPr>
          <p:nvPr>
            <p:ph idx="1"/>
          </p:nvPr>
        </p:nvPicPr>
        <p:blipFill>
          <a:blip r:embed="rId2"/>
          <a:stretch>
            <a:fillRect/>
          </a:stretch>
        </p:blipFill>
        <p:spPr>
          <a:xfrm>
            <a:off x="7928474" y="1022583"/>
            <a:ext cx="3944039" cy="5722939"/>
          </a:xfrm>
          <a:prstGeom prst="rect">
            <a:avLst/>
          </a:prstGeom>
        </p:spPr>
      </p:pic>
      <p:pic>
        <p:nvPicPr>
          <p:cNvPr id="21" name="Afbeelding 20">
            <a:extLst>
              <a:ext uri="{FF2B5EF4-FFF2-40B4-BE49-F238E27FC236}">
                <a16:creationId xmlns:a16="http://schemas.microsoft.com/office/drawing/2014/main" id="{D34889FB-82E3-DAB0-81E4-D14CA8B95091}"/>
              </a:ext>
            </a:extLst>
          </p:cNvPr>
          <p:cNvPicPr>
            <a:picLocks noChangeAspect="1"/>
          </p:cNvPicPr>
          <p:nvPr/>
        </p:nvPicPr>
        <p:blipFill>
          <a:blip r:embed="rId3"/>
          <a:stretch>
            <a:fillRect/>
          </a:stretch>
        </p:blipFill>
        <p:spPr>
          <a:xfrm>
            <a:off x="108975" y="1022583"/>
            <a:ext cx="7819499" cy="3856191"/>
          </a:xfrm>
          <a:prstGeom prst="rect">
            <a:avLst/>
          </a:prstGeom>
        </p:spPr>
      </p:pic>
    </p:spTree>
    <p:extLst>
      <p:ext uri="{BB962C8B-B14F-4D97-AF65-F5344CB8AC3E}">
        <p14:creationId xmlns:p14="http://schemas.microsoft.com/office/powerpoint/2010/main" val="128330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B7E5B-0D5C-F156-BD29-D36D3CE4DD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E4A265-7970-0944-52BC-25F2BC8C7444}"/>
              </a:ext>
            </a:extLst>
          </p:cNvPr>
          <p:cNvSpPr>
            <a:spLocks noGrp="1"/>
          </p:cNvSpPr>
          <p:nvPr>
            <p:ph type="title"/>
          </p:nvPr>
        </p:nvSpPr>
        <p:spPr>
          <a:xfrm>
            <a:off x="446314" y="37642"/>
            <a:ext cx="10515600" cy="1325563"/>
          </a:xfrm>
        </p:spPr>
        <p:txBody>
          <a:bodyPr/>
          <a:lstStyle/>
          <a:p>
            <a:pPr algn="ctr"/>
            <a:r>
              <a:rPr lang="nl-NL" dirty="0"/>
              <a:t>Kijkersvraag: Zakelijke e-mail</a:t>
            </a:r>
          </a:p>
        </p:txBody>
      </p:sp>
      <p:pic>
        <p:nvPicPr>
          <p:cNvPr id="5" name="Tijdelijke aanduiding voor inhoud 4">
            <a:extLst>
              <a:ext uri="{FF2B5EF4-FFF2-40B4-BE49-F238E27FC236}">
                <a16:creationId xmlns:a16="http://schemas.microsoft.com/office/drawing/2014/main" id="{5539E140-CFA1-BFD1-DC2B-508A959BC4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57" y="1330548"/>
            <a:ext cx="7003645" cy="5162327"/>
          </a:xfrm>
          <a:prstGeom prst="rect">
            <a:avLst/>
          </a:prstGeom>
        </p:spPr>
      </p:pic>
      <p:sp>
        <p:nvSpPr>
          <p:cNvPr id="7" name="Rol: horizontaal 6">
            <a:extLst>
              <a:ext uri="{FF2B5EF4-FFF2-40B4-BE49-F238E27FC236}">
                <a16:creationId xmlns:a16="http://schemas.microsoft.com/office/drawing/2014/main" id="{553EA500-A293-CCF7-C918-FCA2657B0907}"/>
              </a:ext>
            </a:extLst>
          </p:cNvPr>
          <p:cNvSpPr/>
          <p:nvPr/>
        </p:nvSpPr>
        <p:spPr>
          <a:xfrm>
            <a:off x="7072850" y="1772049"/>
            <a:ext cx="3968829" cy="1178197"/>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Aanleiding: </a:t>
            </a:r>
            <a:r>
              <a:rPr lang="nl-NL" b="1" i="1" dirty="0"/>
              <a:t>Ik schrijf deze e-mail, omdat….</a:t>
            </a:r>
            <a:endParaRPr lang="nl-NL" b="1" dirty="0"/>
          </a:p>
        </p:txBody>
      </p:sp>
      <p:sp>
        <p:nvSpPr>
          <p:cNvPr id="8" name="Rol: horizontaal 7">
            <a:extLst>
              <a:ext uri="{FF2B5EF4-FFF2-40B4-BE49-F238E27FC236}">
                <a16:creationId xmlns:a16="http://schemas.microsoft.com/office/drawing/2014/main" id="{0694E7EF-B1EC-C279-96A9-82D05DF1AA4C}"/>
              </a:ext>
            </a:extLst>
          </p:cNvPr>
          <p:cNvSpPr/>
          <p:nvPr/>
        </p:nvSpPr>
        <p:spPr>
          <a:xfrm>
            <a:off x="7072850" y="2916944"/>
            <a:ext cx="3968829" cy="1153452"/>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Voorstellen: </a:t>
            </a:r>
            <a:r>
              <a:rPr lang="nl-NL" b="1" i="1" dirty="0"/>
              <a:t>Mijn naam is Voornaam Achternaam. </a:t>
            </a:r>
            <a:endParaRPr lang="nl-NL" b="1" dirty="0"/>
          </a:p>
        </p:txBody>
      </p:sp>
      <p:sp>
        <p:nvSpPr>
          <p:cNvPr id="10" name="Rol: horizontaal 9">
            <a:extLst>
              <a:ext uri="{FF2B5EF4-FFF2-40B4-BE49-F238E27FC236}">
                <a16:creationId xmlns:a16="http://schemas.microsoft.com/office/drawing/2014/main" id="{BCD36D80-0988-43B3-4D9D-7A409226FF2F}"/>
              </a:ext>
            </a:extLst>
          </p:cNvPr>
          <p:cNvSpPr/>
          <p:nvPr/>
        </p:nvSpPr>
        <p:spPr>
          <a:xfrm>
            <a:off x="7090892" y="5756646"/>
            <a:ext cx="3968829" cy="96542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Reactie: </a:t>
            </a:r>
            <a:r>
              <a:rPr lang="nl-NL" b="1" i="1" dirty="0"/>
              <a:t>Graag hoop ik snel een reactie te ontvangen.</a:t>
            </a:r>
            <a:endParaRPr lang="nl-NL" b="1" dirty="0"/>
          </a:p>
        </p:txBody>
      </p:sp>
      <p:sp>
        <p:nvSpPr>
          <p:cNvPr id="3" name="Tekstvak 2">
            <a:extLst>
              <a:ext uri="{FF2B5EF4-FFF2-40B4-BE49-F238E27FC236}">
                <a16:creationId xmlns:a16="http://schemas.microsoft.com/office/drawing/2014/main" id="{9E433D79-9D46-9188-4DA6-F2FF512E0B48}"/>
              </a:ext>
            </a:extLst>
          </p:cNvPr>
          <p:cNvSpPr txBox="1"/>
          <p:nvPr/>
        </p:nvSpPr>
        <p:spPr>
          <a:xfrm>
            <a:off x="7072851" y="989632"/>
            <a:ext cx="4379009" cy="954107"/>
          </a:xfrm>
          <a:prstGeom prst="rect">
            <a:avLst/>
          </a:prstGeom>
          <a:noFill/>
        </p:spPr>
        <p:txBody>
          <a:bodyPr wrap="square" rtlCol="0">
            <a:spAutoFit/>
          </a:bodyPr>
          <a:lstStyle/>
          <a:p>
            <a:r>
              <a:rPr lang="nl-NL" sz="2800" b="1" dirty="0"/>
              <a:t>Standaard vaste onderdelen (voorbereiden):</a:t>
            </a:r>
          </a:p>
        </p:txBody>
      </p:sp>
      <p:sp>
        <p:nvSpPr>
          <p:cNvPr id="4" name="Rol: horizontaal 3">
            <a:extLst>
              <a:ext uri="{FF2B5EF4-FFF2-40B4-BE49-F238E27FC236}">
                <a16:creationId xmlns:a16="http://schemas.microsoft.com/office/drawing/2014/main" id="{03BFEF55-1C2E-4AA3-2CE5-E2FF68092950}"/>
              </a:ext>
            </a:extLst>
          </p:cNvPr>
          <p:cNvSpPr/>
          <p:nvPr/>
        </p:nvSpPr>
        <p:spPr>
          <a:xfrm>
            <a:off x="7090892" y="3911711"/>
            <a:ext cx="3968829" cy="1923997"/>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u="sng" dirty="0"/>
              <a:t>Mening + argument(en)   </a:t>
            </a:r>
          </a:p>
          <a:p>
            <a:pPr algn="ctr"/>
            <a:r>
              <a:rPr lang="nl-NL" b="1" i="1" dirty="0"/>
              <a:t>Ik vind het een goed plan, omdat…</a:t>
            </a:r>
          </a:p>
          <a:p>
            <a:pPr algn="ctr"/>
            <a:r>
              <a:rPr lang="nl-NL" b="1" i="1" dirty="0"/>
              <a:t>Maar, ik vind niet.... (nadeel)</a:t>
            </a:r>
          </a:p>
          <a:p>
            <a:pPr algn="ctr"/>
            <a:r>
              <a:rPr lang="nl-NL" b="1" i="1" dirty="0"/>
              <a:t>Ook denk ik dat het goed is om………</a:t>
            </a:r>
          </a:p>
          <a:p>
            <a:pPr algn="ctr"/>
            <a:endParaRPr lang="nl-NL" b="1" i="1" dirty="0"/>
          </a:p>
        </p:txBody>
      </p:sp>
    </p:spTree>
    <p:extLst>
      <p:ext uri="{BB962C8B-B14F-4D97-AF65-F5344CB8AC3E}">
        <p14:creationId xmlns:p14="http://schemas.microsoft.com/office/powerpoint/2010/main" val="316564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10B4B-89BA-C0A0-9EFA-B31486C5389E}"/>
              </a:ext>
            </a:extLst>
          </p:cNvPr>
          <p:cNvSpPr>
            <a:spLocks noGrp="1"/>
          </p:cNvSpPr>
          <p:nvPr>
            <p:ph type="title"/>
          </p:nvPr>
        </p:nvSpPr>
        <p:spPr/>
        <p:txBody>
          <a:bodyPr/>
          <a:lstStyle/>
          <a:p>
            <a:pPr algn="ctr"/>
            <a:r>
              <a:rPr lang="nl-NL" dirty="0"/>
              <a:t>Leesvaardigheid</a:t>
            </a:r>
          </a:p>
        </p:txBody>
      </p:sp>
      <p:pic>
        <p:nvPicPr>
          <p:cNvPr id="3" name="Tijdelijke aanduiding voor inhoud 4" descr="Afbeelding met tekst, Lettertype, schermopname, algebra">
            <a:extLst>
              <a:ext uri="{FF2B5EF4-FFF2-40B4-BE49-F238E27FC236}">
                <a16:creationId xmlns:a16="http://schemas.microsoft.com/office/drawing/2014/main" id="{47F03C64-F608-A4B7-B146-BA9BC49B6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97" y="3657049"/>
            <a:ext cx="9173855" cy="1886213"/>
          </a:xfrm>
          <a:prstGeom prst="rect">
            <a:avLst/>
          </a:prstGeom>
        </p:spPr>
      </p:pic>
      <p:sp>
        <p:nvSpPr>
          <p:cNvPr id="5" name="Tekstvak 4">
            <a:extLst>
              <a:ext uri="{FF2B5EF4-FFF2-40B4-BE49-F238E27FC236}">
                <a16:creationId xmlns:a16="http://schemas.microsoft.com/office/drawing/2014/main" id="{C4A7D601-3135-FBB1-36CD-4F0963C45F3F}"/>
              </a:ext>
            </a:extLst>
          </p:cNvPr>
          <p:cNvSpPr txBox="1"/>
          <p:nvPr/>
        </p:nvSpPr>
        <p:spPr>
          <a:xfrm>
            <a:off x="1451207" y="1443525"/>
            <a:ext cx="7636835" cy="2862322"/>
          </a:xfrm>
          <a:prstGeom prst="rect">
            <a:avLst/>
          </a:prstGeom>
          <a:noFill/>
        </p:spPr>
        <p:txBody>
          <a:bodyPr wrap="square">
            <a:spAutoFit/>
          </a:bodyPr>
          <a:lstStyle/>
          <a:p>
            <a:pPr marL="342900" lvl="0" indent="-342900">
              <a:buFont typeface="Times New Roman" panose="02020603050405020304" pitchFamily="18" charset="0"/>
              <a:buChar char="-"/>
            </a:pPr>
            <a:r>
              <a:rPr lang="nl-NL" sz="1800" dirty="0">
                <a:effectLst/>
                <a:ea typeface="Calibri" panose="020F0502020204030204" pitchFamily="34" charset="0"/>
                <a:cs typeface="Arial" panose="020B0604020202020204" pitchFamily="34" charset="0"/>
              </a:rPr>
              <a:t>Lees de tekst eerst globaal en let goed op de titel en tussenkopjes</a:t>
            </a:r>
          </a:p>
          <a:p>
            <a:pPr marL="342900" lvl="0" indent="-342900">
              <a:buFont typeface="Times New Roman" panose="02020603050405020304" pitchFamily="18" charset="0"/>
              <a:buChar char="-"/>
              <a:tabLst>
                <a:tab pos="457200" algn="l"/>
              </a:tabLst>
            </a:pPr>
            <a:r>
              <a:rPr lang="nl-NL" sz="1800" dirty="0">
                <a:effectLst/>
                <a:ea typeface="Calibri" panose="020F0502020204030204" pitchFamily="34" charset="0"/>
                <a:cs typeface="Arial" panose="020B0604020202020204" pitchFamily="34" charset="0"/>
              </a:rPr>
              <a:t>Lees de tekst daarna intensief</a:t>
            </a:r>
          </a:p>
          <a:p>
            <a:pPr marL="342900" lvl="0" indent="-342900">
              <a:buFont typeface="Times New Roman" panose="02020603050405020304" pitchFamily="18" charset="0"/>
              <a:buChar char="-"/>
              <a:tabLst>
                <a:tab pos="457200" algn="l"/>
              </a:tabLst>
            </a:pPr>
            <a:r>
              <a:rPr lang="nl-NL" sz="1800" dirty="0">
                <a:effectLst/>
                <a:ea typeface="Calibri" panose="020F0502020204030204" pitchFamily="34" charset="0"/>
                <a:cs typeface="Arial" panose="020B0604020202020204" pitchFamily="34" charset="0"/>
              </a:rPr>
              <a:t>Lees de vragen </a:t>
            </a:r>
            <a:r>
              <a:rPr lang="nl-NL" dirty="0">
                <a:ea typeface="Calibri" panose="020F0502020204030204" pitchFamily="34" charset="0"/>
                <a:cs typeface="Arial" panose="020B0604020202020204" pitchFamily="34" charset="0"/>
              </a:rPr>
              <a:t>intensief</a:t>
            </a:r>
            <a:endParaRPr lang="nl-NL" sz="1800" dirty="0">
              <a:effectLst/>
              <a:ea typeface="Calibri" panose="020F0502020204030204" pitchFamily="34" charset="0"/>
              <a:cs typeface="Arial" panose="020B0604020202020204" pitchFamily="34" charset="0"/>
            </a:endParaRPr>
          </a:p>
          <a:p>
            <a:pPr marL="342900" lvl="0" indent="-342900">
              <a:buFont typeface="Times New Roman" panose="02020603050405020304" pitchFamily="18" charset="0"/>
              <a:buChar char="-"/>
            </a:pPr>
            <a:r>
              <a:rPr lang="nl-NL" sz="1800" dirty="0">
                <a:effectLst/>
                <a:ea typeface="Calibri" panose="020F0502020204030204" pitchFamily="34" charset="0"/>
                <a:cs typeface="Arial" panose="020B0604020202020204" pitchFamily="34" charset="0"/>
              </a:rPr>
              <a:t>In sommige vragen staat een bepaalde alinea genoemd, het juiste antwoord op die vraag is dan ook echt in die alinea te vinden</a:t>
            </a:r>
            <a:endParaRPr lang="nl-NL" dirty="0">
              <a:ea typeface="Calibri" panose="020F0502020204030204" pitchFamily="34" charset="0"/>
              <a:cs typeface="Arial" panose="020B0604020202020204" pitchFamily="34" charset="0"/>
            </a:endParaRPr>
          </a:p>
          <a:p>
            <a:pPr marL="342900" lvl="0" indent="-342900">
              <a:buFont typeface="Times New Roman" panose="02020603050405020304" pitchFamily="18" charset="0"/>
              <a:buChar char="-"/>
            </a:pPr>
            <a:r>
              <a:rPr lang="nl-NL" dirty="0">
                <a:ea typeface="Calibri" panose="020F0502020204030204" pitchFamily="34" charset="0"/>
                <a:cs typeface="Times New Roman" panose="02020603050405020304" pitchFamily="18" charset="0"/>
              </a:rPr>
              <a:t>Het onderwerp van de tekst geeft aan waar de tekst over gaat.</a:t>
            </a:r>
          </a:p>
          <a:p>
            <a:pPr marL="342900" lvl="0" indent="-342900">
              <a:buFont typeface="Times New Roman" panose="02020603050405020304" pitchFamily="18" charset="0"/>
              <a:buChar char="-"/>
            </a:pPr>
            <a:r>
              <a:rPr lang="nl-NL" dirty="0">
                <a:ea typeface="Calibri" panose="020F0502020204030204" pitchFamily="34" charset="0"/>
                <a:cs typeface="Times New Roman" panose="02020603050405020304" pitchFamily="18" charset="0"/>
              </a:rPr>
              <a:t>Bij de hoofdgedachte kijk je goed wat er over het onderwerp wordt gezegd. Je vindt de hoofdgedachte vaak in de inleiding of in het slot van de tekst. </a:t>
            </a:r>
          </a:p>
          <a:p>
            <a:pPr marL="342900" lvl="0" indent="-342900">
              <a:buFont typeface="Times New Roman" panose="02020603050405020304" pitchFamily="18" charset="0"/>
              <a:buChar char="-"/>
            </a:pPr>
            <a:endParaRPr lang="nl-NL" sz="1800" dirty="0">
              <a:effectLst/>
              <a:ea typeface="Calibri" panose="020F0502020204030204" pitchFamily="34" charset="0"/>
              <a:cs typeface="Arial" panose="020B0604020202020204" pitchFamily="34" charset="0"/>
            </a:endParaRPr>
          </a:p>
          <a:p>
            <a:pPr marL="342900" lvl="0" indent="-342900">
              <a:buFont typeface="Times New Roman" panose="02020603050405020304" pitchFamily="18" charset="0"/>
              <a:buChar char="-"/>
            </a:pPr>
            <a:endParaRPr lang="nl-NL" sz="1800" dirty="0">
              <a:effectLst/>
              <a:ea typeface="Calibri" panose="020F050202020403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9D3A3F5D-98AD-9F9B-421F-A589A8134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940" y="5543262"/>
            <a:ext cx="10174120" cy="1200318"/>
          </a:xfrm>
          <a:prstGeom prst="rect">
            <a:avLst/>
          </a:prstGeom>
        </p:spPr>
      </p:pic>
    </p:spTree>
    <p:extLst>
      <p:ext uri="{BB962C8B-B14F-4D97-AF65-F5344CB8AC3E}">
        <p14:creationId xmlns:p14="http://schemas.microsoft.com/office/powerpoint/2010/main" val="190405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88E5C-A45B-C147-2535-7C0632936890}"/>
              </a:ext>
            </a:extLst>
          </p:cNvPr>
          <p:cNvSpPr>
            <a:spLocks noGrp="1"/>
          </p:cNvSpPr>
          <p:nvPr>
            <p:ph type="title"/>
          </p:nvPr>
        </p:nvSpPr>
        <p:spPr>
          <a:xfrm>
            <a:off x="838200" y="397024"/>
            <a:ext cx="10515600" cy="1325563"/>
          </a:xfrm>
        </p:spPr>
        <p:txBody>
          <a:bodyPr/>
          <a:lstStyle/>
          <a:p>
            <a:pPr algn="ctr"/>
            <a:r>
              <a:rPr lang="nl-NL" dirty="0"/>
              <a:t>Leesvaardigheid</a:t>
            </a:r>
          </a:p>
        </p:txBody>
      </p:sp>
      <p:sp>
        <p:nvSpPr>
          <p:cNvPr id="4" name="Tekstvak 3">
            <a:extLst>
              <a:ext uri="{FF2B5EF4-FFF2-40B4-BE49-F238E27FC236}">
                <a16:creationId xmlns:a16="http://schemas.microsoft.com/office/drawing/2014/main" id="{27B7767A-7FB3-86BF-2A4F-4399ABDEBE5C}"/>
              </a:ext>
            </a:extLst>
          </p:cNvPr>
          <p:cNvSpPr txBox="1"/>
          <p:nvPr/>
        </p:nvSpPr>
        <p:spPr>
          <a:xfrm>
            <a:off x="1497418" y="1606774"/>
            <a:ext cx="8576793" cy="1446550"/>
          </a:xfrm>
          <a:prstGeom prst="rect">
            <a:avLst/>
          </a:prstGeom>
          <a:noFill/>
        </p:spPr>
        <p:txBody>
          <a:bodyPr wrap="square">
            <a:spAutoFit/>
          </a:bodyPr>
          <a:lstStyle/>
          <a:p>
            <a:r>
              <a:rPr lang="nl-NL" sz="1800" dirty="0">
                <a:ea typeface="Calibri" panose="020F0502020204030204" pitchFamily="34" charset="0"/>
                <a:cs typeface="Times New Roman" panose="02020603050405020304" pitchFamily="18" charset="0"/>
              </a:rPr>
              <a:t>- Feit: e</a:t>
            </a:r>
            <a:r>
              <a:rPr lang="nl-NL" sz="1800" dirty="0">
                <a:effectLst/>
                <a:ea typeface="Calibri" panose="020F0502020204030204" pitchFamily="34" charset="0"/>
                <a:cs typeface="Times New Roman" panose="02020603050405020304" pitchFamily="18" charset="0"/>
              </a:rPr>
              <a:t>en feit kun je controleren</a:t>
            </a:r>
          </a:p>
          <a:p>
            <a:pPr>
              <a:buFont typeface="Systeemlettertype regulier"/>
              <a:buChar char="-"/>
            </a:pPr>
            <a:r>
              <a:rPr lang="nl-NL" sz="1800" dirty="0">
                <a:ea typeface="Calibri" panose="020F0502020204030204" pitchFamily="34" charset="0"/>
                <a:cs typeface="Times New Roman" panose="02020603050405020304" pitchFamily="18" charset="0"/>
              </a:rPr>
              <a:t> Mening: een m</a:t>
            </a:r>
            <a:r>
              <a:rPr lang="nl-NL" sz="1800" dirty="0">
                <a:effectLst/>
                <a:ea typeface="Calibri" panose="020F0502020204030204" pitchFamily="34" charset="0"/>
                <a:cs typeface="Times New Roman" panose="02020603050405020304" pitchFamily="18" charset="0"/>
              </a:rPr>
              <a:t>ening is wat iemand vindt</a:t>
            </a:r>
          </a:p>
          <a:p>
            <a:pPr>
              <a:buFont typeface="Systeemlettertype regulier"/>
              <a:buChar char="-"/>
            </a:pPr>
            <a:r>
              <a:rPr lang="nl-NL" sz="1800" dirty="0">
                <a:effectLst/>
                <a:ea typeface="Calibri" panose="020F0502020204030204" pitchFamily="34" charset="0"/>
                <a:cs typeface="Times New Roman" panose="02020603050405020304" pitchFamily="18" charset="0"/>
              </a:rPr>
              <a:t> Argument: met een argument legt iemand uit waarom hij een bepaalde mening heeft</a:t>
            </a:r>
          </a:p>
          <a:p>
            <a:pPr>
              <a:buFont typeface="Systeemlettertype regulier"/>
              <a:buChar char="-"/>
            </a:pPr>
            <a:r>
              <a:rPr lang="nl-NL" sz="1800" dirty="0">
                <a:effectLst/>
                <a:ea typeface="Calibri" panose="020F0502020204030204" pitchFamily="34" charset="0"/>
                <a:cs typeface="Times New Roman" panose="02020603050405020304" pitchFamily="18" charset="0"/>
              </a:rPr>
              <a:t> LET OP! </a:t>
            </a:r>
            <a:r>
              <a:rPr lang="nl-NL" sz="1800" dirty="0">
                <a:ea typeface="Calibri" panose="020F0502020204030204" pitchFamily="34" charset="0"/>
                <a:cs typeface="Times New Roman" panose="02020603050405020304" pitchFamily="18" charset="0"/>
              </a:rPr>
              <a:t>s</a:t>
            </a:r>
            <a:r>
              <a:rPr lang="nl-NL" sz="1800" dirty="0">
                <a:effectLst/>
                <a:ea typeface="Calibri" panose="020F0502020204030204" pitchFamily="34" charset="0"/>
                <a:cs typeface="Times New Roman" panose="02020603050405020304" pitchFamily="18" charset="0"/>
              </a:rPr>
              <a:t>oms kan een mening een feit lijken</a:t>
            </a:r>
            <a:br>
              <a:rPr lang="nl-NL" sz="1600" dirty="0">
                <a:effectLst/>
                <a:ea typeface="Calibri" panose="020F0502020204030204" pitchFamily="34" charset="0"/>
                <a:cs typeface="Times New Roman" panose="02020603050405020304" pitchFamily="18" charset="0"/>
              </a:rPr>
            </a:br>
            <a:endParaRPr lang="nl-NL" sz="1600" dirty="0">
              <a:effectLst/>
              <a:ea typeface="Calibri" panose="020F0502020204030204" pitchFamily="34" charset="0"/>
              <a:cs typeface="Times New Roman" panose="02020603050405020304" pitchFamily="18" charset="0"/>
            </a:endParaRPr>
          </a:p>
        </p:txBody>
      </p:sp>
      <p:pic>
        <p:nvPicPr>
          <p:cNvPr id="10" name="Afbeelding 9" descr="Afbeelding met tekst, Lettertype, schermopname, lijn">
            <a:extLst>
              <a:ext uri="{FF2B5EF4-FFF2-40B4-BE49-F238E27FC236}">
                <a16:creationId xmlns:a16="http://schemas.microsoft.com/office/drawing/2014/main" id="{BB72C37A-0F94-80CD-E43B-80B917639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51" y="2990176"/>
            <a:ext cx="9754961" cy="1629002"/>
          </a:xfrm>
          <a:prstGeom prst="rect">
            <a:avLst/>
          </a:prstGeom>
        </p:spPr>
      </p:pic>
      <p:pic>
        <p:nvPicPr>
          <p:cNvPr id="5" name="Afbeelding 4" descr="Afbeelding met tekst, Lettertype, schermopname&#10;&#10;Door AI gegenereerde inhoud is mogelijk onjuist.">
            <a:extLst>
              <a:ext uri="{FF2B5EF4-FFF2-40B4-BE49-F238E27FC236}">
                <a16:creationId xmlns:a16="http://schemas.microsoft.com/office/drawing/2014/main" id="{9AB883F3-B0E6-0FCE-DB8F-62C4C14B1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51" y="4825057"/>
            <a:ext cx="8449854" cy="1171739"/>
          </a:xfrm>
          <a:prstGeom prst="rect">
            <a:avLst/>
          </a:prstGeom>
        </p:spPr>
      </p:pic>
    </p:spTree>
    <p:extLst>
      <p:ext uri="{BB962C8B-B14F-4D97-AF65-F5344CB8AC3E}">
        <p14:creationId xmlns:p14="http://schemas.microsoft.com/office/powerpoint/2010/main" val="7916902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2" ma:contentTypeDescription="Een nieuw document maken." ma:contentTypeScope="" ma:versionID="7800f48721e0895ad60ce256ee478aeb">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4244e9fb0ca6f2a4ec2cfad8ffb17673"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B6602D-B891-4D6E-9AA2-DCD43129ADB0}"/>
</file>

<file path=customXml/itemProps2.xml><?xml version="1.0" encoding="utf-8"?>
<ds:datastoreItem xmlns:ds="http://schemas.openxmlformats.org/officeDocument/2006/customXml" ds:itemID="{871BC580-947A-4107-8AF5-50C7CD04590F}">
  <ds:schemaRefs>
    <ds:schemaRef ds:uri="http://purl.org/dc/dcmitype/"/>
    <ds:schemaRef ds:uri="http://www.w3.org/XML/1998/namespace"/>
    <ds:schemaRef ds:uri="http://schemas.microsoft.com/office/2006/documentManagement/types"/>
    <ds:schemaRef ds:uri="e7183d92-7d1c-4abc-9060-17c5b27035f0"/>
    <ds:schemaRef ds:uri="http://schemas.microsoft.com/office/2006/metadata/properties"/>
    <ds:schemaRef ds:uri="http://purl.org/dc/terms/"/>
    <ds:schemaRef ds:uri="65a11041-aba8-449e-bef6-559f13c05a59"/>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92A64BCF-F95D-41F2-B3E1-49290C13CB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36152</TotalTime>
  <Words>1023</Words>
  <Application>Microsoft Macintosh PowerPoint</Application>
  <PresentationFormat>Breedbeeld</PresentationFormat>
  <Paragraphs>101</Paragraphs>
  <Slides>21</Slides>
  <Notes>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Aptos</vt:lpstr>
      <vt:lpstr>Arial</vt:lpstr>
      <vt:lpstr>Calibri</vt:lpstr>
      <vt:lpstr>Calibri Light</vt:lpstr>
      <vt:lpstr>Effra</vt:lpstr>
      <vt:lpstr>Systeemlettertype regulier</vt:lpstr>
      <vt:lpstr>Times New Roman</vt:lpstr>
      <vt:lpstr>Kantoorthema</vt:lpstr>
      <vt:lpstr>Eindexamen vmbo GL/TL 2026 </vt:lpstr>
      <vt:lpstr>PowerPoint-presentatie</vt:lpstr>
      <vt:lpstr>Examen nieuwe vormgeving</vt:lpstr>
      <vt:lpstr>Examen nieuwe vormgeving</vt:lpstr>
      <vt:lpstr>Kijkersvraag: Zakelijke e-mail</vt:lpstr>
      <vt:lpstr>Situatiebeschrijving Zakelijke e-mail</vt:lpstr>
      <vt:lpstr>Kijkersvraag: Zakelijke e-mail</vt:lpstr>
      <vt:lpstr>Leesvaardigheid</vt:lpstr>
      <vt:lpstr>Leesvaardigheid</vt:lpstr>
      <vt:lpstr>Leesvaardigheid</vt:lpstr>
      <vt:lpstr>Leesvaardigheid</vt:lpstr>
      <vt:lpstr>Leesvaardigheid</vt:lpstr>
      <vt:lpstr>Leesvaardigheid</vt:lpstr>
      <vt:lpstr>Leesvaardigheid</vt:lpstr>
      <vt:lpstr>Leesvaardigheid</vt:lpstr>
      <vt:lpstr>Leesvaardigheid</vt:lpstr>
      <vt:lpstr>Leesvaardigheid</vt:lpstr>
      <vt:lpstr>Leesvaardigheid</vt:lpstr>
      <vt:lpstr>   Advertentie</vt:lpstr>
      <vt:lpstr>PowerPoint-presentatie</vt:lpstr>
      <vt:lpstr>Het schrijven van een artikel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Eva Doesborgh</cp:lastModifiedBy>
  <cp:revision>94</cp:revision>
  <dcterms:created xsi:type="dcterms:W3CDTF">2022-04-29T11:47:46Z</dcterms:created>
  <dcterms:modified xsi:type="dcterms:W3CDTF">2026-05-06T12:12:24Z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