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3"/>
  </p:notesMasterIdLst>
  <p:handoutMasterIdLst>
    <p:handoutMasterId r:id="rId74"/>
  </p:handoutMasterIdLst>
  <p:sldIdLst>
    <p:sldId id="259" r:id="rId5"/>
    <p:sldId id="260" r:id="rId6"/>
    <p:sldId id="327" r:id="rId7"/>
    <p:sldId id="257" r:id="rId8"/>
    <p:sldId id="258" r:id="rId9"/>
    <p:sldId id="346" r:id="rId10"/>
    <p:sldId id="329" r:id="rId11"/>
    <p:sldId id="328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269" r:id="rId20"/>
    <p:sldId id="295" r:id="rId21"/>
    <p:sldId id="299" r:id="rId22"/>
    <p:sldId id="296" r:id="rId23"/>
    <p:sldId id="270" r:id="rId24"/>
    <p:sldId id="297" r:id="rId25"/>
    <p:sldId id="300" r:id="rId26"/>
    <p:sldId id="303" r:id="rId27"/>
    <p:sldId id="271" r:id="rId28"/>
    <p:sldId id="273" r:id="rId29"/>
    <p:sldId id="341" r:id="rId30"/>
    <p:sldId id="342" r:id="rId31"/>
    <p:sldId id="343" r:id="rId32"/>
    <p:sldId id="344" r:id="rId33"/>
    <p:sldId id="345" r:id="rId34"/>
    <p:sldId id="277" r:id="rId35"/>
    <p:sldId id="380" r:id="rId36"/>
    <p:sldId id="372" r:id="rId37"/>
    <p:sldId id="381" r:id="rId38"/>
    <p:sldId id="382" r:id="rId39"/>
    <p:sldId id="383" r:id="rId40"/>
    <p:sldId id="384" r:id="rId41"/>
    <p:sldId id="392" r:id="rId42"/>
    <p:sldId id="385" r:id="rId43"/>
    <p:sldId id="386" r:id="rId44"/>
    <p:sldId id="275" r:id="rId45"/>
    <p:sldId id="388" r:id="rId46"/>
    <p:sldId id="276" r:id="rId47"/>
    <p:sldId id="305" r:id="rId48"/>
    <p:sldId id="306" r:id="rId49"/>
    <p:sldId id="266" r:id="rId50"/>
    <p:sldId id="351" r:id="rId51"/>
    <p:sldId id="352" r:id="rId52"/>
    <p:sldId id="267" r:id="rId53"/>
    <p:sldId id="389" r:id="rId54"/>
    <p:sldId id="390" r:id="rId55"/>
    <p:sldId id="391" r:id="rId56"/>
    <p:sldId id="285" r:id="rId57"/>
    <p:sldId id="286" r:id="rId58"/>
    <p:sldId id="288" r:id="rId59"/>
    <p:sldId id="289" r:id="rId60"/>
    <p:sldId id="290" r:id="rId61"/>
    <p:sldId id="365" r:id="rId62"/>
    <p:sldId id="366" r:id="rId63"/>
    <p:sldId id="369" r:id="rId64"/>
    <p:sldId id="370" r:id="rId65"/>
    <p:sldId id="394" r:id="rId66"/>
    <p:sldId id="395" r:id="rId67"/>
    <p:sldId id="396" r:id="rId68"/>
    <p:sldId id="323" r:id="rId69"/>
    <p:sldId id="397" r:id="rId70"/>
    <p:sldId id="398" r:id="rId71"/>
    <p:sldId id="399" r:id="rId7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DE8"/>
    <a:srgbClr val="652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23" autoAdjust="0"/>
    <p:restoredTop sz="86038"/>
  </p:normalViewPr>
  <p:slideViewPr>
    <p:cSldViewPr snapToGrid="0">
      <p:cViewPr varScale="1">
        <p:scale>
          <a:sx n="37" d="100"/>
          <a:sy n="37" d="100"/>
        </p:scale>
        <p:origin x="67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hammed Genc" userId="9bf21edb-6ebd-4453-a27b-7a8e22c39916" providerId="ADAL" clId="{E3C3F5D8-ED1D-405E-8449-76AA944EAEEE}"/>
    <pc:docChg chg="custSel addSld delSld modSld">
      <pc:chgData name="Muhammed Genc" userId="9bf21edb-6ebd-4453-a27b-7a8e22c39916" providerId="ADAL" clId="{E3C3F5D8-ED1D-405E-8449-76AA944EAEEE}" dt="2026-05-10T14:19:01.426" v="52" actId="20577"/>
      <pc:docMkLst>
        <pc:docMk/>
      </pc:docMkLst>
      <pc:sldChg chg="modSp mod">
        <pc:chgData name="Muhammed Genc" userId="9bf21edb-6ebd-4453-a27b-7a8e22c39916" providerId="ADAL" clId="{E3C3F5D8-ED1D-405E-8449-76AA944EAEEE}" dt="2026-05-10T14:11:01.726" v="3" actId="20577"/>
        <pc:sldMkLst>
          <pc:docMk/>
          <pc:sldMk cId="4091093734" sldId="259"/>
        </pc:sldMkLst>
        <pc:graphicFrameChg chg="modGraphic">
          <ac:chgData name="Muhammed Genc" userId="9bf21edb-6ebd-4453-a27b-7a8e22c39916" providerId="ADAL" clId="{E3C3F5D8-ED1D-405E-8449-76AA944EAEEE}" dt="2026-05-10T14:11:01.726" v="3" actId="20577"/>
          <ac:graphicFrameMkLst>
            <pc:docMk/>
            <pc:sldMk cId="4091093734" sldId="259"/>
            <ac:graphicFrameMk id="5" creationId="{21505D9C-F0B4-F4A9-19C4-F4D33B04F082}"/>
          </ac:graphicFrameMkLst>
        </pc:graphicFrameChg>
      </pc:sldChg>
      <pc:sldChg chg="modSp mod">
        <pc:chgData name="Muhammed Genc" userId="9bf21edb-6ebd-4453-a27b-7a8e22c39916" providerId="ADAL" clId="{E3C3F5D8-ED1D-405E-8449-76AA944EAEEE}" dt="2026-05-10T14:15:44.630" v="19" actId="20577"/>
        <pc:sldMkLst>
          <pc:docMk/>
          <pc:sldMk cId="3716978106" sldId="327"/>
        </pc:sldMkLst>
        <pc:spChg chg="mod">
          <ac:chgData name="Muhammed Genc" userId="9bf21edb-6ebd-4453-a27b-7a8e22c39916" providerId="ADAL" clId="{E3C3F5D8-ED1D-405E-8449-76AA944EAEEE}" dt="2026-05-10T14:15:44.630" v="19" actId="20577"/>
          <ac:spMkLst>
            <pc:docMk/>
            <pc:sldMk cId="3716978106" sldId="327"/>
            <ac:spMk id="2" creationId="{5B1029A6-FB14-E939-35CF-CADE85674D7B}"/>
          </ac:spMkLst>
        </pc:spChg>
        <pc:picChg chg="mod">
          <ac:chgData name="Muhammed Genc" userId="9bf21edb-6ebd-4453-a27b-7a8e22c39916" providerId="ADAL" clId="{E3C3F5D8-ED1D-405E-8449-76AA944EAEEE}" dt="2026-05-10T14:12:20.363" v="5" actId="14100"/>
          <ac:picMkLst>
            <pc:docMk/>
            <pc:sldMk cId="3716978106" sldId="327"/>
            <ac:picMk id="5" creationId="{12167856-30D6-1678-8C62-02900F1561C7}"/>
          </ac:picMkLst>
        </pc:picChg>
      </pc:sldChg>
      <pc:sldChg chg="modSp mod">
        <pc:chgData name="Muhammed Genc" userId="9bf21edb-6ebd-4453-a27b-7a8e22c39916" providerId="ADAL" clId="{E3C3F5D8-ED1D-405E-8449-76AA944EAEEE}" dt="2026-05-10T14:19:01.426" v="52" actId="20577"/>
        <pc:sldMkLst>
          <pc:docMk/>
          <pc:sldMk cId="3137935581" sldId="365"/>
        </pc:sldMkLst>
        <pc:spChg chg="mod">
          <ac:chgData name="Muhammed Genc" userId="9bf21edb-6ebd-4453-a27b-7a8e22c39916" providerId="ADAL" clId="{E3C3F5D8-ED1D-405E-8449-76AA944EAEEE}" dt="2026-05-10T14:19:01.426" v="52" actId="20577"/>
          <ac:spMkLst>
            <pc:docMk/>
            <pc:sldMk cId="3137935581" sldId="365"/>
            <ac:spMk id="2" creationId="{76FFF1D7-67D8-A00B-9C38-7D496D25ECB8}"/>
          </ac:spMkLst>
        </pc:spChg>
        <pc:spChg chg="mod">
          <ac:chgData name="Muhammed Genc" userId="9bf21edb-6ebd-4453-a27b-7a8e22c39916" providerId="ADAL" clId="{E3C3F5D8-ED1D-405E-8449-76AA944EAEEE}" dt="2026-05-10T14:18:49.373" v="38" actId="20577"/>
          <ac:spMkLst>
            <pc:docMk/>
            <pc:sldMk cId="3137935581" sldId="365"/>
            <ac:spMk id="4" creationId="{2F6545D2-4E12-8AEE-11CF-4A2A9C5A6F09}"/>
          </ac:spMkLst>
        </pc:spChg>
      </pc:sldChg>
      <pc:sldChg chg="new del">
        <pc:chgData name="Muhammed Genc" userId="9bf21edb-6ebd-4453-a27b-7a8e22c39916" providerId="ADAL" clId="{E3C3F5D8-ED1D-405E-8449-76AA944EAEEE}" dt="2026-05-10T14:10:11.909" v="1" actId="47"/>
        <pc:sldMkLst>
          <pc:docMk/>
          <pc:sldMk cId="3077034717" sldId="4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977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 de omgeving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09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557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“Ik laat eerst de originele examenopgave zien. Zo herken je de echte context en de vraagstelling. Let vooral op de laatste zin: de vraag gaat over een concentratie van toerisme en negatieve externe effecten.”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060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Soms moet je benoemen dat het niet in de prijs is verwerkt en bij deze opgave toevallig niet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288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69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824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8587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Links elastisch rechts </a:t>
            </a:r>
            <a:r>
              <a:rPr lang="nl-NL" dirty="0" err="1"/>
              <a:t>inelastische</a:t>
            </a:r>
            <a:r>
              <a:rPr lang="nl-NL" dirty="0"/>
              <a:t> vraag getallenvoorbeeld zelfde %prijsstijging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791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EB87D-ABA3-B0C4-B06E-2E7F35A8A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7F2C88-A607-B6FB-9F70-46B808E88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8A6A7EC-C304-05CB-AAD5-6208856CA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Links elastisch rechts </a:t>
            </a:r>
            <a:r>
              <a:rPr lang="nl-NL" dirty="0" err="1"/>
              <a:t>inelastische</a:t>
            </a:r>
            <a:r>
              <a:rPr lang="nl-NL" dirty="0"/>
              <a:t> vraag getallenvoorbeeld zelfde %prijsstijging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194F292-6704-FE8D-8CFF-81A79DBC8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377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F781A-568C-EDCC-4DD5-1EF2DC8BC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059D3D7-AC38-04D0-8FAE-8E28CA2CD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E0516A0-DE05-9442-3431-A17BC9737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Links elastisch rechts </a:t>
            </a:r>
            <a:r>
              <a:rPr lang="nl-NL" dirty="0" err="1"/>
              <a:t>inelastische</a:t>
            </a:r>
            <a:r>
              <a:rPr lang="nl-NL" dirty="0"/>
              <a:t> vraag getallenvoorbeeld zelfde %prijsstijging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44A4E6-A243-BCF8-B7A4-EBE2C82314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07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4894EF0-BEC7-4782-8C47-9D38F56730BE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4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6E9A9-2031-A863-4462-C270ED47F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75386B9-225F-42B3-B579-83DE1F17C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83331D5-D083-C964-C64C-7B35CD3F9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Links elastisch rechts </a:t>
            </a:r>
            <a:r>
              <a:rPr lang="nl-NL" dirty="0" err="1"/>
              <a:t>inelastische</a:t>
            </a:r>
            <a:r>
              <a:rPr lang="nl-NL" dirty="0"/>
              <a:t> vraag getallenvoorbeeld zelfde %prijsstijging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9DBBA21-2CF4-3DD7-AD3E-FE6DB82CF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950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88CD7-F7BB-8EF5-9674-3B2EC58B9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7F1541-27A1-8605-CCC9-F02588B60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77137D-48FC-F9AC-6F72-BD2878CB7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Links elastisch rechts </a:t>
            </a:r>
            <a:r>
              <a:rPr lang="nl-NL" dirty="0" err="1"/>
              <a:t>inelastische</a:t>
            </a:r>
            <a:r>
              <a:rPr lang="nl-NL" dirty="0"/>
              <a:t> vraag getallenvoorbeeld zelfde %prijsstijging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F42426-04D1-3261-3288-518C1A939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966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8436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7579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1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698DF0-A425-4684-8C4D-0C3F20DB835D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5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61F8FF8-52EB-430A-BCE1-B8BF595A9B18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6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124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844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292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34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uitgelegd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23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10-5-2026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3D64789-DF8E-83F5-6335-71FC2DC6EA76}"/>
              </a:ext>
            </a:extLst>
          </p:cNvPr>
          <p:cNvSpPr txBox="1"/>
          <p:nvPr/>
        </p:nvSpPr>
        <p:spPr>
          <a:xfrm>
            <a:off x="821095" y="643811"/>
            <a:ext cx="7175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Terugblik oude eindexamenspreekuren</a:t>
            </a:r>
          </a:p>
          <a:p>
            <a:endParaRPr lang="nl-NL" sz="3200" b="1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1505D9C-F0B4-F4A9-19C4-F4D33B04F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657545"/>
              </p:ext>
            </p:extLst>
          </p:nvPr>
        </p:nvGraphicFramePr>
        <p:xfrm>
          <a:off x="914401" y="1419935"/>
          <a:ext cx="10646229" cy="5036796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548743">
                  <a:extLst>
                    <a:ext uri="{9D8B030D-6E8A-4147-A177-3AD203B41FA5}">
                      <a16:colId xmlns:a16="http://schemas.microsoft.com/office/drawing/2014/main" val="2520278723"/>
                    </a:ext>
                  </a:extLst>
                </a:gridCol>
                <a:gridCol w="3548743">
                  <a:extLst>
                    <a:ext uri="{9D8B030D-6E8A-4147-A177-3AD203B41FA5}">
                      <a16:colId xmlns:a16="http://schemas.microsoft.com/office/drawing/2014/main" val="2682200046"/>
                    </a:ext>
                  </a:extLst>
                </a:gridCol>
                <a:gridCol w="3548743">
                  <a:extLst>
                    <a:ext uri="{9D8B030D-6E8A-4147-A177-3AD203B41FA5}">
                      <a16:colId xmlns:a16="http://schemas.microsoft.com/office/drawing/2014/main" val="1792920537"/>
                    </a:ext>
                  </a:extLst>
                </a:gridCol>
              </a:tblGrid>
              <a:tr h="389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1" kern="100" dirty="0">
                          <a:effectLst/>
                        </a:rPr>
                        <a:t>2023</a:t>
                      </a:r>
                      <a:endParaRPr lang="nl-NL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1" kern="100">
                          <a:effectLst/>
                        </a:rPr>
                        <a:t>2024</a:t>
                      </a:r>
                      <a:endParaRPr lang="nl-NL" sz="20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1" kern="100" dirty="0">
                          <a:effectLst/>
                        </a:rPr>
                        <a:t>2025</a:t>
                      </a:r>
                      <a:endParaRPr lang="nl-NL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443224"/>
                  </a:ext>
                </a:extLst>
              </a:tr>
              <a:tr h="645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0" kern="100" dirty="0">
                          <a:effectLst/>
                        </a:rPr>
                        <a:t>Prijselasticiteit</a:t>
                      </a:r>
                      <a:endParaRPr lang="nl-N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 dirty="0">
                          <a:effectLst/>
                        </a:rPr>
                        <a:t>Inflatie en internationale concurrentiepositie</a:t>
                      </a:r>
                      <a:endParaRPr lang="nl-N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>
                          <a:effectLst/>
                        </a:rPr>
                        <a:t>Kenmerken marktvormen</a:t>
                      </a:r>
                      <a:endParaRPr lang="nl-N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598686"/>
                  </a:ext>
                </a:extLst>
              </a:tr>
              <a:tr h="381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0" kern="100" dirty="0">
                          <a:effectLst/>
                        </a:rPr>
                        <a:t>Speltheorie</a:t>
                      </a:r>
                      <a:endParaRPr lang="nl-N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 dirty="0">
                          <a:effectLst/>
                        </a:rPr>
                        <a:t>Marktmechanisme</a:t>
                      </a:r>
                      <a:endParaRPr lang="nl-N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>
                          <a:effectLst/>
                        </a:rPr>
                        <a:t>Marktmechanisme en surplus</a:t>
                      </a:r>
                      <a:endParaRPr lang="nl-N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565641"/>
                  </a:ext>
                </a:extLst>
              </a:tr>
              <a:tr h="637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0" kern="100" dirty="0">
                          <a:effectLst/>
                        </a:rPr>
                        <a:t>Risico en informatie</a:t>
                      </a:r>
                      <a:endParaRPr lang="nl-N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 dirty="0">
                          <a:effectLst/>
                        </a:rPr>
                        <a:t>Verschuiving vraaglijn</a:t>
                      </a:r>
                      <a:endParaRPr lang="nl-N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>
                          <a:effectLst/>
                        </a:rPr>
                        <a:t>Bedrijfsdoelstellingen: maximale winst</a:t>
                      </a:r>
                      <a:endParaRPr lang="nl-N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218817"/>
                  </a:ext>
                </a:extLst>
              </a:tr>
              <a:tr h="381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0" kern="100" dirty="0">
                          <a:effectLst/>
                        </a:rPr>
                        <a:t>Consumentensurplus</a:t>
                      </a:r>
                      <a:endParaRPr lang="nl-N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 dirty="0">
                          <a:effectLst/>
                        </a:rPr>
                        <a:t>Marktfalen</a:t>
                      </a:r>
                      <a:endParaRPr lang="nl-N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>
                          <a:effectLst/>
                        </a:rPr>
                        <a:t>Gevangenendilemma</a:t>
                      </a:r>
                      <a:endParaRPr lang="nl-N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337035"/>
                  </a:ext>
                </a:extLst>
              </a:tr>
              <a:tr h="381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0" kern="100" dirty="0">
                          <a:effectLst/>
                        </a:rPr>
                        <a:t>Schijvensysteem</a:t>
                      </a:r>
                      <a:endParaRPr lang="nl-N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 dirty="0">
                          <a:effectLst/>
                        </a:rPr>
                        <a:t>Kostenstructuur</a:t>
                      </a:r>
                      <a:endParaRPr lang="nl-N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>
                          <a:effectLst/>
                        </a:rPr>
                        <a:t>Verzekeren</a:t>
                      </a:r>
                      <a:endParaRPr lang="nl-N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262089"/>
                  </a:ext>
                </a:extLst>
              </a:tr>
              <a:tr h="381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0" kern="100" dirty="0">
                          <a:effectLst/>
                        </a:rPr>
                        <a:t>Indexcijfers, CPI</a:t>
                      </a:r>
                      <a:endParaRPr lang="nl-N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 dirty="0">
                          <a:effectLst/>
                        </a:rPr>
                        <a:t>Conjunctuur en Lorenzcurve</a:t>
                      </a:r>
                      <a:endParaRPr lang="nl-N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>
                          <a:effectLst/>
                        </a:rPr>
                        <a:t>Anticyclisch begrotingsbeleid</a:t>
                      </a:r>
                      <a:endParaRPr lang="nl-N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964160"/>
                  </a:ext>
                </a:extLst>
              </a:tr>
              <a:tr h="389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0" kern="100" dirty="0">
                          <a:effectLst/>
                        </a:rPr>
                        <a:t>Betalingsbalans</a:t>
                      </a:r>
                      <a:endParaRPr lang="nl-N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 dirty="0">
                          <a:effectLst/>
                        </a:rPr>
                        <a:t>Elasticiteiten</a:t>
                      </a:r>
                      <a:endParaRPr lang="nl-N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>
                          <a:effectLst/>
                        </a:rPr>
                        <a:t>Hoog- en laagconjunctuur</a:t>
                      </a:r>
                      <a:endParaRPr lang="nl-N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534512"/>
                  </a:ext>
                </a:extLst>
              </a:tr>
              <a:tr h="645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0" kern="100" dirty="0">
                          <a:effectLst/>
                        </a:rPr>
                        <a:t>Verschuiving vraaglijn, SIBOEM-vergelijking</a:t>
                      </a:r>
                      <a:endParaRPr lang="nl-N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>
                          <a:effectLst/>
                        </a:rPr>
                        <a:t>Conjunctuurindicatoren</a:t>
                      </a:r>
                      <a:endParaRPr lang="nl-N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nl-NL" sz="20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354506"/>
                  </a:ext>
                </a:extLst>
              </a:tr>
              <a:tr h="654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b="0" kern="100" dirty="0">
                          <a:effectLst/>
                        </a:rPr>
                        <a:t>Ruilen over tijd, spelboom</a:t>
                      </a:r>
                      <a:endParaRPr lang="nl-NL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000" kern="100">
                          <a:effectLst/>
                        </a:rPr>
                        <a:t>RIC = NIC - CPI en Economische kringloop</a:t>
                      </a:r>
                      <a:endParaRPr lang="nl-N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nl-NL" sz="20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097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09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87216D4E-E24C-D9AA-9988-86014A68E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74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DF84E99-8A8E-16E4-EF20-932DA324B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9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1B60A3B-874E-AA88-337A-02FC2AF08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3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84B682A-5BFF-FEF0-0760-918F7980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94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4D5F2-DA66-4961-AFF6-DFE8BDC95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E67FDB4-2AAD-045A-A9D9-8DA95793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7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8C00F-FC51-3A69-B9CF-9391FB329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49D858-6CAD-1124-EBF4-665B2695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7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F1CEEF-7CB6-DEBE-BC03-D3E64662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61" y="107917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D057591-A923-FB80-CFC8-E3B7C1980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26" y="1079176"/>
            <a:ext cx="9146636" cy="44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99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533AE0D-F703-945A-1AC3-22C979425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26" y="1098747"/>
            <a:ext cx="4770165" cy="233025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1D862EB-96D9-A786-D722-DB7AEF7DF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57" y="3695958"/>
            <a:ext cx="10187895" cy="130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24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68FA1-AD71-7796-E317-4662E9AB6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D0CFEC3-531F-A7B0-05B8-F99BCFA22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26" y="1098747"/>
            <a:ext cx="4770165" cy="233025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3B0B222-053A-65CB-C9A7-538D332B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57" y="3695958"/>
            <a:ext cx="10187895" cy="130276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D54527C-C289-E2DE-D928-A38D87BED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194" y="4998720"/>
            <a:ext cx="9269646" cy="1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1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6B960-48AE-16A1-13A5-614DA949D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BEA3ED-5D24-DE11-6C49-A34856605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66" y="1794030"/>
            <a:ext cx="10096267" cy="28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4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D4C41-0FDF-74AB-9D06-97563188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1148896"/>
            <a:ext cx="3369906" cy="3675030"/>
          </a:xfrm>
        </p:spPr>
        <p:txBody>
          <a:bodyPr/>
          <a:lstStyle/>
          <a:p>
            <a:r>
              <a:rPr lang="nl-NL" dirty="0"/>
              <a:t>Hoe ziet het examen van morgen er uit?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B3B51C-8F1D-CA79-1F0E-4734AD7C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504" y="312574"/>
            <a:ext cx="5216966" cy="63821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BF58781-1863-F98B-F9D5-281B9BAEF5CA}"/>
              </a:ext>
            </a:extLst>
          </p:cNvPr>
          <p:cNvSpPr txBox="1"/>
          <p:nvPr/>
        </p:nvSpPr>
        <p:spPr>
          <a:xfrm>
            <a:off x="9497008" y="2200115"/>
            <a:ext cx="2359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30 vragen </a:t>
            </a:r>
          </a:p>
          <a:p>
            <a:pPr marL="285750" indent="-285750">
              <a:buFontTx/>
              <a:buChar char="-"/>
            </a:pPr>
            <a:r>
              <a:rPr lang="nl-NL" dirty="0"/>
              <a:t>Totaal 56 punten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5786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A8BE6BC-ED04-6B4D-713B-37567D6FA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61" y="107917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1B435B1-AADC-AAC0-5294-41116CCB0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548" y="2739189"/>
            <a:ext cx="5632252" cy="354058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D50E5C6-063A-4503-B989-A3185B12D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1" y="981230"/>
            <a:ext cx="5820294" cy="16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57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ABCE3-C2CF-DC4C-2A8D-8E72D251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ED8DB01-BF54-1F57-6ED2-8A91288D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13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8B56CA-C4D5-24F7-36FE-29624DA4A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2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3CF81-B3B5-D0E4-F0EB-643C9F283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17F63B2-F676-85A3-669E-37ACA922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" y="0"/>
            <a:ext cx="12184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81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7E072074-4F46-6632-B036-432D82DD8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55" y="1245642"/>
            <a:ext cx="9366289" cy="43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55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A34991E-AF3A-E2BE-B3BD-593C603E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55" y="879882"/>
            <a:ext cx="4571385" cy="213125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BA51DC3-C75E-B671-FC9C-C9F220432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984" y="3011135"/>
            <a:ext cx="8257956" cy="36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23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D04CD-66AC-7589-319B-921E65F5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46835-1A79-B78D-CA98-1F757AFE2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Gevangenendilemma (simultaan)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6FF883-504F-E57D-A161-D2D2A7D90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Werk in twee stappen: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1) Bepaal van alle spelers of er een </a:t>
            </a:r>
            <a:r>
              <a:rPr lang="nl-NL" b="1" dirty="0"/>
              <a:t>dominante strategie</a:t>
            </a:r>
            <a:r>
              <a:rPr lang="nl-NL" dirty="0"/>
              <a:t> is en leg dit uit </a:t>
            </a:r>
            <a:r>
              <a:rPr lang="nl-NL" b="1" dirty="0"/>
              <a:t>met de getallen</a:t>
            </a:r>
            <a:r>
              <a:rPr lang="nl-NL" dirty="0"/>
              <a:t> in de matrix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2) Benoem </a:t>
            </a:r>
            <a:r>
              <a:rPr lang="nl-NL" b="1" dirty="0"/>
              <a:t>suboptimale uitkomst voor beide spelers </a:t>
            </a:r>
            <a:r>
              <a:rPr lang="nl-NL" dirty="0"/>
              <a:t>expliciet indien deze er is</a:t>
            </a:r>
            <a:br>
              <a:rPr lang="nl-NL" dirty="0"/>
            </a:br>
            <a:br>
              <a:rPr lang="nl-NL" dirty="0"/>
            </a:br>
            <a:r>
              <a:rPr lang="nl-NL" dirty="0"/>
              <a:t>Geen suboptimale uitkomst = geen gevangendilemma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2404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21D88-20F3-58E3-55F1-0165723DB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7D9E7-2703-3CEA-48BF-53E285E5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Examenvraag 2025-II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939821-F19F-C949-BDE7-588F8DF5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246" y="1372108"/>
            <a:ext cx="8582088" cy="186691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FF38325-651A-790A-B54B-FF6D7B89E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32" y="3055368"/>
            <a:ext cx="8478415" cy="252292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870D467-FC95-4C6B-CA3B-B1B7B3FD939F}"/>
              </a:ext>
            </a:extLst>
          </p:cNvPr>
          <p:cNvSpPr/>
          <p:nvPr/>
        </p:nvSpPr>
        <p:spPr>
          <a:xfrm>
            <a:off x="6059116" y="5256695"/>
            <a:ext cx="66857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77C9E47-009F-9A0F-F27B-AAE3810E0BAC}"/>
              </a:ext>
            </a:extLst>
          </p:cNvPr>
          <p:cNvSpPr/>
          <p:nvPr/>
        </p:nvSpPr>
        <p:spPr>
          <a:xfrm>
            <a:off x="8393131" y="5239023"/>
            <a:ext cx="52297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0752537-73EC-00C8-D650-40FB76F910FC}"/>
              </a:ext>
            </a:extLst>
          </p:cNvPr>
          <p:cNvSpPr/>
          <p:nvPr/>
        </p:nvSpPr>
        <p:spPr>
          <a:xfrm>
            <a:off x="9051897" y="5240803"/>
            <a:ext cx="5029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E3A3EA9-2F3A-C234-6917-FCA4FD2701F2}"/>
              </a:ext>
            </a:extLst>
          </p:cNvPr>
          <p:cNvSpPr/>
          <p:nvPr/>
        </p:nvSpPr>
        <p:spPr>
          <a:xfrm>
            <a:off x="9051896" y="4926168"/>
            <a:ext cx="5029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ED8DF58-D866-D607-C290-896584C5F922}"/>
              </a:ext>
            </a:extLst>
          </p:cNvPr>
          <p:cNvSpPr txBox="1"/>
          <p:nvPr/>
        </p:nvSpPr>
        <p:spPr>
          <a:xfrm>
            <a:off x="10480277" y="4152347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10% &gt; 0%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AB01F26-39A6-3F57-FC9E-B8DFE56CC16C}"/>
              </a:ext>
            </a:extLst>
          </p:cNvPr>
          <p:cNvSpPr txBox="1"/>
          <p:nvPr/>
        </p:nvSpPr>
        <p:spPr>
          <a:xfrm>
            <a:off x="10491581" y="4468304"/>
            <a:ext cx="134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-1% &gt; -5%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57C6CE1-B5AA-B5E6-5047-4FD8FBE3501B}"/>
              </a:ext>
            </a:extLst>
          </p:cNvPr>
          <p:cNvSpPr txBox="1"/>
          <p:nvPr/>
        </p:nvSpPr>
        <p:spPr>
          <a:xfrm>
            <a:off x="10496518" y="4781159"/>
            <a:ext cx="130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9% &gt; 0%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110F6D7-78D4-71E4-541A-062FD3EEDD15}"/>
              </a:ext>
            </a:extLst>
          </p:cNvPr>
          <p:cNvSpPr txBox="1"/>
          <p:nvPr/>
        </p:nvSpPr>
        <p:spPr>
          <a:xfrm>
            <a:off x="10491581" y="5097116"/>
            <a:ext cx="134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-1% &gt; -6%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2F15DE8-B680-6CD2-C811-618943D95283}"/>
              </a:ext>
            </a:extLst>
          </p:cNvPr>
          <p:cNvSpPr txBox="1"/>
          <p:nvPr/>
        </p:nvSpPr>
        <p:spPr>
          <a:xfrm>
            <a:off x="2548835" y="5727939"/>
            <a:ext cx="6219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Conclusie: </a:t>
            </a:r>
            <a:r>
              <a:rPr lang="nl-NL" dirty="0"/>
              <a:t>beide spelers hebben een keuze die ongeacht wat de ander doet altijd beter is, namelijk wel campagne voeren</a:t>
            </a:r>
          </a:p>
        </p:txBody>
      </p:sp>
    </p:spTree>
    <p:extLst>
      <p:ext uri="{BB962C8B-B14F-4D97-AF65-F5344CB8AC3E}">
        <p14:creationId xmlns:p14="http://schemas.microsoft.com/office/powerpoint/2010/main" val="3934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/>
      <p:bldP spid="10" grpId="0"/>
      <p:bldP spid="11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90EDD-004C-3F98-229E-6D48B9E9C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2C796-8227-55B2-49AD-C9701E974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Antwoordmodel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893777-E1DC-2AEC-CA2C-C0B635CCE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93DE76F-C916-5C09-6FD1-57C0F7DF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9863532" cy="29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7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EB95A-CCA5-D444-6A06-60F121BB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Ander voorbeeld 2023-I vraag 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F69E2C-8319-A67B-BB49-6788AA3E4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40A091A-A588-B36B-4A2A-A201C84B7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39" y="3492983"/>
            <a:ext cx="7824303" cy="275856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4BAF782-8AA7-6044-EEB0-A6A542771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50931"/>
            <a:ext cx="9880034" cy="16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029A6-FB14-E939-35CF-CADE8567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Lorenzcurve 6 mei 2026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2167856-30D6-1678-8C62-02900F156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11187"/>
            <a:ext cx="7568682" cy="491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78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AFA6B-DEEE-2B6D-85F3-91686711D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A80B6-0C40-5272-8B42-BE080D33F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Antwoordmodel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C9EF03-1601-C845-AAF6-4447295F5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83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In dit examen hoefde je de ‘getallen’ niet te gebruiken (tussen haakjes)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B1F53C-8B88-6826-3D15-1C167435F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01838"/>
            <a:ext cx="7998292" cy="36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97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E86E0B5-8CD0-852B-1FB4-696F0F9C0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9047"/>
            <a:ext cx="12184175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25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9D3D4D0-C921-6E09-C85C-7A52C51DE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67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8FF5FB3C-1B03-BA85-F2C2-0A7165B3FD91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D283F03-9B96-0498-745F-BD4031825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98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C24F0-B703-C29F-3F2C-326C625B3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DF22A7C-4A4F-DC1F-C2AC-ECF9E97DC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21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790B6-AC0D-E89E-BCFE-6F272AC42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24E90F-9E1C-040C-D569-445C05FD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22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7B93D-73D3-8C6A-62CF-E451C8626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155DB91-4131-ACA6-97D0-02A004F5F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89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5D6DF-8A78-2825-F3E1-241AB1857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C585FCB-AD82-C9FF-8C4C-40C3AA086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29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6CCA6-F7EE-B0F0-271D-A792AF821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DF2FA5-D71F-019C-A3AF-9CEC57519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A1750ED-F540-1B42-7729-C5894E094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26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A7C97DD-92AC-9F16-A721-60D732E44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4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0"/>
          <p:cNvSpPr/>
          <p:nvPr/>
        </p:nvSpPr>
        <p:spPr>
          <a:xfrm>
            <a:off x="0" y="0"/>
            <a:ext cx="12191400" cy="136800"/>
          </a:xfrm>
          <a:prstGeom prst="rect">
            <a:avLst/>
          </a:prstGeom>
          <a:solidFill>
            <a:srgbClr val="E31E24"/>
          </a:solidFill>
          <a:ln w="1270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" name="Text 2"/>
          <p:cNvSpPr/>
          <p:nvPr/>
        </p:nvSpPr>
        <p:spPr>
          <a:xfrm>
            <a:off x="594360" y="658440"/>
            <a:ext cx="9875160" cy="50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Wat </a:t>
            </a: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laat</a:t>
            </a: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 de </a:t>
            </a: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Lorenzcurve</a:t>
            </a: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 </a:t>
            </a: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zien</a:t>
            </a: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?</a:t>
            </a:r>
            <a:endParaRPr lang="en-US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Text 3"/>
          <p:cNvSpPr/>
          <p:nvPr/>
        </p:nvSpPr>
        <p:spPr>
          <a:xfrm>
            <a:off x="612720" y="1161360"/>
            <a:ext cx="8046360" cy="34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Hoe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scheef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het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is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verdeeld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over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huishoudens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/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personen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.</a:t>
            </a:r>
            <a:endParaRPr lang="en-US" sz="14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Shape 4"/>
          <p:cNvSpPr/>
          <p:nvPr/>
        </p:nvSpPr>
        <p:spPr>
          <a:xfrm>
            <a:off x="1343880" y="4390920"/>
            <a:ext cx="475488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Shape 5"/>
          <p:cNvSpPr/>
          <p:nvPr/>
        </p:nvSpPr>
        <p:spPr>
          <a:xfrm>
            <a:off x="2295000" y="1910880"/>
            <a:ext cx="360" cy="309996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Shape 6"/>
          <p:cNvSpPr/>
          <p:nvPr/>
        </p:nvSpPr>
        <p:spPr>
          <a:xfrm>
            <a:off x="1343880" y="3770640"/>
            <a:ext cx="475488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Shape 7"/>
          <p:cNvSpPr/>
          <p:nvPr/>
        </p:nvSpPr>
        <p:spPr>
          <a:xfrm>
            <a:off x="3246120" y="1910880"/>
            <a:ext cx="360" cy="309996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Shape 8"/>
          <p:cNvSpPr/>
          <p:nvPr/>
        </p:nvSpPr>
        <p:spPr>
          <a:xfrm>
            <a:off x="1343880" y="3150720"/>
            <a:ext cx="475488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Shape 9"/>
          <p:cNvSpPr/>
          <p:nvPr/>
        </p:nvSpPr>
        <p:spPr>
          <a:xfrm>
            <a:off x="4196880" y="1910880"/>
            <a:ext cx="360" cy="309996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Shape 10"/>
          <p:cNvSpPr/>
          <p:nvPr/>
        </p:nvSpPr>
        <p:spPr>
          <a:xfrm>
            <a:off x="1343880" y="2530800"/>
            <a:ext cx="475488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Shape 11"/>
          <p:cNvSpPr/>
          <p:nvPr/>
        </p:nvSpPr>
        <p:spPr>
          <a:xfrm>
            <a:off x="5148000" y="1910880"/>
            <a:ext cx="360" cy="309996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Shape 12"/>
          <p:cNvSpPr/>
          <p:nvPr/>
        </p:nvSpPr>
        <p:spPr>
          <a:xfrm>
            <a:off x="1343880" y="1910880"/>
            <a:ext cx="475488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Shape 13"/>
          <p:cNvSpPr/>
          <p:nvPr/>
        </p:nvSpPr>
        <p:spPr>
          <a:xfrm>
            <a:off x="6098760" y="1910880"/>
            <a:ext cx="360" cy="309996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Shape 14"/>
          <p:cNvSpPr/>
          <p:nvPr/>
        </p:nvSpPr>
        <p:spPr>
          <a:xfrm>
            <a:off x="1343880" y="5010840"/>
            <a:ext cx="4754880" cy="360"/>
          </a:xfrm>
          <a:prstGeom prst="line">
            <a:avLst/>
          </a:prstGeom>
          <a:ln w="14605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Shape 15"/>
          <p:cNvSpPr/>
          <p:nvPr/>
        </p:nvSpPr>
        <p:spPr>
          <a:xfrm flipV="1">
            <a:off x="1343880" y="1910880"/>
            <a:ext cx="360" cy="3099960"/>
          </a:xfrm>
          <a:prstGeom prst="line">
            <a:avLst/>
          </a:prstGeom>
          <a:ln w="14605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Text 16"/>
          <p:cNvSpPr/>
          <p:nvPr/>
        </p:nvSpPr>
        <p:spPr>
          <a:xfrm>
            <a:off x="120708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Text 17"/>
          <p:cNvSpPr/>
          <p:nvPr/>
        </p:nvSpPr>
        <p:spPr>
          <a:xfrm>
            <a:off x="868680" y="494676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" name="Text 18"/>
          <p:cNvSpPr/>
          <p:nvPr/>
        </p:nvSpPr>
        <p:spPr>
          <a:xfrm>
            <a:off x="215784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20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Text 19"/>
          <p:cNvSpPr/>
          <p:nvPr/>
        </p:nvSpPr>
        <p:spPr>
          <a:xfrm>
            <a:off x="868680" y="432684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20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Text 20"/>
          <p:cNvSpPr/>
          <p:nvPr/>
        </p:nvSpPr>
        <p:spPr>
          <a:xfrm>
            <a:off x="310896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40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Text 21"/>
          <p:cNvSpPr/>
          <p:nvPr/>
        </p:nvSpPr>
        <p:spPr>
          <a:xfrm>
            <a:off x="868680" y="370692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40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Text 22"/>
          <p:cNvSpPr/>
          <p:nvPr/>
        </p:nvSpPr>
        <p:spPr>
          <a:xfrm>
            <a:off x="406008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60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Text 23"/>
          <p:cNvSpPr/>
          <p:nvPr/>
        </p:nvSpPr>
        <p:spPr>
          <a:xfrm>
            <a:off x="868680" y="308700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60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Text 24"/>
          <p:cNvSpPr/>
          <p:nvPr/>
        </p:nvSpPr>
        <p:spPr>
          <a:xfrm>
            <a:off x="501084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80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" name="Text 25"/>
          <p:cNvSpPr/>
          <p:nvPr/>
        </p:nvSpPr>
        <p:spPr>
          <a:xfrm>
            <a:off x="868680" y="246708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80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" name="Text 26"/>
          <p:cNvSpPr/>
          <p:nvPr/>
        </p:nvSpPr>
        <p:spPr>
          <a:xfrm>
            <a:off x="596196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100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Text 27"/>
          <p:cNvSpPr/>
          <p:nvPr/>
        </p:nvSpPr>
        <p:spPr>
          <a:xfrm>
            <a:off x="868680" y="184716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100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Text 28"/>
          <p:cNvSpPr/>
          <p:nvPr/>
        </p:nvSpPr>
        <p:spPr>
          <a:xfrm>
            <a:off x="4382743" y="5289120"/>
            <a:ext cx="191988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cumulatief</a:t>
            </a: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% 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huishoudens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" name="Text 29"/>
          <p:cNvSpPr/>
          <p:nvPr/>
        </p:nvSpPr>
        <p:spPr>
          <a:xfrm>
            <a:off x="233280" y="1599660"/>
            <a:ext cx="12340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cumulatief</a:t>
            </a:r>
            <a:r>
              <a:rPr lang="en-US" sz="11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% </a:t>
            </a: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Shape 30"/>
          <p:cNvSpPr/>
          <p:nvPr/>
        </p:nvSpPr>
        <p:spPr>
          <a:xfrm flipV="1">
            <a:off x="1343880" y="4390920"/>
            <a:ext cx="951120" cy="61992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Shape 31"/>
          <p:cNvSpPr/>
          <p:nvPr/>
        </p:nvSpPr>
        <p:spPr>
          <a:xfrm flipV="1">
            <a:off x="2295000" y="3770640"/>
            <a:ext cx="951120" cy="62028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Shape 32"/>
          <p:cNvSpPr/>
          <p:nvPr/>
        </p:nvSpPr>
        <p:spPr>
          <a:xfrm flipV="1">
            <a:off x="3246120" y="3150720"/>
            <a:ext cx="950760" cy="61992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Shape 33"/>
          <p:cNvSpPr/>
          <p:nvPr/>
        </p:nvSpPr>
        <p:spPr>
          <a:xfrm flipV="1">
            <a:off x="4196880" y="2530800"/>
            <a:ext cx="951120" cy="61992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Shape 34"/>
          <p:cNvSpPr/>
          <p:nvPr/>
        </p:nvSpPr>
        <p:spPr>
          <a:xfrm flipV="1">
            <a:off x="5148000" y="1910880"/>
            <a:ext cx="950760" cy="61992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Shape 35"/>
          <p:cNvSpPr/>
          <p:nvPr/>
        </p:nvSpPr>
        <p:spPr>
          <a:xfrm flipV="1">
            <a:off x="1343880" y="4855680"/>
            <a:ext cx="951120" cy="15516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Shape 36"/>
          <p:cNvSpPr/>
          <p:nvPr/>
        </p:nvSpPr>
        <p:spPr>
          <a:xfrm flipV="1">
            <a:off x="2295000" y="4545720"/>
            <a:ext cx="951120" cy="30996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Shape 37"/>
          <p:cNvSpPr/>
          <p:nvPr/>
        </p:nvSpPr>
        <p:spPr>
          <a:xfrm flipV="1">
            <a:off x="3246120" y="4080960"/>
            <a:ext cx="950760" cy="46476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Shape 38"/>
          <p:cNvSpPr/>
          <p:nvPr/>
        </p:nvSpPr>
        <p:spPr>
          <a:xfrm flipV="1">
            <a:off x="4196880" y="3305880"/>
            <a:ext cx="951120" cy="77508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Shape 39"/>
          <p:cNvSpPr/>
          <p:nvPr/>
        </p:nvSpPr>
        <p:spPr>
          <a:xfrm flipV="1">
            <a:off x="5148000" y="1910880"/>
            <a:ext cx="950760" cy="139500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Text 40"/>
          <p:cNvSpPr/>
          <p:nvPr/>
        </p:nvSpPr>
        <p:spPr>
          <a:xfrm>
            <a:off x="5083920" y="1595880"/>
            <a:ext cx="1992960" cy="20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100" b="0" i="1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45°-</a:t>
            </a:r>
            <a:r>
              <a:rPr lang="en-US" sz="1100" b="0" i="1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lijn</a:t>
            </a:r>
            <a:r>
              <a:rPr lang="en-US" sz="1100" b="0" i="1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= </a:t>
            </a:r>
            <a:r>
              <a:rPr lang="en-US" sz="1100" b="0" i="1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volkomen</a:t>
            </a:r>
            <a:r>
              <a:rPr lang="en-US" sz="1100" b="0" i="1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100" b="0" i="1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gelijk</a:t>
            </a:r>
            <a:r>
              <a:rPr lang="en-US" sz="1100" i="1" dirty="0" err="1">
                <a:solidFill>
                  <a:srgbClr val="5B6472"/>
                </a:solidFill>
                <a:latin typeface="Aptos"/>
              </a:rPr>
              <a:t>e</a:t>
            </a:r>
            <a:r>
              <a:rPr lang="en-US" sz="1100" i="1" dirty="0">
                <a:solidFill>
                  <a:srgbClr val="5B6472"/>
                </a:solidFill>
                <a:latin typeface="Aptos"/>
              </a:rPr>
              <a:t> </a:t>
            </a:r>
            <a:r>
              <a:rPr lang="en-US" sz="1100" i="1" dirty="0" err="1">
                <a:solidFill>
                  <a:srgbClr val="5B6472"/>
                </a:solidFill>
                <a:latin typeface="Aptos"/>
              </a:rPr>
              <a:t>verdeling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Shape 41"/>
          <p:cNvSpPr/>
          <p:nvPr/>
        </p:nvSpPr>
        <p:spPr>
          <a:xfrm>
            <a:off x="850320" y="5641560"/>
            <a:ext cx="255960" cy="360"/>
          </a:xfrm>
          <a:prstGeom prst="line">
            <a:avLst/>
          </a:prstGeom>
          <a:ln w="2794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Text 42"/>
          <p:cNvSpPr/>
          <p:nvPr/>
        </p:nvSpPr>
        <p:spPr>
          <a:xfrm>
            <a:off x="1170360" y="5573160"/>
            <a:ext cx="228096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45°-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lijn</a:t>
            </a: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: 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gelijke</a:t>
            </a: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verdeling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Shape 43"/>
          <p:cNvSpPr/>
          <p:nvPr/>
        </p:nvSpPr>
        <p:spPr>
          <a:xfrm>
            <a:off x="3479040" y="5641560"/>
            <a:ext cx="255960" cy="360"/>
          </a:xfrm>
          <a:prstGeom prst="line">
            <a:avLst/>
          </a:prstGeom>
          <a:ln w="2794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Text 44"/>
          <p:cNvSpPr/>
          <p:nvPr/>
        </p:nvSpPr>
        <p:spPr>
          <a:xfrm>
            <a:off x="3799440" y="5573160"/>
            <a:ext cx="228096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Lorenzcurve</a:t>
            </a: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: 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ongelijke</a:t>
            </a: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verdeling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" name="Shape 45"/>
          <p:cNvSpPr/>
          <p:nvPr/>
        </p:nvSpPr>
        <p:spPr>
          <a:xfrm>
            <a:off x="6629400" y="1783080"/>
            <a:ext cx="4525920" cy="1142640"/>
          </a:xfrm>
          <a:prstGeom prst="roundRect">
            <a:avLst>
              <a:gd name="adj" fmla="val 6400"/>
            </a:avLst>
          </a:prstGeom>
          <a:solidFill>
            <a:srgbClr val="F7F9FC"/>
          </a:solidFill>
          <a:ln w="12700">
            <a:solidFill>
              <a:srgbClr val="E7EB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" name="Shape 46"/>
          <p:cNvSpPr/>
          <p:nvPr/>
        </p:nvSpPr>
        <p:spPr>
          <a:xfrm>
            <a:off x="6629400" y="1783080"/>
            <a:ext cx="72720" cy="1142640"/>
          </a:xfrm>
          <a:prstGeom prst="rect">
            <a:avLst/>
          </a:prstGeom>
          <a:solidFill>
            <a:srgbClr val="E31E24"/>
          </a:solidFill>
          <a:ln w="1270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0" name="Text 47"/>
          <p:cNvSpPr/>
          <p:nvPr/>
        </p:nvSpPr>
        <p:spPr>
          <a:xfrm>
            <a:off x="6858000" y="1965960"/>
            <a:ext cx="4114440" cy="2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1" u="none" strike="noStrike" dirty="0" err="1">
                <a:solidFill>
                  <a:srgbClr val="152238"/>
                </a:solidFill>
                <a:effectLst/>
                <a:uFillTx/>
                <a:latin typeface="Aptos"/>
              </a:rPr>
              <a:t>Kernzin</a:t>
            </a:r>
            <a:endParaRPr lang="en-US" sz="14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Text 48"/>
          <p:cNvSpPr/>
          <p:nvPr/>
        </p:nvSpPr>
        <p:spPr>
          <a:xfrm>
            <a:off x="6858000" y="2295000"/>
            <a:ext cx="411444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" tIns="360" rIns="360" bIns="360" anchor="t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Hoe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verder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de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Lorenzcurve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onder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de 45°-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lijn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ligt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, hoe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ongelijker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de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inkomensverdeling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.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Shape 49"/>
          <p:cNvSpPr/>
          <p:nvPr/>
        </p:nvSpPr>
        <p:spPr>
          <a:xfrm>
            <a:off x="6629400" y="3246120"/>
            <a:ext cx="4525920" cy="1142640"/>
          </a:xfrm>
          <a:prstGeom prst="roundRect">
            <a:avLst>
              <a:gd name="adj" fmla="val 6400"/>
            </a:avLst>
          </a:prstGeom>
          <a:solidFill>
            <a:srgbClr val="F7F9FC"/>
          </a:solidFill>
          <a:ln w="12700">
            <a:solidFill>
              <a:srgbClr val="E7EB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Shape 50"/>
          <p:cNvSpPr/>
          <p:nvPr/>
        </p:nvSpPr>
        <p:spPr>
          <a:xfrm>
            <a:off x="6629400" y="3246120"/>
            <a:ext cx="72720" cy="1142640"/>
          </a:xfrm>
          <a:prstGeom prst="rect">
            <a:avLst/>
          </a:prstGeom>
          <a:solidFill>
            <a:srgbClr val="2563EB"/>
          </a:solidFill>
          <a:ln w="12700">
            <a:solidFill>
              <a:srgbClr val="2563E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4" name="Text 51"/>
          <p:cNvSpPr/>
          <p:nvPr/>
        </p:nvSpPr>
        <p:spPr>
          <a:xfrm>
            <a:off x="6858000" y="3429000"/>
            <a:ext cx="4114440" cy="2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1" u="none" strike="noStrike">
                <a:solidFill>
                  <a:srgbClr val="152238"/>
                </a:solidFill>
                <a:effectLst/>
                <a:uFillTx/>
                <a:latin typeface="Aptos"/>
              </a:rPr>
              <a:t>Aflezen</a:t>
            </a:r>
            <a:endParaRPr lang="en-US" sz="14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Text 52"/>
          <p:cNvSpPr/>
          <p:nvPr/>
        </p:nvSpPr>
        <p:spPr>
          <a:xfrm>
            <a:off x="6858000" y="3758040"/>
            <a:ext cx="411444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" tIns="360" rIns="360" bIns="360" anchor="t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Voorbeeld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: de 40%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minst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verdienenden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ontvangt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samen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ongeveer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15% van het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totale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.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Shape 53"/>
          <p:cNvSpPr/>
          <p:nvPr/>
        </p:nvSpPr>
        <p:spPr>
          <a:xfrm>
            <a:off x="6629400" y="4709160"/>
            <a:ext cx="4525920" cy="1051200"/>
          </a:xfrm>
          <a:prstGeom prst="roundRect">
            <a:avLst>
              <a:gd name="adj" fmla="val 6957"/>
            </a:avLst>
          </a:prstGeom>
          <a:solidFill>
            <a:srgbClr val="F7F9FC"/>
          </a:solidFill>
          <a:ln w="12700">
            <a:solidFill>
              <a:srgbClr val="E7EB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Shape 54"/>
          <p:cNvSpPr/>
          <p:nvPr/>
        </p:nvSpPr>
        <p:spPr>
          <a:xfrm>
            <a:off x="6629400" y="4709160"/>
            <a:ext cx="72720" cy="1051200"/>
          </a:xfrm>
          <a:prstGeom prst="rect">
            <a:avLst/>
          </a:prstGeom>
          <a:solidFill>
            <a:srgbClr val="118C4F"/>
          </a:solidFill>
          <a:ln w="1270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8" name="Text 55"/>
          <p:cNvSpPr/>
          <p:nvPr/>
        </p:nvSpPr>
        <p:spPr>
          <a:xfrm>
            <a:off x="6858000" y="4892040"/>
            <a:ext cx="4114440" cy="2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1" u="none" strike="noStrike" dirty="0" err="1">
                <a:solidFill>
                  <a:srgbClr val="152238"/>
                </a:solidFill>
                <a:effectLst/>
                <a:uFillTx/>
                <a:latin typeface="Aptos"/>
              </a:rPr>
              <a:t>Verschuivingen</a:t>
            </a:r>
            <a:endParaRPr lang="en-US" sz="14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" name="Text 56"/>
          <p:cNvSpPr/>
          <p:nvPr/>
        </p:nvSpPr>
        <p:spPr>
          <a:xfrm>
            <a:off x="6858000" y="5221080"/>
            <a:ext cx="41144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" tIns="360" rIns="360" bIns="3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Zie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volgende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dia’s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Text 57"/>
          <p:cNvSpPr/>
          <p:nvPr/>
        </p:nvSpPr>
        <p:spPr>
          <a:xfrm>
            <a:off x="11475720" y="6428160"/>
            <a:ext cx="182520" cy="18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90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2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50B33F3-016F-0381-7860-5EC07FBA36F9}"/>
              </a:ext>
            </a:extLst>
          </p:cNvPr>
          <p:cNvCxnSpPr>
            <a:cxnSpLocks/>
            <a:endCxn id="60" idx="0"/>
          </p:cNvCxnSpPr>
          <p:nvPr/>
        </p:nvCxnSpPr>
        <p:spPr>
          <a:xfrm flipV="1">
            <a:off x="3246120" y="4545720"/>
            <a:ext cx="0" cy="456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1A387D5-3522-7156-496E-801197F88666}"/>
              </a:ext>
            </a:extLst>
          </p:cNvPr>
          <p:cNvCxnSpPr>
            <a:cxnSpLocks/>
          </p:cNvCxnSpPr>
          <p:nvPr/>
        </p:nvCxnSpPr>
        <p:spPr>
          <a:xfrm flipH="1">
            <a:off x="1343520" y="4551840"/>
            <a:ext cx="1902240" cy="20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/>
      <p:bldP spid="71" grpId="0"/>
      <p:bldP spid="72" grpId="0" animBg="1"/>
      <p:bldP spid="73" grpId="0" animBg="1"/>
      <p:bldP spid="74" grpId="0"/>
      <p:bldP spid="75" grpId="0"/>
      <p:bldP spid="76" grpId="0" animBg="1"/>
      <p:bldP spid="77" grpId="0" animBg="1"/>
      <p:bldP spid="78" grpId="0"/>
      <p:bldP spid="7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35E2D-3015-82CA-D178-6082F57A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0AA62BB-7117-7BCD-9206-E9BC8B5F9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70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0B2D21E-2913-E276-4ED9-3094399A8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493" y="1921388"/>
            <a:ext cx="8605014" cy="28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84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5CC2B9D-C364-A7D6-1009-E807548DC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758" y="914512"/>
            <a:ext cx="4813322" cy="563491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A89AF8-E5B8-8ACC-C779-AC6949BE6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38" y="2014694"/>
            <a:ext cx="5922923" cy="19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65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F1A4475-989C-1353-4CC4-3188DD216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24" y="1114102"/>
            <a:ext cx="10764752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4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D45E517-F25E-C831-DAAC-FF5B0F82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18" y="1051981"/>
            <a:ext cx="10840963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92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AA1BD5-A632-F444-2094-BC33616E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6" y="823549"/>
            <a:ext cx="10907647" cy="52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81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7C765-04E4-A311-6C14-A0BE8DA67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ACBDB-4B10-2BCB-2D2C-0A9AA387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3" y="695261"/>
            <a:ext cx="10515600" cy="1325563"/>
          </a:xfrm>
        </p:spPr>
        <p:txBody>
          <a:bodyPr/>
          <a:lstStyle/>
          <a:p>
            <a:r>
              <a:rPr lang="nl-NL" sz="3600" dirty="0">
                <a:solidFill>
                  <a:srgbClr val="000000"/>
                </a:solidFill>
                <a:latin typeface="Aptos" panose="020B0004020202020204" pitchFamily="34" charset="0"/>
              </a:rPr>
              <a:t>Verzonken kosten </a:t>
            </a:r>
            <a:br>
              <a:rPr lang="nl-NL" dirty="0">
                <a:solidFill>
                  <a:srgbClr val="000000"/>
                </a:solidFill>
                <a:latin typeface="Aptos" panose="020B0004020202020204" pitchFamily="34" charset="0"/>
              </a:rPr>
            </a:br>
            <a:endParaRPr lang="nl-NL" dirty="0"/>
          </a:p>
        </p:txBody>
      </p:sp>
      <p:sp>
        <p:nvSpPr>
          <p:cNvPr id="5" name="Text 8">
            <a:extLst>
              <a:ext uri="{FF2B5EF4-FFF2-40B4-BE49-F238E27FC236}">
                <a16:creationId xmlns:a16="http://schemas.microsoft.com/office/drawing/2014/main" id="{E5318452-7E39-37E5-9F7A-6B2DCBCEDA6A}"/>
              </a:ext>
            </a:extLst>
          </p:cNvPr>
          <p:cNvSpPr/>
          <p:nvPr/>
        </p:nvSpPr>
        <p:spPr>
          <a:xfrm>
            <a:off x="713232" y="1423022"/>
            <a:ext cx="101498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20" dirty="0">
                <a:solidFill>
                  <a:srgbClr val="5B6472"/>
                </a:solidFill>
              </a:rPr>
              <a:t>Kosten die al gemaakt zijn én niet meer terug te verdienen zijn door de beslissing die nu nog wordt genomen.</a:t>
            </a:r>
            <a:endParaRPr lang="en-US" sz="1520" dirty="0"/>
          </a:p>
        </p:txBody>
      </p:sp>
      <p:sp>
        <p:nvSpPr>
          <p:cNvPr id="6" name="Shape 9">
            <a:extLst>
              <a:ext uri="{FF2B5EF4-FFF2-40B4-BE49-F238E27FC236}">
                <a16:creationId xmlns:a16="http://schemas.microsoft.com/office/drawing/2014/main" id="{AFF4A869-A9F0-A463-7F79-ECCCB8CA215F}"/>
              </a:ext>
            </a:extLst>
          </p:cNvPr>
          <p:cNvSpPr/>
          <p:nvPr/>
        </p:nvSpPr>
        <p:spPr>
          <a:xfrm>
            <a:off x="713232" y="1901952"/>
            <a:ext cx="3337560" cy="1417320"/>
          </a:xfrm>
          <a:prstGeom prst="roundRect">
            <a:avLst>
              <a:gd name="adj" fmla="val 5806"/>
            </a:avLst>
          </a:prstGeom>
          <a:solidFill>
            <a:srgbClr val="F7F9FC"/>
          </a:solidFill>
          <a:ln w="12700">
            <a:solidFill>
              <a:srgbClr val="E7EBF0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7" name="Shape 10">
            <a:extLst>
              <a:ext uri="{FF2B5EF4-FFF2-40B4-BE49-F238E27FC236}">
                <a16:creationId xmlns:a16="http://schemas.microsoft.com/office/drawing/2014/main" id="{2ADB1A83-093B-C538-A7A6-1B78F2CE4CD2}"/>
              </a:ext>
            </a:extLst>
          </p:cNvPr>
          <p:cNvSpPr/>
          <p:nvPr/>
        </p:nvSpPr>
        <p:spPr>
          <a:xfrm>
            <a:off x="713232" y="1901952"/>
            <a:ext cx="73152" cy="1417320"/>
          </a:xfrm>
          <a:prstGeom prst="rect">
            <a:avLst/>
          </a:prstGeom>
          <a:solidFill>
            <a:srgbClr val="5B6472"/>
          </a:solidFill>
          <a:ln w="12700">
            <a:solidFill>
              <a:srgbClr val="5B6472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8" name="Text 11">
            <a:extLst>
              <a:ext uri="{FF2B5EF4-FFF2-40B4-BE49-F238E27FC236}">
                <a16:creationId xmlns:a16="http://schemas.microsoft.com/office/drawing/2014/main" id="{26BC34E5-B321-17D5-0D70-D13D737C476B}"/>
              </a:ext>
            </a:extLst>
          </p:cNvPr>
          <p:cNvSpPr/>
          <p:nvPr/>
        </p:nvSpPr>
        <p:spPr>
          <a:xfrm>
            <a:off x="941832" y="2103120"/>
            <a:ext cx="295351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14213D"/>
                </a:solidFill>
              </a:rPr>
              <a:t>1. Al gemaakt</a:t>
            </a:r>
            <a:endParaRPr lang="en-US" sz="1600" dirty="0"/>
          </a:p>
        </p:txBody>
      </p:sp>
      <p:sp>
        <p:nvSpPr>
          <p:cNvPr id="9" name="Text 12">
            <a:extLst>
              <a:ext uri="{FF2B5EF4-FFF2-40B4-BE49-F238E27FC236}">
                <a16:creationId xmlns:a16="http://schemas.microsoft.com/office/drawing/2014/main" id="{B1D54C3C-4A6D-D60D-DC18-2E54EF91D8A7}"/>
              </a:ext>
            </a:extLst>
          </p:cNvPr>
          <p:cNvSpPr/>
          <p:nvPr/>
        </p:nvSpPr>
        <p:spPr>
          <a:xfrm>
            <a:off x="941832" y="2523744"/>
            <a:ext cx="2953512" cy="66751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334155"/>
                </a:solidFill>
              </a:rPr>
              <a:t>De uitgave ligt in het verleden: ontwikkeling, onderzoek, reclamecampagne, </a:t>
            </a:r>
            <a:r>
              <a:rPr lang="en-US" sz="1400" dirty="0" err="1">
                <a:solidFill>
                  <a:srgbClr val="334155"/>
                </a:solidFill>
              </a:rPr>
              <a:t>aanschaf</a:t>
            </a:r>
            <a:r>
              <a:rPr lang="en-US" sz="1400" dirty="0">
                <a:solidFill>
                  <a:srgbClr val="334155"/>
                </a:solidFill>
              </a:rPr>
              <a:t> machine.</a:t>
            </a:r>
            <a:endParaRPr lang="en-US" sz="1400" dirty="0"/>
          </a:p>
        </p:txBody>
      </p:sp>
      <p:sp>
        <p:nvSpPr>
          <p:cNvPr id="10" name="Shape 13">
            <a:extLst>
              <a:ext uri="{FF2B5EF4-FFF2-40B4-BE49-F238E27FC236}">
                <a16:creationId xmlns:a16="http://schemas.microsoft.com/office/drawing/2014/main" id="{AAE1F478-AD26-F015-2C47-DCD388457B0D}"/>
              </a:ext>
            </a:extLst>
          </p:cNvPr>
          <p:cNvSpPr/>
          <p:nvPr/>
        </p:nvSpPr>
        <p:spPr>
          <a:xfrm>
            <a:off x="4462272" y="1901952"/>
            <a:ext cx="3337560" cy="1417320"/>
          </a:xfrm>
          <a:prstGeom prst="roundRect">
            <a:avLst>
              <a:gd name="adj" fmla="val 5806"/>
            </a:avLst>
          </a:prstGeom>
          <a:solidFill>
            <a:srgbClr val="FFF7E6"/>
          </a:solidFill>
          <a:ln w="12700">
            <a:solidFill>
              <a:srgbClr val="E7EBF0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1" name="Shape 14">
            <a:extLst>
              <a:ext uri="{FF2B5EF4-FFF2-40B4-BE49-F238E27FC236}">
                <a16:creationId xmlns:a16="http://schemas.microsoft.com/office/drawing/2014/main" id="{8386CA8D-20F5-CAFB-B578-878BE7E38A44}"/>
              </a:ext>
            </a:extLst>
          </p:cNvPr>
          <p:cNvSpPr/>
          <p:nvPr/>
        </p:nvSpPr>
        <p:spPr>
          <a:xfrm>
            <a:off x="4462272" y="1901952"/>
            <a:ext cx="73152" cy="1417320"/>
          </a:xfrm>
          <a:prstGeom prst="rect">
            <a:avLst/>
          </a:prstGeom>
          <a:solidFill>
            <a:srgbClr val="F59E0B"/>
          </a:solidFill>
          <a:ln w="12700">
            <a:solidFill>
              <a:srgbClr val="F59E0B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2" name="Text 15">
            <a:extLst>
              <a:ext uri="{FF2B5EF4-FFF2-40B4-BE49-F238E27FC236}">
                <a16:creationId xmlns:a16="http://schemas.microsoft.com/office/drawing/2014/main" id="{69B7C141-29B6-7686-75E1-2257CC8B3C58}"/>
              </a:ext>
            </a:extLst>
          </p:cNvPr>
          <p:cNvSpPr/>
          <p:nvPr/>
        </p:nvSpPr>
        <p:spPr>
          <a:xfrm>
            <a:off x="4690872" y="2103120"/>
            <a:ext cx="295351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14213D"/>
                </a:solidFill>
              </a:rPr>
              <a:t>2. Specifiek</a:t>
            </a:r>
            <a:endParaRPr lang="en-US" sz="1600" dirty="0"/>
          </a:p>
        </p:txBody>
      </p:sp>
      <p:sp>
        <p:nvSpPr>
          <p:cNvPr id="13" name="Text 16">
            <a:extLst>
              <a:ext uri="{FF2B5EF4-FFF2-40B4-BE49-F238E27FC236}">
                <a16:creationId xmlns:a16="http://schemas.microsoft.com/office/drawing/2014/main" id="{393AA8C8-87A1-5C95-75C7-2802EF52FE14}"/>
              </a:ext>
            </a:extLst>
          </p:cNvPr>
          <p:cNvSpPr/>
          <p:nvPr/>
        </p:nvSpPr>
        <p:spPr>
          <a:xfrm>
            <a:off x="4690872" y="2523744"/>
            <a:ext cx="2953512" cy="66751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334155"/>
                </a:solidFill>
              </a:rPr>
              <a:t>De investering is vooral bruikbaar voor één product, klant of project.</a:t>
            </a:r>
            <a:endParaRPr lang="en-US" sz="1500" dirty="0"/>
          </a:p>
        </p:txBody>
      </p:sp>
      <p:sp>
        <p:nvSpPr>
          <p:cNvPr id="14" name="Shape 17">
            <a:extLst>
              <a:ext uri="{FF2B5EF4-FFF2-40B4-BE49-F238E27FC236}">
                <a16:creationId xmlns:a16="http://schemas.microsoft.com/office/drawing/2014/main" id="{AAC9C110-02D6-0151-817F-D3572E5A18E4}"/>
              </a:ext>
            </a:extLst>
          </p:cNvPr>
          <p:cNvSpPr/>
          <p:nvPr/>
        </p:nvSpPr>
        <p:spPr>
          <a:xfrm>
            <a:off x="8211312" y="1901952"/>
            <a:ext cx="3337560" cy="1417320"/>
          </a:xfrm>
          <a:prstGeom prst="roundRect">
            <a:avLst>
              <a:gd name="adj" fmla="val 5806"/>
            </a:avLst>
          </a:prstGeom>
          <a:solidFill>
            <a:srgbClr val="FDEDEE"/>
          </a:solidFill>
          <a:ln w="12700">
            <a:solidFill>
              <a:srgbClr val="E7EBF0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5" name="Shape 18">
            <a:extLst>
              <a:ext uri="{FF2B5EF4-FFF2-40B4-BE49-F238E27FC236}">
                <a16:creationId xmlns:a16="http://schemas.microsoft.com/office/drawing/2014/main" id="{7E0C7BC4-A426-4E72-5E91-EF9B6BCFBC49}"/>
              </a:ext>
            </a:extLst>
          </p:cNvPr>
          <p:cNvSpPr/>
          <p:nvPr/>
        </p:nvSpPr>
        <p:spPr>
          <a:xfrm>
            <a:off x="8211312" y="1901952"/>
            <a:ext cx="73152" cy="1417320"/>
          </a:xfrm>
          <a:prstGeom prst="rect">
            <a:avLst/>
          </a:prstGeom>
          <a:solidFill>
            <a:srgbClr val="E31E24"/>
          </a:solidFill>
          <a:ln w="12700">
            <a:solidFill>
              <a:srgbClr val="E31E24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6" name="Text 19">
            <a:extLst>
              <a:ext uri="{FF2B5EF4-FFF2-40B4-BE49-F238E27FC236}">
                <a16:creationId xmlns:a16="http://schemas.microsoft.com/office/drawing/2014/main" id="{5AF10761-0C12-1CF1-4FA9-9F9D5730B806}"/>
              </a:ext>
            </a:extLst>
          </p:cNvPr>
          <p:cNvSpPr/>
          <p:nvPr/>
        </p:nvSpPr>
        <p:spPr>
          <a:xfrm>
            <a:off x="8439912" y="2103120"/>
            <a:ext cx="295351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14213D"/>
                </a:solidFill>
              </a:rPr>
              <a:t>3. Niet terug te verdienen</a:t>
            </a:r>
            <a:endParaRPr lang="en-US" sz="1600" dirty="0"/>
          </a:p>
        </p:txBody>
      </p:sp>
      <p:sp>
        <p:nvSpPr>
          <p:cNvPr id="17" name="Text 20">
            <a:extLst>
              <a:ext uri="{FF2B5EF4-FFF2-40B4-BE49-F238E27FC236}">
                <a16:creationId xmlns:a16="http://schemas.microsoft.com/office/drawing/2014/main" id="{6B79C010-1C5E-984D-0308-02C868FB5636}"/>
              </a:ext>
            </a:extLst>
          </p:cNvPr>
          <p:cNvSpPr/>
          <p:nvPr/>
        </p:nvSpPr>
        <p:spPr>
          <a:xfrm>
            <a:off x="8439912" y="2523744"/>
            <a:ext cx="2953512" cy="66751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334155"/>
                </a:solidFill>
              </a:rPr>
              <a:t>Bij stoppen is er geen of nauwelijks verkoopwaarde / alternatieve opbrengst.</a:t>
            </a:r>
            <a:endParaRPr lang="en-US" sz="1500" dirty="0"/>
          </a:p>
        </p:txBody>
      </p:sp>
      <p:sp>
        <p:nvSpPr>
          <p:cNvPr id="18" name="Shape 21">
            <a:extLst>
              <a:ext uri="{FF2B5EF4-FFF2-40B4-BE49-F238E27FC236}">
                <a16:creationId xmlns:a16="http://schemas.microsoft.com/office/drawing/2014/main" id="{E0746F44-E72C-874D-ACEC-A639B38112E2}"/>
              </a:ext>
            </a:extLst>
          </p:cNvPr>
          <p:cNvSpPr/>
          <p:nvPr/>
        </p:nvSpPr>
        <p:spPr>
          <a:xfrm>
            <a:off x="4087368" y="2606040"/>
            <a:ext cx="283464" cy="0"/>
          </a:xfrm>
          <a:prstGeom prst="line">
            <a:avLst/>
          </a:prstGeom>
          <a:noFill/>
          <a:ln w="22860">
            <a:solidFill>
              <a:srgbClr val="5B6472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nl-NL"/>
          </a:p>
        </p:txBody>
      </p:sp>
      <p:sp>
        <p:nvSpPr>
          <p:cNvPr id="19" name="Shape 22">
            <a:extLst>
              <a:ext uri="{FF2B5EF4-FFF2-40B4-BE49-F238E27FC236}">
                <a16:creationId xmlns:a16="http://schemas.microsoft.com/office/drawing/2014/main" id="{ADD23001-9408-2DA0-B110-EB04714A19C7}"/>
              </a:ext>
            </a:extLst>
          </p:cNvPr>
          <p:cNvSpPr/>
          <p:nvPr/>
        </p:nvSpPr>
        <p:spPr>
          <a:xfrm>
            <a:off x="7836408" y="2606040"/>
            <a:ext cx="283464" cy="0"/>
          </a:xfrm>
          <a:prstGeom prst="line">
            <a:avLst/>
          </a:prstGeom>
          <a:noFill/>
          <a:ln w="22860">
            <a:solidFill>
              <a:srgbClr val="5B6472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nl-NL"/>
          </a:p>
        </p:txBody>
      </p:sp>
      <p:sp>
        <p:nvSpPr>
          <p:cNvPr id="20" name="Shape 23">
            <a:extLst>
              <a:ext uri="{FF2B5EF4-FFF2-40B4-BE49-F238E27FC236}">
                <a16:creationId xmlns:a16="http://schemas.microsoft.com/office/drawing/2014/main" id="{E4231DDD-3E73-F3F3-0EDA-6F5B7FB5C586}"/>
              </a:ext>
            </a:extLst>
          </p:cNvPr>
          <p:cNvSpPr/>
          <p:nvPr/>
        </p:nvSpPr>
        <p:spPr>
          <a:xfrm>
            <a:off x="777240" y="3977640"/>
            <a:ext cx="10607040" cy="1051560"/>
          </a:xfrm>
          <a:prstGeom prst="roundRect">
            <a:avLst>
              <a:gd name="adj" fmla="val 8696"/>
            </a:avLst>
          </a:prstGeom>
          <a:solidFill>
            <a:srgbClr val="EEF4FF"/>
          </a:solidFill>
          <a:ln w="12700">
            <a:solidFill>
              <a:srgbClr val="D6DCE5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21" name="Text 24">
            <a:extLst>
              <a:ext uri="{FF2B5EF4-FFF2-40B4-BE49-F238E27FC236}">
                <a16:creationId xmlns:a16="http://schemas.microsoft.com/office/drawing/2014/main" id="{2660283C-251F-4428-E200-4B42201844B1}"/>
              </a:ext>
            </a:extLst>
          </p:cNvPr>
          <p:cNvSpPr/>
          <p:nvPr/>
        </p:nvSpPr>
        <p:spPr>
          <a:xfrm>
            <a:off x="1078992" y="4279392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b="1" dirty="0">
                <a:solidFill>
                  <a:srgbClr val="2563EB"/>
                </a:solidFill>
              </a:rPr>
              <a:t>Kort </a:t>
            </a:r>
            <a:r>
              <a:rPr lang="en-US" sz="1550" b="1" dirty="0" err="1">
                <a:solidFill>
                  <a:srgbClr val="2563EB"/>
                </a:solidFill>
              </a:rPr>
              <a:t>en</a:t>
            </a:r>
            <a:r>
              <a:rPr lang="en-US" sz="1550" b="1" dirty="0">
                <a:solidFill>
                  <a:srgbClr val="2563EB"/>
                </a:solidFill>
              </a:rPr>
              <a:t> </a:t>
            </a:r>
            <a:r>
              <a:rPr lang="en-US" sz="1550" b="1" dirty="0" err="1">
                <a:solidFill>
                  <a:srgbClr val="2563EB"/>
                </a:solidFill>
              </a:rPr>
              <a:t>bondig</a:t>
            </a:r>
            <a:endParaRPr lang="en-US" sz="1550" dirty="0"/>
          </a:p>
        </p:txBody>
      </p:sp>
      <p:sp>
        <p:nvSpPr>
          <p:cNvPr id="22" name="Text 25">
            <a:extLst>
              <a:ext uri="{FF2B5EF4-FFF2-40B4-BE49-F238E27FC236}">
                <a16:creationId xmlns:a16="http://schemas.microsoft.com/office/drawing/2014/main" id="{665A02E1-DE4D-8B74-EF04-6E66BCEFD899}"/>
              </a:ext>
            </a:extLst>
          </p:cNvPr>
          <p:cNvSpPr/>
          <p:nvPr/>
        </p:nvSpPr>
        <p:spPr>
          <a:xfrm>
            <a:off x="3794760" y="4151376"/>
            <a:ext cx="681228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r>
              <a:rPr lang="nl-NL" sz="1600" b="1" dirty="0"/>
              <a:t>Al gemaakte, specifieke kosten die je bij stoppen of overstappen niet meer terugverdient.</a:t>
            </a:r>
            <a:br>
              <a:rPr lang="nl-NL" sz="1600" dirty="0"/>
            </a:br>
            <a:r>
              <a:rPr lang="nl-NL" sz="1600" b="1" dirty="0"/>
              <a:t>Beslis dus op basis van toekomstige opbrengsten en kosten.</a:t>
            </a:r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118698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AEB37-1F36-9E7E-A536-B39D44D54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8D48C-FC34-C896-3920-A1514E3A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044" y="756133"/>
            <a:ext cx="8229600" cy="1143000"/>
          </a:xfrm>
        </p:spPr>
        <p:txBody>
          <a:bodyPr/>
          <a:lstStyle/>
          <a:p>
            <a:pPr algn="l"/>
            <a:r>
              <a:rPr lang="nl-NL" dirty="0"/>
              <a:t>Examenvraag 2023-II</a:t>
            </a:r>
            <a:endParaRPr lang="nl-NL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C18974-A755-3EE9-E0DD-1FEF4992C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116" y="1899133"/>
            <a:ext cx="8822857" cy="41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53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51433-0097-BF87-877C-DC15885DA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D4B498-078D-7002-9E05-A82AAA85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13" y="537404"/>
            <a:ext cx="10515600" cy="1325563"/>
          </a:xfrm>
        </p:spPr>
        <p:txBody>
          <a:bodyPr/>
          <a:lstStyle/>
          <a:p>
            <a:pPr algn="l"/>
            <a:r>
              <a:rPr lang="nl-NL" dirty="0"/>
              <a:t>Antwoordmodel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8B9A221-4E14-3C58-5740-1055A3581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6758"/>
            <a:ext cx="8982050" cy="26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8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CF5D7-E6A3-B22B-6E9F-14A254270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5B7FCCE-70B5-5333-9C10-ADB8B9F77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" y="47153"/>
            <a:ext cx="12184175" cy="67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17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0"/>
          <p:cNvSpPr/>
          <p:nvPr/>
        </p:nvSpPr>
        <p:spPr>
          <a:xfrm>
            <a:off x="0" y="0"/>
            <a:ext cx="12191400" cy="136800"/>
          </a:xfrm>
          <a:prstGeom prst="rect">
            <a:avLst/>
          </a:prstGeom>
          <a:solidFill>
            <a:srgbClr val="E31E24"/>
          </a:solidFill>
          <a:ln w="1270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3" name="Text 2"/>
          <p:cNvSpPr/>
          <p:nvPr/>
        </p:nvSpPr>
        <p:spPr>
          <a:xfrm>
            <a:off x="594360" y="658440"/>
            <a:ext cx="9875160" cy="50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Nivelleren</a:t>
            </a: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: </a:t>
            </a: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dichter</a:t>
            </a: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 </a:t>
            </a: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naar</a:t>
            </a: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 de 45°-</a:t>
            </a: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lijn</a:t>
            </a:r>
            <a:endParaRPr lang="en-US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Text 3"/>
          <p:cNvSpPr/>
          <p:nvPr/>
        </p:nvSpPr>
        <p:spPr>
          <a:xfrm>
            <a:off x="612720" y="1161360"/>
            <a:ext cx="8046360" cy="34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Inkomensverschillen worden kleiner. De Lorenzcurve komt hoger te liggen.</a:t>
            </a:r>
            <a:endParaRPr lang="en-US" sz="14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Shape 4"/>
          <p:cNvSpPr/>
          <p:nvPr/>
        </p:nvSpPr>
        <p:spPr>
          <a:xfrm>
            <a:off x="1316520" y="438156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" name="Shape 5"/>
          <p:cNvSpPr/>
          <p:nvPr/>
        </p:nvSpPr>
        <p:spPr>
          <a:xfrm>
            <a:off x="229500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Shape 6"/>
          <p:cNvSpPr/>
          <p:nvPr/>
        </p:nvSpPr>
        <p:spPr>
          <a:xfrm>
            <a:off x="1316520" y="375264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Shape 7"/>
          <p:cNvSpPr/>
          <p:nvPr/>
        </p:nvSpPr>
        <p:spPr>
          <a:xfrm>
            <a:off x="327348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Shape 8"/>
          <p:cNvSpPr/>
          <p:nvPr/>
        </p:nvSpPr>
        <p:spPr>
          <a:xfrm>
            <a:off x="1316520" y="312336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0" name="Shape 9"/>
          <p:cNvSpPr/>
          <p:nvPr/>
        </p:nvSpPr>
        <p:spPr>
          <a:xfrm>
            <a:off x="425196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1" name="Shape 10"/>
          <p:cNvSpPr/>
          <p:nvPr/>
        </p:nvSpPr>
        <p:spPr>
          <a:xfrm>
            <a:off x="1316520" y="249444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Shape 11"/>
          <p:cNvSpPr/>
          <p:nvPr/>
        </p:nvSpPr>
        <p:spPr>
          <a:xfrm>
            <a:off x="523008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Shape 12"/>
          <p:cNvSpPr/>
          <p:nvPr/>
        </p:nvSpPr>
        <p:spPr>
          <a:xfrm>
            <a:off x="1316520" y="186516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Shape 13"/>
          <p:cNvSpPr/>
          <p:nvPr/>
        </p:nvSpPr>
        <p:spPr>
          <a:xfrm>
            <a:off x="620856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Shape 14"/>
          <p:cNvSpPr/>
          <p:nvPr/>
        </p:nvSpPr>
        <p:spPr>
          <a:xfrm>
            <a:off x="1316520" y="5010840"/>
            <a:ext cx="4892040" cy="360"/>
          </a:xfrm>
          <a:prstGeom prst="line">
            <a:avLst/>
          </a:prstGeom>
          <a:ln w="14605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Shape 15"/>
          <p:cNvSpPr/>
          <p:nvPr/>
        </p:nvSpPr>
        <p:spPr>
          <a:xfrm flipV="1">
            <a:off x="1316520" y="1865160"/>
            <a:ext cx="360" cy="3145680"/>
          </a:xfrm>
          <a:prstGeom prst="line">
            <a:avLst/>
          </a:prstGeom>
          <a:ln w="14605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Text 16"/>
          <p:cNvSpPr/>
          <p:nvPr/>
        </p:nvSpPr>
        <p:spPr>
          <a:xfrm>
            <a:off x="117972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Text 17"/>
          <p:cNvSpPr/>
          <p:nvPr/>
        </p:nvSpPr>
        <p:spPr>
          <a:xfrm>
            <a:off x="841320" y="494676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Text 18"/>
          <p:cNvSpPr/>
          <p:nvPr/>
        </p:nvSpPr>
        <p:spPr>
          <a:xfrm>
            <a:off x="215784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20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Text 19"/>
          <p:cNvSpPr/>
          <p:nvPr/>
        </p:nvSpPr>
        <p:spPr>
          <a:xfrm>
            <a:off x="841320" y="431784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20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Text 20"/>
          <p:cNvSpPr/>
          <p:nvPr/>
        </p:nvSpPr>
        <p:spPr>
          <a:xfrm>
            <a:off x="313632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40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Text 21"/>
          <p:cNvSpPr/>
          <p:nvPr/>
        </p:nvSpPr>
        <p:spPr>
          <a:xfrm>
            <a:off x="841320" y="368856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40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Text 22"/>
          <p:cNvSpPr/>
          <p:nvPr/>
        </p:nvSpPr>
        <p:spPr>
          <a:xfrm>
            <a:off x="411480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60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Text 23"/>
          <p:cNvSpPr/>
          <p:nvPr/>
        </p:nvSpPr>
        <p:spPr>
          <a:xfrm>
            <a:off x="841320" y="305964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60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Text 24"/>
          <p:cNvSpPr/>
          <p:nvPr/>
        </p:nvSpPr>
        <p:spPr>
          <a:xfrm>
            <a:off x="509328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80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Text 25"/>
          <p:cNvSpPr/>
          <p:nvPr/>
        </p:nvSpPr>
        <p:spPr>
          <a:xfrm>
            <a:off x="841320" y="243036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80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Text 26"/>
          <p:cNvSpPr/>
          <p:nvPr/>
        </p:nvSpPr>
        <p:spPr>
          <a:xfrm>
            <a:off x="607176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100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Text 27"/>
          <p:cNvSpPr/>
          <p:nvPr/>
        </p:nvSpPr>
        <p:spPr>
          <a:xfrm>
            <a:off x="841320" y="180144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100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Text 28"/>
          <p:cNvSpPr/>
          <p:nvPr/>
        </p:nvSpPr>
        <p:spPr>
          <a:xfrm>
            <a:off x="4572360" y="5293080"/>
            <a:ext cx="191988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cumulatief</a:t>
            </a: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% 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huishoudens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Text 29"/>
          <p:cNvSpPr/>
          <p:nvPr/>
        </p:nvSpPr>
        <p:spPr>
          <a:xfrm>
            <a:off x="205920" y="1592640"/>
            <a:ext cx="12340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cumulatief</a:t>
            </a:r>
            <a:r>
              <a:rPr lang="en-US" sz="11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% </a:t>
            </a: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Shape 30"/>
          <p:cNvSpPr/>
          <p:nvPr/>
        </p:nvSpPr>
        <p:spPr>
          <a:xfrm flipV="1">
            <a:off x="1316520" y="4381560"/>
            <a:ext cx="978480" cy="62928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Shape 31"/>
          <p:cNvSpPr/>
          <p:nvPr/>
        </p:nvSpPr>
        <p:spPr>
          <a:xfrm flipV="1">
            <a:off x="2295000" y="3752640"/>
            <a:ext cx="978480" cy="62892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Shape 32"/>
          <p:cNvSpPr/>
          <p:nvPr/>
        </p:nvSpPr>
        <p:spPr>
          <a:xfrm flipV="1">
            <a:off x="3273480" y="3123360"/>
            <a:ext cx="978480" cy="62928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Shape 33"/>
          <p:cNvSpPr/>
          <p:nvPr/>
        </p:nvSpPr>
        <p:spPr>
          <a:xfrm flipV="1">
            <a:off x="4251960" y="2494440"/>
            <a:ext cx="978120" cy="62892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Shape 34"/>
          <p:cNvSpPr/>
          <p:nvPr/>
        </p:nvSpPr>
        <p:spPr>
          <a:xfrm flipV="1">
            <a:off x="5230080" y="1865160"/>
            <a:ext cx="978480" cy="62928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Shape 35"/>
          <p:cNvSpPr/>
          <p:nvPr/>
        </p:nvSpPr>
        <p:spPr>
          <a:xfrm flipV="1">
            <a:off x="1316520" y="4853520"/>
            <a:ext cx="978480" cy="15732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Shape 36"/>
          <p:cNvSpPr/>
          <p:nvPr/>
        </p:nvSpPr>
        <p:spPr>
          <a:xfrm flipV="1">
            <a:off x="2295000" y="4538880"/>
            <a:ext cx="978480" cy="31464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Shape 37"/>
          <p:cNvSpPr/>
          <p:nvPr/>
        </p:nvSpPr>
        <p:spPr>
          <a:xfrm flipV="1">
            <a:off x="3273480" y="4066920"/>
            <a:ext cx="978480" cy="47196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Shape 38"/>
          <p:cNvSpPr/>
          <p:nvPr/>
        </p:nvSpPr>
        <p:spPr>
          <a:xfrm flipV="1">
            <a:off x="4251960" y="3280680"/>
            <a:ext cx="978120" cy="78624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Shape 39"/>
          <p:cNvSpPr/>
          <p:nvPr/>
        </p:nvSpPr>
        <p:spPr>
          <a:xfrm flipV="1">
            <a:off x="5230080" y="1865160"/>
            <a:ext cx="978480" cy="141552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Shape 40"/>
          <p:cNvSpPr/>
          <p:nvPr/>
        </p:nvSpPr>
        <p:spPr>
          <a:xfrm flipV="1">
            <a:off x="1316520" y="4727520"/>
            <a:ext cx="978480" cy="28332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Shape 41"/>
          <p:cNvSpPr/>
          <p:nvPr/>
        </p:nvSpPr>
        <p:spPr>
          <a:xfrm flipV="1">
            <a:off x="2295000" y="4255920"/>
            <a:ext cx="978480" cy="47160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" name="Shape 42"/>
          <p:cNvSpPr/>
          <p:nvPr/>
        </p:nvSpPr>
        <p:spPr>
          <a:xfrm flipV="1">
            <a:off x="3273480" y="3595320"/>
            <a:ext cx="978480" cy="66060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Shape 43"/>
          <p:cNvSpPr/>
          <p:nvPr/>
        </p:nvSpPr>
        <p:spPr>
          <a:xfrm flipV="1">
            <a:off x="4251960" y="2746080"/>
            <a:ext cx="978120" cy="84924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Shape 44"/>
          <p:cNvSpPr/>
          <p:nvPr/>
        </p:nvSpPr>
        <p:spPr>
          <a:xfrm flipV="1">
            <a:off x="5230080" y="1865160"/>
            <a:ext cx="978480" cy="88092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Shape 46"/>
          <p:cNvSpPr/>
          <p:nvPr/>
        </p:nvSpPr>
        <p:spPr>
          <a:xfrm>
            <a:off x="822960" y="5641560"/>
            <a:ext cx="255960" cy="360"/>
          </a:xfrm>
          <a:prstGeom prst="line">
            <a:avLst/>
          </a:prstGeom>
          <a:ln w="2794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Text 47"/>
          <p:cNvSpPr/>
          <p:nvPr/>
        </p:nvSpPr>
        <p:spPr>
          <a:xfrm>
            <a:off x="1143000" y="5573160"/>
            <a:ext cx="145044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45°-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lijn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Shape 48"/>
          <p:cNvSpPr/>
          <p:nvPr/>
        </p:nvSpPr>
        <p:spPr>
          <a:xfrm>
            <a:off x="2621160" y="5641560"/>
            <a:ext cx="255960" cy="360"/>
          </a:xfrm>
          <a:prstGeom prst="line">
            <a:avLst/>
          </a:prstGeom>
          <a:ln w="2794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0" name="Text 49"/>
          <p:cNvSpPr/>
          <p:nvPr/>
        </p:nvSpPr>
        <p:spPr>
          <a:xfrm>
            <a:off x="2941200" y="5573160"/>
            <a:ext cx="145044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vóór</a:t>
            </a: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beleid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Shape 50"/>
          <p:cNvSpPr/>
          <p:nvPr/>
        </p:nvSpPr>
        <p:spPr>
          <a:xfrm>
            <a:off x="4419360" y="5641560"/>
            <a:ext cx="255960" cy="360"/>
          </a:xfrm>
          <a:prstGeom prst="line">
            <a:avLst/>
          </a:prstGeom>
          <a:ln w="2794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Text 51"/>
          <p:cNvSpPr/>
          <p:nvPr/>
        </p:nvSpPr>
        <p:spPr>
          <a:xfrm>
            <a:off x="4739760" y="5573160"/>
            <a:ext cx="145044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na</a:t>
            </a: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nivellering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" name="Shape 52"/>
          <p:cNvSpPr/>
          <p:nvPr/>
        </p:nvSpPr>
        <p:spPr>
          <a:xfrm>
            <a:off x="6812280" y="1828800"/>
            <a:ext cx="4343040" cy="2057040"/>
          </a:xfrm>
          <a:prstGeom prst="roundRect">
            <a:avLst>
              <a:gd name="adj" fmla="val 3556"/>
            </a:avLst>
          </a:prstGeom>
          <a:solidFill>
            <a:srgbClr val="F7F9FC"/>
          </a:solidFill>
          <a:ln w="12700">
            <a:solidFill>
              <a:srgbClr val="E7EB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4" name="Shape 53"/>
          <p:cNvSpPr/>
          <p:nvPr/>
        </p:nvSpPr>
        <p:spPr>
          <a:xfrm>
            <a:off x="6812280" y="1828800"/>
            <a:ext cx="72720" cy="2057040"/>
          </a:xfrm>
          <a:prstGeom prst="rect">
            <a:avLst/>
          </a:prstGeom>
          <a:solidFill>
            <a:srgbClr val="118C4F"/>
          </a:solidFill>
          <a:ln w="1270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5" name="Text 54"/>
          <p:cNvSpPr/>
          <p:nvPr/>
        </p:nvSpPr>
        <p:spPr>
          <a:xfrm>
            <a:off x="7040880" y="2011680"/>
            <a:ext cx="3931560" cy="2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1" u="none" strike="noStrike" dirty="0" err="1">
                <a:solidFill>
                  <a:srgbClr val="152238"/>
                </a:solidFill>
                <a:effectLst/>
                <a:uFillTx/>
                <a:latin typeface="Aptos"/>
              </a:rPr>
              <a:t>Factoren</a:t>
            </a:r>
            <a:r>
              <a:rPr lang="en-US" sz="1450" b="1" u="none" strike="noStrike" dirty="0">
                <a:solidFill>
                  <a:srgbClr val="152238"/>
                </a:solidFill>
                <a:effectLst/>
                <a:uFillTx/>
                <a:latin typeface="Aptos"/>
              </a:rPr>
              <a:t> die </a:t>
            </a:r>
            <a:r>
              <a:rPr lang="en-US" sz="1450" b="1" u="none" strike="noStrike" dirty="0" err="1">
                <a:solidFill>
                  <a:srgbClr val="152238"/>
                </a:solidFill>
                <a:effectLst/>
                <a:uFillTx/>
                <a:latin typeface="Aptos"/>
              </a:rPr>
              <a:t>nivellerend</a:t>
            </a:r>
            <a:r>
              <a:rPr lang="en-US" sz="1450" b="1" u="none" strike="noStrike" dirty="0">
                <a:solidFill>
                  <a:srgbClr val="152238"/>
                </a:solidFill>
                <a:effectLst/>
                <a:uFillTx/>
                <a:latin typeface="Aptos"/>
              </a:rPr>
              <a:t> </a:t>
            </a:r>
            <a:r>
              <a:rPr lang="en-US" sz="1450" b="1" u="none" strike="noStrike" dirty="0" err="1">
                <a:solidFill>
                  <a:srgbClr val="152238"/>
                </a:solidFill>
                <a:effectLst/>
                <a:uFillTx/>
                <a:latin typeface="Aptos"/>
              </a:rPr>
              <a:t>werken</a:t>
            </a:r>
            <a:endParaRPr lang="en-US" sz="14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Text 55"/>
          <p:cNvSpPr/>
          <p:nvPr/>
        </p:nvSpPr>
        <p:spPr>
          <a:xfrm>
            <a:off x="7040880" y="2340720"/>
            <a:ext cx="3931560" cy="13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" tIns="360" rIns="360" bIns="360" anchor="t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•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progressieve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inkomstenbelasting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•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hogere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uitkeringen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/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toeslagen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•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hoger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minimumloon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•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verhoging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heffingskortingen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Shape 56"/>
          <p:cNvSpPr/>
          <p:nvPr/>
        </p:nvSpPr>
        <p:spPr>
          <a:xfrm>
            <a:off x="6812280" y="4343400"/>
            <a:ext cx="4343040" cy="1078560"/>
          </a:xfrm>
          <a:prstGeom prst="roundRect">
            <a:avLst>
              <a:gd name="adj" fmla="val 6780"/>
            </a:avLst>
          </a:prstGeom>
          <a:solidFill>
            <a:srgbClr val="F7F9FC"/>
          </a:solidFill>
          <a:ln w="12700">
            <a:solidFill>
              <a:srgbClr val="E7EB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Shape 57"/>
          <p:cNvSpPr/>
          <p:nvPr/>
        </p:nvSpPr>
        <p:spPr>
          <a:xfrm>
            <a:off x="6812280" y="4343400"/>
            <a:ext cx="72720" cy="1078560"/>
          </a:xfrm>
          <a:prstGeom prst="rect">
            <a:avLst/>
          </a:prstGeom>
          <a:solidFill>
            <a:srgbClr val="E31E24"/>
          </a:solidFill>
          <a:ln w="1270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9" name="Text 58"/>
          <p:cNvSpPr/>
          <p:nvPr/>
        </p:nvSpPr>
        <p:spPr>
          <a:xfrm>
            <a:off x="7054380" y="4437997"/>
            <a:ext cx="3931560" cy="2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1" u="none" strike="noStrike" dirty="0" err="1">
                <a:solidFill>
                  <a:srgbClr val="152238"/>
                </a:solidFill>
                <a:effectLst/>
                <a:uFillTx/>
                <a:latin typeface="Aptos"/>
              </a:rPr>
              <a:t>Gevolg</a:t>
            </a:r>
            <a:endParaRPr lang="en-US" sz="14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Text 59"/>
          <p:cNvSpPr/>
          <p:nvPr/>
        </p:nvSpPr>
        <p:spPr>
          <a:xfrm>
            <a:off x="7040880" y="4743997"/>
            <a:ext cx="3986640" cy="5666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" tIns="360" rIns="360" bIns="36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De 40%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minst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verdienenden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verdienen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niet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meer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15% van het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totale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</a:t>
            </a:r>
            <a:r>
              <a:rPr lang="en-US" sz="14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maar 25%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Shape 60"/>
          <p:cNvSpPr/>
          <p:nvPr/>
        </p:nvSpPr>
        <p:spPr>
          <a:xfrm>
            <a:off x="6812280" y="5623560"/>
            <a:ext cx="3245760" cy="292320"/>
          </a:xfrm>
          <a:prstGeom prst="roundRect">
            <a:avLst>
              <a:gd name="adj" fmla="val 18750"/>
            </a:avLst>
          </a:prstGeom>
          <a:solidFill>
            <a:srgbClr val="EAF7EF"/>
          </a:solidFill>
          <a:ln w="12700">
            <a:solidFill>
              <a:srgbClr val="EAF7E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Text 61"/>
          <p:cNvSpPr/>
          <p:nvPr/>
        </p:nvSpPr>
        <p:spPr>
          <a:xfrm>
            <a:off x="6922080" y="5692320"/>
            <a:ext cx="30261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u="none" strike="noStrike" dirty="0">
                <a:solidFill>
                  <a:srgbClr val="118C4F"/>
                </a:solidFill>
                <a:effectLst/>
                <a:uFillTx/>
                <a:latin typeface="Aptos"/>
              </a:rPr>
              <a:t>NIVELLEREN = </a:t>
            </a:r>
            <a:r>
              <a:rPr lang="en-US" sz="1200" b="1" u="none" strike="noStrike" dirty="0" err="1">
                <a:solidFill>
                  <a:srgbClr val="118C4F"/>
                </a:solidFill>
                <a:effectLst/>
                <a:uFillTx/>
                <a:latin typeface="Aptos"/>
              </a:rPr>
              <a:t>relatieve</a:t>
            </a:r>
            <a:r>
              <a:rPr lang="en-US" sz="1200" b="1" u="none" strike="noStrike" dirty="0">
                <a:solidFill>
                  <a:srgbClr val="118C4F"/>
                </a:solidFill>
                <a:effectLst/>
                <a:uFillTx/>
                <a:latin typeface="Aptos"/>
              </a:rPr>
              <a:t> </a:t>
            </a:r>
            <a:r>
              <a:rPr lang="en-US" sz="1200" b="1" u="none" strike="noStrike" dirty="0" err="1">
                <a:solidFill>
                  <a:srgbClr val="118C4F"/>
                </a:solidFill>
                <a:effectLst/>
                <a:uFillTx/>
                <a:latin typeface="Aptos"/>
              </a:rPr>
              <a:t>ongelijkheid</a:t>
            </a:r>
            <a:r>
              <a:rPr lang="en-US" sz="1200" b="1" u="none" strike="noStrike" dirty="0">
                <a:solidFill>
                  <a:srgbClr val="118C4F"/>
                </a:solidFill>
                <a:effectLst/>
                <a:uFillTx/>
                <a:latin typeface="Aptos"/>
              </a:rPr>
              <a:t> </a:t>
            </a:r>
            <a:r>
              <a:rPr lang="en-US" sz="1200" b="1" u="none" strike="noStrike" dirty="0" err="1">
                <a:solidFill>
                  <a:srgbClr val="118C4F"/>
                </a:solidFill>
                <a:effectLst/>
                <a:uFillTx/>
                <a:latin typeface="Aptos"/>
              </a:rPr>
              <a:t>kleiner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Text 62"/>
          <p:cNvSpPr/>
          <p:nvPr/>
        </p:nvSpPr>
        <p:spPr>
          <a:xfrm>
            <a:off x="11475720" y="6428160"/>
            <a:ext cx="182520" cy="18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90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3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CE00A7A-8C65-BF18-77F9-2478661A9B10}"/>
              </a:ext>
            </a:extLst>
          </p:cNvPr>
          <p:cNvCxnSpPr>
            <a:cxnSpLocks/>
            <a:endCxn id="118" idx="0"/>
          </p:cNvCxnSpPr>
          <p:nvPr/>
        </p:nvCxnSpPr>
        <p:spPr>
          <a:xfrm flipV="1">
            <a:off x="3273480" y="4538880"/>
            <a:ext cx="0" cy="471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77DA224-1C5C-FD1E-D3F4-B97A5B514313}"/>
              </a:ext>
            </a:extLst>
          </p:cNvPr>
          <p:cNvCxnSpPr>
            <a:cxnSpLocks/>
            <a:endCxn id="123" idx="0"/>
          </p:cNvCxnSpPr>
          <p:nvPr/>
        </p:nvCxnSpPr>
        <p:spPr>
          <a:xfrm flipV="1">
            <a:off x="3273480" y="4255920"/>
            <a:ext cx="0" cy="267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B27333D6-DC78-CC0B-6A58-3D85A83B49CF}"/>
              </a:ext>
            </a:extLst>
          </p:cNvPr>
          <p:cNvCxnSpPr>
            <a:cxnSpLocks/>
          </p:cNvCxnSpPr>
          <p:nvPr/>
        </p:nvCxnSpPr>
        <p:spPr>
          <a:xfrm flipH="1" flipV="1">
            <a:off x="1316520" y="4239630"/>
            <a:ext cx="1968886" cy="20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/>
      <p:bldP spid="136" grpId="0"/>
      <p:bldP spid="137" grpId="0" animBg="1"/>
      <p:bldP spid="138" grpId="0" animBg="1"/>
      <p:bldP spid="139" grpId="0"/>
      <p:bldP spid="140" grpId="0"/>
      <p:bldP spid="1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D9AA98-5A63-9C50-8EFA-28DB7C32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46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B604DCC-8498-48DD-EA32-0203FC038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53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618A6-4714-2533-9B44-B95D37C87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4E8880-8CAE-3025-C1AD-9DA867E8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216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FC526-D72E-8675-98A1-587F0923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0DD9FF-5F3C-211C-8E81-81001CB0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38" y="2180744"/>
            <a:ext cx="10186723" cy="29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14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1B7FA-300E-5B1C-B3CF-186F0C198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56D9D8A-3B14-189A-403D-655480B0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0" y="2385463"/>
            <a:ext cx="8008749" cy="423374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B918E74-90B7-3FFC-8F87-CEBEEC2C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22" y="890424"/>
            <a:ext cx="4398009" cy="12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777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2F63B-B4C0-7CDC-9A63-9682D04F0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6FAD79-CCDE-0223-54EC-25F7F6571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2" y="890424"/>
            <a:ext cx="4398009" cy="12736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EB28954-A5D5-40A4-C888-2E42F038C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527" y="2374924"/>
            <a:ext cx="7925906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9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7DB7F8A-7652-6FE8-42DC-2C7E8B79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693" y="2483540"/>
            <a:ext cx="7906853" cy="41534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92DF09-2C2E-52F3-D6CE-115BAEBAC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22" y="890424"/>
            <a:ext cx="4398009" cy="12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49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85F9D05-BE09-2787-CDF0-BD4AD25A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044" y="2372696"/>
            <a:ext cx="7935432" cy="428684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B8D711D-15C1-8CB8-8029-E62338E46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22" y="890424"/>
            <a:ext cx="4398009" cy="12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230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AE738-0D02-9549-291E-4603AFF8B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FF1D7-67D8-A00B-9C38-7D496D25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821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Begrotingsbeleid en rentebeleid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F6545D2-4E12-8AEE-11CF-4A2A9C5A6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Begrotingsbeleid 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B3EE9C-4EC6-E3EF-FF73-F2493CE9A6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Wordt gedaan door de </a:t>
            </a:r>
            <a:r>
              <a:rPr lang="nl-NL" sz="2000" b="1" dirty="0"/>
              <a:t>overheid</a:t>
            </a:r>
            <a:r>
              <a:rPr lang="nl-NL" sz="2000" dirty="0"/>
              <a:t>. Belastingen of bestedingen verlagen/verhogen.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74EEDFA-559E-76D5-710E-AF8EEA7C5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Rentebeleid / monetair beleid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ADB570D-5E36-F569-D406-0B970C11CC4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Wordt gedaan door de </a:t>
            </a:r>
            <a:r>
              <a:rPr lang="nl-NL" sz="2000" b="1" dirty="0"/>
              <a:t>ECB. </a:t>
            </a:r>
            <a:r>
              <a:rPr lang="nl-NL" sz="2000" dirty="0"/>
              <a:t>Rente verlagen/verhogen om inflatiedoelstelling 2% na te streven.</a:t>
            </a:r>
          </a:p>
          <a:p>
            <a:endParaRPr lang="nl-NL" dirty="0"/>
          </a:p>
        </p:txBody>
      </p:sp>
      <p:pic>
        <p:nvPicPr>
          <p:cNvPr id="7" name="Afbeelding 6" descr="Rijksoverheid - Wikipedia">
            <a:extLst>
              <a:ext uri="{FF2B5EF4-FFF2-40B4-BE49-F238E27FC236}">
                <a16:creationId xmlns:a16="http://schemas.microsoft.com/office/drawing/2014/main" id="{82D1A293-ADD0-0117-0A2E-2C44325F1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77" y="4013580"/>
            <a:ext cx="3449983" cy="1967568"/>
          </a:xfrm>
          <a:prstGeom prst="rect">
            <a:avLst/>
          </a:prstGeom>
        </p:spPr>
      </p:pic>
      <p:pic>
        <p:nvPicPr>
          <p:cNvPr id="8" name="Afbeelding 7" descr="ECB: einde van renteverlagingen in zicht | WNL">
            <a:extLst>
              <a:ext uri="{FF2B5EF4-FFF2-40B4-BE49-F238E27FC236}">
                <a16:creationId xmlns:a16="http://schemas.microsoft.com/office/drawing/2014/main" id="{D39C2A44-36D7-8645-EB9D-7299CE920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452" y="4007105"/>
            <a:ext cx="3048000" cy="203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35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AFB40-856A-2DC1-319E-60EB30627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94388-FEF7-AB3E-1810-B165D26B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93" y="580542"/>
            <a:ext cx="8229600" cy="1143000"/>
          </a:xfrm>
        </p:spPr>
        <p:txBody>
          <a:bodyPr/>
          <a:lstStyle/>
          <a:p>
            <a:pPr algn="l"/>
            <a:r>
              <a:rPr lang="nl-NL" dirty="0"/>
              <a:t>Examenvraag 2025-I</a:t>
            </a:r>
            <a:endParaRPr lang="nl-NL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6E0746-99FD-8524-C77C-1CB95300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93" y="1570656"/>
            <a:ext cx="6752902" cy="126530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2011C73-C985-5E2D-515F-DE578D5E0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331" y="2948370"/>
            <a:ext cx="6810885" cy="373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0"/>
          <p:cNvSpPr/>
          <p:nvPr/>
        </p:nvSpPr>
        <p:spPr>
          <a:xfrm>
            <a:off x="0" y="0"/>
            <a:ext cx="12191400" cy="136800"/>
          </a:xfrm>
          <a:prstGeom prst="rect">
            <a:avLst/>
          </a:prstGeom>
          <a:solidFill>
            <a:srgbClr val="E31E24"/>
          </a:solidFill>
          <a:ln w="1270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5" name="Text 1"/>
          <p:cNvSpPr/>
          <p:nvPr/>
        </p:nvSpPr>
        <p:spPr>
          <a:xfrm>
            <a:off x="594360" y="320040"/>
            <a:ext cx="246852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000" b="1" u="none" strike="noStrike">
                <a:solidFill>
                  <a:srgbClr val="5B6472"/>
                </a:solidFill>
                <a:effectLst/>
                <a:uFillTx/>
                <a:latin typeface="Aptos"/>
                <a:ea typeface="Aptos"/>
              </a:rPr>
              <a:t>HAVO economie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Text 2"/>
          <p:cNvSpPr/>
          <p:nvPr/>
        </p:nvSpPr>
        <p:spPr>
          <a:xfrm>
            <a:off x="594360" y="658440"/>
            <a:ext cx="9875160" cy="50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Denivelleren</a:t>
            </a: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: </a:t>
            </a: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verder</a:t>
            </a: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 van de 45°-</a:t>
            </a: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lijn</a:t>
            </a:r>
            <a:r>
              <a:rPr lang="en-US" sz="3000" b="1" u="none" strike="noStrike" dirty="0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 </a:t>
            </a:r>
            <a:r>
              <a:rPr lang="en-US" sz="3000" b="1" u="none" strike="noStrike" dirty="0" err="1">
                <a:solidFill>
                  <a:srgbClr val="152238"/>
                </a:solidFill>
                <a:effectLst/>
                <a:uFillTx/>
                <a:latin typeface="Aptos Display"/>
                <a:ea typeface="Aptos Display"/>
              </a:rPr>
              <a:t>af</a:t>
            </a:r>
            <a:endParaRPr lang="en-US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" name="Text 3"/>
          <p:cNvSpPr/>
          <p:nvPr/>
        </p:nvSpPr>
        <p:spPr>
          <a:xfrm>
            <a:off x="612720" y="1161360"/>
            <a:ext cx="8046360" cy="34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Inkomensverschillen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worden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groter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. De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Lorenzcurve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zakt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verder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weg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naar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45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beneden</a:t>
            </a:r>
            <a:r>
              <a:rPr lang="en-US" sz="145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.</a:t>
            </a:r>
            <a:endParaRPr lang="en-US" sz="14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" name="Shape 4"/>
          <p:cNvSpPr/>
          <p:nvPr/>
        </p:nvSpPr>
        <p:spPr>
          <a:xfrm>
            <a:off x="1316520" y="438156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Shape 5"/>
          <p:cNvSpPr/>
          <p:nvPr/>
        </p:nvSpPr>
        <p:spPr>
          <a:xfrm>
            <a:off x="229500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Shape 6"/>
          <p:cNvSpPr/>
          <p:nvPr/>
        </p:nvSpPr>
        <p:spPr>
          <a:xfrm>
            <a:off x="1316520" y="375264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Shape 7"/>
          <p:cNvSpPr/>
          <p:nvPr/>
        </p:nvSpPr>
        <p:spPr>
          <a:xfrm>
            <a:off x="327348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Shape 8"/>
          <p:cNvSpPr/>
          <p:nvPr/>
        </p:nvSpPr>
        <p:spPr>
          <a:xfrm>
            <a:off x="1316520" y="312336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Shape 9"/>
          <p:cNvSpPr/>
          <p:nvPr/>
        </p:nvSpPr>
        <p:spPr>
          <a:xfrm>
            <a:off x="425196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Shape 10"/>
          <p:cNvSpPr/>
          <p:nvPr/>
        </p:nvSpPr>
        <p:spPr>
          <a:xfrm>
            <a:off x="1316520" y="249444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Shape 11"/>
          <p:cNvSpPr/>
          <p:nvPr/>
        </p:nvSpPr>
        <p:spPr>
          <a:xfrm>
            <a:off x="523008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Shape 12"/>
          <p:cNvSpPr/>
          <p:nvPr/>
        </p:nvSpPr>
        <p:spPr>
          <a:xfrm>
            <a:off x="1316520" y="1865160"/>
            <a:ext cx="4892040" cy="360"/>
          </a:xfrm>
          <a:prstGeom prst="line">
            <a:avLst/>
          </a:prstGeom>
          <a:ln w="10160">
            <a:solidFill>
              <a:srgbClr val="EEF2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Shape 13"/>
          <p:cNvSpPr/>
          <p:nvPr/>
        </p:nvSpPr>
        <p:spPr>
          <a:xfrm>
            <a:off x="6208560" y="1865160"/>
            <a:ext cx="360" cy="3145680"/>
          </a:xfrm>
          <a:prstGeom prst="line">
            <a:avLst/>
          </a:prstGeom>
          <a:ln w="7620">
            <a:solidFill>
              <a:srgbClr val="F3F6F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Shape 14"/>
          <p:cNvSpPr/>
          <p:nvPr/>
        </p:nvSpPr>
        <p:spPr>
          <a:xfrm>
            <a:off x="1316520" y="5010840"/>
            <a:ext cx="4892040" cy="360"/>
          </a:xfrm>
          <a:prstGeom prst="line">
            <a:avLst/>
          </a:prstGeom>
          <a:ln w="14605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Shape 15"/>
          <p:cNvSpPr/>
          <p:nvPr/>
        </p:nvSpPr>
        <p:spPr>
          <a:xfrm flipV="1">
            <a:off x="1316520" y="1865160"/>
            <a:ext cx="360" cy="3145680"/>
          </a:xfrm>
          <a:prstGeom prst="line">
            <a:avLst/>
          </a:prstGeom>
          <a:ln w="14605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Text 16"/>
          <p:cNvSpPr/>
          <p:nvPr/>
        </p:nvSpPr>
        <p:spPr>
          <a:xfrm>
            <a:off x="117972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Text 17"/>
          <p:cNvSpPr/>
          <p:nvPr/>
        </p:nvSpPr>
        <p:spPr>
          <a:xfrm>
            <a:off x="841320" y="494676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Text 18"/>
          <p:cNvSpPr/>
          <p:nvPr/>
        </p:nvSpPr>
        <p:spPr>
          <a:xfrm>
            <a:off x="215784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20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Text 19"/>
          <p:cNvSpPr/>
          <p:nvPr/>
        </p:nvSpPr>
        <p:spPr>
          <a:xfrm>
            <a:off x="841320" y="431784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20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Text 20"/>
          <p:cNvSpPr/>
          <p:nvPr/>
        </p:nvSpPr>
        <p:spPr>
          <a:xfrm>
            <a:off x="313632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40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Text 21"/>
          <p:cNvSpPr/>
          <p:nvPr/>
        </p:nvSpPr>
        <p:spPr>
          <a:xfrm>
            <a:off x="841320" y="368856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40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Text 22"/>
          <p:cNvSpPr/>
          <p:nvPr/>
        </p:nvSpPr>
        <p:spPr>
          <a:xfrm>
            <a:off x="411480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60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Text 23"/>
          <p:cNvSpPr/>
          <p:nvPr/>
        </p:nvSpPr>
        <p:spPr>
          <a:xfrm>
            <a:off x="841320" y="305964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60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Text 24"/>
          <p:cNvSpPr/>
          <p:nvPr/>
        </p:nvSpPr>
        <p:spPr>
          <a:xfrm>
            <a:off x="509328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80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Text 25"/>
          <p:cNvSpPr/>
          <p:nvPr/>
        </p:nvSpPr>
        <p:spPr>
          <a:xfrm>
            <a:off x="841320" y="243036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80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Text 26"/>
          <p:cNvSpPr/>
          <p:nvPr/>
        </p:nvSpPr>
        <p:spPr>
          <a:xfrm>
            <a:off x="6071760" y="5061240"/>
            <a:ext cx="27396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100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Text 27"/>
          <p:cNvSpPr/>
          <p:nvPr/>
        </p:nvSpPr>
        <p:spPr>
          <a:xfrm>
            <a:off x="841320" y="1801440"/>
            <a:ext cx="3106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8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100</a:t>
            </a:r>
            <a:endParaRPr lang="en-US" sz="7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" name="Text 28"/>
          <p:cNvSpPr/>
          <p:nvPr/>
        </p:nvSpPr>
        <p:spPr>
          <a:xfrm>
            <a:off x="4505040" y="5294160"/>
            <a:ext cx="191988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lnSpcReduction="10000"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cumulatief</a:t>
            </a:r>
            <a:r>
              <a:rPr lang="en-US" sz="11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% </a:t>
            </a: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huishoudens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Text 29"/>
          <p:cNvSpPr/>
          <p:nvPr/>
        </p:nvSpPr>
        <p:spPr>
          <a:xfrm>
            <a:off x="145581" y="1570680"/>
            <a:ext cx="123408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cumulatief</a:t>
            </a:r>
            <a:r>
              <a:rPr lang="en-US" sz="11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% </a:t>
            </a: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Shape 30"/>
          <p:cNvSpPr/>
          <p:nvPr/>
        </p:nvSpPr>
        <p:spPr>
          <a:xfrm flipV="1">
            <a:off x="1316520" y="4381560"/>
            <a:ext cx="978480" cy="62928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5" name="Shape 31"/>
          <p:cNvSpPr/>
          <p:nvPr/>
        </p:nvSpPr>
        <p:spPr>
          <a:xfrm flipV="1">
            <a:off x="2295000" y="3752640"/>
            <a:ext cx="978480" cy="62892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Shape 32"/>
          <p:cNvSpPr/>
          <p:nvPr/>
        </p:nvSpPr>
        <p:spPr>
          <a:xfrm flipV="1">
            <a:off x="3273480" y="3123360"/>
            <a:ext cx="978480" cy="62928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Shape 33"/>
          <p:cNvSpPr/>
          <p:nvPr/>
        </p:nvSpPr>
        <p:spPr>
          <a:xfrm flipV="1">
            <a:off x="4251960" y="2494440"/>
            <a:ext cx="978120" cy="62892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8" name="Shape 34"/>
          <p:cNvSpPr/>
          <p:nvPr/>
        </p:nvSpPr>
        <p:spPr>
          <a:xfrm flipV="1">
            <a:off x="5230080" y="1865160"/>
            <a:ext cx="978480" cy="629280"/>
          </a:xfrm>
          <a:prstGeom prst="line">
            <a:avLst/>
          </a:prstGeom>
          <a:ln w="2921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9" name="Shape 35"/>
          <p:cNvSpPr/>
          <p:nvPr/>
        </p:nvSpPr>
        <p:spPr>
          <a:xfrm flipV="1">
            <a:off x="1316520" y="4727520"/>
            <a:ext cx="978480" cy="28332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Shape 36"/>
          <p:cNvSpPr/>
          <p:nvPr/>
        </p:nvSpPr>
        <p:spPr>
          <a:xfrm flipV="1">
            <a:off x="2295000" y="4255920"/>
            <a:ext cx="978480" cy="47160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1" name="Shape 37"/>
          <p:cNvSpPr/>
          <p:nvPr/>
        </p:nvSpPr>
        <p:spPr>
          <a:xfrm flipV="1">
            <a:off x="3273480" y="3595320"/>
            <a:ext cx="978480" cy="66060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2" name="Shape 38"/>
          <p:cNvSpPr/>
          <p:nvPr/>
        </p:nvSpPr>
        <p:spPr>
          <a:xfrm flipV="1">
            <a:off x="4251960" y="2746080"/>
            <a:ext cx="978120" cy="84924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Shape 39"/>
          <p:cNvSpPr/>
          <p:nvPr/>
        </p:nvSpPr>
        <p:spPr>
          <a:xfrm flipV="1">
            <a:off x="5230080" y="1865160"/>
            <a:ext cx="978480" cy="880920"/>
          </a:xfrm>
          <a:prstGeom prst="line">
            <a:avLst/>
          </a:prstGeom>
          <a:ln w="2921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" name="Shape 40"/>
          <p:cNvSpPr/>
          <p:nvPr/>
        </p:nvSpPr>
        <p:spPr>
          <a:xfrm flipV="1">
            <a:off x="1316520" y="4884840"/>
            <a:ext cx="978480" cy="12600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Shape 41"/>
          <p:cNvSpPr/>
          <p:nvPr/>
        </p:nvSpPr>
        <p:spPr>
          <a:xfrm flipV="1">
            <a:off x="2295000" y="4601880"/>
            <a:ext cx="978480" cy="28296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Shape 42"/>
          <p:cNvSpPr/>
          <p:nvPr/>
        </p:nvSpPr>
        <p:spPr>
          <a:xfrm flipV="1">
            <a:off x="3273480" y="4129920"/>
            <a:ext cx="978480" cy="47196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Shape 43"/>
          <p:cNvSpPr/>
          <p:nvPr/>
        </p:nvSpPr>
        <p:spPr>
          <a:xfrm flipV="1">
            <a:off x="4251960" y="3375000"/>
            <a:ext cx="978120" cy="75492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Shape 44"/>
          <p:cNvSpPr/>
          <p:nvPr/>
        </p:nvSpPr>
        <p:spPr>
          <a:xfrm flipV="1">
            <a:off x="5230080" y="1865160"/>
            <a:ext cx="978480" cy="1509840"/>
          </a:xfrm>
          <a:prstGeom prst="line">
            <a:avLst/>
          </a:prstGeom>
          <a:ln w="2921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Shape 46"/>
          <p:cNvSpPr/>
          <p:nvPr/>
        </p:nvSpPr>
        <p:spPr>
          <a:xfrm>
            <a:off x="822960" y="5641560"/>
            <a:ext cx="255960" cy="360"/>
          </a:xfrm>
          <a:prstGeom prst="line">
            <a:avLst/>
          </a:prstGeom>
          <a:ln w="27940">
            <a:solidFill>
              <a:srgbClr val="9AA4B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Text 47"/>
          <p:cNvSpPr/>
          <p:nvPr/>
        </p:nvSpPr>
        <p:spPr>
          <a:xfrm>
            <a:off x="1143000" y="5573160"/>
            <a:ext cx="145044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92500"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45°-</a:t>
            </a:r>
            <a:r>
              <a:rPr lang="en-US" sz="12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lijn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Shape 48"/>
          <p:cNvSpPr/>
          <p:nvPr/>
        </p:nvSpPr>
        <p:spPr>
          <a:xfrm>
            <a:off x="2621160" y="5641560"/>
            <a:ext cx="255960" cy="360"/>
          </a:xfrm>
          <a:prstGeom prst="line">
            <a:avLst/>
          </a:prstGeom>
          <a:ln w="27940">
            <a:solidFill>
              <a:srgbClr val="118C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Text 49"/>
          <p:cNvSpPr/>
          <p:nvPr/>
        </p:nvSpPr>
        <p:spPr>
          <a:xfrm>
            <a:off x="2941200" y="5573160"/>
            <a:ext cx="145044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vóór</a:t>
            </a:r>
            <a:r>
              <a:rPr lang="en-US" sz="11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denivellering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4" name="Shape 50"/>
          <p:cNvSpPr/>
          <p:nvPr/>
        </p:nvSpPr>
        <p:spPr>
          <a:xfrm>
            <a:off x="4419360" y="5641560"/>
            <a:ext cx="255960" cy="360"/>
          </a:xfrm>
          <a:prstGeom prst="line">
            <a:avLst/>
          </a:prstGeom>
          <a:ln w="2794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Text 51"/>
          <p:cNvSpPr/>
          <p:nvPr/>
        </p:nvSpPr>
        <p:spPr>
          <a:xfrm>
            <a:off x="4739760" y="5573160"/>
            <a:ext cx="145044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lnSpcReduction="10000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na</a:t>
            </a:r>
            <a:r>
              <a:rPr lang="en-US" sz="110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10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denivellering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Shape 52"/>
          <p:cNvSpPr/>
          <p:nvPr/>
        </p:nvSpPr>
        <p:spPr>
          <a:xfrm>
            <a:off x="6812280" y="1828800"/>
            <a:ext cx="4343040" cy="2148480"/>
          </a:xfrm>
          <a:prstGeom prst="roundRect">
            <a:avLst>
              <a:gd name="adj" fmla="val 3404"/>
            </a:avLst>
          </a:prstGeom>
          <a:solidFill>
            <a:srgbClr val="F7F9FC"/>
          </a:solidFill>
          <a:ln w="12700">
            <a:solidFill>
              <a:srgbClr val="E7EB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Shape 53"/>
          <p:cNvSpPr/>
          <p:nvPr/>
        </p:nvSpPr>
        <p:spPr>
          <a:xfrm>
            <a:off x="6812280" y="1828800"/>
            <a:ext cx="72720" cy="2148480"/>
          </a:xfrm>
          <a:prstGeom prst="rect">
            <a:avLst/>
          </a:prstGeom>
          <a:solidFill>
            <a:srgbClr val="E31E24"/>
          </a:solidFill>
          <a:ln w="1270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8" name="Text 54"/>
          <p:cNvSpPr/>
          <p:nvPr/>
        </p:nvSpPr>
        <p:spPr>
          <a:xfrm>
            <a:off x="7040880" y="2011680"/>
            <a:ext cx="3931560" cy="2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1" u="none" strike="noStrike">
                <a:solidFill>
                  <a:srgbClr val="152238"/>
                </a:solidFill>
                <a:effectLst/>
                <a:uFillTx/>
                <a:latin typeface="Aptos"/>
              </a:rPr>
              <a:t>Factoren die denivelleren</a:t>
            </a:r>
            <a:endParaRPr lang="en-US" sz="14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9" name="Text 55"/>
          <p:cNvSpPr/>
          <p:nvPr/>
        </p:nvSpPr>
        <p:spPr>
          <a:xfrm>
            <a:off x="7040880" y="2340720"/>
            <a:ext cx="3931560" cy="146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" tIns="360" rIns="360" bIns="360" anchor="t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•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lagere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progressie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in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belasting</a:t>
            </a:r>
            <a:endParaRPr lang="en-US" sz="12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•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lagere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uitkeringen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/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toeslagen</a:t>
            </a:r>
            <a:endParaRPr lang="en-US" sz="12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•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hypotheekrenteaftrek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verruimen</a:t>
            </a:r>
            <a:endParaRPr lang="en-US" sz="12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•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vermogensinkomen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groeit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harder</a:t>
            </a:r>
            <a:endParaRPr lang="en-US" sz="12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•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werkloosheid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bij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lage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inkomens</a:t>
            </a:r>
            <a:endParaRPr lang="en-US" sz="12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" name="Shape 56"/>
          <p:cNvSpPr/>
          <p:nvPr/>
        </p:nvSpPr>
        <p:spPr>
          <a:xfrm>
            <a:off x="6812280" y="4434840"/>
            <a:ext cx="4343040" cy="1078560"/>
          </a:xfrm>
          <a:prstGeom prst="roundRect">
            <a:avLst>
              <a:gd name="adj" fmla="val 6780"/>
            </a:avLst>
          </a:prstGeom>
          <a:solidFill>
            <a:srgbClr val="F7F9FC"/>
          </a:solidFill>
          <a:ln w="12700">
            <a:solidFill>
              <a:srgbClr val="E7EB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Shape 57"/>
          <p:cNvSpPr/>
          <p:nvPr/>
        </p:nvSpPr>
        <p:spPr>
          <a:xfrm>
            <a:off x="6812280" y="4434840"/>
            <a:ext cx="72720" cy="1078560"/>
          </a:xfrm>
          <a:prstGeom prst="rect">
            <a:avLst/>
          </a:prstGeom>
          <a:solidFill>
            <a:srgbClr val="E31E24"/>
          </a:solidFill>
          <a:ln w="12700">
            <a:solidFill>
              <a:srgbClr val="E31E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2" name="Text 58"/>
          <p:cNvSpPr/>
          <p:nvPr/>
        </p:nvSpPr>
        <p:spPr>
          <a:xfrm>
            <a:off x="7040880" y="4617720"/>
            <a:ext cx="3931560" cy="2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50" b="1" u="none" strike="noStrike">
                <a:solidFill>
                  <a:srgbClr val="152238"/>
                </a:solidFill>
                <a:effectLst/>
                <a:uFillTx/>
                <a:latin typeface="Aptos"/>
              </a:rPr>
              <a:t>Gevolg in examenvorm</a:t>
            </a:r>
            <a:endParaRPr lang="en-US" sz="14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Text 59"/>
          <p:cNvSpPr/>
          <p:nvPr/>
        </p:nvSpPr>
        <p:spPr>
          <a:xfrm>
            <a:off x="7040880" y="4946760"/>
            <a:ext cx="3931560" cy="3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" tIns="360" rIns="360" bIns="360" anchor="t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De </a:t>
            </a:r>
            <a:r>
              <a:rPr lang="en-US" sz="1220" b="1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relatieve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inkomensverschillen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nemen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toe,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waardoor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de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Lorenzcurve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verder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van de 45°-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lijn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af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komt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te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 </a:t>
            </a:r>
            <a:r>
              <a:rPr lang="en-US" sz="1220" b="0" u="none" strike="noStrike" dirty="0" err="1">
                <a:solidFill>
                  <a:srgbClr val="5B6472"/>
                </a:solidFill>
                <a:effectLst/>
                <a:uFillTx/>
                <a:latin typeface="Aptos"/>
              </a:rPr>
              <a:t>liggen</a:t>
            </a:r>
            <a:r>
              <a:rPr lang="en-US" sz="1220" b="0" u="none" strike="noStrike" dirty="0">
                <a:solidFill>
                  <a:srgbClr val="5B6472"/>
                </a:solidFill>
                <a:effectLst/>
                <a:uFillTx/>
                <a:latin typeface="Aptos"/>
              </a:rPr>
              <a:t>.</a:t>
            </a:r>
            <a:endParaRPr lang="en-US" sz="12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Shape 60"/>
          <p:cNvSpPr/>
          <p:nvPr/>
        </p:nvSpPr>
        <p:spPr>
          <a:xfrm>
            <a:off x="6812280" y="5715000"/>
            <a:ext cx="3382920" cy="292320"/>
          </a:xfrm>
          <a:prstGeom prst="roundRect">
            <a:avLst>
              <a:gd name="adj" fmla="val 18750"/>
            </a:avLst>
          </a:prstGeom>
          <a:solidFill>
            <a:srgbClr val="FDEDEE"/>
          </a:solidFill>
          <a:ln w="12700">
            <a:solidFill>
              <a:srgbClr val="FDEDE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Text 61"/>
          <p:cNvSpPr/>
          <p:nvPr/>
        </p:nvSpPr>
        <p:spPr>
          <a:xfrm>
            <a:off x="6922080" y="5783760"/>
            <a:ext cx="3163320" cy="1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200" b="1" u="none" strike="noStrike" dirty="0">
                <a:solidFill>
                  <a:srgbClr val="E31E24"/>
                </a:solidFill>
                <a:effectLst/>
                <a:uFillTx/>
                <a:latin typeface="Aptos"/>
              </a:rPr>
              <a:t>DENIVELLEREN = </a:t>
            </a:r>
            <a:r>
              <a:rPr lang="en-US" sz="1200" b="1" u="none" strike="noStrike" dirty="0" err="1">
                <a:solidFill>
                  <a:srgbClr val="E31E24"/>
                </a:solidFill>
                <a:effectLst/>
                <a:uFillTx/>
                <a:latin typeface="Aptos"/>
              </a:rPr>
              <a:t>relatieve</a:t>
            </a:r>
            <a:r>
              <a:rPr lang="en-US" sz="1200" b="1" u="none" strike="noStrike" dirty="0">
                <a:solidFill>
                  <a:srgbClr val="E31E24"/>
                </a:solidFill>
                <a:effectLst/>
                <a:uFillTx/>
                <a:latin typeface="Aptos"/>
              </a:rPr>
              <a:t> </a:t>
            </a:r>
            <a:r>
              <a:rPr lang="en-US" sz="1200" b="1" u="none" strike="noStrike" dirty="0" err="1">
                <a:solidFill>
                  <a:srgbClr val="E31E24"/>
                </a:solidFill>
                <a:effectLst/>
                <a:uFillTx/>
                <a:latin typeface="Aptos"/>
              </a:rPr>
              <a:t>ongelijkheid</a:t>
            </a:r>
            <a:r>
              <a:rPr lang="en-US" sz="1200" b="1" u="none" strike="noStrike" dirty="0">
                <a:solidFill>
                  <a:srgbClr val="E31E24"/>
                </a:solidFill>
                <a:effectLst/>
                <a:uFillTx/>
                <a:latin typeface="Aptos"/>
              </a:rPr>
              <a:t> </a:t>
            </a:r>
            <a:r>
              <a:rPr lang="en-US" sz="1200" b="1" u="none" strike="noStrike" dirty="0" err="1">
                <a:solidFill>
                  <a:srgbClr val="E31E24"/>
                </a:solidFill>
                <a:effectLst/>
                <a:uFillTx/>
                <a:latin typeface="Aptos"/>
              </a:rPr>
              <a:t>groter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Text 62"/>
          <p:cNvSpPr/>
          <p:nvPr/>
        </p:nvSpPr>
        <p:spPr>
          <a:xfrm>
            <a:off x="11475720" y="6428160"/>
            <a:ext cx="182520" cy="18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900" b="0" u="none" strike="noStrike">
                <a:solidFill>
                  <a:srgbClr val="5B6472"/>
                </a:solidFill>
                <a:effectLst/>
                <a:uFillTx/>
                <a:latin typeface="Aptos"/>
              </a:rPr>
              <a:t>4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E7727-50EA-0DCA-D1D5-DDEFA0492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5B5A2-F3E8-C948-B964-A6AB8EC1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420" y="920681"/>
            <a:ext cx="8229600" cy="1143000"/>
          </a:xfrm>
        </p:spPr>
        <p:txBody>
          <a:bodyPr/>
          <a:lstStyle/>
          <a:p>
            <a:pPr algn="l"/>
            <a:r>
              <a:rPr lang="nl-NL" dirty="0"/>
              <a:t>Examenvraag 2025-I</a:t>
            </a:r>
            <a:endParaRPr lang="nl-NL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DE68F2-A6B8-B1BF-B61F-74849178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92" y="2253630"/>
            <a:ext cx="8559912" cy="180768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430504C-9FD7-DBE4-43B7-78CE7E04F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939" y="4395401"/>
            <a:ext cx="8390889" cy="171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5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C3516-CE9E-2877-929A-9C97D5EC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 punt bij bestedingsinflatie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748D15-22FB-5D92-31E2-A3DD13C8C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Voorbeeld: renteverlaging</a:t>
            </a:r>
          </a:p>
          <a:p>
            <a:pPr marL="0" indent="0">
              <a:buNone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Bestedingen/effectieve vraag nemen hierdoor toe.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Dit leidt bij een </a:t>
            </a:r>
            <a:r>
              <a:rPr lang="nl-NL" b="1" dirty="0"/>
              <a:t>gelijkblijvend aanbod/productie(capaciteit)</a:t>
            </a:r>
            <a:r>
              <a:rPr lang="nl-NL" dirty="0"/>
              <a:t> tot hogere prijzen, dus bestedingsinflatie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7314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3FD32-7DD1-2431-0154-0334D7E8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14EB9-123B-CD81-C077-652E80D6F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dirty="0"/>
              <a:t>Doelstellingen bedrijven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46833B-1B70-E3DC-D25F-38F4E34AE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Maximale winst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MO = MK 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b="1" dirty="0"/>
              <a:t>Maximale omzet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MO = 0 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b="1" dirty="0"/>
              <a:t>Break-even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TO = TK of GO = GTK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944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2D8DA-9566-F2E6-76BB-C29F02B40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BA12A-37B1-89C2-126C-B44E2C602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663" y="-14832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Examenvraag 2025-I maximale winst</a:t>
            </a:r>
            <a:endParaRPr lang="nl-NL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6C0E96-B8EB-C84E-007F-1FE706C02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75" y="755516"/>
            <a:ext cx="5677231" cy="111631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8315A0D-685A-313D-75CD-C7D9C409B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945" y="1871826"/>
            <a:ext cx="3610001" cy="4953036"/>
          </a:xfrm>
          <a:prstGeom prst="rect">
            <a:avLst/>
          </a:prstGeom>
        </p:spPr>
      </p:pic>
      <p:sp>
        <p:nvSpPr>
          <p:cNvPr id="6" name="Pijl: omlaag 5">
            <a:extLst>
              <a:ext uri="{FF2B5EF4-FFF2-40B4-BE49-F238E27FC236}">
                <a16:creationId xmlns:a16="http://schemas.microsoft.com/office/drawing/2014/main" id="{C0A94661-08E8-4816-8498-721285EAFEFC}"/>
              </a:ext>
            </a:extLst>
          </p:cNvPr>
          <p:cNvSpPr/>
          <p:nvPr/>
        </p:nvSpPr>
        <p:spPr>
          <a:xfrm rot="8206878">
            <a:off x="7112482" y="690559"/>
            <a:ext cx="331321" cy="25801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060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03B51-7784-955A-E548-E95B9F1BA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102D-F67D-E347-057B-E48A04686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0175"/>
            <a:ext cx="8229600" cy="1143000"/>
          </a:xfrm>
        </p:spPr>
        <p:txBody>
          <a:bodyPr/>
          <a:lstStyle/>
          <a:p>
            <a:pPr algn="l"/>
            <a:r>
              <a:rPr lang="nl-NL" dirty="0"/>
              <a:t>Antwoordmodel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CF8BDE-170F-6C3B-DFCF-08470F504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54" y="1535878"/>
            <a:ext cx="8264749" cy="30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0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6CCE5-84E2-DAD8-FCE8-5513C818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Maximale omzet 2024-I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BE6EA0-A1AF-04C5-ABBA-0472E240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177784"/>
            <a:ext cx="7445376" cy="1143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416EEE8-BA6A-6294-9D2F-05CBBA358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586" y="2315330"/>
            <a:ext cx="4816600" cy="4542671"/>
          </a:xfrm>
          <a:prstGeom prst="rect">
            <a:avLst/>
          </a:prstGeom>
        </p:spPr>
      </p:pic>
      <p:sp>
        <p:nvSpPr>
          <p:cNvPr id="8" name="Pijl: omlaag 7">
            <a:extLst>
              <a:ext uri="{FF2B5EF4-FFF2-40B4-BE49-F238E27FC236}">
                <a16:creationId xmlns:a16="http://schemas.microsoft.com/office/drawing/2014/main" id="{AC350689-1780-1D76-2902-ABD0A5DD6B24}"/>
              </a:ext>
            </a:extLst>
          </p:cNvPr>
          <p:cNvSpPr/>
          <p:nvPr/>
        </p:nvSpPr>
        <p:spPr>
          <a:xfrm rot="8206878">
            <a:off x="4629781" y="1924461"/>
            <a:ext cx="331321" cy="4296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2817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A6A97-7D57-0EFB-22A1-644486684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DA943-41BF-BFA0-0158-E1D2E59A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0175"/>
            <a:ext cx="8229600" cy="1143000"/>
          </a:xfrm>
        </p:spPr>
        <p:txBody>
          <a:bodyPr/>
          <a:lstStyle/>
          <a:p>
            <a:pPr algn="l"/>
            <a:r>
              <a:rPr lang="nl-NL" dirty="0"/>
              <a:t>Antwoordmodel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45648D-0A54-8C3A-B4B1-116F03429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51" y="1664092"/>
            <a:ext cx="8261398" cy="23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88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C9804-E6A0-282B-605E-8C981225D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4607A-CB1E-928E-2E20-3AC4C030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537" y="-154733"/>
            <a:ext cx="8229600" cy="1143000"/>
          </a:xfrm>
        </p:spPr>
        <p:txBody>
          <a:bodyPr/>
          <a:lstStyle/>
          <a:p>
            <a:pPr algn="l"/>
            <a:r>
              <a:rPr lang="nl-NL" dirty="0"/>
              <a:t>Break-even 2022-III</a:t>
            </a: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530E09A8-6405-85FC-EC87-DC3563BD22F0}"/>
              </a:ext>
            </a:extLst>
          </p:cNvPr>
          <p:cNvSpPr/>
          <p:nvPr/>
        </p:nvSpPr>
        <p:spPr>
          <a:xfrm rot="2169812">
            <a:off x="8058673" y="3963371"/>
            <a:ext cx="331321" cy="8765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87AA33-31CA-C13D-4E18-2A40F65C7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33" y="827751"/>
            <a:ext cx="4334721" cy="32751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42F483C-7B89-B865-A9B4-1D25B4291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58" y="764141"/>
            <a:ext cx="4673108" cy="257938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24079F-AF98-4AD6-0330-0903E26FB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380" y="4853191"/>
            <a:ext cx="7337497" cy="75217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72B48CE-2449-56E7-A8FC-A2B701B9B762}"/>
              </a:ext>
            </a:extLst>
          </p:cNvPr>
          <p:cNvSpPr txBox="1"/>
          <p:nvPr/>
        </p:nvSpPr>
        <p:spPr>
          <a:xfrm>
            <a:off x="8525123" y="3770676"/>
            <a:ext cx="191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Kostendekking = break-even</a:t>
            </a:r>
          </a:p>
        </p:txBody>
      </p:sp>
    </p:spTree>
    <p:extLst>
      <p:ext uri="{BB962C8B-B14F-4D97-AF65-F5344CB8AC3E}">
        <p14:creationId xmlns:p14="http://schemas.microsoft.com/office/powerpoint/2010/main" val="10363628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D2618-E993-DE70-7DDB-A354ED76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C05C2-C1FF-9DAC-25B4-AFB90B20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0175"/>
            <a:ext cx="8229600" cy="1143000"/>
          </a:xfrm>
        </p:spPr>
        <p:txBody>
          <a:bodyPr/>
          <a:lstStyle/>
          <a:p>
            <a:pPr algn="l"/>
            <a:r>
              <a:rPr lang="nl-NL" dirty="0"/>
              <a:t>Antwoordmodel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92F13C-BDD7-3159-E2FF-602B11B76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28" y="1457029"/>
            <a:ext cx="7990478" cy="32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3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55DDD-F794-DAA3-A5D5-6A0A9F6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Examenvraag 2024-I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CF6D924-0943-E0AB-EE3D-36FB97E3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38" y="1515464"/>
            <a:ext cx="8323650" cy="40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2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61876-FF23-459B-9DD5-2C6E6C878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Antwoordmodel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E265B1-15F9-C925-1396-08994676A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A115F92-66DA-5B6B-786D-F90DD5217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1632"/>
            <a:ext cx="8296336" cy="43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2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51C83FE-96B2-5DB2-1B0A-DAB4552CB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" y="18574"/>
            <a:ext cx="12174649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680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2" ma:contentTypeDescription="Een nieuw document maken." ma:contentTypeScope="" ma:versionID="7800f48721e0895ad60ce256ee478aeb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4244e9fb0ca6f2a4ec2cfad8ffb17673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BC580-947A-4107-8AF5-50C7CD04590F}">
  <ds:schemaRefs>
    <ds:schemaRef ds:uri="http://purl.org/dc/dcmitype/"/>
    <ds:schemaRef ds:uri="http://www.w3.org/XML/1998/namespace"/>
    <ds:schemaRef ds:uri="http://schemas.microsoft.com/office/2006/documentManagement/types"/>
    <ds:schemaRef ds:uri="e7183d92-7d1c-4abc-9060-17c5b27035f0"/>
    <ds:schemaRef ds:uri="http://schemas.microsoft.com/office/2006/metadata/properties"/>
    <ds:schemaRef ds:uri="http://purl.org/dc/terms/"/>
    <ds:schemaRef ds:uri="65a11041-aba8-449e-bef6-559f13c05a59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58C0DE-6DEA-4ED3-8DB4-BE56E908DF4D}"/>
</file>

<file path=docMetadata/LabelInfo.xml><?xml version="1.0" encoding="utf-8"?>
<clbl:labelList xmlns:clbl="http://schemas.microsoft.com/office/2020/mipLabelMetadata">
  <clbl:label id="{198b5d56-dacd-4e41-aef9-bfcc81ba0b82}" enabled="0" method="" siteId="{198b5d56-dacd-4e41-aef9-bfcc81ba0b8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Microsoft Office PowerPoint</Application>
  <PresentationFormat>Breedbeeld</PresentationFormat>
  <Paragraphs>208</Paragraphs>
  <Slides>68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68</vt:i4>
      </vt:variant>
    </vt:vector>
  </HeadingPairs>
  <TitlesOfParts>
    <vt:vector size="77" baseType="lpstr">
      <vt:lpstr>Aptos</vt:lpstr>
      <vt:lpstr>Aptos Display</vt:lpstr>
      <vt:lpstr>Arial</vt:lpstr>
      <vt:lpstr>Calibri</vt:lpstr>
      <vt:lpstr>Calibri Light</vt:lpstr>
      <vt:lpstr>Effra</vt:lpstr>
      <vt:lpstr>Times New Roman</vt:lpstr>
      <vt:lpstr>Wingdings</vt:lpstr>
      <vt:lpstr>Kantoorthema</vt:lpstr>
      <vt:lpstr>PowerPoint-presentatie</vt:lpstr>
      <vt:lpstr>Hoe ziet het examen van morgen er uit?</vt:lpstr>
      <vt:lpstr>Lorenzcurve 6 mei 2026</vt:lpstr>
      <vt:lpstr>PowerPoint-presentatie</vt:lpstr>
      <vt:lpstr>PowerPoint-presentatie</vt:lpstr>
      <vt:lpstr>PowerPoint-presentatie</vt:lpstr>
      <vt:lpstr>Examenvraag 2024-I </vt:lpstr>
      <vt:lpstr>Antwoordmodel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Gevangenendilemma (simultaan)</vt:lpstr>
      <vt:lpstr>Examenvraag 2025-II</vt:lpstr>
      <vt:lpstr>Antwoordmodel </vt:lpstr>
      <vt:lpstr>Ander voorbeeld 2023-I vraag 22</vt:lpstr>
      <vt:lpstr>Antwoordmodel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Verzonken kosten  </vt:lpstr>
      <vt:lpstr>Examenvraag 2023-II</vt:lpstr>
      <vt:lpstr>Antwoordmodel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Begrotingsbeleid en rentebeleid</vt:lpstr>
      <vt:lpstr>Examenvraag 2025-I</vt:lpstr>
      <vt:lpstr>Examenvraag 2025-I</vt:lpstr>
      <vt:lpstr>Belangrijk punt bij bestedingsinflatie</vt:lpstr>
      <vt:lpstr>Doelstellingen bedrijven</vt:lpstr>
      <vt:lpstr>Examenvraag 2025-I maximale winst</vt:lpstr>
      <vt:lpstr>Antwoordmodel </vt:lpstr>
      <vt:lpstr>Maximale omzet 2024-I</vt:lpstr>
      <vt:lpstr>Antwoordmodel </vt:lpstr>
      <vt:lpstr>Break-even 2022-III</vt:lpstr>
      <vt:lpstr>Antwoordmodel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Muhammed Genc</cp:lastModifiedBy>
  <cp:revision>40</cp:revision>
  <dcterms:created xsi:type="dcterms:W3CDTF">2022-04-29T11:47:46Z</dcterms:created>
  <dcterms:modified xsi:type="dcterms:W3CDTF">2026-05-10T14:19:03Z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